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9" r:id="rId4"/>
    <p:sldId id="260" r:id="rId5"/>
    <p:sldId id="263" r:id="rId6"/>
    <p:sldId id="269" r:id="rId7"/>
    <p:sldId id="270"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6/10/2025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369158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6/10/2025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043490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6/10/2025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581742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6/10/2025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419381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6/10/2025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10748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6/10/2025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730394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6/10/2025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580131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6/10/2025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352308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6/10/2025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82802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6/10/2025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62843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6/10/2025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38627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6/10/2025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0518"/>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cxnSp>
        <p:nvCxnSpPr>
          <p:cNvPr id="25" name="Straight Connector 2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D21F66AB-6D67-4C86-A415-0B6E4EEC5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3811" y="423809"/>
            <a:ext cx="6858002" cy="6010383"/>
          </a:xfrm>
          <a:prstGeom prst="rect">
            <a:avLst/>
          </a:prstGeom>
          <a:gradFill>
            <a:gsLst>
              <a:gs pos="0">
                <a:schemeClr val="bg1">
                  <a:alpha val="0"/>
                </a:schemeClr>
              </a:gs>
              <a:gs pos="46000">
                <a:schemeClr val="bg1">
                  <a:alpha val="31000"/>
                </a:schemeClr>
              </a:gs>
              <a:gs pos="26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cxnSp>
        <p:nvCxnSpPr>
          <p:cNvPr id="29" name="Straight Connector 28">
            <a:extLst>
              <a:ext uri="{FF2B5EF4-FFF2-40B4-BE49-F238E27FC236}">
                <a16:creationId xmlns:a16="http://schemas.microsoft.com/office/drawing/2014/main" id="{0B66F5E1-B07D-4718-F4B4-5FCE4B7E8F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9006" y="727509"/>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028" name="Picture 4">
            <a:extLst>
              <a:ext uri="{FF2B5EF4-FFF2-40B4-BE49-F238E27FC236}">
                <a16:creationId xmlns:a16="http://schemas.microsoft.com/office/drawing/2014/main" id="{EAD0E0B7-307D-1AF6-61EE-536A0658BD4E}"/>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19000"/>
                    </a14:imgEffect>
                  </a14:imgLayer>
                </a14:imgProps>
              </a:ext>
              <a:ext uri="{28A0092B-C50C-407E-A947-70E740481C1C}">
                <a14:useLocalDpi xmlns:a14="http://schemas.microsoft.com/office/drawing/2010/main" val="0"/>
              </a:ext>
            </a:extLst>
          </a:blip>
          <a:srcRect/>
          <a:stretch/>
        </p:blipFill>
        <p:spPr bwMode="auto">
          <a:xfrm>
            <a:off x="-108158" y="5255"/>
            <a:ext cx="12300157" cy="6852745"/>
          </a:xfrm>
          <a:prstGeom prst="rect">
            <a:avLst/>
          </a:prstGeom>
          <a:noFill/>
          <a:effectLst>
            <a:glow>
              <a:schemeClr val="accent1"/>
            </a:glow>
            <a:outerShdw sx="1000" sy="1000" algn="ctr" rotWithShape="0">
              <a:srgbClr val="000000"/>
            </a:outerShdw>
            <a:reflection stA="97000" endPos="0" dist="50800" dir="5400000" sy="-100000" algn="bl" rotWithShape="0"/>
            <a:softEdge rad="0"/>
          </a:effectLst>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ABB25FE7-E529-2401-C0FB-BB4CA93E405E}"/>
              </a:ext>
            </a:extLst>
          </p:cNvPr>
          <p:cNvSpPr>
            <a:spLocks noGrp="1"/>
          </p:cNvSpPr>
          <p:nvPr>
            <p:ph type="subTitle" idx="1"/>
          </p:nvPr>
        </p:nvSpPr>
        <p:spPr>
          <a:xfrm>
            <a:off x="1406790" y="4126272"/>
            <a:ext cx="3793200" cy="968909"/>
          </a:xfrm>
        </p:spPr>
        <p:txBody>
          <a:bodyPr anchor="b">
            <a:normAutofit/>
          </a:bodyPr>
          <a:lstStyle/>
          <a:p>
            <a:r>
              <a:rPr lang="en-US" sz="2200" dirty="0">
                <a:solidFill>
                  <a:schemeClr val="bg1"/>
                </a:solidFill>
              </a:rPr>
              <a:t>NGUYỄN ĐỨC ANH TÚ </a:t>
            </a:r>
          </a:p>
        </p:txBody>
      </p:sp>
      <p:sp>
        <p:nvSpPr>
          <p:cNvPr id="2" name="Title 1">
            <a:extLst>
              <a:ext uri="{FF2B5EF4-FFF2-40B4-BE49-F238E27FC236}">
                <a16:creationId xmlns:a16="http://schemas.microsoft.com/office/drawing/2014/main" id="{7EBBB624-6F40-FC66-4795-820CFC3E534A}"/>
              </a:ext>
            </a:extLst>
          </p:cNvPr>
          <p:cNvSpPr>
            <a:spLocks noGrp="1"/>
          </p:cNvSpPr>
          <p:nvPr>
            <p:ph type="ctrTitle"/>
          </p:nvPr>
        </p:nvSpPr>
        <p:spPr>
          <a:xfrm>
            <a:off x="1190480" y="1811102"/>
            <a:ext cx="9360683" cy="2495427"/>
          </a:xfrm>
          <a:effectLst/>
        </p:spPr>
        <p:txBody>
          <a:bodyPr anchor="t">
            <a:normAutofit fontScale="90000"/>
          </a:bodyPr>
          <a:lstStyle/>
          <a:p>
            <a:pPr>
              <a:lnSpc>
                <a:spcPct val="90000"/>
              </a:lnSpc>
            </a:pPr>
            <a:r>
              <a:rPr lang="vi-VN" sz="5300" b="1" cap="none" spc="0"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Viết chương trình máy tính có giao diện GUI cho phép người dùng nhập hai số và chọn phép toán</a:t>
            </a:r>
            <a:endParaRPr lang="en-US" sz="5300" b="1" cap="none" spc="0"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283181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2F4BB2-8AB0-2790-D976-177CE4FAEFC0}"/>
              </a:ext>
            </a:extLst>
          </p:cNvPr>
          <p:cNvSpPr>
            <a:spLocks noGrp="1"/>
          </p:cNvSpPr>
          <p:nvPr>
            <p:ph type="title"/>
          </p:nvPr>
        </p:nvSpPr>
        <p:spPr>
          <a:xfrm>
            <a:off x="852926" y="919825"/>
            <a:ext cx="2869792" cy="1463040"/>
          </a:xfrm>
        </p:spPr>
        <p:txBody>
          <a:bodyPr anchor="t">
            <a:normAutofit fontScale="90000"/>
          </a:bodyPr>
          <a:lstStyle/>
          <a:p>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thiệu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đề</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a:t>
            </a:r>
            <a:r>
              <a:rPr lang="en-US" dirty="0">
                <a:latin typeface="Times New Roman" panose="02020603050405020304" pitchFamily="18" charset="0"/>
                <a:cs typeface="Times New Roman" panose="02020603050405020304" pitchFamily="18" charset="0"/>
              </a:rPr>
              <a:t> </a:t>
            </a:r>
          </a:p>
        </p:txBody>
      </p:sp>
      <p:sp>
        <p:nvSpPr>
          <p:cNvPr id="9" name="Content Placeholder 8">
            <a:extLst>
              <a:ext uri="{FF2B5EF4-FFF2-40B4-BE49-F238E27FC236}">
                <a16:creationId xmlns:a16="http://schemas.microsoft.com/office/drawing/2014/main" id="{21A03780-C785-5DD2-F202-0A8EE806E464}"/>
              </a:ext>
            </a:extLst>
          </p:cNvPr>
          <p:cNvSpPr>
            <a:spLocks noGrp="1"/>
          </p:cNvSpPr>
          <p:nvPr>
            <p:ph idx="1"/>
          </p:nvPr>
        </p:nvSpPr>
        <p:spPr>
          <a:xfrm>
            <a:off x="4575644" y="805547"/>
            <a:ext cx="7119682" cy="1702445"/>
          </a:xfrm>
        </p:spPr>
        <p:txBody>
          <a:bodyPr anchor="t">
            <a:noAutofit/>
          </a:bodyPr>
          <a:lstStyle/>
          <a:p>
            <a:pPr>
              <a:lnSpc>
                <a:spcPct val="100000"/>
              </a:lnSpc>
            </a:pPr>
            <a:r>
              <a:rPr lang="vi-VN" sz="1600" dirty="0"/>
              <a:t>Chương trình cần xây dựng là một ứng dụng "Máy tính đơn giản" với giao diện người dùng đồ họa (GUI). Mục tiêu chính là cung cấp một công cụ tính toán cơ bản cho phép người dùng thực hiện các phép toán số học: cộng (+), trừ (−), nhân (×), và chia (÷).</a:t>
            </a:r>
            <a:endParaRPr lang="en-US" sz="1600" dirty="0"/>
          </a:p>
        </p:txBody>
      </p:sp>
      <p:cxnSp>
        <p:nvCxnSpPr>
          <p:cNvPr id="34" name="Straight Connector 33">
            <a:extLst>
              <a:ext uri="{FF2B5EF4-FFF2-40B4-BE49-F238E27FC236}">
                <a16:creationId xmlns:a16="http://schemas.microsoft.com/office/drawing/2014/main" id="{A7C10D4C-8DED-200E-3237-3345F3F2A1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8F7F80F-9EDD-0EEA-B6D7-E116EBA4FA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2497143"/>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9B68E4F-A6EF-AFB5-C8AA-CA4F085A6E0A}"/>
              </a:ext>
            </a:extLst>
          </p:cNvPr>
          <p:cNvPicPr>
            <a:picLocks noChangeAspect="1"/>
          </p:cNvPicPr>
          <p:nvPr/>
        </p:nvPicPr>
        <p:blipFill>
          <a:blip r:embed="rId2"/>
          <a:stretch>
            <a:fillRect/>
          </a:stretch>
        </p:blipFill>
        <p:spPr>
          <a:xfrm>
            <a:off x="2832098" y="2693067"/>
            <a:ext cx="7130780" cy="3359386"/>
          </a:xfrm>
          <a:prstGeom prst="rect">
            <a:avLst/>
          </a:prstGeom>
        </p:spPr>
      </p:pic>
      <p:sp>
        <p:nvSpPr>
          <p:cNvPr id="4" name="TextBox 3">
            <a:extLst>
              <a:ext uri="{FF2B5EF4-FFF2-40B4-BE49-F238E27FC236}">
                <a16:creationId xmlns:a16="http://schemas.microsoft.com/office/drawing/2014/main" id="{F4A1886A-4011-DE2A-D523-F1BE962F5102}"/>
              </a:ext>
            </a:extLst>
          </p:cNvPr>
          <p:cNvSpPr txBox="1"/>
          <p:nvPr/>
        </p:nvSpPr>
        <p:spPr>
          <a:xfrm>
            <a:off x="5354425" y="6134100"/>
            <a:ext cx="2969083" cy="369332"/>
          </a:xfrm>
          <a:prstGeom prst="rect">
            <a:avLst/>
          </a:prstGeom>
          <a:noFill/>
        </p:spPr>
        <p:txBody>
          <a:bodyPr wrap="none" rtlCol="0">
            <a:spAutoFit/>
          </a:bodyPr>
          <a:lstStyle/>
          <a:p>
            <a:r>
              <a:rPr lang="en-US" dirty="0" err="1"/>
              <a:t>Biểu</a:t>
            </a:r>
            <a:r>
              <a:rPr lang="en-US" dirty="0"/>
              <a:t> </a:t>
            </a:r>
            <a:r>
              <a:rPr lang="en-US" dirty="0" err="1"/>
              <a:t>đồ</a:t>
            </a:r>
            <a:r>
              <a:rPr lang="en-US" dirty="0"/>
              <a:t> </a:t>
            </a:r>
            <a:r>
              <a:rPr lang="en-US" dirty="0" err="1"/>
              <a:t>phân</a:t>
            </a:r>
            <a:r>
              <a:rPr lang="en-US" dirty="0"/>
              <a:t> </a:t>
            </a:r>
            <a:r>
              <a:rPr lang="en-US" dirty="0" err="1"/>
              <a:t>cấp</a:t>
            </a:r>
            <a:r>
              <a:rPr lang="en-US" dirty="0"/>
              <a:t> </a:t>
            </a:r>
            <a:r>
              <a:rPr lang="en-US" dirty="0" err="1"/>
              <a:t>chức</a:t>
            </a:r>
            <a:r>
              <a:rPr lang="en-US" dirty="0"/>
              <a:t> </a:t>
            </a:r>
            <a:r>
              <a:rPr lang="en-US" dirty="0" err="1"/>
              <a:t>năng</a:t>
            </a:r>
            <a:endParaRPr lang="en-US" dirty="0"/>
          </a:p>
        </p:txBody>
      </p:sp>
    </p:spTree>
    <p:extLst>
      <p:ext uri="{BB962C8B-B14F-4D97-AF65-F5344CB8AC3E}">
        <p14:creationId xmlns:p14="http://schemas.microsoft.com/office/powerpoint/2010/main" val="40438878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Person using tablet">
            <a:extLst>
              <a:ext uri="{FF2B5EF4-FFF2-40B4-BE49-F238E27FC236}">
                <a16:creationId xmlns:a16="http://schemas.microsoft.com/office/drawing/2014/main" id="{C0E3749B-D44B-53CA-A8CD-8FDF11E3AA43}"/>
              </a:ext>
            </a:extLst>
          </p:cNvPr>
          <p:cNvPicPr>
            <a:picLocks noChangeAspect="1"/>
          </p:cNvPicPr>
          <p:nvPr/>
        </p:nvPicPr>
        <p:blipFill>
          <a:blip r:embed="rId2">
            <a:extLst>
              <a:ext uri="{28A0092B-C50C-407E-A947-70E740481C1C}">
                <a14:useLocalDpi xmlns:a14="http://schemas.microsoft.com/office/drawing/2010/main" val="0"/>
              </a:ext>
            </a:extLst>
          </a:blip>
          <a:srcRect l="25350" r="15820" b="-1"/>
          <a:stretch/>
        </p:blipFill>
        <p:spPr>
          <a:xfrm>
            <a:off x="20" y="10"/>
            <a:ext cx="6044164" cy="6857990"/>
          </a:xfrm>
          <a:prstGeom prst="rect">
            <a:avLst/>
          </a:prstGeom>
        </p:spPr>
      </p:pic>
      <p:sp>
        <p:nvSpPr>
          <p:cNvPr id="2" name="Title 1">
            <a:extLst>
              <a:ext uri="{FF2B5EF4-FFF2-40B4-BE49-F238E27FC236}">
                <a16:creationId xmlns:a16="http://schemas.microsoft.com/office/drawing/2014/main" id="{D0911FF9-3BAA-741A-E372-BC386315288F}"/>
              </a:ext>
            </a:extLst>
          </p:cNvPr>
          <p:cNvSpPr>
            <a:spLocks noGrp="1"/>
          </p:cNvSpPr>
          <p:nvPr>
            <p:ph type="title"/>
          </p:nvPr>
        </p:nvSpPr>
        <p:spPr>
          <a:xfrm>
            <a:off x="6590775" y="723900"/>
            <a:ext cx="4800600" cy="1307592"/>
          </a:xfrm>
        </p:spPr>
        <p:txBody>
          <a:bodyPr>
            <a:normAutofit/>
          </a:bodyPr>
          <a:lstStyle/>
          <a:p>
            <a:r>
              <a:rPr lang="en-US" dirty="0" err="1">
                <a:latin typeface="Times New Roman" panose="02020603050405020304" pitchFamily="18" charset="0"/>
                <a:cs typeface="Times New Roman" panose="02020603050405020304" pitchFamily="18" charset="0"/>
              </a:rPr>
              <a:t>Chức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endParaRPr lang="en-US" dirty="0">
              <a:latin typeface="Times New Roman" panose="02020603050405020304" pitchFamily="18" charset="0"/>
              <a:cs typeface="Times New Roman" panose="02020603050405020304" pitchFamily="18" charset="0"/>
            </a:endParaRPr>
          </a:p>
        </p:txBody>
      </p:sp>
      <p:cxnSp>
        <p:nvCxnSpPr>
          <p:cNvPr id="20" name="Straight Connector 19">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723900"/>
            <a:ext cx="461007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6142781"/>
            <a:ext cx="46100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AB72ADA-6BA4-AE3C-1C12-982F9CF46EF5}"/>
              </a:ext>
            </a:extLst>
          </p:cNvPr>
          <p:cNvSpPr txBox="1"/>
          <p:nvPr/>
        </p:nvSpPr>
        <p:spPr>
          <a:xfrm>
            <a:off x="6371283" y="1447801"/>
            <a:ext cx="5820697" cy="5355312"/>
          </a:xfrm>
          <a:prstGeom prst="rect">
            <a:avLst/>
          </a:prstGeom>
          <a:noFill/>
        </p:spPr>
        <p:txBody>
          <a:bodyPr wrap="square" rtlCol="0">
            <a:spAutoFit/>
          </a:bodyPr>
          <a:lstStyle/>
          <a:p>
            <a:pPr algn="just"/>
            <a:r>
              <a:rPr lang="en-US" b="1" dirty="0"/>
              <a:t>Các </a:t>
            </a:r>
            <a:r>
              <a:rPr lang="en-US" b="1" dirty="0" err="1"/>
              <a:t>chức</a:t>
            </a:r>
            <a:r>
              <a:rPr lang="en-US" b="1" dirty="0"/>
              <a:t> </a:t>
            </a:r>
            <a:r>
              <a:rPr lang="en-US" b="1" dirty="0" err="1"/>
              <a:t>năng</a:t>
            </a:r>
            <a:r>
              <a:rPr lang="en-US" b="1" dirty="0"/>
              <a:t> </a:t>
            </a:r>
            <a:r>
              <a:rPr lang="en-US" b="1" dirty="0" err="1"/>
              <a:t>chính</a:t>
            </a:r>
            <a:r>
              <a:rPr lang="en-US" b="1" dirty="0"/>
              <a:t> </a:t>
            </a:r>
            <a:r>
              <a:rPr lang="en-US" b="1" dirty="0" err="1"/>
              <a:t>được</a:t>
            </a:r>
            <a:r>
              <a:rPr lang="en-US" b="1" dirty="0"/>
              <a:t> </a:t>
            </a:r>
            <a:r>
              <a:rPr lang="en-US" b="1" dirty="0" err="1"/>
              <a:t>liệt</a:t>
            </a:r>
            <a:r>
              <a:rPr lang="en-US" b="1" dirty="0"/>
              <a:t> </a:t>
            </a:r>
            <a:r>
              <a:rPr lang="en-US" b="1" dirty="0" err="1"/>
              <a:t>kê</a:t>
            </a:r>
            <a:r>
              <a:rPr lang="en-US" b="1" dirty="0"/>
              <a:t> </a:t>
            </a:r>
            <a:r>
              <a:rPr lang="en-US" b="1" dirty="0" err="1"/>
              <a:t>là</a:t>
            </a:r>
            <a:r>
              <a:rPr lang="en-US" b="1" dirty="0"/>
              <a:t>:</a:t>
            </a:r>
            <a:endParaRPr lang="en-US" dirty="0"/>
          </a:p>
          <a:p>
            <a:pPr algn="just"/>
            <a:r>
              <a:rPr lang="en-US" dirty="0"/>
              <a:t>1. </a:t>
            </a:r>
            <a:r>
              <a:rPr lang="en-US" dirty="0" err="1"/>
              <a:t>Nhập</a:t>
            </a:r>
            <a:r>
              <a:rPr lang="en-US" dirty="0"/>
              <a:t> </a:t>
            </a:r>
            <a:r>
              <a:rPr lang="en-US" dirty="0" err="1"/>
              <a:t>dữ</a:t>
            </a:r>
            <a:r>
              <a:rPr lang="en-US" dirty="0"/>
              <a:t> </a:t>
            </a:r>
            <a:r>
              <a:rPr lang="en-US" dirty="0" err="1"/>
              <a:t>liệu</a:t>
            </a:r>
            <a:r>
              <a:rPr lang="en-US" dirty="0"/>
              <a:t>: Bao </a:t>
            </a:r>
            <a:r>
              <a:rPr lang="en-US" dirty="0" err="1"/>
              <a:t>gồm</a:t>
            </a:r>
            <a:r>
              <a:rPr lang="en-US" dirty="0"/>
              <a:t> </a:t>
            </a:r>
            <a:r>
              <a:rPr lang="en-US" dirty="0" err="1"/>
              <a:t>việc</a:t>
            </a:r>
            <a:r>
              <a:rPr lang="en-US" dirty="0"/>
              <a:t> </a:t>
            </a:r>
            <a:r>
              <a:rPr lang="en-US" dirty="0" err="1"/>
              <a:t>nhập</a:t>
            </a:r>
            <a:r>
              <a:rPr lang="en-US" dirty="0"/>
              <a:t> </a:t>
            </a:r>
            <a:r>
              <a:rPr lang="en-US" dirty="0" err="1"/>
              <a:t>số</a:t>
            </a:r>
            <a:r>
              <a:rPr lang="en-US" dirty="0"/>
              <a:t> </a:t>
            </a:r>
            <a:r>
              <a:rPr lang="en-US" dirty="0" err="1"/>
              <a:t>thứ</a:t>
            </a:r>
            <a:r>
              <a:rPr lang="en-US" dirty="0"/>
              <a:t> </a:t>
            </a:r>
            <a:r>
              <a:rPr lang="en-US" dirty="0" err="1"/>
              <a:t>nhất</a:t>
            </a:r>
            <a:r>
              <a:rPr lang="en-US" dirty="0"/>
              <a:t> </a:t>
            </a:r>
            <a:r>
              <a:rPr lang="en-US" dirty="0" err="1"/>
              <a:t>và</a:t>
            </a:r>
            <a:r>
              <a:rPr lang="en-US" dirty="0"/>
              <a:t> </a:t>
            </a:r>
            <a:r>
              <a:rPr lang="en-US" dirty="0" err="1"/>
              <a:t>nhập</a:t>
            </a:r>
            <a:r>
              <a:rPr lang="en-US" dirty="0"/>
              <a:t> </a:t>
            </a:r>
            <a:r>
              <a:rPr lang="en-US" dirty="0" err="1"/>
              <a:t>số</a:t>
            </a:r>
            <a:r>
              <a:rPr lang="en-US" dirty="0"/>
              <a:t> </a:t>
            </a:r>
            <a:r>
              <a:rPr lang="en-US" dirty="0" err="1"/>
              <a:t>thứ</a:t>
            </a:r>
            <a:r>
              <a:rPr lang="en-US" dirty="0"/>
              <a:t> </a:t>
            </a:r>
            <a:r>
              <a:rPr lang="en-US" dirty="0" err="1"/>
              <a:t>hai</a:t>
            </a:r>
            <a:r>
              <a:rPr lang="en-US" dirty="0"/>
              <a:t>. </a:t>
            </a:r>
            <a:r>
              <a:rPr lang="en-US" dirty="0" err="1"/>
              <a:t>Đáng</a:t>
            </a:r>
            <a:r>
              <a:rPr lang="en-US" dirty="0"/>
              <a:t> </a:t>
            </a:r>
            <a:r>
              <a:rPr lang="en-US" dirty="0" err="1"/>
              <a:t>chú</a:t>
            </a:r>
            <a:r>
              <a:rPr lang="en-US" dirty="0"/>
              <a:t> ý </a:t>
            </a:r>
            <a:r>
              <a:rPr lang="en-US" dirty="0" err="1"/>
              <a:t>là</a:t>
            </a:r>
            <a:r>
              <a:rPr lang="en-US" dirty="0"/>
              <a:t> </a:t>
            </a:r>
            <a:r>
              <a:rPr lang="en-US" dirty="0" err="1"/>
              <a:t>nguồn</a:t>
            </a:r>
            <a:r>
              <a:rPr lang="en-US" dirty="0"/>
              <a:t> </a:t>
            </a:r>
            <a:r>
              <a:rPr lang="en-US" dirty="0" err="1"/>
              <a:t>cũng</a:t>
            </a:r>
            <a:r>
              <a:rPr lang="en-US" dirty="0"/>
              <a:t> </a:t>
            </a:r>
            <a:r>
              <a:rPr lang="en-US" dirty="0" err="1"/>
              <a:t>liệt</a:t>
            </a:r>
            <a:r>
              <a:rPr lang="en-US" dirty="0"/>
              <a:t> </a:t>
            </a:r>
            <a:r>
              <a:rPr lang="en-US" dirty="0" err="1"/>
              <a:t>kê</a:t>
            </a:r>
            <a:r>
              <a:rPr lang="en-US" dirty="0"/>
              <a:t> </a:t>
            </a:r>
            <a:r>
              <a:rPr lang="en-US" dirty="0" err="1"/>
              <a:t>các</a:t>
            </a:r>
            <a:r>
              <a:rPr lang="en-US" dirty="0"/>
              <a:t> </a:t>
            </a:r>
            <a:r>
              <a:rPr lang="en-US" dirty="0" err="1"/>
              <a:t>phép</a:t>
            </a:r>
            <a:r>
              <a:rPr lang="en-US" dirty="0"/>
              <a:t> </a:t>
            </a:r>
            <a:r>
              <a:rPr lang="en-US" dirty="0" err="1"/>
              <a:t>toán</a:t>
            </a:r>
            <a:r>
              <a:rPr lang="en-US" dirty="0"/>
              <a:t> </a:t>
            </a:r>
            <a:r>
              <a:rPr lang="en-US" dirty="0" err="1"/>
              <a:t>Cộng</a:t>
            </a:r>
            <a:r>
              <a:rPr lang="en-US" dirty="0"/>
              <a:t>, </a:t>
            </a:r>
            <a:r>
              <a:rPr lang="en-US" dirty="0" err="1"/>
              <a:t>Trừ</a:t>
            </a:r>
            <a:r>
              <a:rPr lang="en-US" dirty="0"/>
              <a:t>, </a:t>
            </a:r>
            <a:r>
              <a:rPr lang="en-US" dirty="0" err="1"/>
              <a:t>Nhân</a:t>
            </a:r>
            <a:r>
              <a:rPr lang="en-US" dirty="0"/>
              <a:t>, Chia </a:t>
            </a:r>
            <a:r>
              <a:rPr lang="en-US" dirty="0" err="1"/>
              <a:t>dưới</a:t>
            </a:r>
            <a:r>
              <a:rPr lang="en-US" dirty="0"/>
              <a:t> </a:t>
            </a:r>
            <a:r>
              <a:rPr lang="en-US" dirty="0" err="1"/>
              <a:t>nhánh</a:t>
            </a:r>
            <a:r>
              <a:rPr lang="en-US" dirty="0"/>
              <a:t> "</a:t>
            </a:r>
            <a:r>
              <a:rPr lang="en-US" dirty="0" err="1"/>
              <a:t>Nhập</a:t>
            </a:r>
            <a:r>
              <a:rPr lang="en-US" dirty="0"/>
              <a:t> </a:t>
            </a:r>
            <a:r>
              <a:rPr lang="en-US" dirty="0" err="1"/>
              <a:t>dữ</a:t>
            </a:r>
            <a:r>
              <a:rPr lang="en-US" dirty="0"/>
              <a:t> </a:t>
            </a:r>
            <a:r>
              <a:rPr lang="en-US" dirty="0" err="1"/>
              <a:t>liệu</a:t>
            </a:r>
            <a:r>
              <a:rPr lang="en-US" dirty="0"/>
              <a:t>" </a:t>
            </a:r>
            <a:r>
              <a:rPr lang="en-US" dirty="0" err="1"/>
              <a:t>này</a:t>
            </a:r>
            <a:r>
              <a:rPr lang="en-US" dirty="0"/>
              <a:t>.</a:t>
            </a:r>
          </a:p>
          <a:p>
            <a:pPr algn="just"/>
            <a:endParaRPr lang="en-US" dirty="0"/>
          </a:p>
          <a:p>
            <a:pPr algn="just"/>
            <a:r>
              <a:rPr lang="en-US" dirty="0"/>
              <a:t>2. </a:t>
            </a:r>
            <a:r>
              <a:rPr lang="en-US" dirty="0" err="1"/>
              <a:t>Xử</a:t>
            </a:r>
            <a:r>
              <a:rPr lang="en-US" dirty="0"/>
              <a:t> </a:t>
            </a:r>
            <a:r>
              <a:rPr lang="en-US" dirty="0" err="1"/>
              <a:t>lý</a:t>
            </a:r>
            <a:r>
              <a:rPr lang="en-US" dirty="0"/>
              <a:t> </a:t>
            </a:r>
            <a:r>
              <a:rPr lang="en-US" dirty="0" err="1"/>
              <a:t>tính</a:t>
            </a:r>
            <a:r>
              <a:rPr lang="en-US" dirty="0"/>
              <a:t> </a:t>
            </a:r>
            <a:r>
              <a:rPr lang="en-US" dirty="0" err="1"/>
              <a:t>toán</a:t>
            </a:r>
            <a:r>
              <a:rPr lang="en-US" dirty="0"/>
              <a:t>: </a:t>
            </a:r>
            <a:r>
              <a:rPr lang="en-US" dirty="0" err="1"/>
              <a:t>Nhánh</a:t>
            </a:r>
            <a:r>
              <a:rPr lang="en-US" dirty="0"/>
              <a:t> </a:t>
            </a:r>
            <a:r>
              <a:rPr lang="en-US" dirty="0" err="1"/>
              <a:t>này</a:t>
            </a:r>
            <a:r>
              <a:rPr lang="en-US" dirty="0"/>
              <a:t> chi </a:t>
            </a:r>
            <a:r>
              <a:rPr lang="en-US" dirty="0" err="1"/>
              <a:t>tiết</a:t>
            </a:r>
            <a:r>
              <a:rPr lang="en-US" dirty="0"/>
              <a:t> </a:t>
            </a:r>
            <a:r>
              <a:rPr lang="en-US" dirty="0" err="1"/>
              <a:t>hóa</a:t>
            </a:r>
            <a:r>
              <a:rPr lang="en-US" dirty="0"/>
              <a:t> </a:t>
            </a:r>
            <a:r>
              <a:rPr lang="en-US" dirty="0" err="1"/>
              <a:t>các</a:t>
            </a:r>
            <a:r>
              <a:rPr lang="en-US" dirty="0"/>
              <a:t> </a:t>
            </a:r>
            <a:r>
              <a:rPr lang="en-US" dirty="0" err="1"/>
              <a:t>bước</a:t>
            </a:r>
            <a:r>
              <a:rPr lang="en-US" dirty="0"/>
              <a:t> </a:t>
            </a:r>
            <a:r>
              <a:rPr lang="en-US" dirty="0" err="1"/>
              <a:t>xử</a:t>
            </a:r>
            <a:r>
              <a:rPr lang="en-US" dirty="0"/>
              <a:t> </a:t>
            </a:r>
            <a:r>
              <a:rPr lang="en-US" dirty="0" err="1"/>
              <a:t>lý</a:t>
            </a:r>
            <a:r>
              <a:rPr lang="en-US" dirty="0"/>
              <a:t>, bao </a:t>
            </a:r>
            <a:r>
              <a:rPr lang="en-US" dirty="0" err="1"/>
              <a:t>gồm</a:t>
            </a:r>
            <a:r>
              <a:rPr lang="en-US" dirty="0"/>
              <a:t> </a:t>
            </a:r>
            <a:r>
              <a:rPr lang="en-US" dirty="0" err="1"/>
              <a:t>kiểm</a:t>
            </a:r>
            <a:r>
              <a:rPr lang="en-US" dirty="0"/>
              <a:t> </a:t>
            </a:r>
            <a:r>
              <a:rPr lang="en-US" dirty="0" err="1"/>
              <a:t>tra</a:t>
            </a:r>
            <a:r>
              <a:rPr lang="en-US" dirty="0"/>
              <a:t> </a:t>
            </a:r>
            <a:r>
              <a:rPr lang="en-US" dirty="0" err="1"/>
              <a:t>định</a:t>
            </a:r>
            <a:r>
              <a:rPr lang="en-US" dirty="0"/>
              <a:t> </a:t>
            </a:r>
            <a:r>
              <a:rPr lang="en-US" dirty="0" err="1"/>
              <a:t>dạng</a:t>
            </a:r>
            <a:r>
              <a:rPr lang="en-US" dirty="0"/>
              <a:t> </a:t>
            </a:r>
            <a:r>
              <a:rPr lang="en-US" dirty="0" err="1"/>
              <a:t>số</a:t>
            </a:r>
            <a:r>
              <a:rPr lang="en-US" dirty="0"/>
              <a:t>, </a:t>
            </a:r>
            <a:r>
              <a:rPr lang="en-US" dirty="0" err="1"/>
              <a:t>kiểm</a:t>
            </a:r>
            <a:r>
              <a:rPr lang="en-US" dirty="0"/>
              <a:t> </a:t>
            </a:r>
            <a:r>
              <a:rPr lang="en-US" dirty="0" err="1"/>
              <a:t>tra</a:t>
            </a:r>
            <a:r>
              <a:rPr lang="en-US" dirty="0"/>
              <a:t> chia </a:t>
            </a:r>
            <a:r>
              <a:rPr lang="en-US" dirty="0" err="1"/>
              <a:t>cho</a:t>
            </a:r>
            <a:r>
              <a:rPr lang="en-US" dirty="0"/>
              <a:t> 0, </a:t>
            </a:r>
            <a:r>
              <a:rPr lang="en-US" dirty="0" err="1"/>
              <a:t>và</a:t>
            </a:r>
            <a:r>
              <a:rPr lang="en-US" dirty="0"/>
              <a:t> </a:t>
            </a:r>
            <a:r>
              <a:rPr lang="en-US" dirty="0" err="1"/>
              <a:t>thực</a:t>
            </a:r>
            <a:r>
              <a:rPr lang="en-US" dirty="0"/>
              <a:t> </a:t>
            </a:r>
            <a:r>
              <a:rPr lang="en-US" dirty="0" err="1"/>
              <a:t>hiện</a:t>
            </a:r>
            <a:r>
              <a:rPr lang="en-US" dirty="0"/>
              <a:t> </a:t>
            </a:r>
            <a:r>
              <a:rPr lang="en-US" dirty="0" err="1"/>
              <a:t>phép</a:t>
            </a:r>
            <a:r>
              <a:rPr lang="en-US" dirty="0"/>
              <a:t> </a:t>
            </a:r>
            <a:r>
              <a:rPr lang="en-US" dirty="0" err="1"/>
              <a:t>toán</a:t>
            </a:r>
            <a:r>
              <a:rPr lang="en-US" dirty="0"/>
              <a:t>.</a:t>
            </a:r>
          </a:p>
          <a:p>
            <a:pPr algn="just"/>
            <a:endParaRPr lang="en-US" dirty="0"/>
          </a:p>
          <a:p>
            <a:pPr algn="just"/>
            <a:r>
              <a:rPr lang="en-US" dirty="0"/>
              <a:t>3. Hiển </a:t>
            </a:r>
            <a:r>
              <a:rPr lang="en-US" dirty="0" err="1"/>
              <a:t>thị</a:t>
            </a:r>
            <a:r>
              <a:rPr lang="en-US" dirty="0"/>
              <a:t> </a:t>
            </a:r>
            <a:r>
              <a:rPr lang="en-US" dirty="0" err="1"/>
              <a:t>kết</a:t>
            </a:r>
            <a:r>
              <a:rPr lang="en-US" dirty="0"/>
              <a:t> </a:t>
            </a:r>
            <a:r>
              <a:rPr lang="en-US" dirty="0" err="1"/>
              <a:t>quả</a:t>
            </a:r>
            <a:endParaRPr lang="en-US" dirty="0"/>
          </a:p>
          <a:p>
            <a:pPr algn="just"/>
            <a:endParaRPr lang="en-US" dirty="0"/>
          </a:p>
          <a:p>
            <a:pPr algn="just"/>
            <a:r>
              <a:rPr lang="en-US" dirty="0"/>
              <a:t>4. Reset: </a:t>
            </a:r>
            <a:r>
              <a:rPr lang="en-US" dirty="0" err="1"/>
              <a:t>Chức</a:t>
            </a:r>
            <a:r>
              <a:rPr lang="en-US" dirty="0"/>
              <a:t> </a:t>
            </a:r>
            <a:r>
              <a:rPr lang="en-US" dirty="0" err="1"/>
              <a:t>năng</a:t>
            </a:r>
            <a:r>
              <a:rPr lang="en-US" dirty="0"/>
              <a:t> </a:t>
            </a:r>
            <a:r>
              <a:rPr lang="en-US" dirty="0" err="1"/>
              <a:t>này</a:t>
            </a:r>
            <a:r>
              <a:rPr lang="en-US" dirty="0"/>
              <a:t> bao </a:t>
            </a:r>
            <a:r>
              <a:rPr lang="en-US" dirty="0" err="1"/>
              <a:t>gồm</a:t>
            </a:r>
            <a:r>
              <a:rPr lang="en-US" dirty="0"/>
              <a:t> </a:t>
            </a:r>
            <a:r>
              <a:rPr lang="en-US" dirty="0" err="1"/>
              <a:t>các</a:t>
            </a:r>
            <a:r>
              <a:rPr lang="en-US" dirty="0"/>
              <a:t> </a:t>
            </a:r>
            <a:r>
              <a:rPr lang="en-US" dirty="0" err="1"/>
              <a:t>hoạt</a:t>
            </a:r>
            <a:r>
              <a:rPr lang="en-US" dirty="0"/>
              <a:t> </a:t>
            </a:r>
            <a:r>
              <a:rPr lang="en-US" dirty="0" err="1"/>
              <a:t>động</a:t>
            </a:r>
            <a:r>
              <a:rPr lang="en-US" dirty="0"/>
              <a:t> </a:t>
            </a:r>
            <a:r>
              <a:rPr lang="en-US" dirty="0" err="1"/>
              <a:t>như</a:t>
            </a:r>
            <a:r>
              <a:rPr lang="en-US" dirty="0"/>
              <a:t> </a:t>
            </a:r>
            <a:r>
              <a:rPr lang="en-US" dirty="0" err="1"/>
              <a:t>xóa</a:t>
            </a:r>
            <a:r>
              <a:rPr lang="en-US" dirty="0"/>
              <a:t> ô nhập1 </a:t>
            </a:r>
            <a:r>
              <a:rPr lang="en-US" dirty="0" err="1"/>
              <a:t>và</a:t>
            </a:r>
            <a:r>
              <a:rPr lang="en-US" dirty="0"/>
              <a:t> </a:t>
            </a:r>
            <a:r>
              <a:rPr lang="en-US" dirty="0" err="1"/>
              <a:t>đặt</a:t>
            </a:r>
            <a:r>
              <a:rPr lang="en-US" dirty="0"/>
              <a:t> </a:t>
            </a:r>
            <a:r>
              <a:rPr lang="en-US" dirty="0" err="1"/>
              <a:t>lại</a:t>
            </a:r>
            <a:r>
              <a:rPr lang="en-US" dirty="0"/>
              <a:t> </a:t>
            </a:r>
            <a:r>
              <a:rPr lang="en-US" dirty="0" err="1"/>
              <a:t>phép</a:t>
            </a:r>
            <a:r>
              <a:rPr lang="en-US" dirty="0"/>
              <a:t> </a:t>
            </a:r>
            <a:r>
              <a:rPr lang="en-US" dirty="0" err="1"/>
              <a:t>toán</a:t>
            </a:r>
            <a:endParaRPr lang="en-US" dirty="0"/>
          </a:p>
          <a:p>
            <a:pPr algn="just"/>
            <a:endParaRPr lang="en-US" dirty="0"/>
          </a:p>
          <a:p>
            <a:pPr algn="just"/>
            <a:r>
              <a:rPr lang="en-US" dirty="0"/>
              <a:t>5. Thông </a:t>
            </a:r>
            <a:r>
              <a:rPr lang="en-US" dirty="0" err="1"/>
              <a:t>báo</a:t>
            </a:r>
            <a:r>
              <a:rPr lang="en-US" dirty="0"/>
              <a:t> </a:t>
            </a:r>
            <a:r>
              <a:rPr lang="en-US" dirty="0" err="1"/>
              <a:t>lỗi</a:t>
            </a:r>
            <a:r>
              <a:rPr lang="en-US" dirty="0"/>
              <a:t>: </a:t>
            </a:r>
            <a:r>
              <a:rPr lang="en-US" dirty="0" err="1"/>
              <a:t>Nhánh</a:t>
            </a:r>
            <a:r>
              <a:rPr lang="en-US" dirty="0"/>
              <a:t> </a:t>
            </a:r>
            <a:r>
              <a:rPr lang="en-US" dirty="0" err="1"/>
              <a:t>này</a:t>
            </a:r>
            <a:r>
              <a:rPr lang="en-US" dirty="0"/>
              <a:t> </a:t>
            </a:r>
            <a:r>
              <a:rPr lang="en-US" dirty="0" err="1"/>
              <a:t>xử</a:t>
            </a:r>
            <a:r>
              <a:rPr lang="en-US" dirty="0"/>
              <a:t> </a:t>
            </a:r>
            <a:r>
              <a:rPr lang="en-US" dirty="0" err="1"/>
              <a:t>lý</a:t>
            </a:r>
            <a:r>
              <a:rPr lang="en-US" dirty="0"/>
              <a:t> </a:t>
            </a:r>
            <a:r>
              <a:rPr lang="en-US" dirty="0" err="1"/>
              <a:t>các</a:t>
            </a:r>
            <a:r>
              <a:rPr lang="en-US" dirty="0"/>
              <a:t> </a:t>
            </a:r>
            <a:r>
              <a:rPr lang="en-US" dirty="0" err="1"/>
              <a:t>trường</a:t>
            </a:r>
            <a:r>
              <a:rPr lang="en-US" dirty="0"/>
              <a:t> </a:t>
            </a:r>
            <a:r>
              <a:rPr lang="en-US" dirty="0" err="1"/>
              <a:t>hợp</a:t>
            </a:r>
            <a:r>
              <a:rPr lang="en-US" dirty="0"/>
              <a:t> </a:t>
            </a:r>
            <a:r>
              <a:rPr lang="en-US" dirty="0" err="1"/>
              <a:t>lỗi</a:t>
            </a:r>
            <a:r>
              <a:rPr lang="en-US" dirty="0"/>
              <a:t>, </a:t>
            </a:r>
            <a:r>
              <a:rPr lang="en-US" dirty="0" err="1"/>
              <a:t>cụ</a:t>
            </a:r>
            <a:r>
              <a:rPr lang="en-US" dirty="0"/>
              <a:t> </a:t>
            </a:r>
            <a:r>
              <a:rPr lang="en-US" dirty="0" err="1"/>
              <a:t>thể</a:t>
            </a:r>
            <a:r>
              <a:rPr lang="en-US" dirty="0"/>
              <a:t> </a:t>
            </a:r>
            <a:r>
              <a:rPr lang="en-US" dirty="0" err="1"/>
              <a:t>là</a:t>
            </a:r>
            <a:r>
              <a:rPr lang="en-US" dirty="0"/>
              <a:t> </a:t>
            </a:r>
            <a:r>
              <a:rPr lang="en-US" dirty="0" err="1"/>
              <a:t>sai</a:t>
            </a:r>
            <a:r>
              <a:rPr lang="en-US" dirty="0"/>
              <a:t> </a:t>
            </a:r>
            <a:r>
              <a:rPr lang="en-US" dirty="0" err="1"/>
              <a:t>định</a:t>
            </a:r>
            <a:r>
              <a:rPr lang="en-US" dirty="0"/>
              <a:t> </a:t>
            </a:r>
            <a:r>
              <a:rPr lang="en-US" dirty="0" err="1"/>
              <a:t>dạng</a:t>
            </a:r>
            <a:endParaRPr lang="en-US" dirty="0"/>
          </a:p>
          <a:p>
            <a:pPr algn="just"/>
            <a:r>
              <a:rPr lang="en-US" dirty="0" err="1"/>
              <a:t>hoặc</a:t>
            </a:r>
            <a:r>
              <a:rPr lang="en-US" dirty="0"/>
              <a:t> chia </a:t>
            </a:r>
            <a:r>
              <a:rPr lang="en-US" dirty="0" err="1"/>
              <a:t>cho</a:t>
            </a:r>
            <a:r>
              <a:rPr lang="en-US" dirty="0"/>
              <a:t> 0</a:t>
            </a:r>
          </a:p>
          <a:p>
            <a:pPr algn="just"/>
            <a:endParaRPr lang="en-US" dirty="0"/>
          </a:p>
        </p:txBody>
      </p:sp>
    </p:spTree>
    <p:extLst>
      <p:ext uri="{BB962C8B-B14F-4D97-AF65-F5344CB8AC3E}">
        <p14:creationId xmlns:p14="http://schemas.microsoft.com/office/powerpoint/2010/main" val="29195342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389302-B186-0B84-0E16-AE753E610D3F}"/>
              </a:ext>
            </a:extLst>
          </p:cNvPr>
          <p:cNvSpPr>
            <a:spLocks noGrp="1"/>
          </p:cNvSpPr>
          <p:nvPr>
            <p:ph type="title"/>
          </p:nvPr>
        </p:nvSpPr>
        <p:spPr>
          <a:xfrm>
            <a:off x="627039" y="215721"/>
            <a:ext cx="3799763" cy="658761"/>
          </a:xfrm>
        </p:spPr>
        <p:txBody>
          <a:bodyPr>
            <a:normAutofit/>
          </a:bodyPr>
          <a:lstStyle/>
          <a:p>
            <a:r>
              <a:rPr lang="en-US" sz="3300" dirty="0">
                <a:latin typeface="Times New Roman" panose="02020603050405020304" pitchFamily="18" charset="0"/>
                <a:cs typeface="Times New Roman" panose="02020603050405020304" pitchFamily="18" charset="0"/>
              </a:rPr>
              <a:t>Các </a:t>
            </a:r>
            <a:r>
              <a:rPr lang="en-US" sz="3300" dirty="0" err="1">
                <a:latin typeface="Times New Roman" panose="02020603050405020304" pitchFamily="18" charset="0"/>
                <a:cs typeface="Times New Roman" panose="02020603050405020304" pitchFamily="18" charset="0"/>
              </a:rPr>
              <a:t>sơ</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đồ</a:t>
            </a:r>
            <a:endParaRPr lang="en-US" sz="3300" dirty="0">
              <a:latin typeface="Times New Roman" panose="02020603050405020304" pitchFamily="18" charset="0"/>
              <a:cs typeface="Times New Roman" panose="02020603050405020304" pitchFamily="18" charset="0"/>
            </a:endParaRPr>
          </a:p>
        </p:txBody>
      </p:sp>
      <p:cxnSp>
        <p:nvCxnSpPr>
          <p:cNvPr id="43" name="Straight Connector 4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D96D900-B883-860D-0BC2-DB082CA6F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892" y="993693"/>
            <a:ext cx="3307080" cy="4418330"/>
          </a:xfrm>
          <a:prstGeom prst="rect">
            <a:avLst/>
          </a:prstGeom>
        </p:spPr>
      </p:pic>
      <p:sp>
        <p:nvSpPr>
          <p:cNvPr id="7" name="TextBox 6">
            <a:extLst>
              <a:ext uri="{FF2B5EF4-FFF2-40B4-BE49-F238E27FC236}">
                <a16:creationId xmlns:a16="http://schemas.microsoft.com/office/drawing/2014/main" id="{427F97AD-90FF-A82E-3BEC-5FF122804832}"/>
              </a:ext>
            </a:extLst>
          </p:cNvPr>
          <p:cNvSpPr txBox="1"/>
          <p:nvPr/>
        </p:nvSpPr>
        <p:spPr>
          <a:xfrm>
            <a:off x="-501445" y="5416304"/>
            <a:ext cx="4827639" cy="366703"/>
          </a:xfrm>
          <a:prstGeom prst="rect">
            <a:avLst/>
          </a:prstGeom>
          <a:noFill/>
        </p:spPr>
        <p:txBody>
          <a:bodyPr wrap="square">
            <a:spAutoFit/>
          </a:bodyPr>
          <a:lstStyle/>
          <a:p>
            <a:pPr algn="ctr">
              <a:lnSpc>
                <a:spcPct val="106000"/>
              </a:lnSpc>
              <a:spcAft>
                <a:spcPts val="800"/>
              </a:spcAft>
            </a:pPr>
            <a:r>
              <a:rPr lang="en-US" sz="1800" i="1" kern="100" dirty="0" err="1">
                <a:effectLst/>
                <a:latin typeface="Times New Roman" panose="02020603050405020304" pitchFamily="18" charset="0"/>
                <a:ea typeface="Aptos" panose="020B0004020202020204" pitchFamily="34" charset="0"/>
              </a:rPr>
              <a:t>Hình</a:t>
            </a:r>
            <a:r>
              <a:rPr lang="en-US" sz="1800" i="1" kern="100" dirty="0">
                <a:effectLst/>
                <a:latin typeface="Times New Roman" panose="02020603050405020304" pitchFamily="18" charset="0"/>
                <a:ea typeface="Aptos" panose="020B0004020202020204" pitchFamily="34" charset="0"/>
              </a:rPr>
              <a:t> 3.2.1 </a:t>
            </a:r>
            <a:r>
              <a:rPr lang="en-US" sz="1800" i="1" kern="100" dirty="0" err="1">
                <a:effectLst/>
                <a:latin typeface="Times New Roman" panose="02020603050405020304" pitchFamily="18" charset="0"/>
                <a:ea typeface="Aptos" panose="020B0004020202020204" pitchFamily="34" charset="0"/>
              </a:rPr>
              <a:t>Biểu</a:t>
            </a:r>
            <a:r>
              <a:rPr lang="en-US" sz="1800" i="1" kern="100" dirty="0">
                <a:effectLst/>
                <a:latin typeface="Times New Roman" panose="02020603050405020304" pitchFamily="18" charset="0"/>
                <a:ea typeface="Aptos" panose="020B0004020202020204" pitchFamily="34" charset="0"/>
              </a:rPr>
              <a:t> </a:t>
            </a:r>
            <a:r>
              <a:rPr lang="en-US" sz="1800" i="1" kern="100" dirty="0" err="1">
                <a:effectLst/>
                <a:latin typeface="Times New Roman" panose="02020603050405020304" pitchFamily="18" charset="0"/>
                <a:ea typeface="Aptos" panose="020B0004020202020204" pitchFamily="34" charset="0"/>
              </a:rPr>
              <a:t>đồ</a:t>
            </a:r>
            <a:r>
              <a:rPr lang="en-US" sz="1800" i="1" kern="100" dirty="0">
                <a:effectLst/>
                <a:latin typeface="Times New Roman" panose="02020603050405020304" pitchFamily="18" charset="0"/>
                <a:ea typeface="Aptos" panose="020B0004020202020204" pitchFamily="34" charset="0"/>
              </a:rPr>
              <a:t> </a:t>
            </a:r>
            <a:r>
              <a:rPr lang="en-US" sz="1800" i="1" kern="100" dirty="0" err="1">
                <a:effectLst/>
                <a:latin typeface="Times New Roman" panose="02020603050405020304" pitchFamily="18" charset="0"/>
                <a:ea typeface="Aptos" panose="020B0004020202020204" pitchFamily="34" charset="0"/>
              </a:rPr>
              <a:t>hoạt</a:t>
            </a:r>
            <a:r>
              <a:rPr lang="en-US" sz="1800" i="1" kern="100" dirty="0">
                <a:effectLst/>
                <a:latin typeface="Times New Roman" panose="02020603050405020304" pitchFamily="18" charset="0"/>
                <a:ea typeface="Aptos" panose="020B0004020202020204" pitchFamily="34" charset="0"/>
              </a:rPr>
              <a:t> </a:t>
            </a:r>
            <a:r>
              <a:rPr lang="en-US" sz="1800" i="1" kern="100" dirty="0" err="1">
                <a:effectLst/>
                <a:latin typeface="Times New Roman" panose="02020603050405020304" pitchFamily="18" charset="0"/>
                <a:ea typeface="Aptos" panose="020B0004020202020204" pitchFamily="34" charset="0"/>
              </a:rPr>
              <a:t>động</a:t>
            </a:r>
            <a:r>
              <a:rPr lang="en-US" sz="1800" i="1" kern="100" dirty="0">
                <a:effectLst/>
                <a:latin typeface="Times New Roman" panose="02020603050405020304" pitchFamily="18" charset="0"/>
                <a:ea typeface="Aptos" panose="020B0004020202020204" pitchFamily="34" charset="0"/>
              </a:rPr>
              <a:t> </a:t>
            </a:r>
            <a:r>
              <a:rPr lang="en-US" sz="1800" i="1" kern="100" dirty="0" err="1">
                <a:effectLst/>
                <a:latin typeface="Times New Roman" panose="02020603050405020304" pitchFamily="18" charset="0"/>
                <a:ea typeface="Aptos" panose="020B0004020202020204" pitchFamily="34" charset="0"/>
              </a:rPr>
              <a:t>tính</a:t>
            </a:r>
            <a:r>
              <a:rPr lang="en-US" sz="1800" i="1" kern="100" dirty="0">
                <a:effectLst/>
                <a:latin typeface="Times New Roman" panose="02020603050405020304" pitchFamily="18" charset="0"/>
                <a:ea typeface="Aptos" panose="020B0004020202020204" pitchFamily="34" charset="0"/>
              </a:rPr>
              <a:t> </a:t>
            </a:r>
            <a:r>
              <a:rPr lang="en-US" sz="1800" i="1" kern="100" dirty="0" err="1">
                <a:effectLst/>
                <a:latin typeface="Times New Roman" panose="02020603050405020304" pitchFamily="18" charset="0"/>
                <a:ea typeface="Aptos" panose="020B0004020202020204" pitchFamily="34" charset="0"/>
              </a:rPr>
              <a:t>toán</a:t>
            </a:r>
            <a:endParaRPr lang="en-US" sz="1800" kern="100" dirty="0">
              <a:effectLst/>
              <a:latin typeface="Times New Roman" panose="02020603050405020304" pitchFamily="18" charset="0"/>
              <a:ea typeface="Aptos" panose="020B0004020202020204" pitchFamily="34" charset="0"/>
            </a:endParaRPr>
          </a:p>
        </p:txBody>
      </p:sp>
      <p:pic>
        <p:nvPicPr>
          <p:cNvPr id="8" name="Picture 7">
            <a:extLst>
              <a:ext uri="{FF2B5EF4-FFF2-40B4-BE49-F238E27FC236}">
                <a16:creationId xmlns:a16="http://schemas.microsoft.com/office/drawing/2014/main" id="{91CC0656-797A-5B69-2E14-69C8D34054DA}"/>
              </a:ext>
            </a:extLst>
          </p:cNvPr>
          <p:cNvPicPr>
            <a:picLocks noChangeAspect="1"/>
          </p:cNvPicPr>
          <p:nvPr/>
        </p:nvPicPr>
        <p:blipFill>
          <a:blip r:embed="rId3"/>
          <a:stretch>
            <a:fillRect/>
          </a:stretch>
        </p:blipFill>
        <p:spPr>
          <a:xfrm>
            <a:off x="4326194" y="1603293"/>
            <a:ext cx="2476500" cy="3459480"/>
          </a:xfrm>
          <a:prstGeom prst="rect">
            <a:avLst/>
          </a:prstGeom>
        </p:spPr>
      </p:pic>
      <p:sp>
        <p:nvSpPr>
          <p:cNvPr id="11" name="TextBox 10">
            <a:extLst>
              <a:ext uri="{FF2B5EF4-FFF2-40B4-BE49-F238E27FC236}">
                <a16:creationId xmlns:a16="http://schemas.microsoft.com/office/drawing/2014/main" id="{D38422CE-93BC-12B2-3376-93D34D78FC46}"/>
              </a:ext>
            </a:extLst>
          </p:cNvPr>
          <p:cNvSpPr txBox="1"/>
          <p:nvPr/>
        </p:nvSpPr>
        <p:spPr>
          <a:xfrm>
            <a:off x="4326194" y="5412023"/>
            <a:ext cx="2706329" cy="660309"/>
          </a:xfrm>
          <a:prstGeom prst="rect">
            <a:avLst/>
          </a:prstGeom>
          <a:noFill/>
        </p:spPr>
        <p:txBody>
          <a:bodyPr wrap="square">
            <a:spAutoFit/>
          </a:bodyPr>
          <a:lstStyle/>
          <a:p>
            <a:pPr algn="ctr">
              <a:lnSpc>
                <a:spcPct val="106000"/>
              </a:lnSpc>
              <a:spcAft>
                <a:spcPts val="800"/>
              </a:spcAft>
            </a:pPr>
            <a:r>
              <a:rPr lang="en-US" sz="1800" i="1" kern="100" dirty="0" err="1">
                <a:effectLst/>
                <a:latin typeface="Times New Roman" panose="02020603050405020304" pitchFamily="18" charset="0"/>
                <a:ea typeface="Aptos" panose="020B0004020202020204" pitchFamily="34" charset="0"/>
              </a:rPr>
              <a:t>Hình</a:t>
            </a:r>
            <a:r>
              <a:rPr lang="en-US" sz="1800" i="1" kern="100" dirty="0">
                <a:effectLst/>
                <a:latin typeface="Times New Roman" panose="02020603050405020304" pitchFamily="18" charset="0"/>
                <a:ea typeface="Aptos" panose="020B0004020202020204" pitchFamily="34" charset="0"/>
              </a:rPr>
              <a:t> 3.2.2 </a:t>
            </a:r>
            <a:r>
              <a:rPr lang="en-US" sz="1800" i="1" kern="100" dirty="0" err="1">
                <a:effectLst/>
                <a:latin typeface="Times New Roman" panose="02020603050405020304" pitchFamily="18" charset="0"/>
                <a:ea typeface="Aptos" panose="020B0004020202020204" pitchFamily="34" charset="0"/>
              </a:rPr>
              <a:t>Biểu</a:t>
            </a:r>
            <a:r>
              <a:rPr lang="en-US" sz="1800" i="1" kern="100" dirty="0">
                <a:effectLst/>
                <a:latin typeface="Times New Roman" panose="02020603050405020304" pitchFamily="18" charset="0"/>
                <a:ea typeface="Aptos" panose="020B0004020202020204" pitchFamily="34" charset="0"/>
              </a:rPr>
              <a:t> </a:t>
            </a:r>
            <a:r>
              <a:rPr lang="en-US" sz="1800" i="1" kern="100" dirty="0" err="1">
                <a:effectLst/>
                <a:latin typeface="Times New Roman" panose="02020603050405020304" pitchFamily="18" charset="0"/>
                <a:ea typeface="Aptos" panose="020B0004020202020204" pitchFamily="34" charset="0"/>
              </a:rPr>
              <a:t>đồ</a:t>
            </a:r>
            <a:r>
              <a:rPr lang="en-US" sz="1800" i="1" kern="100" dirty="0">
                <a:effectLst/>
                <a:latin typeface="Times New Roman" panose="02020603050405020304" pitchFamily="18" charset="0"/>
                <a:ea typeface="Aptos" panose="020B0004020202020204" pitchFamily="34" charset="0"/>
              </a:rPr>
              <a:t> </a:t>
            </a:r>
            <a:r>
              <a:rPr lang="en-US" sz="1800" i="1" kern="100" dirty="0" err="1">
                <a:effectLst/>
                <a:latin typeface="Times New Roman" panose="02020603050405020304" pitchFamily="18" charset="0"/>
                <a:ea typeface="Aptos" panose="020B0004020202020204" pitchFamily="34" charset="0"/>
              </a:rPr>
              <a:t>hoạt</a:t>
            </a:r>
            <a:r>
              <a:rPr lang="en-US" sz="1800" i="1" kern="100" dirty="0">
                <a:effectLst/>
                <a:latin typeface="Times New Roman" panose="02020603050405020304" pitchFamily="18" charset="0"/>
                <a:ea typeface="Aptos" panose="020B0004020202020204" pitchFamily="34" charset="0"/>
              </a:rPr>
              <a:t> </a:t>
            </a:r>
            <a:r>
              <a:rPr lang="en-US" sz="1800" i="1" kern="100" dirty="0" err="1">
                <a:effectLst/>
                <a:latin typeface="Times New Roman" panose="02020603050405020304" pitchFamily="18" charset="0"/>
                <a:ea typeface="Aptos" panose="020B0004020202020204" pitchFamily="34" charset="0"/>
              </a:rPr>
              <a:t>động</a:t>
            </a:r>
            <a:r>
              <a:rPr lang="en-US" sz="1800" i="1" kern="100" dirty="0">
                <a:effectLst/>
                <a:latin typeface="Times New Roman" panose="02020603050405020304" pitchFamily="18" charset="0"/>
                <a:ea typeface="Aptos" panose="020B0004020202020204" pitchFamily="34" charset="0"/>
              </a:rPr>
              <a:t> reset</a:t>
            </a:r>
            <a:endParaRPr lang="en-US" sz="1800" kern="100" dirty="0">
              <a:effectLst/>
              <a:latin typeface="Times New Roman" panose="02020603050405020304" pitchFamily="18" charset="0"/>
              <a:ea typeface="Aptos" panose="020B0004020202020204" pitchFamily="34" charset="0"/>
            </a:endParaRPr>
          </a:p>
        </p:txBody>
      </p:sp>
      <p:pic>
        <p:nvPicPr>
          <p:cNvPr id="12" name="Picture 11">
            <a:extLst>
              <a:ext uri="{FF2B5EF4-FFF2-40B4-BE49-F238E27FC236}">
                <a16:creationId xmlns:a16="http://schemas.microsoft.com/office/drawing/2014/main" id="{4BD57E8B-9218-CB02-8195-6534530F47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7209" y="1741405"/>
            <a:ext cx="3399155" cy="3183255"/>
          </a:xfrm>
          <a:prstGeom prst="rect">
            <a:avLst/>
          </a:prstGeom>
        </p:spPr>
      </p:pic>
      <p:sp>
        <p:nvSpPr>
          <p:cNvPr id="14" name="TextBox 13">
            <a:extLst>
              <a:ext uri="{FF2B5EF4-FFF2-40B4-BE49-F238E27FC236}">
                <a16:creationId xmlns:a16="http://schemas.microsoft.com/office/drawing/2014/main" id="{0FDFD4FB-1701-DE1C-DF62-90692AB199E1}"/>
              </a:ext>
            </a:extLst>
          </p:cNvPr>
          <p:cNvSpPr txBox="1"/>
          <p:nvPr/>
        </p:nvSpPr>
        <p:spPr>
          <a:xfrm>
            <a:off x="8244347" y="5412023"/>
            <a:ext cx="2644878" cy="953915"/>
          </a:xfrm>
          <a:prstGeom prst="rect">
            <a:avLst/>
          </a:prstGeom>
          <a:noFill/>
        </p:spPr>
        <p:txBody>
          <a:bodyPr wrap="square">
            <a:spAutoFit/>
          </a:bodyPr>
          <a:lstStyle/>
          <a:p>
            <a:pPr algn="ctr">
              <a:lnSpc>
                <a:spcPct val="106000"/>
              </a:lnSpc>
              <a:spcAft>
                <a:spcPts val="800"/>
              </a:spcAft>
            </a:pPr>
            <a:r>
              <a:rPr lang="en-US" sz="1800" i="1" kern="100" dirty="0" err="1">
                <a:effectLst/>
                <a:latin typeface="Times New Roman" panose="02020603050405020304" pitchFamily="18" charset="0"/>
                <a:ea typeface="Aptos" panose="020B0004020202020204" pitchFamily="34" charset="0"/>
              </a:rPr>
              <a:t>Hình</a:t>
            </a:r>
            <a:r>
              <a:rPr lang="en-US" sz="1800" i="1" kern="100" dirty="0">
                <a:effectLst/>
                <a:latin typeface="Times New Roman" panose="02020603050405020304" pitchFamily="18" charset="0"/>
                <a:ea typeface="Aptos" panose="020B0004020202020204" pitchFamily="34" charset="0"/>
              </a:rPr>
              <a:t> 3.2.3. </a:t>
            </a:r>
            <a:r>
              <a:rPr lang="en-US" sz="1800" i="1" kern="100" dirty="0" err="1">
                <a:effectLst/>
                <a:latin typeface="Times New Roman" panose="02020603050405020304" pitchFamily="18" charset="0"/>
                <a:ea typeface="Aptos" panose="020B0004020202020204" pitchFamily="34" charset="0"/>
              </a:rPr>
              <a:t>Biểu</a:t>
            </a:r>
            <a:r>
              <a:rPr lang="en-US" sz="1800" i="1" kern="100" dirty="0">
                <a:effectLst/>
                <a:latin typeface="Times New Roman" panose="02020603050405020304" pitchFamily="18" charset="0"/>
                <a:ea typeface="Aptos" panose="020B0004020202020204" pitchFamily="34" charset="0"/>
              </a:rPr>
              <a:t> </a:t>
            </a:r>
            <a:r>
              <a:rPr lang="en-US" sz="1800" i="1" kern="100" dirty="0" err="1">
                <a:effectLst/>
                <a:latin typeface="Times New Roman" panose="02020603050405020304" pitchFamily="18" charset="0"/>
                <a:ea typeface="Aptos" panose="020B0004020202020204" pitchFamily="34" charset="0"/>
              </a:rPr>
              <a:t>đồ</a:t>
            </a:r>
            <a:r>
              <a:rPr lang="en-US" sz="1800" i="1" kern="100" dirty="0">
                <a:effectLst/>
                <a:latin typeface="Times New Roman" panose="02020603050405020304" pitchFamily="18" charset="0"/>
                <a:ea typeface="Aptos" panose="020B0004020202020204" pitchFamily="34" charset="0"/>
              </a:rPr>
              <a:t> </a:t>
            </a:r>
            <a:r>
              <a:rPr lang="en-US" sz="1800" i="1" kern="100" dirty="0" err="1">
                <a:effectLst/>
                <a:latin typeface="Times New Roman" panose="02020603050405020304" pitchFamily="18" charset="0"/>
                <a:ea typeface="Aptos" panose="020B0004020202020204" pitchFamily="34" charset="0"/>
              </a:rPr>
              <a:t>hoạt</a:t>
            </a:r>
            <a:r>
              <a:rPr lang="en-US" sz="1800" i="1" kern="100" dirty="0">
                <a:effectLst/>
                <a:latin typeface="Times New Roman" panose="02020603050405020304" pitchFamily="18" charset="0"/>
                <a:ea typeface="Aptos" panose="020B0004020202020204" pitchFamily="34" charset="0"/>
              </a:rPr>
              <a:t> </a:t>
            </a:r>
            <a:r>
              <a:rPr lang="en-US" sz="1800" i="1" kern="100" dirty="0" err="1">
                <a:effectLst/>
                <a:latin typeface="Times New Roman" panose="02020603050405020304" pitchFamily="18" charset="0"/>
                <a:ea typeface="Aptos" panose="020B0004020202020204" pitchFamily="34" charset="0"/>
              </a:rPr>
              <a:t>động</a:t>
            </a:r>
            <a:r>
              <a:rPr lang="en-US" sz="1800" i="1" kern="100" dirty="0">
                <a:effectLst/>
                <a:latin typeface="Times New Roman" panose="02020603050405020304" pitchFamily="18" charset="0"/>
                <a:ea typeface="Aptos" panose="020B0004020202020204" pitchFamily="34" charset="0"/>
              </a:rPr>
              <a:t> </a:t>
            </a:r>
            <a:r>
              <a:rPr lang="en-US" sz="1800" i="1" kern="100" dirty="0" err="1">
                <a:effectLst/>
                <a:latin typeface="Times New Roman" panose="02020603050405020304" pitchFamily="18" charset="0"/>
                <a:ea typeface="Aptos" panose="020B0004020202020204" pitchFamily="34" charset="0"/>
              </a:rPr>
              <a:t>bắt</a:t>
            </a:r>
            <a:r>
              <a:rPr lang="en-US" sz="1800" i="1" kern="100" dirty="0">
                <a:effectLst/>
                <a:latin typeface="Times New Roman" panose="02020603050405020304" pitchFamily="18" charset="0"/>
                <a:ea typeface="Aptos" panose="020B0004020202020204" pitchFamily="34" charset="0"/>
              </a:rPr>
              <a:t> </a:t>
            </a:r>
            <a:r>
              <a:rPr lang="en-US" sz="1800" i="1" kern="100" dirty="0" err="1">
                <a:effectLst/>
                <a:latin typeface="Times New Roman" panose="02020603050405020304" pitchFamily="18" charset="0"/>
                <a:ea typeface="Aptos" panose="020B0004020202020204" pitchFamily="34" charset="0"/>
              </a:rPr>
              <a:t>ngoại</a:t>
            </a:r>
            <a:r>
              <a:rPr lang="en-US" sz="1800" i="1" kern="100" dirty="0">
                <a:effectLst/>
                <a:latin typeface="Times New Roman" panose="02020603050405020304" pitchFamily="18" charset="0"/>
                <a:ea typeface="Aptos" panose="020B0004020202020204" pitchFamily="34" charset="0"/>
              </a:rPr>
              <a:t> </a:t>
            </a:r>
            <a:r>
              <a:rPr lang="en-US" sz="1800" i="1" kern="100" dirty="0" err="1">
                <a:effectLst/>
                <a:latin typeface="Times New Roman" panose="02020603050405020304" pitchFamily="18" charset="0"/>
                <a:ea typeface="Aptos" panose="020B0004020202020204" pitchFamily="34" charset="0"/>
              </a:rPr>
              <a:t>lệ</a:t>
            </a:r>
            <a:r>
              <a:rPr lang="en-US" sz="1800" i="1" kern="100" dirty="0">
                <a:effectLst/>
                <a:latin typeface="Times New Roman" panose="02020603050405020304" pitchFamily="18" charset="0"/>
                <a:ea typeface="Aptos" panose="020B0004020202020204" pitchFamily="34" charset="0"/>
              </a:rPr>
              <a:t> </a:t>
            </a:r>
            <a:r>
              <a:rPr lang="en-US" sz="1800" i="1" kern="100" dirty="0" err="1">
                <a:effectLst/>
                <a:latin typeface="Times New Roman" panose="02020603050405020304" pitchFamily="18" charset="0"/>
                <a:ea typeface="Aptos" panose="020B0004020202020204" pitchFamily="34" charset="0"/>
              </a:rPr>
              <a:t>và</a:t>
            </a:r>
            <a:r>
              <a:rPr lang="en-US" sz="1800" i="1" kern="100" dirty="0">
                <a:effectLst/>
                <a:latin typeface="Times New Roman" panose="02020603050405020304" pitchFamily="18" charset="0"/>
                <a:ea typeface="Aptos" panose="020B0004020202020204" pitchFamily="34" charset="0"/>
              </a:rPr>
              <a:t> </a:t>
            </a:r>
            <a:r>
              <a:rPr lang="en-US" sz="1800" i="1" kern="100" dirty="0" err="1">
                <a:effectLst/>
                <a:latin typeface="Times New Roman" panose="02020603050405020304" pitchFamily="18" charset="0"/>
                <a:ea typeface="Aptos" panose="020B0004020202020204" pitchFamily="34" charset="0"/>
              </a:rPr>
              <a:t>hiển</a:t>
            </a:r>
            <a:r>
              <a:rPr lang="en-US" sz="1800" i="1" kern="100" dirty="0">
                <a:effectLst/>
                <a:latin typeface="Times New Roman" panose="02020603050405020304" pitchFamily="18" charset="0"/>
                <a:ea typeface="Aptos" panose="020B0004020202020204" pitchFamily="34" charset="0"/>
              </a:rPr>
              <a:t> </a:t>
            </a:r>
            <a:r>
              <a:rPr lang="en-US" sz="1800" i="1" kern="100" dirty="0" err="1">
                <a:effectLst/>
                <a:latin typeface="Times New Roman" panose="02020603050405020304" pitchFamily="18" charset="0"/>
                <a:ea typeface="Aptos" panose="020B0004020202020204" pitchFamily="34" charset="0"/>
              </a:rPr>
              <a:t>thị</a:t>
            </a:r>
            <a:r>
              <a:rPr lang="en-US" sz="1800" i="1" kern="100" dirty="0">
                <a:effectLst/>
                <a:latin typeface="Times New Roman" panose="02020603050405020304" pitchFamily="18" charset="0"/>
                <a:ea typeface="Aptos" panose="020B0004020202020204" pitchFamily="34" charset="0"/>
              </a:rPr>
              <a:t> </a:t>
            </a:r>
            <a:r>
              <a:rPr lang="en-US" sz="1800" i="1" kern="100" dirty="0" err="1">
                <a:effectLst/>
                <a:latin typeface="Times New Roman" panose="02020603050405020304" pitchFamily="18" charset="0"/>
                <a:ea typeface="Aptos" panose="020B0004020202020204" pitchFamily="34" charset="0"/>
              </a:rPr>
              <a:t>hộp</a:t>
            </a:r>
            <a:r>
              <a:rPr lang="en-US" sz="1800" i="1" kern="100" dirty="0">
                <a:effectLst/>
                <a:latin typeface="Times New Roman" panose="02020603050405020304" pitchFamily="18" charset="0"/>
                <a:ea typeface="Aptos" panose="020B0004020202020204" pitchFamily="34" charset="0"/>
              </a:rPr>
              <a:t> </a:t>
            </a:r>
            <a:r>
              <a:rPr lang="en-US" sz="1800" i="1" kern="100" dirty="0" err="1">
                <a:effectLst/>
                <a:latin typeface="Times New Roman" panose="02020603050405020304" pitchFamily="18" charset="0"/>
                <a:ea typeface="Aptos" panose="020B0004020202020204" pitchFamily="34" charset="0"/>
              </a:rPr>
              <a:t>thoại</a:t>
            </a:r>
            <a:endParaRPr lang="en-US" sz="1800" kern="100" dirty="0">
              <a:effectLst/>
              <a:latin typeface="Times New Roman" panose="02020603050405020304" pitchFamily="18" charset="0"/>
              <a:ea typeface="Aptos" panose="020B0004020202020204" pitchFamily="34" charset="0"/>
            </a:endParaRPr>
          </a:p>
        </p:txBody>
      </p:sp>
    </p:spTree>
    <p:extLst>
      <p:ext uri="{BB962C8B-B14F-4D97-AF65-F5344CB8AC3E}">
        <p14:creationId xmlns:p14="http://schemas.microsoft.com/office/powerpoint/2010/main" val="6610958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C19EF34C-5622-413F-9C9F-AC937E306E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8549954-3C0C-48B7-9BE6-9B32C39D04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9A5510B-0F40-C526-A05B-62AB61A482F5}"/>
              </a:ext>
            </a:extLst>
          </p:cNvPr>
          <p:cNvSpPr>
            <a:spLocks noGrp="1"/>
          </p:cNvSpPr>
          <p:nvPr>
            <p:ph type="title"/>
          </p:nvPr>
        </p:nvSpPr>
        <p:spPr>
          <a:xfrm>
            <a:off x="819149" y="185763"/>
            <a:ext cx="5276851" cy="698150"/>
          </a:xfrm>
        </p:spPr>
        <p:txBody>
          <a:bodyPr>
            <a:normAutofit/>
          </a:bodyPr>
          <a:lstStyle/>
          <a:p>
            <a:r>
              <a:rPr lang="en-US" sz="3500" dirty="0" err="1">
                <a:latin typeface="Times New Roman" panose="02020603050405020304" pitchFamily="18" charset="0"/>
                <a:cs typeface="Times New Roman" panose="02020603050405020304" pitchFamily="18" charset="0"/>
              </a:rPr>
              <a:t>Kiểm</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thử</a:t>
            </a:r>
            <a:endParaRPr lang="en-US" sz="35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71B4031-AF96-2145-2217-7CCB9F2CB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3486" y="883910"/>
            <a:ext cx="3243959" cy="3398513"/>
          </a:xfrm>
          <a:prstGeom prst="rect">
            <a:avLst/>
          </a:prstGeom>
        </p:spPr>
      </p:pic>
      <p:pic>
        <p:nvPicPr>
          <p:cNvPr id="5" name="Picture 4">
            <a:extLst>
              <a:ext uri="{FF2B5EF4-FFF2-40B4-BE49-F238E27FC236}">
                <a16:creationId xmlns:a16="http://schemas.microsoft.com/office/drawing/2014/main" id="{C07B35C0-EFC1-FE21-C2EF-6C0029183FBC}"/>
              </a:ext>
            </a:extLst>
          </p:cNvPr>
          <p:cNvPicPr>
            <a:picLocks noChangeAspect="1"/>
          </p:cNvPicPr>
          <p:nvPr/>
        </p:nvPicPr>
        <p:blipFill>
          <a:blip r:embed="rId3"/>
          <a:stretch>
            <a:fillRect/>
          </a:stretch>
        </p:blipFill>
        <p:spPr>
          <a:xfrm>
            <a:off x="5994041" y="883910"/>
            <a:ext cx="2849880" cy="3398520"/>
          </a:xfrm>
          <a:prstGeom prst="rect">
            <a:avLst/>
          </a:prstGeom>
        </p:spPr>
      </p:pic>
    </p:spTree>
    <p:extLst>
      <p:ext uri="{BB962C8B-B14F-4D97-AF65-F5344CB8AC3E}">
        <p14:creationId xmlns:p14="http://schemas.microsoft.com/office/powerpoint/2010/main" val="3347570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6BF61C-B74F-F8EF-D33C-1ED2007A51F8}"/>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7816445-4B07-F354-23AA-405F6739C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99D96F35-C683-EDD8-9FC8-037F14F555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FB59820-9CA3-0930-F697-E29B25AE83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0D0941D-27D6-E96F-DD3E-1BBD9E54C742}"/>
              </a:ext>
            </a:extLst>
          </p:cNvPr>
          <p:cNvSpPr>
            <a:spLocks noGrp="1"/>
          </p:cNvSpPr>
          <p:nvPr>
            <p:ph type="title"/>
          </p:nvPr>
        </p:nvSpPr>
        <p:spPr>
          <a:xfrm>
            <a:off x="819149" y="185763"/>
            <a:ext cx="5276851" cy="698150"/>
          </a:xfrm>
        </p:spPr>
        <p:txBody>
          <a:bodyPr>
            <a:normAutofit/>
          </a:bodyPr>
          <a:lstStyle/>
          <a:p>
            <a:r>
              <a:rPr lang="en-US" sz="3500" dirty="0" err="1">
                <a:latin typeface="Times New Roman" panose="02020603050405020304" pitchFamily="18" charset="0"/>
                <a:cs typeface="Times New Roman" panose="02020603050405020304" pitchFamily="18" charset="0"/>
              </a:rPr>
              <a:t>Kiểm</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thử</a:t>
            </a:r>
            <a:endParaRPr lang="en-US" sz="35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3C838AF-255C-EC01-6923-7CB3E49AACEF}"/>
              </a:ext>
            </a:extLst>
          </p:cNvPr>
          <p:cNvPicPr>
            <a:picLocks noChangeAspect="1"/>
          </p:cNvPicPr>
          <p:nvPr/>
        </p:nvPicPr>
        <p:blipFill>
          <a:blip r:embed="rId2"/>
          <a:stretch>
            <a:fillRect/>
          </a:stretch>
        </p:blipFill>
        <p:spPr>
          <a:xfrm>
            <a:off x="6874210" y="1332835"/>
            <a:ext cx="2727960" cy="2872740"/>
          </a:xfrm>
          <a:prstGeom prst="rect">
            <a:avLst/>
          </a:prstGeom>
        </p:spPr>
      </p:pic>
      <p:pic>
        <p:nvPicPr>
          <p:cNvPr id="7" name="Picture 6">
            <a:extLst>
              <a:ext uri="{FF2B5EF4-FFF2-40B4-BE49-F238E27FC236}">
                <a16:creationId xmlns:a16="http://schemas.microsoft.com/office/drawing/2014/main" id="{42B434E0-9EF2-AE20-49AA-4D004073EAD9}"/>
              </a:ext>
            </a:extLst>
          </p:cNvPr>
          <p:cNvPicPr>
            <a:picLocks noChangeAspect="1"/>
          </p:cNvPicPr>
          <p:nvPr/>
        </p:nvPicPr>
        <p:blipFill>
          <a:blip r:embed="rId3"/>
          <a:stretch>
            <a:fillRect/>
          </a:stretch>
        </p:blipFill>
        <p:spPr>
          <a:xfrm>
            <a:off x="2422851" y="1332835"/>
            <a:ext cx="2766060" cy="3345180"/>
          </a:xfrm>
          <a:prstGeom prst="rect">
            <a:avLst/>
          </a:prstGeom>
        </p:spPr>
      </p:pic>
    </p:spTree>
    <p:extLst>
      <p:ext uri="{BB962C8B-B14F-4D97-AF65-F5344CB8AC3E}">
        <p14:creationId xmlns:p14="http://schemas.microsoft.com/office/powerpoint/2010/main" val="1313835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03E0D8-CBE5-0FF7-7348-A97B24DB87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C3E5C3-236C-34E1-2599-8C491BEAED94}"/>
              </a:ext>
            </a:extLst>
          </p:cNvPr>
          <p:cNvSpPr>
            <a:spLocks noGrp="1"/>
          </p:cNvSpPr>
          <p:nvPr>
            <p:ph type="title"/>
          </p:nvPr>
        </p:nvSpPr>
        <p:spPr>
          <a:xfrm>
            <a:off x="627039" y="215721"/>
            <a:ext cx="3799763" cy="658761"/>
          </a:xfrm>
        </p:spPr>
        <p:txBody>
          <a:bodyPr>
            <a:normAutofit/>
          </a:bodyPr>
          <a:lstStyle/>
          <a:p>
            <a:r>
              <a:rPr lang="en-US" sz="3300" dirty="0" err="1">
                <a:latin typeface="Times New Roman" panose="02020603050405020304" pitchFamily="18" charset="0"/>
                <a:cs typeface="Times New Roman" panose="02020603050405020304" pitchFamily="18" charset="0"/>
              </a:rPr>
              <a:t>Kết</a:t>
            </a:r>
            <a:r>
              <a:rPr lang="en-US" sz="3300" dirty="0">
                <a:latin typeface="Times New Roman" panose="02020603050405020304" pitchFamily="18" charset="0"/>
                <a:cs typeface="Times New Roman" panose="02020603050405020304" pitchFamily="18" charset="0"/>
              </a:rPr>
              <a:t> </a:t>
            </a:r>
            <a:r>
              <a:rPr lang="en-US" sz="3300" dirty="0" err="1">
                <a:latin typeface="Times New Roman" panose="02020603050405020304" pitchFamily="18" charset="0"/>
                <a:cs typeface="Times New Roman" panose="02020603050405020304" pitchFamily="18" charset="0"/>
              </a:rPr>
              <a:t>luận</a:t>
            </a:r>
            <a:endParaRPr lang="en-US" sz="3300" dirty="0">
              <a:latin typeface="Times New Roman" panose="02020603050405020304" pitchFamily="18" charset="0"/>
              <a:cs typeface="Times New Roman" panose="02020603050405020304" pitchFamily="18" charset="0"/>
            </a:endParaRPr>
          </a:p>
        </p:txBody>
      </p:sp>
      <p:sp>
        <p:nvSpPr>
          <p:cNvPr id="13" name="Rectangle 5">
            <a:extLst>
              <a:ext uri="{FF2B5EF4-FFF2-40B4-BE49-F238E27FC236}">
                <a16:creationId xmlns:a16="http://schemas.microsoft.com/office/drawing/2014/main" id="{4BB13B40-8456-617C-08C2-3E1E5F994779}"/>
              </a:ext>
            </a:extLst>
          </p:cNvPr>
          <p:cNvSpPr>
            <a:spLocks noChangeArrowheads="1"/>
          </p:cNvSpPr>
          <p:nvPr/>
        </p:nvSpPr>
        <p:spPr bwMode="auto">
          <a:xfrm>
            <a:off x="1057819" y="1526266"/>
            <a:ext cx="1007636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err="1">
                <a:ln>
                  <a:noFill/>
                </a:ln>
                <a:solidFill>
                  <a:schemeClr val="tx1"/>
                </a:solidFill>
                <a:effectLst/>
                <a:latin typeface="Arial" panose="020B0604020202020204" pitchFamily="34" charset="0"/>
              </a:rPr>
              <a:t>Tính</a:t>
            </a: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rPr>
              <a:t>toán</a:t>
            </a: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rPr>
              <a:t>chính</a:t>
            </a: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rPr>
              <a:t>xác</a:t>
            </a: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rPr>
              <a:t>Hoạt</a:t>
            </a: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rPr>
              <a:t>động</a:t>
            </a: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rPr>
              <a:t>đúng</a:t>
            </a: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rPr>
              <a:t>với</a:t>
            </a:r>
            <a:r>
              <a:rPr kumimoji="0" lang="en-US" altLang="en-US" sz="1800" i="0" u="none" strike="noStrike" cap="none" normalizeH="0" baseline="0" dirty="0">
                <a:ln>
                  <a:noFill/>
                </a:ln>
                <a:solidFill>
                  <a:schemeClr val="tx1"/>
                </a:solidFill>
                <a:effectLst/>
                <a:latin typeface="Arial" panose="020B0604020202020204" pitchFamily="34" charset="0"/>
              </a:rPr>
              <a:t> 4 </a:t>
            </a:r>
            <a:r>
              <a:rPr kumimoji="0" lang="en-US" altLang="en-US" sz="1800" i="0" u="none" strike="noStrike" cap="none" normalizeH="0" baseline="0" dirty="0" err="1">
                <a:ln>
                  <a:noFill/>
                </a:ln>
                <a:solidFill>
                  <a:schemeClr val="tx1"/>
                </a:solidFill>
                <a:effectLst/>
                <a:latin typeface="Arial" panose="020B0604020202020204" pitchFamily="34" charset="0"/>
              </a:rPr>
              <a:t>phép</a:t>
            </a: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rPr>
              <a:t>toán</a:t>
            </a: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rPr>
              <a:t>cơ</a:t>
            </a: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rPr>
              <a:t>bản</a:t>
            </a:r>
            <a:r>
              <a:rPr kumimoji="0" lang="en-US" altLang="en-US" sz="180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Arial" panose="020B0604020202020204" pitchFamily="34" charset="0"/>
              </a:rPr>
              <a:t>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err="1">
                <a:ln>
                  <a:noFill/>
                </a:ln>
                <a:solidFill>
                  <a:schemeClr val="tx1"/>
                </a:solidFill>
                <a:effectLst/>
                <a:latin typeface="Arial" panose="020B0604020202020204" pitchFamily="34" charset="0"/>
              </a:rPr>
              <a:t>Xử</a:t>
            </a: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rPr>
              <a:t>lý</a:t>
            </a: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rPr>
              <a:t>lỗi</a:t>
            </a: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rPr>
              <a:t>hiệu</a:t>
            </a: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rPr>
              <a:t>quả</a:t>
            </a:r>
            <a:r>
              <a:rPr kumimoji="0" lang="en-US" altLang="en-US" sz="1800" i="0" u="none" strike="noStrike" cap="none" normalizeH="0" baseline="0" dirty="0">
                <a:ln>
                  <a:noFill/>
                </a:ln>
                <a:solidFill>
                  <a:schemeClr val="tx1"/>
                </a:solidFill>
                <a:effectLst/>
                <a:latin typeface="Arial" panose="020B0604020202020204" pitchFamily="34" charset="0"/>
              </a:rPr>
              <a:t>: </a:t>
            </a:r>
          </a:p>
          <a:p>
            <a:pPr lvl="1" eaLnBrk="0" fontAlgn="base" hangingPunct="0">
              <a:spcBef>
                <a:spcPct val="0"/>
              </a:spcBef>
              <a:spcAft>
                <a:spcPct val="0"/>
              </a:spcAft>
            </a:pPr>
            <a:r>
              <a:rPr kumimoji="0" lang="en-US" altLang="en-US" i="0" u="none" strike="noStrike" cap="none" normalizeH="0" baseline="0" dirty="0">
                <a:ln>
                  <a:noFill/>
                </a:ln>
                <a:solidFill>
                  <a:schemeClr val="tx1"/>
                </a:solidFill>
                <a:effectLst/>
                <a:latin typeface="Arial" panose="020B0604020202020204" pitchFamily="34" charset="0"/>
              </a:rPr>
              <a:t>Báo </a:t>
            </a:r>
            <a:r>
              <a:rPr kumimoji="0" lang="en-US" altLang="en-US" i="0" u="none" strike="noStrike" cap="none" normalizeH="0" baseline="0" dirty="0" err="1">
                <a:ln>
                  <a:noFill/>
                </a:ln>
                <a:solidFill>
                  <a:schemeClr val="tx1"/>
                </a:solidFill>
                <a:effectLst/>
                <a:latin typeface="Arial" panose="020B0604020202020204" pitchFamily="34" charset="0"/>
              </a:rPr>
              <a:t>lỗi</a:t>
            </a:r>
            <a:r>
              <a:rPr kumimoji="0" lang="en-US" altLang="en-US" i="0" u="none" strike="noStrike" cap="none" normalizeH="0" baseline="0" dirty="0">
                <a:ln>
                  <a:noFill/>
                </a:ln>
                <a:solidFill>
                  <a:schemeClr val="tx1"/>
                </a:solidFill>
                <a:effectLst/>
                <a:latin typeface="Arial" panose="020B0604020202020204" pitchFamily="34" charset="0"/>
              </a:rPr>
              <a:t> </a:t>
            </a:r>
            <a:r>
              <a:rPr kumimoji="0" lang="en-US" altLang="en-US" i="0" u="none" strike="noStrike" cap="none" normalizeH="0" baseline="0" dirty="0" err="1">
                <a:ln>
                  <a:noFill/>
                </a:ln>
                <a:solidFill>
                  <a:schemeClr val="tx1"/>
                </a:solidFill>
                <a:effectLst/>
                <a:latin typeface="Arial" panose="020B0604020202020204" pitchFamily="34" charset="0"/>
              </a:rPr>
              <a:t>khi</a:t>
            </a:r>
            <a:r>
              <a:rPr kumimoji="0" lang="en-US" altLang="en-US" i="0" u="none" strike="noStrike" cap="none" normalizeH="0" baseline="0" dirty="0">
                <a:ln>
                  <a:noFill/>
                </a:ln>
                <a:solidFill>
                  <a:schemeClr val="tx1"/>
                </a:solidFill>
                <a:effectLst/>
                <a:latin typeface="Arial" panose="020B0604020202020204" pitchFamily="34" charset="0"/>
              </a:rPr>
              <a:t> </a:t>
            </a:r>
            <a:r>
              <a:rPr kumimoji="0" lang="en-US" altLang="en-US" i="0" u="none" strike="noStrike" cap="none" normalizeH="0" baseline="0" dirty="0" err="1">
                <a:ln>
                  <a:noFill/>
                </a:ln>
                <a:solidFill>
                  <a:schemeClr val="tx1"/>
                </a:solidFill>
                <a:effectLst/>
                <a:latin typeface="Arial" panose="020B0604020202020204" pitchFamily="34" charset="0"/>
              </a:rPr>
              <a:t>nhập</a:t>
            </a:r>
            <a:r>
              <a:rPr kumimoji="0" lang="en-US" altLang="en-US" i="0" u="none" strike="noStrike" cap="none" normalizeH="0" baseline="0" dirty="0">
                <a:ln>
                  <a:noFill/>
                </a:ln>
                <a:solidFill>
                  <a:schemeClr val="tx1"/>
                </a:solidFill>
                <a:effectLst/>
                <a:latin typeface="Arial" panose="020B0604020202020204" pitchFamily="34" charset="0"/>
              </a:rPr>
              <a:t> </a:t>
            </a:r>
            <a:r>
              <a:rPr kumimoji="0" lang="en-US" altLang="en-US" i="0" u="none" strike="noStrike" cap="none" normalizeH="0" baseline="0" dirty="0" err="1">
                <a:ln>
                  <a:noFill/>
                </a:ln>
                <a:solidFill>
                  <a:schemeClr val="tx1"/>
                </a:solidFill>
                <a:effectLst/>
                <a:latin typeface="Arial" panose="020B0604020202020204" pitchFamily="34" charset="0"/>
              </a:rPr>
              <a:t>không</a:t>
            </a:r>
            <a:r>
              <a:rPr kumimoji="0" lang="en-US" altLang="en-US" i="0" u="none" strike="noStrike" cap="none" normalizeH="0" baseline="0" dirty="0">
                <a:ln>
                  <a:noFill/>
                </a:ln>
                <a:solidFill>
                  <a:schemeClr val="tx1"/>
                </a:solidFill>
                <a:effectLst/>
                <a:latin typeface="Arial" panose="020B0604020202020204" pitchFamily="34" charset="0"/>
              </a:rPr>
              <a:t> </a:t>
            </a:r>
            <a:r>
              <a:rPr kumimoji="0" lang="en-US" altLang="en-US" i="0" u="none" strike="noStrike" cap="none" normalizeH="0" baseline="0" dirty="0" err="1">
                <a:ln>
                  <a:noFill/>
                </a:ln>
                <a:solidFill>
                  <a:schemeClr val="tx1"/>
                </a:solidFill>
                <a:effectLst/>
                <a:latin typeface="Arial" panose="020B0604020202020204" pitchFamily="34" charset="0"/>
              </a:rPr>
              <a:t>phải</a:t>
            </a:r>
            <a:r>
              <a:rPr kumimoji="0" lang="en-US" altLang="en-US" i="0" u="none" strike="noStrike" cap="none" normalizeH="0" baseline="0" dirty="0">
                <a:ln>
                  <a:noFill/>
                </a:ln>
                <a:solidFill>
                  <a:schemeClr val="tx1"/>
                </a:solidFill>
                <a:effectLst/>
                <a:latin typeface="Arial" panose="020B0604020202020204" pitchFamily="34" charset="0"/>
              </a:rPr>
              <a:t> </a:t>
            </a:r>
            <a:r>
              <a:rPr kumimoji="0" lang="en-US" altLang="en-US" i="0" u="none" strike="noStrike" cap="none" normalizeH="0" baseline="0" dirty="0" err="1">
                <a:ln>
                  <a:noFill/>
                </a:ln>
                <a:solidFill>
                  <a:schemeClr val="tx1"/>
                </a:solidFill>
                <a:effectLst/>
                <a:latin typeface="Arial" panose="020B0604020202020204" pitchFamily="34" charset="0"/>
              </a:rPr>
              <a:t>số</a:t>
            </a:r>
            <a:r>
              <a:rPr kumimoji="0" lang="en-US" altLang="en-US" i="0" u="none" strike="noStrike" cap="none" normalizeH="0" baseline="0" dirty="0">
                <a:ln>
                  <a:noFill/>
                </a:ln>
                <a:solidFill>
                  <a:schemeClr val="tx1"/>
                </a:solidFill>
                <a:effectLst/>
                <a:latin typeface="Arial" panose="020B0604020202020204" pitchFamily="34" charset="0"/>
              </a:rPr>
              <a:t>. </a:t>
            </a:r>
          </a:p>
          <a:p>
            <a:pPr lvl="1" eaLnBrk="0" fontAlgn="base" hangingPunct="0">
              <a:spcBef>
                <a:spcPct val="0"/>
              </a:spcBef>
              <a:spcAft>
                <a:spcPct val="0"/>
              </a:spcAft>
            </a:pPr>
            <a:r>
              <a:rPr kumimoji="0" lang="en-US" altLang="en-US" i="0" u="none" strike="noStrike" cap="none" normalizeH="0" baseline="0" dirty="0">
                <a:ln>
                  <a:noFill/>
                </a:ln>
                <a:solidFill>
                  <a:schemeClr val="tx1"/>
                </a:solidFill>
                <a:effectLst/>
                <a:latin typeface="Arial" panose="020B0604020202020204" pitchFamily="34" charset="0"/>
              </a:rPr>
              <a:t>Báo </a:t>
            </a:r>
            <a:r>
              <a:rPr kumimoji="0" lang="en-US" altLang="en-US" i="0" u="none" strike="noStrike" cap="none" normalizeH="0" baseline="0" dirty="0" err="1">
                <a:ln>
                  <a:noFill/>
                </a:ln>
                <a:solidFill>
                  <a:schemeClr val="tx1"/>
                </a:solidFill>
                <a:effectLst/>
                <a:latin typeface="Arial" panose="020B0604020202020204" pitchFamily="34" charset="0"/>
              </a:rPr>
              <a:t>lỗi</a:t>
            </a:r>
            <a:r>
              <a:rPr kumimoji="0" lang="en-US" altLang="en-US" i="0" u="none" strike="noStrike" cap="none" normalizeH="0" baseline="0" dirty="0">
                <a:ln>
                  <a:noFill/>
                </a:ln>
                <a:solidFill>
                  <a:schemeClr val="tx1"/>
                </a:solidFill>
                <a:effectLst/>
                <a:latin typeface="Arial" panose="020B0604020202020204" pitchFamily="34" charset="0"/>
              </a:rPr>
              <a:t> </a:t>
            </a:r>
            <a:r>
              <a:rPr kumimoji="0" lang="en-US" altLang="en-US" i="0" u="none" strike="noStrike" cap="none" normalizeH="0" baseline="0" dirty="0" err="1">
                <a:ln>
                  <a:noFill/>
                </a:ln>
                <a:solidFill>
                  <a:schemeClr val="tx1"/>
                </a:solidFill>
                <a:effectLst/>
                <a:latin typeface="Arial" panose="020B0604020202020204" pitchFamily="34" charset="0"/>
              </a:rPr>
              <a:t>khi</a:t>
            </a:r>
            <a:r>
              <a:rPr kumimoji="0" lang="en-US" altLang="en-US" i="0" u="none" strike="noStrike" cap="none" normalizeH="0" baseline="0" dirty="0">
                <a:ln>
                  <a:noFill/>
                </a:ln>
                <a:solidFill>
                  <a:schemeClr val="tx1"/>
                </a:solidFill>
                <a:effectLst/>
                <a:latin typeface="Arial" panose="020B0604020202020204" pitchFamily="34" charset="0"/>
              </a:rPr>
              <a:t> chia </a:t>
            </a:r>
            <a:r>
              <a:rPr kumimoji="0" lang="en-US" altLang="en-US" i="0" u="none" strike="noStrike" cap="none" normalizeH="0" baseline="0" dirty="0" err="1">
                <a:ln>
                  <a:noFill/>
                </a:ln>
                <a:solidFill>
                  <a:schemeClr val="tx1"/>
                </a:solidFill>
                <a:effectLst/>
                <a:latin typeface="Arial" panose="020B0604020202020204" pitchFamily="34" charset="0"/>
              </a:rPr>
              <a:t>cho</a:t>
            </a:r>
            <a:r>
              <a:rPr kumimoji="0" lang="en-US" altLang="en-US" i="0" u="none" strike="noStrike" cap="none" normalizeH="0" baseline="0" dirty="0">
                <a:ln>
                  <a:noFill/>
                </a:ln>
                <a:solidFill>
                  <a:schemeClr val="tx1"/>
                </a:solidFill>
                <a:effectLst/>
                <a:latin typeface="Arial" panose="020B0604020202020204" pitchFamily="34" charset="0"/>
              </a:rPr>
              <a:t> 0. </a:t>
            </a:r>
          </a:p>
          <a:p>
            <a:pPr lvl="1" eaLnBrk="0" fontAlgn="base" hangingPunct="0">
              <a:spcBef>
                <a:spcPct val="0"/>
              </a:spcBef>
              <a:spcAft>
                <a:spcPct val="0"/>
              </a:spcAft>
            </a:pPr>
            <a:r>
              <a:rPr kumimoji="0" lang="en-US" altLang="en-US" i="0" u="none" strike="noStrike" cap="none" normalizeH="0" baseline="0" dirty="0">
                <a:ln>
                  <a:noFill/>
                </a:ln>
                <a:solidFill>
                  <a:schemeClr val="tx1"/>
                </a:solidFill>
                <a:effectLst/>
                <a:latin typeface="Arial" panose="020B0604020202020204" pitchFamily="34" charset="0"/>
              </a:rPr>
              <a:t>Báo </a:t>
            </a:r>
            <a:r>
              <a:rPr kumimoji="0" lang="en-US" altLang="en-US" i="0" u="none" strike="noStrike" cap="none" normalizeH="0" baseline="0" dirty="0" err="1">
                <a:ln>
                  <a:noFill/>
                </a:ln>
                <a:solidFill>
                  <a:schemeClr val="tx1"/>
                </a:solidFill>
                <a:effectLst/>
                <a:latin typeface="Arial" panose="020B0604020202020204" pitchFamily="34" charset="0"/>
              </a:rPr>
              <a:t>lỗi</a:t>
            </a:r>
            <a:r>
              <a:rPr kumimoji="0" lang="en-US" altLang="en-US" i="0" u="none" strike="noStrike" cap="none" normalizeH="0" baseline="0" dirty="0">
                <a:ln>
                  <a:noFill/>
                </a:ln>
                <a:solidFill>
                  <a:schemeClr val="tx1"/>
                </a:solidFill>
                <a:effectLst/>
                <a:latin typeface="Arial" panose="020B0604020202020204" pitchFamily="34" charset="0"/>
              </a:rPr>
              <a:t> </a:t>
            </a:r>
            <a:r>
              <a:rPr kumimoji="0" lang="en-US" altLang="en-US" i="0" u="none" strike="noStrike" cap="none" normalizeH="0" baseline="0" dirty="0" err="1">
                <a:ln>
                  <a:noFill/>
                </a:ln>
                <a:solidFill>
                  <a:schemeClr val="tx1"/>
                </a:solidFill>
                <a:effectLst/>
                <a:latin typeface="Arial" panose="020B0604020202020204" pitchFamily="34" charset="0"/>
              </a:rPr>
              <a:t>khi</a:t>
            </a:r>
            <a:r>
              <a:rPr kumimoji="0" lang="en-US" altLang="en-US" i="0" u="none" strike="noStrike" cap="none" normalizeH="0" baseline="0" dirty="0">
                <a:ln>
                  <a:noFill/>
                </a:ln>
                <a:solidFill>
                  <a:schemeClr val="tx1"/>
                </a:solidFill>
                <a:effectLst/>
                <a:latin typeface="Arial" panose="020B0604020202020204" pitchFamily="34" charset="0"/>
              </a:rPr>
              <a:t> </a:t>
            </a:r>
            <a:r>
              <a:rPr kumimoji="0" lang="en-US" altLang="en-US" i="0" u="none" strike="noStrike" cap="none" normalizeH="0" baseline="0" dirty="0" err="1">
                <a:ln>
                  <a:noFill/>
                </a:ln>
                <a:solidFill>
                  <a:schemeClr val="tx1"/>
                </a:solidFill>
                <a:effectLst/>
                <a:latin typeface="Arial" panose="020B0604020202020204" pitchFamily="34" charset="0"/>
              </a:rPr>
              <a:t>bỏ</a:t>
            </a:r>
            <a:r>
              <a:rPr kumimoji="0" lang="en-US" altLang="en-US" i="0" u="none" strike="noStrike" cap="none" normalizeH="0" baseline="0" dirty="0">
                <a:ln>
                  <a:noFill/>
                </a:ln>
                <a:solidFill>
                  <a:schemeClr val="tx1"/>
                </a:solidFill>
                <a:effectLst/>
                <a:latin typeface="Arial" panose="020B0604020202020204" pitchFamily="34" charset="0"/>
              </a:rPr>
              <a:t> </a:t>
            </a:r>
            <a:r>
              <a:rPr kumimoji="0" lang="en-US" altLang="en-US" i="0" u="none" strike="noStrike" cap="none" normalizeH="0" baseline="0" dirty="0" err="1">
                <a:ln>
                  <a:noFill/>
                </a:ln>
                <a:solidFill>
                  <a:schemeClr val="tx1"/>
                </a:solidFill>
                <a:effectLst/>
                <a:latin typeface="Arial" panose="020B0604020202020204" pitchFamily="34" charset="0"/>
              </a:rPr>
              <a:t>trống</a:t>
            </a:r>
            <a:r>
              <a:rPr kumimoji="0" lang="en-US" altLang="en-US" i="0" u="none" strike="noStrike" cap="none" normalizeH="0" baseline="0" dirty="0">
                <a:ln>
                  <a:noFill/>
                </a:ln>
                <a:solidFill>
                  <a:schemeClr val="tx1"/>
                </a:solidFill>
                <a:effectLst/>
                <a:latin typeface="Arial" panose="020B0604020202020204" pitchFamily="34" charset="0"/>
              </a:rPr>
              <a:t> ô </a:t>
            </a:r>
            <a:r>
              <a:rPr kumimoji="0" lang="en-US" altLang="en-US" i="0" u="none" strike="noStrike" cap="none" normalizeH="0" baseline="0" dirty="0" err="1">
                <a:ln>
                  <a:noFill/>
                </a:ln>
                <a:solidFill>
                  <a:schemeClr val="tx1"/>
                </a:solidFill>
                <a:effectLst/>
                <a:latin typeface="Arial" panose="020B0604020202020204" pitchFamily="34" charset="0"/>
              </a:rPr>
              <a:t>nhập</a:t>
            </a:r>
            <a:r>
              <a:rPr kumimoji="0" lang="en-US" altLang="en-US" i="0" u="none" strike="noStrike" cap="none" normalizeH="0" baseline="0" dirty="0">
                <a:ln>
                  <a:noFill/>
                </a:ln>
                <a:solidFill>
                  <a:schemeClr val="tx1"/>
                </a:solidFill>
                <a:effectLst/>
                <a:latin typeface="Arial" panose="020B0604020202020204" pitchFamily="34" charset="0"/>
              </a:rPr>
              <a:t>. </a:t>
            </a:r>
          </a:p>
          <a:p>
            <a:pPr lvl="1" eaLnBrk="0" fontAlgn="base" hangingPunct="0">
              <a:spcBef>
                <a:spcPct val="0"/>
              </a:spcBef>
              <a:spcAft>
                <a:spcPct val="0"/>
              </a:spcAf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err="1">
                <a:ln>
                  <a:noFill/>
                </a:ln>
                <a:solidFill>
                  <a:schemeClr val="tx1"/>
                </a:solidFill>
                <a:effectLst/>
                <a:latin typeface="Arial" panose="020B0604020202020204" pitchFamily="34" charset="0"/>
              </a:rPr>
              <a:t>Chức</a:t>
            </a: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rPr>
              <a:t>năng</a:t>
            </a:r>
            <a:r>
              <a:rPr kumimoji="0" lang="en-US" altLang="en-US" sz="1800" i="0" u="none" strike="noStrike" cap="none" normalizeH="0" baseline="0" dirty="0">
                <a:ln>
                  <a:noFill/>
                </a:ln>
                <a:solidFill>
                  <a:schemeClr val="tx1"/>
                </a:solidFill>
                <a:effectLst/>
                <a:latin typeface="Arial" panose="020B0604020202020204" pitchFamily="34" charset="0"/>
              </a:rPr>
              <a:t> Reset: </a:t>
            </a:r>
            <a:r>
              <a:rPr kumimoji="0" lang="en-US" altLang="en-US" sz="1800" i="0" u="none" strike="noStrike" cap="none" normalizeH="0" baseline="0" dirty="0" err="1">
                <a:ln>
                  <a:noFill/>
                </a:ln>
                <a:solidFill>
                  <a:schemeClr val="tx1"/>
                </a:solidFill>
                <a:effectLst/>
                <a:latin typeface="Arial" panose="020B0604020202020204" pitchFamily="34" charset="0"/>
              </a:rPr>
              <a:t>Hoạt</a:t>
            </a: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rPr>
              <a:t>động</a:t>
            </a: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rPr>
              <a:t>chính</a:t>
            </a: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rPr>
              <a:t>xác</a:t>
            </a:r>
            <a:r>
              <a:rPr kumimoji="0" lang="en-US" altLang="en-US" sz="1800" i="0" u="none" strike="noStrike" cap="none" normalizeH="0" baseline="0" dirty="0">
                <a:ln>
                  <a:noFill/>
                </a:ln>
                <a:solidFill>
                  <a:schemeClr val="tx1"/>
                </a:solidFill>
                <a:effectLst/>
                <a:latin typeface="Arial" panose="020B0604020202020204" pitchFamily="34" charset="0"/>
              </a:rPr>
              <a:t>. </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err="1">
                <a:ln>
                  <a:noFill/>
                </a:ln>
                <a:solidFill>
                  <a:schemeClr val="tx1"/>
                </a:solidFill>
                <a:effectLst/>
                <a:latin typeface="Arial" panose="020B0604020202020204" pitchFamily="34" charset="0"/>
              </a:rPr>
              <a:t>Ổn</a:t>
            </a: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rPr>
              <a:t>định</a:t>
            </a: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rPr>
              <a:t>Ứng</a:t>
            </a: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rPr>
              <a:t>dụng</a:t>
            </a: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rPr>
              <a:t>chạy</a:t>
            </a: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rPr>
              <a:t>mượt</a:t>
            </a: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rPr>
              <a:t>không</a:t>
            </a: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rPr>
              <a:t>bị</a:t>
            </a: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rPr>
              <a:t>lỗi</a:t>
            </a:r>
            <a:r>
              <a:rPr kumimoji="0" lang="en-US" altLang="en-US" sz="180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8122679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55" name="Straight Connector 205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59" name="Rectangle 205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Tuyển chọn hình nền Powerpoint Cảm ơn và Tri ân cho phần kết thúc">
            <a:extLst>
              <a:ext uri="{FF2B5EF4-FFF2-40B4-BE49-F238E27FC236}">
                <a16:creationId xmlns:a16="http://schemas.microsoft.com/office/drawing/2014/main" id="{69C637F3-FA41-8EBA-7693-E7AE15B038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061" name="Rectangle 2060">
            <a:extLst>
              <a:ext uri="{FF2B5EF4-FFF2-40B4-BE49-F238E27FC236}">
                <a16:creationId xmlns:a16="http://schemas.microsoft.com/office/drawing/2014/main" id="{612349FF-7742-42ED-ADF3-238B5DDD1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237318"/>
            <a:ext cx="12188952" cy="2620682"/>
          </a:xfrm>
          <a:prstGeom prst="rect">
            <a:avLst/>
          </a:prstGeom>
          <a:gradFill>
            <a:gsLst>
              <a:gs pos="42000">
                <a:srgbClr val="000000">
                  <a:alpha val="14000"/>
                </a:srgbClr>
              </a:gs>
              <a:gs pos="0">
                <a:srgbClr val="000000">
                  <a:alpha val="0"/>
                </a:srgbClr>
              </a:gs>
              <a:gs pos="100000">
                <a:srgbClr val="000000">
                  <a:alpha val="3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AE2C39-7B2D-C7DD-1776-B56B18F59F09}"/>
              </a:ext>
            </a:extLst>
          </p:cNvPr>
          <p:cNvSpPr>
            <a:spLocks noGrp="1"/>
          </p:cNvSpPr>
          <p:nvPr>
            <p:ph type="title"/>
          </p:nvPr>
        </p:nvSpPr>
        <p:spPr>
          <a:xfrm>
            <a:off x="705158" y="5528235"/>
            <a:ext cx="10696574" cy="770964"/>
          </a:xfrm>
        </p:spPr>
        <p:txBody>
          <a:bodyPr vert="horz" lIns="91440" tIns="45720" rIns="91440" bIns="45720" rtlCol="0" anchor="b">
            <a:normAutofit/>
          </a:bodyPr>
          <a:lstStyle/>
          <a:p>
            <a:endParaRPr lang="en-US">
              <a:solidFill>
                <a:srgbClr val="FFFFFF"/>
              </a:solidFill>
            </a:endParaRPr>
          </a:p>
        </p:txBody>
      </p:sp>
    </p:spTree>
    <p:extLst>
      <p:ext uri="{BB962C8B-B14F-4D97-AF65-F5344CB8AC3E}">
        <p14:creationId xmlns:p14="http://schemas.microsoft.com/office/powerpoint/2010/main" val="33926518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236</TotalTime>
  <Words>346</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Calisto MT</vt:lpstr>
      <vt:lpstr>Times New Roman</vt:lpstr>
      <vt:lpstr>Univers Condensed</vt:lpstr>
      <vt:lpstr>ChronicleVTI</vt:lpstr>
      <vt:lpstr>Viết chương trình máy tính có giao diện GUI cho phép người dùng nhập hai số và chọn phép toán</vt:lpstr>
      <vt:lpstr>Giới thiệu đề tài </vt:lpstr>
      <vt:lpstr>Chức năng</vt:lpstr>
      <vt:lpstr>Các sơ đồ</vt:lpstr>
      <vt:lpstr>Kiểm thử</vt:lpstr>
      <vt:lpstr>Kiểm thử</vt:lpstr>
      <vt:lpstr>Kết luận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đức tú vũ</dc:creator>
  <cp:lastModifiedBy>Dell</cp:lastModifiedBy>
  <cp:revision>33</cp:revision>
  <dcterms:created xsi:type="dcterms:W3CDTF">2025-03-11T12:26:01Z</dcterms:created>
  <dcterms:modified xsi:type="dcterms:W3CDTF">2025-06-10T02:25:40Z</dcterms:modified>
</cp:coreProperties>
</file>