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17" r:id="rId1"/>
  </p:sldMasterIdLst>
  <p:notesMasterIdLst>
    <p:notesMasterId r:id="rId3"/>
  </p:notesMasterIdLst>
  <p:sldIdLst>
    <p:sldId id="259" r:id="rId2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58400" cy="77724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553">
          <p15:clr>
            <a:srgbClr val="A4A3A4"/>
          </p15:clr>
        </p15:guide>
        <p15:guide id="2" orient="horz" pos="1151">
          <p15:clr>
            <a:srgbClr val="A4A3A4"/>
          </p15:clr>
        </p15:guide>
        <p15:guide id="3" orient="horz" pos="317">
          <p15:clr>
            <a:srgbClr val="A4A3A4"/>
          </p15:clr>
        </p15:guide>
        <p15:guide id="4" pos="290">
          <p15:clr>
            <a:srgbClr val="A4A3A4"/>
          </p15:clr>
        </p15:guide>
        <p15:guide id="5" pos="6048">
          <p15:clr>
            <a:srgbClr val="A4A3A4"/>
          </p15:clr>
        </p15:guide>
        <p15:guide id="6" pos="3170">
          <p15:clr>
            <a:srgbClr val="A4A3A4"/>
          </p15:clr>
        </p15:guide>
        <p15:guide id="7" pos="23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FFAB"/>
    <a:srgbClr val="88CDD4"/>
    <a:srgbClr val="6299AF"/>
    <a:srgbClr val="007399"/>
    <a:srgbClr val="BFBFBF"/>
    <a:srgbClr val="E6E6E6"/>
    <a:srgbClr val="B26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5" autoAdjust="0"/>
    <p:restoredTop sz="90909" autoAdjust="0"/>
  </p:normalViewPr>
  <p:slideViewPr>
    <p:cSldViewPr snapToGrid="0" snapToObjects="1">
      <p:cViewPr varScale="1">
        <p:scale>
          <a:sx n="34" d="100"/>
          <a:sy n="34" d="100"/>
        </p:scale>
        <p:origin x="1308" y="54"/>
      </p:cViewPr>
      <p:guideLst>
        <p:guide orient="horz" pos="4553"/>
        <p:guide orient="horz" pos="1151"/>
        <p:guide orient="horz" pos="317"/>
        <p:guide pos="290"/>
        <p:guide pos="6048"/>
        <p:guide pos="3170"/>
        <p:guide pos="23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-519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CDECCE74-3974-4576-B9A3-D813B56C8DC9}" type="datetimeFigureOut">
              <a:rPr lang="en-US"/>
              <a:pPr>
                <a:defRPr/>
              </a:pPr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7150" y="720725"/>
            <a:ext cx="46609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67F6C2-9C9A-4FF5-98CF-6D05EC60F6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244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7F6C2-9C9A-4FF5-98CF-6D05EC60F6A3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55661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'1.0' encoding='UTF-8' standalone='yes'?>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'1.0' encoding='UTF-8' standalone='yes'?>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'1.0' encoding='UTF-8' standalone='yes'?>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.xml.rels><?xml version='1.0' encoding='UTF-8' standalone='yes'?>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7.xml.rels><?xml version='1.0' encoding='UTF-8' standalone='yes'?>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fault 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" b="1250"/>
          <a:stretch>
            <a:fillRect/>
          </a:stretch>
        </p:blipFill>
        <p:spPr bwMode="auto">
          <a:xfrm>
            <a:off x="5651500" y="0"/>
            <a:ext cx="4406900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11"/>
          <p:cNvCxnSpPr>
            <a:cxnSpLocks noChangeShapeType="1"/>
          </p:cNvCxnSpPr>
          <p:nvPr userDrawn="1"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86025"/>
            <a:ext cx="4572000" cy="1263984"/>
          </a:xfrm>
        </p:spPr>
        <p:txBody>
          <a:bodyPr tIns="45720" bIns="45720">
            <a:spAutoFit/>
          </a:bodyPr>
          <a:lstStyle>
            <a:lvl1pPr>
              <a:lnSpc>
                <a:spcPct val="83000"/>
              </a:lnSpc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4" name="Presentation_Date"/>
          <p:cNvSpPr>
            <a:spLocks noGrp="1"/>
          </p:cNvSpPr>
          <p:nvPr>
            <p:ph sz="quarter" idx="10"/>
          </p:nvPr>
        </p:nvSpPr>
        <p:spPr>
          <a:xfrm>
            <a:off x="454215" y="2019543"/>
            <a:ext cx="3300984" cy="236988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4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837717"/>
            <a:ext cx="4379976" cy="198196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4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37270647"/>
      </p:ext>
    </p:extLst>
  </p:cSld>
  <p:clrMapOvr>
    <a:masterClrMapping/>
  </p:clrMapOvr>
  <p:transition spd="slow"/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1827219"/>
            <a:ext cx="4343400" cy="5029200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257800" y="1827219"/>
            <a:ext cx="4343400" cy="5029200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00941"/>
            <a:ext cx="9144000" cy="914400"/>
          </a:xfrm>
        </p:spPr>
        <p:txBody>
          <a:bodyPr/>
          <a:lstStyle>
            <a:lvl1pPr>
              <a:lnSpc>
                <a:spcPct val="90000"/>
              </a:lnSpc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6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hart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60375" y="4910138"/>
            <a:ext cx="4389120" cy="181965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400"/>
            </a:lvl1pPr>
            <a:lvl2pPr>
              <a:spcBef>
                <a:spcPts val="0"/>
              </a:spcBef>
              <a:spcAft>
                <a:spcPts val="400"/>
              </a:spcAft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201148" y="4910138"/>
            <a:ext cx="4389120" cy="1819656"/>
          </a:xfrm>
        </p:spPr>
        <p:txBody>
          <a:bodyPr/>
          <a:lstStyle>
            <a:lvl1pPr>
              <a:spcAft>
                <a:spcPts val="600"/>
              </a:spcAft>
              <a:defRPr sz="1400"/>
            </a:lvl1pPr>
            <a:lvl2pPr>
              <a:spcBef>
                <a:spcPts val="0"/>
              </a:spcBef>
              <a:spcAft>
                <a:spcPts val="400"/>
              </a:spcAft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00941"/>
            <a:ext cx="9144000" cy="914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4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left, char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6413"/>
            <a:ext cx="9144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200" y="1827219"/>
            <a:ext cx="4069080" cy="5032375"/>
          </a:xfrm>
        </p:spPr>
        <p:txBody>
          <a:bodyPr/>
          <a:lstStyle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4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96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987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A 3 4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2"/>
          <p:cNvCxnSpPr>
            <a:cxnSpLocks noChangeShapeType="1"/>
          </p:cNvCxnSpPr>
          <p:nvPr userDrawn="1"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86025"/>
            <a:ext cx="4584700" cy="1216359"/>
          </a:xfrm>
        </p:spPr>
        <p:txBody>
          <a:bodyPr tIns="45720" bIns="45720">
            <a:spAutoFit/>
          </a:bodyPr>
          <a:lstStyle>
            <a:lvl1pPr>
              <a:lnSpc>
                <a:spcPct val="83000"/>
              </a:lnSpc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1" name="Presentation_Date"/>
          <p:cNvSpPr>
            <a:spLocks noGrp="1"/>
          </p:cNvSpPr>
          <p:nvPr>
            <p:ph sz="quarter" idx="10"/>
          </p:nvPr>
        </p:nvSpPr>
        <p:spPr>
          <a:xfrm>
            <a:off x="454215" y="2019543"/>
            <a:ext cx="3300984" cy="236988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4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837717"/>
            <a:ext cx="4379976" cy="198196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4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041493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 &amp; 2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2"/>
          <p:cNvCxnSpPr>
            <a:cxnSpLocks noChangeShapeType="1"/>
          </p:cNvCxnSpPr>
          <p:nvPr userDrawn="1"/>
        </p:nvCxnSpPr>
        <p:spPr bwMode="auto">
          <a:xfrm>
            <a:off x="457200" y="2354263"/>
            <a:ext cx="3378200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Presentation_Date"/>
          <p:cNvSpPr>
            <a:spLocks noGrp="1"/>
          </p:cNvSpPr>
          <p:nvPr>
            <p:ph sz="quarter" idx="11"/>
          </p:nvPr>
        </p:nvSpPr>
        <p:spPr>
          <a:xfrm>
            <a:off x="454215" y="2062993"/>
            <a:ext cx="3300984" cy="203133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2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67182"/>
            <a:ext cx="3328416" cy="1037463"/>
          </a:xfrm>
        </p:spPr>
        <p:txBody>
          <a:bodyPr tIns="45720" bIns="45720">
            <a:spAutoFit/>
          </a:bodyPr>
          <a:lstStyle>
            <a:lvl1pPr>
              <a:lnSpc>
                <a:spcPct val="85000"/>
              </a:lnSpc>
              <a:defRPr sz="36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2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909761"/>
            <a:ext cx="3355848" cy="169918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2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04340187"/>
      </p:ext>
    </p:extLst>
  </p:cSld>
  <p:clrMapOvr>
    <a:masterClrMapping/>
  </p:clrMapOvr>
  <p:transition spd="slow"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0"/>
          <p:cNvSpPr>
            <a:spLocks noChangeAspect="1"/>
          </p:cNvSpPr>
          <p:nvPr userDrawn="1"/>
        </p:nvSpPr>
        <p:spPr bwMode="auto">
          <a:xfrm>
            <a:off x="4076700" y="1352550"/>
            <a:ext cx="5426075" cy="5427663"/>
          </a:xfrm>
          <a:prstGeom prst="ellipse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1pPr>
            <a:lvl2pPr marL="742950" indent="-285750" defTabSz="1019175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2pPr>
            <a:lvl3pPr marL="1143000" indent="-228600" defTabSz="1019175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3pPr>
            <a:lvl4pPr marL="1600200" indent="-228600" defTabSz="1019175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4pPr>
            <a:lvl5pPr marL="2057400" indent="-228600" defTabSz="1019175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2000" smtClean="0">
              <a:latin typeface="Arial" charset="0"/>
            </a:endParaRPr>
          </a:p>
        </p:txBody>
      </p:sp>
      <p:cxnSp>
        <p:nvCxnSpPr>
          <p:cNvPr id="6" name="Straight Connector 12"/>
          <p:cNvCxnSpPr>
            <a:cxnSpLocks noChangeShapeType="1"/>
          </p:cNvCxnSpPr>
          <p:nvPr userDrawn="1"/>
        </p:nvCxnSpPr>
        <p:spPr bwMode="auto">
          <a:xfrm>
            <a:off x="457200" y="2354263"/>
            <a:ext cx="3378200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Presentation_Date"/>
          <p:cNvSpPr>
            <a:spLocks noGrp="1"/>
          </p:cNvSpPr>
          <p:nvPr>
            <p:ph sz="quarter" idx="11"/>
          </p:nvPr>
        </p:nvSpPr>
        <p:spPr>
          <a:xfrm>
            <a:off x="454215" y="2062993"/>
            <a:ext cx="3300984" cy="203133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2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67182"/>
            <a:ext cx="3328416" cy="1037463"/>
          </a:xfrm>
        </p:spPr>
        <p:txBody>
          <a:bodyPr tIns="45720" bIns="45720">
            <a:spAutoFit/>
          </a:bodyPr>
          <a:lstStyle>
            <a:lvl1pPr>
              <a:lnSpc>
                <a:spcPct val="85000"/>
              </a:lnSpc>
              <a:defRPr sz="36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7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909761"/>
            <a:ext cx="3355848" cy="169918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2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92219567"/>
      </p:ext>
    </p:extLst>
  </p:cSld>
  <p:clrMapOvr>
    <a:masterClrMapping/>
  </p:clrMapOvr>
  <p:transition spd="slow"/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8"/>
          <a:stretch>
            <a:fillRect/>
          </a:stretch>
        </p:blipFill>
        <p:spPr bwMode="auto">
          <a:xfrm>
            <a:off x="3589338" y="1054100"/>
            <a:ext cx="6492875" cy="653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12"/>
          <p:cNvCxnSpPr>
            <a:cxnSpLocks noChangeShapeType="1"/>
          </p:cNvCxnSpPr>
          <p:nvPr userDrawn="1"/>
        </p:nvCxnSpPr>
        <p:spPr bwMode="auto">
          <a:xfrm>
            <a:off x="457200" y="2354263"/>
            <a:ext cx="3378200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Presentation_Date"/>
          <p:cNvSpPr>
            <a:spLocks noGrp="1"/>
          </p:cNvSpPr>
          <p:nvPr>
            <p:ph sz="quarter" idx="11"/>
          </p:nvPr>
        </p:nvSpPr>
        <p:spPr>
          <a:xfrm>
            <a:off x="454215" y="2062993"/>
            <a:ext cx="3300984" cy="203133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2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67182"/>
            <a:ext cx="3328416" cy="1037463"/>
          </a:xfrm>
        </p:spPr>
        <p:txBody>
          <a:bodyPr tIns="45720" bIns="45720">
            <a:spAutoFit/>
          </a:bodyPr>
          <a:lstStyle>
            <a:lvl1pPr>
              <a:lnSpc>
                <a:spcPct val="85000"/>
              </a:lnSpc>
              <a:defRPr sz="36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7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909761"/>
            <a:ext cx="3355848" cy="169918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2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055674363"/>
      </p:ext>
    </p:extLst>
  </p:cSld>
  <p:clrMapOvr>
    <a:masterClrMapping/>
  </p:clrMapOvr>
  <p:transition spd="slow"/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" b="974"/>
          <a:stretch>
            <a:fillRect/>
          </a:stretch>
        </p:blipFill>
        <p:spPr bwMode="auto">
          <a:xfrm>
            <a:off x="5651500" y="0"/>
            <a:ext cx="4406900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12"/>
          <p:cNvCxnSpPr>
            <a:cxnSpLocks noChangeShapeType="1"/>
          </p:cNvCxnSpPr>
          <p:nvPr userDrawn="1"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86025"/>
            <a:ext cx="4572000" cy="1216359"/>
          </a:xfrm>
        </p:spPr>
        <p:txBody>
          <a:bodyPr tIns="45720" bIns="45720">
            <a:spAutoFit/>
          </a:bodyPr>
          <a:lstStyle>
            <a:lvl1pPr>
              <a:lnSpc>
                <a:spcPct val="83000"/>
              </a:lnSpc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2" name="Presentation_Date"/>
          <p:cNvSpPr>
            <a:spLocks noGrp="1"/>
          </p:cNvSpPr>
          <p:nvPr>
            <p:ph sz="quarter" idx="10"/>
          </p:nvPr>
        </p:nvSpPr>
        <p:spPr>
          <a:xfrm>
            <a:off x="454215" y="2019543"/>
            <a:ext cx="3300984" cy="236988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4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837717"/>
            <a:ext cx="4379976" cy="198196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4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516747788"/>
      </p:ext>
    </p:extLst>
  </p:cSld>
  <p:clrMapOvr>
    <a:masterClrMapping/>
  </p:clrMapOvr>
  <p:transition spd="slow"/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"/>
          <a:stretch>
            <a:fillRect/>
          </a:stretch>
        </p:blipFill>
        <p:spPr bwMode="auto">
          <a:xfrm>
            <a:off x="5651500" y="0"/>
            <a:ext cx="4405313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12"/>
          <p:cNvCxnSpPr>
            <a:cxnSpLocks noChangeShapeType="1"/>
          </p:cNvCxnSpPr>
          <p:nvPr userDrawn="1"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486025"/>
            <a:ext cx="4584700" cy="1216359"/>
          </a:xfrm>
        </p:spPr>
        <p:txBody>
          <a:bodyPr tIns="45720" bIns="45720">
            <a:spAutoFit/>
          </a:bodyPr>
          <a:lstStyle>
            <a:lvl1pPr>
              <a:lnSpc>
                <a:spcPct val="83000"/>
              </a:lnSpc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Minion Pro Disp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1" name="Presentation_Date"/>
          <p:cNvSpPr>
            <a:spLocks noGrp="1"/>
          </p:cNvSpPr>
          <p:nvPr>
            <p:ph sz="quarter" idx="10"/>
          </p:nvPr>
        </p:nvSpPr>
        <p:spPr>
          <a:xfrm>
            <a:off x="454215" y="2019543"/>
            <a:ext cx="3300984" cy="236988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1400" b="1" i="1" spc="0" baseline="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1837717"/>
            <a:ext cx="4379976" cy="198196"/>
          </a:xfrm>
        </p:spPr>
        <p:txBody>
          <a:bodyPr anchor="b">
            <a:sp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buFont typeface="Wingdings" pitchFamily="2" charset="2"/>
              <a:buNone/>
              <a:defRPr sz="1400" b="1" spc="0" baseline="0" smtClean="0">
                <a:solidFill>
                  <a:srgbClr val="333333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241110530"/>
      </p:ext>
    </p:extLst>
  </p:cSld>
  <p:clrMapOvr>
    <a:masterClrMapping/>
  </p:clrMapOvr>
  <p:transition spd="slow"/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b &amp; Go Default 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" b="1250"/>
          <a:stretch>
            <a:fillRect/>
          </a:stretch>
        </p:blipFill>
        <p:spPr bwMode="auto">
          <a:xfrm>
            <a:off x="5651500" y="0"/>
            <a:ext cx="4406900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12"/>
          <p:cNvCxnSpPr>
            <a:cxnSpLocks noChangeShapeType="1"/>
          </p:cNvCxnSpPr>
          <p:nvPr userDrawn="1"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782039"/>
            <a:ext cx="4206240" cy="307777"/>
          </a:xfrm>
        </p:spPr>
        <p:txBody>
          <a:bodyPr tIns="45720" bIns="45720" anchor="b">
            <a:spAutoFit/>
          </a:bodyPr>
          <a:lstStyle>
            <a:lvl1pPr>
              <a:lnSpc>
                <a:spcPct val="100000"/>
              </a:lnSpc>
              <a:defRPr sz="1400" b="1" spc="0" baseline="0" smtClean="0">
                <a:solidFill>
                  <a:schemeClr val="bg1"/>
                </a:solidFill>
                <a:latin typeface="+mj-lt"/>
                <a:ea typeface="MS PGothic" pitchFamily="34" charset="-128"/>
                <a:cs typeface="Minion Pro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2" name="Presentation_Date"/>
          <p:cNvSpPr>
            <a:spLocks noGrp="1"/>
          </p:cNvSpPr>
          <p:nvPr>
            <p:ph sz="quarter" idx="10"/>
          </p:nvPr>
        </p:nvSpPr>
        <p:spPr>
          <a:xfrm>
            <a:off x="10196526" y="3203900"/>
            <a:ext cx="1554480" cy="101566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600" b="1" i="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486024"/>
            <a:ext cx="4584700" cy="1216359"/>
          </a:xfrm>
        </p:spPr>
        <p:txBody>
          <a:bodyPr tIns="45720" bIns="45720">
            <a:sp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Font typeface="Wingdings" pitchFamily="2" charset="2"/>
              <a:buNone/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132737161"/>
      </p:ext>
    </p:extLst>
  </p:cSld>
  <p:clrMapOvr>
    <a:masterClrMapping/>
  </p:clrMapOvr>
  <p:transition spd="slow"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b &amp; Go 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"/>
          <a:stretch>
            <a:fillRect/>
          </a:stretch>
        </p:blipFill>
        <p:spPr bwMode="auto">
          <a:xfrm>
            <a:off x="5651500" y="0"/>
            <a:ext cx="4405313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12"/>
          <p:cNvCxnSpPr>
            <a:cxnSpLocks noChangeShapeType="1"/>
          </p:cNvCxnSpPr>
          <p:nvPr userDrawn="1"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439738"/>
            <a:ext cx="175418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7275513"/>
            <a:ext cx="9969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782039"/>
            <a:ext cx="4206240" cy="307777"/>
          </a:xfrm>
        </p:spPr>
        <p:txBody>
          <a:bodyPr tIns="45720" bIns="45720" anchor="b">
            <a:spAutoFit/>
          </a:bodyPr>
          <a:lstStyle>
            <a:lvl1pPr>
              <a:lnSpc>
                <a:spcPct val="100000"/>
              </a:lnSpc>
              <a:defRPr sz="1400" b="1" spc="0" baseline="0" smtClean="0">
                <a:solidFill>
                  <a:schemeClr val="bg1"/>
                </a:solidFill>
                <a:latin typeface="+mj-lt"/>
                <a:ea typeface="MS PGothic" pitchFamily="34" charset="-128"/>
                <a:cs typeface="Minion Pro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2" name="Presentation_Date"/>
          <p:cNvSpPr>
            <a:spLocks noGrp="1"/>
          </p:cNvSpPr>
          <p:nvPr>
            <p:ph sz="quarter" idx="10"/>
          </p:nvPr>
        </p:nvSpPr>
        <p:spPr>
          <a:xfrm>
            <a:off x="10196526" y="3203900"/>
            <a:ext cx="1554480" cy="101566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600" b="1" i="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486025"/>
            <a:ext cx="4584700" cy="1216359"/>
          </a:xfrm>
        </p:spPr>
        <p:txBody>
          <a:bodyPr tIns="45720" bIns="45720">
            <a:sp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Font typeface="Wingdings" pitchFamily="2" charset="2"/>
              <a:buNone/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75140475"/>
      </p:ext>
    </p:extLst>
  </p:cSld>
  <p:clrMapOvr>
    <a:masterClrMapping/>
  </p:clrMapOvr>
  <p:transition spd="slow"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b &amp; Go Cover A &amp; 4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2"/>
          <p:cNvCxnSpPr>
            <a:cxnSpLocks noChangeShapeType="1"/>
          </p:cNvCxnSpPr>
          <p:nvPr userDrawn="1"/>
        </p:nvCxnSpPr>
        <p:spPr bwMode="auto">
          <a:xfrm>
            <a:off x="457200" y="2352675"/>
            <a:ext cx="4379913" cy="0"/>
          </a:xfrm>
          <a:prstGeom prst="line">
            <a:avLst/>
          </a:prstGeom>
          <a:noFill/>
          <a:ln w="412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Client_Name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780604"/>
            <a:ext cx="4206240" cy="307777"/>
          </a:xfrm>
        </p:spPr>
        <p:txBody>
          <a:bodyPr tIns="45720" bIns="45720" anchor="b">
            <a:spAutoFit/>
          </a:bodyPr>
          <a:lstStyle>
            <a:lvl1pPr>
              <a:lnSpc>
                <a:spcPct val="100000"/>
              </a:lnSpc>
              <a:defRPr sz="1400" b="1" spc="0" baseline="0" smtClean="0">
                <a:solidFill>
                  <a:schemeClr val="bg1"/>
                </a:solidFill>
                <a:latin typeface="+mj-lt"/>
                <a:ea typeface="MS PGothic" pitchFamily="34" charset="-128"/>
                <a:cs typeface="Minion Pro" pitchFamily="18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8" name="Presentation_Date"/>
          <p:cNvSpPr>
            <a:spLocks noGrp="1"/>
          </p:cNvSpPr>
          <p:nvPr>
            <p:ph sz="quarter" idx="10"/>
          </p:nvPr>
        </p:nvSpPr>
        <p:spPr>
          <a:xfrm>
            <a:off x="10196526" y="3203900"/>
            <a:ext cx="1554480" cy="101566"/>
          </a:xfr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defRPr sz="600" b="1" i="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Intro_head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486025"/>
            <a:ext cx="4584700" cy="1263984"/>
          </a:xfrm>
        </p:spPr>
        <p:txBody>
          <a:bodyPr tIns="45720" bIns="45720">
            <a:sp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Font typeface="Wingdings" pitchFamily="2" charset="2"/>
              <a:buNone/>
              <a:defRPr sz="4400" b="1" spc="0" baseline="0" smtClean="0">
                <a:solidFill>
                  <a:schemeClr val="tx2"/>
                </a:solidFill>
                <a:latin typeface="Minion Pro Disp" pitchFamily="18" charset="0"/>
                <a:ea typeface="MS PGothic" pitchFamily="34" charset="-128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830875521"/>
      </p:ext>
    </p:extLst>
  </p:cSld>
  <p:clrMapOvr>
    <a:masterClrMapping/>
  </p:clrMapOvr>
  <p:transition spd="slow"/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6413"/>
            <a:ext cx="9144000" cy="914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8788" y="1830394"/>
            <a:ext cx="91440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777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6413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7213"/>
            <a:ext cx="9144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Line 12"/>
          <p:cNvSpPr>
            <a:spLocks noChangeShapeType="1"/>
          </p:cNvSpPr>
          <p:nvPr/>
        </p:nvSpPr>
        <p:spPr bwMode="auto">
          <a:xfrm>
            <a:off x="447675" y="7265988"/>
            <a:ext cx="9144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447675" y="1468438"/>
            <a:ext cx="9144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3" name="Rectangle 21"/>
          <p:cNvSpPr>
            <a:spLocks noChangeArrowheads="1"/>
          </p:cNvSpPr>
          <p:nvPr/>
        </p:nvSpPr>
        <p:spPr bwMode="auto">
          <a:xfrm>
            <a:off x="9007475" y="7335838"/>
            <a:ext cx="593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defTabSz="457200" eaLnBrk="0" hangingPunct="0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3E82238B-52AC-414E-A6A3-A1B7D4440AFB}" type="slidenum">
              <a:rPr lang="en-US" altLang="en-US" sz="1000" b="1" smtClean="0">
                <a:solidFill>
                  <a:schemeClr val="tx2"/>
                </a:solidFill>
                <a:ea typeface="MS PGothic" panose="020B0600070205080204" pitchFamily="34" charset="-128"/>
              </a:rPr>
              <a:pPr algn="r" eaLnBrk="1" hangingPunct="1">
                <a:defRPr/>
              </a:pPr>
              <a:t>‹#›</a:t>
            </a:fld>
            <a:endParaRPr lang="en-US" altLang="en-US" sz="1000" b="1" smtClean="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7385050"/>
            <a:ext cx="1016000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fl"/>
          <p:cNvSpPr txBox="1">
            <a:spLocks noChangeArrowheads="1"/>
          </p:cNvSpPr>
          <p:nvPr/>
        </p:nvSpPr>
        <p:spPr bwMode="auto">
          <a:xfrm>
            <a:off x="0" y="7369175"/>
            <a:ext cx="10058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Segoe U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4" r:id="rId1"/>
    <p:sldLayoutId id="2147485985" r:id="rId2"/>
    <p:sldLayoutId id="2147485986" r:id="rId3"/>
    <p:sldLayoutId id="2147485987" r:id="rId4"/>
    <p:sldLayoutId id="2147485988" r:id="rId5"/>
    <p:sldLayoutId id="2147485989" r:id="rId6"/>
    <p:sldLayoutId id="2147485990" r:id="rId7"/>
    <p:sldLayoutId id="2147485991" r:id="rId8"/>
    <p:sldLayoutId id="2147485979" r:id="rId9"/>
    <p:sldLayoutId id="2147485980" r:id="rId10"/>
    <p:sldLayoutId id="2147485981" r:id="rId11"/>
    <p:sldLayoutId id="2147485982" r:id="rId12"/>
    <p:sldLayoutId id="2147485983" r:id="rId13"/>
    <p:sldLayoutId id="2147485992" r:id="rId14"/>
    <p:sldLayoutId id="2147485993" r:id="rId15"/>
    <p:sldLayoutId id="214748599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91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91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Minion Pro" pitchFamily="18" charset="0"/>
        </a:defRPr>
      </a:lvl2pPr>
      <a:lvl3pPr algn="l" defTabSz="10191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Minion Pro" pitchFamily="18" charset="0"/>
        </a:defRPr>
      </a:lvl3pPr>
      <a:lvl4pPr algn="l" defTabSz="10191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Minion Pro" pitchFamily="18" charset="0"/>
        </a:defRPr>
      </a:lvl4pPr>
      <a:lvl5pPr algn="l" defTabSz="10191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Minion Pro" pitchFamily="18" charset="0"/>
        </a:defRPr>
      </a:lvl5pPr>
      <a:lvl6pPr marL="457200" algn="l" defTabSz="1019175" rtl="0" eaLnBrk="1" fontAlgn="base" hangingPunct="1">
        <a:spcBef>
          <a:spcPct val="0"/>
        </a:spcBef>
        <a:spcAft>
          <a:spcPct val="0"/>
        </a:spcAft>
        <a:defRPr sz="2300">
          <a:solidFill>
            <a:srgbClr val="174A7C"/>
          </a:solidFill>
          <a:latin typeface="Minion Pro" pitchFamily="18" charset="0"/>
        </a:defRPr>
      </a:lvl6pPr>
      <a:lvl7pPr marL="914400" algn="l" defTabSz="1019175" rtl="0" eaLnBrk="1" fontAlgn="base" hangingPunct="1">
        <a:spcBef>
          <a:spcPct val="0"/>
        </a:spcBef>
        <a:spcAft>
          <a:spcPct val="0"/>
        </a:spcAft>
        <a:defRPr sz="2300">
          <a:solidFill>
            <a:srgbClr val="174A7C"/>
          </a:solidFill>
          <a:latin typeface="Minion Pro" pitchFamily="18" charset="0"/>
        </a:defRPr>
      </a:lvl7pPr>
      <a:lvl8pPr marL="1371600" algn="l" defTabSz="1019175" rtl="0" eaLnBrk="1" fontAlgn="base" hangingPunct="1">
        <a:spcBef>
          <a:spcPct val="0"/>
        </a:spcBef>
        <a:spcAft>
          <a:spcPct val="0"/>
        </a:spcAft>
        <a:defRPr sz="2300">
          <a:solidFill>
            <a:srgbClr val="174A7C"/>
          </a:solidFill>
          <a:latin typeface="Minion Pro" pitchFamily="18" charset="0"/>
        </a:defRPr>
      </a:lvl8pPr>
      <a:lvl9pPr marL="1828800" algn="l" defTabSz="1019175" rtl="0" eaLnBrk="1" fontAlgn="base" hangingPunct="1">
        <a:spcBef>
          <a:spcPct val="0"/>
        </a:spcBef>
        <a:spcAft>
          <a:spcPct val="0"/>
        </a:spcAft>
        <a:defRPr sz="2300">
          <a:solidFill>
            <a:srgbClr val="174A7C"/>
          </a:solidFill>
          <a:latin typeface="Minion Pro" pitchFamily="18" charset="0"/>
        </a:defRPr>
      </a:lvl9pPr>
    </p:titleStyle>
    <p:bodyStyle>
      <a:lvl1pPr algn="l" defTabSz="1019175" rtl="0" eaLnBrk="0" fontAlgn="base" hangingPunct="0">
        <a:spcBef>
          <a:spcPct val="0"/>
        </a:spcBef>
        <a:spcAft>
          <a:spcPts val="600"/>
        </a:spcAft>
        <a:defRPr sz="1600">
          <a:solidFill>
            <a:schemeClr val="accent1"/>
          </a:solidFill>
          <a:latin typeface="+mn-lt"/>
          <a:ea typeface="+mn-ea"/>
          <a:cs typeface="+mn-cs"/>
        </a:defRPr>
      </a:lvl1pPr>
      <a:lvl2pPr marL="9525" algn="l" defTabSz="1019175" rtl="0" eaLnBrk="0" fontAlgn="base" hangingPunct="0">
        <a:spcBef>
          <a:spcPct val="0"/>
        </a:spcBef>
        <a:spcAft>
          <a:spcPts val="400"/>
        </a:spcAft>
        <a:buClr>
          <a:srgbClr val="010101"/>
        </a:buClr>
        <a:buFont typeface="Arial" panose="020B0604020202020204" pitchFamily="34" charset="0"/>
        <a:defRPr sz="1100">
          <a:solidFill>
            <a:schemeClr val="tx1"/>
          </a:solidFill>
          <a:latin typeface="+mn-lt"/>
        </a:defRPr>
      </a:lvl2pPr>
      <a:lvl3pPr marL="112713" indent="-112713" algn="l" defTabSz="1019175" rtl="0" eaLnBrk="0" fontAlgn="base" hangingPunct="0">
        <a:spcBef>
          <a:spcPts val="200"/>
        </a:spcBef>
        <a:spcAft>
          <a:spcPts val="400"/>
        </a:spcAft>
        <a:buClr>
          <a:srgbClr val="010101"/>
        </a:buClr>
        <a:buFont typeface="Arial" panose="020B0604020202020204" pitchFamily="34" charset="0"/>
        <a:buChar char="•"/>
        <a:defRPr sz="1100">
          <a:solidFill>
            <a:srgbClr val="000000"/>
          </a:solidFill>
          <a:latin typeface="+mn-lt"/>
        </a:defRPr>
      </a:lvl3pPr>
      <a:lvl4pPr marL="225425" indent="-112713" algn="l" defTabSz="1019175" rtl="0" eaLnBrk="0" fontAlgn="base" hangingPunct="0">
        <a:spcBef>
          <a:spcPct val="0"/>
        </a:spcBef>
        <a:spcAft>
          <a:spcPts val="300"/>
        </a:spcAft>
        <a:buClr>
          <a:srgbClr val="010101"/>
        </a:buClr>
        <a:buSzPct val="75000"/>
        <a:buFont typeface="Segoe UI" panose="020B0502040204020203" pitchFamily="34" charset="0"/>
        <a:buChar char="–"/>
        <a:defRPr sz="1100">
          <a:solidFill>
            <a:srgbClr val="000000"/>
          </a:solidFill>
          <a:latin typeface="+mn-lt"/>
        </a:defRPr>
      </a:lvl4pPr>
      <a:lvl5pPr marL="341313" indent="-114300" algn="l" defTabSz="1019175" rtl="0" eaLnBrk="0" fontAlgn="base" hangingPunct="0">
        <a:spcBef>
          <a:spcPct val="0"/>
        </a:spcBef>
        <a:spcAft>
          <a:spcPts val="300"/>
        </a:spcAft>
        <a:buClr>
          <a:srgbClr val="010101"/>
        </a:buClr>
        <a:buSzPct val="70000"/>
        <a:buFont typeface="Segoe UI" panose="020B0502040204020203" pitchFamily="34" charset="0"/>
        <a:buChar char="º"/>
        <a:defRPr sz="1100">
          <a:solidFill>
            <a:srgbClr val="000000"/>
          </a:solidFill>
          <a:latin typeface="+mn-lt"/>
        </a:defRPr>
      </a:lvl5pPr>
      <a:lvl6pPr marL="1846263" indent="-234950" algn="l" defTabSz="1019175" rtl="0" eaLnBrk="1" fontAlgn="base" hangingPunct="1">
        <a:lnSpc>
          <a:spcPct val="110000"/>
        </a:lnSpc>
        <a:spcBef>
          <a:spcPct val="0"/>
        </a:spcBef>
        <a:spcAft>
          <a:spcPts val="100"/>
        </a:spcAft>
        <a:buFont typeface="Arial" pitchFamily="34" charset="0"/>
        <a:buChar char="»"/>
        <a:defRPr sz="1000">
          <a:solidFill>
            <a:srgbClr val="000000"/>
          </a:solidFill>
          <a:latin typeface="+mn-lt"/>
        </a:defRPr>
      </a:lvl6pPr>
      <a:lvl7pPr marL="2303463" indent="-234950" algn="l" defTabSz="1019175" rtl="0" eaLnBrk="1" fontAlgn="base" hangingPunct="1">
        <a:lnSpc>
          <a:spcPct val="110000"/>
        </a:lnSpc>
        <a:spcBef>
          <a:spcPct val="0"/>
        </a:spcBef>
        <a:spcAft>
          <a:spcPts val="100"/>
        </a:spcAft>
        <a:buFont typeface="Arial" pitchFamily="34" charset="0"/>
        <a:buChar char="»"/>
        <a:defRPr sz="1000">
          <a:solidFill>
            <a:srgbClr val="000000"/>
          </a:solidFill>
          <a:latin typeface="+mn-lt"/>
        </a:defRPr>
      </a:lvl7pPr>
      <a:lvl8pPr marL="2760663" indent="-234950" algn="l" defTabSz="1019175" rtl="0" eaLnBrk="1" fontAlgn="base" hangingPunct="1">
        <a:lnSpc>
          <a:spcPct val="110000"/>
        </a:lnSpc>
        <a:spcBef>
          <a:spcPct val="0"/>
        </a:spcBef>
        <a:spcAft>
          <a:spcPts val="100"/>
        </a:spcAft>
        <a:buFont typeface="Arial" pitchFamily="34" charset="0"/>
        <a:buChar char="»"/>
        <a:defRPr sz="1000">
          <a:solidFill>
            <a:srgbClr val="000000"/>
          </a:solidFill>
          <a:latin typeface="+mn-lt"/>
        </a:defRPr>
      </a:lvl8pPr>
      <a:lvl9pPr marL="3217863" indent="-234950" algn="l" defTabSz="1019175" rtl="0" eaLnBrk="1" fontAlgn="base" hangingPunct="1">
        <a:lnSpc>
          <a:spcPct val="110000"/>
        </a:lnSpc>
        <a:spcBef>
          <a:spcPct val="0"/>
        </a:spcBef>
        <a:spcAft>
          <a:spcPts val="100"/>
        </a:spcAft>
        <a:buFont typeface="Arial" pitchFamily="34" charset="0"/>
        <a:buChar char="»"/>
        <a:defRPr sz="1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2018581"/>
            <a:ext cx="4343400" cy="4837838"/>
          </a:xfrm>
          <a:ln>
            <a:solidFill>
              <a:schemeClr val="accent6">
                <a:lumMod val="50000"/>
              </a:schemeClr>
            </a:solidFill>
          </a:ln>
        </p:spPr>
        <p:txBody>
          <a:bodyPr lIns="72000" tIns="72000" rIns="72000" bIns="72000"/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IN" dirty="0" smtClean="0"/>
              <a:t>All major </a:t>
            </a:r>
            <a:r>
              <a:rPr lang="en-IN" dirty="0" err="1" smtClean="0"/>
              <a:t>workstreams</a:t>
            </a:r>
            <a:r>
              <a:rPr lang="en-IN" dirty="0" smtClean="0"/>
              <a:t> same project should have the same send date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IN" dirty="0" smtClean="0"/>
              <a:t>Impact on other teams to be considered while planning for the entire project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IN" dirty="0" smtClean="0"/>
              <a:t>Non-scope activities should not be included without a top level discussion on the impact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257800" y="2018581"/>
            <a:ext cx="4343400" cy="4837838"/>
          </a:xfrm>
          <a:ln>
            <a:solidFill>
              <a:schemeClr val="accent6">
                <a:lumMod val="50000"/>
              </a:schemeClr>
            </a:solidFill>
          </a:ln>
        </p:spPr>
        <p:txBody>
          <a:bodyPr lIns="72000" tIns="72000" rIns="72000" bIns="72000"/>
          <a:lstStyle/>
          <a:p>
            <a:pPr marL="173038" indent="-173038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434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2800" dirty="0" smtClean="0"/>
              <a:t>Retrospection Brief</a:t>
            </a:r>
          </a:p>
        </p:txBody>
      </p:sp>
      <p:sp>
        <p:nvSpPr>
          <p:cNvPr id="10" name="Round Same Side Corner Rectangle 9"/>
          <p:cNvSpPr/>
          <p:nvPr/>
        </p:nvSpPr>
        <p:spPr bwMode="auto">
          <a:xfrm>
            <a:off x="457200" y="1621766"/>
            <a:ext cx="4343400" cy="396813"/>
          </a:xfrm>
          <a:prstGeom prst="round2Same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</a:rPr>
              <a:t>Shortcomings &amp; Learnings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6" name="Round Same Side Corner Rectangle 105"/>
          <p:cNvSpPr/>
          <p:nvPr/>
        </p:nvSpPr>
        <p:spPr bwMode="auto">
          <a:xfrm>
            <a:off x="5257800" y="1621766"/>
            <a:ext cx="4343400" cy="396813"/>
          </a:xfrm>
          <a:prstGeom prst="round2Same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800" dirty="0" smtClean="0">
                <a:solidFill>
                  <a:schemeClr val="bg1"/>
                </a:solidFill>
                <a:latin typeface="Arial" pitchFamily="34" charset="0"/>
              </a:rPr>
              <a:t>Benefits and New Practices/Tools</a:t>
            </a: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>
                <a:latin typeface="Calibri"/>
              </a:rPr>
              <a:t>TechInfra</a:t>
            </a:r>
          </a:p>
          <a:p>
            <a:pPr algn="l"/>
            <a:r>
              <a:t>Autosys Administration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-DR Autosys Migration completed and migrated several DBA scripts/queries from cron to Autosys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7432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Ajay Mandal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Autosys Administrator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AUTOSYS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-Successfully upgraded and migrated Prod &amp; DR Autosys Environment. Worked with DB team and successfully migrated cron jobs to Autosys Jobs, to run DBA Scripts.
-Successfully delivered the solutions for the queries from Applivcation users.
-Successfully Installed and configured New Delta6 Environment and appied FT path on new setup
-As part of upgrade worked with team on installation and setup of new Dev environment.
-Have tested an alternative method for migration with team as per the suggestion for vendor.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5720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Pooja Sharma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Autosys Administrator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AUTOSYS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-Machine cleanup to free/reduce Autosys licenses
-Successfull Job migration of user jobs on launch server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" y="64008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Harish Vasana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Unix Administrator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Autosys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-Troubleshooting of all kinds of issues
-Fixing the issues thereby keeping the users satisfactory
-Technical know how of various ongoing projects &amp; any other upcoming projects...
-Major role in SNOW tickets maintenance
-Interaction with IMS &amp; Cloud teams on regular basis to get the tasks done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>
                <a:latin typeface="Calibri"/>
              </a:rPr>
              <a:t>TechInfra</a:t>
            </a:r>
          </a:p>
          <a:p>
            <a:pPr algn="l"/>
            <a:r>
              <a:t>MQ Administration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-Upgraded and migrated to MQ Version 9.0.4.0 new AMPS servers
-Set up CHEF recipes for MQ, ORACLE Client, AWS CLI
-MQ health check script currently running on Production has helped in reducing the failures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7432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Rahul Reddy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MQ Administrator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AMPS UPGRADE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-Worked on AMPS Prod upgrade 
-worked on new Amps servers setup as per client requirment
-Worked on AMPS DR LV hosts  documentation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MQ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-Trobleshooting on MQ issues with on time delivery
-Created MQ objects as per user requirment.
-Woekd with IBM on PMR's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Linux/Solaris Patching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-Worked with IMS unix Team/appication Teams on Linux/Solaris patching</a:t>
                      </a:r>
                    </a:p>
                  </a:txBody>
                  <a:tcPr/>
                </a:tc>
              </a:tr>
              <a:tr h="18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MQ Upgrade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-Sucessfully upgraded MQ V7.5 to MQ v9.0.4.0 on Dev/Beta/Prod.
-We implemnted Fix packs on MQ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5720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Sumir Arora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MQ Administrator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AMPS UPGRADE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CHEF RECIPIES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MQ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MQ APPLIANCE POC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MQ Upgrade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AWS SYMPHONY ALERT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>
                <a:latin typeface="Calibri"/>
              </a:rPr>
              <a:t>TechInfra</a:t>
            </a:r>
          </a:p>
          <a:p>
            <a:pPr algn="l"/>
            <a:r>
              <a:t>Windows Administration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-Completed Project for PUMA and Blotter IIS application to new Beta, Production &amp; DR Environments
-System web application configuration Project completed for Singapore Servers
-SolarWinds server changes for improvement in various parameters in SW application with Vendor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7432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01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Gurvinder Pal Singh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Windows Administrator</a:t>
                      </a:r>
                    </a:p>
                  </a:txBody>
                  <a:tcPr/>
                </a:tc>
              </a:tr>
              <a:tr h="101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Cloud governance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-Working on Cloud Chef Management server for Failed and Missing nodes in Cloud tenants.</a:t>
                      </a:r>
                    </a:p>
                  </a:txBody>
                  <a:tcPr/>
                </a:tc>
              </a:tr>
              <a:tr h="101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Active Directory / Exchange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-Active Directory 2008R2 Creation in Sandbox Environment for SailPoint Team
-Active Directory 2016 Creation in Sandbox Environment for SailPoint Team
-Exchange server 2010 Creation in Sandbox Environment for SailPoint Team</a:t>
                      </a:r>
                    </a:p>
                  </a:txBody>
                  <a:tcPr/>
                </a:tc>
              </a:tr>
              <a:tr h="101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ADFS / SSO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-ADFS /SSO Requests</a:t>
                      </a:r>
                    </a:p>
                  </a:txBody>
                  <a:tcPr/>
                </a:tc>
              </a:tr>
              <a:tr h="101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UCS Management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-Done Firmware Upgradation for NewJersey Cloud DataCentner to version 4.04e
-Done Firmware Upgradation for Irvine Sandbox Cluster Cloud DataCentner to version 4.04e
-Done Firmware Upgradation for Irvine Production Cluster Cloud DataCentner to version 4.04e
-Done Firmware Upgradation for Irvine HPCC Cluster Cloud DataCentner to version 4.04e</a:t>
                      </a:r>
                    </a:p>
                  </a:txBody>
                  <a:tcPr/>
                </a:tc>
              </a:tr>
              <a:tr h="101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Windows Admin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-Created VMs in Cloud for Cyberark Team
-Daily task related to servers Management
-IIS Management
-SSL certificate creation</a:t>
                      </a:r>
                    </a:p>
                  </a:txBody>
                  <a:tcPr/>
                </a:tc>
              </a:tr>
              <a:tr h="101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Vcenter VMWare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-Done Upgrade for  vNic drivers in NewJersey Cluster  Cloud DataCentner
-Done Upgrade for vNic drivers in Irvine Sandbox Cluster Cloud DataCentner
-Done Upgrade for vNic drivers in Irvin HPCC Cluster Cloud DataCentner
-Created VMs with OVA in LV &amp; Irvine DCs for ProofPoint Team
-Created VMs with OVA in LV DCs for Unix team</a:t>
                      </a:r>
                    </a:p>
                  </a:txBody>
                  <a:tcPr/>
                </a:tc>
              </a:tr>
              <a:tr h="101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NetApp Storage Management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-VM recorvery from PureStorage Snapshots
-Configuration of ESXi Datastore in NetApp Stroage cluster.
-Monitoring NetApp and pure-storage for health and user requests.</a:t>
                      </a:r>
                    </a:p>
                  </a:txBody>
                  <a:tcPr/>
                </a:tc>
              </a:tr>
              <a:tr h="10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Cloud portal Management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-App Profile Migrations from 4.8 to Cloud tenant 4.10
-User access management for prod VMs in CC 4.10
-Created New App Profile on User Requests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5720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Jatinder Singh Madaan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Windows Administrator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Cloud governance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-Manage nodes under CHEF-AUTO goveranance tool. Worked with CHEF Team to get the AppD and Splunk recipe added into CHEF
-Work on Failed and missing nodes in CHEF portal and fix them
-Installed AppD and Splunk on 57 new PUMA Cloud VMs, Oracle, windows application and services on cloud servers for smooth migration
-Install/Configure applications on Cloud VMs through CHEF and snapshots of cloud VMs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Cloud Tasks/Management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-Creation of App profile creation in CC 4.10
-Migration of App profile from CC 4.8 to 4.10
-Proactively worked on CC 4.8 to 4.10 migration project
-Proactively handled the shut down of Cloudcenter 4.8 and followed up with users to migrate to new Cloudcenter before shutdown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Puma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-Worked on PUMA migration and provided the support. It has been completed successfully and received appreciation for migrating the project smoothly.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Windows Admin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-Started working on New SSL cert creation request
-Followed up with SNOW Team to get the new catalog item created for new SSL cert requests and got appreciation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Systemweb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-Lead the Project and drove it to closer. It has been completed successfully and received appreciation from Project Manager.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Vcenter VMWare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-Troubleshoot the issues with VM thorugh vCenter
-Extract reports from vCenter and vROP as requested by Jim</a:t>
                      </a:r>
                    </a:p>
                  </a:txBody>
                  <a:tcPr/>
                </a:tc>
              </a:tr>
              <a:tr h="11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ADFS Requests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-Started working on ADFS/SSO Requests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" y="64008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Paras Gulati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Windows Administrator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CHEF AUTOMATION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-Taking care of CHEF portal for cloud virtual nodes
-Remediate the nodes which are missing or failed in status 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Migration Activity PUMA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-Worked on PUMA Project to migrate from Legacy to cloud
-Configured new environment and terminated old servers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Projects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-Providing support to System web project
-Working on Metricstream projects
-Helped in configuring ILS, Touch Airstone projects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Cloud governance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-App Profile Migrations from 4.8 to Cloud tenant 4.10
-DNS/Cname creation task for cloud nodes
-Taking care of alert on VMware host, virtual machine and address those
-Daily basis SNOW regarding IIS configuration, windows services installation and other task
-Upgrading resources on cloud nodes, providing support in case of VM is not accessible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Vcenter VMWare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-Working on day to day cloud activity through VCenter
-Creation of S3 storage bucket for cloud environment
-Creation of VM using OVA file provided by user or vendors
-Restoration of VM through Vcenter which are deleted
-Taking sanpshot and restoring as per requirement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ADFS SSO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-Creating External and Internal ADFS SSO rules
-Addition of security group in existing ADFS rule
-Helping user in creating metadata.xml file required for SSO </a:t>
                      </a:r>
                    </a:p>
                  </a:txBody>
                  <a:tcPr/>
                </a:tc>
              </a:tr>
              <a:tr h="11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Windows Admin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-Troubleshooting of application down issue
-Installation of windows services and helping in deployment
-SSL certificate creation task
-Installation of Oracle, Autosys, AppD softwares as per request
-Working on SNOW tickets assigned on daily basis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>
                <a:latin typeface="Calibri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9728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Prakhar Porwal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Windows Administrator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Cloud governance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-Log cleanup script development in powershell and run via chef. Powershell script to configure scheduled task for log cleanup.
-Oracle installation, services installation and configuration on new cloud nodes.
-IIS applicaiton installation, configuration troubleshooting day to day issues reported by users.
-Systemweb project support for troubleshooting and configuration changes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Log Cleanup Powershell script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-Day to day task to provide end user support	
-Troubleshooting missing and failed nodes.	
-SSL certificate creation
-SSL certificate creation, installaltion on machines, SSL installation on F5, SSL profile creation
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Puma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18%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-Log cleanup script development in powershell and run via chef
-Powershell script to configure scheduled task for log cleanup.	
-App profile migration	
-App profile and service creation and migration	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Windows Admin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-Worked for migration from legacy to cloud environment.
-Oracle installation, services installation and configuration on new cloud nodes.	
-Troubleshooting issues on Cloud center VMs	
-Proactively monitoring Service NOW and work on requests/issues accordingly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Systemweb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22%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-Tasks includes application installation, configuration and troubleshooting
-IIS applicaiton installation, configuration troubleshooting day to day issues reported by users.
-Installation and configuraion on application and services on cloud VMs through chef.	
-Working on SSO requests	</a:t>
                      </a:r>
                    </a:p>
                  </a:txBody>
                  <a:tcPr/>
                </a:tc>
              </a:tr>
              <a:tr h="13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Vcenter VMWare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-Systemweb project support for troubleshooting and configuration changes
-Support for systemweb DB nodes
-Working on different types of request and tickets raised in SNOW via users	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>
                <a:latin typeface="Calibri"/>
              </a:rPr>
              <a:t>TechInfra</a:t>
            </a:r>
          </a:p>
          <a:p>
            <a:pPr algn="l"/>
            <a:r>
              <a:t>SharePoint Administration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-Created New Site: Take our Kids to Work 2019 using Nintex Forms, Workflows and Site Workflows
-Started New project to Convert old InfoPath forms and workflow to Nintex forms and Workflows
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7432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Vikram Bhardwaj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SharePoint Administrator &amp; Support Engineer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Nintex Workflow Support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-Helped Client to update same column in List on Condition using Workflow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Lync Support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-Enabled Lync Accounts
-Modified SIP Address Requests
-Resolved Lync issues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Nintex Form Support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-COF 3 Request web form - COF3 Meeting Request project Email template modification.
-Created Nintex form for client to fetch current selected user Department,location, Employee ID
-Added Dropdownlist option in Form as per Requirement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Take our kids to Work Day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-Nintex Form Creation For Munich Users
-Resolved 404 Issue for London Users 
-Made changes in Site Workflow
-Shared Munich and London Data to Client for next process
-Made changes in Form images Redirect Urls and Modified Forms as per Requirements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AML(Anti Money Laundering)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-Created 18 Pie charts as per Client Requirement
-Made changes in Nintex Form
-Created Site Workflow to Map AML List data with PAM
-Created\Modification jqgrid to show all data and gave filter options 
-Link Pie Charts with real time data and added loader in NIntex form and Jqgrid to avoid confusion for Client</a:t>
                      </a:r>
                    </a:p>
                  </a:txBody>
                  <a:tcPr/>
                </a:tc>
              </a:tr>
              <a:tr h="13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SharePoint Support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-Resolved External blob Error in SSRS Reports 
-SSRS Reports\Subscription Support
-Helped Client for Email Template issue
-Removed Rio Option from Travel Portal
-Created SSRS Subscription in different time for failed case on thursday for client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>
                <a:latin typeface="Calibri"/>
              </a:rPr>
              <a:t>TechInfra</a:t>
            </a:r>
          </a:p>
          <a:p>
            <a:pPr algn="l"/>
            <a:r>
              <a:t>Oracle DB Administration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-Reduction of alerts noise from 15k every week to 4k every week
-Automation of Beta refreshes and IMS releases
-Implementation of Pager Duty for DBA team and Golden Gate in Production environment 
-POC for Cloud VM builds and Red Gate monitoring tool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7432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Abhinav Gupta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Senior Oracle DBA</a:t>
                      </a:r>
                    </a:p>
                  </a:txBody>
                  <a:tcPr/>
                </a:tc>
              </a:tr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db migration on exadata servers
-Worked on Issues arises on db migration</a:t>
                      </a:r>
                    </a:p>
                  </a:txBody>
                  <a:tcPr/>
                </a:tc>
              </a:tr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day to day issues reported from monitoring
-Supported NC issues
-Supported weekend activities
-Handled approx 4 Lakhs alerts during shift</a:t>
                      </a:r>
                    </a:p>
                  </a:txBody>
                  <a:tcPr/>
                </a:tc>
              </a:tr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DB Patching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-Nonexadata patching
-Supported exadata patching</a:t>
                      </a:r>
                    </a:p>
                  </a:txBody>
                  <a:tcPr/>
                </a:tc>
              </a:tr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Designated Checks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-Hourly and daily fix and enhancements </a:t>
                      </a:r>
                    </a:p>
                  </a:txBody>
                  <a:tcPr/>
                </a:tc>
              </a:tr>
              <a:tr h="15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Application Support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-Application Support and RITM requests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5720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Gulshan Kumar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Senior Oracle DBA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Automation of Beta refreshes and IMS releases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-Handled all IMS releases
-Updation of refresh Scripts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Build new alpha databases &amp; Test DR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-Build lower environment and test DR as per requirement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New Build/Upgrade/Migration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-Created / Configure new servers / upgrade DB / Migrate D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Replication using Golden gate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GG replication for S2O and other teams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db migration on exadata servers
-Worked on Issues arises on db migration</a:t>
                      </a:r>
                    </a:p>
                  </a:txBody>
                  <a:tcPr/>
                </a:tc>
              </a:tr>
              <a:tr h="11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day to day issues reported from monitoring
-Supported NC issues
-Supported weekend activities
-Handled approx 4 Lakhs alerts during shift</a:t>
                      </a:r>
                    </a:p>
                  </a:txBody>
                  <a:tcPr/>
                </a:tc>
              </a:tr>
              <a:tr h="11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DB Patching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-Nonexadata patching
-Supported exadata patching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" y="64008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Kailash Chand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Oracle and SQL Server DBA Manager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-Helping team in migration work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-Reviewing all alerts needed for 24X7 support
-Reviwing tkt work done by dbas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DB Ops Reporting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-Completing this Weekly Reoccuring task.</a:t>
                      </a:r>
                    </a:p>
                  </a:txBody>
                  <a:tcPr/>
                </a:tc>
              </a:tr>
              <a:tr h="18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CM reporting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-Reoccuring weekly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>
                <a:latin typeface="Calibri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9728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Mukesh Kumar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Oracle DBA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db migration on exadata servers
-Worked on Issues arises on db migration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day to day issues reported from monitoring
-Supported NC issues
-Supported weekend activities
-Handled approx 4 Lakhs alerts during shift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OEM Handling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 OEM and all its stuff
-OEM Upgraded to 13.2</a:t>
                      </a:r>
                    </a:p>
                  </a:txBody>
                  <a:tcPr/>
                </a:tc>
              </a:tr>
              <a:tr h="18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Monthly Refreshes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-Handling  IMS releases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92608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Nakul Gupta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Oracle DBA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db migration on exadata servers
-Worked on Issues arises on db migration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day to day issues reported from monitoring
-Supported NC issues
-Supported weekend activities
-Handled approx 4 Lakhs alerts during shift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OEM Handling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 OEM and all its stuff</a:t>
                      </a:r>
                    </a:p>
                  </a:txBody>
                  <a:tcPr/>
                </a:tc>
              </a:tr>
              <a:tr h="18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Monthly Refreshes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-Handling  IMS releases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75488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30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Narendra Kumar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Oracle DBA</a:t>
                      </a:r>
                    </a:p>
                  </a:txBody>
                  <a:tcPr/>
                </a:tc>
              </a:tr>
              <a:tr h="30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db migration on exadata servers
-Worked on Issues arises on db migration</a:t>
                      </a:r>
                    </a:p>
                  </a:txBody>
                  <a:tcPr/>
                </a:tc>
              </a:tr>
              <a:tr h="30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day to day issues reported from monitoring
-Supported NC issues
-Supported weekend activities
-Handled approx 4 Lakhs alerts during shift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>
                <a:latin typeface="Calibri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9728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Sanjay Gaur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Oracle DBA</a:t>
                      </a:r>
                    </a:p>
                  </a:txBody>
                  <a:tcPr/>
                </a:tc>
              </a:tr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db migration on exadata servers
-Worked on Issues arises on db migration</a:t>
                      </a:r>
                    </a:p>
                  </a:txBody>
                  <a:tcPr/>
                </a:tc>
              </a:tr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day to day issues reported from monitoring
-Supported NC issues
-Supported weekend activities
-Handled approx 4 Lakhs alerts during shift</a:t>
                      </a:r>
                    </a:p>
                  </a:txBody>
                  <a:tcPr/>
                </a:tc>
              </a:tr>
              <a:tr h="2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DB Patching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-Nonexadata patching
-Supported exadata patching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92608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Vikas Kalra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</a:p>
                  </a:txBody>
                  <a:tcPr/>
                </a:tc>
              </a:tr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db migration on exadata servers
-Worked on Issues arises on db migration</a:t>
                      </a:r>
                    </a:p>
                  </a:txBody>
                  <a:tcPr/>
                </a:tc>
              </a:tr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day to day issues reported from monitoring
-Supported NC issues
-Supported weekend activities
-Handled approx 4 Lakhs alerts during shift</a:t>
                      </a:r>
                    </a:p>
                  </a:txBody>
                  <a:tcPr/>
                </a:tc>
              </a:tr>
              <a:tr h="2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DB Patching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-Nonexadata patching
-Supported exadata patching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75488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30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Rajpal Bhardwaj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Oracle DBA</a:t>
                      </a:r>
                    </a:p>
                  </a:txBody>
                  <a:tcPr/>
                </a:tc>
              </a:tr>
              <a:tr h="30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Oracle DBA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day to day issues reported from monitoring
-Supported NC issues
-Supported weekend activities
-Handled approx 4 Lakhs alerts during shift</a:t>
                      </a:r>
                    </a:p>
                  </a:txBody>
                  <a:tcPr/>
                </a:tc>
              </a:tr>
              <a:tr h="30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Database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-Supported db migration on exadata servers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>
                <a:latin typeface="Calibri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9728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Simran Chawla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FES Developer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GG Porting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-Worked on setting up the environment on exadata machine in order to execute python gg automated utilities.
-Converted modules from perl to python which helps in monitoring Golden gate tasks.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92608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Sarvottam Kaundinya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FES Developer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GG Porting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-Migrated Golden gate management and monitoring scripts from Perl to Python.
-Proposed automation plan for Sybase to Oracle and Oracle to Oracle replication using Linux hosts.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>
                <a:latin typeface="Calibri"/>
              </a:rPr>
              <a:t>TechInfra</a:t>
            </a:r>
          </a:p>
          <a:p>
            <a:pPr algn="l"/>
            <a:r>
              <a:t>SQL Server Administration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-Automated Silent SQL Server Installation by PowerShell script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7432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Santosh Kumar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SQL Server Administrator</a:t>
                      </a:r>
                    </a:p>
                  </a:txBody>
                  <a:tcPr/>
                </a:tc>
              </a:tr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Cloud VM builds and Red Gate monitoring tool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33%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-Build New SQL Cloud Server and Implement all security configurations, prepost SQL Configurations
-Involved in creating new script for Automated deplument of SQL server in IMS servers
-Involved in creating new script for Automated deplument of SQL server in IMS servers
-Involved in creating new script for Automated deplument of SQL server in IMS servers
-Involved in creating new script for Automated deplument of SQL server in IMS servers</a:t>
                      </a:r>
                    </a:p>
                  </a:txBody>
                  <a:tcPr/>
                </a:tc>
              </a:tr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Monitoring Enhancements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33%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-Monitoring enchancement of SQL Server for all enviornments
-Enhancement in Automation of SQL Clone
-Enhancement in Automation of SQL Clone
-Enhancement in Automation of SQL Clone
-Enhancement in Automation of SQL Clone</a:t>
                      </a:r>
                    </a:p>
                  </a:txBody>
                  <a:tcPr/>
                </a:tc>
              </a:tr>
              <a:tr h="2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Silent SQL Server Installation by PowerShell script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33%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-Automation for SQL Server installation on Cloud Server
-Normal BAU
-Normal BAU
-Normal BAU
-Normal BAU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5720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Vishal Rajput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SQL Server Administrator</a:t>
                      </a:r>
                    </a:p>
                  </a:txBody>
                  <a:tcPr/>
                </a:tc>
              </a:tr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Cloud VM builds Setup &amp; configuration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-Installation of New application and setup replication and POC for Reg Gate</a:t>
                      </a:r>
                    </a:p>
                  </a:txBody>
                  <a:tcPr/>
                </a:tc>
              </a:tr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Monitoring &amp; Alerting Enhancements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-Enhancement of DBA monitor job, create new Stored procecure and GG alerts</a:t>
                      </a:r>
                    </a:p>
                  </a:txBody>
                  <a:tcPr/>
                </a:tc>
              </a:tr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Troubleshooting issues for SQL Server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-Lead allprojects and coordination with onshore team and application for smooth completion</a:t>
                      </a:r>
                    </a:p>
                  </a:txBody>
                  <a:tcPr/>
                </a:tc>
              </a:tr>
              <a:tr h="15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Team Management &amp;  Interview operations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-Lead allprojects and coordination with onshore team and application for smooth completion</a:t>
                      </a:r>
                    </a:p>
                  </a:txBody>
                  <a:tcPr/>
                </a:tc>
              </a:tr>
              <a:tr h="15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POC for new application &amp; tool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-Lead allprojects and coordination with onshore team and application for smooth completion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" y="64008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Nageshwara Rao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SQL Server Administrator</a:t>
                      </a:r>
                    </a:p>
                  </a:txBody>
                  <a:tcPr/>
                </a:tc>
              </a:tr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Cloud VM builds and Red Gate monitoring tool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33%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-Build New SQL Cloud Server and Implement all security configurations, prepost SQL Configurations</a:t>
                      </a:r>
                    </a:p>
                  </a:txBody>
                  <a:tcPr/>
                </a:tc>
              </a:tr>
              <a:tr h="228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Monitoring Enhancements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33%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-Monitoring enchancement of SQL Server for all enviornments</a:t>
                      </a:r>
                    </a:p>
                  </a:txBody>
                  <a:tcPr/>
                </a:tc>
              </a:tr>
              <a:tr h="2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Silent SQL Server Installation by PowerShell script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33%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-Automation for SQL Server installation on Cloud Server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>
                <a:latin typeface="Calibri"/>
              </a:rPr>
              <a:t>TechInfra</a:t>
            </a:r>
          </a:p>
          <a:p>
            <a:pPr algn="l"/>
            <a:r>
              <a:t>Unix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0584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Achievements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-Created new dashboard for Delta team in Grafana
-Commands and roles creation in Centrify to login as service accounts
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" y="27432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Harish Vasana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Unix Administrator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UNIX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-Migration of DBA ora files  
-Home folder quota management
-Troubleshooting &amp; regular day today support to the users
-Major role in SNOW tickets maintenance
-Interaction with IMS &amp; Cloud teams on regular basis to get the tasks done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" y="45720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Harshal Varshney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Unix Administrator</a:t>
                      </a:r>
                    </a:p>
                  </a:txBody>
                  <a:tcPr/>
                </a:tc>
              </a:tr>
              <a:tr h="457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UNIX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-Created Unix shell scripts for automation
-Worked on Symphony application upgrade and maintainance
-Communicate with IMS Team for Unix issues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" y="640080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Vivek Tanwar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Unix Administrator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UNIX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-worked on changes like memory increase on cloud
-Worked on all application reboot over weekend
-Worked on Production service migration change and helped bring back important services.
-Provided valuable accepted Data analysis on user aceessing on TRS22
-Provided Technical procedure for migrating FS from Samba/NFS to Netapp storage on Solaris OS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POC dockers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-Worked on POC dockers.
-Provided custom script for docker NFS image sharing where even IMS said no.</a:t>
                      </a:r>
                    </a:p>
                  </a:txBody>
                  <a:tcPr/>
                </a:tc>
              </a:tr>
              <a:tr h="182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Vcenter VMWare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-Worked on vcenter related changes like Disk and Ram increase.</a:t>
                      </a:r>
                    </a:p>
                  </a:txBody>
                  <a:tcPr/>
                </a:tc>
              </a:tr>
              <a:tr h="186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completed Openshift POC 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-Worked on POC Openshift
-Provided and completed Open shift POC and demonstrated on AWS cloud
-Appreciation from John strange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0584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>
                <a:latin typeface="Calibri"/>
              </a:rPr>
              <a:t>TechInfra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097280"/>
          <a:ext cx="9829800" cy="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6172200"/>
              </a:tblGrid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Yatendra Vashishtha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Allocation 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100">
                          <a:latin typeface="Calibri"/>
                        </a:defRPr>
                      </a:pPr>
                      <a:r>
                        <a:t>Unix Administrator</a:t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CENTRIFY 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CHEF AUTOMATION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FTP/SFTP MIGRATION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GRAFANA IMPLEMENTATION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0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UNIX BAU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  <a:tr h="134"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UNIX PATCHING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>
                      <a:spAutoFit/>
                    </a:bodyPr>
                    <a:lstStyle/>
                    <a:p>
                      <a:pPr>
                        <a:defRPr sz="1000">
                          <a:latin typeface="Calibri"/>
                        </a:defRPr>
                      </a:pPr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PIMCO rebrand 2017">
      <a:dk1>
        <a:srgbClr val="000000"/>
      </a:dk1>
      <a:lt1>
        <a:srgbClr val="FFFFFF"/>
      </a:lt1>
      <a:dk2>
        <a:srgbClr val="163355"/>
      </a:dk2>
      <a:lt2>
        <a:srgbClr val="EEECE1"/>
      </a:lt2>
      <a:accent1>
        <a:srgbClr val="1A65B9"/>
      </a:accent1>
      <a:accent2>
        <a:srgbClr val="D39100"/>
      </a:accent2>
      <a:accent3>
        <a:srgbClr val="38B59C"/>
      </a:accent3>
      <a:accent4>
        <a:srgbClr val="163355"/>
      </a:accent4>
      <a:accent5>
        <a:srgbClr val="ABC380"/>
      </a:accent5>
      <a:accent6>
        <a:srgbClr val="7F2346"/>
      </a:accent6>
      <a:hlink>
        <a:srgbClr val="87714D"/>
      </a:hlink>
      <a:folHlink>
        <a:srgbClr val="007298"/>
      </a:folHlink>
    </a:clrScheme>
    <a:fontScheme name="PIMCO 2017">
      <a:majorFont>
        <a:latin typeface="Minion Pro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ASTER 2003 1">
        <a:dk1>
          <a:srgbClr val="58595B"/>
        </a:dk1>
        <a:lt1>
          <a:srgbClr val="FFFFFF"/>
        </a:lt1>
        <a:dk2>
          <a:srgbClr val="174A7C"/>
        </a:dk2>
        <a:lt2>
          <a:srgbClr val="FFFFFF"/>
        </a:lt2>
        <a:accent1>
          <a:srgbClr val="5C97CC"/>
        </a:accent1>
        <a:accent2>
          <a:srgbClr val="629081"/>
        </a:accent2>
        <a:accent3>
          <a:srgbClr val="FFFFFF"/>
        </a:accent3>
        <a:accent4>
          <a:srgbClr val="4A4B4C"/>
        </a:accent4>
        <a:accent5>
          <a:srgbClr val="B5C9E2"/>
        </a:accent5>
        <a:accent6>
          <a:srgbClr val="588274"/>
        </a:accent6>
        <a:hlink>
          <a:srgbClr val="959C51"/>
        </a:hlink>
        <a:folHlink>
          <a:srgbClr val="94867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enin Blue 26,101,185">
      <a:srgbClr val="1A65B9"/>
    </a:custClr>
    <a:custClr name="Harvest Gold 211,145,0">
      <a:srgbClr val="D39100"/>
    </a:custClr>
    <a:custClr name="Keppel Green 56,181,156">
      <a:srgbClr val="38B59C"/>
    </a:custClr>
    <a:custClr name="PIMCO Blue 22,51,85">
      <a:srgbClr val="163355"/>
    </a:custClr>
    <a:custClr name="Sage Green 171,195,128">
      <a:srgbClr val="ABC380"/>
    </a:custClr>
    <a:custClr name="Pansy Purple 127,35,70">
      <a:srgbClr val="7F2346"/>
    </a:custClr>
    <a:custClr name="Walnut Brown 135,113,77">
      <a:srgbClr val="87714D"/>
    </a:custClr>
    <a:custClr name="Tranquil Blue 0,114,152">
      <a:srgbClr val="007298"/>
    </a:custClr>
    <a:custClr name="Eggshell Yellow 255,198,88">
      <a:srgbClr val="FFC658"/>
    </a:custClr>
    <a:custClr name="Forest Green 0,110,99">
      <a:srgbClr val="006E63"/>
    </a:custClr>
    <a:custClr name="Rusty Orange 193,78,0">
      <a:srgbClr val="C14E00"/>
    </a:custClr>
    <a:custClr name="Sky Blue 133,218,223">
      <a:srgbClr val="85DADF"/>
    </a:custClr>
    <a:custClr name="Teal Blue 3,93,103">
      <a:srgbClr val="035D67"/>
    </a:custClr>
    <a:custClr name="Lettuce Green 100,140,28">
      <a:srgbClr val="648C1C"/>
    </a:custClr>
    <a:custClr name="Cool Grey 137,139,142">
      <a:srgbClr val="898B8E"/>
    </a:custClr>
    <a:custClr name="Sandy Yellow 178,110,4">
      <a:srgbClr val="B26E04"/>
    </a:custClr>
    <a:custClr name="Dull Green 95,147,120">
      <a:srgbClr val="5F9378"/>
    </a:custClr>
    <a:custClr name="Peach Red 171,25,45">
      <a:srgbClr val="AB192D"/>
    </a:custClr>
    <a:custClr name="Ocean Blue 96,153,176">
      <a:srgbClr val="6099B0"/>
    </a:custClr>
    <a:custClr name="Bramley Apple Green 139,141,74">
      <a:srgbClr val="8B8D4A"/>
    </a:custClr>
    <a:custClr name="Denin Blue 40% Lighter 118,163,213">
      <a:srgbClr val="76A3D5"/>
    </a:custClr>
    <a:custClr name="Harvest Gold 40% Lighter 229,189,102">
      <a:srgbClr val="E5BD66"/>
    </a:custClr>
    <a:custClr name="Keppel Green 40% Lighter 136,211,196">
      <a:srgbClr val="88D3C4"/>
    </a:custClr>
    <a:custClr name="PIMCO Blue 40% Lighter 115,133,153">
      <a:srgbClr val="738599"/>
    </a:custClr>
    <a:custClr name="Sage Green 40% Lighter 205,219,179">
      <a:srgbClr val="CDDBB3"/>
    </a:custClr>
    <a:custClr name="Pansy Purple 40% Lighter 178,123,144">
      <a:srgbClr val="B27B90"/>
    </a:custClr>
    <a:custClr name="Walnut Brown 40% Lighter 183,170,148">
      <a:srgbClr val="B7AA94"/>
    </a:custClr>
    <a:custClr name="Tranquil Blue 40% Lighter 102,170,193">
      <a:srgbClr val="66AAC1"/>
    </a:custClr>
    <a:custClr name="Eggshell Yellow 40% Lighter 255,221,155">
      <a:srgbClr val="FFDD9B"/>
    </a:custClr>
    <a:custClr name="Forest Green 40% Lighter 102,168,161">
      <a:srgbClr val="66A8A1"/>
    </a:custClr>
    <a:custClr name="Denin Blue 60% Lighter 163,193,227">
      <a:srgbClr val="A3C1E3"/>
    </a:custClr>
    <a:custClr name="Harvest Gold 60% Lighter 237,211,153">
      <a:srgbClr val="EDD399"/>
    </a:custClr>
    <a:custClr name="Keppel Green 60% Lighter 175,225,215">
      <a:srgbClr val="AFE1D7"/>
    </a:custClr>
    <a:custClr name="PIMCO Blue 60% Lighter 162,173,187">
      <a:srgbClr val="A2ADBB"/>
    </a:custClr>
    <a:custClr name="Sage Green 60% Lighter 221,231,204">
      <a:srgbClr val="DDE7CC"/>
    </a:custClr>
    <a:custClr name="Pansy Purple 60% Lighter 204,167,181">
      <a:srgbClr val="CCA7B5"/>
    </a:custClr>
    <a:custClr name="Walnut Brown 60% Lighter 207,198,184">
      <a:srgbClr val="CFC6B8"/>
    </a:custClr>
    <a:custClr name="Tranquil Blue 60% Lighter 153,199,214">
      <a:srgbClr val="99C7D6"/>
    </a:custClr>
    <a:custClr name="Eggshell Yellow 60% Lighter 255,232,188">
      <a:srgbClr val="FFE8BC"/>
    </a:custClr>
    <a:custClr name="Forest Green 60% Lighter 153,197,193">
      <a:srgbClr val="99C5C1"/>
    </a:custClr>
    <a:custClr name="Denin Blue 80% Lighter 209,224,241">
      <a:srgbClr val="D1E0F1"/>
    </a:custClr>
    <a:custClr name="Harvest Gold 80% Lightest 246,233,204">
      <a:srgbClr val="F6E9CC"/>
    </a:custClr>
    <a:custClr name="Keppel Green 80% Lighter 215,240,235">
      <a:srgbClr val="D7F0EB"/>
    </a:custClr>
    <a:custClr name="PIMCO Blue 80% Lighter 208,214,221">
      <a:srgbClr val="D0D6DD"/>
    </a:custClr>
    <a:custClr name="Sage Green 80% Lighter 238,243,230">
      <a:srgbClr val="EEF3E6"/>
    </a:custClr>
    <a:custClr name="Pansy Purple 80% Lighter 229,211,218">
      <a:srgbClr val="E5D3DA"/>
    </a:custClr>
    <a:custClr name="Walnut Brown 80% Lighter 231,227,219">
      <a:srgbClr val="E7E3DB"/>
    </a:custClr>
    <a:custClr name="Tranquil Blue 80% Lighter 204,227,234">
      <a:srgbClr val="CCE3EA"/>
    </a:custClr>
    <a:custClr name="Eggshell Yellow 80% Lighter 255,244,222">
      <a:srgbClr val="FFF4DE"/>
    </a:custClr>
    <a:custClr name="Forest Green 80% Lighter 204,226,224">
      <a:srgbClr val="CCE2E0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5303</TotalTime>
  <Words>48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MS PGothic</vt:lpstr>
      <vt:lpstr>Arial</vt:lpstr>
      <vt:lpstr>Calibri</vt:lpstr>
      <vt:lpstr>Minion Pro</vt:lpstr>
      <vt:lpstr>Minion Pro Disp</vt:lpstr>
      <vt:lpstr>Segoe UI</vt:lpstr>
      <vt:lpstr>Wingdings</vt:lpstr>
      <vt:lpstr>Blank</vt:lpstr>
      <vt:lpstr>Retrospection Brief</vt:lpstr>
    </vt:vector>
  </TitlesOfParts>
  <Company>State Street IMS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Quality Roadmap</dc:title>
  <dc:creator>Chakraborty, Ayushi</dc:creator>
  <cp:keywords>General</cp:keywords>
  <cp:lastModifiedBy>Soumendra Nath. Ray</cp:lastModifiedBy>
  <cp:revision>63</cp:revision>
  <cp:lastPrinted>2016-05-09T19:01:42Z</cp:lastPrinted>
  <dcterms:created xsi:type="dcterms:W3CDTF">2018-11-19T10:17:47Z</dcterms:created>
  <dcterms:modified xsi:type="dcterms:W3CDTF">2019-10-11T09:59:22Z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4d9ae321-f211-43af-b467-276acfe210fb</vt:lpwstr>
  </property>
  <property fmtid="{D5CDD505-2E9C-101B-9397-08002B2CF9AE}" pid="3" name="SSCClassification">
    <vt:lpwstr>G</vt:lpwstr>
  </property>
  <property fmtid="{D5CDD505-2E9C-101B-9397-08002B2CF9AE}" pid="4" name="SSCVisualMarks">
    <vt:lpwstr>N</vt:lpwstr>
  </property>
</Properties>
</file>