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7" r:id="rId1"/>
  </p:sldMasterIdLst>
  <p:notesMasterIdLst>
    <p:notesMasterId r:id="rId3"/>
  </p:notesMasterIdLst>
  <p:sldIdLst>
    <p:sldId id="259" r:id="rId2"/>
  </p:sldIdLst>
  <p:sldSz cx="10058400" cy="77724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553">
          <p15:clr>
            <a:srgbClr val="A4A3A4"/>
          </p15:clr>
        </p15:guide>
        <p15:guide id="2" orient="horz" pos="1151">
          <p15:clr>
            <a:srgbClr val="A4A3A4"/>
          </p15:clr>
        </p15:guide>
        <p15:guide id="3" orient="horz" pos="317">
          <p15:clr>
            <a:srgbClr val="A4A3A4"/>
          </p15:clr>
        </p15:guide>
        <p15:guide id="4" pos="290">
          <p15:clr>
            <a:srgbClr val="A4A3A4"/>
          </p15:clr>
        </p15:guide>
        <p15:guide id="5" pos="6048">
          <p15:clr>
            <a:srgbClr val="A4A3A4"/>
          </p15:clr>
        </p15:guide>
        <p15:guide id="6" pos="3170">
          <p15:clr>
            <a:srgbClr val="A4A3A4"/>
          </p15:clr>
        </p15:guide>
        <p15:guide id="7" pos="2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AB"/>
    <a:srgbClr val="88CDD4"/>
    <a:srgbClr val="6299AF"/>
    <a:srgbClr val="007399"/>
    <a:srgbClr val="BFBFBF"/>
    <a:srgbClr val="E6E6E6"/>
    <a:srgbClr val="B26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5" autoAdjust="0"/>
    <p:restoredTop sz="90909" autoAdjust="0"/>
  </p:normalViewPr>
  <p:slideViewPr>
    <p:cSldViewPr snapToGrid="0" snapToObjects="1">
      <p:cViewPr varScale="1">
        <p:scale>
          <a:sx n="34" d="100"/>
          <a:sy n="34" d="100"/>
        </p:scale>
        <p:origin x="1308" y="54"/>
      </p:cViewPr>
      <p:guideLst>
        <p:guide orient="horz" pos="4553"/>
        <p:guide orient="horz" pos="1151"/>
        <p:guide orient="horz" pos="317"/>
        <p:guide pos="290"/>
        <p:guide pos="6048"/>
        <p:guide pos="3170"/>
        <p:guide pos="23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519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CDECCE74-3974-4576-B9A3-D813B56C8DC9}" type="datetimeFigureOut">
              <a:rPr lang="en-US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67F6C2-9C9A-4FF5-98CF-6D05EC60F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2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7F6C2-9C9A-4FF5-98CF-6D05EC60F6A3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55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b="1250"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1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72000" cy="1263984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4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37270647"/>
      </p:ext>
    </p:extLst>
  </p:cSld>
  <p:clrMapOvr>
    <a:masterClrMapping/>
  </p:clrMapOvr>
  <p:transition spd="slow"/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827219"/>
            <a:ext cx="4343400" cy="50292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257800" y="1827219"/>
            <a:ext cx="4343400" cy="50292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941"/>
            <a:ext cx="9144000" cy="914400"/>
          </a:xfrm>
        </p:spPr>
        <p:txBody>
          <a:bodyPr/>
          <a:lstStyle>
            <a:lvl1pPr>
              <a:lnSpc>
                <a:spcPct val="9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0375" y="4910138"/>
            <a:ext cx="4389120" cy="181965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spcBef>
                <a:spcPts val="0"/>
              </a:spcBef>
              <a:spcAft>
                <a:spcPts val="4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201148" y="4910138"/>
            <a:ext cx="4389120" cy="1819656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Bef>
                <a:spcPts val="0"/>
              </a:spcBef>
              <a:spcAft>
                <a:spcPts val="4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941"/>
            <a:ext cx="91440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left, char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413"/>
            <a:ext cx="9144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827219"/>
            <a:ext cx="4069080" cy="5032375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9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98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 3 4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4149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&amp; 2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4340187"/>
      </p:ext>
    </p:extLst>
  </p:cSld>
  <p:clrMapOvr>
    <a:masterClrMapping/>
  </p:clrMapOvr>
  <p:transition spd="slow"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0"/>
          <p:cNvSpPr>
            <a:spLocks noChangeAspect="1"/>
          </p:cNvSpPr>
          <p:nvPr userDrawn="1"/>
        </p:nvSpPr>
        <p:spPr bwMode="auto">
          <a:xfrm>
            <a:off x="4076700" y="1352550"/>
            <a:ext cx="5426075" cy="5427663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1pPr>
            <a:lvl2pPr marL="742950" indent="-28575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2pPr>
            <a:lvl3pPr marL="11430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3pPr>
            <a:lvl4pPr marL="16002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4pPr>
            <a:lvl5pPr marL="20574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2000" smtClean="0">
              <a:latin typeface="Arial" charset="0"/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7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92219567"/>
      </p:ext>
    </p:extLst>
  </p:cSld>
  <p:clrMapOvr>
    <a:masterClrMapping/>
  </p:clrMapOvr>
  <p:transition spd="slow"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"/>
          <a:stretch>
            <a:fillRect/>
          </a:stretch>
        </p:blipFill>
        <p:spPr bwMode="auto">
          <a:xfrm>
            <a:off x="3589338" y="1054100"/>
            <a:ext cx="6492875" cy="653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7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55674363"/>
      </p:ext>
    </p:extLst>
  </p:cSld>
  <p:clrMapOvr>
    <a:masterClrMapping/>
  </p:clrMapOvr>
  <p:transition spd="slow"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" b="974"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720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516747788"/>
      </p:ext>
    </p:extLst>
  </p:cSld>
  <p:clrMapOvr>
    <a:masterClrMapping/>
  </p:clrMapOvr>
  <p:transition spd="slow"/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/>
          <a:stretch>
            <a:fillRect/>
          </a:stretch>
        </p:blipFill>
        <p:spPr bwMode="auto">
          <a:xfrm>
            <a:off x="5651500" y="0"/>
            <a:ext cx="44053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41110530"/>
      </p:ext>
    </p:extLst>
  </p:cSld>
  <p:clrMapOvr>
    <a:masterClrMapping/>
  </p:clrMapOvr>
  <p:transition spd="slow"/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Default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b="1250"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2039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2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4"/>
            <a:ext cx="4584700" cy="1216359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132737161"/>
      </p:ext>
    </p:extLst>
  </p:cSld>
  <p:clrMapOvr>
    <a:masterClrMapping/>
  </p:clrMapOvr>
  <p:transition spd="slow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/>
          <a:stretch>
            <a:fillRect/>
          </a:stretch>
        </p:blipFill>
        <p:spPr bwMode="auto">
          <a:xfrm>
            <a:off x="5651500" y="0"/>
            <a:ext cx="44053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2039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75140475"/>
      </p:ext>
    </p:extLst>
  </p:cSld>
  <p:clrMapOvr>
    <a:masterClrMapping/>
  </p:clrMapOvr>
  <p:transition spd="slow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Cover A &amp; 4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0604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5"/>
            <a:ext cx="4584700" cy="1263984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30875521"/>
      </p:ext>
    </p:extLst>
  </p:cSld>
  <p:clrMapOvr>
    <a:masterClrMapping/>
  </p:clrMapOvr>
  <p:transition spd="slow"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413"/>
            <a:ext cx="91440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8788" y="1830394"/>
            <a:ext cx="9144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6413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7213"/>
            <a:ext cx="9144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447675" y="7265988"/>
            <a:ext cx="9144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47675" y="1468438"/>
            <a:ext cx="9144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3" name="Rectangle 21"/>
          <p:cNvSpPr>
            <a:spLocks noChangeArrowheads="1"/>
          </p:cNvSpPr>
          <p:nvPr/>
        </p:nvSpPr>
        <p:spPr bwMode="auto">
          <a:xfrm>
            <a:off x="9007475" y="7335838"/>
            <a:ext cx="593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3E82238B-52AC-414E-A6A3-A1B7D4440AFB}" type="slidenum">
              <a:rPr lang="en-US" altLang="en-US" sz="1000" b="1" smtClean="0">
                <a:solidFill>
                  <a:schemeClr val="tx2"/>
                </a:solidFill>
                <a:ea typeface="MS PGothic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7385050"/>
            <a:ext cx="1016000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fl"/>
          <p:cNvSpPr txBox="1">
            <a:spLocks noChangeArrowheads="1"/>
          </p:cNvSpPr>
          <p:nvPr/>
        </p:nvSpPr>
        <p:spPr bwMode="auto">
          <a:xfrm>
            <a:off x="0" y="7369175"/>
            <a:ext cx="10058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4" r:id="rId1"/>
    <p:sldLayoutId id="2147485985" r:id="rId2"/>
    <p:sldLayoutId id="2147485986" r:id="rId3"/>
    <p:sldLayoutId id="2147485987" r:id="rId4"/>
    <p:sldLayoutId id="2147485988" r:id="rId5"/>
    <p:sldLayoutId id="2147485989" r:id="rId6"/>
    <p:sldLayoutId id="2147485990" r:id="rId7"/>
    <p:sldLayoutId id="2147485991" r:id="rId8"/>
    <p:sldLayoutId id="2147485979" r:id="rId9"/>
    <p:sldLayoutId id="2147485980" r:id="rId10"/>
    <p:sldLayoutId id="2147485981" r:id="rId11"/>
    <p:sldLayoutId id="2147485982" r:id="rId12"/>
    <p:sldLayoutId id="2147485983" r:id="rId13"/>
    <p:sldLayoutId id="2147485992" r:id="rId14"/>
    <p:sldLayoutId id="2147485993" r:id="rId15"/>
    <p:sldLayoutId id="214748599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2pPr>
      <a:lvl3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3pPr>
      <a:lvl4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4pPr>
      <a:lvl5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5pPr>
      <a:lvl6pPr marL="4572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6pPr>
      <a:lvl7pPr marL="9144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7pPr>
      <a:lvl8pPr marL="13716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8pPr>
      <a:lvl9pPr marL="18288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9pPr>
    </p:titleStyle>
    <p:bodyStyle>
      <a:lvl1pPr algn="l" defTabSz="1019175" rtl="0" eaLnBrk="0" fontAlgn="base" hangingPunct="0">
        <a:spcBef>
          <a:spcPct val="0"/>
        </a:spcBef>
        <a:spcAft>
          <a:spcPts val="600"/>
        </a:spcAft>
        <a:defRPr sz="1600">
          <a:solidFill>
            <a:schemeClr val="accent1"/>
          </a:solidFill>
          <a:latin typeface="+mn-lt"/>
          <a:ea typeface="+mn-ea"/>
          <a:cs typeface="+mn-cs"/>
        </a:defRPr>
      </a:lvl1pPr>
      <a:lvl2pPr marL="9525" algn="l" defTabSz="1019175" rtl="0" eaLnBrk="0" fontAlgn="base" hangingPunct="0">
        <a:spcBef>
          <a:spcPct val="0"/>
        </a:spcBef>
        <a:spcAft>
          <a:spcPts val="400"/>
        </a:spcAft>
        <a:buClr>
          <a:srgbClr val="010101"/>
        </a:buClr>
        <a:buFont typeface="Arial" panose="020B0604020202020204" pitchFamily="34" charset="0"/>
        <a:defRPr sz="1100">
          <a:solidFill>
            <a:schemeClr val="tx1"/>
          </a:solidFill>
          <a:latin typeface="+mn-lt"/>
        </a:defRPr>
      </a:lvl2pPr>
      <a:lvl3pPr marL="112713" indent="-112713" algn="l" defTabSz="1019175" rtl="0" eaLnBrk="0" fontAlgn="base" hangingPunct="0">
        <a:spcBef>
          <a:spcPts val="200"/>
        </a:spcBef>
        <a:spcAft>
          <a:spcPts val="400"/>
        </a:spcAft>
        <a:buClr>
          <a:srgbClr val="010101"/>
        </a:buClr>
        <a:buFont typeface="Arial" panose="020B0604020202020204" pitchFamily="34" charset="0"/>
        <a:buChar char="•"/>
        <a:defRPr sz="1100">
          <a:solidFill>
            <a:srgbClr val="000000"/>
          </a:solidFill>
          <a:latin typeface="+mn-lt"/>
        </a:defRPr>
      </a:lvl3pPr>
      <a:lvl4pPr marL="225425" indent="-112713" algn="l" defTabSz="1019175" rtl="0" eaLnBrk="0" fontAlgn="base" hangingPunct="0">
        <a:spcBef>
          <a:spcPct val="0"/>
        </a:spcBef>
        <a:spcAft>
          <a:spcPts val="300"/>
        </a:spcAft>
        <a:buClr>
          <a:srgbClr val="010101"/>
        </a:buClr>
        <a:buSzPct val="75000"/>
        <a:buFont typeface="Segoe UI" panose="020B0502040204020203" pitchFamily="34" charset="0"/>
        <a:buChar char="–"/>
        <a:defRPr sz="1100">
          <a:solidFill>
            <a:srgbClr val="000000"/>
          </a:solidFill>
          <a:latin typeface="+mn-lt"/>
        </a:defRPr>
      </a:lvl4pPr>
      <a:lvl5pPr marL="341313" indent="-114300" algn="l" defTabSz="1019175" rtl="0" eaLnBrk="0" fontAlgn="base" hangingPunct="0">
        <a:spcBef>
          <a:spcPct val="0"/>
        </a:spcBef>
        <a:spcAft>
          <a:spcPts val="300"/>
        </a:spcAft>
        <a:buClr>
          <a:srgbClr val="010101"/>
        </a:buClr>
        <a:buSzPct val="70000"/>
        <a:buFont typeface="Segoe UI" panose="020B0502040204020203" pitchFamily="34" charset="0"/>
        <a:buChar char="º"/>
        <a:defRPr sz="1100">
          <a:solidFill>
            <a:srgbClr val="000000"/>
          </a:solidFill>
          <a:latin typeface="+mn-lt"/>
        </a:defRPr>
      </a:lvl5pPr>
      <a:lvl6pPr marL="18462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6pPr>
      <a:lvl7pPr marL="23034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7pPr>
      <a:lvl8pPr marL="27606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8pPr>
      <a:lvl9pPr marL="32178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018581"/>
            <a:ext cx="4343400" cy="483783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 lIns="72000" tIns="72000" rIns="72000" bIns="72000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IN" dirty="0" smtClean="0"/>
              <a:t>All major </a:t>
            </a:r>
            <a:r>
              <a:rPr lang="en-IN" dirty="0" err="1" smtClean="0"/>
              <a:t>workstreams</a:t>
            </a:r>
            <a:r>
              <a:rPr lang="en-IN" dirty="0" smtClean="0"/>
              <a:t> same project should have the same send date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IN" dirty="0" smtClean="0"/>
              <a:t>Impact on other teams to be considered while planning for the entire project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IN" dirty="0" smtClean="0"/>
              <a:t>Non-scope activities should not be included without a top level discussion on the impact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257800" y="2018581"/>
            <a:ext cx="4343400" cy="483783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 lIns="72000" tIns="72000" rIns="72000" bIns="72000"/>
          <a:lstStyle/>
          <a:p>
            <a:pPr marL="173038" indent="-173038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434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2800" dirty="0" smtClean="0"/>
              <a:t>Retrospection Brief</a:t>
            </a:r>
          </a:p>
        </p:txBody>
      </p:sp>
      <p:sp>
        <p:nvSpPr>
          <p:cNvPr id="10" name="Round Same Side Corner Rectangle 9"/>
          <p:cNvSpPr/>
          <p:nvPr/>
        </p:nvSpPr>
        <p:spPr bwMode="auto">
          <a:xfrm>
            <a:off x="457200" y="1621766"/>
            <a:ext cx="4343400" cy="396813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</a:rPr>
              <a:t>Shortcomings &amp; Learnings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6" name="Round Same Side Corner Rectangle 105"/>
          <p:cNvSpPr/>
          <p:nvPr/>
        </p:nvSpPr>
        <p:spPr bwMode="auto">
          <a:xfrm>
            <a:off x="5257800" y="1621766"/>
            <a:ext cx="4343400" cy="396813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</a:rPr>
              <a:t>Benefits and New Practices/Tools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PIMCO rebrand 2017">
      <a:dk1>
        <a:srgbClr val="000000"/>
      </a:dk1>
      <a:lt1>
        <a:srgbClr val="FFFFFF"/>
      </a:lt1>
      <a:dk2>
        <a:srgbClr val="163355"/>
      </a:dk2>
      <a:lt2>
        <a:srgbClr val="EEECE1"/>
      </a:lt2>
      <a:accent1>
        <a:srgbClr val="1A65B9"/>
      </a:accent1>
      <a:accent2>
        <a:srgbClr val="D39100"/>
      </a:accent2>
      <a:accent3>
        <a:srgbClr val="38B59C"/>
      </a:accent3>
      <a:accent4>
        <a:srgbClr val="163355"/>
      </a:accent4>
      <a:accent5>
        <a:srgbClr val="ABC380"/>
      </a:accent5>
      <a:accent6>
        <a:srgbClr val="7F2346"/>
      </a:accent6>
      <a:hlink>
        <a:srgbClr val="87714D"/>
      </a:hlink>
      <a:folHlink>
        <a:srgbClr val="007298"/>
      </a:folHlink>
    </a:clrScheme>
    <a:fontScheme name="PIMCO 2017">
      <a:majorFont>
        <a:latin typeface="Minion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ASTER 2003 1">
        <a:dk1>
          <a:srgbClr val="58595B"/>
        </a:dk1>
        <a:lt1>
          <a:srgbClr val="FFFFFF"/>
        </a:lt1>
        <a:dk2>
          <a:srgbClr val="174A7C"/>
        </a:dk2>
        <a:lt2>
          <a:srgbClr val="FFFFFF"/>
        </a:lt2>
        <a:accent1>
          <a:srgbClr val="5C97CC"/>
        </a:accent1>
        <a:accent2>
          <a:srgbClr val="629081"/>
        </a:accent2>
        <a:accent3>
          <a:srgbClr val="FFFFFF"/>
        </a:accent3>
        <a:accent4>
          <a:srgbClr val="4A4B4C"/>
        </a:accent4>
        <a:accent5>
          <a:srgbClr val="B5C9E2"/>
        </a:accent5>
        <a:accent6>
          <a:srgbClr val="588274"/>
        </a:accent6>
        <a:hlink>
          <a:srgbClr val="959C51"/>
        </a:hlink>
        <a:folHlink>
          <a:srgbClr val="9486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nin Blue 26,101,185">
      <a:srgbClr val="1A65B9"/>
    </a:custClr>
    <a:custClr name="Harvest Gold 211,145,0">
      <a:srgbClr val="D39100"/>
    </a:custClr>
    <a:custClr name="Keppel Green 56,181,156">
      <a:srgbClr val="38B59C"/>
    </a:custClr>
    <a:custClr name="PIMCO Blue 22,51,85">
      <a:srgbClr val="163355"/>
    </a:custClr>
    <a:custClr name="Sage Green 171,195,128">
      <a:srgbClr val="ABC380"/>
    </a:custClr>
    <a:custClr name="Pansy Purple 127,35,70">
      <a:srgbClr val="7F2346"/>
    </a:custClr>
    <a:custClr name="Walnut Brown 135,113,77">
      <a:srgbClr val="87714D"/>
    </a:custClr>
    <a:custClr name="Tranquil Blue 0,114,152">
      <a:srgbClr val="007298"/>
    </a:custClr>
    <a:custClr name="Eggshell Yellow 255,198,88">
      <a:srgbClr val="FFC658"/>
    </a:custClr>
    <a:custClr name="Forest Green 0,110,99">
      <a:srgbClr val="006E63"/>
    </a:custClr>
    <a:custClr name="Rusty Orange 193,78,0">
      <a:srgbClr val="C14E00"/>
    </a:custClr>
    <a:custClr name="Sky Blue 133,218,223">
      <a:srgbClr val="85DADF"/>
    </a:custClr>
    <a:custClr name="Teal Blue 3,93,103">
      <a:srgbClr val="035D67"/>
    </a:custClr>
    <a:custClr name="Lettuce Green 100,140,28">
      <a:srgbClr val="648C1C"/>
    </a:custClr>
    <a:custClr name="Cool Grey 137,139,142">
      <a:srgbClr val="898B8E"/>
    </a:custClr>
    <a:custClr name="Sandy Yellow 178,110,4">
      <a:srgbClr val="B26E04"/>
    </a:custClr>
    <a:custClr name="Dull Green 95,147,120">
      <a:srgbClr val="5F9378"/>
    </a:custClr>
    <a:custClr name="Peach Red 171,25,45">
      <a:srgbClr val="AB192D"/>
    </a:custClr>
    <a:custClr name="Ocean Blue 96,153,176">
      <a:srgbClr val="6099B0"/>
    </a:custClr>
    <a:custClr name="Bramley Apple Green 139,141,74">
      <a:srgbClr val="8B8D4A"/>
    </a:custClr>
    <a:custClr name="Denin Blue 40% Lighter 118,163,213">
      <a:srgbClr val="76A3D5"/>
    </a:custClr>
    <a:custClr name="Harvest Gold 40% Lighter 229,189,102">
      <a:srgbClr val="E5BD66"/>
    </a:custClr>
    <a:custClr name="Keppel Green 40% Lighter 136,211,196">
      <a:srgbClr val="88D3C4"/>
    </a:custClr>
    <a:custClr name="PIMCO Blue 40% Lighter 115,133,153">
      <a:srgbClr val="738599"/>
    </a:custClr>
    <a:custClr name="Sage Green 40% Lighter 205,219,179">
      <a:srgbClr val="CDDBB3"/>
    </a:custClr>
    <a:custClr name="Pansy Purple 40% Lighter 178,123,144">
      <a:srgbClr val="B27B90"/>
    </a:custClr>
    <a:custClr name="Walnut Brown 40% Lighter 183,170,148">
      <a:srgbClr val="B7AA94"/>
    </a:custClr>
    <a:custClr name="Tranquil Blue 40% Lighter 102,170,193">
      <a:srgbClr val="66AAC1"/>
    </a:custClr>
    <a:custClr name="Eggshell Yellow 40% Lighter 255,221,155">
      <a:srgbClr val="FFDD9B"/>
    </a:custClr>
    <a:custClr name="Forest Green 40% Lighter 102,168,161">
      <a:srgbClr val="66A8A1"/>
    </a:custClr>
    <a:custClr name="Denin Blue 60% Lighter 163,193,227">
      <a:srgbClr val="A3C1E3"/>
    </a:custClr>
    <a:custClr name="Harvest Gold 60% Lighter 237,211,153">
      <a:srgbClr val="EDD399"/>
    </a:custClr>
    <a:custClr name="Keppel Green 60% Lighter 175,225,215">
      <a:srgbClr val="AFE1D7"/>
    </a:custClr>
    <a:custClr name="PIMCO Blue 60% Lighter 162,173,187">
      <a:srgbClr val="A2ADBB"/>
    </a:custClr>
    <a:custClr name="Sage Green 60% Lighter 221,231,204">
      <a:srgbClr val="DDE7CC"/>
    </a:custClr>
    <a:custClr name="Pansy Purple 60% Lighter 204,167,181">
      <a:srgbClr val="CCA7B5"/>
    </a:custClr>
    <a:custClr name="Walnut Brown 60% Lighter 207,198,184">
      <a:srgbClr val="CFC6B8"/>
    </a:custClr>
    <a:custClr name="Tranquil Blue 60% Lighter 153,199,214">
      <a:srgbClr val="99C7D6"/>
    </a:custClr>
    <a:custClr name="Eggshell Yellow 60% Lighter 255,232,188">
      <a:srgbClr val="FFE8BC"/>
    </a:custClr>
    <a:custClr name="Forest Green 60% Lighter 153,197,193">
      <a:srgbClr val="99C5C1"/>
    </a:custClr>
    <a:custClr name="Denin Blue 80% Lighter 209,224,241">
      <a:srgbClr val="D1E0F1"/>
    </a:custClr>
    <a:custClr name="Harvest Gold 80% Lightest 246,233,204">
      <a:srgbClr val="F6E9CC"/>
    </a:custClr>
    <a:custClr name="Keppel Green 80% Lighter 215,240,235">
      <a:srgbClr val="D7F0EB"/>
    </a:custClr>
    <a:custClr name="PIMCO Blue 80% Lighter 208,214,221">
      <a:srgbClr val="D0D6DD"/>
    </a:custClr>
    <a:custClr name="Sage Green 80% Lighter 238,243,230">
      <a:srgbClr val="EEF3E6"/>
    </a:custClr>
    <a:custClr name="Pansy Purple 80% Lighter 229,211,218">
      <a:srgbClr val="E5D3DA"/>
    </a:custClr>
    <a:custClr name="Walnut Brown 80% Lighter 231,227,219">
      <a:srgbClr val="E7E3DB"/>
    </a:custClr>
    <a:custClr name="Tranquil Blue 80% Lighter 204,227,234">
      <a:srgbClr val="CCE3EA"/>
    </a:custClr>
    <a:custClr name="Eggshell Yellow 80% Lighter 255,244,222">
      <a:srgbClr val="FFF4DE"/>
    </a:custClr>
    <a:custClr name="Forest Green 80% Lighter 204,226,224">
      <a:srgbClr val="CCE2E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5303</TotalTime>
  <Words>48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Calibri</vt:lpstr>
      <vt:lpstr>Minion Pro</vt:lpstr>
      <vt:lpstr>Minion Pro Disp</vt:lpstr>
      <vt:lpstr>Segoe UI</vt:lpstr>
      <vt:lpstr>Wingdings</vt:lpstr>
      <vt:lpstr>Blank</vt:lpstr>
      <vt:lpstr>Retrospection Brief</vt:lpstr>
    </vt:vector>
  </TitlesOfParts>
  <Company>State Street IMS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Quality Roadmap</dc:title>
  <dc:creator>Chakraborty, Ayushi</dc:creator>
  <cp:keywords>General</cp:keywords>
  <cp:lastModifiedBy>Soumendra Nath. Ray</cp:lastModifiedBy>
  <cp:revision>63</cp:revision>
  <cp:lastPrinted>2016-05-09T19:01:42Z</cp:lastPrinted>
  <dcterms:created xsi:type="dcterms:W3CDTF">2018-11-19T10:17:47Z</dcterms:created>
  <dcterms:modified xsi:type="dcterms:W3CDTF">2019-10-11T09:59:22Z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4d9ae321-f211-43af-b467-276acfe210fb</vt:lpwstr>
  </property>
  <property fmtid="{D5CDD505-2E9C-101B-9397-08002B2CF9AE}" pid="3" name="SSCClassification">
    <vt:lpwstr>G</vt:lpwstr>
  </property>
  <property fmtid="{D5CDD505-2E9C-101B-9397-08002B2CF9AE}" pid="4" name="SSCVisualMarks">
    <vt:lpwstr>N</vt:lpwstr>
  </property>
</Properties>
</file>