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Work Sans Medium"/>
      <p:regular r:id="rId14"/>
      <p:bold r:id="rId15"/>
      <p:italic r:id="rId16"/>
      <p:boldItalic r:id="rId17"/>
    </p:embeddedFont>
    <p:embeddedFont>
      <p:font typeface="Work Sans"/>
      <p:regular r:id="rId18"/>
      <p:bold r:id="rId19"/>
      <p:italic r:id="rId20"/>
      <p:boldItalic r:id="rId21"/>
    </p:embeddedFont>
    <p:embeddedFont>
      <p:font typeface="Work Sans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w2PZ6M7NAuUT8W2To9vy1u8CV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italic.fntdata"/><Relationship Id="rId22" Type="http://schemas.openxmlformats.org/officeDocument/2006/relationships/font" Target="fonts/WorkSansLight-regular.fntdata"/><Relationship Id="rId21" Type="http://schemas.openxmlformats.org/officeDocument/2006/relationships/font" Target="fonts/WorkSans-boldItalic.fntdata"/><Relationship Id="rId24" Type="http://schemas.openxmlformats.org/officeDocument/2006/relationships/font" Target="fonts/WorkSansLight-italic.fntdata"/><Relationship Id="rId23" Type="http://schemas.openxmlformats.org/officeDocument/2006/relationships/font" Target="fonts/WorkSans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WorkSans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WorkSansMedium-bold.fntdata"/><Relationship Id="rId14" Type="http://schemas.openxmlformats.org/officeDocument/2006/relationships/font" Target="fonts/WorkSansMedium-regular.fntdata"/><Relationship Id="rId17" Type="http://schemas.openxmlformats.org/officeDocument/2006/relationships/font" Target="fonts/WorkSansMedium-boldItalic.fntdata"/><Relationship Id="rId16" Type="http://schemas.openxmlformats.org/officeDocument/2006/relationships/font" Target="fonts/WorkSansMedium-italic.fntdata"/><Relationship Id="rId19" Type="http://schemas.openxmlformats.org/officeDocument/2006/relationships/font" Target="fonts/WorkSans-bold.fntdata"/><Relationship Id="rId18" Type="http://schemas.openxmlformats.org/officeDocument/2006/relationships/font" Target="fonts/Work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11c3f067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1e11c3f067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e11c3f067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CO"/>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11c3f067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1e11c3f067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1e11c3f0679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11c3f067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1e11c3f0679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e11c3f0679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11c3f0679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1e11c3f0679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e11c3f0679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9"/>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5" name="Shape 65"/>
        <p:cNvGrpSpPr/>
        <p:nvPr/>
      </p:nvGrpSpPr>
      <p:grpSpPr>
        <a:xfrm>
          <a:off x="0" y="0"/>
          <a:ext cx="0" cy="0"/>
          <a:chOff x="0" y="0"/>
          <a:chExt cx="0" cy="0"/>
        </a:xfrm>
      </p:grpSpPr>
      <p:sp>
        <p:nvSpPr>
          <p:cNvPr id="66" name="Google Shape;6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7" name="Shape 77"/>
        <p:cNvGrpSpPr/>
        <p:nvPr/>
      </p:nvGrpSpPr>
      <p:grpSpPr>
        <a:xfrm>
          <a:off x="0" y="0"/>
          <a:ext cx="0" cy="0"/>
          <a:chOff x="0" y="0"/>
          <a:chExt cx="0" cy="0"/>
        </a:xfrm>
      </p:grpSpPr>
      <p:sp>
        <p:nvSpPr>
          <p:cNvPr id="78" name="Google Shape;78;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p:nvPr>
            <p:ph idx="2" type="pic"/>
          </p:nvPr>
        </p:nvSpPr>
        <p:spPr>
          <a:xfrm>
            <a:off x="5183188" y="987425"/>
            <a:ext cx="6172200" cy="4873625"/>
          </a:xfrm>
          <a:prstGeom prst="rect">
            <a:avLst/>
          </a:prstGeom>
          <a:noFill/>
          <a:ln>
            <a:noFill/>
          </a:ln>
        </p:spPr>
      </p:sp>
      <p:sp>
        <p:nvSpPr>
          <p:cNvPr id="80" name="Google Shape;80;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4" name="Shape 84"/>
        <p:cNvGrpSpPr/>
        <p:nvPr/>
      </p:nvGrpSpPr>
      <p:grpSpPr>
        <a:xfrm>
          <a:off x="0" y="0"/>
          <a:ext cx="0" cy="0"/>
          <a:chOff x="0" y="0"/>
          <a:chExt cx="0" cy="0"/>
        </a:xfrm>
      </p:grpSpPr>
      <p:sp>
        <p:nvSpPr>
          <p:cNvPr id="85" name="Google Shape;8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0" name="Shape 90"/>
        <p:cNvGrpSpPr/>
        <p:nvPr/>
      </p:nvGrpSpPr>
      <p:grpSpPr>
        <a:xfrm>
          <a:off x="0" y="0"/>
          <a:ext cx="0" cy="0"/>
          <a:chOff x="0" y="0"/>
          <a:chExt cx="0" cy="0"/>
        </a:xfrm>
      </p:grpSpPr>
      <p:sp>
        <p:nvSpPr>
          <p:cNvPr id="91" name="Google Shape;91;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0"/>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0" name="Shape 20"/>
        <p:cNvGrpSpPr/>
        <p:nvPr/>
      </p:nvGrpSpPr>
      <p:grpSpPr>
        <a:xfrm>
          <a:off x="0" y="0"/>
          <a:ext cx="0" cy="0"/>
          <a:chOff x="0" y="0"/>
          <a:chExt cx="0" cy="0"/>
        </a:xfrm>
      </p:grpSpPr>
      <p:sp>
        <p:nvSpPr>
          <p:cNvPr id="21" name="Google Shape;2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29" name="Shape 29"/>
        <p:cNvGrpSpPr/>
        <p:nvPr/>
      </p:nvGrpSpPr>
      <p:grpSpPr>
        <a:xfrm>
          <a:off x="0" y="0"/>
          <a:ext cx="0" cy="0"/>
          <a:chOff x="0" y="0"/>
          <a:chExt cx="0" cy="0"/>
        </a:xfrm>
      </p:grpSpPr>
      <p:pic>
        <p:nvPicPr>
          <p:cNvPr id="30" name="Google Shape;30;p12"/>
          <p:cNvPicPr preferRelativeResize="0"/>
          <p:nvPr/>
        </p:nvPicPr>
        <p:blipFill rotWithShape="1">
          <a:blip r:embed="rId2">
            <a:alphaModFix/>
          </a:blip>
          <a:srcRect b="0" l="0" r="0" t="0"/>
          <a:stretch/>
        </p:blipFill>
        <p:spPr>
          <a:xfrm>
            <a:off x="11027833" y="317431"/>
            <a:ext cx="811391" cy="7905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1" name="Shape 31"/>
        <p:cNvGrpSpPr/>
        <p:nvPr/>
      </p:nvGrpSpPr>
      <p:grpSpPr>
        <a:xfrm>
          <a:off x="0" y="0"/>
          <a:ext cx="0" cy="0"/>
          <a:chOff x="0" y="0"/>
          <a:chExt cx="0" cy="0"/>
        </a:xfrm>
      </p:grpSpPr>
      <p:sp>
        <p:nvSpPr>
          <p:cNvPr id="32" name="Google Shape;3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7" name="Shape 37"/>
        <p:cNvGrpSpPr/>
        <p:nvPr/>
      </p:nvGrpSpPr>
      <p:grpSpPr>
        <a:xfrm>
          <a:off x="0" y="0"/>
          <a:ext cx="0" cy="0"/>
          <a:chOff x="0" y="0"/>
          <a:chExt cx="0" cy="0"/>
        </a:xfrm>
      </p:grpSpPr>
      <p:sp>
        <p:nvSpPr>
          <p:cNvPr id="38" name="Google Shape;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3" name="Shape 43"/>
        <p:cNvGrpSpPr/>
        <p:nvPr/>
      </p:nvGrpSpPr>
      <p:grpSpPr>
        <a:xfrm>
          <a:off x="0" y="0"/>
          <a:ext cx="0" cy="0"/>
          <a:chOff x="0" y="0"/>
          <a:chExt cx="0" cy="0"/>
        </a:xfrm>
      </p:grpSpPr>
      <p:sp>
        <p:nvSpPr>
          <p:cNvPr id="44" name="Google Shape;4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google.com/document/d/1jTFaDIZe46AH-RqqEIOQvugIczO8K6vE/edit?usp=sharing&amp;ouid=113778762231919202097&amp;rtpof=true&amp;sd=tru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2000250" y="2136000"/>
            <a:ext cx="81915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 LUMINAE INNOVAXION </a:t>
            </a:r>
            <a:endParaRPr b="1" i="0" sz="5400" u="none" cap="none" strike="noStrike">
              <a:solidFill>
                <a:srgbClr val="3F3F3F"/>
              </a:solidFill>
              <a:latin typeface="Work Sans"/>
              <a:ea typeface="Work Sans"/>
              <a:cs typeface="Work Sans"/>
              <a:sym typeface="Work Sans"/>
            </a:endParaRPr>
          </a:p>
          <a:p>
            <a:pPr indent="0" lvl="0" marL="0" marR="0" rtl="0" algn="ctr">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                                            Inventory</a:t>
            </a:r>
            <a:endParaRPr b="1" i="0" sz="5400" u="none" cap="none" strike="noStrike">
              <a:solidFill>
                <a:srgbClr val="3F3F3F"/>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nvSpPr>
        <p:spPr>
          <a:xfrm>
            <a:off x="1370400" y="1038125"/>
            <a:ext cx="9451200" cy="446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0" i="0" lang="es-CO" sz="7000" u="none" cap="none" strike="noStrike">
                <a:solidFill>
                  <a:schemeClr val="dk1"/>
                </a:solidFill>
                <a:latin typeface="Work Sans Light"/>
                <a:ea typeface="Work Sans Light"/>
                <a:cs typeface="Work Sans Light"/>
                <a:sym typeface="Work Sans Light"/>
              </a:rPr>
              <a:t>LUMINAE INNOVAXION </a:t>
            </a:r>
            <a:endParaRPr b="0" i="0" sz="70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chemeClr val="dk1"/>
              </a:buClr>
              <a:buSzPts val="1100"/>
              <a:buFont typeface="Arial"/>
              <a:buNone/>
            </a:pPr>
            <a:r>
              <a:rPr b="0" i="0" lang="es-CO" sz="7000" u="none" cap="none" strike="noStrike">
                <a:solidFill>
                  <a:schemeClr val="dk1"/>
                </a:solidFill>
                <a:latin typeface="Work Sans Light"/>
                <a:ea typeface="Work Sans Light"/>
                <a:cs typeface="Work Sans Light"/>
                <a:sym typeface="Work Sans Light"/>
              </a:rPr>
              <a:t>         Inventory</a:t>
            </a:r>
            <a:endParaRPr b="0" i="0" sz="70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chemeClr val="dk1"/>
              </a:buClr>
              <a:buSzPts val="1100"/>
              <a:buFont typeface="Arial"/>
              <a:buNone/>
            </a:pPr>
            <a:r>
              <a:rPr b="0" i="0" lang="es-CO" sz="7200" u="none" cap="none" strike="noStrike">
                <a:solidFill>
                  <a:schemeClr val="dk1"/>
                </a:solidFill>
                <a:latin typeface="Work Sans Light"/>
                <a:ea typeface="Work Sans Light"/>
                <a:cs typeface="Work Sans Light"/>
                <a:sym typeface="Work Sans Light"/>
              </a:rPr>
              <a:t>                           </a:t>
            </a:r>
            <a:endParaRPr b="1" i="0" sz="1100" u="none" cap="none" strike="noStrike">
              <a:solidFill>
                <a:srgbClr val="5F5F5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dk1"/>
              </a:solidFill>
              <a:latin typeface="Work Sans Light"/>
              <a:ea typeface="Work Sans Light"/>
              <a:cs typeface="Work Sans Light"/>
              <a:sym typeface="Work Sans Light"/>
            </a:endParaRPr>
          </a:p>
        </p:txBody>
      </p:sp>
      <p:cxnSp>
        <p:nvCxnSpPr>
          <p:cNvPr id="108" name="Google Shape;108;p2"/>
          <p:cNvCxnSpPr/>
          <p:nvPr/>
        </p:nvCxnSpPr>
        <p:spPr>
          <a:xfrm flipH="1" rot="10800000">
            <a:off x="4066024" y="3323984"/>
            <a:ext cx="3813600" cy="41100"/>
          </a:xfrm>
          <a:prstGeom prst="straightConnector1">
            <a:avLst/>
          </a:prstGeom>
          <a:noFill/>
          <a:ln cap="flat" cmpd="sng" w="9525">
            <a:solidFill>
              <a:srgbClr val="38AA00"/>
            </a:solidFill>
            <a:prstDash val="solid"/>
            <a:miter lim="800000"/>
            <a:headEnd len="sm" w="sm" type="none"/>
            <a:tailEnd len="sm" w="sm" type="none"/>
          </a:ln>
        </p:spPr>
      </p:cxnSp>
      <p:sp>
        <p:nvSpPr>
          <p:cNvPr id="109" name="Google Shape;109;p2"/>
          <p:cNvSpPr txBox="1"/>
          <p:nvPr/>
        </p:nvSpPr>
        <p:spPr>
          <a:xfrm>
            <a:off x="4168791" y="3637274"/>
            <a:ext cx="38544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s-CO" sz="2000" u="none" cap="none" strike="noStrike">
                <a:solidFill>
                  <a:schemeClr val="dk1"/>
                </a:solidFill>
                <a:latin typeface="Work Sans Light"/>
                <a:ea typeface="Work Sans Light"/>
                <a:cs typeface="Work Sans Light"/>
                <a:sym typeface="Work Sans Light"/>
              </a:rPr>
              <a:t>INNOVACIÓN, CREATIVIDAD</a:t>
            </a:r>
            <a:endParaRPr b="0" i="0" sz="20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1600"/>
              <a:buFont typeface="Arial"/>
              <a:buNone/>
            </a:pPr>
            <a:r>
              <a:rPr b="0" i="0" lang="es-CO" sz="2000" u="none" cap="none" strike="noStrike">
                <a:solidFill>
                  <a:schemeClr val="dk1"/>
                </a:solidFill>
                <a:latin typeface="Work Sans Light"/>
                <a:ea typeface="Work Sans Light"/>
                <a:cs typeface="Work Sans Light"/>
                <a:sym typeface="Work Sans Light"/>
              </a:rPr>
              <a:t>Y</a:t>
            </a:r>
            <a:endParaRPr b="0" i="0" sz="20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1600"/>
              <a:buFont typeface="Arial"/>
              <a:buNone/>
            </a:pPr>
            <a:r>
              <a:rPr b="0" i="0" lang="es-CO" sz="2000" u="none" cap="none" strike="noStrike">
                <a:solidFill>
                  <a:schemeClr val="dk1"/>
                </a:solidFill>
                <a:latin typeface="Work Sans Light"/>
                <a:ea typeface="Work Sans Light"/>
                <a:cs typeface="Work Sans Light"/>
                <a:sym typeface="Work Sans Light"/>
              </a:rPr>
              <a:t> LIDERAZGO EN EL MERCADO</a:t>
            </a:r>
            <a:endParaRPr b="0" i="0" sz="1800" u="none" cap="none" strike="noStrike">
              <a:solidFill>
                <a:srgbClr val="000000"/>
              </a:solidFill>
              <a:latin typeface="Arial"/>
              <a:ea typeface="Arial"/>
              <a:cs typeface="Arial"/>
              <a:sym typeface="Arial"/>
            </a:endParaRPr>
          </a:p>
        </p:txBody>
      </p:sp>
      <p:sp>
        <p:nvSpPr>
          <p:cNvPr id="110" name="Google Shape;110;p2"/>
          <p:cNvSpPr txBox="1"/>
          <p:nvPr/>
        </p:nvSpPr>
        <p:spPr>
          <a:xfrm>
            <a:off x="211616" y="5331499"/>
            <a:ext cx="38544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Karol Daniela Angarita</a:t>
            </a:r>
            <a:endParaRPr b="0" i="0" sz="16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Danna Sofia Barreto</a:t>
            </a:r>
            <a:endParaRPr b="0" i="0" sz="16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Harold Nicolas Cuervo</a:t>
            </a:r>
            <a:endParaRPr b="0" i="0" sz="16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Natalia Rodriguez Bonilla</a:t>
            </a:r>
            <a:endParaRPr b="0" i="0" sz="16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Jhony Erik Rojas Torres</a:t>
            </a:r>
            <a:endParaRPr b="0" i="0" sz="1600" u="none" cap="none" strike="noStrike">
              <a:solidFill>
                <a:schemeClr val="dk1"/>
              </a:solidFill>
              <a:latin typeface="Work Sans Light"/>
              <a:ea typeface="Work Sans Light"/>
              <a:cs typeface="Work Sans Light"/>
              <a:sym typeface="Work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3"/>
          <p:cNvSpPr/>
          <p:nvPr/>
        </p:nvSpPr>
        <p:spPr>
          <a:xfrm>
            <a:off x="1157468" y="2685327"/>
            <a:ext cx="2939970" cy="34724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3"/>
          <p:cNvSpPr txBox="1"/>
          <p:nvPr/>
        </p:nvSpPr>
        <p:spPr>
          <a:xfrm>
            <a:off x="899650" y="1217350"/>
            <a:ext cx="5602500" cy="1905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4400"/>
              <a:buFont typeface="Work Sans Light"/>
              <a:buNone/>
            </a:pPr>
            <a:r>
              <a:rPr b="0" i="0" lang="es-CO" sz="4400" u="none" cap="none" strike="noStrike">
                <a:solidFill>
                  <a:srgbClr val="38AA00"/>
                </a:solidFill>
                <a:latin typeface="Work Sans Light"/>
                <a:ea typeface="Work Sans Light"/>
                <a:cs typeface="Work Sans Light"/>
                <a:sym typeface="Work Sans Light"/>
              </a:rPr>
              <a:t>LUMINAE INNOVAXION Inventory</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899646" y="3347760"/>
            <a:ext cx="3854400" cy="235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2100" u="none" cap="none" strike="noStrike">
                <a:solidFill>
                  <a:schemeClr val="dk1"/>
                </a:solidFill>
                <a:latin typeface="Work Sans Light"/>
                <a:ea typeface="Work Sans Light"/>
                <a:cs typeface="Work Sans Light"/>
                <a:sym typeface="Work Sans Light"/>
              </a:rPr>
              <a:t>El software de inventario es el encargado de manejar los productos y materiales de la empresa generando reportes de ventas, registros, entradas y salidas tanto de materiales como productos.</a:t>
            </a:r>
            <a:endParaRPr b="0" i="0" sz="1900" u="none" cap="none" strike="noStrike">
              <a:solidFill>
                <a:srgbClr val="000000"/>
              </a:solidFill>
              <a:latin typeface="Arial"/>
              <a:ea typeface="Arial"/>
              <a:cs typeface="Arial"/>
              <a:sym typeface="Arial"/>
            </a:endParaRPr>
          </a:p>
        </p:txBody>
      </p:sp>
      <p:pic>
        <p:nvPicPr>
          <p:cNvPr id="118" name="Google Shape;118;p3"/>
          <p:cNvPicPr preferRelativeResize="0"/>
          <p:nvPr/>
        </p:nvPicPr>
        <p:blipFill rotWithShape="1">
          <a:blip r:embed="rId4">
            <a:alphaModFix/>
          </a:blip>
          <a:srcRect b="0" l="0" r="0" t="0"/>
          <a:stretch/>
        </p:blipFill>
        <p:spPr>
          <a:xfrm>
            <a:off x="6023250" y="1039126"/>
            <a:ext cx="5850200" cy="466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4"/>
          <p:cNvSpPr txBox="1"/>
          <p:nvPr/>
        </p:nvSpPr>
        <p:spPr>
          <a:xfrm>
            <a:off x="837005" y="876650"/>
            <a:ext cx="5543700" cy="676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CO" sz="4400" u="none" cap="none" strike="noStrike">
                <a:solidFill>
                  <a:srgbClr val="0C0C0C"/>
                </a:solidFill>
                <a:latin typeface="Work Sans Medium"/>
                <a:ea typeface="Work Sans Medium"/>
                <a:cs typeface="Work Sans Medium"/>
                <a:sym typeface="Work Sans Medium"/>
              </a:rPr>
              <a:t>Objetivo general</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837000" y="1905150"/>
            <a:ext cx="10518000" cy="3047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3500"/>
              <a:buFont typeface="Arial"/>
              <a:buNone/>
            </a:pPr>
            <a:r>
              <a:rPr b="0" i="0" lang="es-CO" sz="3500" u="none" cap="none" strike="noStrike">
                <a:solidFill>
                  <a:schemeClr val="dk1"/>
                </a:solidFill>
                <a:latin typeface="Work Sans Light"/>
                <a:ea typeface="Work Sans Light"/>
                <a:cs typeface="Work Sans Light"/>
                <a:sym typeface="Work Sans Light"/>
              </a:rPr>
              <a:t>Implementar un software de inventario preciso con la información almacenada  y eficiente que permita a las empresas administrar sus registros de manera organizada, efectiva</a:t>
            </a:r>
            <a:r>
              <a:rPr lang="es-CO" sz="3500">
                <a:solidFill>
                  <a:schemeClr val="dk1"/>
                </a:solidFill>
                <a:latin typeface="Work Sans Light"/>
                <a:ea typeface="Work Sans Light"/>
                <a:cs typeface="Work Sans Light"/>
                <a:sym typeface="Work Sans Light"/>
              </a:rPr>
              <a:t> y</a:t>
            </a:r>
            <a:r>
              <a:rPr b="0" i="0" lang="es-CO" sz="3500" u="none" cap="none" strike="noStrike">
                <a:solidFill>
                  <a:schemeClr val="dk1"/>
                </a:solidFill>
                <a:latin typeface="Work Sans Light"/>
                <a:ea typeface="Work Sans Light"/>
                <a:cs typeface="Work Sans Light"/>
                <a:sym typeface="Work Sans Light"/>
              </a:rPr>
              <a:t> minimizando las pérdidas de las ventas.</a:t>
            </a:r>
            <a:endParaRPr b="0" i="0" sz="3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e11c3f0679_0_6"/>
          <p:cNvSpPr txBox="1"/>
          <p:nvPr/>
        </p:nvSpPr>
        <p:spPr>
          <a:xfrm>
            <a:off x="755550" y="1356100"/>
            <a:ext cx="10175100" cy="497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Work Sans Light"/>
              <a:ea typeface="Work Sans Light"/>
              <a:cs typeface="Work Sans Light"/>
              <a:sym typeface="Work Sans Light"/>
            </a:endParaRPr>
          </a:p>
          <a:p>
            <a:pPr indent="-368300" lvl="0" marL="457200" marR="0" rtl="0" algn="just">
              <a:lnSpc>
                <a:spcPct val="107916"/>
              </a:lnSpc>
              <a:spcBef>
                <a:spcPts val="0"/>
              </a:spcBef>
              <a:spcAft>
                <a:spcPts val="0"/>
              </a:spcAft>
              <a:buClr>
                <a:schemeClr val="dk1"/>
              </a:buClr>
              <a:buSzPts val="2200"/>
              <a:buFont typeface="Arial"/>
              <a:buChar char="●"/>
            </a:pPr>
            <a:r>
              <a:rPr b="0" i="0" lang="es-CO" sz="2200" u="none" cap="none" strike="noStrike">
                <a:solidFill>
                  <a:schemeClr val="dk1"/>
                </a:solidFill>
                <a:latin typeface="Work Sans Light"/>
                <a:ea typeface="Work Sans Light"/>
                <a:cs typeface="Work Sans Light"/>
                <a:sym typeface="Work Sans Light"/>
              </a:rPr>
              <a:t>Crear una interfaz intuitiva para facilitar el uso de cualquier persona </a:t>
            </a:r>
            <a:endParaRPr b="0" i="0" sz="2200" u="none" cap="none" strike="noStrike">
              <a:solidFill>
                <a:schemeClr val="dk1"/>
              </a:solidFill>
              <a:latin typeface="Work Sans Light"/>
              <a:ea typeface="Work Sans Light"/>
              <a:cs typeface="Work Sans Light"/>
              <a:sym typeface="Work Sans Light"/>
            </a:endParaRPr>
          </a:p>
          <a:p>
            <a:pPr indent="-368300" lvl="0" marL="457200" marR="0" rtl="0" algn="just">
              <a:lnSpc>
                <a:spcPct val="107916"/>
              </a:lnSpc>
              <a:spcBef>
                <a:spcPts val="0"/>
              </a:spcBef>
              <a:spcAft>
                <a:spcPts val="0"/>
              </a:spcAft>
              <a:buClr>
                <a:schemeClr val="dk1"/>
              </a:buClr>
              <a:buSzPts val="2200"/>
              <a:buFont typeface="Arial"/>
              <a:buChar char="●"/>
            </a:pPr>
            <a:r>
              <a:rPr b="0" i="0" lang="es-CO" sz="2200" u="none" cap="none" strike="noStrike">
                <a:solidFill>
                  <a:schemeClr val="dk1"/>
                </a:solidFill>
                <a:latin typeface="Work Sans Light"/>
                <a:ea typeface="Work Sans Light"/>
                <a:cs typeface="Work Sans Light"/>
                <a:sym typeface="Work Sans Light"/>
              </a:rPr>
              <a:t>Registrar teniendo accesibilidad desde cualquier dispositivo en el ingrese su cuenta</a:t>
            </a:r>
            <a:endParaRPr b="0" i="0" sz="2200" u="none" cap="none" strike="noStrike">
              <a:solidFill>
                <a:schemeClr val="dk1"/>
              </a:solidFill>
              <a:latin typeface="Work Sans Light"/>
              <a:ea typeface="Work Sans Light"/>
              <a:cs typeface="Work Sans Light"/>
              <a:sym typeface="Work Sans Light"/>
            </a:endParaRPr>
          </a:p>
          <a:p>
            <a:pPr indent="-368300" lvl="0" marL="457200" marR="0" rtl="0" algn="just">
              <a:lnSpc>
                <a:spcPct val="107916"/>
              </a:lnSpc>
              <a:spcBef>
                <a:spcPts val="0"/>
              </a:spcBef>
              <a:spcAft>
                <a:spcPts val="0"/>
              </a:spcAft>
              <a:buClr>
                <a:schemeClr val="dk1"/>
              </a:buClr>
              <a:buSzPts val="2200"/>
              <a:buFont typeface="Arial"/>
              <a:buChar char="●"/>
            </a:pPr>
            <a:r>
              <a:rPr b="0" i="0" lang="es-CO" sz="2200" u="none" cap="none" strike="noStrike">
                <a:solidFill>
                  <a:schemeClr val="dk1"/>
                </a:solidFill>
                <a:latin typeface="Work Sans Light"/>
                <a:ea typeface="Work Sans Light"/>
                <a:cs typeface="Work Sans Light"/>
                <a:sym typeface="Work Sans Light"/>
              </a:rPr>
              <a:t>Organizar la información del inventario por medio de categorías</a:t>
            </a:r>
            <a:r>
              <a:rPr b="0" i="0" lang="es-CO" sz="2200" u="none" cap="none" strike="noStrike">
                <a:solidFill>
                  <a:schemeClr val="dk1"/>
                </a:solidFill>
                <a:latin typeface="Work Sans Light"/>
                <a:ea typeface="Work Sans Light"/>
                <a:cs typeface="Work Sans Light"/>
                <a:sym typeface="Work Sans Light"/>
              </a:rPr>
              <a:t> y subcategorías</a:t>
            </a:r>
            <a:endParaRPr b="0" i="0" sz="2200" u="none" cap="none" strike="noStrike">
              <a:solidFill>
                <a:schemeClr val="dk1"/>
              </a:solidFill>
              <a:latin typeface="Work Sans Light"/>
              <a:ea typeface="Work Sans Light"/>
              <a:cs typeface="Work Sans Light"/>
              <a:sym typeface="Work Sans Light"/>
            </a:endParaRPr>
          </a:p>
          <a:p>
            <a:pPr indent="-368300" lvl="0" marL="457200" marR="0" rtl="0" algn="just">
              <a:lnSpc>
                <a:spcPct val="107916"/>
              </a:lnSpc>
              <a:spcBef>
                <a:spcPts val="0"/>
              </a:spcBef>
              <a:spcAft>
                <a:spcPts val="0"/>
              </a:spcAft>
              <a:buClr>
                <a:schemeClr val="dk1"/>
              </a:buClr>
              <a:buSzPts val="2200"/>
              <a:buFont typeface="Arial"/>
              <a:buChar char="●"/>
            </a:pPr>
            <a:r>
              <a:rPr b="0" i="0" lang="es-CO" sz="2200" u="none" cap="none" strike="noStrike">
                <a:solidFill>
                  <a:schemeClr val="dk1"/>
                </a:solidFill>
                <a:latin typeface="Work Sans Light"/>
                <a:ea typeface="Work Sans Light"/>
                <a:cs typeface="Work Sans Light"/>
                <a:sym typeface="Work Sans Light"/>
              </a:rPr>
              <a:t>Implementar un sistema de búsqueda por medio de código QR, código de barra y/o asignando de un código.</a:t>
            </a:r>
            <a:endParaRPr b="0" i="0" sz="2200" u="none" cap="none" strike="noStrike">
              <a:solidFill>
                <a:schemeClr val="dk1"/>
              </a:solidFill>
              <a:latin typeface="Work Sans Light"/>
              <a:ea typeface="Work Sans Light"/>
              <a:cs typeface="Work Sans Light"/>
              <a:sym typeface="Work Sans Light"/>
            </a:endParaRPr>
          </a:p>
          <a:p>
            <a:pPr indent="-368300" lvl="0" marL="457200" marR="0" rtl="0" algn="just">
              <a:lnSpc>
                <a:spcPct val="107916"/>
              </a:lnSpc>
              <a:spcBef>
                <a:spcPts val="0"/>
              </a:spcBef>
              <a:spcAft>
                <a:spcPts val="0"/>
              </a:spcAft>
              <a:buClr>
                <a:schemeClr val="dk1"/>
              </a:buClr>
              <a:buSzPts val="2200"/>
              <a:buFont typeface="Arial"/>
              <a:buChar char="●"/>
            </a:pPr>
            <a:r>
              <a:rPr b="0" i="0" lang="es-CO" sz="2200" u="none" cap="none" strike="noStrike">
                <a:solidFill>
                  <a:schemeClr val="dk1"/>
                </a:solidFill>
                <a:latin typeface="Work Sans Light"/>
                <a:ea typeface="Work Sans Light"/>
                <a:cs typeface="Work Sans Light"/>
                <a:sym typeface="Work Sans Light"/>
              </a:rPr>
              <a:t>Garantizar que la información digitada en el inventario se guarde exitosamente en la nube.</a:t>
            </a:r>
            <a:endParaRPr b="0" i="0" sz="2200" u="none" cap="none" strike="noStrike">
              <a:solidFill>
                <a:schemeClr val="dk1"/>
              </a:solidFill>
              <a:latin typeface="Work Sans Light"/>
              <a:ea typeface="Work Sans Light"/>
              <a:cs typeface="Work Sans Light"/>
              <a:sym typeface="Work Sans Light"/>
            </a:endParaRPr>
          </a:p>
          <a:p>
            <a:pPr indent="-368300" lvl="0" marL="457200" marR="0" rtl="0" algn="just">
              <a:lnSpc>
                <a:spcPct val="107916"/>
              </a:lnSpc>
              <a:spcBef>
                <a:spcPts val="0"/>
              </a:spcBef>
              <a:spcAft>
                <a:spcPts val="0"/>
              </a:spcAft>
              <a:buClr>
                <a:schemeClr val="dk1"/>
              </a:buClr>
              <a:buSzPts val="2200"/>
              <a:buFont typeface="Arial"/>
              <a:buChar char="●"/>
            </a:pPr>
            <a:r>
              <a:rPr b="0" i="0" lang="es-CO" sz="2200" u="none" cap="none" strike="noStrike">
                <a:solidFill>
                  <a:schemeClr val="dk1"/>
                </a:solidFill>
                <a:latin typeface="Work Sans Light"/>
                <a:ea typeface="Work Sans Light"/>
                <a:cs typeface="Work Sans Light"/>
                <a:sym typeface="Work Sans Light"/>
              </a:rPr>
              <a:t>Generar reportes y estadísticas de los movimientos del inventario.</a:t>
            </a:r>
            <a:endParaRPr b="0" i="0" sz="2200" u="none" cap="none" strike="noStrike">
              <a:solidFill>
                <a:schemeClr val="dk1"/>
              </a:solidFill>
              <a:latin typeface="Arial"/>
              <a:ea typeface="Arial"/>
              <a:cs typeface="Arial"/>
              <a:sym typeface="Arial"/>
            </a:endParaRPr>
          </a:p>
          <a:p>
            <a:pPr indent="0" lvl="0" marL="457200" marR="0" rtl="0" algn="just">
              <a:lnSpc>
                <a:spcPct val="107916"/>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Work Sans Light"/>
              <a:ea typeface="Work Sans Light"/>
              <a:cs typeface="Work Sans Light"/>
              <a:sym typeface="Work Sans Light"/>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31" name="Google Shape;131;g1e11c3f0679_0_6"/>
          <p:cNvSpPr txBox="1"/>
          <p:nvPr/>
        </p:nvSpPr>
        <p:spPr>
          <a:xfrm>
            <a:off x="834300" y="524475"/>
            <a:ext cx="6132600" cy="986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CO" sz="4400" u="none" cap="none" strike="noStrike">
                <a:solidFill>
                  <a:srgbClr val="0C0C0C"/>
                </a:solidFill>
                <a:latin typeface="Work Sans Medium"/>
                <a:ea typeface="Work Sans Medium"/>
                <a:cs typeface="Work Sans Medium"/>
                <a:sym typeface="Work Sans Medium"/>
              </a:rPr>
              <a:t>Objetivos específicos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e11c3f0679_0_13"/>
          <p:cNvSpPr txBox="1"/>
          <p:nvPr/>
        </p:nvSpPr>
        <p:spPr>
          <a:xfrm>
            <a:off x="835500" y="2033675"/>
            <a:ext cx="10240200" cy="40176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200"/>
              <a:buFont typeface="Arial"/>
              <a:buNone/>
            </a:pPr>
            <a:r>
              <a:rPr b="0" i="0" lang="es-CO" sz="2200" u="none" cap="none" strike="noStrike">
                <a:solidFill>
                  <a:schemeClr val="dk1"/>
                </a:solidFill>
                <a:latin typeface="Work Sans Light"/>
                <a:ea typeface="Work Sans Light"/>
                <a:cs typeface="Work Sans Light"/>
                <a:sym typeface="Work Sans Light"/>
              </a:rPr>
              <a:t>Las empresas manejan sistemas de inventarios los cuales requieren contratar personal con conocimientos específicos de sistemas, generando retrasos en los procesos ya que solo ellos pueden alimentar la información de los estados del inventario. generando que los reportes y consultas de los estados de los materiales o productos no sean confiables.</a:t>
            </a:r>
            <a:endParaRPr b="0" i="0" sz="2200" u="none" cap="none" strike="noStrike">
              <a:solidFill>
                <a:schemeClr val="dk1"/>
              </a:solidFill>
              <a:latin typeface="Work Sans Light"/>
              <a:ea typeface="Work Sans Light"/>
              <a:cs typeface="Work Sans Light"/>
              <a:sym typeface="Work Sans Light"/>
            </a:endParaRPr>
          </a:p>
          <a:p>
            <a:pPr indent="0" lvl="0" marL="0" marR="0" rtl="0" algn="just">
              <a:lnSpc>
                <a:spcPct val="107916"/>
              </a:lnSpc>
              <a:spcBef>
                <a:spcPts val="800"/>
              </a:spcBef>
              <a:spcAft>
                <a:spcPts val="0"/>
              </a:spcAft>
              <a:buClr>
                <a:srgbClr val="000000"/>
              </a:buClr>
              <a:buSzPts val="2200"/>
              <a:buFont typeface="Arial"/>
              <a:buNone/>
            </a:pPr>
            <a:r>
              <a:rPr b="0" i="0" lang="es-CO" sz="2200" u="none" cap="none" strike="noStrike">
                <a:solidFill>
                  <a:schemeClr val="dk1"/>
                </a:solidFill>
                <a:latin typeface="Work Sans Light"/>
                <a:ea typeface="Work Sans Light"/>
                <a:cs typeface="Work Sans Light"/>
                <a:sym typeface="Work Sans Light"/>
              </a:rPr>
              <a:t>PREGUNTA PROBLEMA</a:t>
            </a:r>
            <a:endParaRPr b="0" i="0" sz="2200" u="none" cap="none" strike="noStrike">
              <a:solidFill>
                <a:schemeClr val="dk1"/>
              </a:solidFill>
              <a:latin typeface="Work Sans Light"/>
              <a:ea typeface="Work Sans Light"/>
              <a:cs typeface="Work Sans Light"/>
              <a:sym typeface="Work Sans Light"/>
            </a:endParaRPr>
          </a:p>
          <a:p>
            <a:pPr indent="0" lvl="0" marL="0" marR="0" rtl="0" algn="just">
              <a:lnSpc>
                <a:spcPct val="107916"/>
              </a:lnSpc>
              <a:spcBef>
                <a:spcPts val="800"/>
              </a:spcBef>
              <a:spcAft>
                <a:spcPts val="800"/>
              </a:spcAft>
              <a:buClr>
                <a:srgbClr val="000000"/>
              </a:buClr>
              <a:buSzPts val="2200"/>
              <a:buFont typeface="Arial"/>
              <a:buNone/>
            </a:pPr>
            <a:r>
              <a:rPr b="0" i="0" lang="es-CO" sz="2200" u="none" cap="none" strike="noStrike">
                <a:solidFill>
                  <a:schemeClr val="dk1"/>
                </a:solidFill>
                <a:latin typeface="Work Sans Light"/>
                <a:ea typeface="Work Sans Light"/>
                <a:cs typeface="Work Sans Light"/>
                <a:sym typeface="Work Sans Light"/>
              </a:rPr>
              <a:t>¿Cómo se crea un software de inventario que sea lo suficientemente adaptable para administrar varios procesos comerciales, mantener una interfaz de usuario simple y la precisión de los datos de inventario en todo momento?</a:t>
            </a:r>
            <a:endParaRPr b="0" i="0" sz="1600" u="none" cap="none" strike="noStrike">
              <a:solidFill>
                <a:srgbClr val="202124"/>
              </a:solidFill>
              <a:highlight>
                <a:srgbClr val="FFFFFF"/>
              </a:highlight>
              <a:latin typeface="Arial"/>
              <a:ea typeface="Arial"/>
              <a:cs typeface="Arial"/>
              <a:sym typeface="Arial"/>
            </a:endParaRPr>
          </a:p>
        </p:txBody>
      </p:sp>
      <p:sp>
        <p:nvSpPr>
          <p:cNvPr id="138" name="Google Shape;138;g1e11c3f0679_0_13"/>
          <p:cNvSpPr txBox="1"/>
          <p:nvPr/>
        </p:nvSpPr>
        <p:spPr>
          <a:xfrm>
            <a:off x="835500" y="250225"/>
            <a:ext cx="64275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0C0C0C"/>
                </a:solidFill>
                <a:latin typeface="Work Sans Medium"/>
                <a:ea typeface="Work Sans Medium"/>
                <a:cs typeface="Work Sans Medium"/>
                <a:sym typeface="Work Sans Medium"/>
              </a:rPr>
              <a:t>PLANTEAMIENTO DEL    PROBLEMA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e11c3f0679_0_29"/>
          <p:cNvSpPr txBox="1"/>
          <p:nvPr/>
        </p:nvSpPr>
        <p:spPr>
          <a:xfrm>
            <a:off x="813150" y="2272725"/>
            <a:ext cx="10053300" cy="35496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200"/>
              <a:buFont typeface="Arial"/>
              <a:buNone/>
            </a:pPr>
            <a:r>
              <a:rPr b="0" i="0" lang="es-CO" sz="2200" u="none" cap="none" strike="noStrike">
                <a:solidFill>
                  <a:schemeClr val="dk1"/>
                </a:solidFill>
                <a:latin typeface="Work Sans Light"/>
                <a:ea typeface="Work Sans Light"/>
                <a:cs typeface="Work Sans Light"/>
                <a:sym typeface="Work Sans Light"/>
              </a:rPr>
              <a:t>Luminae inventory es un software de inventario  que permite mantener información ordenada y actualizada, generando una interfaz intuitiva para que la información sea actualizada por usuarios con conocimientos básicos en sistemas. </a:t>
            </a:r>
            <a:endParaRPr b="0" i="0" sz="2200" u="none" cap="none" strike="noStrike">
              <a:solidFill>
                <a:schemeClr val="dk1"/>
              </a:solidFill>
              <a:latin typeface="Work Sans Light"/>
              <a:ea typeface="Work Sans Light"/>
              <a:cs typeface="Work Sans Light"/>
              <a:sym typeface="Work Sans Light"/>
            </a:endParaRPr>
          </a:p>
          <a:p>
            <a:pPr indent="0" lvl="0" marL="0" marR="0" rtl="0" algn="just">
              <a:lnSpc>
                <a:spcPct val="107916"/>
              </a:lnSpc>
              <a:spcBef>
                <a:spcPts val="800"/>
              </a:spcBef>
              <a:spcAft>
                <a:spcPts val="800"/>
              </a:spcAft>
              <a:buClr>
                <a:srgbClr val="000000"/>
              </a:buClr>
              <a:buSzPts val="2200"/>
              <a:buFont typeface="Arial"/>
              <a:buNone/>
            </a:pPr>
            <a:r>
              <a:rPr b="0" i="0" lang="es-CO" sz="2200" u="none" cap="none" strike="noStrike">
                <a:solidFill>
                  <a:schemeClr val="dk1"/>
                </a:solidFill>
                <a:latin typeface="Work Sans Light"/>
                <a:ea typeface="Work Sans Light"/>
                <a:cs typeface="Work Sans Light"/>
                <a:sym typeface="Work Sans Light"/>
              </a:rPr>
              <a:t>Permite crear categorías y subcategorías para mantener ordenada la información y así generar reportes claros, fáciles de entender y en tiempo real, almacenando la información en la nube y así poder tener accesibilidad del inventario en cualquier lugar desde un diferente dispositivo. </a:t>
            </a:r>
            <a:endParaRPr b="0" i="0" sz="1900" u="none" cap="none" strike="noStrike">
              <a:solidFill>
                <a:srgbClr val="000000"/>
              </a:solidFill>
              <a:latin typeface="Arial"/>
              <a:ea typeface="Arial"/>
              <a:cs typeface="Arial"/>
              <a:sym typeface="Arial"/>
            </a:endParaRPr>
          </a:p>
        </p:txBody>
      </p:sp>
      <p:sp>
        <p:nvSpPr>
          <p:cNvPr id="145" name="Google Shape;145;g1e11c3f0679_0_29"/>
          <p:cNvSpPr txBox="1"/>
          <p:nvPr/>
        </p:nvSpPr>
        <p:spPr>
          <a:xfrm>
            <a:off x="813150" y="354125"/>
            <a:ext cx="4990200" cy="1539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400"/>
              <a:buFont typeface="Arial"/>
              <a:buNone/>
            </a:pPr>
            <a:r>
              <a:rPr b="0" i="0" lang="es-CO" sz="4400" u="none" cap="none" strike="noStrike">
                <a:solidFill>
                  <a:srgbClr val="0C0C0C"/>
                </a:solidFill>
                <a:latin typeface="Work Sans Medium"/>
                <a:ea typeface="Work Sans Medium"/>
                <a:cs typeface="Work Sans Medium"/>
                <a:sym typeface="Work Sans Medium"/>
              </a:rPr>
              <a:t>Justificación del proyecto</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e11c3f0679_0_77"/>
          <p:cNvSpPr txBox="1"/>
          <p:nvPr/>
        </p:nvSpPr>
        <p:spPr>
          <a:xfrm>
            <a:off x="814275" y="2109625"/>
            <a:ext cx="4997400" cy="44238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15000"/>
              </a:lnSpc>
              <a:spcBef>
                <a:spcPts val="120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Iniciar sesión</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Registrar</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Consultar</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Actualizar</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Eliminar</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Crear</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Consultar reportes</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Descargar reportes</a:t>
            </a:r>
            <a:endParaRPr b="0" i="0" sz="2700" u="none" cap="none" strike="noStrike">
              <a:solidFill>
                <a:schemeClr val="dk1"/>
              </a:solidFill>
              <a:latin typeface="Work Sans Light"/>
              <a:ea typeface="Work Sans Light"/>
              <a:cs typeface="Work Sans Light"/>
              <a:sym typeface="Work Sans Light"/>
            </a:endParaRPr>
          </a:p>
          <a:p>
            <a:pPr indent="-361950" lvl="0" marL="457200" marR="0" rtl="0" algn="l">
              <a:lnSpc>
                <a:spcPct val="115000"/>
              </a:lnSpc>
              <a:spcBef>
                <a:spcPts val="0"/>
              </a:spcBef>
              <a:spcAft>
                <a:spcPts val="0"/>
              </a:spcAft>
              <a:buClr>
                <a:schemeClr val="dk1"/>
              </a:buClr>
              <a:buSzPts val="2100"/>
              <a:buFont typeface="Arial"/>
              <a:buChar char="●"/>
            </a:pPr>
            <a:r>
              <a:rPr b="0" i="0" lang="es-CO" sz="2700" u="none" cap="none" strike="noStrike">
                <a:solidFill>
                  <a:schemeClr val="dk1"/>
                </a:solidFill>
                <a:latin typeface="Work Sans Light"/>
                <a:ea typeface="Work Sans Light"/>
                <a:cs typeface="Work Sans Light"/>
                <a:sym typeface="Work Sans Light"/>
              </a:rPr>
              <a:t>Consultar estadísticas</a:t>
            </a:r>
            <a:endParaRPr b="0" i="0" sz="2700" u="none" cap="none" strike="noStrike">
              <a:solidFill>
                <a:schemeClr val="dk1"/>
              </a:solidFill>
              <a:latin typeface="Work Sans Light"/>
              <a:ea typeface="Work Sans Light"/>
              <a:cs typeface="Work Sans Light"/>
              <a:sym typeface="Work Sans Light"/>
            </a:endParaRPr>
          </a:p>
        </p:txBody>
      </p:sp>
      <p:sp>
        <p:nvSpPr>
          <p:cNvPr id="152" name="Google Shape;152;g1e11c3f0679_0_77"/>
          <p:cNvSpPr txBox="1"/>
          <p:nvPr/>
        </p:nvSpPr>
        <p:spPr>
          <a:xfrm>
            <a:off x="814275" y="324750"/>
            <a:ext cx="54264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0C0C0C"/>
                </a:solidFill>
                <a:latin typeface="Work Sans Medium"/>
                <a:ea typeface="Work Sans Medium"/>
                <a:cs typeface="Work Sans Medium"/>
                <a:sym typeface="Work Sans Medium"/>
              </a:rPr>
              <a:t>Requerimientos funcionales</a:t>
            </a:r>
            <a:endParaRPr b="0" i="0" sz="1400" u="none" cap="none" strike="noStrike">
              <a:solidFill>
                <a:srgbClr val="000000"/>
              </a:solidFill>
              <a:latin typeface="Arial"/>
              <a:ea typeface="Arial"/>
              <a:cs typeface="Arial"/>
              <a:sym typeface="Arial"/>
            </a:endParaRPr>
          </a:p>
        </p:txBody>
      </p:sp>
      <p:sp>
        <p:nvSpPr>
          <p:cNvPr id="153" name="Google Shape;153;g1e11c3f0679_0_77"/>
          <p:cNvSpPr txBox="1"/>
          <p:nvPr/>
        </p:nvSpPr>
        <p:spPr>
          <a:xfrm>
            <a:off x="5547275" y="324750"/>
            <a:ext cx="54264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0C0C0C"/>
                </a:solidFill>
                <a:latin typeface="Work Sans Medium"/>
                <a:ea typeface="Work Sans Medium"/>
                <a:cs typeface="Work Sans Medium"/>
                <a:sym typeface="Work Sans Medium"/>
              </a:rPr>
              <a:t>Requerimientos no funcionales</a:t>
            </a:r>
            <a:endParaRPr b="0" i="0" sz="1400" u="none" cap="none" strike="noStrike">
              <a:solidFill>
                <a:srgbClr val="000000"/>
              </a:solidFill>
              <a:latin typeface="Arial"/>
              <a:ea typeface="Arial"/>
              <a:cs typeface="Arial"/>
              <a:sym typeface="Arial"/>
            </a:endParaRPr>
          </a:p>
        </p:txBody>
      </p:sp>
      <p:sp>
        <p:nvSpPr>
          <p:cNvPr id="154" name="Google Shape;154;g1e11c3f0679_0_77"/>
          <p:cNvSpPr txBox="1"/>
          <p:nvPr/>
        </p:nvSpPr>
        <p:spPr>
          <a:xfrm>
            <a:off x="5547275" y="2109625"/>
            <a:ext cx="4702500" cy="5690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Almacenamiento en la nube</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Seguridad </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Actuación</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Escalabilidad</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Fiabilidad </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Mantenimiento</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Portabilidad</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usabilidad</a:t>
            </a:r>
            <a:endParaRPr b="0" i="0" sz="2400" u="none" cap="none" strike="noStrike">
              <a:solidFill>
                <a:schemeClr val="dk1"/>
              </a:solidFill>
              <a:latin typeface="Work Sans Light"/>
              <a:ea typeface="Work Sans Light"/>
              <a:cs typeface="Work Sans Light"/>
              <a:sym typeface="Work Sans Light"/>
            </a:endParaRPr>
          </a:p>
          <a:p>
            <a:pPr indent="-342900" lvl="0" marL="457200" marR="0" rtl="0" algn="l">
              <a:lnSpc>
                <a:spcPct val="100000"/>
              </a:lnSpc>
              <a:spcBef>
                <a:spcPts val="800"/>
              </a:spcBef>
              <a:spcAft>
                <a:spcPts val="0"/>
              </a:spcAft>
              <a:buClr>
                <a:schemeClr val="dk1"/>
              </a:buClr>
              <a:buSzPts val="1800"/>
              <a:buFont typeface="Arial"/>
              <a:buChar char="●"/>
            </a:pPr>
            <a:r>
              <a:rPr b="0" i="0" lang="es-CO" sz="2400" u="none" cap="none" strike="noStrike">
                <a:solidFill>
                  <a:schemeClr val="dk1"/>
                </a:solidFill>
                <a:latin typeface="Work Sans Light"/>
                <a:ea typeface="Work Sans Light"/>
                <a:cs typeface="Work Sans Light"/>
                <a:sym typeface="Work Sans Light"/>
              </a:rPr>
              <a:t>Acceso</a:t>
            </a:r>
            <a:endParaRPr b="0" i="0" sz="24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800"/>
              </a:spcBef>
              <a:spcAft>
                <a:spcPts val="0"/>
              </a:spcAft>
              <a:buClr>
                <a:srgbClr val="000000"/>
              </a:buClr>
              <a:buSzPts val="2100"/>
              <a:buFont typeface="Arial"/>
              <a:buNone/>
            </a:pPr>
            <a:r>
              <a:t/>
            </a:r>
            <a:endParaRPr b="0" i="0" sz="2100" u="none" cap="none" strike="noStrike">
              <a:solidFill>
                <a:schemeClr val="dk1"/>
              </a:solidFill>
              <a:latin typeface="Work Sans Light"/>
              <a:ea typeface="Work Sans Light"/>
              <a:cs typeface="Work Sans Light"/>
              <a:sym typeface="Work Sans Light"/>
            </a:endParaRPr>
          </a:p>
          <a:p>
            <a:pPr indent="0" lvl="0" marL="457200" marR="0" rtl="0" algn="l">
              <a:lnSpc>
                <a:spcPct val="100000"/>
              </a:lnSpc>
              <a:spcBef>
                <a:spcPts val="800"/>
              </a:spcBef>
              <a:spcAft>
                <a:spcPts val="0"/>
              </a:spcAft>
              <a:buClr>
                <a:srgbClr val="000000"/>
              </a:buClr>
              <a:buSzPts val="2700"/>
              <a:buFont typeface="Arial"/>
              <a:buNone/>
            </a:pPr>
            <a:r>
              <a:t/>
            </a:r>
            <a:endParaRPr b="0" i="0" sz="2700" u="none" cap="none" strike="noStrike">
              <a:solidFill>
                <a:schemeClr val="dk1"/>
              </a:solidFill>
              <a:latin typeface="Work Sans Light"/>
              <a:ea typeface="Work Sans Light"/>
              <a:cs typeface="Work Sans Light"/>
              <a:sym typeface="Work Sans Light"/>
            </a:endParaRPr>
          </a:p>
          <a:p>
            <a:pPr indent="0" lvl="0" marL="457200" marR="0" rtl="0" algn="l">
              <a:lnSpc>
                <a:spcPct val="115000"/>
              </a:lnSpc>
              <a:spcBef>
                <a:spcPts val="1200"/>
              </a:spcBef>
              <a:spcAft>
                <a:spcPts val="1200"/>
              </a:spcAft>
              <a:buClr>
                <a:srgbClr val="000000"/>
              </a:buClr>
              <a:buSzPts val="1700"/>
              <a:buFont typeface="Arial"/>
              <a:buNone/>
            </a:pPr>
            <a:r>
              <a:t/>
            </a:r>
            <a:endParaRPr b="0" i="0" sz="1700" u="none" cap="none" strike="noStrike">
              <a:solidFill>
                <a:schemeClr val="dk1"/>
              </a:solidFill>
              <a:latin typeface="Work Sans Light"/>
              <a:ea typeface="Work Sans Light"/>
              <a:cs typeface="Work Sans Light"/>
              <a:sym typeface="Work Sans Light"/>
            </a:endParaRPr>
          </a:p>
        </p:txBody>
      </p:sp>
      <p:sp>
        <p:nvSpPr>
          <p:cNvPr id="155" name="Google Shape;155;g1e11c3f0679_0_77"/>
          <p:cNvSpPr txBox="1"/>
          <p:nvPr/>
        </p:nvSpPr>
        <p:spPr>
          <a:xfrm>
            <a:off x="9038400" y="5497575"/>
            <a:ext cx="300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https://docs.google.com/document/d/1jTFaDIZe46AH-RqqEIOQvugIczO8K6vE/edit?usp=sharing&amp;ouid=113778762231919202097&amp;rtpof=true&amp;sd=true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Imagen que contiene Interfaz de usuario gráfica&#10;&#10;Descripción generada automáticamente" id="160" name="Google Shape;160;p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2020-10-01T23:51:28Z</dcterms:created>
  <dc:creator>Jorge Enrique Pedraza Sanchez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