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82" r:id="rId11"/>
    <p:sldId id="267" r:id="rId12"/>
    <p:sldId id="2146847083" r:id="rId13"/>
    <p:sldId id="2146847084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Imdb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2000 movies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61492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Kartheesan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9513-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Jayaraj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Annapackiam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CSI College Of Engineering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B.E 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6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6" y="691323"/>
            <a:ext cx="4488077" cy="2523311"/>
          </a:xfrm>
          <a:prstGeom prst="rect">
            <a:avLst/>
          </a:prstGeom>
        </p:spPr>
      </p:pic>
      <p:pic>
        <p:nvPicPr>
          <p:cNvPr id="5" name="Picture 4" descr="Screenshot (17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93" y="686579"/>
            <a:ext cx="4488077" cy="2523311"/>
          </a:xfrm>
          <a:prstGeom prst="rect">
            <a:avLst/>
          </a:prstGeom>
        </p:spPr>
      </p:pic>
      <p:pic>
        <p:nvPicPr>
          <p:cNvPr id="6" name="Picture 5" descr="Screenshot (17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35" y="3861133"/>
            <a:ext cx="4488077" cy="2523311"/>
          </a:xfrm>
          <a:prstGeom prst="rect">
            <a:avLst/>
          </a:prstGeom>
        </p:spPr>
      </p:pic>
      <p:pic>
        <p:nvPicPr>
          <p:cNvPr id="7" name="Picture 6" descr="Screenshot (17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506" y="3898590"/>
            <a:ext cx="4488077" cy="25233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147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62708" y="1167619"/>
            <a:ext cx="11629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dirty="0" smtClean="0"/>
              <a:t>                                            The conclusion of an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 would typically summarize the key findings, insights, and implications drawn from the data. Here's how you might structure the conclusion. Summarize the main takeaways from the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analysis, emphasizing the insights gained and the value of the </a:t>
            </a:r>
            <a:r>
              <a:rPr lang="en-US" dirty="0" err="1" smtClean="0"/>
              <a:t>analysis.Conclude</a:t>
            </a:r>
            <a:r>
              <a:rPr lang="en-US" dirty="0" smtClean="0"/>
              <a:t> with a final thought or reflection on the significance of </a:t>
            </a:r>
            <a:r>
              <a:rPr lang="en-US" dirty="0" err="1" smtClean="0"/>
              <a:t>IMDb</a:t>
            </a:r>
            <a:r>
              <a:rPr lang="en-US" dirty="0" smtClean="0"/>
              <a:t> ratings in evaluating movie quality and audience preferences: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296" y="2869809"/>
            <a:ext cx="7835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Overview of the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Key Findings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Statistical Insights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Genre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Director and Country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User Engagement and Popularity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Limitations and Considerations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Implications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1" dirty="0"/>
          </a:p>
          <a:p>
            <a:pPr marL="305435" indent="-305435" algn="just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57736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" y="1111347"/>
            <a:ext cx="11338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                                      The future scope of an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 can be quite expansive and can lead to several potential avenues for further exploration and development. Here are some areas to consider for future scope: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8843" y="2307102"/>
            <a:ext cx="11085341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Dynamic Updating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User Personalization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Advanced Analytics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Comparative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Interactive Visualizations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Cross-Platform Integration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Social Features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Mobile Optimization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Ethical Considerations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Collaborative Research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114" y="1280159"/>
            <a:ext cx="1119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                                             When referencing an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analysis, it's important to cite the sources and methodologies used in the analysis. Here's an example of how you might structure a reference for such an analysis: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3372" y="2574388"/>
            <a:ext cx="9214339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Reference: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Title: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Analysis: A Comprehensive Study of Ratings and Trends</a:t>
            </a:r>
            <a:br>
              <a:rPr lang="en-US" dirty="0" smtClean="0"/>
            </a:br>
            <a:r>
              <a:rPr lang="en-US" dirty="0" smtClean="0"/>
              <a:t>Author(s): [Your Name or Research Team]</a:t>
            </a:r>
            <a:br>
              <a:rPr lang="en-US" dirty="0" smtClean="0"/>
            </a:br>
            <a:r>
              <a:rPr lang="en-US" dirty="0" smtClean="0"/>
              <a:t>Publication Year: [Year of Analysis]</a:t>
            </a:r>
            <a:br>
              <a:rPr lang="en-US" dirty="0" smtClean="0"/>
            </a:br>
            <a:r>
              <a:rPr lang="en-US" dirty="0" smtClean="0"/>
              <a:t>Website or Platform: </a:t>
            </a:r>
            <a:r>
              <a:rPr lang="en-US" dirty="0" err="1" smtClean="0"/>
              <a:t>IMDb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www.imdb.com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Accessed Date: [Date Accessed]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/>
          <p:cNvSpPr txBox="1"/>
          <p:nvPr/>
        </p:nvSpPr>
        <p:spPr>
          <a:xfrm>
            <a:off x="534571" y="1434908"/>
            <a:ext cx="112963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                                                                                Creating an </a:t>
            </a:r>
            <a:r>
              <a:rPr lang="en-US" sz="2000" dirty="0" err="1" smtClean="0"/>
              <a:t>IMDb</a:t>
            </a:r>
            <a:r>
              <a:rPr lang="en-US" sz="2000" dirty="0" smtClean="0"/>
              <a:t> Top 2000 movies list would involve several steps:</a:t>
            </a:r>
          </a:p>
          <a:p>
            <a:endParaRPr lang="en-US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83545" y="2335225"/>
            <a:ext cx="8989255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Data Collection</a:t>
            </a:r>
            <a:r>
              <a:rPr lang="en-US" dirty="0" smtClean="0"/>
              <a:t>: Gather information about movies from </a:t>
            </a:r>
            <a:r>
              <a:rPr lang="en-US" dirty="0" err="1" smtClean="0"/>
              <a:t>IMDb</a:t>
            </a:r>
            <a:r>
              <a:rPr lang="en-US" dirty="0" smtClean="0"/>
              <a:t> or a similar database. This includes the movie title, release year, genre, director, and ratings.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Filtering</a:t>
            </a:r>
            <a:r>
              <a:rPr lang="en-US" dirty="0" smtClean="0"/>
              <a:t>: Narrow down the list to the top-rated movies based on user ratings or critic scores. </a:t>
            </a:r>
            <a:r>
              <a:rPr lang="en-US" dirty="0" err="1" smtClean="0"/>
              <a:t>IMDb</a:t>
            </a:r>
            <a:r>
              <a:rPr lang="en-US" dirty="0" smtClean="0"/>
              <a:t> has a rating system that could be used for this purpose.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Ranking</a:t>
            </a:r>
            <a:r>
              <a:rPr lang="en-US" dirty="0" smtClean="0"/>
              <a:t>: Sort the filtered list based on ratings to create a ranked list from highest to lowest rated.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Display</a:t>
            </a:r>
            <a:r>
              <a:rPr lang="en-US" dirty="0" smtClean="0"/>
              <a:t>: Present the ranked list in a user-friendly format, possibly with additional details like movie posters, brief descriptions, and links to </a:t>
            </a:r>
            <a:r>
              <a:rPr lang="en-US" dirty="0" err="1" smtClean="0"/>
              <a:t>IMDb</a:t>
            </a:r>
            <a:r>
              <a:rPr lang="en-US" dirty="0" smtClean="0"/>
              <a:t> pages for more information.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smtClean="0"/>
              <a:t>Update</a:t>
            </a:r>
            <a:r>
              <a:rPr lang="en-US" dirty="0" smtClean="0"/>
              <a:t>: Regularly update the list to reflect changes in ratings or the addition of new movies to </a:t>
            </a:r>
            <a:r>
              <a:rPr lang="en-US" dirty="0" err="1" smtClean="0"/>
              <a:t>IMDb's</a:t>
            </a:r>
            <a:r>
              <a:rPr lang="en-US" dirty="0" smtClean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4289" y="1195750"/>
            <a:ext cx="11577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IMDb's</a:t>
            </a:r>
            <a:r>
              <a:rPr lang="en-US" dirty="0" smtClean="0"/>
              <a:t> official API or web scraping techniques to gather information about movies. The API is preferable as it provides structured data and is more reliable.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Collect data such as movie title, release year, genre, director, </a:t>
            </a:r>
            <a:r>
              <a:rPr lang="en-US" dirty="0" err="1" smtClean="0"/>
              <a:t>IMDb</a:t>
            </a:r>
            <a:r>
              <a:rPr lang="en-US" dirty="0" smtClean="0"/>
              <a:t> rating, number of votes, and any other relevant information.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Filtering and Sorting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Filter the collected data to include only movies with a significant number of votes (e.g., above a certain threshold like 10,000 votes) to ensure reliability.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Sort the filtered data based on </a:t>
            </a:r>
            <a:r>
              <a:rPr lang="en-US" dirty="0" err="1" smtClean="0"/>
              <a:t>IMDb</a:t>
            </a:r>
            <a:r>
              <a:rPr lang="en-US" dirty="0" smtClean="0"/>
              <a:t> ratings in descending order to rank the movies from highest to lowest rated.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Analysis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Generate statistical insights from the top 2000 movies list. This could include: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Average rating of the top 2000 movies.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Distribution of movies by genre, director, release year, etc., within the top 2000 list.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Top-rated movies by decade (e.g., top-rated movies from the 2000s, 2010s, etc.).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/>
              <a:t>Relationship between ratings, number of votes, and box office performance (if box office data is available).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Visualization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Create visualizations such as bar charts, pie charts, and histograms to present the analysis findings in a visually appealing and understandable manner.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Use tools like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or </a:t>
            </a:r>
            <a:r>
              <a:rPr lang="en-US" dirty="0" err="1" smtClean="0"/>
              <a:t>Plotly</a:t>
            </a:r>
            <a:r>
              <a:rPr lang="en-US" dirty="0" smtClean="0"/>
              <a:t>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19" y="550031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250" y="928467"/>
            <a:ext cx="115167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Data Acquisition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Utilize </a:t>
            </a:r>
            <a:r>
              <a:rPr lang="en-US" sz="1600" dirty="0" err="1" smtClean="0"/>
              <a:t>IMDb's</a:t>
            </a:r>
            <a:r>
              <a:rPr lang="en-US" sz="1600" dirty="0" smtClean="0"/>
              <a:t> official API to fetch movie data programmatically. This API provides structured access to </a:t>
            </a:r>
            <a:r>
              <a:rPr lang="en-US" sz="1600" dirty="0" err="1" smtClean="0"/>
              <a:t>IMDb's</a:t>
            </a:r>
            <a:r>
              <a:rPr lang="en-US" sz="1600" dirty="0" smtClean="0"/>
              <a:t> vast database, including movie titles, ratings, release years, genres, directors, and more.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Alternatively, if </a:t>
            </a:r>
            <a:r>
              <a:rPr lang="en-US" sz="1600" dirty="0" err="1" smtClean="0"/>
              <a:t>IMDb's</a:t>
            </a:r>
            <a:r>
              <a:rPr lang="en-US" sz="1600" dirty="0" smtClean="0"/>
              <a:t> API is not accessible, consider using web scraping techniques to extract movie data from </a:t>
            </a:r>
            <a:r>
              <a:rPr lang="en-US" sz="1600" dirty="0" err="1" smtClean="0"/>
              <a:t>IMDb's</a:t>
            </a:r>
            <a:r>
              <a:rPr lang="en-US" sz="1600" dirty="0" smtClean="0"/>
              <a:t> website. Be mindful of legal and ethical considerations while scraping..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Analysis and Insights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Conduct statistical analysis to derive insights from the </a:t>
            </a:r>
            <a:r>
              <a:rPr lang="en-US" sz="1600" dirty="0" err="1" smtClean="0"/>
              <a:t>IMDb</a:t>
            </a:r>
            <a:r>
              <a:rPr lang="en-US" sz="1600" dirty="0" smtClean="0"/>
              <a:t> Top 2000 movies list. This may involve calculating average ratings, analyzing genre distributions, exploring trends over decades, or identifying top-rated directors.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Generate visualizations (e.g., bar charts, pie charts, </a:t>
            </a:r>
            <a:r>
              <a:rPr lang="en-US" sz="1600" dirty="0" err="1" smtClean="0"/>
              <a:t>heatmaps</a:t>
            </a:r>
            <a:r>
              <a:rPr lang="en-US" sz="1600" dirty="0" smtClean="0"/>
              <a:t>) to present the analysis findings effectively. Use libraries like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,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, or </a:t>
            </a:r>
            <a:r>
              <a:rPr lang="en-US" sz="1600" dirty="0" err="1" smtClean="0"/>
              <a:t>Plotly</a:t>
            </a:r>
            <a:r>
              <a:rPr lang="en-US" sz="1600" dirty="0" smtClean="0"/>
              <a:t> for 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User Interface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Develop a user-friendly interface where users can interact with the </a:t>
            </a:r>
            <a:r>
              <a:rPr lang="en-US" sz="1600" dirty="0" err="1" smtClean="0"/>
              <a:t>IMDb</a:t>
            </a:r>
            <a:r>
              <a:rPr lang="en-US" sz="1600" dirty="0" smtClean="0"/>
              <a:t> Top 2000 movies list. This could be a web application, desktop application, or mobile app.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Include features such as search functionality, filters by genre or year, and detailed movie information (e.g., synopsis, cast, trailers).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Automation and Updates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Implement automation to periodically update the </a:t>
            </a:r>
            <a:r>
              <a:rPr lang="en-US" sz="1600" dirty="0" err="1" smtClean="0"/>
              <a:t>IMDb</a:t>
            </a:r>
            <a:r>
              <a:rPr lang="en-US" sz="1600" dirty="0" smtClean="0"/>
              <a:t> Top 2000 movies list and analysis. Schedule data refreshes at regular intervals (e.g., weekly, monthly) to reflect changes in ratings and new movie additions.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Notify users or administrators about updates and changes to keep the system up-to-date..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/>
              <a:t>Quality Assurance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Conduct thorough testing to validate the system's functionality, data accuracy, and user experience. Perform unit testing, integration testing, and user acceptance testing.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Address any bugs, errors, or usability issues identified during testing to deliver a reliable and seamless user experience.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3000"/>
            <a:ext cx="11029616" cy="530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900332" y="865590"/>
            <a:ext cx="9988062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b="1" dirty="0" smtClean="0"/>
              <a:t>Algorithm for </a:t>
            </a:r>
            <a:r>
              <a:rPr lang="en-US" b="1" dirty="0" err="1" smtClean="0"/>
              <a:t>IMDb</a:t>
            </a:r>
            <a:r>
              <a:rPr lang="en-US" b="1" dirty="0" smtClean="0"/>
              <a:t> Top 2000 Movies List</a:t>
            </a:r>
          </a:p>
          <a:p>
            <a:pPr marL="342900" indent="-342900">
              <a:lnSpc>
                <a:spcPct val="135000"/>
              </a:lnSpc>
              <a:buFont typeface="+mj-lt"/>
              <a:buAutoNum type="arabicPeriod"/>
            </a:pPr>
            <a:r>
              <a:rPr lang="en-US" b="1" dirty="0" smtClean="0"/>
              <a:t>Data Collection and Preprocessing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IMDb's</a:t>
            </a:r>
            <a:r>
              <a:rPr lang="en-US" dirty="0" smtClean="0"/>
              <a:t> API or web scraping techniques to gather movie data.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Clean the data by removing duplicates, handling missing values, and standardizing formats.</a:t>
            </a:r>
          </a:p>
          <a:p>
            <a:pPr marL="342900" indent="-342900">
              <a:lnSpc>
                <a:spcPct val="135000"/>
              </a:lnSpc>
              <a:buFont typeface="+mj-lt"/>
              <a:buAutoNum type="arabicPeriod"/>
            </a:pPr>
            <a:r>
              <a:rPr lang="en-US" b="1" dirty="0" smtClean="0"/>
              <a:t>Filtering and Ranking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Filter the data to include movies with a significant number of votes (e.g., &gt;10,000).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Rank the filtered data based on </a:t>
            </a:r>
            <a:r>
              <a:rPr lang="en-US" dirty="0" err="1" smtClean="0"/>
              <a:t>IMDb</a:t>
            </a:r>
            <a:r>
              <a:rPr lang="en-US" dirty="0" smtClean="0"/>
              <a:t> ratings in descending order.</a:t>
            </a:r>
          </a:p>
          <a:p>
            <a:pPr marL="342900" indent="-342900">
              <a:lnSpc>
                <a:spcPct val="135000"/>
              </a:lnSpc>
              <a:buFont typeface="+mj-lt"/>
              <a:buAutoNum type="arabicPeriod"/>
            </a:pPr>
            <a:r>
              <a:rPr lang="en-US" b="1" dirty="0" smtClean="0"/>
              <a:t>Statistical Analysis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Calculate average ratings, genre distributions, top-rated directors, and other relevant statistics.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Generate visualizations (e.g., bar charts, pie charts) for insights presentation.</a:t>
            </a:r>
          </a:p>
          <a:p>
            <a:pPr marL="342900" indent="-342900">
              <a:lnSpc>
                <a:spcPct val="135000"/>
              </a:lnSpc>
              <a:buFont typeface="+mj-lt"/>
              <a:buAutoNum type="arabicPeriod"/>
            </a:pPr>
            <a:r>
              <a:rPr lang="en-US" b="1" dirty="0" smtClean="0"/>
              <a:t>Algorithm Steps</a:t>
            </a:r>
            <a:r>
              <a:rPr lang="en-US" dirty="0" smtClean="0"/>
              <a:t>: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Initialize the data collection process.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Clean and preprocess the collected data.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Filter and rank the movies based on specified criteria.</a:t>
            </a:r>
          </a:p>
          <a:p>
            <a:pPr marL="800100" lvl="1" indent="-342900">
              <a:lnSpc>
                <a:spcPct val="135000"/>
              </a:lnSpc>
              <a:buFont typeface="+mj-lt"/>
              <a:buAutoNum type="arabicPeriod"/>
            </a:pPr>
            <a:r>
              <a:rPr lang="en-US" dirty="0" smtClean="0"/>
              <a:t>Conduct statistical analysis and generate visualizations.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61476"/>
            <a:ext cx="11029616" cy="53029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Deployment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06436" y="942523"/>
            <a:ext cx="111838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Web Application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Develop a web-based platform for users to access the </a:t>
            </a:r>
            <a:r>
              <a:rPr lang="en-US" dirty="0" err="1" smtClean="0"/>
              <a:t>IMDb</a:t>
            </a:r>
            <a:r>
              <a:rPr lang="en-US" dirty="0" smtClean="0"/>
              <a:t> Top 2000 movies analysis.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Use frameworks like Flask (Python), </a:t>
            </a:r>
            <a:r>
              <a:rPr lang="en-US" dirty="0" err="1" smtClean="0"/>
              <a:t>Django</a:t>
            </a:r>
            <a:r>
              <a:rPr lang="en-US" dirty="0" smtClean="0"/>
              <a:t> (Python), or Node.js (JavaScript) for backend development.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Implement HTML, CSS, and JavaScript for frontend design and interactivity.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Database Integration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Store the preprocessed movie data in a database (e.g.,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MySQL</a:t>
            </a:r>
            <a:r>
              <a:rPr lang="en-US" dirty="0" smtClean="0"/>
              <a:t>) for efficient retrieval and management.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Ensure database security and backup procedures are in place.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API Integration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If the analysis is to be accessed programmatically, develop an API using tools like </a:t>
            </a:r>
            <a:r>
              <a:rPr lang="en-US" dirty="0" err="1" smtClean="0"/>
              <a:t>FastAPI</a:t>
            </a:r>
            <a:r>
              <a:rPr lang="en-US" dirty="0" smtClean="0"/>
              <a:t> (Python), Express.js (JavaScript), or Flask-</a:t>
            </a:r>
            <a:r>
              <a:rPr lang="en-US" dirty="0" err="1" smtClean="0"/>
              <a:t>RESTful</a:t>
            </a:r>
            <a:r>
              <a:rPr lang="en-US" dirty="0" smtClean="0"/>
              <a:t> (Python).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Define endpoints for data retrieval, analysis execution, and result presentation.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Deployment Options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Deploy the web application and API to a cloud platform like AWS (Amazon Web Services), Azure, or Google Cloud Platform.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Utilize platform-as-a-service (</a:t>
            </a:r>
            <a:r>
              <a:rPr lang="en-US" dirty="0" err="1" smtClean="0"/>
              <a:t>PaaS</a:t>
            </a:r>
            <a:r>
              <a:rPr lang="en-US" dirty="0" smtClean="0"/>
              <a:t>) offerings such as AWS Elastic Beanstalk, Azure App Service, or Google App Engine for streamlined deployment and scalability.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Security Considerations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Implement authentication and authorization mechanisms to secure user access to the analysis platform.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Apply HTTPS encryption for data transmission.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Regularly audit and update security measures to protect against vulnerabilities.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 descr="Screenshot (161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604" y="1238287"/>
            <a:ext cx="4403188" cy="2475584"/>
          </a:xfrm>
        </p:spPr>
      </p:pic>
      <p:pic>
        <p:nvPicPr>
          <p:cNvPr id="11" name="Picture 10" descr="Screenshot (16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10" y="1238287"/>
            <a:ext cx="4581378" cy="2575768"/>
          </a:xfrm>
          <a:prstGeom prst="rect">
            <a:avLst/>
          </a:prstGeom>
        </p:spPr>
      </p:pic>
      <p:pic>
        <p:nvPicPr>
          <p:cNvPr id="12" name="Picture 11" descr="Screenshot (163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04" y="4154751"/>
            <a:ext cx="4304716" cy="2420221"/>
          </a:xfrm>
          <a:prstGeom prst="rect">
            <a:avLst/>
          </a:prstGeom>
        </p:spPr>
      </p:pic>
      <p:pic>
        <p:nvPicPr>
          <p:cNvPr id="13" name="Picture 12" descr="Screenshot (164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51" y="4062478"/>
            <a:ext cx="4468837" cy="25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6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91" y="809381"/>
            <a:ext cx="4590564" cy="2580933"/>
          </a:xfrm>
        </p:spPr>
      </p:pic>
      <p:pic>
        <p:nvPicPr>
          <p:cNvPr id="5" name="Picture 4" descr="Screenshot (16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38" y="787792"/>
            <a:ext cx="4578921" cy="2574386"/>
          </a:xfrm>
          <a:prstGeom prst="rect">
            <a:avLst/>
          </a:prstGeom>
        </p:spPr>
      </p:pic>
      <p:pic>
        <p:nvPicPr>
          <p:cNvPr id="6" name="Picture 5" descr="Screenshot (16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32" y="3740874"/>
            <a:ext cx="4468341" cy="2512215"/>
          </a:xfrm>
          <a:prstGeom prst="rect">
            <a:avLst/>
          </a:prstGeom>
        </p:spPr>
      </p:pic>
      <p:pic>
        <p:nvPicPr>
          <p:cNvPr id="7" name="Picture 6" descr="Screenshot (168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387" y="3766140"/>
            <a:ext cx="4595281" cy="2583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186</TotalTime>
  <Words>1298</Words>
  <Application>Microsoft Office PowerPoint</Application>
  <PresentationFormat>Custom</PresentationFormat>
  <Paragraphs>118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Imdb top 2000 movies</vt:lpstr>
      <vt:lpstr>OUTLINE</vt:lpstr>
      <vt:lpstr>Problem Statement</vt:lpstr>
      <vt:lpstr>Proposed Solution</vt:lpstr>
      <vt:lpstr>System  Approach</vt:lpstr>
      <vt:lpstr>Algorithm &amp; Deployment</vt:lpstr>
      <vt:lpstr>Deployment </vt:lpstr>
      <vt:lpstr>Result</vt:lpstr>
      <vt:lpstr>Slide 9</vt:lpstr>
      <vt:lpstr>Slide 10</vt:lpstr>
      <vt:lpstr>Conclusion</vt:lpstr>
      <vt:lpstr>Slide 12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sini bharath</cp:lastModifiedBy>
  <cp:revision>41</cp:revision>
  <dcterms:created xsi:type="dcterms:W3CDTF">2021-05-26T16:50:10Z</dcterms:created>
  <dcterms:modified xsi:type="dcterms:W3CDTF">2024-04-14T07:25:54Z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