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23"/>
  </p:notesMasterIdLst>
  <p:handoutMasterIdLst>
    <p:handoutMasterId r:id="rId24"/>
  </p:handoutMasterIdLst>
  <p:sldIdLst>
    <p:sldId id="256" r:id="rId2"/>
    <p:sldId id="257" r:id="rId3"/>
    <p:sldId id="265" r:id="rId4"/>
    <p:sldId id="281" r:id="rId5"/>
    <p:sldId id="283" r:id="rId6"/>
    <p:sldId id="258" r:id="rId7"/>
    <p:sldId id="264" r:id="rId8"/>
    <p:sldId id="266" r:id="rId9"/>
    <p:sldId id="267" r:id="rId10"/>
    <p:sldId id="268" r:id="rId11"/>
    <p:sldId id="274" r:id="rId12"/>
    <p:sldId id="273" r:id="rId13"/>
    <p:sldId id="271" r:id="rId14"/>
    <p:sldId id="275" r:id="rId15"/>
    <p:sldId id="276" r:id="rId16"/>
    <p:sldId id="277" r:id="rId17"/>
    <p:sldId id="278" r:id="rId18"/>
    <p:sldId id="279" r:id="rId19"/>
    <p:sldId id="272" r:id="rId20"/>
    <p:sldId id="262" r:id="rId21"/>
    <p:sldId id="263" r:id="rId22"/>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omfortaa" panose="020B0604020202020204" charset="0"/>
      <p:regular r:id="rId29"/>
      <p:bold r:id="rId30"/>
    </p:embeddedFont>
    <p:embeddedFont>
      <p:font typeface="Gill Sans MT" panose="020B0502020104020203" pitchFamily="34" charset="0"/>
      <p:regular r:id="rId31"/>
      <p:bold r:id="rId32"/>
      <p:italic r:id="rId33"/>
      <p:bold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0" userDrawn="1">
          <p15:clr>
            <a:srgbClr val="747775"/>
          </p15:clr>
        </p15:guide>
        <p15:guide id="2" pos="2869"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6F659E8-5046-402F-A159-2CC8F8F491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2" autoAdjust="0"/>
    <p:restoredTop sz="94660"/>
  </p:normalViewPr>
  <p:slideViewPr>
    <p:cSldViewPr snapToGrid="0" showGuides="1">
      <p:cViewPr varScale="1">
        <p:scale>
          <a:sx n="109" d="100"/>
          <a:sy n="109" d="100"/>
        </p:scale>
        <p:origin x="643" y="86"/>
      </p:cViewPr>
      <p:guideLst>
        <p:guide orient="horz" pos="1590"/>
        <p:guide pos="286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6/29/2025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EBDE6D91-39A6-1D0E-8C32-144B639C3CAE}"/>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254A3DBE-075E-8034-6123-D21412243C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5B00C16A-67B7-CB99-263C-519EE42E32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919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EBDE6D91-39A6-1D0E-8C32-144B639C3CAE}"/>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254A3DBE-075E-8034-6123-D21412243C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5B00C16A-67B7-CB99-263C-519EE42E32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B06CEE56-6575-E838-0EED-5A581CE55682}"/>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7295134E-4E23-8684-5133-0D20C4730C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FCE0BED5-238A-AB4F-9290-564D8F8499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398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B97AF857-A7EA-F93E-E76B-51C31F0D6E69}"/>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F8DC69EB-E920-EDD6-73AE-89DDF9B82F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454EB9CA-F157-F7C5-7945-C57BFDA1FA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925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B97AF857-A7EA-F93E-E76B-51C31F0D6E69}"/>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F8DC69EB-E920-EDD6-73AE-89DDF9B82F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454EB9CA-F157-F7C5-7945-C57BFDA1FA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467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B97AF857-A7EA-F93E-E76B-51C31F0D6E69}"/>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F8DC69EB-E920-EDD6-73AE-89DDF9B82F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454EB9CA-F157-F7C5-7945-C57BFDA1FA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7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B97AF857-A7EA-F93E-E76B-51C31F0D6E69}"/>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F8DC69EB-E920-EDD6-73AE-89DDF9B82F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454EB9CA-F157-F7C5-7945-C57BFDA1FA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888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B97AF857-A7EA-F93E-E76B-51C31F0D6E69}"/>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F8DC69EB-E920-EDD6-73AE-89DDF9B82F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454EB9CA-F157-F7C5-7945-C57BFDA1FA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312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B97AF857-A7EA-F93E-E76B-51C31F0D6E69}"/>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F8DC69EB-E920-EDD6-73AE-89DDF9B82F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454EB9CA-F157-F7C5-7945-C57BFDA1FA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32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515D38E7-A5F4-7FF4-B733-E4C4ACB761B7}"/>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1D4FF2A2-569F-1411-BFA2-171226D441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830545FB-761C-27F7-D976-2815D38C5D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517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630aa68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630aa68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9630aa68a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9630aa68a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630aa68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630aa68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789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630aa68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630aa68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8985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630aa68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630aa68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863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9630aa68a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9630aa68a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9630aa68a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8747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88A557F6-0626-64A6-975D-E2AD8ADB2B38}"/>
            </a:ext>
          </a:extLst>
        </p:cNvPr>
        <p:cNvGrpSpPr/>
        <p:nvPr/>
      </p:nvGrpSpPr>
      <p:grpSpPr>
        <a:xfrm>
          <a:off x="0" y="0"/>
          <a:ext cx="0" cy="0"/>
          <a:chOff x="0" y="0"/>
          <a:chExt cx="0" cy="0"/>
        </a:xfrm>
      </p:grpSpPr>
      <p:sp>
        <p:nvSpPr>
          <p:cNvPr id="72" name="Google Shape;72;g29630aa68a5_0_76:notes">
            <a:extLst>
              <a:ext uri="{FF2B5EF4-FFF2-40B4-BE49-F238E27FC236}">
                <a16:creationId xmlns:a16="http://schemas.microsoft.com/office/drawing/2014/main" id="{63372696-4265-31E6-B896-D5BC9EC530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630aa68a5_0_76:notes">
            <a:extLst>
              <a:ext uri="{FF2B5EF4-FFF2-40B4-BE49-F238E27FC236}">
                <a16:creationId xmlns:a16="http://schemas.microsoft.com/office/drawing/2014/main" id="{ADBBD962-9BFA-FC53-7629-83E6F5F90A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333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6/29/2025</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46225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72464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20545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253698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5905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92354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50260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91660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531535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4659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81641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smtClean="0"/>
              <a:pPr/>
              <a:t>6/29/2025</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38008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6/29/2025</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47485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25923" y="859667"/>
            <a:ext cx="9195845" cy="1551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US" sz="2600" b="1" dirty="0">
                <a:solidFill>
                  <a:schemeClr val="tx1"/>
                </a:solidFill>
              </a:rPr>
              <a:t>MAN-IN-THE-MIDDLE ATTACK ON PANIC BUTTONS WORKS IN GSM NETWORKS:</a:t>
            </a:r>
            <a:br>
              <a:rPr lang="en-US" sz="2600" b="1" dirty="0">
                <a:solidFill>
                  <a:schemeClr val="tx1"/>
                </a:solidFill>
              </a:rPr>
            </a:br>
            <a:r>
              <a:rPr lang="en-US" sz="2600" b="1" dirty="0">
                <a:solidFill>
                  <a:schemeClr val="tx1"/>
                </a:solidFill>
              </a:rPr>
              <a:t>VULNERABILITIES AND DETECTION</a:t>
            </a:r>
            <a:endParaRPr sz="2600" b="1" dirty="0">
              <a:solidFill>
                <a:schemeClr val="tx1"/>
              </a:solidFill>
              <a:latin typeface="Comfortaa"/>
              <a:ea typeface="Comfortaa"/>
              <a:cs typeface="Comfortaa"/>
              <a:sym typeface="Comfortaa"/>
            </a:endParaRPr>
          </a:p>
        </p:txBody>
      </p:sp>
      <p:sp>
        <p:nvSpPr>
          <p:cNvPr id="55" name="Google Shape;55;p13"/>
          <p:cNvSpPr txBox="1">
            <a:spLocks noGrp="1"/>
          </p:cNvSpPr>
          <p:nvPr>
            <p:ph type="subTitle" idx="4294967295"/>
          </p:nvPr>
        </p:nvSpPr>
        <p:spPr>
          <a:xfrm>
            <a:off x="0" y="2665413"/>
            <a:ext cx="4006850" cy="1330325"/>
          </a:xfrm>
          <a:prstGeom prst="rect">
            <a:avLst/>
          </a:prstGeom>
        </p:spPr>
        <p:txBody>
          <a:bodyPr spcFirstLastPara="1" wrap="square" lIns="91425" tIns="91425" rIns="91425" bIns="91425" anchor="t" anchorCtr="0">
            <a:normAutofit lnSpcReduction="10000"/>
          </a:bodyPr>
          <a:lstStyle/>
          <a:p>
            <a:pPr marL="0" lvl="0" indent="0" rtl="0">
              <a:spcBef>
                <a:spcPts val="0"/>
              </a:spcBef>
              <a:spcAft>
                <a:spcPts val="0"/>
              </a:spcAft>
              <a:buNone/>
            </a:pPr>
            <a:r>
              <a:rPr lang="en-GB" sz="1600" b="1"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N</a:t>
            </a:r>
            <a:r>
              <a:rPr lang="en-US" altLang="en-GB" sz="1600" b="1"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AME OF STUDENTS</a:t>
            </a:r>
            <a:r>
              <a:rPr lang="en-GB" sz="1600" b="1"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a:t>
            </a:r>
            <a:endParaRPr sz="1600" b="1"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endParaRPr>
          </a:p>
          <a:p>
            <a:pPr marL="0" lvl="0" indent="0" rtl="0">
              <a:spcBef>
                <a:spcPts val="0"/>
              </a:spcBef>
              <a:spcAft>
                <a:spcPts val="0"/>
              </a:spcAft>
              <a:buNone/>
            </a:pPr>
            <a:endParaRPr lang="en-GB" sz="1600"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endParaRPr>
          </a:p>
          <a:p>
            <a:pPr marL="0" lvl="0" indent="0" rtl="0">
              <a:spcBef>
                <a:spcPts val="0"/>
              </a:spcBef>
              <a:spcAft>
                <a:spcPts val="0"/>
              </a:spcAft>
              <a:buNone/>
            </a:pPr>
            <a:r>
              <a:rPr lang="en-GB" sz="1600" dirty="0">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 </a:t>
            </a:r>
            <a:r>
              <a:rPr lang="en-US" sz="1600" dirty="0">
                <a:ln/>
                <a:solidFill>
                  <a:schemeClr val="tx1"/>
                </a:solidFill>
                <a:latin typeface="Times New Roman" panose="02020603050405020304" charset="0"/>
                <a:ea typeface="Comfortaa"/>
                <a:cs typeface="Times New Roman" panose="02020603050405020304" charset="0"/>
                <a:sym typeface="+mn-ea"/>
              </a:rPr>
              <a:t>ARSHAD T A</a:t>
            </a:r>
            <a:r>
              <a:rPr lang="en-US" sz="1600" dirty="0">
                <a:ln/>
                <a:solidFill>
                  <a:schemeClr val="tx1"/>
                </a:solidFill>
                <a:effectLst/>
                <a:latin typeface="Times New Roman" panose="02020603050405020304" charset="0"/>
                <a:cs typeface="Times New Roman" panose="02020603050405020304" charset="0"/>
                <a:sym typeface="+mn-ea"/>
              </a:rPr>
              <a:t> - 210181601008</a:t>
            </a:r>
            <a:endParaRPr lang="en-US" sz="1600" dirty="0">
              <a:ln/>
              <a:solidFill>
                <a:schemeClr val="tx1"/>
              </a:solidFill>
              <a:effectLst/>
              <a:latin typeface="Times New Roman" panose="02020603050405020304" charset="0"/>
              <a:cs typeface="Times New Roman" panose="02020603050405020304" charset="0"/>
            </a:endParaRPr>
          </a:p>
          <a:p>
            <a:pPr marL="0" indent="0">
              <a:lnSpc>
                <a:spcPct val="100000"/>
              </a:lnSpc>
              <a:buNone/>
            </a:pPr>
            <a:r>
              <a:rPr lang="en-US" sz="1600" dirty="0">
                <a:ln/>
                <a:solidFill>
                  <a:schemeClr val="tx1"/>
                </a:solidFill>
                <a:effectLst/>
                <a:latin typeface="Times New Roman" panose="02020603050405020304" charset="0"/>
                <a:cs typeface="Times New Roman" panose="02020603050405020304" charset="0"/>
                <a:sym typeface="+mn-ea"/>
              </a:rPr>
              <a:t>SANJAY K - 210181601045</a:t>
            </a:r>
            <a:r>
              <a:rPr lang="en-GB" sz="1600" dirty="0">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 </a:t>
            </a:r>
          </a:p>
        </p:txBody>
      </p:sp>
      <p:sp>
        <p:nvSpPr>
          <p:cNvPr id="56" name="Google Shape;56;p13"/>
          <p:cNvSpPr txBox="1">
            <a:spLocks noGrp="1"/>
          </p:cNvSpPr>
          <p:nvPr>
            <p:ph type="subTitle" idx="4294967295"/>
          </p:nvPr>
        </p:nvSpPr>
        <p:spPr>
          <a:xfrm>
            <a:off x="5521325" y="2713038"/>
            <a:ext cx="3622675" cy="1235075"/>
          </a:xfrm>
          <a:prstGeom prst="rect">
            <a:avLst/>
          </a:prstGeom>
        </p:spPr>
        <p:txBody>
          <a:bodyPr spcFirstLastPara="1" wrap="square" lIns="91425" tIns="91425" rIns="91425" bIns="91425" anchor="t" anchorCtr="0">
            <a:normAutofit/>
            <a:scene3d>
              <a:camera prst="orthographicFront"/>
              <a:lightRig rig="threePt" dir="t"/>
            </a:scene3d>
          </a:bodyPr>
          <a:lstStyle/>
          <a:p>
            <a:pPr marL="0" lvl="0" indent="0" algn="ctr" rtl="0">
              <a:lnSpc>
                <a:spcPct val="80000"/>
              </a:lnSpc>
              <a:spcBef>
                <a:spcPts val="0"/>
              </a:spcBef>
              <a:spcAft>
                <a:spcPts val="0"/>
              </a:spcAft>
              <a:buNone/>
            </a:pPr>
            <a:r>
              <a:rPr lang="en-GB" sz="1600" b="1"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PROJECT S</a:t>
            </a:r>
            <a:r>
              <a:rPr lang="en-US" altLang="en-GB" sz="1600" b="1"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UPERVISOR</a:t>
            </a:r>
            <a:r>
              <a:rPr lang="en-GB" sz="1600" b="1"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a:t>
            </a:r>
            <a:endParaRPr sz="1600" b="1"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endParaRPr>
          </a:p>
          <a:p>
            <a:pPr marL="0" lvl="0" indent="0" algn="ctr" rtl="0">
              <a:lnSpc>
                <a:spcPct val="80000"/>
              </a:lnSpc>
              <a:spcBef>
                <a:spcPts val="0"/>
              </a:spcBef>
              <a:spcAft>
                <a:spcPts val="0"/>
              </a:spcAft>
              <a:buNone/>
            </a:pPr>
            <a:endParaRPr sz="1600" dirty="0">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endParaRPr>
          </a:p>
          <a:p>
            <a:pPr marL="0" lvl="0" indent="0" algn="ctr" rtl="0">
              <a:lnSpc>
                <a:spcPct val="100000"/>
              </a:lnSpc>
              <a:spcBef>
                <a:spcPts val="0"/>
              </a:spcBef>
              <a:spcAft>
                <a:spcPts val="0"/>
              </a:spcAft>
              <a:buNone/>
            </a:pPr>
            <a:r>
              <a:rPr lang="en-US" sz="16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MRS . SOUNDARIYA A</a:t>
            </a:r>
            <a:r>
              <a:rPr lang="en-IN" altLang="en-US" sz="16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a:t>
            </a:r>
          </a:p>
          <a:p>
            <a:pPr marL="0" lvl="0" indent="0" algn="ctr" rtl="0">
              <a:lnSpc>
                <a:spcPct val="100000"/>
              </a:lnSpc>
              <a:spcBef>
                <a:spcPts val="0"/>
              </a:spcBef>
              <a:spcAft>
                <a:spcPts val="0"/>
              </a:spcAft>
              <a:buNone/>
            </a:pPr>
            <a:r>
              <a:rPr lang="en-IN" altLang="en-US" sz="160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(ASSISTANT PROFESSOR  / CSE)</a:t>
            </a:r>
            <a:endParaRPr lang="en-IN" altLang="en-US" sz="1600"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mn-ea"/>
            </a:endParaRPr>
          </a:p>
        </p:txBody>
      </p:sp>
      <p:sp>
        <p:nvSpPr>
          <p:cNvPr id="57" name="Google Shape;57;p13"/>
          <p:cNvSpPr txBox="1">
            <a:spLocks noGrp="1"/>
          </p:cNvSpPr>
          <p:nvPr>
            <p:ph type="subTitle" idx="4294967295"/>
          </p:nvPr>
        </p:nvSpPr>
        <p:spPr>
          <a:xfrm>
            <a:off x="246063" y="4083050"/>
            <a:ext cx="8897937" cy="623888"/>
          </a:xfrm>
          <a:prstGeom prst="rect">
            <a:avLst/>
          </a:prstGeom>
        </p:spPr>
        <p:txBody>
          <a:bodyPr spcFirstLastPara="1" wrap="square" lIns="91425" tIns="91425" rIns="91425" bIns="91425" anchor="t" anchorCtr="0">
            <a:noAutofit/>
          </a:bodyPr>
          <a:lstStyle/>
          <a:p>
            <a:pPr marL="0" indent="0"/>
            <a:r>
              <a:rPr lang="en-GB" sz="2000" b="1"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D</a:t>
            </a:r>
            <a:r>
              <a:rPr lang="en-US" altLang="en-GB" sz="2000" b="1"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OMAIN OF PROJECT</a:t>
            </a:r>
            <a:r>
              <a:rPr lang="en-GB" sz="2000" b="1"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 : </a:t>
            </a:r>
            <a:r>
              <a:rPr lang="en-US" sz="2000" b="1"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NETWORK SECURITY</a:t>
            </a:r>
            <a:r>
              <a:rPr lang="en-US" altLang="en-GB" sz="2000" b="1"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 (CYBER SECURITY)</a:t>
            </a:r>
            <a:endParaRPr sz="2000"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endParaRPr>
          </a:p>
          <a:p>
            <a:pPr marL="0" lvl="0" indent="0" algn="ctr" rtl="0">
              <a:spcBef>
                <a:spcPts val="0"/>
              </a:spcBef>
              <a:spcAft>
                <a:spcPts val="0"/>
              </a:spcAft>
              <a:buNone/>
            </a:pPr>
            <a:endParaRPr sz="2000"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endParaRPr>
          </a:p>
        </p:txBody>
      </p:sp>
      <p:sp>
        <p:nvSpPr>
          <p:cNvPr id="59" name="Google Shape;59;p13"/>
          <p:cNvSpPr txBox="1">
            <a:spLocks noGrp="1"/>
          </p:cNvSpPr>
          <p:nvPr>
            <p:ph type="subTitle" idx="4294967295"/>
          </p:nvPr>
        </p:nvSpPr>
        <p:spPr>
          <a:xfrm>
            <a:off x="0" y="-28575"/>
            <a:ext cx="4538663" cy="536575"/>
          </a:xfrm>
          <a:prstGeom prst="rect">
            <a:avLst/>
          </a:prstGeom>
        </p:spPr>
        <p:txBody>
          <a:bodyPr spcFirstLastPara="1" wrap="square" lIns="91425" tIns="91425" rIns="91425" bIns="91425" anchor="t" anchorCtr="0">
            <a:normAutofit/>
            <a:scene3d>
              <a:camera prst="orthographicFront"/>
              <a:lightRig rig="threePt" dir="t"/>
            </a:scene3d>
          </a:bodyPr>
          <a:lstStyle/>
          <a:p>
            <a:pPr marL="0" lvl="0" indent="0" algn="ctr" rtl="0">
              <a:spcBef>
                <a:spcPts val="0"/>
              </a:spcBef>
              <a:spcAft>
                <a:spcPts val="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60" name="Google Shape;60;p13"/>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00" b="1">
                <a:latin typeface="Comfortaa"/>
                <a:ea typeface="Comfortaa"/>
                <a:cs typeface="Comfortaa"/>
                <a:sym typeface="Comfortaa"/>
              </a:rPr>
              <a:t>01</a:t>
            </a:r>
            <a:endParaRPr sz="1100" b="1">
              <a:latin typeface="Comfortaa"/>
              <a:ea typeface="Comfortaa"/>
              <a:cs typeface="Comfortaa"/>
              <a:sym typeface="Comfortaa"/>
            </a:endParaRPr>
          </a:p>
        </p:txBody>
      </p:sp>
      <p:pic>
        <p:nvPicPr>
          <p:cNvPr id="58" name="Google Shape;58;p13"/>
          <p:cNvPicPr preferRelativeResize="0"/>
          <p:nvPr/>
        </p:nvPicPr>
        <p:blipFill>
          <a:blip r:embed="rId3"/>
          <a:stretch>
            <a:fillRect/>
          </a:stretch>
        </p:blipFill>
        <p:spPr>
          <a:xfrm>
            <a:off x="6992250" y="71075"/>
            <a:ext cx="2073075" cy="535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DE89D59D-6B30-CB0F-BAE9-B522E3309EAD}"/>
            </a:ext>
          </a:extLst>
        </p:cNvPr>
        <p:cNvGrpSpPr/>
        <p:nvPr/>
      </p:nvGrpSpPr>
      <p:grpSpPr>
        <a:xfrm>
          <a:off x="0" y="0"/>
          <a:ext cx="0" cy="0"/>
          <a:chOff x="0" y="0"/>
          <a:chExt cx="0" cy="0"/>
        </a:xfrm>
      </p:grpSpPr>
      <p:pic>
        <p:nvPicPr>
          <p:cNvPr id="76" name="Google Shape;76;p15">
            <a:extLst>
              <a:ext uri="{FF2B5EF4-FFF2-40B4-BE49-F238E27FC236}">
                <a16:creationId xmlns:a16="http://schemas.microsoft.com/office/drawing/2014/main" id="{2FE46F5D-3DF9-B620-C581-2011579979E7}"/>
              </a:ext>
            </a:extLst>
          </p:cNvPr>
          <p:cNvPicPr preferRelativeResize="0"/>
          <p:nvPr/>
        </p:nvPicPr>
        <p:blipFill>
          <a:blip r:embed="rId3"/>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923B5BDB-F622-4380-EBB2-C9872F845C4C}"/>
              </a:ext>
            </a:extLst>
          </p:cNvPr>
          <p:cNvSpPr txBox="1">
            <a:spLocks noGrp="1"/>
          </p:cNvSpPr>
          <p:nvPr>
            <p:ph type="body" idx="1"/>
          </p:nvPr>
        </p:nvSpPr>
        <p:spPr>
          <a:xfrm>
            <a:off x="2224360" y="-12"/>
            <a:ext cx="4537800" cy="535800"/>
          </a:xfrm>
          <a:prstGeom prst="rect">
            <a:avLst/>
          </a:prstGeom>
        </p:spPr>
        <p:txBody>
          <a:bodyPr spcFirstLastPara="1" wrap="square" lIns="91425" tIns="91425" rIns="91425" bIns="91425" anchor="t" anchorCtr="0">
            <a:normAutofit lnSpcReduction="10000"/>
            <a:scene3d>
              <a:camera prst="orthographicFront"/>
              <a:lightRig rig="threePt" dir="t"/>
            </a:scene3d>
          </a:bodyPr>
          <a:lstStyle/>
          <a:p>
            <a:pPr marL="0" lvl="0" indent="0" algn="l" rtl="0">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79" name="Google Shape;79;p15">
            <a:extLst>
              <a:ext uri="{FF2B5EF4-FFF2-40B4-BE49-F238E27FC236}">
                <a16:creationId xmlns:a16="http://schemas.microsoft.com/office/drawing/2014/main" id="{0F17DD44-CCAB-D76C-D4D0-95520D982FA0}"/>
              </a:ext>
            </a:extLst>
          </p:cNvPr>
          <p:cNvSpPr txBox="1">
            <a:spLocks noGrp="1"/>
          </p:cNvSpPr>
          <p:nvPr>
            <p:ph type="subTitle" idx="4294967295"/>
          </p:nvPr>
        </p:nvSpPr>
        <p:spPr>
          <a:xfrm>
            <a:off x="0" y="268288"/>
            <a:ext cx="6142038" cy="769937"/>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2800" b="1" dirty="0">
                <a:solidFill>
                  <a:schemeClr val="tx1"/>
                </a:solidFill>
                <a:latin typeface="Times New Roman" panose="02020603050405020304" pitchFamily="18" charset="0"/>
                <a:cs typeface="Times New Roman" panose="02020603050405020304" pitchFamily="18" charset="0"/>
              </a:rPr>
              <a:t>ARCHITECTURE DIAGRAM</a:t>
            </a:r>
          </a:p>
        </p:txBody>
      </p:sp>
      <p:sp>
        <p:nvSpPr>
          <p:cNvPr id="80" name="Google Shape;80;p15">
            <a:extLst>
              <a:ext uri="{FF2B5EF4-FFF2-40B4-BE49-F238E27FC236}">
                <a16:creationId xmlns:a16="http://schemas.microsoft.com/office/drawing/2014/main" id="{15618314-6B23-D562-3466-83FE6FA1E155}"/>
              </a:ext>
            </a:extLst>
          </p:cNvPr>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a:t>
            </a:r>
            <a:r>
              <a:rPr lang="en-US" altLang="en-GB" sz="1100" b="1">
                <a:latin typeface="Comfortaa"/>
                <a:ea typeface="Comfortaa"/>
                <a:cs typeface="Comfortaa"/>
                <a:sym typeface="Comfortaa"/>
              </a:rPr>
              <a:t>4</a:t>
            </a:r>
          </a:p>
        </p:txBody>
      </p:sp>
      <p:pic>
        <p:nvPicPr>
          <p:cNvPr id="4" name="Picture 3">
            <a:extLst>
              <a:ext uri="{FF2B5EF4-FFF2-40B4-BE49-F238E27FC236}">
                <a16:creationId xmlns:a16="http://schemas.microsoft.com/office/drawing/2014/main" id="{029CF18D-B69D-42D1-88E8-D4D42054AAD5}"/>
              </a:ext>
            </a:extLst>
          </p:cNvPr>
          <p:cNvPicPr>
            <a:picLocks noChangeAspect="1"/>
          </p:cNvPicPr>
          <p:nvPr/>
        </p:nvPicPr>
        <p:blipFill>
          <a:blip r:embed="rId4"/>
          <a:srcRect l="23463" t="17778" r="26910" b="18647"/>
          <a:stretch/>
        </p:blipFill>
        <p:spPr>
          <a:xfrm>
            <a:off x="1205650" y="452915"/>
            <a:ext cx="6509277" cy="4462135"/>
          </a:xfrm>
          <a:prstGeom prst="rect">
            <a:avLst/>
          </a:prstGeom>
        </p:spPr>
      </p:pic>
      <p:sp>
        <p:nvSpPr>
          <p:cNvPr id="2" name="Text Box 1">
            <a:extLst>
              <a:ext uri="{FF2B5EF4-FFF2-40B4-BE49-F238E27FC236}">
                <a16:creationId xmlns:a16="http://schemas.microsoft.com/office/drawing/2014/main" id="{B2836AC8-AD57-8D31-5F22-37ACE3133A8F}"/>
              </a:ext>
            </a:extLst>
          </p:cNvPr>
          <p:cNvSpPr txBox="1"/>
          <p:nvPr/>
        </p:nvSpPr>
        <p:spPr>
          <a:xfrm>
            <a:off x="2268855" y="4686300"/>
            <a:ext cx="4572000" cy="429895"/>
          </a:xfrm>
          <a:prstGeom prst="rect">
            <a:avLst/>
          </a:prstGeom>
          <a:noFill/>
        </p:spPr>
        <p:txBody>
          <a:bodyPr wrap="square" rtlCol="0" anchor="t">
            <a:sp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p>
        </p:txBody>
      </p:sp>
    </p:spTree>
    <p:extLst>
      <p:ext uri="{BB962C8B-B14F-4D97-AF65-F5344CB8AC3E}">
        <p14:creationId xmlns:p14="http://schemas.microsoft.com/office/powerpoint/2010/main" val="1596183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DE89D59D-6B30-CB0F-BAE9-B522E3309EAD}"/>
            </a:ext>
          </a:extLst>
        </p:cNvPr>
        <p:cNvGrpSpPr/>
        <p:nvPr/>
      </p:nvGrpSpPr>
      <p:grpSpPr>
        <a:xfrm>
          <a:off x="0" y="0"/>
          <a:ext cx="0" cy="0"/>
          <a:chOff x="0" y="0"/>
          <a:chExt cx="0" cy="0"/>
        </a:xfrm>
      </p:grpSpPr>
      <p:pic>
        <p:nvPicPr>
          <p:cNvPr id="76" name="Google Shape;76;p15">
            <a:extLst>
              <a:ext uri="{FF2B5EF4-FFF2-40B4-BE49-F238E27FC236}">
                <a16:creationId xmlns:a16="http://schemas.microsoft.com/office/drawing/2014/main" id="{2FE46F5D-3DF9-B620-C581-2011579979E7}"/>
              </a:ext>
            </a:extLst>
          </p:cNvPr>
          <p:cNvPicPr preferRelativeResize="0"/>
          <p:nvPr/>
        </p:nvPicPr>
        <p:blipFill>
          <a:blip r:embed="rId3"/>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923B5BDB-F622-4380-EBB2-C9872F845C4C}"/>
              </a:ext>
            </a:extLst>
          </p:cNvPr>
          <p:cNvSpPr txBox="1">
            <a:spLocks noGrp="1"/>
          </p:cNvSpPr>
          <p:nvPr>
            <p:ph type="body" idx="1"/>
          </p:nvPr>
        </p:nvSpPr>
        <p:spPr>
          <a:xfrm>
            <a:off x="2224360" y="-21114"/>
            <a:ext cx="4537800" cy="535800"/>
          </a:xfrm>
          <a:prstGeom prst="rect">
            <a:avLst/>
          </a:prstGeom>
        </p:spPr>
        <p:txBody>
          <a:bodyPr spcFirstLastPara="1" wrap="square" lIns="91425" tIns="91425" rIns="91425" bIns="91425" anchor="t" anchorCtr="0">
            <a:normAutofit lnSpcReduction="10000"/>
            <a:scene3d>
              <a:camera prst="orthographicFront"/>
              <a:lightRig rig="threePt" dir="t"/>
            </a:scene3d>
          </a:bodyPr>
          <a:lstStyle/>
          <a:p>
            <a:pPr marL="0" lvl="0" indent="0" algn="l" rtl="0">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79" name="Google Shape;79;p15">
            <a:extLst>
              <a:ext uri="{FF2B5EF4-FFF2-40B4-BE49-F238E27FC236}">
                <a16:creationId xmlns:a16="http://schemas.microsoft.com/office/drawing/2014/main" id="{0F17DD44-CCAB-D76C-D4D0-95520D982FA0}"/>
              </a:ext>
            </a:extLst>
          </p:cNvPr>
          <p:cNvSpPr txBox="1">
            <a:spLocks noGrp="1"/>
          </p:cNvSpPr>
          <p:nvPr>
            <p:ph type="subTitle" idx="4294967295"/>
          </p:nvPr>
        </p:nvSpPr>
        <p:spPr>
          <a:xfrm>
            <a:off x="0" y="268288"/>
            <a:ext cx="6142038" cy="769937"/>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2800" b="1" dirty="0">
                <a:solidFill>
                  <a:schemeClr val="tx1"/>
                </a:solidFill>
                <a:latin typeface="Times New Roman" panose="02020603050405020304" pitchFamily="18" charset="0"/>
                <a:cs typeface="Times New Roman" panose="02020603050405020304" pitchFamily="18" charset="0"/>
              </a:rPr>
              <a:t>CIRCUIT DIAGRAM</a:t>
            </a:r>
          </a:p>
        </p:txBody>
      </p:sp>
      <p:sp>
        <p:nvSpPr>
          <p:cNvPr id="80" name="Google Shape;80;p15">
            <a:extLst>
              <a:ext uri="{FF2B5EF4-FFF2-40B4-BE49-F238E27FC236}">
                <a16:creationId xmlns:a16="http://schemas.microsoft.com/office/drawing/2014/main" id="{15618314-6B23-D562-3466-83FE6FA1E155}"/>
              </a:ext>
            </a:extLst>
          </p:cNvPr>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a:t>
            </a:r>
            <a:r>
              <a:rPr lang="en-US" altLang="en-GB" sz="1100" b="1">
                <a:latin typeface="Comfortaa"/>
                <a:ea typeface="Comfortaa"/>
                <a:cs typeface="Comfortaa"/>
                <a:sym typeface="Comfortaa"/>
              </a:rPr>
              <a:t>4</a:t>
            </a:r>
          </a:p>
        </p:txBody>
      </p:sp>
      <p:sp>
        <p:nvSpPr>
          <p:cNvPr id="2" name="Text Box 1">
            <a:extLst>
              <a:ext uri="{FF2B5EF4-FFF2-40B4-BE49-F238E27FC236}">
                <a16:creationId xmlns:a16="http://schemas.microsoft.com/office/drawing/2014/main" id="{B2836AC8-AD57-8D31-5F22-37ACE3133A8F}"/>
              </a:ext>
            </a:extLst>
          </p:cNvPr>
          <p:cNvSpPr txBox="1"/>
          <p:nvPr/>
        </p:nvSpPr>
        <p:spPr>
          <a:xfrm>
            <a:off x="2268855" y="4686300"/>
            <a:ext cx="4572000" cy="429895"/>
          </a:xfrm>
          <a:prstGeom prst="rect">
            <a:avLst/>
          </a:prstGeom>
          <a:noFill/>
        </p:spPr>
        <p:txBody>
          <a:bodyPr wrap="square" rtlCol="0" anchor="t">
            <a:sp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p>
        </p:txBody>
      </p:sp>
      <p:pic>
        <p:nvPicPr>
          <p:cNvPr id="5" name="Picture 4">
            <a:extLst>
              <a:ext uri="{FF2B5EF4-FFF2-40B4-BE49-F238E27FC236}">
                <a16:creationId xmlns:a16="http://schemas.microsoft.com/office/drawing/2014/main" id="{3DDC6F66-EA35-A9AC-BEA5-3732E34404DA}"/>
              </a:ext>
            </a:extLst>
          </p:cNvPr>
          <p:cNvPicPr>
            <a:picLocks noChangeAspect="1"/>
          </p:cNvPicPr>
          <p:nvPr/>
        </p:nvPicPr>
        <p:blipFill>
          <a:blip r:embed="rId4"/>
          <a:stretch>
            <a:fillRect/>
          </a:stretch>
        </p:blipFill>
        <p:spPr>
          <a:xfrm>
            <a:off x="1257491" y="1037688"/>
            <a:ext cx="6471537" cy="3333987"/>
          </a:xfrm>
          <a:prstGeom prst="rect">
            <a:avLst/>
          </a:prstGeom>
        </p:spPr>
      </p:pic>
    </p:spTree>
    <p:extLst>
      <p:ext uri="{BB962C8B-B14F-4D97-AF65-F5344CB8AC3E}">
        <p14:creationId xmlns:p14="http://schemas.microsoft.com/office/powerpoint/2010/main" val="104315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6BAABF4E-AA3B-F3B9-D232-7EF6FBA6A8C3}"/>
            </a:ext>
          </a:extLst>
        </p:cNvPr>
        <p:cNvGrpSpPr/>
        <p:nvPr/>
      </p:nvGrpSpPr>
      <p:grpSpPr>
        <a:xfrm>
          <a:off x="0" y="0"/>
          <a:ext cx="0" cy="0"/>
          <a:chOff x="0" y="0"/>
          <a:chExt cx="0" cy="0"/>
        </a:xfrm>
      </p:grpSpPr>
      <p:pic>
        <p:nvPicPr>
          <p:cNvPr id="76" name="Google Shape;76;p15">
            <a:extLst>
              <a:ext uri="{FF2B5EF4-FFF2-40B4-BE49-F238E27FC236}">
                <a16:creationId xmlns:a16="http://schemas.microsoft.com/office/drawing/2014/main" id="{AD5E4121-AA3C-6CE4-D4EA-51805A2445B6}"/>
              </a:ext>
            </a:extLst>
          </p:cNvPr>
          <p:cNvPicPr preferRelativeResize="0"/>
          <p:nvPr/>
        </p:nvPicPr>
        <p:blipFill>
          <a:blip r:embed="rId3"/>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49A94BFF-5534-27F1-18B8-DD9327A4EE30}"/>
              </a:ext>
            </a:extLst>
          </p:cNvPr>
          <p:cNvSpPr txBox="1">
            <a:spLocks noGrp="1"/>
          </p:cNvSpPr>
          <p:nvPr>
            <p:ph type="body" idx="1"/>
          </p:nvPr>
        </p:nvSpPr>
        <p:spPr>
          <a:xfrm>
            <a:off x="2224360" y="-12"/>
            <a:ext cx="4537800" cy="535800"/>
          </a:xfrm>
          <a:prstGeom prst="rect">
            <a:avLst/>
          </a:prstGeom>
        </p:spPr>
        <p:txBody>
          <a:bodyPr spcFirstLastPara="1" wrap="square" lIns="91425" tIns="91425" rIns="91425" bIns="91425" anchor="t" anchorCtr="0">
            <a:normAutofit lnSpcReduction="10000"/>
            <a:scene3d>
              <a:camera prst="orthographicFront"/>
              <a:lightRig rig="threePt" dir="t"/>
            </a:scene3d>
          </a:bodyPr>
          <a:lstStyle/>
          <a:p>
            <a:pPr marL="0" lvl="0" indent="0" algn="l" rtl="0">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79" name="Google Shape;79;p15">
            <a:extLst>
              <a:ext uri="{FF2B5EF4-FFF2-40B4-BE49-F238E27FC236}">
                <a16:creationId xmlns:a16="http://schemas.microsoft.com/office/drawing/2014/main" id="{E694D993-6318-D9EE-B5BD-A16FB0C5FB86}"/>
              </a:ext>
            </a:extLst>
          </p:cNvPr>
          <p:cNvSpPr txBox="1">
            <a:spLocks noGrp="1"/>
          </p:cNvSpPr>
          <p:nvPr>
            <p:ph type="subTitle" idx="4294967295"/>
          </p:nvPr>
        </p:nvSpPr>
        <p:spPr>
          <a:xfrm>
            <a:off x="0" y="268288"/>
            <a:ext cx="6142038" cy="769937"/>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2400" b="1" dirty="0">
                <a:solidFill>
                  <a:schemeClr val="tx1"/>
                </a:solidFill>
                <a:latin typeface="+mj-lt"/>
                <a:cs typeface="Times New Roman" panose="02020603050405020304" pitchFamily="18" charset="0"/>
              </a:rPr>
              <a:t>IMPLEMENTATION</a:t>
            </a:r>
          </a:p>
        </p:txBody>
      </p:sp>
      <p:sp>
        <p:nvSpPr>
          <p:cNvPr id="80" name="Google Shape;80;p15">
            <a:extLst>
              <a:ext uri="{FF2B5EF4-FFF2-40B4-BE49-F238E27FC236}">
                <a16:creationId xmlns:a16="http://schemas.microsoft.com/office/drawing/2014/main" id="{87CE31C2-2FA4-477C-88E6-2A100F8C43BB}"/>
              </a:ext>
            </a:extLst>
          </p:cNvPr>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a:t>
            </a:r>
            <a:r>
              <a:rPr lang="en-US" altLang="en-GB" sz="1100" b="1">
                <a:latin typeface="Comfortaa"/>
                <a:ea typeface="Comfortaa"/>
                <a:cs typeface="Comfortaa"/>
                <a:sym typeface="Comfortaa"/>
              </a:rPr>
              <a:t>4</a:t>
            </a:r>
          </a:p>
        </p:txBody>
      </p:sp>
      <p:sp>
        <p:nvSpPr>
          <p:cNvPr id="2" name="Text Box 1">
            <a:extLst>
              <a:ext uri="{FF2B5EF4-FFF2-40B4-BE49-F238E27FC236}">
                <a16:creationId xmlns:a16="http://schemas.microsoft.com/office/drawing/2014/main" id="{BAAF7F83-806E-61F2-A0BF-A39D171883A2}"/>
              </a:ext>
            </a:extLst>
          </p:cNvPr>
          <p:cNvSpPr txBox="1"/>
          <p:nvPr/>
        </p:nvSpPr>
        <p:spPr>
          <a:xfrm>
            <a:off x="2268855" y="4686300"/>
            <a:ext cx="4572000" cy="429895"/>
          </a:xfrm>
          <a:prstGeom prst="rect">
            <a:avLst/>
          </a:prstGeom>
          <a:noFill/>
        </p:spPr>
        <p:txBody>
          <a:bodyPr wrap="square" rtlCol="0" anchor="t">
            <a:sp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p>
        </p:txBody>
      </p:sp>
      <p:pic>
        <p:nvPicPr>
          <p:cNvPr id="4" name="Picture 3">
            <a:extLst>
              <a:ext uri="{FF2B5EF4-FFF2-40B4-BE49-F238E27FC236}">
                <a16:creationId xmlns:a16="http://schemas.microsoft.com/office/drawing/2014/main" id="{F831C52F-29B2-F75F-F678-A76C3DDC753A}"/>
              </a:ext>
            </a:extLst>
          </p:cNvPr>
          <p:cNvPicPr>
            <a:picLocks noChangeAspect="1"/>
          </p:cNvPicPr>
          <p:nvPr/>
        </p:nvPicPr>
        <p:blipFill>
          <a:blip r:embed="rId4"/>
          <a:stretch>
            <a:fillRect/>
          </a:stretch>
        </p:blipFill>
        <p:spPr>
          <a:xfrm>
            <a:off x="467451" y="1037688"/>
            <a:ext cx="5591379" cy="3179155"/>
          </a:xfrm>
          <a:prstGeom prst="rect">
            <a:avLst/>
          </a:prstGeom>
        </p:spPr>
      </p:pic>
      <p:pic>
        <p:nvPicPr>
          <p:cNvPr id="1026" name="Picture 2" descr="D-Link DWA-131 Wireless N Nano USB Adapter (Black)">
            <a:extLst>
              <a:ext uri="{FF2B5EF4-FFF2-40B4-BE49-F238E27FC236}">
                <a16:creationId xmlns:a16="http://schemas.microsoft.com/office/drawing/2014/main" id="{81C37108-AA8D-8093-C03A-DFD79CDED8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0832" y="1659208"/>
            <a:ext cx="2844493" cy="1422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94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A891099A-DED9-9A03-69F3-FB0D67DD1F99}"/>
            </a:ext>
          </a:extLst>
        </p:cNvPr>
        <p:cNvGrpSpPr/>
        <p:nvPr/>
      </p:nvGrpSpPr>
      <p:grpSpPr>
        <a:xfrm>
          <a:off x="0" y="0"/>
          <a:ext cx="0" cy="0"/>
          <a:chOff x="0" y="0"/>
          <a:chExt cx="0" cy="0"/>
        </a:xfrm>
      </p:grpSpPr>
      <p:pic>
        <p:nvPicPr>
          <p:cNvPr id="76" name="Google Shape;76;p15">
            <a:extLst>
              <a:ext uri="{FF2B5EF4-FFF2-40B4-BE49-F238E27FC236}">
                <a16:creationId xmlns:a16="http://schemas.microsoft.com/office/drawing/2014/main" id="{148B32F5-AEFE-BDC3-77D1-98CA3141811F}"/>
              </a:ext>
            </a:extLst>
          </p:cNvPr>
          <p:cNvPicPr preferRelativeResize="0"/>
          <p:nvPr/>
        </p:nvPicPr>
        <p:blipFill>
          <a:blip r:embed="rId3"/>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7C9E8A36-CB7F-B5D7-9C36-E8D7FCE1BD2B}"/>
              </a:ext>
            </a:extLst>
          </p:cNvPr>
          <p:cNvSpPr txBox="1">
            <a:spLocks noGrp="1"/>
          </p:cNvSpPr>
          <p:nvPr>
            <p:ph type="body" idx="1"/>
          </p:nvPr>
        </p:nvSpPr>
        <p:spPr>
          <a:xfrm>
            <a:off x="2224360" y="-12"/>
            <a:ext cx="4537800" cy="535800"/>
          </a:xfrm>
          <a:prstGeom prst="rect">
            <a:avLst/>
          </a:prstGeom>
        </p:spPr>
        <p:txBody>
          <a:bodyPr spcFirstLastPara="1" wrap="square" lIns="91425" tIns="91425" rIns="91425" bIns="91425" anchor="t" anchorCtr="0">
            <a:normAutofit lnSpcReduction="10000"/>
            <a:scene3d>
              <a:camera prst="orthographicFront"/>
              <a:lightRig rig="threePt" dir="t"/>
            </a:scene3d>
          </a:bodyPr>
          <a:lstStyle/>
          <a:p>
            <a:pPr marL="0" lvl="0" indent="0" algn="l" rtl="0">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79" name="Google Shape;79;p15">
            <a:extLst>
              <a:ext uri="{FF2B5EF4-FFF2-40B4-BE49-F238E27FC236}">
                <a16:creationId xmlns:a16="http://schemas.microsoft.com/office/drawing/2014/main" id="{B530FB6B-DA75-5834-50B7-AF0CA0E9B144}"/>
              </a:ext>
            </a:extLst>
          </p:cNvPr>
          <p:cNvSpPr txBox="1">
            <a:spLocks noGrp="1"/>
          </p:cNvSpPr>
          <p:nvPr>
            <p:ph type="subTitle" idx="4294967295"/>
          </p:nvPr>
        </p:nvSpPr>
        <p:spPr>
          <a:xfrm>
            <a:off x="0" y="268288"/>
            <a:ext cx="6142038" cy="769937"/>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2400" b="1" dirty="0">
                <a:solidFill>
                  <a:schemeClr val="tx1"/>
                </a:solidFill>
                <a:latin typeface="+mj-lt"/>
                <a:cs typeface="Times New Roman" panose="02020603050405020304" pitchFamily="18" charset="0"/>
              </a:rPr>
              <a:t>IMPLEMENTATION</a:t>
            </a:r>
          </a:p>
        </p:txBody>
      </p:sp>
      <p:sp>
        <p:nvSpPr>
          <p:cNvPr id="80" name="Google Shape;80;p15">
            <a:extLst>
              <a:ext uri="{FF2B5EF4-FFF2-40B4-BE49-F238E27FC236}">
                <a16:creationId xmlns:a16="http://schemas.microsoft.com/office/drawing/2014/main" id="{60ECA220-901C-0FC2-5565-99ED7716156A}"/>
              </a:ext>
            </a:extLst>
          </p:cNvPr>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a:t>
            </a:r>
            <a:r>
              <a:rPr lang="en-US" altLang="en-GB" sz="1100" b="1">
                <a:latin typeface="Comfortaa"/>
                <a:ea typeface="Comfortaa"/>
                <a:cs typeface="Comfortaa"/>
                <a:sym typeface="Comfortaa"/>
              </a:rPr>
              <a:t>4</a:t>
            </a:r>
          </a:p>
        </p:txBody>
      </p:sp>
      <p:sp>
        <p:nvSpPr>
          <p:cNvPr id="2" name="Text Box 1">
            <a:extLst>
              <a:ext uri="{FF2B5EF4-FFF2-40B4-BE49-F238E27FC236}">
                <a16:creationId xmlns:a16="http://schemas.microsoft.com/office/drawing/2014/main" id="{89720FBD-01D2-594E-7490-F4D9E1BBD6C1}"/>
              </a:ext>
            </a:extLst>
          </p:cNvPr>
          <p:cNvSpPr txBox="1"/>
          <p:nvPr/>
        </p:nvSpPr>
        <p:spPr>
          <a:xfrm>
            <a:off x="2268855" y="4686300"/>
            <a:ext cx="4572000" cy="429895"/>
          </a:xfrm>
          <a:prstGeom prst="rect">
            <a:avLst/>
          </a:prstGeom>
          <a:noFill/>
        </p:spPr>
        <p:txBody>
          <a:bodyPr wrap="square" rtlCol="0" anchor="t">
            <a:sp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p>
        </p:txBody>
      </p:sp>
      <p:pic>
        <p:nvPicPr>
          <p:cNvPr id="5" name="Picture 4">
            <a:extLst>
              <a:ext uri="{FF2B5EF4-FFF2-40B4-BE49-F238E27FC236}">
                <a16:creationId xmlns:a16="http://schemas.microsoft.com/office/drawing/2014/main" id="{A701A7BD-B020-7BB5-2D29-5F3963B9365B}"/>
              </a:ext>
            </a:extLst>
          </p:cNvPr>
          <p:cNvPicPr>
            <a:picLocks noChangeAspect="1"/>
          </p:cNvPicPr>
          <p:nvPr/>
        </p:nvPicPr>
        <p:blipFill>
          <a:blip r:embed="rId4"/>
          <a:srcRect t="22160" r="12462"/>
          <a:stretch/>
        </p:blipFill>
        <p:spPr>
          <a:xfrm>
            <a:off x="425360" y="874900"/>
            <a:ext cx="8441140" cy="3471747"/>
          </a:xfrm>
          <a:prstGeom prst="rect">
            <a:avLst/>
          </a:prstGeom>
        </p:spPr>
      </p:pic>
    </p:spTree>
    <p:extLst>
      <p:ext uri="{BB962C8B-B14F-4D97-AF65-F5344CB8AC3E}">
        <p14:creationId xmlns:p14="http://schemas.microsoft.com/office/powerpoint/2010/main" val="263338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A891099A-DED9-9A03-69F3-FB0D67DD1F99}"/>
            </a:ext>
          </a:extLst>
        </p:cNvPr>
        <p:cNvGrpSpPr/>
        <p:nvPr/>
      </p:nvGrpSpPr>
      <p:grpSpPr>
        <a:xfrm>
          <a:off x="0" y="0"/>
          <a:ext cx="0" cy="0"/>
          <a:chOff x="0" y="0"/>
          <a:chExt cx="0" cy="0"/>
        </a:xfrm>
      </p:grpSpPr>
      <p:pic>
        <p:nvPicPr>
          <p:cNvPr id="76" name="Google Shape;76;p15">
            <a:extLst>
              <a:ext uri="{FF2B5EF4-FFF2-40B4-BE49-F238E27FC236}">
                <a16:creationId xmlns:a16="http://schemas.microsoft.com/office/drawing/2014/main" id="{148B32F5-AEFE-BDC3-77D1-98CA3141811F}"/>
              </a:ext>
            </a:extLst>
          </p:cNvPr>
          <p:cNvPicPr preferRelativeResize="0"/>
          <p:nvPr/>
        </p:nvPicPr>
        <p:blipFill>
          <a:blip r:embed="rId3"/>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7C9E8A36-CB7F-B5D7-9C36-E8D7FCE1BD2B}"/>
              </a:ext>
            </a:extLst>
          </p:cNvPr>
          <p:cNvSpPr txBox="1">
            <a:spLocks noGrp="1"/>
          </p:cNvSpPr>
          <p:nvPr>
            <p:ph type="body" idx="1"/>
          </p:nvPr>
        </p:nvSpPr>
        <p:spPr>
          <a:xfrm>
            <a:off x="2224360" y="-12"/>
            <a:ext cx="4537800" cy="535800"/>
          </a:xfrm>
          <a:prstGeom prst="rect">
            <a:avLst/>
          </a:prstGeom>
        </p:spPr>
        <p:txBody>
          <a:bodyPr spcFirstLastPara="1" wrap="square" lIns="91425" tIns="91425" rIns="91425" bIns="91425" anchor="t" anchorCtr="0">
            <a:normAutofit lnSpcReduction="10000"/>
            <a:scene3d>
              <a:camera prst="orthographicFront"/>
              <a:lightRig rig="threePt" dir="t"/>
            </a:scene3d>
          </a:bodyPr>
          <a:lstStyle/>
          <a:p>
            <a:pPr marL="0" lvl="0" indent="0" algn="l" rtl="0">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79" name="Google Shape;79;p15">
            <a:extLst>
              <a:ext uri="{FF2B5EF4-FFF2-40B4-BE49-F238E27FC236}">
                <a16:creationId xmlns:a16="http://schemas.microsoft.com/office/drawing/2014/main" id="{B530FB6B-DA75-5834-50B7-AF0CA0E9B144}"/>
              </a:ext>
            </a:extLst>
          </p:cNvPr>
          <p:cNvSpPr txBox="1">
            <a:spLocks noGrp="1"/>
          </p:cNvSpPr>
          <p:nvPr>
            <p:ph type="subTitle" idx="4294967295"/>
          </p:nvPr>
        </p:nvSpPr>
        <p:spPr>
          <a:xfrm>
            <a:off x="0" y="268288"/>
            <a:ext cx="6142038" cy="769937"/>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2400" b="1" dirty="0">
                <a:solidFill>
                  <a:schemeClr val="tx1"/>
                </a:solidFill>
                <a:latin typeface="+mj-lt"/>
                <a:cs typeface="Times New Roman" panose="02020603050405020304" pitchFamily="18" charset="0"/>
              </a:rPr>
              <a:t>IMPLEMENTATION</a:t>
            </a:r>
          </a:p>
        </p:txBody>
      </p:sp>
      <p:sp>
        <p:nvSpPr>
          <p:cNvPr id="80" name="Google Shape;80;p15">
            <a:extLst>
              <a:ext uri="{FF2B5EF4-FFF2-40B4-BE49-F238E27FC236}">
                <a16:creationId xmlns:a16="http://schemas.microsoft.com/office/drawing/2014/main" id="{60ECA220-901C-0FC2-5565-99ED7716156A}"/>
              </a:ext>
            </a:extLst>
          </p:cNvPr>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a:t>
            </a:r>
            <a:r>
              <a:rPr lang="en-US" altLang="en-GB" sz="1100" b="1">
                <a:latin typeface="Comfortaa"/>
                <a:ea typeface="Comfortaa"/>
                <a:cs typeface="Comfortaa"/>
                <a:sym typeface="Comfortaa"/>
              </a:rPr>
              <a:t>4</a:t>
            </a:r>
          </a:p>
        </p:txBody>
      </p:sp>
      <p:sp>
        <p:nvSpPr>
          <p:cNvPr id="2" name="Text Box 1">
            <a:extLst>
              <a:ext uri="{FF2B5EF4-FFF2-40B4-BE49-F238E27FC236}">
                <a16:creationId xmlns:a16="http://schemas.microsoft.com/office/drawing/2014/main" id="{89720FBD-01D2-594E-7490-F4D9E1BBD6C1}"/>
              </a:ext>
            </a:extLst>
          </p:cNvPr>
          <p:cNvSpPr txBox="1"/>
          <p:nvPr/>
        </p:nvSpPr>
        <p:spPr>
          <a:xfrm>
            <a:off x="2268855" y="4686300"/>
            <a:ext cx="4572000" cy="429895"/>
          </a:xfrm>
          <a:prstGeom prst="rect">
            <a:avLst/>
          </a:prstGeom>
          <a:noFill/>
        </p:spPr>
        <p:txBody>
          <a:bodyPr wrap="square" rtlCol="0" anchor="t">
            <a:sp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p>
        </p:txBody>
      </p:sp>
      <p:pic>
        <p:nvPicPr>
          <p:cNvPr id="3" name="Image 8">
            <a:extLst>
              <a:ext uri="{FF2B5EF4-FFF2-40B4-BE49-F238E27FC236}">
                <a16:creationId xmlns:a16="http://schemas.microsoft.com/office/drawing/2014/main" id="{9F0C7772-3276-5618-5998-4C20795F93E8}"/>
              </a:ext>
            </a:extLst>
          </p:cNvPr>
          <p:cNvPicPr>
            <a:picLocks/>
          </p:cNvPicPr>
          <p:nvPr/>
        </p:nvPicPr>
        <p:blipFill rotWithShape="1">
          <a:blip r:embed="rId4" cstate="print"/>
          <a:srcRect r="60" b="26592"/>
          <a:stretch/>
        </p:blipFill>
        <p:spPr>
          <a:xfrm>
            <a:off x="2689860" y="803688"/>
            <a:ext cx="3291840" cy="3790950"/>
          </a:xfrm>
          <a:prstGeom prst="rect">
            <a:avLst/>
          </a:prstGeom>
        </p:spPr>
      </p:pic>
    </p:spTree>
    <p:extLst>
      <p:ext uri="{BB962C8B-B14F-4D97-AF65-F5344CB8AC3E}">
        <p14:creationId xmlns:p14="http://schemas.microsoft.com/office/powerpoint/2010/main" val="369927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A891099A-DED9-9A03-69F3-FB0D67DD1F99}"/>
            </a:ext>
          </a:extLst>
        </p:cNvPr>
        <p:cNvGrpSpPr/>
        <p:nvPr/>
      </p:nvGrpSpPr>
      <p:grpSpPr>
        <a:xfrm>
          <a:off x="0" y="0"/>
          <a:ext cx="0" cy="0"/>
          <a:chOff x="0" y="0"/>
          <a:chExt cx="0" cy="0"/>
        </a:xfrm>
      </p:grpSpPr>
      <p:pic>
        <p:nvPicPr>
          <p:cNvPr id="76" name="Google Shape;76;p15">
            <a:extLst>
              <a:ext uri="{FF2B5EF4-FFF2-40B4-BE49-F238E27FC236}">
                <a16:creationId xmlns:a16="http://schemas.microsoft.com/office/drawing/2014/main" id="{148B32F5-AEFE-BDC3-77D1-98CA3141811F}"/>
              </a:ext>
            </a:extLst>
          </p:cNvPr>
          <p:cNvPicPr preferRelativeResize="0"/>
          <p:nvPr/>
        </p:nvPicPr>
        <p:blipFill>
          <a:blip r:embed="rId3"/>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7C9E8A36-CB7F-B5D7-9C36-E8D7FCE1BD2B}"/>
              </a:ext>
            </a:extLst>
          </p:cNvPr>
          <p:cNvSpPr txBox="1">
            <a:spLocks noGrp="1"/>
          </p:cNvSpPr>
          <p:nvPr>
            <p:ph type="body" idx="1"/>
          </p:nvPr>
        </p:nvSpPr>
        <p:spPr>
          <a:xfrm>
            <a:off x="2224360" y="-12"/>
            <a:ext cx="4537800" cy="535800"/>
          </a:xfrm>
          <a:prstGeom prst="rect">
            <a:avLst/>
          </a:prstGeom>
        </p:spPr>
        <p:txBody>
          <a:bodyPr spcFirstLastPara="1" wrap="square" lIns="91425" tIns="91425" rIns="91425" bIns="91425" anchor="t" anchorCtr="0">
            <a:normAutofit lnSpcReduction="10000"/>
            <a:scene3d>
              <a:camera prst="orthographicFront"/>
              <a:lightRig rig="threePt" dir="t"/>
            </a:scene3d>
          </a:bodyPr>
          <a:lstStyle/>
          <a:p>
            <a:pPr marL="0" lvl="0" indent="0" algn="l" rtl="0">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79" name="Google Shape;79;p15">
            <a:extLst>
              <a:ext uri="{FF2B5EF4-FFF2-40B4-BE49-F238E27FC236}">
                <a16:creationId xmlns:a16="http://schemas.microsoft.com/office/drawing/2014/main" id="{B530FB6B-DA75-5834-50B7-AF0CA0E9B144}"/>
              </a:ext>
            </a:extLst>
          </p:cNvPr>
          <p:cNvSpPr txBox="1">
            <a:spLocks noGrp="1"/>
          </p:cNvSpPr>
          <p:nvPr>
            <p:ph type="subTitle" idx="4294967295"/>
          </p:nvPr>
        </p:nvSpPr>
        <p:spPr>
          <a:xfrm>
            <a:off x="0" y="268288"/>
            <a:ext cx="6142038" cy="769937"/>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2400" b="1" dirty="0">
                <a:solidFill>
                  <a:schemeClr val="tx1"/>
                </a:solidFill>
                <a:latin typeface="+mj-lt"/>
                <a:cs typeface="Times New Roman" panose="02020603050405020304" pitchFamily="18" charset="0"/>
              </a:rPr>
              <a:t>IMPLEMENTATION</a:t>
            </a:r>
          </a:p>
        </p:txBody>
      </p:sp>
      <p:sp>
        <p:nvSpPr>
          <p:cNvPr id="80" name="Google Shape;80;p15">
            <a:extLst>
              <a:ext uri="{FF2B5EF4-FFF2-40B4-BE49-F238E27FC236}">
                <a16:creationId xmlns:a16="http://schemas.microsoft.com/office/drawing/2014/main" id="{60ECA220-901C-0FC2-5565-99ED7716156A}"/>
              </a:ext>
            </a:extLst>
          </p:cNvPr>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a:t>
            </a:r>
            <a:r>
              <a:rPr lang="en-US" altLang="en-GB" sz="1100" b="1">
                <a:latin typeface="Comfortaa"/>
                <a:ea typeface="Comfortaa"/>
                <a:cs typeface="Comfortaa"/>
                <a:sym typeface="Comfortaa"/>
              </a:rPr>
              <a:t>4</a:t>
            </a:r>
          </a:p>
        </p:txBody>
      </p:sp>
      <p:sp>
        <p:nvSpPr>
          <p:cNvPr id="2" name="Text Box 1">
            <a:extLst>
              <a:ext uri="{FF2B5EF4-FFF2-40B4-BE49-F238E27FC236}">
                <a16:creationId xmlns:a16="http://schemas.microsoft.com/office/drawing/2014/main" id="{89720FBD-01D2-594E-7490-F4D9E1BBD6C1}"/>
              </a:ext>
            </a:extLst>
          </p:cNvPr>
          <p:cNvSpPr txBox="1"/>
          <p:nvPr/>
        </p:nvSpPr>
        <p:spPr>
          <a:xfrm>
            <a:off x="2268855" y="4686300"/>
            <a:ext cx="4572000" cy="429895"/>
          </a:xfrm>
          <a:prstGeom prst="rect">
            <a:avLst/>
          </a:prstGeom>
          <a:noFill/>
        </p:spPr>
        <p:txBody>
          <a:bodyPr wrap="square" rtlCol="0" anchor="t">
            <a:sp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p>
        </p:txBody>
      </p:sp>
      <p:pic>
        <p:nvPicPr>
          <p:cNvPr id="4" name="Image 9">
            <a:extLst>
              <a:ext uri="{FF2B5EF4-FFF2-40B4-BE49-F238E27FC236}">
                <a16:creationId xmlns:a16="http://schemas.microsoft.com/office/drawing/2014/main" id="{1E575FB0-E828-646A-0527-02026065A9BA}"/>
              </a:ext>
            </a:extLst>
          </p:cNvPr>
          <p:cNvPicPr>
            <a:picLocks/>
          </p:cNvPicPr>
          <p:nvPr/>
        </p:nvPicPr>
        <p:blipFill>
          <a:blip r:embed="rId4" cstate="print"/>
          <a:stretch>
            <a:fillRect/>
          </a:stretch>
        </p:blipFill>
        <p:spPr>
          <a:xfrm>
            <a:off x="1960563" y="874900"/>
            <a:ext cx="5156518" cy="3651697"/>
          </a:xfrm>
          <a:prstGeom prst="rect">
            <a:avLst/>
          </a:prstGeom>
        </p:spPr>
      </p:pic>
    </p:spTree>
    <p:extLst>
      <p:ext uri="{BB962C8B-B14F-4D97-AF65-F5344CB8AC3E}">
        <p14:creationId xmlns:p14="http://schemas.microsoft.com/office/powerpoint/2010/main" val="669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A891099A-DED9-9A03-69F3-FB0D67DD1F99}"/>
            </a:ext>
          </a:extLst>
        </p:cNvPr>
        <p:cNvGrpSpPr/>
        <p:nvPr/>
      </p:nvGrpSpPr>
      <p:grpSpPr>
        <a:xfrm>
          <a:off x="0" y="0"/>
          <a:ext cx="0" cy="0"/>
          <a:chOff x="0" y="0"/>
          <a:chExt cx="0" cy="0"/>
        </a:xfrm>
      </p:grpSpPr>
      <p:pic>
        <p:nvPicPr>
          <p:cNvPr id="76" name="Google Shape;76;p15">
            <a:extLst>
              <a:ext uri="{FF2B5EF4-FFF2-40B4-BE49-F238E27FC236}">
                <a16:creationId xmlns:a16="http://schemas.microsoft.com/office/drawing/2014/main" id="{148B32F5-AEFE-BDC3-77D1-98CA3141811F}"/>
              </a:ext>
            </a:extLst>
          </p:cNvPr>
          <p:cNvPicPr preferRelativeResize="0"/>
          <p:nvPr/>
        </p:nvPicPr>
        <p:blipFill>
          <a:blip r:embed="rId3"/>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7C9E8A36-CB7F-B5D7-9C36-E8D7FCE1BD2B}"/>
              </a:ext>
            </a:extLst>
          </p:cNvPr>
          <p:cNvSpPr txBox="1">
            <a:spLocks noGrp="1"/>
          </p:cNvSpPr>
          <p:nvPr>
            <p:ph type="body" idx="1"/>
          </p:nvPr>
        </p:nvSpPr>
        <p:spPr>
          <a:xfrm>
            <a:off x="2224360" y="-12"/>
            <a:ext cx="4537800" cy="535800"/>
          </a:xfrm>
          <a:prstGeom prst="rect">
            <a:avLst/>
          </a:prstGeom>
        </p:spPr>
        <p:txBody>
          <a:bodyPr spcFirstLastPara="1" wrap="square" lIns="91425" tIns="91425" rIns="91425" bIns="91425" anchor="t" anchorCtr="0">
            <a:normAutofit lnSpcReduction="10000"/>
            <a:scene3d>
              <a:camera prst="orthographicFront"/>
              <a:lightRig rig="threePt" dir="t"/>
            </a:scene3d>
          </a:bodyPr>
          <a:lstStyle/>
          <a:p>
            <a:pPr marL="0" lvl="0" indent="0" algn="l" rtl="0">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79" name="Google Shape;79;p15">
            <a:extLst>
              <a:ext uri="{FF2B5EF4-FFF2-40B4-BE49-F238E27FC236}">
                <a16:creationId xmlns:a16="http://schemas.microsoft.com/office/drawing/2014/main" id="{B530FB6B-DA75-5834-50B7-AF0CA0E9B144}"/>
              </a:ext>
            </a:extLst>
          </p:cNvPr>
          <p:cNvSpPr txBox="1">
            <a:spLocks noGrp="1"/>
          </p:cNvSpPr>
          <p:nvPr>
            <p:ph type="subTitle" idx="4294967295"/>
          </p:nvPr>
        </p:nvSpPr>
        <p:spPr>
          <a:xfrm>
            <a:off x="0" y="268288"/>
            <a:ext cx="6142038" cy="769937"/>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2400" b="1" dirty="0">
                <a:solidFill>
                  <a:schemeClr val="tx1"/>
                </a:solidFill>
                <a:latin typeface="+mj-lt"/>
                <a:cs typeface="Times New Roman" panose="02020603050405020304" pitchFamily="18" charset="0"/>
              </a:rPr>
              <a:t>IMPLEMENTATION</a:t>
            </a:r>
          </a:p>
        </p:txBody>
      </p:sp>
      <p:sp>
        <p:nvSpPr>
          <p:cNvPr id="80" name="Google Shape;80;p15">
            <a:extLst>
              <a:ext uri="{FF2B5EF4-FFF2-40B4-BE49-F238E27FC236}">
                <a16:creationId xmlns:a16="http://schemas.microsoft.com/office/drawing/2014/main" id="{60ECA220-901C-0FC2-5565-99ED7716156A}"/>
              </a:ext>
            </a:extLst>
          </p:cNvPr>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a:t>
            </a:r>
            <a:r>
              <a:rPr lang="en-US" altLang="en-GB" sz="1100" b="1">
                <a:latin typeface="Comfortaa"/>
                <a:ea typeface="Comfortaa"/>
                <a:cs typeface="Comfortaa"/>
                <a:sym typeface="Comfortaa"/>
              </a:rPr>
              <a:t>4</a:t>
            </a:r>
          </a:p>
        </p:txBody>
      </p:sp>
      <p:sp>
        <p:nvSpPr>
          <p:cNvPr id="2" name="Text Box 1">
            <a:extLst>
              <a:ext uri="{FF2B5EF4-FFF2-40B4-BE49-F238E27FC236}">
                <a16:creationId xmlns:a16="http://schemas.microsoft.com/office/drawing/2014/main" id="{89720FBD-01D2-594E-7490-F4D9E1BBD6C1}"/>
              </a:ext>
            </a:extLst>
          </p:cNvPr>
          <p:cNvSpPr txBox="1"/>
          <p:nvPr/>
        </p:nvSpPr>
        <p:spPr>
          <a:xfrm>
            <a:off x="2268855" y="4686300"/>
            <a:ext cx="4572000" cy="429895"/>
          </a:xfrm>
          <a:prstGeom prst="rect">
            <a:avLst/>
          </a:prstGeom>
          <a:noFill/>
        </p:spPr>
        <p:txBody>
          <a:bodyPr wrap="square" rtlCol="0" anchor="t">
            <a:sp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p>
        </p:txBody>
      </p:sp>
      <p:pic>
        <p:nvPicPr>
          <p:cNvPr id="4" name="Image 10">
            <a:extLst>
              <a:ext uri="{FF2B5EF4-FFF2-40B4-BE49-F238E27FC236}">
                <a16:creationId xmlns:a16="http://schemas.microsoft.com/office/drawing/2014/main" id="{07EC3A0B-FF01-0578-92EB-D37A75E3D10F}"/>
              </a:ext>
            </a:extLst>
          </p:cNvPr>
          <p:cNvPicPr>
            <a:picLocks/>
          </p:cNvPicPr>
          <p:nvPr/>
        </p:nvPicPr>
        <p:blipFill>
          <a:blip r:embed="rId4" cstate="print"/>
          <a:stretch>
            <a:fillRect/>
          </a:stretch>
        </p:blipFill>
        <p:spPr>
          <a:xfrm>
            <a:off x="2868930" y="803687"/>
            <a:ext cx="3432810" cy="3737833"/>
          </a:xfrm>
          <a:prstGeom prst="rect">
            <a:avLst/>
          </a:prstGeom>
        </p:spPr>
      </p:pic>
    </p:spTree>
    <p:extLst>
      <p:ext uri="{BB962C8B-B14F-4D97-AF65-F5344CB8AC3E}">
        <p14:creationId xmlns:p14="http://schemas.microsoft.com/office/powerpoint/2010/main" val="370695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A891099A-DED9-9A03-69F3-FB0D67DD1F99}"/>
            </a:ext>
          </a:extLst>
        </p:cNvPr>
        <p:cNvGrpSpPr/>
        <p:nvPr/>
      </p:nvGrpSpPr>
      <p:grpSpPr>
        <a:xfrm>
          <a:off x="0" y="0"/>
          <a:ext cx="0" cy="0"/>
          <a:chOff x="0" y="0"/>
          <a:chExt cx="0" cy="0"/>
        </a:xfrm>
      </p:grpSpPr>
      <p:pic>
        <p:nvPicPr>
          <p:cNvPr id="76" name="Google Shape;76;p15">
            <a:extLst>
              <a:ext uri="{FF2B5EF4-FFF2-40B4-BE49-F238E27FC236}">
                <a16:creationId xmlns:a16="http://schemas.microsoft.com/office/drawing/2014/main" id="{148B32F5-AEFE-BDC3-77D1-98CA3141811F}"/>
              </a:ext>
            </a:extLst>
          </p:cNvPr>
          <p:cNvPicPr preferRelativeResize="0"/>
          <p:nvPr/>
        </p:nvPicPr>
        <p:blipFill>
          <a:blip r:embed="rId3"/>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7C9E8A36-CB7F-B5D7-9C36-E8D7FCE1BD2B}"/>
              </a:ext>
            </a:extLst>
          </p:cNvPr>
          <p:cNvSpPr txBox="1">
            <a:spLocks noGrp="1"/>
          </p:cNvSpPr>
          <p:nvPr>
            <p:ph type="body" idx="1"/>
          </p:nvPr>
        </p:nvSpPr>
        <p:spPr>
          <a:xfrm>
            <a:off x="2224360" y="-12"/>
            <a:ext cx="4537800" cy="535800"/>
          </a:xfrm>
          <a:prstGeom prst="rect">
            <a:avLst/>
          </a:prstGeom>
        </p:spPr>
        <p:txBody>
          <a:bodyPr spcFirstLastPara="1" wrap="square" lIns="91425" tIns="91425" rIns="91425" bIns="91425" anchor="t" anchorCtr="0">
            <a:normAutofit lnSpcReduction="10000"/>
            <a:scene3d>
              <a:camera prst="orthographicFront"/>
              <a:lightRig rig="threePt" dir="t"/>
            </a:scene3d>
          </a:bodyPr>
          <a:lstStyle/>
          <a:p>
            <a:pPr marL="0" lvl="0" indent="0" algn="l" rtl="0">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79" name="Google Shape;79;p15">
            <a:extLst>
              <a:ext uri="{FF2B5EF4-FFF2-40B4-BE49-F238E27FC236}">
                <a16:creationId xmlns:a16="http://schemas.microsoft.com/office/drawing/2014/main" id="{B530FB6B-DA75-5834-50B7-AF0CA0E9B144}"/>
              </a:ext>
            </a:extLst>
          </p:cNvPr>
          <p:cNvSpPr txBox="1">
            <a:spLocks noGrp="1"/>
          </p:cNvSpPr>
          <p:nvPr>
            <p:ph type="subTitle" idx="4294967295"/>
          </p:nvPr>
        </p:nvSpPr>
        <p:spPr>
          <a:xfrm>
            <a:off x="0" y="268288"/>
            <a:ext cx="6142038" cy="769937"/>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2400" b="1" dirty="0">
                <a:solidFill>
                  <a:schemeClr val="tx1"/>
                </a:solidFill>
                <a:latin typeface="+mj-lt"/>
                <a:cs typeface="Times New Roman" panose="02020603050405020304" pitchFamily="18" charset="0"/>
              </a:rPr>
              <a:t>IMPLEMENTATION</a:t>
            </a:r>
          </a:p>
        </p:txBody>
      </p:sp>
      <p:sp>
        <p:nvSpPr>
          <p:cNvPr id="80" name="Google Shape;80;p15">
            <a:extLst>
              <a:ext uri="{FF2B5EF4-FFF2-40B4-BE49-F238E27FC236}">
                <a16:creationId xmlns:a16="http://schemas.microsoft.com/office/drawing/2014/main" id="{60ECA220-901C-0FC2-5565-99ED7716156A}"/>
              </a:ext>
            </a:extLst>
          </p:cNvPr>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a:t>
            </a:r>
            <a:r>
              <a:rPr lang="en-US" altLang="en-GB" sz="1100" b="1">
                <a:latin typeface="Comfortaa"/>
                <a:ea typeface="Comfortaa"/>
                <a:cs typeface="Comfortaa"/>
                <a:sym typeface="Comfortaa"/>
              </a:rPr>
              <a:t>4</a:t>
            </a:r>
          </a:p>
        </p:txBody>
      </p:sp>
      <p:sp>
        <p:nvSpPr>
          <p:cNvPr id="2" name="Text Box 1">
            <a:extLst>
              <a:ext uri="{FF2B5EF4-FFF2-40B4-BE49-F238E27FC236}">
                <a16:creationId xmlns:a16="http://schemas.microsoft.com/office/drawing/2014/main" id="{89720FBD-01D2-594E-7490-F4D9E1BBD6C1}"/>
              </a:ext>
            </a:extLst>
          </p:cNvPr>
          <p:cNvSpPr txBox="1"/>
          <p:nvPr/>
        </p:nvSpPr>
        <p:spPr>
          <a:xfrm>
            <a:off x="2268855" y="4686300"/>
            <a:ext cx="4572000" cy="429895"/>
          </a:xfrm>
          <a:prstGeom prst="rect">
            <a:avLst/>
          </a:prstGeom>
          <a:noFill/>
        </p:spPr>
        <p:txBody>
          <a:bodyPr wrap="square" rtlCol="0" anchor="t">
            <a:sp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p>
        </p:txBody>
      </p:sp>
      <p:pic>
        <p:nvPicPr>
          <p:cNvPr id="4" name="Image 11">
            <a:extLst>
              <a:ext uri="{FF2B5EF4-FFF2-40B4-BE49-F238E27FC236}">
                <a16:creationId xmlns:a16="http://schemas.microsoft.com/office/drawing/2014/main" id="{1FB7DE45-30BD-33E6-8199-E01F6DD37BF3}"/>
              </a:ext>
            </a:extLst>
          </p:cNvPr>
          <p:cNvPicPr>
            <a:picLocks/>
          </p:cNvPicPr>
          <p:nvPr/>
        </p:nvPicPr>
        <p:blipFill>
          <a:blip r:embed="rId4" cstate="print"/>
          <a:stretch>
            <a:fillRect/>
          </a:stretch>
        </p:blipFill>
        <p:spPr>
          <a:xfrm>
            <a:off x="1703070" y="874900"/>
            <a:ext cx="5574030" cy="3674240"/>
          </a:xfrm>
          <a:prstGeom prst="rect">
            <a:avLst/>
          </a:prstGeom>
        </p:spPr>
      </p:pic>
    </p:spTree>
    <p:extLst>
      <p:ext uri="{BB962C8B-B14F-4D97-AF65-F5344CB8AC3E}">
        <p14:creationId xmlns:p14="http://schemas.microsoft.com/office/powerpoint/2010/main" val="51623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A891099A-DED9-9A03-69F3-FB0D67DD1F99}"/>
            </a:ext>
          </a:extLst>
        </p:cNvPr>
        <p:cNvGrpSpPr/>
        <p:nvPr/>
      </p:nvGrpSpPr>
      <p:grpSpPr>
        <a:xfrm>
          <a:off x="0" y="0"/>
          <a:ext cx="0" cy="0"/>
          <a:chOff x="0" y="0"/>
          <a:chExt cx="0" cy="0"/>
        </a:xfrm>
      </p:grpSpPr>
      <p:pic>
        <p:nvPicPr>
          <p:cNvPr id="76" name="Google Shape;76;p15">
            <a:extLst>
              <a:ext uri="{FF2B5EF4-FFF2-40B4-BE49-F238E27FC236}">
                <a16:creationId xmlns:a16="http://schemas.microsoft.com/office/drawing/2014/main" id="{148B32F5-AEFE-BDC3-77D1-98CA3141811F}"/>
              </a:ext>
            </a:extLst>
          </p:cNvPr>
          <p:cNvPicPr preferRelativeResize="0"/>
          <p:nvPr/>
        </p:nvPicPr>
        <p:blipFill>
          <a:blip r:embed="rId3"/>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7C9E8A36-CB7F-B5D7-9C36-E8D7FCE1BD2B}"/>
              </a:ext>
            </a:extLst>
          </p:cNvPr>
          <p:cNvSpPr txBox="1">
            <a:spLocks noGrp="1"/>
          </p:cNvSpPr>
          <p:nvPr>
            <p:ph type="body" idx="1"/>
          </p:nvPr>
        </p:nvSpPr>
        <p:spPr>
          <a:xfrm>
            <a:off x="2224360" y="-12"/>
            <a:ext cx="4537800" cy="535800"/>
          </a:xfrm>
          <a:prstGeom prst="rect">
            <a:avLst/>
          </a:prstGeom>
        </p:spPr>
        <p:txBody>
          <a:bodyPr spcFirstLastPara="1" wrap="square" lIns="91425" tIns="91425" rIns="91425" bIns="91425" anchor="t" anchorCtr="0">
            <a:normAutofit lnSpcReduction="10000"/>
            <a:scene3d>
              <a:camera prst="orthographicFront"/>
              <a:lightRig rig="threePt" dir="t"/>
            </a:scene3d>
          </a:bodyPr>
          <a:lstStyle/>
          <a:p>
            <a:pPr marL="0" lvl="0" indent="0" algn="l" rtl="0">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79" name="Google Shape;79;p15">
            <a:extLst>
              <a:ext uri="{FF2B5EF4-FFF2-40B4-BE49-F238E27FC236}">
                <a16:creationId xmlns:a16="http://schemas.microsoft.com/office/drawing/2014/main" id="{B530FB6B-DA75-5834-50B7-AF0CA0E9B144}"/>
              </a:ext>
            </a:extLst>
          </p:cNvPr>
          <p:cNvSpPr txBox="1">
            <a:spLocks noGrp="1"/>
          </p:cNvSpPr>
          <p:nvPr>
            <p:ph type="subTitle" idx="4294967295"/>
          </p:nvPr>
        </p:nvSpPr>
        <p:spPr>
          <a:xfrm>
            <a:off x="0" y="268288"/>
            <a:ext cx="6142038" cy="769937"/>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2400" b="1" dirty="0">
                <a:solidFill>
                  <a:schemeClr val="tx1"/>
                </a:solidFill>
                <a:latin typeface="+mj-lt"/>
                <a:cs typeface="Times New Roman" panose="02020603050405020304" pitchFamily="18" charset="0"/>
              </a:rPr>
              <a:t>IMPLEMENTATION</a:t>
            </a:r>
          </a:p>
        </p:txBody>
      </p:sp>
      <p:sp>
        <p:nvSpPr>
          <p:cNvPr id="80" name="Google Shape;80;p15">
            <a:extLst>
              <a:ext uri="{FF2B5EF4-FFF2-40B4-BE49-F238E27FC236}">
                <a16:creationId xmlns:a16="http://schemas.microsoft.com/office/drawing/2014/main" id="{60ECA220-901C-0FC2-5565-99ED7716156A}"/>
              </a:ext>
            </a:extLst>
          </p:cNvPr>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a:t>
            </a:r>
            <a:r>
              <a:rPr lang="en-US" altLang="en-GB" sz="1100" b="1">
                <a:latin typeface="Comfortaa"/>
                <a:ea typeface="Comfortaa"/>
                <a:cs typeface="Comfortaa"/>
                <a:sym typeface="Comfortaa"/>
              </a:rPr>
              <a:t>4</a:t>
            </a:r>
          </a:p>
        </p:txBody>
      </p:sp>
      <p:sp>
        <p:nvSpPr>
          <p:cNvPr id="2" name="Text Box 1">
            <a:extLst>
              <a:ext uri="{FF2B5EF4-FFF2-40B4-BE49-F238E27FC236}">
                <a16:creationId xmlns:a16="http://schemas.microsoft.com/office/drawing/2014/main" id="{89720FBD-01D2-594E-7490-F4D9E1BBD6C1}"/>
              </a:ext>
            </a:extLst>
          </p:cNvPr>
          <p:cNvSpPr txBox="1"/>
          <p:nvPr/>
        </p:nvSpPr>
        <p:spPr>
          <a:xfrm>
            <a:off x="2268855" y="4686300"/>
            <a:ext cx="4572000" cy="429895"/>
          </a:xfrm>
          <a:prstGeom prst="rect">
            <a:avLst/>
          </a:prstGeom>
          <a:noFill/>
        </p:spPr>
        <p:txBody>
          <a:bodyPr wrap="square" rtlCol="0" anchor="t">
            <a:sp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p>
        </p:txBody>
      </p:sp>
      <p:pic>
        <p:nvPicPr>
          <p:cNvPr id="3" name="Image 12">
            <a:extLst>
              <a:ext uri="{FF2B5EF4-FFF2-40B4-BE49-F238E27FC236}">
                <a16:creationId xmlns:a16="http://schemas.microsoft.com/office/drawing/2014/main" id="{A78B8B7D-81F0-456D-7CF0-3AE6D78B7776}"/>
              </a:ext>
            </a:extLst>
          </p:cNvPr>
          <p:cNvPicPr>
            <a:picLocks/>
          </p:cNvPicPr>
          <p:nvPr/>
        </p:nvPicPr>
        <p:blipFill>
          <a:blip r:embed="rId4" cstate="print"/>
          <a:stretch>
            <a:fillRect/>
          </a:stretch>
        </p:blipFill>
        <p:spPr>
          <a:xfrm>
            <a:off x="3149753" y="700218"/>
            <a:ext cx="2374106" cy="3821652"/>
          </a:xfrm>
          <a:prstGeom prst="rect">
            <a:avLst/>
          </a:prstGeom>
        </p:spPr>
      </p:pic>
    </p:spTree>
    <p:extLst>
      <p:ext uri="{BB962C8B-B14F-4D97-AF65-F5344CB8AC3E}">
        <p14:creationId xmlns:p14="http://schemas.microsoft.com/office/powerpoint/2010/main" val="2439563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8236358D-7DC3-54B1-6D2B-8BB7A11D2C6D}"/>
            </a:ext>
          </a:extLst>
        </p:cNvPr>
        <p:cNvGrpSpPr/>
        <p:nvPr/>
      </p:nvGrpSpPr>
      <p:grpSpPr>
        <a:xfrm>
          <a:off x="0" y="0"/>
          <a:ext cx="0" cy="0"/>
          <a:chOff x="0" y="0"/>
          <a:chExt cx="0" cy="0"/>
        </a:xfrm>
      </p:grpSpPr>
      <p:pic>
        <p:nvPicPr>
          <p:cNvPr id="76" name="Google Shape;76;p15">
            <a:extLst>
              <a:ext uri="{FF2B5EF4-FFF2-40B4-BE49-F238E27FC236}">
                <a16:creationId xmlns:a16="http://schemas.microsoft.com/office/drawing/2014/main" id="{47E18A69-7E81-AE81-2426-92DC8DB3B422}"/>
              </a:ext>
            </a:extLst>
          </p:cNvPr>
          <p:cNvPicPr preferRelativeResize="0"/>
          <p:nvPr/>
        </p:nvPicPr>
        <p:blipFill>
          <a:blip r:embed="rId3"/>
          <a:stretch>
            <a:fillRect/>
          </a:stretch>
        </p:blipFill>
        <p:spPr>
          <a:xfrm>
            <a:off x="6992250" y="71075"/>
            <a:ext cx="2073075" cy="535925"/>
          </a:xfrm>
          <a:prstGeom prst="rect">
            <a:avLst/>
          </a:prstGeom>
          <a:noFill/>
          <a:ln>
            <a:noFill/>
          </a:ln>
        </p:spPr>
      </p:pic>
      <p:sp>
        <p:nvSpPr>
          <p:cNvPr id="78" name="Google Shape;78;p15">
            <a:extLst>
              <a:ext uri="{FF2B5EF4-FFF2-40B4-BE49-F238E27FC236}">
                <a16:creationId xmlns:a16="http://schemas.microsoft.com/office/drawing/2014/main" id="{94C8608E-B775-00C2-41F5-FCEB0FA48330}"/>
              </a:ext>
            </a:extLst>
          </p:cNvPr>
          <p:cNvSpPr txBox="1">
            <a:spLocks noGrp="1"/>
          </p:cNvSpPr>
          <p:nvPr>
            <p:ph type="body" idx="1"/>
          </p:nvPr>
        </p:nvSpPr>
        <p:spPr>
          <a:xfrm>
            <a:off x="2224360" y="-12"/>
            <a:ext cx="4537800" cy="535800"/>
          </a:xfrm>
          <a:prstGeom prst="rect">
            <a:avLst/>
          </a:prstGeom>
        </p:spPr>
        <p:txBody>
          <a:bodyPr spcFirstLastPara="1" wrap="square" lIns="91425" tIns="91425" rIns="91425" bIns="91425" anchor="t" anchorCtr="0">
            <a:normAutofit lnSpcReduction="10000"/>
            <a:scene3d>
              <a:camera prst="orthographicFront"/>
              <a:lightRig rig="threePt" dir="t"/>
            </a:scene3d>
          </a:bodyPr>
          <a:lstStyle/>
          <a:p>
            <a:pPr marL="0" lvl="0" indent="0" algn="l" rtl="0">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79" name="Google Shape;79;p15">
            <a:extLst>
              <a:ext uri="{FF2B5EF4-FFF2-40B4-BE49-F238E27FC236}">
                <a16:creationId xmlns:a16="http://schemas.microsoft.com/office/drawing/2014/main" id="{0312690F-F1CB-1786-BAA6-CEA094202B58}"/>
              </a:ext>
            </a:extLst>
          </p:cNvPr>
          <p:cNvSpPr txBox="1">
            <a:spLocks noGrp="1"/>
          </p:cNvSpPr>
          <p:nvPr>
            <p:ph type="subTitle" idx="4294967295"/>
          </p:nvPr>
        </p:nvSpPr>
        <p:spPr>
          <a:xfrm>
            <a:off x="0" y="268288"/>
            <a:ext cx="6142038" cy="769937"/>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2400" b="1" dirty="0">
                <a:solidFill>
                  <a:schemeClr val="tx1"/>
                </a:solidFill>
                <a:latin typeface="+mj-lt"/>
                <a:cs typeface="Times New Roman" panose="02020603050405020304" pitchFamily="18" charset="0"/>
              </a:rPr>
              <a:t>IMPLEMENTATION</a:t>
            </a:r>
          </a:p>
        </p:txBody>
      </p:sp>
      <p:sp>
        <p:nvSpPr>
          <p:cNvPr id="80" name="Google Shape;80;p15">
            <a:extLst>
              <a:ext uri="{FF2B5EF4-FFF2-40B4-BE49-F238E27FC236}">
                <a16:creationId xmlns:a16="http://schemas.microsoft.com/office/drawing/2014/main" id="{29DA1A85-2DC4-013A-26A2-D01992A07EEE}"/>
              </a:ext>
            </a:extLst>
          </p:cNvPr>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a:t>
            </a:r>
            <a:r>
              <a:rPr lang="en-US" altLang="en-GB" sz="1100" b="1">
                <a:latin typeface="Comfortaa"/>
                <a:ea typeface="Comfortaa"/>
                <a:cs typeface="Comfortaa"/>
                <a:sym typeface="Comfortaa"/>
              </a:rPr>
              <a:t>4</a:t>
            </a:r>
          </a:p>
        </p:txBody>
      </p:sp>
      <p:sp>
        <p:nvSpPr>
          <p:cNvPr id="2" name="Text Box 1">
            <a:extLst>
              <a:ext uri="{FF2B5EF4-FFF2-40B4-BE49-F238E27FC236}">
                <a16:creationId xmlns:a16="http://schemas.microsoft.com/office/drawing/2014/main" id="{9C0B1585-93B2-0D93-7BA5-0C50FF292E03}"/>
              </a:ext>
            </a:extLst>
          </p:cNvPr>
          <p:cNvSpPr txBox="1"/>
          <p:nvPr/>
        </p:nvSpPr>
        <p:spPr>
          <a:xfrm>
            <a:off x="2268855" y="4686300"/>
            <a:ext cx="4572000" cy="429895"/>
          </a:xfrm>
          <a:prstGeom prst="rect">
            <a:avLst/>
          </a:prstGeom>
          <a:noFill/>
        </p:spPr>
        <p:txBody>
          <a:bodyPr wrap="square" rtlCol="0" anchor="t">
            <a:sp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p>
        </p:txBody>
      </p:sp>
      <p:pic>
        <p:nvPicPr>
          <p:cNvPr id="4" name="Picture 3">
            <a:extLst>
              <a:ext uri="{FF2B5EF4-FFF2-40B4-BE49-F238E27FC236}">
                <a16:creationId xmlns:a16="http://schemas.microsoft.com/office/drawing/2014/main" id="{CC5D238D-A906-48E7-AE4D-0BF15D3181AE}"/>
              </a:ext>
            </a:extLst>
          </p:cNvPr>
          <p:cNvPicPr>
            <a:picLocks noChangeAspect="1"/>
          </p:cNvPicPr>
          <p:nvPr/>
        </p:nvPicPr>
        <p:blipFill>
          <a:blip r:embed="rId4"/>
          <a:srcRect t="69091"/>
          <a:stretch/>
        </p:blipFill>
        <p:spPr>
          <a:xfrm>
            <a:off x="639326" y="1499943"/>
            <a:ext cx="7865348" cy="2151290"/>
          </a:xfrm>
          <a:prstGeom prst="rect">
            <a:avLst/>
          </a:prstGeom>
        </p:spPr>
      </p:pic>
    </p:spTree>
    <p:extLst>
      <p:ext uri="{BB962C8B-B14F-4D97-AF65-F5344CB8AC3E}">
        <p14:creationId xmlns:p14="http://schemas.microsoft.com/office/powerpoint/2010/main" val="6008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6" name="Google Shape;66;p14"/>
          <p:cNvPicPr preferRelativeResize="0"/>
          <p:nvPr/>
        </p:nvPicPr>
        <p:blipFill>
          <a:blip r:embed="rId3"/>
          <a:stretch>
            <a:fillRect/>
          </a:stretch>
        </p:blipFill>
        <p:spPr>
          <a:xfrm>
            <a:off x="6992250" y="71075"/>
            <a:ext cx="2073075" cy="535925"/>
          </a:xfrm>
          <a:prstGeom prst="rect">
            <a:avLst/>
          </a:prstGeom>
          <a:noFill/>
          <a:ln>
            <a:noFill/>
          </a:ln>
        </p:spPr>
      </p:pic>
      <p:sp>
        <p:nvSpPr>
          <p:cNvPr id="67" name="Google Shape;67;p14"/>
          <p:cNvSpPr txBox="1">
            <a:spLocks noGrp="1"/>
          </p:cNvSpPr>
          <p:nvPr>
            <p:ph type="body" idx="1"/>
          </p:nvPr>
        </p:nvSpPr>
        <p:spPr>
          <a:xfrm>
            <a:off x="2830195" y="4612005"/>
            <a:ext cx="3326765" cy="53086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endParaRPr lang="en-US" sz="1100" dirty="0">
              <a:effectLst/>
              <a:latin typeface="Calibri" panose="020F0502020204030204" charset="0"/>
              <a:ea typeface="Comfortaa"/>
              <a:cs typeface="Calibri" panose="020F0502020204030204" charset="0"/>
              <a:sym typeface="Comfortaa"/>
            </a:endParaRPr>
          </a:p>
        </p:txBody>
      </p:sp>
      <p:sp>
        <p:nvSpPr>
          <p:cNvPr id="68" name="Google Shape;68;p14"/>
          <p:cNvSpPr txBox="1">
            <a:spLocks noGrp="1"/>
          </p:cNvSpPr>
          <p:nvPr>
            <p:ph type="subTitle" idx="4294967295"/>
          </p:nvPr>
        </p:nvSpPr>
        <p:spPr>
          <a:xfrm>
            <a:off x="0" y="0"/>
            <a:ext cx="4537075" cy="536575"/>
          </a:xfrm>
          <a:prstGeom prst="rect">
            <a:avLst/>
          </a:prstGeom>
        </p:spPr>
        <p:txBody>
          <a:bodyPr spcFirstLastPara="1" wrap="square" lIns="91425" tIns="91425" rIns="91425" bIns="91425" anchor="t" anchorCtr="0">
            <a:normAutofit/>
            <a:scene3d>
              <a:camera prst="orthographicFront"/>
              <a:lightRig rig="threePt" dir="t"/>
            </a:scene3d>
          </a:bodyPr>
          <a:lstStyle/>
          <a:p>
            <a:pPr marL="0" lvl="0" indent="0" algn="l" rtl="0">
              <a:lnSpc>
                <a:spcPct val="100000"/>
              </a:lnSpc>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69" name="Google Shape;69;p14"/>
          <p:cNvSpPr txBox="1">
            <a:spLocks noGrp="1"/>
          </p:cNvSpPr>
          <p:nvPr>
            <p:ph type="subTitle" idx="4294967295"/>
          </p:nvPr>
        </p:nvSpPr>
        <p:spPr>
          <a:xfrm>
            <a:off x="0" y="684213"/>
            <a:ext cx="4637088" cy="769937"/>
          </a:xfrm>
          <a:prstGeom prst="rect">
            <a:avLst/>
          </a:prstGeom>
        </p:spPr>
        <p:txBody>
          <a:bodyPr spcFirstLastPara="1" wrap="square" lIns="91425" tIns="91425" rIns="91425" bIns="91425" anchor="t" anchorCtr="0">
            <a:noAutofit/>
            <a:scene3d>
              <a:camera prst="orthographicFront"/>
              <a:lightRig rig="threePt" dir="t"/>
            </a:scene3d>
          </a:bodyPr>
          <a:lstStyle/>
          <a:p>
            <a:pPr marL="0" lvl="0" indent="0" algn="l" rtl="0">
              <a:spcBef>
                <a:spcPts val="0"/>
              </a:spcBef>
              <a:spcAft>
                <a:spcPts val="1200"/>
              </a:spcAft>
              <a:buNone/>
            </a:pPr>
            <a:r>
              <a:rPr lang="en-GB" sz="2800" b="1">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ABSTRACT</a:t>
            </a:r>
          </a:p>
        </p:txBody>
      </p:sp>
      <p:sp>
        <p:nvSpPr>
          <p:cNvPr id="70" name="Google Shape;70;p14"/>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02</a:t>
            </a:r>
            <a:endParaRPr sz="1100" b="1">
              <a:latin typeface="Comfortaa"/>
              <a:ea typeface="Comfortaa"/>
              <a:cs typeface="Comfortaa"/>
              <a:sym typeface="Comfortaa"/>
            </a:endParaRPr>
          </a:p>
        </p:txBody>
      </p:sp>
      <p:sp>
        <p:nvSpPr>
          <p:cNvPr id="2" name="Subtitle 1">
            <a:extLst>
              <a:ext uri="{FF2B5EF4-FFF2-40B4-BE49-F238E27FC236}">
                <a16:creationId xmlns:a16="http://schemas.microsoft.com/office/drawing/2014/main" id="{A1BA79FB-1FC5-E2E5-1E2E-8214E16D5B4B}"/>
              </a:ext>
            </a:extLst>
          </p:cNvPr>
          <p:cNvSpPr>
            <a:spLocks noGrp="1" noChangeArrowheads="1"/>
          </p:cNvSpPr>
          <p:nvPr>
            <p:ph type="subTitle" idx="4294967295"/>
          </p:nvPr>
        </p:nvSpPr>
        <p:spPr bwMode="auto">
          <a:xfrm>
            <a:off x="0" y="1603375"/>
            <a:ext cx="7718425" cy="235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mn-lt"/>
              </a:rPr>
              <a:t>Overview</a:t>
            </a:r>
            <a:r>
              <a:rPr kumimoji="0" lang="en-US" altLang="en-US" sz="1400" b="0" i="0" u="none" strike="noStrike" cap="none" normalizeH="0" baseline="0" dirty="0">
                <a:ln>
                  <a:noFill/>
                </a:ln>
                <a:solidFill>
                  <a:schemeClr val="tx1"/>
                </a:solidFill>
                <a:effectLst/>
                <a:latin typeface="+mn-lt"/>
              </a:rPr>
              <a:t>: Exploration of MitM attacks in GSM networks, focusing on panic button systems.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mn-lt"/>
              </a:rPr>
              <a:t>Key Problem</a:t>
            </a:r>
            <a:r>
              <a:rPr kumimoji="0" lang="en-US" altLang="en-US" sz="1400" b="0" i="0" u="none" strike="noStrike" cap="none" normalizeH="0" baseline="0" dirty="0">
                <a:ln>
                  <a:noFill/>
                </a:ln>
                <a:solidFill>
                  <a:schemeClr val="tx1"/>
                </a:solidFill>
                <a:effectLst/>
                <a:latin typeface="+mn-lt"/>
              </a:rPr>
              <a:t>: Panic buttons used in emergencies are vulnerable to interception and manipulation due to flaws in GSM protocols.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mn-lt"/>
              </a:rPr>
              <a:t>Objective</a:t>
            </a:r>
            <a:r>
              <a:rPr kumimoji="0" lang="en-US" altLang="en-US" sz="1400" b="0" i="0" u="none" strike="noStrike" cap="none" normalizeH="0" baseline="0" dirty="0">
                <a:ln>
                  <a:noFill/>
                </a:ln>
                <a:solidFill>
                  <a:schemeClr val="tx1"/>
                </a:solidFill>
                <a:effectLst/>
                <a:latin typeface="+mn-lt"/>
              </a:rPr>
              <a:t>: To unveil the vulnerabilities in the communication channels of panic button systems and propose methods for mitigating these risks.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mn-lt"/>
              </a:rPr>
              <a:t>Impact</a:t>
            </a:r>
            <a:r>
              <a:rPr kumimoji="0" lang="en-US" altLang="en-US" sz="1400" b="0" i="0" u="none" strike="noStrike" cap="none" normalizeH="0" baseline="0" dirty="0">
                <a:ln>
                  <a:noFill/>
                </a:ln>
                <a:solidFill>
                  <a:schemeClr val="tx1"/>
                </a:solidFill>
                <a:effectLst/>
                <a:latin typeface="+mn-lt"/>
              </a:rPr>
              <a:t>: Enhancing the security of panic button systems to ensure reliability and safety in emergency situations.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body" idx="1"/>
          </p:nvPr>
        </p:nvSpPr>
        <p:spPr>
          <a:xfrm>
            <a:off x="185800" y="401450"/>
            <a:ext cx="3666300" cy="769800"/>
          </a:xfrm>
          <a:prstGeom prst="rect">
            <a:avLst/>
          </a:prstGeom>
        </p:spPr>
        <p:txBody>
          <a:bodyPr spcFirstLastPara="1" wrap="square" lIns="91425" tIns="91425" rIns="91425" bIns="91425" anchor="t" anchorCtr="0">
            <a:normAutofit fontScale="92500" lnSpcReduction="20000"/>
            <a:scene3d>
              <a:camera prst="orthographicFront"/>
              <a:lightRig rig="threePt" dir="t"/>
            </a:scene3d>
          </a:bodyPr>
          <a:lstStyle/>
          <a:p>
            <a:pPr marL="0" lvl="0" indent="0" algn="l" rtl="0">
              <a:spcBef>
                <a:spcPts val="0"/>
              </a:spcBef>
              <a:spcAft>
                <a:spcPts val="1200"/>
              </a:spcAft>
              <a:buNone/>
            </a:pPr>
            <a:r>
              <a:rPr lang="en-GB" sz="2800" b="1">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REFERENCE WORK</a:t>
            </a:r>
          </a:p>
        </p:txBody>
      </p:sp>
      <p:sp>
        <p:nvSpPr>
          <p:cNvPr id="125" name="Google Shape;125;p19"/>
          <p:cNvSpPr txBox="1">
            <a:spLocks noGrp="1"/>
          </p:cNvSpPr>
          <p:nvPr>
            <p:ph type="subTitle" idx="4294967295"/>
          </p:nvPr>
        </p:nvSpPr>
        <p:spPr>
          <a:xfrm>
            <a:off x="0" y="0"/>
            <a:ext cx="4537075" cy="536575"/>
          </a:xfrm>
          <a:prstGeom prst="rect">
            <a:avLst/>
          </a:prstGeom>
        </p:spPr>
        <p:txBody>
          <a:bodyPr spcFirstLastPara="1" wrap="square" lIns="91425" tIns="91425" rIns="91425" bIns="91425" anchor="t" anchorCtr="0">
            <a:normAutofit/>
            <a:scene3d>
              <a:camera prst="orthographicFront"/>
              <a:lightRig rig="threePt" dir="t"/>
            </a:scene3d>
          </a:bodyPr>
          <a:lstStyle/>
          <a:p>
            <a:pPr marL="0" lvl="0" indent="0" algn="l" rtl="0">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126" name="Google Shape;126;p19"/>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a:t>
            </a:r>
            <a:r>
              <a:rPr lang="en-US" altLang="en-GB" sz="1100" b="1">
                <a:latin typeface="Comfortaa"/>
                <a:ea typeface="Comfortaa"/>
                <a:cs typeface="Comfortaa"/>
                <a:sym typeface="Comfortaa"/>
              </a:rPr>
              <a:t>8</a:t>
            </a:r>
          </a:p>
        </p:txBody>
      </p:sp>
      <p:pic>
        <p:nvPicPr>
          <p:cNvPr id="124" name="Google Shape;124;p19"/>
          <p:cNvPicPr preferRelativeResize="0"/>
          <p:nvPr/>
        </p:nvPicPr>
        <p:blipFill>
          <a:blip r:embed="rId3"/>
          <a:stretch>
            <a:fillRect/>
          </a:stretch>
        </p:blipFill>
        <p:spPr>
          <a:xfrm>
            <a:off x="6992250" y="71075"/>
            <a:ext cx="2073075" cy="535925"/>
          </a:xfrm>
          <a:prstGeom prst="rect">
            <a:avLst/>
          </a:prstGeom>
          <a:noFill/>
          <a:ln>
            <a:noFill/>
          </a:ln>
        </p:spPr>
      </p:pic>
      <p:sp>
        <p:nvSpPr>
          <p:cNvPr id="7" name="Subtitle 6"/>
          <p:cNvSpPr>
            <a:spLocks noGrp="1"/>
          </p:cNvSpPr>
          <p:nvPr/>
        </p:nvSpPr>
        <p:spPr>
          <a:xfrm>
            <a:off x="186055" y="1120140"/>
            <a:ext cx="8867140" cy="3298190"/>
          </a:xfrm>
          <a:prstGeom prst="rect">
            <a:avLst/>
          </a:prstGeom>
          <a:solidFill>
            <a:schemeClr val="bg1"/>
          </a:solidFill>
        </p:spPr>
        <p:txBody>
          <a:bodyPr vert="horz" lIns="91440" tIns="45720" rIns="91440" bIns="45720" rtlCol="0">
            <a:no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0"/>
              </a:spcAft>
              <a:buFont typeface="+mj-lt"/>
              <a:buNone/>
            </a:pPr>
            <a:endParaRPr lang="en-US" sz="1300" dirty="0">
              <a:ln/>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sp>
        <p:nvSpPr>
          <p:cNvPr id="3" name="Text Box 2"/>
          <p:cNvSpPr txBox="1"/>
          <p:nvPr/>
        </p:nvSpPr>
        <p:spPr>
          <a:xfrm>
            <a:off x="2268855" y="4686300"/>
            <a:ext cx="4572000" cy="429895"/>
          </a:xfrm>
          <a:prstGeom prst="rect">
            <a:avLst/>
          </a:prstGeom>
          <a:noFill/>
        </p:spPr>
        <p:txBody>
          <a:bodyPr wrap="square" rtlCol="0" anchor="t">
            <a:sp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p>
        </p:txBody>
      </p:sp>
      <p:sp>
        <p:nvSpPr>
          <p:cNvPr id="5" name="Rectangle 3">
            <a:extLst>
              <a:ext uri="{FF2B5EF4-FFF2-40B4-BE49-F238E27FC236}">
                <a16:creationId xmlns:a16="http://schemas.microsoft.com/office/drawing/2014/main" id="{8A1A327A-9783-BC9D-CC4B-06DF70205C37}"/>
              </a:ext>
            </a:extLst>
          </p:cNvPr>
          <p:cNvSpPr>
            <a:spLocks noChangeArrowheads="1"/>
          </p:cNvSpPr>
          <p:nvPr/>
        </p:nvSpPr>
        <p:spPr bwMode="auto">
          <a:xfrm>
            <a:off x="185800" y="937250"/>
            <a:ext cx="9007893" cy="410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nSpc>
                <a:spcPct val="150000"/>
              </a:lnSpc>
              <a:buFont typeface="+mj-lt"/>
              <a:buAutoNum type="arabicPeriod"/>
            </a:pPr>
            <a:r>
              <a:rPr lang="en-IN" sz="1600" kern="100" dirty="0" err="1">
                <a:effectLst/>
                <a:latin typeface="+mj-lt"/>
                <a:ea typeface="Calibri" panose="020F0502020204030204" pitchFamily="34" charset="0"/>
                <a:cs typeface="Times New Roman" panose="02020603050405020304" pitchFamily="18" charset="0"/>
              </a:rPr>
              <a:t>Muteeb</a:t>
            </a:r>
            <a:r>
              <a:rPr lang="en-IN" sz="1600" kern="100" dirty="0">
                <a:effectLst/>
                <a:latin typeface="+mj-lt"/>
                <a:ea typeface="Calibri" panose="020F0502020204030204" pitchFamily="34" charset="0"/>
                <a:cs typeface="Times New Roman" panose="02020603050405020304" pitchFamily="18" charset="0"/>
              </a:rPr>
              <a:t> Bin Muzammil, Muhammad Bilal, Sahar Ajmal, Sandile C. </a:t>
            </a:r>
            <a:r>
              <a:rPr lang="en-IN" sz="1600" kern="100" dirty="0" err="1">
                <a:effectLst/>
                <a:latin typeface="+mj-lt"/>
                <a:ea typeface="Calibri" panose="020F0502020204030204" pitchFamily="34" charset="0"/>
                <a:cs typeface="Times New Roman" panose="02020603050405020304" pitchFamily="18" charset="0"/>
              </a:rPr>
              <a:t>Shongwe</a:t>
            </a:r>
            <a:r>
              <a:rPr lang="en-IN" sz="1600" kern="100" dirty="0">
                <a:effectLst/>
                <a:latin typeface="+mj-lt"/>
                <a:ea typeface="Calibri" panose="020F0502020204030204" pitchFamily="34" charset="0"/>
                <a:cs typeface="Times New Roman" panose="02020603050405020304" pitchFamily="18" charset="0"/>
              </a:rPr>
              <a:t>, And Yazeed Y. </a:t>
            </a:r>
            <a:r>
              <a:rPr lang="en-IN" sz="1600" kern="100" dirty="0" err="1">
                <a:effectLst/>
                <a:latin typeface="+mj-lt"/>
                <a:ea typeface="Calibri" panose="020F0502020204030204" pitchFamily="34" charset="0"/>
                <a:cs typeface="Times New Roman" panose="02020603050405020304" pitchFamily="18" charset="0"/>
              </a:rPr>
              <a:t>Ghadi</a:t>
            </a:r>
            <a:r>
              <a:rPr lang="en-IN" sz="1600" kern="100" dirty="0">
                <a:effectLst/>
                <a:latin typeface="+mj-lt"/>
                <a:ea typeface="Calibri" panose="020F0502020204030204" pitchFamily="34" charset="0"/>
                <a:cs typeface="Times New Roman" panose="02020603050405020304" pitchFamily="18" charset="0"/>
              </a:rPr>
              <a:t>, </a:t>
            </a:r>
            <a:r>
              <a:rPr lang="en-IN" sz="1600" i="1" kern="100" dirty="0">
                <a:effectLst/>
                <a:latin typeface="+mj-lt"/>
                <a:ea typeface="Calibri" panose="020F0502020204030204" pitchFamily="34" charset="0"/>
                <a:cs typeface="Times New Roman" panose="02020603050405020304" pitchFamily="18" charset="0"/>
              </a:rPr>
              <a:t>"Unveiling Vulnerabilities of Web Attacks: Considering Man in the Middle Attack and Session Hijacking"</a:t>
            </a:r>
            <a:r>
              <a:rPr lang="en-IN" sz="1600" kern="100" dirty="0">
                <a:effectLst/>
                <a:latin typeface="+mj-lt"/>
                <a:ea typeface="Calibri" panose="020F0502020204030204" pitchFamily="34" charset="0"/>
                <a:cs typeface="Times New Roman" panose="02020603050405020304" pitchFamily="18" charset="0"/>
              </a:rPr>
              <a:t>, IEEE, 2023.</a:t>
            </a:r>
          </a:p>
          <a:p>
            <a:pPr marL="342900" lvl="0" indent="-342900">
              <a:lnSpc>
                <a:spcPct val="150000"/>
              </a:lnSpc>
              <a:buFont typeface="+mj-lt"/>
              <a:buAutoNum type="arabicPeriod"/>
            </a:pPr>
            <a:r>
              <a:rPr lang="en-IN" sz="1600" kern="100" dirty="0">
                <a:effectLst/>
                <a:latin typeface="+mj-lt"/>
                <a:ea typeface="Calibri" panose="020F0502020204030204" pitchFamily="34" charset="0"/>
                <a:cs typeface="Times New Roman" panose="02020603050405020304" pitchFamily="18" charset="0"/>
              </a:rPr>
              <a:t>Multiple authors, </a:t>
            </a:r>
            <a:r>
              <a:rPr lang="en-IN" sz="1600" i="1" kern="100" dirty="0">
                <a:effectLst/>
                <a:latin typeface="+mj-lt"/>
                <a:ea typeface="Calibri" panose="020F0502020204030204" pitchFamily="34" charset="0"/>
                <a:cs typeface="Times New Roman" panose="02020603050405020304" pitchFamily="18" charset="0"/>
              </a:rPr>
              <a:t>"Penetration Testing of GSM Network using MAN-IN-THE-MIDDLE Attack"</a:t>
            </a:r>
            <a:r>
              <a:rPr lang="en-IN" sz="1600" kern="100" dirty="0">
                <a:effectLst/>
                <a:latin typeface="+mj-lt"/>
                <a:ea typeface="Calibri" panose="020F0502020204030204" pitchFamily="34" charset="0"/>
                <a:cs typeface="Times New Roman" panose="02020603050405020304" pitchFamily="18" charset="0"/>
              </a:rPr>
              <a:t>, EKB Journal, 2023.</a:t>
            </a:r>
          </a:p>
          <a:p>
            <a:pPr marL="342900" lvl="0" indent="-342900">
              <a:lnSpc>
                <a:spcPct val="150000"/>
              </a:lnSpc>
              <a:buFont typeface="+mj-lt"/>
              <a:buAutoNum type="arabicPeriod"/>
            </a:pPr>
            <a:r>
              <a:rPr lang="en-IN" sz="1600" kern="100" dirty="0">
                <a:effectLst/>
                <a:latin typeface="+mj-lt"/>
                <a:ea typeface="Calibri" panose="020F0502020204030204" pitchFamily="34" charset="0"/>
                <a:cs typeface="Times New Roman" panose="02020603050405020304" pitchFamily="18" charset="0"/>
              </a:rPr>
              <a:t>Ahmed M. Fahad, Abdulghani Ali Ahmed, Mohd Nizam Mohmad Kahar, </a:t>
            </a:r>
            <a:r>
              <a:rPr lang="en-IN" sz="1600" i="1" kern="100" dirty="0">
                <a:effectLst/>
                <a:latin typeface="+mj-lt"/>
                <a:ea typeface="Calibri" panose="020F0502020204030204" pitchFamily="34" charset="0"/>
                <a:cs typeface="Times New Roman" panose="02020603050405020304" pitchFamily="18" charset="0"/>
              </a:rPr>
              <a:t>"Preventing MAN-IN-THE-MIDDLE (MITM) Attack of GSM Calls"</a:t>
            </a:r>
            <a:r>
              <a:rPr lang="en-IN" sz="1600" kern="100" dirty="0">
                <a:effectLst/>
                <a:latin typeface="+mj-lt"/>
                <a:ea typeface="Calibri" panose="020F0502020204030204" pitchFamily="34" charset="0"/>
                <a:cs typeface="Times New Roman" panose="02020603050405020304" pitchFamily="18" charset="0"/>
              </a:rPr>
              <a:t>, </a:t>
            </a:r>
            <a:r>
              <a:rPr lang="en-IN" sz="1600" kern="100" dirty="0" err="1">
                <a:effectLst/>
                <a:latin typeface="+mj-lt"/>
                <a:ea typeface="Calibri" panose="020F0502020204030204" pitchFamily="34" charset="0"/>
                <a:cs typeface="Times New Roman" panose="02020603050405020304" pitchFamily="18" charset="0"/>
              </a:rPr>
              <a:t>ScienceGate</a:t>
            </a:r>
            <a:r>
              <a:rPr lang="en-IN" sz="1600" kern="100" dirty="0">
                <a:effectLst/>
                <a:latin typeface="+mj-lt"/>
                <a:ea typeface="Calibri" panose="020F0502020204030204" pitchFamily="34" charset="0"/>
                <a:cs typeface="Times New Roman" panose="02020603050405020304" pitchFamily="18" charset="0"/>
              </a:rPr>
              <a:t>, 2022.</a:t>
            </a:r>
          </a:p>
          <a:p>
            <a:pPr marL="342900" lvl="0" indent="-342900">
              <a:lnSpc>
                <a:spcPct val="150000"/>
              </a:lnSpc>
              <a:buFont typeface="+mj-lt"/>
              <a:buAutoNum type="arabicPeriod"/>
            </a:pPr>
            <a:r>
              <a:rPr lang="en-IN" sz="1600" kern="100" dirty="0">
                <a:effectLst/>
                <a:latin typeface="+mj-lt"/>
                <a:ea typeface="Calibri" panose="020F0502020204030204" pitchFamily="34" charset="0"/>
                <a:cs typeface="Times New Roman" panose="02020603050405020304" pitchFamily="18" charset="0"/>
              </a:rPr>
              <a:t>Albert &amp; Indra, </a:t>
            </a:r>
            <a:r>
              <a:rPr lang="en-IN" sz="1600" i="1" kern="100" dirty="0">
                <a:effectLst/>
                <a:latin typeface="+mj-lt"/>
                <a:ea typeface="Calibri" panose="020F0502020204030204" pitchFamily="34" charset="0"/>
                <a:cs typeface="Times New Roman" panose="02020603050405020304" pitchFamily="18" charset="0"/>
              </a:rPr>
              <a:t>"A Review of Security Attacks and Solutions for GSM Communication Systems"</a:t>
            </a:r>
            <a:r>
              <a:rPr lang="en-IN" sz="1600" kern="100" dirty="0">
                <a:effectLst/>
                <a:latin typeface="+mj-lt"/>
                <a:ea typeface="Calibri" panose="020F0502020204030204" pitchFamily="34" charset="0"/>
                <a:cs typeface="Times New Roman" panose="02020603050405020304" pitchFamily="18" charset="0"/>
              </a:rPr>
              <a:t>, EJECE, European Journal of Electrical Engineering and Computer Science, ResearchGate, 2021.</a:t>
            </a:r>
          </a:p>
          <a:p>
            <a:pPr marL="342900" lvl="0" indent="-342900">
              <a:lnSpc>
                <a:spcPct val="150000"/>
              </a:lnSpc>
              <a:buFont typeface="+mj-lt"/>
              <a:buAutoNum type="arabicPeriod"/>
            </a:pPr>
            <a:endParaRPr lang="en-IN" sz="1600" kern="100" dirty="0">
              <a:effectLst/>
              <a:latin typeface="+mj-lt"/>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marL="0" lvl="0" indent="0">
              <a:lnSpc>
                <a:spcPct val="200000"/>
              </a:lnSpc>
              <a:buNone/>
            </a:pPr>
            <a:r>
              <a:rPr lang="en-IN" sz="1600"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5. Lin, Wang, and Li, </a:t>
            </a:r>
            <a:r>
              <a:rPr lang="en-IN" sz="1600" i="1"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"Analysis of GSM Call Vulnerabilities: Case Studies in MAN-IN-THE-MIDDLE Attacks"</a:t>
            </a:r>
            <a:r>
              <a:rPr lang="en-IN" sz="1600"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2021.</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200000"/>
              </a:lnSpc>
              <a:buNone/>
            </a:pPr>
            <a:r>
              <a:rPr lang="en-IN" sz="1600"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6. Singh et al., </a:t>
            </a:r>
            <a:r>
              <a:rPr lang="en-IN" sz="1600" i="1"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"Security Flaws in GSM Networks and Suggested Cryptographic Enhancements"</a:t>
            </a:r>
            <a:r>
              <a:rPr lang="en-IN" sz="1600"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2023.</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200000"/>
              </a:lnSpc>
              <a:spcAft>
                <a:spcPts val="800"/>
              </a:spcAft>
              <a:buNone/>
            </a:pPr>
            <a:r>
              <a:rPr lang="en-IN" sz="1600"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7. Patel and Singh, </a:t>
            </a:r>
            <a:r>
              <a:rPr lang="en-IN" sz="1600" i="1"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"Machine Learning Approaches for Detecting MAN-IN-THE-MIDDLE Attacks in GSM Systems"</a:t>
            </a:r>
            <a:r>
              <a:rPr lang="en-IN" sz="1600" kern="1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2024.</a:t>
            </a:r>
            <a:endParaRPr lang="en-US" sz="1600" dirty="0">
              <a:ln/>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p:txBody>
      </p:sp>
      <p:sp>
        <p:nvSpPr>
          <p:cNvPr id="15" name="Google Shape;117;p19"/>
          <p:cNvSpPr txBox="1">
            <a:spLocks noGrp="1"/>
          </p:cNvSpPr>
          <p:nvPr>
            <p:ph type="subTitle" idx="4294967295"/>
          </p:nvPr>
        </p:nvSpPr>
        <p:spPr>
          <a:xfrm>
            <a:off x="0" y="401638"/>
            <a:ext cx="3667125" cy="769937"/>
          </a:xfrm>
          <a:prstGeom prst="rect">
            <a:avLst/>
          </a:prstGeom>
        </p:spPr>
        <p:txBody>
          <a:bodyPr spcFirstLastPara="1" wrap="square" lIns="91425" tIns="91425" rIns="91425" bIns="91425" anchor="t" anchorCtr="0">
            <a:normAutofit fontScale="92500" lnSpcReduction="20000"/>
            <a:scene3d>
              <a:camera prst="orthographicFront"/>
              <a:lightRig rig="threePt" dir="t"/>
            </a:scene3d>
          </a:bodyPr>
          <a:lstStyle/>
          <a:p>
            <a:pPr marL="0" lvl="0" indent="0" algn="l" rtl="0">
              <a:spcBef>
                <a:spcPts val="0"/>
              </a:spcBef>
              <a:spcAft>
                <a:spcPts val="1200"/>
              </a:spcAft>
              <a:buNone/>
            </a:pPr>
            <a:r>
              <a:rPr lang="en-GB" sz="2800" b="1">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REFERENCE WORK</a:t>
            </a:r>
          </a:p>
        </p:txBody>
      </p:sp>
      <p:pic>
        <p:nvPicPr>
          <p:cNvPr id="124" name="Google Shape;124;p19"/>
          <p:cNvPicPr preferRelativeResize="0"/>
          <p:nvPr/>
        </p:nvPicPr>
        <p:blipFill>
          <a:blip r:embed="rId2"/>
          <a:stretch>
            <a:fillRect/>
          </a:stretch>
        </p:blipFill>
        <p:spPr>
          <a:xfrm>
            <a:off x="6992250" y="71075"/>
            <a:ext cx="2073075" cy="535925"/>
          </a:xfrm>
          <a:prstGeom prst="rect">
            <a:avLst/>
          </a:prstGeom>
          <a:noFill/>
          <a:ln>
            <a:noFill/>
          </a:ln>
        </p:spPr>
      </p:pic>
      <p:sp>
        <p:nvSpPr>
          <p:cNvPr id="125" name="Google Shape;125;p19"/>
          <p:cNvSpPr txBox="1">
            <a:spLocks noGrp="1"/>
          </p:cNvSpPr>
          <p:nvPr/>
        </p:nvSpPr>
        <p:spPr>
          <a:xfrm>
            <a:off x="2303100" y="-12"/>
            <a:ext cx="4537800" cy="535800"/>
          </a:xfrm>
          <a:prstGeom prst="rect">
            <a:avLst/>
          </a:prstGeom>
          <a:noFill/>
          <a:ln>
            <a:noFill/>
          </a:ln>
        </p:spPr>
        <p:txBody>
          <a:bodyPr wrap="square" lIns="91425" tIns="91425" rIns="91425" bIns="91425" anchor="t" anchorCtr="0">
            <a:normAutofit/>
            <a:scene3d>
              <a:camera prst="orthographicFront"/>
              <a:lightRig rig="threePt" dir="t"/>
            </a:scene3d>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126" name="Google Shape;126;p19"/>
          <p:cNvSpPr txBox="1">
            <a:spLocks noGrp="1"/>
          </p:cNvSpPr>
          <p:nvPr/>
        </p:nvSpPr>
        <p:spPr>
          <a:xfrm>
            <a:off x="8589000" y="4686600"/>
            <a:ext cx="555000" cy="456900"/>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1200"/>
              </a:spcAft>
              <a:buNone/>
            </a:pPr>
            <a:r>
              <a:rPr lang="en-GB" sz="1100" b="1">
                <a:latin typeface="Comfortaa"/>
                <a:ea typeface="Comfortaa"/>
                <a:cs typeface="Comfortaa"/>
                <a:sym typeface="Comfortaa"/>
              </a:rPr>
              <a:t>0</a:t>
            </a:r>
            <a:r>
              <a:rPr lang="en-US" altLang="en-GB" sz="1100" b="1">
                <a:latin typeface="Comfortaa"/>
                <a:ea typeface="Comfortaa"/>
                <a:cs typeface="Comfortaa"/>
                <a:sym typeface="Comfortaa"/>
              </a:rPr>
              <a:t>9</a:t>
            </a:r>
          </a:p>
        </p:txBody>
      </p:sp>
      <p:sp>
        <p:nvSpPr>
          <p:cNvPr id="16" name="Text Box 15"/>
          <p:cNvSpPr txBox="1"/>
          <p:nvPr/>
        </p:nvSpPr>
        <p:spPr>
          <a:xfrm>
            <a:off x="2268855" y="4686300"/>
            <a:ext cx="4572000" cy="429895"/>
          </a:xfrm>
          <a:prstGeom prst="rect">
            <a:avLst/>
          </a:prstGeom>
          <a:noFill/>
        </p:spPr>
        <p:txBody>
          <a:bodyPr wrap="square" rtlCol="0" anchor="t">
            <a:sp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6" name="Google Shape;66;p14"/>
          <p:cNvPicPr preferRelativeResize="0"/>
          <p:nvPr/>
        </p:nvPicPr>
        <p:blipFill>
          <a:blip r:embed="rId3"/>
          <a:stretch>
            <a:fillRect/>
          </a:stretch>
        </p:blipFill>
        <p:spPr>
          <a:xfrm>
            <a:off x="6992250" y="71075"/>
            <a:ext cx="2073075" cy="535925"/>
          </a:xfrm>
          <a:prstGeom prst="rect">
            <a:avLst/>
          </a:prstGeom>
          <a:noFill/>
          <a:ln>
            <a:noFill/>
          </a:ln>
        </p:spPr>
      </p:pic>
      <p:sp>
        <p:nvSpPr>
          <p:cNvPr id="67" name="Google Shape;67;p14"/>
          <p:cNvSpPr txBox="1">
            <a:spLocks noGrp="1"/>
          </p:cNvSpPr>
          <p:nvPr>
            <p:ph type="body" idx="1"/>
          </p:nvPr>
        </p:nvSpPr>
        <p:spPr>
          <a:xfrm>
            <a:off x="2830195" y="4612005"/>
            <a:ext cx="3326765" cy="53086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endParaRPr lang="en-US" sz="1100" dirty="0">
              <a:effectLst/>
              <a:latin typeface="Calibri" panose="020F0502020204030204" charset="0"/>
              <a:ea typeface="Comfortaa"/>
              <a:cs typeface="Calibri" panose="020F0502020204030204" charset="0"/>
              <a:sym typeface="Comfortaa"/>
            </a:endParaRPr>
          </a:p>
        </p:txBody>
      </p:sp>
      <p:sp>
        <p:nvSpPr>
          <p:cNvPr id="68" name="Google Shape;68;p14"/>
          <p:cNvSpPr txBox="1">
            <a:spLocks noGrp="1"/>
          </p:cNvSpPr>
          <p:nvPr>
            <p:ph type="subTitle" idx="4294967295"/>
          </p:nvPr>
        </p:nvSpPr>
        <p:spPr>
          <a:xfrm>
            <a:off x="0" y="0"/>
            <a:ext cx="4537075" cy="536575"/>
          </a:xfrm>
          <a:prstGeom prst="rect">
            <a:avLst/>
          </a:prstGeom>
        </p:spPr>
        <p:txBody>
          <a:bodyPr spcFirstLastPara="1" wrap="square" lIns="91425" tIns="91425" rIns="91425" bIns="91425" anchor="t" anchorCtr="0">
            <a:normAutofit/>
            <a:scene3d>
              <a:camera prst="orthographicFront"/>
              <a:lightRig rig="threePt" dir="t"/>
            </a:scene3d>
          </a:bodyPr>
          <a:lstStyle/>
          <a:p>
            <a:pPr marL="0" lvl="0" indent="0" algn="l" rtl="0">
              <a:lnSpc>
                <a:spcPct val="100000"/>
              </a:lnSpc>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69" name="Google Shape;69;p14"/>
          <p:cNvSpPr txBox="1">
            <a:spLocks noGrp="1"/>
          </p:cNvSpPr>
          <p:nvPr>
            <p:ph type="subTitle" idx="4294967295"/>
          </p:nvPr>
        </p:nvSpPr>
        <p:spPr>
          <a:xfrm>
            <a:off x="0" y="684213"/>
            <a:ext cx="4637088" cy="769937"/>
          </a:xfrm>
          <a:prstGeom prst="rect">
            <a:avLst/>
          </a:prstGeom>
        </p:spPr>
        <p:txBody>
          <a:bodyPr spcFirstLastPara="1" wrap="square" lIns="91425" tIns="91425" rIns="91425" bIns="91425" anchor="t" anchorCtr="0">
            <a:noAutofit/>
            <a:scene3d>
              <a:camera prst="orthographicFront"/>
              <a:lightRig rig="threePt" dir="t"/>
            </a:scene3d>
          </a:bodyPr>
          <a:lstStyle/>
          <a:p>
            <a:pPr marL="0" lvl="0" indent="0" algn="l" rtl="0">
              <a:spcBef>
                <a:spcPts val="0"/>
              </a:spcBef>
              <a:spcAft>
                <a:spcPts val="1200"/>
              </a:spcAft>
              <a:buNone/>
            </a:pPr>
            <a:r>
              <a:rPr lang="en-GB" sz="2800" b="1"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DESCRIPTION</a:t>
            </a:r>
          </a:p>
        </p:txBody>
      </p:sp>
      <p:sp>
        <p:nvSpPr>
          <p:cNvPr id="70" name="Google Shape;70;p14"/>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02</a:t>
            </a:r>
            <a:endParaRPr sz="1100" b="1">
              <a:latin typeface="Comfortaa"/>
              <a:ea typeface="Comfortaa"/>
              <a:cs typeface="Comfortaa"/>
              <a:sym typeface="Comfortaa"/>
            </a:endParaRPr>
          </a:p>
        </p:txBody>
      </p:sp>
      <p:sp>
        <p:nvSpPr>
          <p:cNvPr id="2" name="Subtitle 1">
            <a:extLst>
              <a:ext uri="{FF2B5EF4-FFF2-40B4-BE49-F238E27FC236}">
                <a16:creationId xmlns:a16="http://schemas.microsoft.com/office/drawing/2014/main" id="{A1BA79FB-1FC5-E2E5-1E2E-8214E16D5B4B}"/>
              </a:ext>
            </a:extLst>
          </p:cNvPr>
          <p:cNvSpPr>
            <a:spLocks noGrp="1" noChangeArrowheads="1"/>
          </p:cNvSpPr>
          <p:nvPr>
            <p:ph type="subTitle" idx="4294967295"/>
          </p:nvPr>
        </p:nvSpPr>
        <p:spPr bwMode="auto">
          <a:xfrm>
            <a:off x="0" y="1603375"/>
            <a:ext cx="7718425" cy="235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Font typeface="Arial" panose="020B0604020202020204" pitchFamily="34" charset="0"/>
              <a:buChar char="•"/>
            </a:pPr>
            <a:r>
              <a:rPr lang="en-US" sz="1400" b="1" dirty="0">
                <a:solidFill>
                  <a:schemeClr val="tx1"/>
                </a:solidFill>
              </a:rPr>
              <a:t>Title</a:t>
            </a:r>
            <a:r>
              <a:rPr lang="en-US" sz="1400" dirty="0">
                <a:solidFill>
                  <a:schemeClr val="tx1"/>
                </a:solidFill>
              </a:rPr>
              <a:t>: </a:t>
            </a:r>
            <a:r>
              <a:rPr lang="en-US" sz="1400" i="1" dirty="0">
                <a:solidFill>
                  <a:schemeClr val="tx1"/>
                </a:solidFill>
              </a:rPr>
              <a:t>Man-in-the-Middle Attack on Panic Buttons that Works in GSM Networks: Vulnerabilities and Detection</a:t>
            </a:r>
            <a:endParaRPr lang="en-US" sz="1400" dirty="0">
              <a:solidFill>
                <a:schemeClr val="tx1"/>
              </a:solidFill>
            </a:endParaRPr>
          </a:p>
          <a:p>
            <a:pPr>
              <a:lnSpc>
                <a:spcPct val="150000"/>
              </a:lnSpc>
              <a:buFont typeface="Arial" panose="020B0604020202020204" pitchFamily="34" charset="0"/>
              <a:buChar char="•"/>
            </a:pPr>
            <a:r>
              <a:rPr lang="en-US" sz="1400" b="1" dirty="0">
                <a:solidFill>
                  <a:schemeClr val="tx1"/>
                </a:solidFill>
              </a:rPr>
              <a:t>Description</a:t>
            </a:r>
            <a:r>
              <a:rPr lang="en-US" sz="1400" dirty="0">
                <a:solidFill>
                  <a:schemeClr val="tx1"/>
                </a:solidFill>
              </a:rPr>
              <a:t>: This project investigates the vulnerabilities in panic buttons that work over GSM networks, specifically focusing on how Man-in-the-Middle (MitM) attacks and session hijacking can exploit these systems. The goal is to identify these security weaknesses and propose methods for their detection and prevention.</a:t>
            </a:r>
          </a:p>
          <a:p>
            <a:pPr marL="0" marR="0" lvl="0" indent="0" defTabSz="914400" rtl="0" eaLnBrk="0" fontAlgn="base" latinLnBrk="0" hangingPunct="0">
              <a:lnSpc>
                <a:spcPct val="15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22809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6" name="Google Shape;66;p14"/>
          <p:cNvPicPr preferRelativeResize="0"/>
          <p:nvPr/>
        </p:nvPicPr>
        <p:blipFill>
          <a:blip r:embed="rId3"/>
          <a:stretch>
            <a:fillRect/>
          </a:stretch>
        </p:blipFill>
        <p:spPr>
          <a:xfrm>
            <a:off x="6992250" y="71075"/>
            <a:ext cx="2073075" cy="535925"/>
          </a:xfrm>
          <a:prstGeom prst="rect">
            <a:avLst/>
          </a:prstGeom>
          <a:noFill/>
          <a:ln>
            <a:noFill/>
          </a:ln>
        </p:spPr>
      </p:pic>
      <p:sp>
        <p:nvSpPr>
          <p:cNvPr id="67" name="Google Shape;67;p14"/>
          <p:cNvSpPr txBox="1">
            <a:spLocks noGrp="1"/>
          </p:cNvSpPr>
          <p:nvPr>
            <p:ph type="body" idx="1"/>
          </p:nvPr>
        </p:nvSpPr>
        <p:spPr>
          <a:xfrm>
            <a:off x="2830195" y="4612005"/>
            <a:ext cx="3326765" cy="53086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endParaRPr lang="en-US" sz="1100" dirty="0">
              <a:effectLst/>
              <a:latin typeface="Calibri" panose="020F0502020204030204" charset="0"/>
              <a:ea typeface="Comfortaa"/>
              <a:cs typeface="Calibri" panose="020F0502020204030204" charset="0"/>
              <a:sym typeface="Comfortaa"/>
            </a:endParaRPr>
          </a:p>
        </p:txBody>
      </p:sp>
      <p:sp>
        <p:nvSpPr>
          <p:cNvPr id="68" name="Google Shape;68;p14"/>
          <p:cNvSpPr txBox="1">
            <a:spLocks noGrp="1"/>
          </p:cNvSpPr>
          <p:nvPr>
            <p:ph type="subTitle" idx="4294967295"/>
          </p:nvPr>
        </p:nvSpPr>
        <p:spPr>
          <a:xfrm>
            <a:off x="0" y="0"/>
            <a:ext cx="4537075" cy="536575"/>
          </a:xfrm>
          <a:prstGeom prst="rect">
            <a:avLst/>
          </a:prstGeom>
        </p:spPr>
        <p:txBody>
          <a:bodyPr spcFirstLastPara="1" wrap="square" lIns="91425" tIns="91425" rIns="91425" bIns="91425" anchor="t" anchorCtr="0">
            <a:normAutofit/>
            <a:scene3d>
              <a:camera prst="orthographicFront"/>
              <a:lightRig rig="threePt" dir="t"/>
            </a:scene3d>
          </a:bodyPr>
          <a:lstStyle/>
          <a:p>
            <a:pPr marL="0" lvl="0" indent="0" algn="l" rtl="0">
              <a:lnSpc>
                <a:spcPct val="100000"/>
              </a:lnSpc>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69" name="Google Shape;69;p14"/>
          <p:cNvSpPr txBox="1">
            <a:spLocks noGrp="1"/>
          </p:cNvSpPr>
          <p:nvPr>
            <p:ph type="subTitle" idx="4294967295"/>
          </p:nvPr>
        </p:nvSpPr>
        <p:spPr>
          <a:xfrm>
            <a:off x="0" y="684213"/>
            <a:ext cx="4637088" cy="769937"/>
          </a:xfrm>
          <a:prstGeom prst="rect">
            <a:avLst/>
          </a:prstGeom>
        </p:spPr>
        <p:txBody>
          <a:bodyPr spcFirstLastPara="1" wrap="square" lIns="91425" tIns="91425" rIns="91425" bIns="91425" anchor="t" anchorCtr="0">
            <a:noAutofit/>
            <a:scene3d>
              <a:camera prst="orthographicFront"/>
              <a:lightRig rig="threePt" dir="t"/>
            </a:scene3d>
          </a:bodyPr>
          <a:lstStyle/>
          <a:p>
            <a:pPr marL="0" lvl="0" indent="0" algn="l" rtl="0">
              <a:spcBef>
                <a:spcPts val="0"/>
              </a:spcBef>
              <a:spcAft>
                <a:spcPts val="1200"/>
              </a:spcAft>
              <a:buNone/>
            </a:pPr>
            <a:r>
              <a:rPr lang="en-GB" sz="2800" b="1"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PROBLEM STATEMENT</a:t>
            </a:r>
          </a:p>
        </p:txBody>
      </p:sp>
      <p:sp>
        <p:nvSpPr>
          <p:cNvPr id="70" name="Google Shape;70;p14"/>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02</a:t>
            </a:r>
            <a:endParaRPr sz="1100" b="1">
              <a:latin typeface="Comfortaa"/>
              <a:ea typeface="Comfortaa"/>
              <a:cs typeface="Comfortaa"/>
              <a:sym typeface="Comfortaa"/>
            </a:endParaRPr>
          </a:p>
        </p:txBody>
      </p:sp>
      <p:sp>
        <p:nvSpPr>
          <p:cNvPr id="2" name="Subtitle 1">
            <a:extLst>
              <a:ext uri="{FF2B5EF4-FFF2-40B4-BE49-F238E27FC236}">
                <a16:creationId xmlns:a16="http://schemas.microsoft.com/office/drawing/2014/main" id="{A1BA79FB-1FC5-E2E5-1E2E-8214E16D5B4B}"/>
              </a:ext>
            </a:extLst>
          </p:cNvPr>
          <p:cNvSpPr>
            <a:spLocks noGrp="1" noChangeArrowheads="1"/>
          </p:cNvSpPr>
          <p:nvPr>
            <p:ph type="subTitle" idx="4294967295"/>
          </p:nvPr>
        </p:nvSpPr>
        <p:spPr bwMode="auto">
          <a:xfrm>
            <a:off x="0" y="1719263"/>
            <a:ext cx="7789863"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lang="en-US" sz="1400" dirty="0">
                <a:solidFill>
                  <a:schemeClr val="tx1"/>
                </a:solidFill>
              </a:rPr>
              <a:t>Panic buttons that operate over GSM networks are widely used in emergency response systems. However, GSM protocols are outdated and lack proper encryption and authentication mechanisms, making these systems vulnerable to </a:t>
            </a:r>
            <a:r>
              <a:rPr lang="en-US" sz="1400" b="1" dirty="0">
                <a:solidFill>
                  <a:schemeClr val="tx1"/>
                </a:solidFill>
              </a:rPr>
              <a:t>Man-in-the-Middle (MitM) attacks</a:t>
            </a:r>
            <a:r>
              <a:rPr lang="en-US" sz="1400" dirty="0">
                <a:solidFill>
                  <a:schemeClr val="tx1"/>
                </a:solidFill>
              </a:rPr>
              <a:t>. Attackers can intercept, delay, or manipulate distress signals, putting lives at risk. The problem is the </a:t>
            </a:r>
            <a:r>
              <a:rPr lang="en-US" sz="1400" b="1" dirty="0">
                <a:solidFill>
                  <a:schemeClr val="tx1"/>
                </a:solidFill>
              </a:rPr>
              <a:t>lack of real-time detection</a:t>
            </a:r>
            <a:r>
              <a:rPr lang="en-US" sz="1400" dirty="0">
                <a:solidFill>
                  <a:schemeClr val="tx1"/>
                </a:solidFill>
              </a:rPr>
              <a:t> mechanisms to identify such attacks before critical harm occurs.</a:t>
            </a:r>
            <a:endParaRPr kumimoji="0" lang="en-US" altLang="en-US" sz="1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408521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6" name="Google Shape;66;p14"/>
          <p:cNvPicPr preferRelativeResize="0"/>
          <p:nvPr/>
        </p:nvPicPr>
        <p:blipFill>
          <a:blip r:embed="rId3"/>
          <a:stretch>
            <a:fillRect/>
          </a:stretch>
        </p:blipFill>
        <p:spPr>
          <a:xfrm>
            <a:off x="6992250" y="71075"/>
            <a:ext cx="2073075" cy="535925"/>
          </a:xfrm>
          <a:prstGeom prst="rect">
            <a:avLst/>
          </a:prstGeom>
          <a:noFill/>
          <a:ln>
            <a:noFill/>
          </a:ln>
        </p:spPr>
      </p:pic>
      <p:sp>
        <p:nvSpPr>
          <p:cNvPr id="67" name="Google Shape;67;p14"/>
          <p:cNvSpPr txBox="1">
            <a:spLocks noGrp="1"/>
          </p:cNvSpPr>
          <p:nvPr>
            <p:ph type="body" idx="1"/>
          </p:nvPr>
        </p:nvSpPr>
        <p:spPr>
          <a:xfrm>
            <a:off x="2830195" y="4612005"/>
            <a:ext cx="3326765" cy="53086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endParaRPr lang="en-US" sz="1100" dirty="0">
              <a:effectLst/>
              <a:latin typeface="Calibri" panose="020F0502020204030204" charset="0"/>
              <a:ea typeface="Comfortaa"/>
              <a:cs typeface="Calibri" panose="020F0502020204030204" charset="0"/>
              <a:sym typeface="Comfortaa"/>
            </a:endParaRPr>
          </a:p>
        </p:txBody>
      </p:sp>
      <p:sp>
        <p:nvSpPr>
          <p:cNvPr id="68" name="Google Shape;68;p14"/>
          <p:cNvSpPr txBox="1">
            <a:spLocks noGrp="1"/>
          </p:cNvSpPr>
          <p:nvPr>
            <p:ph type="subTitle" idx="4294967295"/>
          </p:nvPr>
        </p:nvSpPr>
        <p:spPr>
          <a:xfrm>
            <a:off x="0" y="0"/>
            <a:ext cx="4537075" cy="536575"/>
          </a:xfrm>
          <a:prstGeom prst="rect">
            <a:avLst/>
          </a:prstGeom>
        </p:spPr>
        <p:txBody>
          <a:bodyPr spcFirstLastPara="1" wrap="square" lIns="91425" tIns="91425" rIns="91425" bIns="91425" anchor="t" anchorCtr="0">
            <a:normAutofit/>
            <a:scene3d>
              <a:camera prst="orthographicFront"/>
              <a:lightRig rig="threePt" dir="t"/>
            </a:scene3d>
          </a:bodyPr>
          <a:lstStyle/>
          <a:p>
            <a:pPr marL="0" lvl="0" indent="0" algn="l" rtl="0">
              <a:lnSpc>
                <a:spcPct val="100000"/>
              </a:lnSpc>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69" name="Google Shape;69;p14"/>
          <p:cNvSpPr txBox="1">
            <a:spLocks noGrp="1"/>
          </p:cNvSpPr>
          <p:nvPr>
            <p:ph type="subTitle" idx="4294967295"/>
          </p:nvPr>
        </p:nvSpPr>
        <p:spPr>
          <a:xfrm>
            <a:off x="0" y="684213"/>
            <a:ext cx="4637088" cy="769937"/>
          </a:xfrm>
          <a:prstGeom prst="rect">
            <a:avLst/>
          </a:prstGeom>
        </p:spPr>
        <p:txBody>
          <a:bodyPr spcFirstLastPara="1" wrap="square" lIns="91425" tIns="91425" rIns="91425" bIns="91425" anchor="t" anchorCtr="0">
            <a:noAutofit/>
            <a:scene3d>
              <a:camera prst="orthographicFront"/>
              <a:lightRig rig="threePt" dir="t"/>
            </a:scene3d>
          </a:bodyPr>
          <a:lstStyle/>
          <a:p>
            <a:pPr marL="0" lvl="0" indent="0" algn="l" rtl="0">
              <a:spcBef>
                <a:spcPts val="0"/>
              </a:spcBef>
              <a:spcAft>
                <a:spcPts val="1200"/>
              </a:spcAft>
              <a:buNone/>
            </a:pPr>
            <a:r>
              <a:rPr lang="en-GB" sz="2800" b="1" dirty="0">
                <a:ln/>
                <a:solidFill>
                  <a:schemeClr val="tx1"/>
                </a:solidFill>
                <a:effectLst>
                  <a:outerShdw blurRad="38100" dist="19050" dir="2700000" algn="tl" rotWithShape="0">
                    <a:schemeClr val="dk1">
                      <a:alpha val="40000"/>
                    </a:schemeClr>
                  </a:outerShdw>
                </a:effectLst>
                <a:latin typeface="Times New Roman" panose="02020603050405020304" charset="0"/>
                <a:ea typeface="Comfortaa"/>
                <a:cs typeface="Times New Roman" panose="02020603050405020304" charset="0"/>
                <a:sym typeface="Comfortaa"/>
              </a:rPr>
              <a:t>SCOPE OF THE PROJECT</a:t>
            </a:r>
          </a:p>
        </p:txBody>
      </p:sp>
      <p:sp>
        <p:nvSpPr>
          <p:cNvPr id="70" name="Google Shape;70;p14"/>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02</a:t>
            </a:r>
            <a:endParaRPr sz="1100" b="1">
              <a:latin typeface="Comfortaa"/>
              <a:ea typeface="Comfortaa"/>
              <a:cs typeface="Comfortaa"/>
              <a:sym typeface="Comfortaa"/>
            </a:endParaRPr>
          </a:p>
        </p:txBody>
      </p:sp>
      <p:sp>
        <p:nvSpPr>
          <p:cNvPr id="3" name="Rectangle 1">
            <a:extLst>
              <a:ext uri="{FF2B5EF4-FFF2-40B4-BE49-F238E27FC236}">
                <a16:creationId xmlns:a16="http://schemas.microsoft.com/office/drawing/2014/main" id="{861F958B-2766-359A-40B7-3FEA35732F2D}"/>
              </a:ext>
            </a:extLst>
          </p:cNvPr>
          <p:cNvSpPr>
            <a:spLocks noGrp="1" noChangeArrowheads="1"/>
          </p:cNvSpPr>
          <p:nvPr>
            <p:ph type="subTitle" idx="4294967295"/>
          </p:nvPr>
        </p:nvSpPr>
        <p:spPr bwMode="auto">
          <a:xfrm>
            <a:off x="0" y="1454150"/>
            <a:ext cx="8763000" cy="258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Focuses on </a:t>
            </a:r>
            <a:r>
              <a:rPr kumimoji="0" lang="en-US" altLang="en-US" sz="1800" b="1" i="0" u="none" strike="noStrike" cap="none" normalizeH="0" baseline="0" dirty="0">
                <a:ln>
                  <a:noFill/>
                </a:ln>
                <a:solidFill>
                  <a:schemeClr val="tx1"/>
                </a:solidFill>
                <a:effectLst/>
                <a:latin typeface="Arial" panose="020B0604020202020204" pitchFamily="34" charset="0"/>
              </a:rPr>
              <a:t>detecting</a:t>
            </a:r>
            <a:r>
              <a:rPr kumimoji="0" lang="en-US" altLang="en-US" sz="1800" b="0" i="0" u="none" strike="noStrike" cap="none" normalizeH="0" baseline="0" dirty="0">
                <a:ln>
                  <a:noFill/>
                </a:ln>
                <a:solidFill>
                  <a:schemeClr val="tx1"/>
                </a:solidFill>
                <a:effectLst/>
                <a:latin typeface="Arial" panose="020B0604020202020204" pitchFamily="34" charset="0"/>
              </a:rPr>
              <a:t> MitM attacks in GSM-based panic button systems.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Implements </a:t>
            </a:r>
            <a:r>
              <a:rPr kumimoji="0" lang="en-US" altLang="en-US" sz="1800" b="1" i="0" u="none" strike="noStrike" cap="none" normalizeH="0" baseline="0" dirty="0">
                <a:ln>
                  <a:noFill/>
                </a:ln>
                <a:solidFill>
                  <a:schemeClr val="tx1"/>
                </a:solidFill>
                <a:effectLst/>
                <a:latin typeface="Arial" panose="020B0604020202020204" pitchFamily="34" charset="0"/>
              </a:rPr>
              <a:t>lightweight, real-time signal analysis</a:t>
            </a:r>
            <a:r>
              <a:rPr kumimoji="0" lang="en-US" altLang="en-US" sz="1800" b="0" i="0" u="none" strike="noStrike" cap="none" normalizeH="0" baseline="0" dirty="0">
                <a:ln>
                  <a:noFill/>
                </a:ln>
                <a:solidFill>
                  <a:schemeClr val="tx1"/>
                </a:solidFill>
                <a:effectLst/>
                <a:latin typeface="Arial" panose="020B0604020202020204" pitchFamily="34" charset="0"/>
              </a:rPr>
              <a:t> to catch abnormal patterns.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Covers </a:t>
            </a:r>
            <a:r>
              <a:rPr kumimoji="0" lang="en-US" altLang="en-US" sz="1800" b="1" i="0" u="none" strike="noStrike" cap="none" normalizeH="0" baseline="0" dirty="0">
                <a:ln>
                  <a:noFill/>
                </a:ln>
                <a:solidFill>
                  <a:schemeClr val="tx1"/>
                </a:solidFill>
                <a:effectLst/>
                <a:latin typeface="Arial" panose="020B0604020202020204" pitchFamily="34" charset="0"/>
              </a:rPr>
              <a:t>signal anomaly detection, encryption validation, and latency monitoring</a:t>
            </a:r>
            <a:r>
              <a:rPr kumimoji="0" lang="en-US" altLang="en-US" sz="1800" b="0" i="0" u="none" strike="noStrike" cap="none" normalizeH="0" baseline="0" dirty="0">
                <a:ln>
                  <a:noFill/>
                </a:ln>
                <a:solidFill>
                  <a:schemeClr val="tx1"/>
                </a:solidFill>
                <a:effectLst/>
                <a:latin typeface="Arial" panose="020B0604020202020204" pitchFamily="34" charset="0"/>
              </a:rPr>
              <a:t> (excluding ML or IMSI detection).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Does not modify the GSM protocol itself but adds a </a:t>
            </a:r>
            <a:r>
              <a:rPr kumimoji="0" lang="en-US" altLang="en-US" sz="1800" b="1" i="0" u="none" strike="noStrike" cap="none" normalizeH="0" baseline="0" dirty="0">
                <a:ln>
                  <a:noFill/>
                </a:ln>
                <a:solidFill>
                  <a:schemeClr val="tx1"/>
                </a:solidFill>
                <a:effectLst/>
                <a:latin typeface="Arial" panose="020B0604020202020204" pitchFamily="34" charset="0"/>
              </a:rPr>
              <a:t>security layer for detection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Can be adapted for </a:t>
            </a:r>
            <a:r>
              <a:rPr kumimoji="0" lang="en-US" altLang="en-US" sz="1800" b="1" i="0" u="none" strike="noStrike" cap="none" normalizeH="0" baseline="0" dirty="0">
                <a:ln>
                  <a:noFill/>
                </a:ln>
                <a:solidFill>
                  <a:schemeClr val="tx1"/>
                </a:solidFill>
                <a:effectLst/>
                <a:latin typeface="Arial" panose="020B0604020202020204" pitchFamily="34" charset="0"/>
              </a:rPr>
              <a:t>future migration to 4G/IoT</a:t>
            </a:r>
            <a:r>
              <a:rPr kumimoji="0" lang="en-US" altLang="en-US" sz="1800" b="0" i="0" u="none" strike="noStrike" cap="none" normalizeH="0" baseline="0" dirty="0">
                <a:ln>
                  <a:noFill/>
                </a:ln>
                <a:solidFill>
                  <a:schemeClr val="tx1"/>
                </a:solidFill>
                <a:effectLst/>
                <a:latin typeface="Arial" panose="020B0604020202020204" pitchFamily="34" charset="0"/>
              </a:rPr>
              <a:t> panic systems.</a:t>
            </a:r>
          </a:p>
        </p:txBody>
      </p:sp>
    </p:spTree>
    <p:extLst>
      <p:ext uri="{BB962C8B-B14F-4D97-AF65-F5344CB8AC3E}">
        <p14:creationId xmlns:p14="http://schemas.microsoft.com/office/powerpoint/2010/main" val="80013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body" idx="1"/>
          </p:nvPr>
        </p:nvSpPr>
        <p:spPr>
          <a:xfrm>
            <a:off x="848908" y="1038982"/>
            <a:ext cx="7411893" cy="2325370"/>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lnSpc>
                <a:spcPct val="150000"/>
              </a:lnSpc>
              <a:buNone/>
            </a:pPr>
            <a:r>
              <a:rPr lang="en-US" b="1" dirty="0">
                <a:solidFill>
                  <a:schemeClr val="tx1"/>
                </a:solidFill>
              </a:rPr>
              <a:t>Existing System</a:t>
            </a:r>
            <a:r>
              <a:rPr lang="en-US" dirty="0">
                <a:solidFill>
                  <a:schemeClr val="tx1"/>
                </a:solidFill>
              </a:rPr>
              <a:t>:</a:t>
            </a:r>
          </a:p>
          <a:p>
            <a:pPr marL="742950" lvl="1" indent="-285750">
              <a:lnSpc>
                <a:spcPct val="150000"/>
              </a:lnSpc>
              <a:buFont typeface="Arial" panose="020B0604020202020204" pitchFamily="34" charset="0"/>
              <a:buChar char="•"/>
            </a:pPr>
            <a:r>
              <a:rPr lang="en-US" dirty="0">
                <a:solidFill>
                  <a:schemeClr val="tx1"/>
                </a:solidFill>
              </a:rPr>
              <a:t>Panic buttons are currently relying on GSM networks for communication.</a:t>
            </a:r>
          </a:p>
          <a:p>
            <a:pPr marL="742950" lvl="1" indent="-285750">
              <a:lnSpc>
                <a:spcPct val="150000"/>
              </a:lnSpc>
              <a:buFont typeface="Arial" panose="020B0604020202020204" pitchFamily="34" charset="0"/>
              <a:buChar char="•"/>
            </a:pPr>
            <a:r>
              <a:rPr lang="en-US" dirty="0">
                <a:solidFill>
                  <a:schemeClr val="tx1"/>
                </a:solidFill>
              </a:rPr>
              <a:t>Vulnerable to MitM attacks, signal spoofing, and session hijacking.</a:t>
            </a:r>
          </a:p>
          <a:p>
            <a:pPr marL="742950" lvl="1" indent="-285750">
              <a:lnSpc>
                <a:spcPct val="150000"/>
              </a:lnSpc>
              <a:buFont typeface="Arial" panose="020B0604020202020204" pitchFamily="34" charset="0"/>
              <a:buChar char="•"/>
            </a:pPr>
            <a:r>
              <a:rPr lang="en-US" dirty="0">
                <a:solidFill>
                  <a:schemeClr val="tx1"/>
                </a:solidFill>
              </a:rPr>
              <a:t>No robust security measures in place for detecting and preventing these attacks.</a:t>
            </a:r>
          </a:p>
          <a:p>
            <a:pPr marL="114300" indent="0">
              <a:lnSpc>
                <a:spcPct val="150000"/>
              </a:lnSpc>
              <a:buNone/>
            </a:pPr>
            <a:r>
              <a:rPr lang="en-US" b="1" dirty="0">
                <a:solidFill>
                  <a:schemeClr val="tx1"/>
                </a:solidFill>
              </a:rPr>
              <a:t>Proposed System</a:t>
            </a:r>
            <a:r>
              <a:rPr lang="en-US" dirty="0">
                <a:solidFill>
                  <a:schemeClr val="tx1"/>
                </a:solidFill>
              </a:rPr>
              <a:t>:</a:t>
            </a:r>
          </a:p>
          <a:p>
            <a:pPr marL="742950" lvl="1" indent="-285750">
              <a:lnSpc>
                <a:spcPct val="150000"/>
              </a:lnSpc>
              <a:buFont typeface="Arial" panose="020B0604020202020204" pitchFamily="34" charset="0"/>
              <a:buChar char="•"/>
            </a:pPr>
            <a:r>
              <a:rPr lang="en-US" dirty="0">
                <a:solidFill>
                  <a:schemeClr val="tx1"/>
                </a:solidFill>
              </a:rPr>
              <a:t>Introduction of a more secure communication protocol with encryption.</a:t>
            </a:r>
          </a:p>
          <a:p>
            <a:pPr marL="742950" lvl="1" indent="-285750">
              <a:lnSpc>
                <a:spcPct val="150000"/>
              </a:lnSpc>
              <a:buFont typeface="Arial" panose="020B0604020202020204" pitchFamily="34" charset="0"/>
              <a:buChar char="•"/>
            </a:pPr>
            <a:r>
              <a:rPr lang="en-US" dirty="0">
                <a:solidFill>
                  <a:schemeClr val="tx1"/>
                </a:solidFill>
              </a:rPr>
              <a:t>Incorporating real-time attack detection mechanisms, such as anomaly-based intrusion detection systems.</a:t>
            </a:r>
          </a:p>
          <a:p>
            <a:pPr marL="742950" lvl="1" indent="-285750">
              <a:lnSpc>
                <a:spcPct val="150000"/>
              </a:lnSpc>
              <a:buFont typeface="Arial" panose="020B0604020202020204" pitchFamily="34" charset="0"/>
              <a:buChar char="•"/>
            </a:pPr>
            <a:r>
              <a:rPr lang="en-US" dirty="0">
                <a:solidFill>
                  <a:schemeClr val="tx1"/>
                </a:solidFill>
              </a:rPr>
              <a:t>Implementing secure authentication methods between panic buttons and emergency servers to prevent session hijacking.</a:t>
            </a:r>
          </a:p>
          <a:p>
            <a:pPr marL="114300" indent="0">
              <a:lnSpc>
                <a:spcPct val="150000"/>
              </a:lnSpc>
              <a:buNone/>
            </a:pPr>
            <a:endParaRPr lang="en-US" sz="1100" dirty="0">
              <a:solidFill>
                <a:schemeClr val="tx1"/>
              </a:solidFill>
            </a:endParaRPr>
          </a:p>
        </p:txBody>
      </p:sp>
      <p:sp>
        <p:nvSpPr>
          <p:cNvPr id="78" name="Google Shape;78;p15"/>
          <p:cNvSpPr txBox="1">
            <a:spLocks noGrp="1"/>
          </p:cNvSpPr>
          <p:nvPr>
            <p:ph type="subTitle" idx="4294967295"/>
          </p:nvPr>
        </p:nvSpPr>
        <p:spPr>
          <a:xfrm>
            <a:off x="0" y="0"/>
            <a:ext cx="4538663" cy="536575"/>
          </a:xfrm>
          <a:prstGeom prst="rect">
            <a:avLst/>
          </a:prstGeom>
        </p:spPr>
        <p:txBody>
          <a:bodyPr spcFirstLastPara="1" wrap="square" lIns="91425" tIns="91425" rIns="91425" bIns="91425" anchor="t" anchorCtr="0">
            <a:normAutofit/>
            <a:scene3d>
              <a:camera prst="orthographicFront"/>
              <a:lightRig rig="threePt" dir="t"/>
            </a:scene3d>
          </a:bodyPr>
          <a:lstStyle/>
          <a:p>
            <a:pPr marL="0" lvl="0" indent="0" algn="l" rtl="0">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79" name="Google Shape;79;p15"/>
          <p:cNvSpPr txBox="1">
            <a:spLocks noGrp="1"/>
          </p:cNvSpPr>
          <p:nvPr>
            <p:ph type="subTitle" idx="4294967295"/>
          </p:nvPr>
        </p:nvSpPr>
        <p:spPr>
          <a:xfrm>
            <a:off x="0" y="447675"/>
            <a:ext cx="6624638" cy="769938"/>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2800" b="1" dirty="0">
                <a:solidFill>
                  <a:schemeClr val="tx1"/>
                </a:solidFill>
                <a:latin typeface="Times New Roman" panose="02020603050405020304" pitchFamily="18" charset="0"/>
                <a:cs typeface="Times New Roman" panose="02020603050405020304" pitchFamily="18" charset="0"/>
              </a:rPr>
              <a:t>EXISTING &amp; PROPOSED SYSTEM</a:t>
            </a:r>
          </a:p>
        </p:txBody>
      </p:sp>
      <p:sp>
        <p:nvSpPr>
          <p:cNvPr id="80" name="Google Shape;80;p15"/>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03</a:t>
            </a:r>
            <a:endParaRPr sz="1100" b="1">
              <a:latin typeface="Comfortaa"/>
              <a:ea typeface="Comfortaa"/>
              <a:cs typeface="Comfortaa"/>
              <a:sym typeface="Comfortaa"/>
            </a:endParaRPr>
          </a:p>
        </p:txBody>
      </p:sp>
      <p:pic>
        <p:nvPicPr>
          <p:cNvPr id="76" name="Google Shape;76;p15"/>
          <p:cNvPicPr preferRelativeResize="0"/>
          <p:nvPr/>
        </p:nvPicPr>
        <p:blipFill>
          <a:blip r:embed="rId3"/>
          <a:stretch>
            <a:fillRect/>
          </a:stretch>
        </p:blipFill>
        <p:spPr>
          <a:xfrm>
            <a:off x="6992250" y="71075"/>
            <a:ext cx="2073075" cy="535925"/>
          </a:xfrm>
          <a:prstGeom prst="rect">
            <a:avLst/>
          </a:prstGeom>
          <a:noFill/>
          <a:ln>
            <a:noFill/>
          </a:ln>
        </p:spPr>
      </p:pic>
      <p:sp>
        <p:nvSpPr>
          <p:cNvPr id="2" name="Text Box 1"/>
          <p:cNvSpPr txBox="1"/>
          <p:nvPr/>
        </p:nvSpPr>
        <p:spPr>
          <a:xfrm>
            <a:off x="2268855" y="4686300"/>
            <a:ext cx="4572000" cy="429895"/>
          </a:xfrm>
          <a:prstGeom prst="rect">
            <a:avLst/>
          </a:prstGeom>
          <a:noFill/>
        </p:spPr>
        <p:txBody>
          <a:bodyPr wrap="square" rtlCol="0" anchor="t">
            <a:sp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body" idx="1"/>
          </p:nvPr>
        </p:nvSpPr>
        <p:spPr>
          <a:xfrm>
            <a:off x="961707" y="1184374"/>
            <a:ext cx="7478908" cy="2325370"/>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1600" b="1" dirty="0">
                <a:solidFill>
                  <a:schemeClr val="tx1"/>
                </a:solidFill>
              </a:rPr>
              <a:t>Input: </a:t>
            </a:r>
            <a:r>
              <a:rPr lang="en-US" sz="1600" dirty="0">
                <a:solidFill>
                  <a:schemeClr val="tx1"/>
                </a:solidFill>
              </a:rPr>
              <a:t>Panic button signal transmitted via GSM, emergency request from user.</a:t>
            </a:r>
          </a:p>
          <a:p>
            <a:pPr marL="114300" indent="0">
              <a:buNone/>
            </a:pPr>
            <a:endParaRPr lang="en-US" sz="1400" dirty="0">
              <a:solidFill>
                <a:schemeClr val="tx1"/>
              </a:solidFill>
            </a:endParaRPr>
          </a:p>
          <a:p>
            <a:pPr marL="114300" indent="0">
              <a:buNone/>
            </a:pPr>
            <a:r>
              <a:rPr lang="en-US" sz="1400" b="1" dirty="0">
                <a:solidFill>
                  <a:schemeClr val="tx1"/>
                </a:solidFill>
              </a:rPr>
              <a:t>Parameters &amp; Metrics Used</a:t>
            </a:r>
          </a:p>
          <a:p>
            <a:pPr marL="114300" indent="0">
              <a:buNone/>
            </a:pPr>
            <a:r>
              <a:rPr lang="en-US" sz="1400" b="1" dirty="0">
                <a:solidFill>
                  <a:schemeClr val="tx1"/>
                </a:solidFill>
              </a:rPr>
              <a:t>Parameters:</a:t>
            </a:r>
          </a:p>
          <a:p>
            <a:pPr>
              <a:buFont typeface="Arial" panose="020B0604020202020204" pitchFamily="34" charset="0"/>
              <a:buChar char="•"/>
            </a:pPr>
            <a:r>
              <a:rPr lang="en-US" sz="1400" dirty="0">
                <a:solidFill>
                  <a:schemeClr val="tx1"/>
                </a:solidFill>
              </a:rPr>
              <a:t>Signal strength and integrity</a:t>
            </a:r>
          </a:p>
          <a:p>
            <a:pPr>
              <a:buFont typeface="Arial" panose="020B0604020202020204" pitchFamily="34" charset="0"/>
              <a:buChar char="•"/>
            </a:pPr>
            <a:r>
              <a:rPr lang="en-US" sz="1400" dirty="0">
                <a:solidFill>
                  <a:schemeClr val="tx1"/>
                </a:solidFill>
              </a:rPr>
              <a:t>Latency of communication</a:t>
            </a:r>
          </a:p>
          <a:p>
            <a:pPr>
              <a:buFont typeface="Arial" panose="020B0604020202020204" pitchFamily="34" charset="0"/>
              <a:buChar char="•"/>
            </a:pPr>
            <a:r>
              <a:rPr lang="en-US" sz="1400" dirty="0">
                <a:solidFill>
                  <a:schemeClr val="tx1"/>
                </a:solidFill>
              </a:rPr>
              <a:t>Authentication success rate</a:t>
            </a:r>
          </a:p>
          <a:p>
            <a:pPr>
              <a:buFont typeface="Arial" panose="020B0604020202020204" pitchFamily="34" charset="0"/>
              <a:buChar char="•"/>
            </a:pPr>
            <a:r>
              <a:rPr lang="en-US" sz="1400" dirty="0">
                <a:solidFill>
                  <a:schemeClr val="tx1"/>
                </a:solidFill>
              </a:rPr>
              <a:t>Attack detection time</a:t>
            </a:r>
          </a:p>
          <a:p>
            <a:pPr marL="114300" indent="0">
              <a:buNone/>
            </a:pPr>
            <a:r>
              <a:rPr lang="en-US" sz="1400" b="1" dirty="0">
                <a:solidFill>
                  <a:schemeClr val="tx1"/>
                </a:solidFill>
              </a:rPr>
              <a:t>Metrics:</a:t>
            </a:r>
          </a:p>
          <a:p>
            <a:pPr>
              <a:buFont typeface="Arial" panose="020B0604020202020204" pitchFamily="34" charset="0"/>
              <a:buChar char="•"/>
            </a:pPr>
            <a:r>
              <a:rPr lang="en-US" sz="1400" dirty="0">
                <a:solidFill>
                  <a:schemeClr val="tx1"/>
                </a:solidFill>
              </a:rPr>
              <a:t>Efficiency of detection algorithms</a:t>
            </a:r>
          </a:p>
          <a:p>
            <a:pPr>
              <a:buFont typeface="Arial" panose="020B0604020202020204" pitchFamily="34" charset="0"/>
              <a:buChar char="•"/>
            </a:pPr>
            <a:r>
              <a:rPr lang="en-US" sz="1400" dirty="0">
                <a:solidFill>
                  <a:schemeClr val="tx1"/>
                </a:solidFill>
              </a:rPr>
              <a:t>Reduction in false positives/negatives during attack detection</a:t>
            </a:r>
          </a:p>
          <a:p>
            <a:pPr>
              <a:buFont typeface="Arial" panose="020B0604020202020204" pitchFamily="34" charset="0"/>
              <a:buChar char="•"/>
            </a:pPr>
            <a:r>
              <a:rPr lang="en-US" sz="1400" dirty="0">
                <a:solidFill>
                  <a:schemeClr val="tx1"/>
                </a:solidFill>
              </a:rPr>
              <a:t>Improvement in the security of panic button communication</a:t>
            </a:r>
          </a:p>
          <a:p>
            <a:pPr marL="114300" indent="0">
              <a:buNone/>
            </a:pPr>
            <a:endParaRPr lang="en-US" sz="1400" dirty="0">
              <a:solidFill>
                <a:schemeClr val="tx1"/>
              </a:solidFill>
            </a:endParaRPr>
          </a:p>
        </p:txBody>
      </p:sp>
      <p:sp>
        <p:nvSpPr>
          <p:cNvPr id="78" name="Google Shape;78;p15"/>
          <p:cNvSpPr txBox="1">
            <a:spLocks noGrp="1"/>
          </p:cNvSpPr>
          <p:nvPr>
            <p:ph type="subTitle" idx="4294967295"/>
          </p:nvPr>
        </p:nvSpPr>
        <p:spPr>
          <a:xfrm>
            <a:off x="0" y="0"/>
            <a:ext cx="4538663" cy="536575"/>
          </a:xfrm>
          <a:prstGeom prst="rect">
            <a:avLst/>
          </a:prstGeom>
        </p:spPr>
        <p:txBody>
          <a:bodyPr spcFirstLastPara="1" wrap="square" lIns="91425" tIns="91425" rIns="91425" bIns="91425" anchor="t" anchorCtr="0">
            <a:normAutofit/>
            <a:scene3d>
              <a:camera prst="orthographicFront"/>
              <a:lightRig rig="threePt" dir="t"/>
            </a:scene3d>
          </a:bodyPr>
          <a:lstStyle/>
          <a:p>
            <a:pPr marL="0" lvl="0" indent="0" algn="l" rtl="0">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79" name="Google Shape;79;p15"/>
          <p:cNvSpPr txBox="1">
            <a:spLocks noGrp="1"/>
          </p:cNvSpPr>
          <p:nvPr>
            <p:ph type="subTitle" idx="4294967295"/>
          </p:nvPr>
        </p:nvSpPr>
        <p:spPr>
          <a:xfrm>
            <a:off x="0" y="628650"/>
            <a:ext cx="6142038" cy="769938"/>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2800" b="1" dirty="0">
                <a:solidFill>
                  <a:schemeClr val="tx1"/>
                </a:solidFill>
                <a:latin typeface="Times New Roman" panose="02020603050405020304" pitchFamily="18" charset="0"/>
                <a:cs typeface="Times New Roman" panose="02020603050405020304" pitchFamily="18" charset="0"/>
              </a:rPr>
              <a:t>IPO (INPUT, PROCESS, OUTPUT)</a:t>
            </a:r>
          </a:p>
        </p:txBody>
      </p:sp>
      <p:sp>
        <p:nvSpPr>
          <p:cNvPr id="80" name="Google Shape;80;p15"/>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a:t>
            </a:r>
            <a:r>
              <a:rPr lang="en-US" altLang="en-GB" sz="1100" b="1">
                <a:latin typeface="Comfortaa"/>
                <a:ea typeface="Comfortaa"/>
                <a:cs typeface="Comfortaa"/>
                <a:sym typeface="Comfortaa"/>
              </a:rPr>
              <a:t>4</a:t>
            </a:r>
          </a:p>
        </p:txBody>
      </p:sp>
      <p:pic>
        <p:nvPicPr>
          <p:cNvPr id="76" name="Google Shape;76;p15"/>
          <p:cNvPicPr preferRelativeResize="0"/>
          <p:nvPr/>
        </p:nvPicPr>
        <p:blipFill>
          <a:blip r:embed="rId3"/>
          <a:stretch>
            <a:fillRect/>
          </a:stretch>
        </p:blipFill>
        <p:spPr>
          <a:xfrm>
            <a:off x="6992250" y="71075"/>
            <a:ext cx="2073075" cy="535925"/>
          </a:xfrm>
          <a:prstGeom prst="rect">
            <a:avLst/>
          </a:prstGeom>
          <a:noFill/>
          <a:ln>
            <a:noFill/>
          </a:ln>
        </p:spPr>
      </p:pic>
      <p:sp>
        <p:nvSpPr>
          <p:cNvPr id="2" name="Text Box 1"/>
          <p:cNvSpPr txBox="1"/>
          <p:nvPr/>
        </p:nvSpPr>
        <p:spPr>
          <a:xfrm>
            <a:off x="2268855" y="4686300"/>
            <a:ext cx="4572000" cy="429895"/>
          </a:xfrm>
          <a:prstGeom prst="rect">
            <a:avLst/>
          </a:prstGeom>
          <a:noFill/>
        </p:spPr>
        <p:txBody>
          <a:bodyPr wrap="square" rtlCol="0" anchor="t">
            <a:sp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body" idx="1"/>
          </p:nvPr>
        </p:nvSpPr>
        <p:spPr>
          <a:xfrm>
            <a:off x="961707" y="1184374"/>
            <a:ext cx="7478908" cy="2325370"/>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1400" b="1" dirty="0">
                <a:solidFill>
                  <a:schemeClr val="tx1"/>
                </a:solidFill>
              </a:rPr>
              <a:t>Process:</a:t>
            </a:r>
          </a:p>
          <a:p>
            <a:pPr>
              <a:buFont typeface="Arial" panose="020B0604020202020204" pitchFamily="34" charset="0"/>
              <a:buChar char="•"/>
            </a:pPr>
            <a:r>
              <a:rPr lang="en-US" sz="1400" dirty="0">
                <a:solidFill>
                  <a:schemeClr val="tx1"/>
                </a:solidFill>
              </a:rPr>
              <a:t>Signal is intercepted and analyzed for vulnerabilities.</a:t>
            </a:r>
          </a:p>
          <a:p>
            <a:pPr>
              <a:buFont typeface="Arial" panose="020B0604020202020204" pitchFamily="34" charset="0"/>
              <a:buChar char="•"/>
            </a:pPr>
            <a:r>
              <a:rPr lang="en-US" sz="1400" dirty="0">
                <a:solidFill>
                  <a:schemeClr val="tx1"/>
                </a:solidFill>
              </a:rPr>
              <a:t>MitM attacks and session hijacking attempts are simulated.</a:t>
            </a:r>
          </a:p>
          <a:p>
            <a:pPr>
              <a:buFont typeface="Arial" panose="020B0604020202020204" pitchFamily="34" charset="0"/>
              <a:buChar char="•"/>
            </a:pPr>
            <a:r>
              <a:rPr lang="en-US" sz="1400" dirty="0">
                <a:solidFill>
                  <a:schemeClr val="tx1"/>
                </a:solidFill>
              </a:rPr>
              <a:t>Detection approaches such as signal anomaly and python module SCAPY based intrusion detection are applied.</a:t>
            </a:r>
          </a:p>
          <a:p>
            <a:pPr marL="114300" indent="0">
              <a:buNone/>
            </a:pPr>
            <a:endParaRPr lang="en-US" sz="1400" dirty="0">
              <a:solidFill>
                <a:schemeClr val="tx1"/>
              </a:solidFill>
            </a:endParaRPr>
          </a:p>
          <a:p>
            <a:pPr marL="114300" indent="0">
              <a:buNone/>
            </a:pPr>
            <a:r>
              <a:rPr lang="en-US" sz="1400" b="1" dirty="0">
                <a:solidFill>
                  <a:schemeClr val="tx1"/>
                </a:solidFill>
              </a:rPr>
              <a:t>Approachable Methods:</a:t>
            </a:r>
          </a:p>
          <a:p>
            <a:pPr marL="228600" indent="-228600" eaLnBrk="0" fontAlgn="base" hangingPunct="0">
              <a:lnSpc>
                <a:spcPct val="150000"/>
              </a:lnSpc>
              <a:spcBef>
                <a:spcPct val="0"/>
              </a:spcBef>
              <a:spcAft>
                <a:spcPct val="0"/>
              </a:spcAft>
              <a:buClrTx/>
              <a:buSzTx/>
              <a:buFont typeface="+mj-lt"/>
              <a:buAutoNum type="arabicPeriod"/>
            </a:pPr>
            <a:r>
              <a:rPr kumimoji="0" lang="en-US" altLang="en-US" sz="1400" i="0" u="none" strike="noStrike" cap="none" normalizeH="0" baseline="0" dirty="0">
                <a:ln>
                  <a:noFill/>
                </a:ln>
                <a:solidFill>
                  <a:schemeClr val="tx1"/>
                </a:solidFill>
                <a:effectLst/>
                <a:latin typeface="Arial" panose="020B0604020202020204" pitchFamily="34" charset="0"/>
              </a:rPr>
              <a:t>Signal Anomaly Detection</a:t>
            </a:r>
          </a:p>
          <a:p>
            <a:pPr marL="228600" indent="-228600" eaLnBrk="0" fontAlgn="base" hangingPunct="0">
              <a:lnSpc>
                <a:spcPct val="150000"/>
              </a:lnSpc>
              <a:spcBef>
                <a:spcPct val="0"/>
              </a:spcBef>
              <a:spcAft>
                <a:spcPct val="0"/>
              </a:spcAft>
              <a:buClrTx/>
              <a:buSzTx/>
              <a:buFont typeface="+mj-lt"/>
              <a:buAutoNum type="arabicPeriod"/>
            </a:pPr>
            <a:r>
              <a:rPr lang="en-US" altLang="en-US" sz="1400" dirty="0">
                <a:solidFill>
                  <a:schemeClr val="tx1"/>
                </a:solidFill>
                <a:latin typeface="Arial" panose="020B0604020202020204" pitchFamily="34" charset="0"/>
              </a:rPr>
              <a:t>Secure communication through web server using ESP8266</a:t>
            </a:r>
            <a:endParaRPr kumimoji="0" lang="en-US" altLang="en-US" sz="1400" i="0" u="none" strike="noStrike" cap="none" normalizeH="0" baseline="0" dirty="0">
              <a:ln>
                <a:noFill/>
              </a:ln>
              <a:solidFill>
                <a:schemeClr val="tx1"/>
              </a:solidFill>
              <a:effectLst/>
              <a:latin typeface="Arial" panose="020B0604020202020204" pitchFamily="34" charset="0"/>
            </a:endParaRPr>
          </a:p>
          <a:p>
            <a:pPr marL="228600" indent="-228600" eaLnBrk="0" fontAlgn="base" hangingPunct="0">
              <a:lnSpc>
                <a:spcPct val="150000"/>
              </a:lnSpc>
              <a:spcBef>
                <a:spcPct val="0"/>
              </a:spcBef>
              <a:spcAft>
                <a:spcPct val="0"/>
              </a:spcAft>
              <a:buClrTx/>
              <a:buSzTx/>
              <a:buFont typeface="+mj-lt"/>
              <a:buAutoNum type="arabicPeriod"/>
            </a:pPr>
            <a:r>
              <a:rPr kumimoji="0" lang="en-US" altLang="en-US" sz="1400" i="0" u="none" strike="noStrike" cap="none" normalizeH="0" baseline="0" dirty="0">
                <a:ln>
                  <a:noFill/>
                </a:ln>
                <a:solidFill>
                  <a:schemeClr val="tx1"/>
                </a:solidFill>
                <a:effectLst/>
                <a:latin typeface="Arial" panose="020B0604020202020204" pitchFamily="34" charset="0"/>
              </a:rPr>
              <a:t>Latency &amp; Round-Trip Time Analysis</a:t>
            </a:r>
          </a:p>
          <a:p>
            <a:pPr marL="0" indent="0" eaLnBrk="0" fontAlgn="base" hangingPunct="0">
              <a:lnSpc>
                <a:spcPct val="150000"/>
              </a:lnSpc>
              <a:spcBef>
                <a:spcPct val="0"/>
              </a:spcBef>
              <a:spcAft>
                <a:spcPct val="0"/>
              </a:spcAft>
              <a:buClrTx/>
              <a:buSzTx/>
              <a:buNone/>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14300" indent="0">
              <a:buNone/>
            </a:pPr>
            <a:endParaRPr lang="en-US" sz="1400" dirty="0">
              <a:solidFill>
                <a:schemeClr val="tx1"/>
              </a:solidFill>
            </a:endParaRPr>
          </a:p>
          <a:p>
            <a:pPr marL="114300" indent="0">
              <a:buNone/>
            </a:pPr>
            <a:endParaRPr lang="en-US" sz="1400" dirty="0">
              <a:solidFill>
                <a:schemeClr val="tx1"/>
              </a:solidFill>
            </a:endParaRPr>
          </a:p>
          <a:p>
            <a:pPr marL="114300" indent="0">
              <a:buNone/>
            </a:pPr>
            <a:endParaRPr lang="en-US" sz="1400" dirty="0">
              <a:solidFill>
                <a:schemeClr val="tx1"/>
              </a:solidFill>
            </a:endParaRPr>
          </a:p>
        </p:txBody>
      </p:sp>
      <p:sp>
        <p:nvSpPr>
          <p:cNvPr id="78" name="Google Shape;78;p15"/>
          <p:cNvSpPr txBox="1">
            <a:spLocks noGrp="1"/>
          </p:cNvSpPr>
          <p:nvPr>
            <p:ph type="subTitle" idx="4294967295"/>
          </p:nvPr>
        </p:nvSpPr>
        <p:spPr>
          <a:xfrm>
            <a:off x="0" y="0"/>
            <a:ext cx="4538663" cy="536575"/>
          </a:xfrm>
          <a:prstGeom prst="rect">
            <a:avLst/>
          </a:prstGeom>
        </p:spPr>
        <p:txBody>
          <a:bodyPr spcFirstLastPara="1" wrap="square" lIns="91425" tIns="91425" rIns="91425" bIns="91425" anchor="t" anchorCtr="0">
            <a:normAutofit/>
            <a:scene3d>
              <a:camera prst="orthographicFront"/>
              <a:lightRig rig="threePt" dir="t"/>
            </a:scene3d>
          </a:bodyPr>
          <a:lstStyle/>
          <a:p>
            <a:pPr marL="0" lvl="0" indent="0" algn="l" rtl="0">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79" name="Google Shape;79;p15"/>
          <p:cNvSpPr txBox="1">
            <a:spLocks noGrp="1"/>
          </p:cNvSpPr>
          <p:nvPr>
            <p:ph type="subTitle" idx="4294967295"/>
          </p:nvPr>
        </p:nvSpPr>
        <p:spPr>
          <a:xfrm>
            <a:off x="0" y="628650"/>
            <a:ext cx="6142038" cy="769938"/>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2800" b="1" dirty="0">
                <a:solidFill>
                  <a:schemeClr val="tx1"/>
                </a:solidFill>
                <a:latin typeface="Times New Roman" panose="02020603050405020304" pitchFamily="18" charset="0"/>
                <a:cs typeface="Times New Roman" panose="02020603050405020304" pitchFamily="18" charset="0"/>
              </a:rPr>
              <a:t>IPO (INPUT, PROCESS, OUTPUT)</a:t>
            </a:r>
          </a:p>
        </p:txBody>
      </p:sp>
      <p:sp>
        <p:nvSpPr>
          <p:cNvPr id="80" name="Google Shape;80;p15"/>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a:t>
            </a:r>
            <a:r>
              <a:rPr lang="en-US" altLang="en-GB" sz="1100" b="1">
                <a:latin typeface="Comfortaa"/>
                <a:ea typeface="Comfortaa"/>
                <a:cs typeface="Comfortaa"/>
                <a:sym typeface="Comfortaa"/>
              </a:rPr>
              <a:t>4</a:t>
            </a:r>
          </a:p>
        </p:txBody>
      </p:sp>
      <p:pic>
        <p:nvPicPr>
          <p:cNvPr id="76" name="Google Shape;76;p15"/>
          <p:cNvPicPr preferRelativeResize="0"/>
          <p:nvPr/>
        </p:nvPicPr>
        <p:blipFill>
          <a:blip r:embed="rId3"/>
          <a:stretch>
            <a:fillRect/>
          </a:stretch>
        </p:blipFill>
        <p:spPr>
          <a:xfrm>
            <a:off x="6992250" y="71075"/>
            <a:ext cx="2073075" cy="535925"/>
          </a:xfrm>
          <a:prstGeom prst="rect">
            <a:avLst/>
          </a:prstGeom>
          <a:noFill/>
          <a:ln>
            <a:noFill/>
          </a:ln>
        </p:spPr>
      </p:pic>
      <p:sp>
        <p:nvSpPr>
          <p:cNvPr id="2" name="Text Box 1"/>
          <p:cNvSpPr txBox="1"/>
          <p:nvPr/>
        </p:nvSpPr>
        <p:spPr>
          <a:xfrm>
            <a:off x="2268855" y="4686300"/>
            <a:ext cx="4572000" cy="429895"/>
          </a:xfrm>
          <a:prstGeom prst="rect">
            <a:avLst/>
          </a:prstGeom>
          <a:noFill/>
        </p:spPr>
        <p:txBody>
          <a:bodyPr wrap="square" rtlCol="0" anchor="t">
            <a:sp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p>
        </p:txBody>
      </p:sp>
    </p:spTree>
    <p:extLst>
      <p:ext uri="{BB962C8B-B14F-4D97-AF65-F5344CB8AC3E}">
        <p14:creationId xmlns:p14="http://schemas.microsoft.com/office/powerpoint/2010/main" val="237828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34735917-F0EC-37E1-5E59-745CE24475BF}"/>
            </a:ext>
          </a:extLst>
        </p:cNvPr>
        <p:cNvGrpSpPr/>
        <p:nvPr/>
      </p:nvGrpSpPr>
      <p:grpSpPr>
        <a:xfrm>
          <a:off x="0" y="0"/>
          <a:ext cx="0" cy="0"/>
          <a:chOff x="0" y="0"/>
          <a:chExt cx="0" cy="0"/>
        </a:xfrm>
      </p:grpSpPr>
      <p:sp>
        <p:nvSpPr>
          <p:cNvPr id="75" name="Google Shape;75;p15">
            <a:extLst>
              <a:ext uri="{FF2B5EF4-FFF2-40B4-BE49-F238E27FC236}">
                <a16:creationId xmlns:a16="http://schemas.microsoft.com/office/drawing/2014/main" id="{F0B99F52-27C7-7DEA-A2EC-7E3C63E25979}"/>
              </a:ext>
            </a:extLst>
          </p:cNvPr>
          <p:cNvSpPr txBox="1">
            <a:spLocks noGrp="1"/>
          </p:cNvSpPr>
          <p:nvPr>
            <p:ph type="body" idx="1"/>
          </p:nvPr>
        </p:nvSpPr>
        <p:spPr>
          <a:xfrm>
            <a:off x="832546" y="1879462"/>
            <a:ext cx="7478908" cy="2325370"/>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1400" b="1" dirty="0">
                <a:solidFill>
                  <a:schemeClr val="tx1"/>
                </a:solidFill>
              </a:rPr>
              <a:t>Output </a:t>
            </a:r>
            <a:r>
              <a:rPr lang="en-US" sz="1400" dirty="0">
                <a:solidFill>
                  <a:schemeClr val="tx1"/>
                </a:solidFill>
              </a:rPr>
              <a:t>:</a:t>
            </a:r>
          </a:p>
          <a:p>
            <a:pPr>
              <a:buFont typeface="Arial" panose="020B0604020202020204" pitchFamily="34" charset="0"/>
              <a:buChar char="•"/>
            </a:pPr>
            <a:r>
              <a:rPr lang="en-US" sz="1400" dirty="0">
                <a:solidFill>
                  <a:schemeClr val="tx1"/>
                </a:solidFill>
              </a:rPr>
              <a:t>A secure communication channel for panic buttons.</a:t>
            </a:r>
          </a:p>
          <a:p>
            <a:pPr>
              <a:buFont typeface="Arial" panose="020B0604020202020204" pitchFamily="34" charset="0"/>
              <a:buChar char="•"/>
            </a:pPr>
            <a:r>
              <a:rPr lang="en-US" sz="1400" dirty="0">
                <a:solidFill>
                  <a:schemeClr val="tx1"/>
                </a:solidFill>
              </a:rPr>
              <a:t>A detection system capable of identifying and mitigating MitM attacks in real time.</a:t>
            </a:r>
          </a:p>
          <a:p>
            <a:pPr marL="114300" indent="0">
              <a:buNone/>
            </a:pPr>
            <a:endParaRPr lang="en-US" sz="14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14300" indent="0">
              <a:buNone/>
            </a:pPr>
            <a:endParaRPr lang="en-US" sz="1400" dirty="0">
              <a:solidFill>
                <a:schemeClr val="tx1"/>
              </a:solidFill>
            </a:endParaRPr>
          </a:p>
          <a:p>
            <a:pPr marL="114300" indent="0">
              <a:buNone/>
            </a:pPr>
            <a:endParaRPr lang="en-US" sz="1400" dirty="0">
              <a:solidFill>
                <a:schemeClr val="tx1"/>
              </a:solidFill>
            </a:endParaRPr>
          </a:p>
          <a:p>
            <a:pPr marL="114300" indent="0">
              <a:buNone/>
            </a:pPr>
            <a:endParaRPr lang="en-US" sz="1400" dirty="0">
              <a:solidFill>
                <a:schemeClr val="tx1"/>
              </a:solidFill>
            </a:endParaRPr>
          </a:p>
        </p:txBody>
      </p:sp>
      <p:sp>
        <p:nvSpPr>
          <p:cNvPr id="78" name="Google Shape;78;p15">
            <a:extLst>
              <a:ext uri="{FF2B5EF4-FFF2-40B4-BE49-F238E27FC236}">
                <a16:creationId xmlns:a16="http://schemas.microsoft.com/office/drawing/2014/main" id="{D390DB92-B9F7-7706-BDB2-971AF141324E}"/>
              </a:ext>
            </a:extLst>
          </p:cNvPr>
          <p:cNvSpPr txBox="1">
            <a:spLocks noGrp="1"/>
          </p:cNvSpPr>
          <p:nvPr>
            <p:ph type="subTitle" idx="4294967295"/>
          </p:nvPr>
        </p:nvSpPr>
        <p:spPr>
          <a:xfrm>
            <a:off x="0" y="0"/>
            <a:ext cx="4538663" cy="536575"/>
          </a:xfrm>
          <a:prstGeom prst="rect">
            <a:avLst/>
          </a:prstGeom>
        </p:spPr>
        <p:txBody>
          <a:bodyPr spcFirstLastPara="1" wrap="square" lIns="91425" tIns="91425" rIns="91425" bIns="91425" anchor="t" anchorCtr="0">
            <a:normAutofit/>
            <a:scene3d>
              <a:camera prst="orthographicFront"/>
              <a:lightRig rig="threePt" dir="t"/>
            </a:scene3d>
          </a:bodyPr>
          <a:lstStyle/>
          <a:p>
            <a:pPr marL="0" lvl="0" indent="0" algn="l" rtl="0">
              <a:spcBef>
                <a:spcPts val="0"/>
              </a:spcBef>
              <a:spcAft>
                <a:spcPts val="1200"/>
              </a:spcAft>
              <a:buNone/>
            </a:pPr>
            <a:r>
              <a:rPr lang="en-GB" sz="1100" b="1">
                <a:ln/>
                <a:solidFill>
                  <a:schemeClr val="tx1"/>
                </a:solidFill>
                <a:effectLst>
                  <a:outerShdw blurRad="38100" dist="19050" dir="2700000" algn="tl" rotWithShape="0">
                    <a:schemeClr val="dk1">
                      <a:alpha val="40000"/>
                    </a:schemeClr>
                  </a:outerShdw>
                </a:effectLst>
                <a:latin typeface="Comfortaa"/>
                <a:ea typeface="Comfortaa"/>
                <a:cs typeface="Comfortaa"/>
                <a:sym typeface="Comfortaa"/>
              </a:rPr>
              <a:t>DEPARTMENT OF COMPUTER SCIENCE AND ENGINEERING</a:t>
            </a:r>
          </a:p>
        </p:txBody>
      </p:sp>
      <p:sp>
        <p:nvSpPr>
          <p:cNvPr id="79" name="Google Shape;79;p15">
            <a:extLst>
              <a:ext uri="{FF2B5EF4-FFF2-40B4-BE49-F238E27FC236}">
                <a16:creationId xmlns:a16="http://schemas.microsoft.com/office/drawing/2014/main" id="{42C58F58-0DF5-878F-82EA-A039EF786272}"/>
              </a:ext>
            </a:extLst>
          </p:cNvPr>
          <p:cNvSpPr txBox="1">
            <a:spLocks noGrp="1"/>
          </p:cNvSpPr>
          <p:nvPr>
            <p:ph type="subTitle" idx="4294967295"/>
          </p:nvPr>
        </p:nvSpPr>
        <p:spPr>
          <a:xfrm>
            <a:off x="0" y="628650"/>
            <a:ext cx="6142038" cy="769938"/>
          </a:xfrm>
          <a:prstGeom prst="rect">
            <a:avLst/>
          </a:prstGeom>
        </p:spPr>
        <p:txBody>
          <a:bodyPr spcFirstLastPara="1" wrap="square" lIns="91425" tIns="91425" rIns="91425" bIns="91425" anchor="t" anchorCtr="0">
            <a:noAutofit/>
            <a:scene3d>
              <a:camera prst="orthographicFront"/>
              <a:lightRig rig="threePt" dir="t"/>
            </a:scene3d>
          </a:bodyPr>
          <a:lstStyle/>
          <a:p>
            <a:pPr marL="114300" indent="0">
              <a:buNone/>
            </a:pPr>
            <a:r>
              <a:rPr lang="en-US" sz="2800" b="1" dirty="0">
                <a:solidFill>
                  <a:schemeClr val="tx1"/>
                </a:solidFill>
                <a:latin typeface="Times New Roman" panose="02020603050405020304" pitchFamily="18" charset="0"/>
                <a:cs typeface="Times New Roman" panose="02020603050405020304" pitchFamily="18" charset="0"/>
              </a:rPr>
              <a:t>IPO (INPUT, PROCESS, OUTPUT)</a:t>
            </a:r>
          </a:p>
        </p:txBody>
      </p:sp>
      <p:sp>
        <p:nvSpPr>
          <p:cNvPr id="80" name="Google Shape;80;p15">
            <a:extLst>
              <a:ext uri="{FF2B5EF4-FFF2-40B4-BE49-F238E27FC236}">
                <a16:creationId xmlns:a16="http://schemas.microsoft.com/office/drawing/2014/main" id="{7ADA1084-DC22-4B7F-344E-D929C796EC58}"/>
              </a:ext>
            </a:extLst>
          </p:cNvPr>
          <p:cNvSpPr txBox="1">
            <a:spLocks noGrp="1"/>
          </p:cNvSpPr>
          <p:nvPr>
            <p:ph type="subTitle" idx="4294967295"/>
          </p:nvPr>
        </p:nvSpPr>
        <p:spPr>
          <a:xfrm>
            <a:off x="8588375" y="4686300"/>
            <a:ext cx="555625" cy="457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GB" sz="1100" b="1">
                <a:latin typeface="Comfortaa"/>
                <a:ea typeface="Comfortaa"/>
                <a:cs typeface="Comfortaa"/>
                <a:sym typeface="Comfortaa"/>
              </a:rPr>
              <a:t>0</a:t>
            </a:r>
            <a:r>
              <a:rPr lang="en-US" altLang="en-GB" sz="1100" b="1">
                <a:latin typeface="Comfortaa"/>
                <a:ea typeface="Comfortaa"/>
                <a:cs typeface="Comfortaa"/>
                <a:sym typeface="Comfortaa"/>
              </a:rPr>
              <a:t>4</a:t>
            </a:r>
          </a:p>
        </p:txBody>
      </p:sp>
      <p:pic>
        <p:nvPicPr>
          <p:cNvPr id="76" name="Google Shape;76;p15">
            <a:extLst>
              <a:ext uri="{FF2B5EF4-FFF2-40B4-BE49-F238E27FC236}">
                <a16:creationId xmlns:a16="http://schemas.microsoft.com/office/drawing/2014/main" id="{240B32DC-A77B-A240-20F0-64C86B7A2F67}"/>
              </a:ext>
            </a:extLst>
          </p:cNvPr>
          <p:cNvPicPr preferRelativeResize="0"/>
          <p:nvPr/>
        </p:nvPicPr>
        <p:blipFill>
          <a:blip r:embed="rId3"/>
          <a:stretch>
            <a:fillRect/>
          </a:stretch>
        </p:blipFill>
        <p:spPr>
          <a:xfrm>
            <a:off x="6992250" y="71075"/>
            <a:ext cx="2073075" cy="535925"/>
          </a:xfrm>
          <a:prstGeom prst="rect">
            <a:avLst/>
          </a:prstGeom>
          <a:noFill/>
          <a:ln>
            <a:noFill/>
          </a:ln>
        </p:spPr>
      </p:pic>
      <p:sp>
        <p:nvSpPr>
          <p:cNvPr id="2" name="Text Box 1">
            <a:extLst>
              <a:ext uri="{FF2B5EF4-FFF2-40B4-BE49-F238E27FC236}">
                <a16:creationId xmlns:a16="http://schemas.microsoft.com/office/drawing/2014/main" id="{D82392C8-9821-3C92-1EA8-FBE5D18F699A}"/>
              </a:ext>
            </a:extLst>
          </p:cNvPr>
          <p:cNvSpPr txBox="1"/>
          <p:nvPr/>
        </p:nvSpPr>
        <p:spPr>
          <a:xfrm>
            <a:off x="2268855" y="4686300"/>
            <a:ext cx="4572000" cy="429895"/>
          </a:xfrm>
          <a:prstGeom prst="rect">
            <a:avLst/>
          </a:prstGeom>
          <a:noFill/>
        </p:spPr>
        <p:txBody>
          <a:bodyPr wrap="square" rtlCol="0" anchor="t">
            <a:spAutoFit/>
          </a:bodyPr>
          <a:lstStyle/>
          <a:p>
            <a:pPr marL="0" lvl="0" indent="0" algn="ctr" rtl="0">
              <a:spcBef>
                <a:spcPts val="0"/>
              </a:spcBef>
              <a:spcAft>
                <a:spcPts val="1200"/>
              </a:spcAft>
              <a:buNone/>
            </a:pPr>
            <a:r>
              <a:rPr lang="en-US" altLang="zh-CN" sz="1100" noProof="0" dirty="0">
                <a:solidFill>
                  <a:schemeClr val="tx1"/>
                </a:solidFill>
                <a:effectLst/>
                <a:uLnTx/>
                <a:uFillTx/>
                <a:latin typeface="Calibri" panose="020F0502020204030204" charset="0"/>
                <a:cs typeface="Calibri" panose="020F0502020204030204" charset="0"/>
                <a:sym typeface="+mn-ea"/>
              </a:rPr>
              <a:t>MAN-IN-THE-MIDDLE ATTACK ON PANIC BUTTONS </a:t>
            </a:r>
            <a:br>
              <a:rPr lang="en-US" altLang="zh-CN" sz="1100" kern="1200" noProof="0" dirty="0">
                <a:solidFill>
                  <a:schemeClr val="tx1"/>
                </a:solidFill>
                <a:effectLst/>
                <a:uLnTx/>
                <a:uFillTx/>
                <a:latin typeface="Calibri" panose="020F0502020204030204" charset="0"/>
                <a:ea typeface="+mj-ea"/>
                <a:cs typeface="Calibri" panose="020F0502020204030204" charset="0"/>
                <a:sym typeface="+mn-ea"/>
              </a:rPr>
            </a:br>
            <a:r>
              <a:rPr lang="en-US" altLang="zh-CN" sz="1100" noProof="0" dirty="0">
                <a:solidFill>
                  <a:schemeClr val="tx1"/>
                </a:solidFill>
                <a:effectLst/>
                <a:uLnTx/>
                <a:uFillTx/>
                <a:latin typeface="Calibri" panose="020F0502020204030204" charset="0"/>
                <a:cs typeface="Calibri" panose="020F0502020204030204" charset="0"/>
                <a:sym typeface="+mn-ea"/>
              </a:rPr>
              <a:t>OPERATING IN GSM NETWORKS:</a:t>
            </a:r>
          </a:p>
        </p:txBody>
      </p:sp>
    </p:spTree>
    <p:extLst>
      <p:ext uri="{BB962C8B-B14F-4D97-AF65-F5344CB8AC3E}">
        <p14:creationId xmlns:p14="http://schemas.microsoft.com/office/powerpoint/2010/main" val="29002490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6213</TotalTime>
  <Words>1170</Words>
  <Application>Microsoft Office PowerPoint</Application>
  <PresentationFormat>On-screen Show (16:9)</PresentationFormat>
  <Paragraphs>149</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Gill Sans MT</vt:lpstr>
      <vt:lpstr>Times New Roman</vt:lpstr>
      <vt:lpstr>Arial</vt:lpstr>
      <vt:lpstr>Comfortaa</vt:lpstr>
      <vt:lpstr>Calibri</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krish</dc:creator>
  <cp:lastModifiedBy>Bhama</cp:lastModifiedBy>
  <cp:revision>10</cp:revision>
  <dcterms:created xsi:type="dcterms:W3CDTF">2025-01-30T10:39:11Z</dcterms:created>
  <dcterms:modified xsi:type="dcterms:W3CDTF">2025-06-29T16:13:13Z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20B73EAB7F61400BB2E088CB0350FAD7_13</vt:lpwstr>
  </property>
  <property fmtid="{D5CDD505-2E9C-101B-9397-08002B2CF9AE}" pid="3" name="KSOProductBuildVer">
    <vt:lpwstr>1033-12.2.0.18607</vt:lpwstr>
  </property>
</Properties>
</file>