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15113000" cy="21374100"/>
  <p:notesSz cx="6858000" cy="9144000"/>
  <p:embeddedFontLst>
    <p:embeddedFont>
      <p:font typeface="Arsenal Bold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ejaVu Serif Bold" panose="020B0604020202020204" charset="0"/>
      <p:regular r:id="rId8"/>
    </p:embeddedFont>
    <p:embeddedFont>
      <p:font typeface="Noto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603" y="-9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chemeClr val="tx2"/>
            </a:gs>
            <a:gs pos="100000">
              <a:srgbClr val="FFFFFF">
                <a:alpha val="10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55">
            <a:extLst>
              <a:ext uri="{FF2B5EF4-FFF2-40B4-BE49-F238E27FC236}">
                <a16:creationId xmlns:a16="http://schemas.microsoft.com/office/drawing/2014/main" id="{17F169AE-FA3B-4159-84AD-1C48CB3B2DFD}"/>
              </a:ext>
            </a:extLst>
          </p:cNvPr>
          <p:cNvSpPr txBox="1"/>
          <p:nvPr/>
        </p:nvSpPr>
        <p:spPr>
          <a:xfrm>
            <a:off x="71118" y="2348940"/>
            <a:ext cx="5596034" cy="262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</a:pPr>
            <a:r>
              <a:rPr lang="en-US" sz="3400" b="1" dirty="0" err="1">
                <a:solidFill>
                  <a:schemeClr val="bg1"/>
                </a:solidFill>
                <a:latin typeface="Noto Sans Bold"/>
              </a:rPr>
              <a:t>Trường</a:t>
            </a:r>
            <a:r>
              <a:rPr lang="en-US" sz="3400" b="1" dirty="0">
                <a:solidFill>
                  <a:schemeClr val="bg1"/>
                </a:solidFill>
                <a:latin typeface="Noto Sans Bold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Noto Sans Bold"/>
              </a:rPr>
              <a:t>Đại</a:t>
            </a:r>
            <a:r>
              <a:rPr lang="en-US" sz="3400" b="1" dirty="0">
                <a:solidFill>
                  <a:schemeClr val="bg1"/>
                </a:solidFill>
                <a:latin typeface="Noto Sans Bold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Noto Sans Bold"/>
              </a:rPr>
              <a:t>học</a:t>
            </a:r>
            <a:r>
              <a:rPr lang="en-US" sz="3400" b="1" dirty="0">
                <a:solidFill>
                  <a:schemeClr val="bg1"/>
                </a:solidFill>
                <a:latin typeface="Noto Sans Bold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Noto Sans Bold"/>
              </a:rPr>
              <a:t>Trà</a:t>
            </a:r>
            <a:r>
              <a:rPr lang="en-US" sz="3400" b="1" dirty="0">
                <a:solidFill>
                  <a:schemeClr val="bg1"/>
                </a:solidFill>
                <a:latin typeface="Noto Sans Bold"/>
              </a:rPr>
              <a:t> Vinh</a:t>
            </a:r>
          </a:p>
        </p:txBody>
      </p:sp>
      <p:sp>
        <p:nvSpPr>
          <p:cNvPr id="139" name="Freeform 52">
            <a:extLst>
              <a:ext uri="{FF2B5EF4-FFF2-40B4-BE49-F238E27FC236}">
                <a16:creationId xmlns:a16="http://schemas.microsoft.com/office/drawing/2014/main" id="{569DEAC3-A52F-4B4B-8E0D-8EC4CB0B6767}"/>
              </a:ext>
            </a:extLst>
          </p:cNvPr>
          <p:cNvSpPr/>
          <p:nvPr/>
        </p:nvSpPr>
        <p:spPr>
          <a:xfrm>
            <a:off x="801595" y="-650557"/>
            <a:ext cx="3767341" cy="3289736"/>
          </a:xfrm>
          <a:custGeom>
            <a:avLst/>
            <a:gdLst/>
            <a:ahLst/>
            <a:cxnLst/>
            <a:rect l="l" t="t" r="r" b="b"/>
            <a:pathLst>
              <a:path w="1003871" h="1003871">
                <a:moveTo>
                  <a:pt x="0" y="0"/>
                </a:moveTo>
                <a:lnTo>
                  <a:pt x="1003870" y="0"/>
                </a:lnTo>
                <a:lnTo>
                  <a:pt x="1003870" y="1003871"/>
                </a:lnTo>
                <a:lnTo>
                  <a:pt x="0" y="1003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0" name="TextBox 57">
            <a:extLst>
              <a:ext uri="{FF2B5EF4-FFF2-40B4-BE49-F238E27FC236}">
                <a16:creationId xmlns:a16="http://schemas.microsoft.com/office/drawing/2014/main" id="{07A57732-DCBC-4B73-BB08-D3007FE03599}"/>
              </a:ext>
            </a:extLst>
          </p:cNvPr>
          <p:cNvSpPr txBox="1"/>
          <p:nvPr/>
        </p:nvSpPr>
        <p:spPr>
          <a:xfrm>
            <a:off x="541075" y="2813191"/>
            <a:ext cx="4093016" cy="1859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800" dirty="0">
                <a:solidFill>
                  <a:schemeClr val="bg1"/>
                </a:solidFill>
                <a:latin typeface="DejaVu Serif Bold"/>
              </a:rPr>
              <a:t>Nguyễn Hoàng Thương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ejaVu Serif Bold"/>
              </a:rPr>
              <a:t>LỚP: DA21TTC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ejaVu Serif Bold"/>
              </a:rPr>
              <a:t>MSSV: 110121224</a:t>
            </a:r>
          </a:p>
        </p:txBody>
      </p:sp>
      <p:sp>
        <p:nvSpPr>
          <p:cNvPr id="141" name="TextBox 56">
            <a:extLst>
              <a:ext uri="{FF2B5EF4-FFF2-40B4-BE49-F238E27FC236}">
                <a16:creationId xmlns:a16="http://schemas.microsoft.com/office/drawing/2014/main" id="{E5DF766F-5648-4DF3-A1E2-5CA8E7AAB19D}"/>
              </a:ext>
            </a:extLst>
          </p:cNvPr>
          <p:cNvSpPr txBox="1"/>
          <p:nvPr/>
        </p:nvSpPr>
        <p:spPr>
          <a:xfrm>
            <a:off x="6077349" y="354815"/>
            <a:ext cx="8164909" cy="1386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Noto Sans Bold"/>
              </a:rPr>
              <a:t>KHOA KỸ THUẬT VÀ CÔNG NGHỆ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Noto Sans Bold"/>
              </a:rPr>
              <a:t>BỘ MÔN CÔNG NGHỆ THÔNG TIN</a:t>
            </a:r>
          </a:p>
        </p:txBody>
      </p:sp>
      <p:grpSp>
        <p:nvGrpSpPr>
          <p:cNvPr id="146" name="Group 4">
            <a:extLst>
              <a:ext uri="{FF2B5EF4-FFF2-40B4-BE49-F238E27FC236}">
                <a16:creationId xmlns:a16="http://schemas.microsoft.com/office/drawing/2014/main" id="{D6CD34A5-6EE9-403F-9679-0BDFDC2E47C1}"/>
              </a:ext>
            </a:extLst>
          </p:cNvPr>
          <p:cNvGrpSpPr/>
          <p:nvPr/>
        </p:nvGrpSpPr>
        <p:grpSpPr>
          <a:xfrm>
            <a:off x="5321911" y="2708587"/>
            <a:ext cx="9607338" cy="1805144"/>
            <a:chOff x="0" y="0"/>
            <a:chExt cx="2579929" cy="524237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04C105B1-853D-4317-A7D2-2302B46F7B57}"/>
                </a:ext>
              </a:extLst>
            </p:cNvPr>
            <p:cNvSpPr/>
            <p:nvPr/>
          </p:nvSpPr>
          <p:spPr>
            <a:xfrm>
              <a:off x="92710" y="106680"/>
              <a:ext cx="2475789" cy="404857"/>
            </a:xfrm>
            <a:custGeom>
              <a:avLst/>
              <a:gdLst/>
              <a:ahLst/>
              <a:cxnLst/>
              <a:rect l="l" t="t" r="r" b="b"/>
              <a:pathLst>
                <a:path w="2475789" h="404857">
                  <a:moveTo>
                    <a:pt x="2449119" y="215627"/>
                  </a:moveTo>
                  <a:cubicBezTo>
                    <a:pt x="2449119" y="303257"/>
                    <a:pt x="2372919" y="374377"/>
                    <a:pt x="2291639" y="374377"/>
                  </a:cubicBezTo>
                  <a:lnTo>
                    <a:pt x="66040" y="374377"/>
                  </a:lnTo>
                  <a:cubicBezTo>
                    <a:pt x="43180" y="374377"/>
                    <a:pt x="20320" y="369297"/>
                    <a:pt x="0" y="360407"/>
                  </a:cubicBezTo>
                  <a:cubicBezTo>
                    <a:pt x="26670" y="388347"/>
                    <a:pt x="63500" y="404857"/>
                    <a:pt x="109907" y="404857"/>
                  </a:cubicBezTo>
                  <a:lnTo>
                    <a:pt x="2329739" y="404857"/>
                  </a:lnTo>
                  <a:cubicBezTo>
                    <a:pt x="2409749" y="404857"/>
                    <a:pt x="2475789" y="338817"/>
                    <a:pt x="2475789" y="258807"/>
                  </a:cubicBezTo>
                  <a:lnTo>
                    <a:pt x="2475789" y="95250"/>
                  </a:lnTo>
                  <a:cubicBezTo>
                    <a:pt x="2475789" y="58420"/>
                    <a:pt x="2461819" y="25400"/>
                    <a:pt x="2440229" y="0"/>
                  </a:cubicBezTo>
                  <a:cubicBezTo>
                    <a:pt x="2446579" y="16510"/>
                    <a:pt x="2449119" y="34290"/>
                    <a:pt x="2449119" y="52070"/>
                  </a:cubicBezTo>
                  <a:lnTo>
                    <a:pt x="2449119" y="215627"/>
                  </a:lnTo>
                  <a:close/>
                </a:path>
              </a:pathLst>
            </a:custGeom>
            <a:solidFill>
              <a:srgbClr val="FABC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F60B379A-D0D0-4DC8-B5C6-100E3D3C093C}"/>
                </a:ext>
              </a:extLst>
            </p:cNvPr>
            <p:cNvSpPr/>
            <p:nvPr/>
          </p:nvSpPr>
          <p:spPr>
            <a:xfrm>
              <a:off x="12700" y="12700"/>
              <a:ext cx="2515159" cy="455657"/>
            </a:xfrm>
            <a:custGeom>
              <a:avLst/>
              <a:gdLst/>
              <a:ahLst/>
              <a:cxnLst/>
              <a:rect l="l" t="t" r="r" b="b"/>
              <a:pathLst>
                <a:path w="2515159" h="455657">
                  <a:moveTo>
                    <a:pt x="146050" y="455657"/>
                  </a:moveTo>
                  <a:lnTo>
                    <a:pt x="2369109" y="455657"/>
                  </a:lnTo>
                  <a:cubicBezTo>
                    <a:pt x="2449120" y="455657"/>
                    <a:pt x="2515159" y="389617"/>
                    <a:pt x="2515159" y="309607"/>
                  </a:cubicBezTo>
                  <a:lnTo>
                    <a:pt x="2515159" y="146050"/>
                  </a:lnTo>
                  <a:cubicBezTo>
                    <a:pt x="2515159" y="66040"/>
                    <a:pt x="2449120" y="0"/>
                    <a:pt x="23691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09607"/>
                  </a:lnTo>
                  <a:cubicBezTo>
                    <a:pt x="0" y="390887"/>
                    <a:pt x="66040" y="455657"/>
                    <a:pt x="146050" y="455657"/>
                  </a:cubicBezTo>
                  <a:close/>
                </a:path>
              </a:pathLst>
            </a:custGeom>
            <a:solidFill>
              <a:srgbClr val="FF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4E79071-73BE-4F5B-AA00-878DE84F5794}"/>
                </a:ext>
              </a:extLst>
            </p:cNvPr>
            <p:cNvSpPr/>
            <p:nvPr/>
          </p:nvSpPr>
          <p:spPr>
            <a:xfrm>
              <a:off x="0" y="0"/>
              <a:ext cx="2579930" cy="524237"/>
            </a:xfrm>
            <a:custGeom>
              <a:avLst/>
              <a:gdLst/>
              <a:ahLst/>
              <a:cxnLst/>
              <a:rect l="l" t="t" r="r" b="b"/>
              <a:pathLst>
                <a:path w="2579930" h="524237">
                  <a:moveTo>
                    <a:pt x="2516430" y="74930"/>
                  </a:moveTo>
                  <a:cubicBezTo>
                    <a:pt x="2488490" y="30480"/>
                    <a:pt x="2438959" y="0"/>
                    <a:pt x="23818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22307"/>
                  </a:lnTo>
                  <a:cubicBezTo>
                    <a:pt x="0" y="374377"/>
                    <a:pt x="25400" y="420097"/>
                    <a:pt x="63500" y="449307"/>
                  </a:cubicBezTo>
                  <a:cubicBezTo>
                    <a:pt x="91440" y="493757"/>
                    <a:pt x="140970" y="524237"/>
                    <a:pt x="204787" y="524237"/>
                  </a:cubicBezTo>
                  <a:lnTo>
                    <a:pt x="2421180" y="524237"/>
                  </a:lnTo>
                  <a:cubicBezTo>
                    <a:pt x="2508809" y="524237"/>
                    <a:pt x="2579930" y="453117"/>
                    <a:pt x="2579930" y="365487"/>
                  </a:cubicBezTo>
                  <a:lnTo>
                    <a:pt x="2579930" y="201930"/>
                  </a:lnTo>
                  <a:cubicBezTo>
                    <a:pt x="2579929" y="149860"/>
                    <a:pt x="2554529" y="104140"/>
                    <a:pt x="2516430" y="74930"/>
                  </a:cubicBezTo>
                  <a:close/>
                  <a:moveTo>
                    <a:pt x="12700" y="32230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381809" y="12700"/>
                  </a:lnTo>
                  <a:cubicBezTo>
                    <a:pt x="2461820" y="12700"/>
                    <a:pt x="2527859" y="78740"/>
                    <a:pt x="2527859" y="158750"/>
                  </a:cubicBezTo>
                  <a:lnTo>
                    <a:pt x="2527859" y="322307"/>
                  </a:lnTo>
                  <a:cubicBezTo>
                    <a:pt x="2527859" y="402317"/>
                    <a:pt x="2461820" y="468357"/>
                    <a:pt x="2381809" y="468357"/>
                  </a:cubicBezTo>
                  <a:lnTo>
                    <a:pt x="158750" y="468357"/>
                  </a:lnTo>
                  <a:cubicBezTo>
                    <a:pt x="78740" y="468357"/>
                    <a:pt x="12700" y="403587"/>
                    <a:pt x="12700" y="322307"/>
                  </a:cubicBezTo>
                  <a:close/>
                  <a:moveTo>
                    <a:pt x="2568499" y="365487"/>
                  </a:moveTo>
                  <a:cubicBezTo>
                    <a:pt x="2568499" y="445497"/>
                    <a:pt x="2501189" y="511537"/>
                    <a:pt x="2421180" y="511537"/>
                  </a:cubicBezTo>
                  <a:lnTo>
                    <a:pt x="204787" y="511537"/>
                  </a:lnTo>
                  <a:cubicBezTo>
                    <a:pt x="157480" y="511537"/>
                    <a:pt x="120650" y="495027"/>
                    <a:pt x="93980" y="467087"/>
                  </a:cubicBezTo>
                  <a:cubicBezTo>
                    <a:pt x="114300" y="475977"/>
                    <a:pt x="135890" y="481057"/>
                    <a:pt x="160020" y="481057"/>
                  </a:cubicBezTo>
                  <a:lnTo>
                    <a:pt x="2383080" y="481057"/>
                  </a:lnTo>
                  <a:cubicBezTo>
                    <a:pt x="2470709" y="481057"/>
                    <a:pt x="2541830" y="409937"/>
                    <a:pt x="2541830" y="322307"/>
                  </a:cubicBezTo>
                  <a:lnTo>
                    <a:pt x="2541830" y="158750"/>
                  </a:lnTo>
                  <a:cubicBezTo>
                    <a:pt x="2541830" y="140970"/>
                    <a:pt x="2538020" y="123190"/>
                    <a:pt x="2532939" y="106680"/>
                  </a:cubicBezTo>
                  <a:cubicBezTo>
                    <a:pt x="2554530" y="132080"/>
                    <a:pt x="2568499" y="165100"/>
                    <a:pt x="2568499" y="201930"/>
                  </a:cubicBezTo>
                  <a:lnTo>
                    <a:pt x="2568499" y="365487"/>
                  </a:lnTo>
                  <a:close/>
                </a:path>
              </a:pathLst>
            </a:custGeom>
            <a:solidFill>
              <a:srgbClr val="FABCA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" name="TextBox 16">
            <a:extLst>
              <a:ext uri="{FF2B5EF4-FFF2-40B4-BE49-F238E27FC236}">
                <a16:creationId xmlns:a16="http://schemas.microsoft.com/office/drawing/2014/main" id="{9383B81D-2D18-4DF7-B2DE-64B978E73272}"/>
              </a:ext>
            </a:extLst>
          </p:cNvPr>
          <p:cNvSpPr txBox="1"/>
          <p:nvPr/>
        </p:nvSpPr>
        <p:spPr>
          <a:xfrm rot="10800000" flipV="1">
            <a:off x="5321911" y="2948208"/>
            <a:ext cx="9480238" cy="1118042"/>
          </a:xfrm>
          <a:prstGeom prst="rect">
            <a:avLst/>
          </a:prstGeom>
        </p:spPr>
        <p:txBody>
          <a:bodyPr lIns="24399" tIns="24399" rIns="24399" bIns="24399" rtlCol="0" anchor="ctr"/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MẠNG CỤC </a:t>
            </a:r>
            <a:r>
              <a:rPr lang="vi-V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TRUNG TÂM ĐÀO TẠO TIN HỌC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20CEDC9-E7F5-4E3D-BEE0-A39779FAB546}"/>
              </a:ext>
            </a:extLst>
          </p:cNvPr>
          <p:cNvSpPr/>
          <p:nvPr/>
        </p:nvSpPr>
        <p:spPr>
          <a:xfrm>
            <a:off x="9274828" y="2018563"/>
            <a:ext cx="1857590" cy="7547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3153E99-F481-4CE3-87DF-752617F578AA}"/>
              </a:ext>
            </a:extLst>
          </p:cNvPr>
          <p:cNvSpPr txBox="1"/>
          <p:nvPr/>
        </p:nvSpPr>
        <p:spPr>
          <a:xfrm>
            <a:off x="9408037" y="2108648"/>
            <a:ext cx="1724381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  <a:cs typeface="Noto Sans Bold" panose="020B0604020202020204" charset="0"/>
              </a:rPr>
              <a:t>ĐỀ  TÀI</a:t>
            </a:r>
            <a:endParaRPr lang="en-US" sz="3200" b="1" dirty="0">
              <a:solidFill>
                <a:schemeClr val="bg1"/>
              </a:solidFill>
              <a:latin typeface="Noto Sans Bold" panose="020B0604020202020204" charset="0"/>
              <a:ea typeface="Noto Sans Bold" panose="020B0604020202020204" charset="0"/>
              <a:cs typeface="Noto Sans Bold" panose="020B0604020202020204" charset="0"/>
            </a:endParaRP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22D6F1F-8C8F-4FE5-AD40-B8538CE9DF31}"/>
              </a:ext>
            </a:extLst>
          </p:cNvPr>
          <p:cNvGrpSpPr/>
          <p:nvPr/>
        </p:nvGrpSpPr>
        <p:grpSpPr>
          <a:xfrm>
            <a:off x="908103" y="5750132"/>
            <a:ext cx="5358850" cy="1139163"/>
            <a:chOff x="571669" y="4887782"/>
            <a:chExt cx="5872528" cy="113916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0092E16-178F-4765-8612-2861EC8CEDAF}"/>
                </a:ext>
              </a:extLst>
            </p:cNvPr>
            <p:cNvGrpSpPr/>
            <p:nvPr/>
          </p:nvGrpSpPr>
          <p:grpSpPr>
            <a:xfrm>
              <a:off x="571669" y="4887782"/>
              <a:ext cx="5872528" cy="1139163"/>
              <a:chOff x="2037098" y="4472936"/>
              <a:chExt cx="4560124" cy="2787309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F2148287-09B0-448E-8D91-21949BCA4DC9}"/>
                  </a:ext>
                </a:extLst>
              </p:cNvPr>
              <p:cNvSpPr/>
              <p:nvPr/>
            </p:nvSpPr>
            <p:spPr>
              <a:xfrm>
                <a:off x="2083148" y="4749726"/>
                <a:ext cx="4514074" cy="251051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3B02CC60-B3D7-49E1-A3A1-47CD7F3C2B7A}"/>
                  </a:ext>
                </a:extLst>
              </p:cNvPr>
              <p:cNvSpPr/>
              <p:nvPr/>
            </p:nvSpPr>
            <p:spPr>
              <a:xfrm>
                <a:off x="2037098" y="4472936"/>
                <a:ext cx="4445171" cy="268246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97">
              <a:extLst>
                <a:ext uri="{FF2B5EF4-FFF2-40B4-BE49-F238E27FC236}">
                  <a16:creationId xmlns:a16="http://schemas.microsoft.com/office/drawing/2014/main" id="{50A83577-3DAE-4AC5-8ED1-C07BA743EF96}"/>
                </a:ext>
              </a:extLst>
            </p:cNvPr>
            <p:cNvSpPr txBox="1"/>
            <p:nvPr/>
          </p:nvSpPr>
          <p:spPr>
            <a:xfrm>
              <a:off x="1196147" y="5185812"/>
              <a:ext cx="4453266" cy="5205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71"/>
                </a:lnSpc>
                <a:spcBef>
                  <a:spcPct val="0"/>
                </a:spcBef>
              </a:pPr>
              <a:r>
                <a:rPr lang="en-US" sz="3122" dirty="0">
                  <a:solidFill>
                    <a:srgbClr val="000000"/>
                  </a:solidFill>
                  <a:latin typeface="Arsenal Bold"/>
                </a:rPr>
                <a:t>MỤC </a:t>
              </a:r>
              <a:r>
                <a:rPr lang="vi-VN" sz="3122" dirty="0">
                  <a:solidFill>
                    <a:srgbClr val="000000"/>
                  </a:solidFill>
                  <a:latin typeface="Arsenal Bold"/>
                </a:rPr>
                <a:t>TIÊU</a:t>
              </a:r>
              <a:r>
                <a:rPr lang="en-US" sz="3122" dirty="0">
                  <a:solidFill>
                    <a:srgbClr val="000000"/>
                  </a:solidFill>
                  <a:latin typeface="Arsenal Bold"/>
                </a:rPr>
                <a:t> NGHIÊN CỨU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92C0D37-2D63-4064-B2A2-0F2E510A3722}"/>
              </a:ext>
            </a:extLst>
          </p:cNvPr>
          <p:cNvGrpSpPr/>
          <p:nvPr/>
        </p:nvGrpSpPr>
        <p:grpSpPr>
          <a:xfrm>
            <a:off x="224929" y="9130552"/>
            <a:ext cx="6366098" cy="1881242"/>
            <a:chOff x="-93923" y="7764044"/>
            <a:chExt cx="6366098" cy="1881242"/>
          </a:xfrm>
        </p:grpSpPr>
        <p:grpSp>
          <p:nvGrpSpPr>
            <p:cNvPr id="164" name="Group 5">
              <a:extLst>
                <a:ext uri="{FF2B5EF4-FFF2-40B4-BE49-F238E27FC236}">
                  <a16:creationId xmlns:a16="http://schemas.microsoft.com/office/drawing/2014/main" id="{7F27F9D6-85FC-4578-910C-5E9E8DEC2C42}"/>
                </a:ext>
              </a:extLst>
            </p:cNvPr>
            <p:cNvGrpSpPr/>
            <p:nvPr/>
          </p:nvGrpSpPr>
          <p:grpSpPr>
            <a:xfrm>
              <a:off x="343512" y="8287605"/>
              <a:ext cx="5928663" cy="1357681"/>
              <a:chOff x="0" y="0"/>
              <a:chExt cx="2367288" cy="566453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65" name="Freeform 6">
                <a:extLst>
                  <a:ext uri="{FF2B5EF4-FFF2-40B4-BE49-F238E27FC236}">
                    <a16:creationId xmlns:a16="http://schemas.microsoft.com/office/drawing/2014/main" id="{3087D280-4DB6-452D-B4D7-B52B8823ECBA}"/>
                  </a:ext>
                </a:extLst>
              </p:cNvPr>
              <p:cNvSpPr/>
              <p:nvPr/>
            </p:nvSpPr>
            <p:spPr>
              <a:xfrm>
                <a:off x="0" y="0"/>
                <a:ext cx="2367288" cy="566453"/>
              </a:xfrm>
              <a:custGeom>
                <a:avLst/>
                <a:gdLst/>
                <a:ahLst/>
                <a:cxnLst/>
                <a:rect l="l" t="t" r="r" b="b"/>
                <a:pathLst>
                  <a:path w="2367288" h="566453">
                    <a:moveTo>
                      <a:pt x="66859" y="0"/>
                    </a:moveTo>
                    <a:lnTo>
                      <a:pt x="2300429" y="0"/>
                    </a:lnTo>
                    <a:cubicBezTo>
                      <a:pt x="2318161" y="0"/>
                      <a:pt x="2335167" y="7044"/>
                      <a:pt x="2347706" y="19583"/>
                    </a:cubicBezTo>
                    <a:cubicBezTo>
                      <a:pt x="2360244" y="32121"/>
                      <a:pt x="2367288" y="49127"/>
                      <a:pt x="2367288" y="66859"/>
                    </a:cubicBezTo>
                    <a:lnTo>
                      <a:pt x="2367288" y="499594"/>
                    </a:lnTo>
                    <a:cubicBezTo>
                      <a:pt x="2367288" y="517326"/>
                      <a:pt x="2360244" y="534332"/>
                      <a:pt x="2347706" y="546871"/>
                    </a:cubicBezTo>
                    <a:cubicBezTo>
                      <a:pt x="2335167" y="559409"/>
                      <a:pt x="2318161" y="566453"/>
                      <a:pt x="2300429" y="566453"/>
                    </a:cubicBezTo>
                    <a:lnTo>
                      <a:pt x="66859" y="566453"/>
                    </a:lnTo>
                    <a:cubicBezTo>
                      <a:pt x="49127" y="566453"/>
                      <a:pt x="32121" y="559409"/>
                      <a:pt x="19583" y="546871"/>
                    </a:cubicBezTo>
                    <a:cubicBezTo>
                      <a:pt x="7044" y="534332"/>
                      <a:pt x="0" y="517326"/>
                      <a:pt x="0" y="499594"/>
                    </a:cubicBezTo>
                    <a:lnTo>
                      <a:pt x="0" y="66859"/>
                    </a:lnTo>
                    <a:cubicBezTo>
                      <a:pt x="0" y="49127"/>
                      <a:pt x="7044" y="32121"/>
                      <a:pt x="19583" y="19583"/>
                    </a:cubicBezTo>
                    <a:cubicBezTo>
                      <a:pt x="32121" y="7044"/>
                      <a:pt x="49127" y="0"/>
                      <a:pt x="66859" y="0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66" name="TextBox 7">
                <a:extLst>
                  <a:ext uri="{FF2B5EF4-FFF2-40B4-BE49-F238E27FC236}">
                    <a16:creationId xmlns:a16="http://schemas.microsoft.com/office/drawing/2014/main" id="{3228AA3B-9B56-4332-8D40-0D59CBA47536}"/>
                  </a:ext>
                </a:extLst>
              </p:cNvPr>
              <p:cNvSpPr txBox="1"/>
              <p:nvPr/>
            </p:nvSpPr>
            <p:spPr>
              <a:xfrm>
                <a:off x="0" y="0"/>
                <a:ext cx="2367288" cy="566453"/>
              </a:xfrm>
              <a:prstGeom prst="rect">
                <a:avLst/>
              </a:prstGeom>
              <a:grpFill/>
            </p:spPr>
            <p:txBody>
              <a:bodyPr lIns="24759" tIns="24759" rIns="24759" bIns="24759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grpSp>
          <p:nvGrpSpPr>
            <p:cNvPr id="180" name="Group 11">
              <a:extLst>
                <a:ext uri="{FF2B5EF4-FFF2-40B4-BE49-F238E27FC236}">
                  <a16:creationId xmlns:a16="http://schemas.microsoft.com/office/drawing/2014/main" id="{9E0D26B6-0D82-454C-9A37-A15AEAE6C446}"/>
                </a:ext>
              </a:extLst>
            </p:cNvPr>
            <p:cNvGrpSpPr/>
            <p:nvPr/>
          </p:nvGrpSpPr>
          <p:grpSpPr>
            <a:xfrm>
              <a:off x="-93923" y="7764044"/>
              <a:ext cx="1041580" cy="1051953"/>
              <a:chOff x="-120979" y="-40933"/>
              <a:chExt cx="812800" cy="812800"/>
            </a:xfrm>
          </p:grpSpPr>
          <p:sp>
            <p:nvSpPr>
              <p:cNvPr id="181" name="Freeform 12">
                <a:extLst>
                  <a:ext uri="{FF2B5EF4-FFF2-40B4-BE49-F238E27FC236}">
                    <a16:creationId xmlns:a16="http://schemas.microsoft.com/office/drawing/2014/main" id="{ECF809A6-D0D0-499E-B3CC-D77BC2998224}"/>
                  </a:ext>
                </a:extLst>
              </p:cNvPr>
              <p:cNvSpPr/>
              <p:nvPr/>
            </p:nvSpPr>
            <p:spPr>
              <a:xfrm>
                <a:off x="-120979" y="-40933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CA044"/>
              </a:solidFill>
            </p:spPr>
          </p:sp>
          <p:sp>
            <p:nvSpPr>
              <p:cNvPr id="182" name="TextBox 13">
                <a:extLst>
                  <a:ext uri="{FF2B5EF4-FFF2-40B4-BE49-F238E27FC236}">
                    <a16:creationId xmlns:a16="http://schemas.microsoft.com/office/drawing/2014/main" id="{82DD2876-8C83-4E6E-B316-C595188DA483}"/>
                  </a:ext>
                </a:extLst>
              </p:cNvPr>
              <p:cNvSpPr txBox="1"/>
              <p:nvPr/>
            </p:nvSpPr>
            <p:spPr>
              <a:xfrm>
                <a:off x="-28191" y="-12043"/>
                <a:ext cx="660400" cy="679450"/>
              </a:xfrm>
              <a:prstGeom prst="rect">
                <a:avLst/>
              </a:prstGeom>
            </p:spPr>
            <p:txBody>
              <a:bodyPr lIns="24759" tIns="24759" rIns="24759" bIns="24759" rtlCol="0" anchor="ctr"/>
              <a:lstStyle/>
              <a:p>
                <a:pPr algn="ctr">
                  <a:lnSpc>
                    <a:spcPts val="2105"/>
                  </a:lnSpc>
                </a:pPr>
                <a:endParaRPr lang="vi-VN" sz="3600" b="1" spc="-26" dirty="0">
                  <a:solidFill>
                    <a:schemeClr val="bg1"/>
                  </a:solidFill>
                  <a:latin typeface="Noto Sans Bold" panose="020B0604020202020204" charset="0"/>
                  <a:cs typeface="Noto Sans Bold" panose="020B0604020202020204" charset="0"/>
                </a:endParaRPr>
              </a:p>
              <a:p>
                <a:pPr algn="ctr">
                  <a:lnSpc>
                    <a:spcPts val="2105"/>
                  </a:lnSpc>
                </a:pPr>
                <a:r>
                  <a:rPr lang="vi-VN" sz="3600" b="1" spc="-26" dirty="0">
                    <a:solidFill>
                      <a:schemeClr val="bg1"/>
                    </a:solidFill>
                    <a:latin typeface="Noto Sans Bold" panose="020B0604020202020204" charset="0"/>
                    <a:cs typeface="Noto Sans Bold" panose="020B0604020202020204" charset="0"/>
                  </a:rPr>
                  <a:t>2</a:t>
                </a:r>
                <a:endParaRPr lang="en-US" sz="3600" b="1" spc="-26" dirty="0">
                  <a:solidFill>
                    <a:schemeClr val="bg1"/>
                  </a:solidFill>
                  <a:latin typeface="Noto Sans Bold" panose="020B0604020202020204" charset="0"/>
                  <a:cs typeface="Noto Sans Bold" panose="020B0604020202020204" charset="0"/>
                </a:endParaRP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A54C427-EC88-46C4-A1C1-1412A9370384}"/>
                </a:ext>
              </a:extLst>
            </p:cNvPr>
            <p:cNvSpPr txBox="1"/>
            <p:nvPr/>
          </p:nvSpPr>
          <p:spPr>
            <a:xfrm>
              <a:off x="1014106" y="8489092"/>
              <a:ext cx="496073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latin typeface="Noto Sans Bold"/>
                </a:rPr>
                <a:t>Giúp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cho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người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quản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trị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mạng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dễ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dàng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quản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vi-VN" sz="2800" dirty="0">
                  <a:latin typeface="Noto Sans Bold"/>
                </a:rPr>
                <a:t>lý.</a:t>
              </a:r>
              <a:endParaRPr lang="en-US" sz="2800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2DBF09B-EFE5-4662-BE3D-C82098BC2146}"/>
              </a:ext>
            </a:extLst>
          </p:cNvPr>
          <p:cNvGrpSpPr/>
          <p:nvPr/>
        </p:nvGrpSpPr>
        <p:grpSpPr>
          <a:xfrm>
            <a:off x="8694171" y="5730774"/>
            <a:ext cx="5872528" cy="1139163"/>
            <a:chOff x="8331630" y="5514655"/>
            <a:chExt cx="5872528" cy="1139163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59198B11-1AE9-429D-A7F5-E9965DA5C6D5}"/>
                </a:ext>
              </a:extLst>
            </p:cNvPr>
            <p:cNvGrpSpPr/>
            <p:nvPr/>
          </p:nvGrpSpPr>
          <p:grpSpPr>
            <a:xfrm>
              <a:off x="8331630" y="5514655"/>
              <a:ext cx="5872528" cy="1139163"/>
              <a:chOff x="2037098" y="4472936"/>
              <a:chExt cx="4560124" cy="2787309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5B572281-1CB7-4B41-9E39-EC0BB78C7D36}"/>
                  </a:ext>
                </a:extLst>
              </p:cNvPr>
              <p:cNvSpPr/>
              <p:nvPr/>
            </p:nvSpPr>
            <p:spPr>
              <a:xfrm>
                <a:off x="2083148" y="4749726"/>
                <a:ext cx="4514074" cy="251051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40A38996-3012-482D-A414-A0603C5D43CA}"/>
                  </a:ext>
                </a:extLst>
              </p:cNvPr>
              <p:cNvSpPr/>
              <p:nvPr/>
            </p:nvSpPr>
            <p:spPr>
              <a:xfrm>
                <a:off x="2037098" y="4472936"/>
                <a:ext cx="4445171" cy="268246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TextBox 97">
              <a:extLst>
                <a:ext uri="{FF2B5EF4-FFF2-40B4-BE49-F238E27FC236}">
                  <a16:creationId xmlns:a16="http://schemas.microsoft.com/office/drawing/2014/main" id="{5368F4FB-4CD7-4FAA-8BA6-3F91EF3EE83D}"/>
                </a:ext>
              </a:extLst>
            </p:cNvPr>
            <p:cNvSpPr txBox="1"/>
            <p:nvPr/>
          </p:nvSpPr>
          <p:spPr>
            <a:xfrm>
              <a:off x="8733228" y="5788216"/>
              <a:ext cx="4857682" cy="5205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71"/>
                </a:lnSpc>
                <a:spcBef>
                  <a:spcPct val="0"/>
                </a:spcBef>
              </a:pPr>
              <a:r>
                <a:rPr lang="vi-VN" sz="3122" dirty="0">
                  <a:solidFill>
                    <a:srgbClr val="000000"/>
                  </a:solidFill>
                  <a:latin typeface="Arsenal Bold"/>
                </a:rPr>
                <a:t>SƠ ĐỒ THIẾT KẾ HỆ THỐNG</a:t>
              </a:r>
              <a:endParaRPr lang="en-US" sz="3122" dirty="0">
                <a:solidFill>
                  <a:srgbClr val="000000"/>
                </a:solidFill>
                <a:latin typeface="Arsenal Bold"/>
              </a:endParaRPr>
            </a:p>
          </p:txBody>
        </p: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CB6E0363-2DD6-4DFF-A873-3FDCA28B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86" y="7211936"/>
            <a:ext cx="7022606" cy="4524498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0CD6511-FA48-44E8-A363-6C4B2C3C93DB}"/>
              </a:ext>
            </a:extLst>
          </p:cNvPr>
          <p:cNvGrpSpPr/>
          <p:nvPr/>
        </p:nvGrpSpPr>
        <p:grpSpPr>
          <a:xfrm>
            <a:off x="956893" y="16727562"/>
            <a:ext cx="5596034" cy="3534683"/>
            <a:chOff x="350557" y="11116594"/>
            <a:chExt cx="5596034" cy="3534683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7F6D4B6-DCF1-408A-A1E0-55C2EE528749}"/>
                </a:ext>
              </a:extLst>
            </p:cNvPr>
            <p:cNvGrpSpPr/>
            <p:nvPr/>
          </p:nvGrpSpPr>
          <p:grpSpPr>
            <a:xfrm>
              <a:off x="350557" y="11116594"/>
              <a:ext cx="5596034" cy="3534683"/>
              <a:chOff x="329807" y="11944863"/>
              <a:chExt cx="5872528" cy="397014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0255C846-DA77-4F6F-A931-EEC9D440F8FB}"/>
                  </a:ext>
                </a:extLst>
              </p:cNvPr>
              <p:cNvGrpSpPr/>
              <p:nvPr/>
            </p:nvGrpSpPr>
            <p:grpSpPr>
              <a:xfrm>
                <a:off x="329807" y="12324664"/>
                <a:ext cx="5872528" cy="3590339"/>
                <a:chOff x="2037098" y="4472936"/>
                <a:chExt cx="4560124" cy="2787309"/>
              </a:xfrm>
            </p:grpSpPr>
            <p:sp>
              <p:nvSpPr>
                <p:cNvPr id="197" name="Rectangle: Rounded Corners 196">
                  <a:extLst>
                    <a:ext uri="{FF2B5EF4-FFF2-40B4-BE49-F238E27FC236}">
                      <a16:creationId xmlns:a16="http://schemas.microsoft.com/office/drawing/2014/main" id="{79165695-2C91-4395-9F4F-A487A39C0E06}"/>
                    </a:ext>
                  </a:extLst>
                </p:cNvPr>
                <p:cNvSpPr/>
                <p:nvPr/>
              </p:nvSpPr>
              <p:spPr>
                <a:xfrm>
                  <a:off x="2083148" y="4749726"/>
                  <a:ext cx="4514074" cy="2510519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: Rounded Corners 197">
                  <a:extLst>
                    <a:ext uri="{FF2B5EF4-FFF2-40B4-BE49-F238E27FC236}">
                      <a16:creationId xmlns:a16="http://schemas.microsoft.com/office/drawing/2014/main" id="{DCF807F9-EA70-43D8-A321-CA7522436C34}"/>
                    </a:ext>
                  </a:extLst>
                </p:cNvPr>
                <p:cNvSpPr/>
                <p:nvPr/>
              </p:nvSpPr>
              <p:spPr>
                <a:xfrm>
                  <a:off x="2037098" y="4472936"/>
                  <a:ext cx="4445171" cy="2682467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15">
                <a:extLst>
                  <a:ext uri="{FF2B5EF4-FFF2-40B4-BE49-F238E27FC236}">
                    <a16:creationId xmlns:a16="http://schemas.microsoft.com/office/drawing/2014/main" id="{0004246A-5E16-4246-95B3-C80BAF8D862F}"/>
                  </a:ext>
                </a:extLst>
              </p:cNvPr>
              <p:cNvGrpSpPr/>
              <p:nvPr/>
            </p:nvGrpSpPr>
            <p:grpSpPr>
              <a:xfrm>
                <a:off x="389110" y="11944863"/>
                <a:ext cx="5140399" cy="1470715"/>
                <a:chOff x="-14637" y="1375181"/>
                <a:chExt cx="896449" cy="223016"/>
              </a:xfrm>
            </p:grpSpPr>
            <p:sp>
              <p:nvSpPr>
                <p:cNvPr id="200" name="Freeform 116">
                  <a:extLst>
                    <a:ext uri="{FF2B5EF4-FFF2-40B4-BE49-F238E27FC236}">
                      <a16:creationId xmlns:a16="http://schemas.microsoft.com/office/drawing/2014/main" id="{1F859D8B-57D8-4A16-9757-B06DFAF37E89}"/>
                    </a:ext>
                  </a:extLst>
                </p:cNvPr>
                <p:cNvSpPr/>
                <p:nvPr/>
              </p:nvSpPr>
              <p:spPr>
                <a:xfrm>
                  <a:off x="87792" y="1444156"/>
                  <a:ext cx="794020" cy="154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020" h="154041">
                      <a:moveTo>
                        <a:pt x="77021" y="0"/>
                      </a:moveTo>
                      <a:lnTo>
                        <a:pt x="716999" y="0"/>
                      </a:lnTo>
                      <a:cubicBezTo>
                        <a:pt x="759536" y="0"/>
                        <a:pt x="794020" y="34483"/>
                        <a:pt x="794020" y="77021"/>
                      </a:cubicBezTo>
                      <a:lnTo>
                        <a:pt x="794020" y="77021"/>
                      </a:lnTo>
                      <a:cubicBezTo>
                        <a:pt x="794020" y="119558"/>
                        <a:pt x="759536" y="154041"/>
                        <a:pt x="716999" y="154041"/>
                      </a:cubicBezTo>
                      <a:lnTo>
                        <a:pt x="77021" y="154041"/>
                      </a:lnTo>
                      <a:cubicBezTo>
                        <a:pt x="34483" y="154041"/>
                        <a:pt x="0" y="119558"/>
                        <a:pt x="0" y="77021"/>
                      </a:cubicBezTo>
                      <a:lnTo>
                        <a:pt x="0" y="77021"/>
                      </a:lnTo>
                      <a:cubicBezTo>
                        <a:pt x="0" y="34483"/>
                        <a:pt x="34483" y="0"/>
                        <a:pt x="77021" y="0"/>
                      </a:cubicBezTo>
                      <a:close/>
                    </a:path>
                  </a:pathLst>
                </a:custGeom>
                <a:solidFill>
                  <a:srgbClr val="F39944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TextBox 117">
                  <a:extLst>
                    <a:ext uri="{FF2B5EF4-FFF2-40B4-BE49-F238E27FC236}">
                      <a16:creationId xmlns:a16="http://schemas.microsoft.com/office/drawing/2014/main" id="{77E4BB0E-3D9C-4E0D-9F5C-72D728B02794}"/>
                    </a:ext>
                  </a:extLst>
                </p:cNvPr>
                <p:cNvSpPr txBox="1"/>
                <p:nvPr/>
              </p:nvSpPr>
              <p:spPr>
                <a:xfrm>
                  <a:off x="-14637" y="1375181"/>
                  <a:ext cx="794020" cy="211191"/>
                </a:xfrm>
                <a:prstGeom prst="rect">
                  <a:avLst/>
                </a:prstGeom>
              </p:spPr>
              <p:txBody>
                <a:bodyPr lIns="36345" tIns="36345" rIns="36345" bIns="36345" rtlCol="0" anchor="ctr"/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vi-VN" sz="2800" b="1" dirty="0">
                      <a:solidFill>
                        <a:srgbClr val="FDFDFD"/>
                      </a:solidFill>
                      <a:latin typeface="Noto Sans Bold" panose="020B0604020202020204" charset="0"/>
                      <a:ea typeface="Noto Sans Bold" panose="020B0604020202020204" charset="0"/>
                      <a:cs typeface="Noto Sans Bold" panose="020B0604020202020204" charset="0"/>
                    </a:rPr>
                    <a:t>          </a:t>
                  </a:r>
                  <a:r>
                    <a:rPr lang="en-US" sz="2800" b="1" dirty="0">
                      <a:solidFill>
                        <a:srgbClr val="FDFDFD"/>
                      </a:solidFill>
                      <a:latin typeface="Noto Sans Bold" panose="020B0604020202020204" charset="0"/>
                      <a:ea typeface="Noto Sans Bold" panose="020B0604020202020204" charset="0"/>
                      <a:cs typeface="Noto Sans Bold" panose="020B0604020202020204" charset="0"/>
                    </a:rPr>
                    <a:t>CÔNG CỤ HỔ TRỢ</a:t>
                  </a:r>
                </a:p>
              </p:txBody>
            </p:sp>
          </p:grpSp>
        </p:grp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9F9621C5-E38F-44E2-B461-2F4B2EFFC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24" y="12642194"/>
              <a:ext cx="1554267" cy="1567148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DEF21B84-217C-4D24-8E33-E1950A353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427" y="12575917"/>
              <a:ext cx="1554267" cy="1855604"/>
            </a:xfrm>
            <a:prstGeom prst="rect">
              <a:avLst/>
            </a:prstGeom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5B7B4E34-54C4-4933-9E5C-619421D8C304}"/>
              </a:ext>
            </a:extLst>
          </p:cNvPr>
          <p:cNvGrpSpPr/>
          <p:nvPr/>
        </p:nvGrpSpPr>
        <p:grpSpPr>
          <a:xfrm>
            <a:off x="9164040" y="12938595"/>
            <a:ext cx="4789411" cy="1357681"/>
            <a:chOff x="9061781" y="12335051"/>
            <a:chExt cx="5254623" cy="1357681"/>
          </a:xfrm>
        </p:grpSpPr>
        <p:sp>
          <p:nvSpPr>
            <p:cNvPr id="214" name="Scroll: Horizontal 213">
              <a:extLst>
                <a:ext uri="{FF2B5EF4-FFF2-40B4-BE49-F238E27FC236}">
                  <a16:creationId xmlns:a16="http://schemas.microsoft.com/office/drawing/2014/main" id="{AD911A7E-D50D-4515-B126-154F4AD2369D}"/>
                </a:ext>
              </a:extLst>
            </p:cNvPr>
            <p:cNvSpPr/>
            <p:nvPr/>
          </p:nvSpPr>
          <p:spPr>
            <a:xfrm>
              <a:off x="9061781" y="12335051"/>
              <a:ext cx="5180477" cy="1357681"/>
            </a:xfrm>
            <a:prstGeom prst="horizontalScroll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292575-CBF6-42F4-9EA1-10CD3A9AE707}"/>
                </a:ext>
              </a:extLst>
            </p:cNvPr>
            <p:cNvSpPr txBox="1"/>
            <p:nvPr/>
          </p:nvSpPr>
          <p:spPr>
            <a:xfrm>
              <a:off x="9645032" y="12738385"/>
              <a:ext cx="4671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b="1" dirty="0">
                  <a:solidFill>
                    <a:schemeClr val="bg1"/>
                  </a:solidFill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KẾT QUẢ ĐẠT ĐƯỢC</a:t>
              </a:r>
              <a:endParaRPr lang="en-US" sz="2800" b="1" dirty="0">
                <a:solidFill>
                  <a:schemeClr val="bg1"/>
                </a:solidFill>
                <a:latin typeface="Noto Sans Bold" panose="020B0604020202020204" charset="0"/>
                <a:ea typeface="Noto Sans Bold" panose="020B0604020202020204" charset="0"/>
                <a:cs typeface="Noto Sans Bold" panose="020B060402020202020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CC32062-5E5F-4882-856F-4D7D26D150B8}"/>
              </a:ext>
            </a:extLst>
          </p:cNvPr>
          <p:cNvGrpSpPr/>
          <p:nvPr/>
        </p:nvGrpSpPr>
        <p:grpSpPr>
          <a:xfrm>
            <a:off x="8255457" y="16426731"/>
            <a:ext cx="6950742" cy="1370816"/>
            <a:chOff x="8208857" y="14078136"/>
            <a:chExt cx="6950742" cy="1370816"/>
          </a:xfrm>
        </p:grpSpPr>
        <p:grpSp>
          <p:nvGrpSpPr>
            <p:cNvPr id="225" name="Group 8">
              <a:extLst>
                <a:ext uri="{FF2B5EF4-FFF2-40B4-BE49-F238E27FC236}">
                  <a16:creationId xmlns:a16="http://schemas.microsoft.com/office/drawing/2014/main" id="{6F593F33-F850-4591-B8F6-FC00EDDD97B7}"/>
                </a:ext>
              </a:extLst>
            </p:cNvPr>
            <p:cNvGrpSpPr/>
            <p:nvPr/>
          </p:nvGrpSpPr>
          <p:grpSpPr>
            <a:xfrm>
              <a:off x="8208857" y="14078136"/>
              <a:ext cx="6904143" cy="1370816"/>
              <a:chOff x="0" y="0"/>
              <a:chExt cx="2046842" cy="406400"/>
            </a:xfrm>
          </p:grpSpPr>
          <p:sp>
            <p:nvSpPr>
              <p:cNvPr id="226" name="Freeform 9">
                <a:extLst>
                  <a:ext uri="{FF2B5EF4-FFF2-40B4-BE49-F238E27FC236}">
                    <a16:creationId xmlns:a16="http://schemas.microsoft.com/office/drawing/2014/main" id="{83A14F23-5785-40F5-AB19-9F7B304700B6}"/>
                  </a:ext>
                </a:extLst>
              </p:cNvPr>
              <p:cNvSpPr/>
              <p:nvPr/>
            </p:nvSpPr>
            <p:spPr>
              <a:xfrm>
                <a:off x="0" y="0"/>
                <a:ext cx="204684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2046842" h="406400">
                    <a:moveTo>
                      <a:pt x="1843642" y="0"/>
                    </a:moveTo>
                    <a:cubicBezTo>
                      <a:pt x="1955866" y="0"/>
                      <a:pt x="2046842" y="90976"/>
                      <a:pt x="2046842" y="203200"/>
                    </a:cubicBezTo>
                    <a:cubicBezTo>
                      <a:pt x="2046842" y="315424"/>
                      <a:pt x="1955866" y="406400"/>
                      <a:pt x="184364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8F1E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TextBox 10">
                <a:extLst>
                  <a:ext uri="{FF2B5EF4-FFF2-40B4-BE49-F238E27FC236}">
                    <a16:creationId xmlns:a16="http://schemas.microsoft.com/office/drawing/2014/main" id="{026E048D-6A03-4F9E-B4B4-83C2B2558AB6}"/>
                  </a:ext>
                </a:extLst>
              </p:cNvPr>
              <p:cNvSpPr txBox="1"/>
              <p:nvPr/>
            </p:nvSpPr>
            <p:spPr>
              <a:xfrm>
                <a:off x="0" y="-66675"/>
                <a:ext cx="2046842" cy="473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19"/>
                  </a:lnSpc>
                </a:pPr>
                <a:endParaRPr/>
              </a:p>
            </p:txBody>
          </p:sp>
        </p:grp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64B64FD-9CD5-4ACA-85D6-57347371BE6E}"/>
                </a:ext>
              </a:extLst>
            </p:cNvPr>
            <p:cNvSpPr/>
            <p:nvPr/>
          </p:nvSpPr>
          <p:spPr>
            <a:xfrm>
              <a:off x="8255457" y="14168929"/>
              <a:ext cx="1362396" cy="11892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3600" dirty="0">
                  <a:solidFill>
                    <a:schemeClr val="tx1"/>
                  </a:solidFill>
                  <a:latin typeface="Noto Sans Bold" panose="020B0604020202020204" charset="0"/>
                  <a:cs typeface="Noto Sans Bold" panose="020B0604020202020204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Noto Sans Bold" panose="020B0604020202020204" charset="0"/>
                <a:cs typeface="Noto Sans Bold" panose="020B0604020202020204" charset="0"/>
              </a:endParaRPr>
            </a:p>
          </p:txBody>
        </p:sp>
        <p:sp>
          <p:nvSpPr>
            <p:cNvPr id="229" name="TextBox 60">
              <a:extLst>
                <a:ext uri="{FF2B5EF4-FFF2-40B4-BE49-F238E27FC236}">
                  <a16:creationId xmlns:a16="http://schemas.microsoft.com/office/drawing/2014/main" id="{FBFFB550-627F-4632-B9F4-7DC0D682ED3F}"/>
                </a:ext>
              </a:extLst>
            </p:cNvPr>
            <p:cNvSpPr txBox="1"/>
            <p:nvPr/>
          </p:nvSpPr>
          <p:spPr>
            <a:xfrm>
              <a:off x="9664452" y="14164375"/>
              <a:ext cx="5495147" cy="12128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2800" dirty="0">
                  <a:latin typeface="Noto Sans Bold"/>
                </a:rPr>
                <a:t>Kiến thức 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về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mạng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máy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tính</a:t>
              </a:r>
              <a:r>
                <a:rPr lang="en-US" sz="2800" dirty="0">
                  <a:latin typeface="Noto Sans Bold"/>
                </a:rPr>
                <a:t>,</a:t>
              </a:r>
              <a:r>
                <a:rPr lang="vi-VN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đặc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biệt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về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en-US" sz="2800" dirty="0" err="1">
                  <a:latin typeface="Noto Sans Bold"/>
                </a:rPr>
                <a:t>mạng</a:t>
              </a:r>
              <a:r>
                <a:rPr lang="en-US" sz="2800" dirty="0">
                  <a:latin typeface="Noto Sans Bold"/>
                </a:rPr>
                <a:t> </a:t>
              </a:r>
              <a:r>
                <a:rPr lang="vi-VN" sz="2800" dirty="0">
                  <a:latin typeface="Noto Sans Bold"/>
                </a:rPr>
                <a:t>LAN.</a:t>
              </a:r>
              <a:endParaRPr lang="en-US" sz="2800" dirty="0">
                <a:latin typeface="Noto Sans Bold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FD58F3D-34DC-41C6-B8DF-A5277E185A76}"/>
              </a:ext>
            </a:extLst>
          </p:cNvPr>
          <p:cNvGrpSpPr/>
          <p:nvPr/>
        </p:nvGrpSpPr>
        <p:grpSpPr>
          <a:xfrm>
            <a:off x="8208857" y="18338757"/>
            <a:ext cx="6904143" cy="1395958"/>
            <a:chOff x="8221557" y="15965165"/>
            <a:chExt cx="6904143" cy="1395958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BE748DE6-641B-4C26-9AAA-FCBA4B3FD274}"/>
                </a:ext>
              </a:extLst>
            </p:cNvPr>
            <p:cNvGrpSpPr/>
            <p:nvPr/>
          </p:nvGrpSpPr>
          <p:grpSpPr>
            <a:xfrm>
              <a:off x="8221557" y="15965165"/>
              <a:ext cx="6904143" cy="1370816"/>
              <a:chOff x="8208857" y="14078136"/>
              <a:chExt cx="6904143" cy="1370816"/>
            </a:xfrm>
          </p:grpSpPr>
          <p:grpSp>
            <p:nvGrpSpPr>
              <p:cNvPr id="233" name="Group 8">
                <a:extLst>
                  <a:ext uri="{FF2B5EF4-FFF2-40B4-BE49-F238E27FC236}">
                    <a16:creationId xmlns:a16="http://schemas.microsoft.com/office/drawing/2014/main" id="{A1C9E287-5B10-46DF-843B-A017FAF3DD7B}"/>
                  </a:ext>
                </a:extLst>
              </p:cNvPr>
              <p:cNvGrpSpPr/>
              <p:nvPr/>
            </p:nvGrpSpPr>
            <p:grpSpPr>
              <a:xfrm>
                <a:off x="8208857" y="14078136"/>
                <a:ext cx="6904143" cy="1370816"/>
                <a:chOff x="0" y="0"/>
                <a:chExt cx="2046842" cy="406400"/>
              </a:xfrm>
            </p:grpSpPr>
            <p:sp>
              <p:nvSpPr>
                <p:cNvPr id="236" name="Freeform 9">
                  <a:extLst>
                    <a:ext uri="{FF2B5EF4-FFF2-40B4-BE49-F238E27FC236}">
                      <a16:creationId xmlns:a16="http://schemas.microsoft.com/office/drawing/2014/main" id="{5E4EDAA0-5143-47DB-BC02-E72DA49E100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046842" cy="40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842" h="406400">
                      <a:moveTo>
                        <a:pt x="1843642" y="0"/>
                      </a:moveTo>
                      <a:cubicBezTo>
                        <a:pt x="1955866" y="0"/>
                        <a:pt x="2046842" y="90976"/>
                        <a:pt x="2046842" y="203200"/>
                      </a:cubicBezTo>
                      <a:cubicBezTo>
                        <a:pt x="2046842" y="315424"/>
                        <a:pt x="1955866" y="406400"/>
                        <a:pt x="1843642" y="406400"/>
                      </a:cubicBezTo>
                      <a:lnTo>
                        <a:pt x="203200" y="406400"/>
                      </a:lnTo>
                      <a:cubicBezTo>
                        <a:pt x="90976" y="406400"/>
                        <a:pt x="0" y="315424"/>
                        <a:pt x="0" y="203200"/>
                      </a:cubicBezTo>
                      <a:cubicBezTo>
                        <a:pt x="0" y="90976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8F1E2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TextBox 10">
                  <a:extLst>
                    <a:ext uri="{FF2B5EF4-FFF2-40B4-BE49-F238E27FC236}">
                      <a16:creationId xmlns:a16="http://schemas.microsoft.com/office/drawing/2014/main" id="{1117489C-C811-4A69-B863-D1F3F22634C4}"/>
                    </a:ext>
                  </a:extLst>
                </p:cNvPr>
                <p:cNvSpPr txBox="1"/>
                <p:nvPr/>
              </p:nvSpPr>
              <p:spPr>
                <a:xfrm>
                  <a:off x="0" y="-66675"/>
                  <a:ext cx="2046842" cy="4730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619"/>
                    </a:lnSpc>
                  </a:pPr>
                  <a:endParaRPr/>
                </a:p>
              </p:txBody>
            </p:sp>
          </p:grp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7066573-4238-4B6A-9672-A8C1E12A96B3}"/>
                  </a:ext>
                </a:extLst>
              </p:cNvPr>
              <p:cNvSpPr/>
              <p:nvPr/>
            </p:nvSpPr>
            <p:spPr>
              <a:xfrm>
                <a:off x="8255457" y="14168929"/>
                <a:ext cx="1362396" cy="118922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3600" dirty="0">
                    <a:solidFill>
                      <a:schemeClr val="tx1"/>
                    </a:solidFill>
                    <a:latin typeface="Noto Sans Bold" panose="020B0604020202020204" charset="0"/>
                    <a:cs typeface="Noto Sans Bold" panose="020B0604020202020204" charset="0"/>
                  </a:rPr>
                  <a:t>3</a:t>
                </a:r>
                <a:endParaRPr lang="en-US" sz="3600" dirty="0">
                  <a:solidFill>
                    <a:schemeClr val="tx1"/>
                  </a:solidFill>
                  <a:latin typeface="Noto Sans Bold" panose="020B0604020202020204" charset="0"/>
                  <a:cs typeface="Noto Sans Bold" panose="020B0604020202020204" charset="0"/>
                </a:endParaRPr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5716CE2F-9D49-445E-A3E3-664471C35377}"/>
                </a:ext>
              </a:extLst>
            </p:cNvPr>
            <p:cNvSpPr txBox="1"/>
            <p:nvPr/>
          </p:nvSpPr>
          <p:spPr>
            <a:xfrm>
              <a:off x="9677153" y="16055958"/>
              <a:ext cx="5252100" cy="1305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Phương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pháp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và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kỹ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năng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thiết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kế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một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hệ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thống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mạng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en-US" sz="2800" kern="0" dirty="0" err="1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cục</a:t>
              </a:r>
              <a:r>
                <a:rPr lang="en-US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 </a:t>
              </a:r>
              <a:r>
                <a:rPr lang="vi-VN" sz="2800" kern="0" dirty="0">
                  <a:effectLst/>
                  <a:latin typeface="Noto Sans Bold" panose="020B0604020202020204" charset="0"/>
                  <a:ea typeface="Noto Sans Bold" panose="020B0604020202020204" charset="0"/>
                  <a:cs typeface="Noto Sans Bold" panose="020B0604020202020204" charset="0"/>
                </a:rPr>
                <a:t>bộ.</a:t>
              </a:r>
              <a:endParaRPr lang="en-US" sz="2800" dirty="0">
                <a:latin typeface="Noto Sans Bold" panose="020B0604020202020204" charset="0"/>
                <a:ea typeface="Noto Sans Bold" panose="020B0604020202020204" charset="0"/>
                <a:cs typeface="Noto Sans Bold" panose="020B060402020202020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97FAE47-8F6D-4CE7-955F-721B1A72D30F}"/>
              </a:ext>
            </a:extLst>
          </p:cNvPr>
          <p:cNvGrpSpPr/>
          <p:nvPr/>
        </p:nvGrpSpPr>
        <p:grpSpPr>
          <a:xfrm>
            <a:off x="8189723" y="14521175"/>
            <a:ext cx="6904143" cy="1395958"/>
            <a:chOff x="8221557" y="15965165"/>
            <a:chExt cx="6904143" cy="1395958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6A0B39-8453-41DA-9032-89512EEB10C0}"/>
                </a:ext>
              </a:extLst>
            </p:cNvPr>
            <p:cNvGrpSpPr/>
            <p:nvPr/>
          </p:nvGrpSpPr>
          <p:grpSpPr>
            <a:xfrm>
              <a:off x="8221557" y="15965165"/>
              <a:ext cx="6904143" cy="1370816"/>
              <a:chOff x="8208857" y="14078136"/>
              <a:chExt cx="6904143" cy="1370816"/>
            </a:xfrm>
          </p:grpSpPr>
          <p:grpSp>
            <p:nvGrpSpPr>
              <p:cNvPr id="243" name="Group 8">
                <a:extLst>
                  <a:ext uri="{FF2B5EF4-FFF2-40B4-BE49-F238E27FC236}">
                    <a16:creationId xmlns:a16="http://schemas.microsoft.com/office/drawing/2014/main" id="{DED73394-DC1C-423D-A43F-C8FBAB07E9C6}"/>
                  </a:ext>
                </a:extLst>
              </p:cNvPr>
              <p:cNvGrpSpPr/>
              <p:nvPr/>
            </p:nvGrpSpPr>
            <p:grpSpPr>
              <a:xfrm>
                <a:off x="8208857" y="14078136"/>
                <a:ext cx="6904143" cy="1370816"/>
                <a:chOff x="0" y="0"/>
                <a:chExt cx="2046842" cy="406400"/>
              </a:xfrm>
            </p:grpSpPr>
            <p:sp>
              <p:nvSpPr>
                <p:cNvPr id="245" name="Freeform 9">
                  <a:extLst>
                    <a:ext uri="{FF2B5EF4-FFF2-40B4-BE49-F238E27FC236}">
                      <a16:creationId xmlns:a16="http://schemas.microsoft.com/office/drawing/2014/main" id="{058D3152-56DA-4C48-84FC-9FA654967A0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046842" cy="40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842" h="406400">
                      <a:moveTo>
                        <a:pt x="1843642" y="0"/>
                      </a:moveTo>
                      <a:cubicBezTo>
                        <a:pt x="1955866" y="0"/>
                        <a:pt x="2046842" y="90976"/>
                        <a:pt x="2046842" y="203200"/>
                      </a:cubicBezTo>
                      <a:cubicBezTo>
                        <a:pt x="2046842" y="315424"/>
                        <a:pt x="1955866" y="406400"/>
                        <a:pt x="1843642" y="406400"/>
                      </a:cubicBezTo>
                      <a:lnTo>
                        <a:pt x="203200" y="406400"/>
                      </a:lnTo>
                      <a:cubicBezTo>
                        <a:pt x="90976" y="406400"/>
                        <a:pt x="0" y="315424"/>
                        <a:pt x="0" y="203200"/>
                      </a:cubicBezTo>
                      <a:cubicBezTo>
                        <a:pt x="0" y="90976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8F1E2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TextBox 10">
                  <a:extLst>
                    <a:ext uri="{FF2B5EF4-FFF2-40B4-BE49-F238E27FC236}">
                      <a16:creationId xmlns:a16="http://schemas.microsoft.com/office/drawing/2014/main" id="{2622F95C-4623-4CF4-B22B-2C984A8F8D66}"/>
                    </a:ext>
                  </a:extLst>
                </p:cNvPr>
                <p:cNvSpPr txBox="1"/>
                <p:nvPr/>
              </p:nvSpPr>
              <p:spPr>
                <a:xfrm>
                  <a:off x="0" y="-66675"/>
                  <a:ext cx="2046842" cy="47307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619"/>
                    </a:lnSpc>
                  </a:pPr>
                  <a:endParaRPr/>
                </a:p>
              </p:txBody>
            </p:sp>
          </p:grp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3D6A2E47-B1F1-4FB9-BFD0-3E84D735C2EB}"/>
                  </a:ext>
                </a:extLst>
              </p:cNvPr>
              <p:cNvSpPr/>
              <p:nvPr/>
            </p:nvSpPr>
            <p:spPr>
              <a:xfrm>
                <a:off x="8255457" y="14168929"/>
                <a:ext cx="1362396" cy="1189229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3600" dirty="0">
                    <a:solidFill>
                      <a:schemeClr val="tx1"/>
                    </a:solidFill>
                    <a:latin typeface="Noto Sans Bold" panose="020B0604020202020204" charset="0"/>
                    <a:cs typeface="Noto Sans Bold" panose="020B0604020202020204" charset="0"/>
                  </a:rPr>
                  <a:t>1</a:t>
                </a:r>
                <a:endParaRPr lang="en-US" sz="3600" dirty="0">
                  <a:solidFill>
                    <a:schemeClr val="tx1"/>
                  </a:solidFill>
                  <a:latin typeface="Noto Sans Bold" panose="020B0604020202020204" charset="0"/>
                  <a:cs typeface="Noto Sans Bold" panose="020B0604020202020204" charset="0"/>
                </a:endParaRPr>
              </a:p>
            </p:txBody>
          </p: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AA7A447-A5A0-4D8D-BB49-2E71B34CD399}"/>
                </a:ext>
              </a:extLst>
            </p:cNvPr>
            <p:cNvSpPr txBox="1"/>
            <p:nvPr/>
          </p:nvSpPr>
          <p:spPr>
            <a:xfrm>
              <a:off x="9677153" y="16055958"/>
              <a:ext cx="5252100" cy="1305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2800" kern="0" dirty="0">
                  <a:effectLst/>
                  <a:latin typeface="Noto Sans Bold" panose="020B0604020202020204" charset="0"/>
                  <a:ea typeface="Times New Roman" panose="02020603050405020304" pitchFamily="18" charset="0"/>
                  <a:cs typeface="Noto Sans Bold" panose="020B0604020202020204" charset="0"/>
                </a:rPr>
                <a:t>Thiết kế được hệ thống mạng cục bộ cho trung tâm tin học.</a:t>
              </a:r>
              <a:endParaRPr lang="en-US" sz="2800" dirty="0">
                <a:latin typeface="Noto Sans Bold" panose="020B0604020202020204" charset="0"/>
                <a:ea typeface="Noto Sans Bold" panose="020B0604020202020204" charset="0"/>
                <a:cs typeface="Noto Sans Bold" panose="020B0604020202020204" charset="0"/>
              </a:endParaRPr>
            </a:p>
          </p:txBody>
        </p:sp>
      </p:grpSp>
      <p:pic>
        <p:nvPicPr>
          <p:cNvPr id="250" name="Picture 249">
            <a:extLst>
              <a:ext uri="{FF2B5EF4-FFF2-40B4-BE49-F238E27FC236}">
                <a16:creationId xmlns:a16="http://schemas.microsoft.com/office/drawing/2014/main" id="{9D2383DD-911E-40A3-8357-01B03B44D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701" y="11631363"/>
            <a:ext cx="7802226" cy="488160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9656F20-A34F-4C0F-A164-50B25141C0EF}"/>
              </a:ext>
            </a:extLst>
          </p:cNvPr>
          <p:cNvGrpSpPr/>
          <p:nvPr/>
        </p:nvGrpSpPr>
        <p:grpSpPr>
          <a:xfrm>
            <a:off x="141574" y="7216106"/>
            <a:ext cx="6449453" cy="1678179"/>
            <a:chOff x="1447330" y="6633016"/>
            <a:chExt cx="6449453" cy="1678179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2FDA3AC-24C2-400E-80C8-CDDBE1148799}"/>
                </a:ext>
              </a:extLst>
            </p:cNvPr>
            <p:cNvGrpSpPr/>
            <p:nvPr/>
          </p:nvGrpSpPr>
          <p:grpSpPr>
            <a:xfrm>
              <a:off x="1968120" y="6953514"/>
              <a:ext cx="5928663" cy="1357681"/>
              <a:chOff x="300897" y="6393829"/>
              <a:chExt cx="5928663" cy="1357681"/>
            </a:xfrm>
          </p:grpSpPr>
          <p:grpSp>
            <p:nvGrpSpPr>
              <p:cNvPr id="161" name="Group 2">
                <a:extLst>
                  <a:ext uri="{FF2B5EF4-FFF2-40B4-BE49-F238E27FC236}">
                    <a16:creationId xmlns:a16="http://schemas.microsoft.com/office/drawing/2014/main" id="{0CCC8EA2-3E74-4AF0-A6E7-C1CA501AD36A}"/>
                  </a:ext>
                </a:extLst>
              </p:cNvPr>
              <p:cNvGrpSpPr/>
              <p:nvPr/>
            </p:nvGrpSpPr>
            <p:grpSpPr>
              <a:xfrm>
                <a:off x="300897" y="6393829"/>
                <a:ext cx="5928663" cy="1357681"/>
                <a:chOff x="0" y="0"/>
                <a:chExt cx="2367288" cy="56645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62" name="Freeform 3">
                  <a:extLst>
                    <a:ext uri="{FF2B5EF4-FFF2-40B4-BE49-F238E27FC236}">
                      <a16:creationId xmlns:a16="http://schemas.microsoft.com/office/drawing/2014/main" id="{C59C8562-E7AC-4330-9DDE-EAFCA83D45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67288" cy="56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288" h="566453">
                      <a:moveTo>
                        <a:pt x="66859" y="0"/>
                      </a:moveTo>
                      <a:lnTo>
                        <a:pt x="2300429" y="0"/>
                      </a:lnTo>
                      <a:cubicBezTo>
                        <a:pt x="2318161" y="0"/>
                        <a:pt x="2335167" y="7044"/>
                        <a:pt x="2347706" y="19583"/>
                      </a:cubicBezTo>
                      <a:cubicBezTo>
                        <a:pt x="2360244" y="32121"/>
                        <a:pt x="2367288" y="49127"/>
                        <a:pt x="2367288" y="66859"/>
                      </a:cubicBezTo>
                      <a:lnTo>
                        <a:pt x="2367288" y="499594"/>
                      </a:lnTo>
                      <a:cubicBezTo>
                        <a:pt x="2367288" y="517326"/>
                        <a:pt x="2360244" y="534332"/>
                        <a:pt x="2347706" y="546871"/>
                      </a:cubicBezTo>
                      <a:cubicBezTo>
                        <a:pt x="2335167" y="559409"/>
                        <a:pt x="2318161" y="566453"/>
                        <a:pt x="2300429" y="566453"/>
                      </a:cubicBezTo>
                      <a:lnTo>
                        <a:pt x="66859" y="566453"/>
                      </a:lnTo>
                      <a:cubicBezTo>
                        <a:pt x="49127" y="566453"/>
                        <a:pt x="32121" y="559409"/>
                        <a:pt x="19583" y="546871"/>
                      </a:cubicBezTo>
                      <a:cubicBezTo>
                        <a:pt x="7044" y="534332"/>
                        <a:pt x="0" y="517326"/>
                        <a:pt x="0" y="499594"/>
                      </a:cubicBezTo>
                      <a:lnTo>
                        <a:pt x="0" y="66859"/>
                      </a:lnTo>
                      <a:cubicBezTo>
                        <a:pt x="0" y="49127"/>
                        <a:pt x="7044" y="32121"/>
                        <a:pt x="19583" y="19583"/>
                      </a:cubicBezTo>
                      <a:cubicBezTo>
                        <a:pt x="32121" y="7044"/>
                        <a:pt x="49127" y="0"/>
                        <a:pt x="66859" y="0"/>
                      </a:cubicBezTo>
                      <a:close/>
                    </a:path>
                  </a:pathLst>
                </a:custGeom>
                <a:grpFill/>
              </p:spPr>
            </p:sp>
            <p:sp>
              <p:nvSpPr>
                <p:cNvPr id="163" name="TextBox 4">
                  <a:extLst>
                    <a:ext uri="{FF2B5EF4-FFF2-40B4-BE49-F238E27FC236}">
                      <a16:creationId xmlns:a16="http://schemas.microsoft.com/office/drawing/2014/main" id="{342A58D2-1E48-41B9-BA1E-7CCBE0C36A8E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367288" cy="566453"/>
                </a:xfrm>
                <a:prstGeom prst="rect">
                  <a:avLst/>
                </a:prstGeom>
                <a:grpFill/>
              </p:spPr>
              <p:txBody>
                <a:bodyPr lIns="24759" tIns="24759" rIns="24759" bIns="24759" rtlCol="0" anchor="ctr"/>
                <a:lstStyle/>
                <a:p>
                  <a:pPr algn="ctr">
                    <a:lnSpc>
                      <a:spcPts val="1094"/>
                    </a:lnSpc>
                  </a:pPr>
                  <a:endParaRPr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4F168E9-522E-4E2A-8A07-B6F1CFCB53D0}"/>
                  </a:ext>
                </a:extLst>
              </p:cNvPr>
              <p:cNvSpPr txBox="1"/>
              <p:nvPr/>
            </p:nvSpPr>
            <p:spPr>
              <a:xfrm>
                <a:off x="1022902" y="6414956"/>
                <a:ext cx="5206658" cy="13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latin typeface="Noto Sans Bold"/>
                  </a:rPr>
                  <a:t>Thiết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kế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một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mô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hình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mạng</a:t>
                </a:r>
                <a:r>
                  <a:rPr lang="en-US" sz="2800" dirty="0">
                    <a:latin typeface="Noto Sans Bold"/>
                  </a:rPr>
                  <a:t>, </a:t>
                </a:r>
                <a:r>
                  <a:rPr lang="en-US" sz="2800" dirty="0" err="1">
                    <a:latin typeface="Noto Sans Bold"/>
                  </a:rPr>
                  <a:t>đơn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giản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cho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trung</a:t>
                </a:r>
                <a:r>
                  <a:rPr lang="en-US" sz="2800" dirty="0">
                    <a:latin typeface="Noto Sans Bold"/>
                  </a:rPr>
                  <a:t> </a:t>
                </a:r>
                <a:r>
                  <a:rPr lang="en-US" sz="2800" dirty="0" err="1">
                    <a:latin typeface="Noto Sans Bold"/>
                  </a:rPr>
                  <a:t>tâm</a:t>
                </a:r>
                <a:r>
                  <a:rPr lang="en-US" sz="2800" dirty="0">
                    <a:latin typeface="Noto Sans Bold"/>
                  </a:rPr>
                  <a:t> tin </a:t>
                </a:r>
                <a:r>
                  <a:rPr lang="vi-VN" sz="2800" dirty="0">
                    <a:latin typeface="Noto Sans Bold"/>
                  </a:rPr>
                  <a:t>học.</a:t>
                </a:r>
                <a:endParaRPr lang="en-US" sz="2800" dirty="0"/>
              </a:p>
            </p:txBody>
          </p:sp>
        </p:grpSp>
        <p:grpSp>
          <p:nvGrpSpPr>
            <p:cNvPr id="254" name="Group 11">
              <a:extLst>
                <a:ext uri="{FF2B5EF4-FFF2-40B4-BE49-F238E27FC236}">
                  <a16:creationId xmlns:a16="http://schemas.microsoft.com/office/drawing/2014/main" id="{1CB7846C-1EC9-473D-9106-8BD9420B00AF}"/>
                </a:ext>
              </a:extLst>
            </p:cNvPr>
            <p:cNvGrpSpPr/>
            <p:nvPr/>
          </p:nvGrpSpPr>
          <p:grpSpPr>
            <a:xfrm>
              <a:off x="1447330" y="6633016"/>
              <a:ext cx="1041580" cy="1051953"/>
              <a:chOff x="0" y="0"/>
              <a:chExt cx="812800" cy="812800"/>
            </a:xfrm>
          </p:grpSpPr>
          <p:sp>
            <p:nvSpPr>
              <p:cNvPr id="255" name="Freeform 12">
                <a:extLst>
                  <a:ext uri="{FF2B5EF4-FFF2-40B4-BE49-F238E27FC236}">
                    <a16:creationId xmlns:a16="http://schemas.microsoft.com/office/drawing/2014/main" id="{3E0EF4CE-FDC8-4599-86F7-ECFEC4F059F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CA044"/>
              </a:solidFill>
            </p:spPr>
          </p:sp>
          <p:sp>
            <p:nvSpPr>
              <p:cNvPr id="256" name="TextBox 13">
                <a:extLst>
                  <a:ext uri="{FF2B5EF4-FFF2-40B4-BE49-F238E27FC236}">
                    <a16:creationId xmlns:a16="http://schemas.microsoft.com/office/drawing/2014/main" id="{1175C438-C60C-4D87-96C4-461513122B39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24759" tIns="24759" rIns="24759" bIns="24759" rtlCol="0" anchor="ctr"/>
              <a:lstStyle/>
              <a:p>
                <a:pPr algn="ctr">
                  <a:lnSpc>
                    <a:spcPts val="2105"/>
                  </a:lnSpc>
                </a:pPr>
                <a:endParaRPr lang="vi-VN" sz="3600" b="1" spc="-26" dirty="0">
                  <a:solidFill>
                    <a:schemeClr val="bg1"/>
                  </a:solidFill>
                  <a:latin typeface="Noto Sans Bold" panose="020B0604020202020204" charset="0"/>
                  <a:cs typeface="Noto Sans Bold" panose="020B0604020202020204" charset="0"/>
                </a:endParaRPr>
              </a:p>
              <a:p>
                <a:pPr algn="ctr">
                  <a:lnSpc>
                    <a:spcPts val="2105"/>
                  </a:lnSpc>
                </a:pPr>
                <a:r>
                  <a:rPr lang="vi-VN" sz="3600" b="1" spc="-26" dirty="0">
                    <a:solidFill>
                      <a:schemeClr val="bg1"/>
                    </a:solidFill>
                    <a:latin typeface="Noto Sans Bold" panose="020B0604020202020204" charset="0"/>
                    <a:cs typeface="Noto Sans Bold" panose="020B0604020202020204" charset="0"/>
                  </a:rPr>
                  <a:t>1</a:t>
                </a:r>
                <a:endParaRPr lang="en-US" sz="3600" b="1" spc="-26" dirty="0">
                  <a:solidFill>
                    <a:schemeClr val="bg1"/>
                  </a:solidFill>
                  <a:latin typeface="Noto Sans Bold" panose="020B0604020202020204" charset="0"/>
                  <a:cs typeface="Noto Sans Bold" panose="020B060402020202020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629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133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Noto Sans Bold</vt:lpstr>
      <vt:lpstr>Arsenal Bold</vt:lpstr>
      <vt:lpstr>Times New Roman</vt:lpstr>
      <vt:lpstr>DejaVu Serif Bold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TRÀ VINH</dc:title>
  <dc:creator>Kim Hoàng Nam</dc:creator>
  <cp:lastModifiedBy>Hoàng Thương Nguyễn</cp:lastModifiedBy>
  <cp:revision>13</cp:revision>
  <dcterms:created xsi:type="dcterms:W3CDTF">2006-08-16T00:00:00Z</dcterms:created>
  <dcterms:modified xsi:type="dcterms:W3CDTF">2024-01-18T08:35:33Z</dcterms:modified>
  <dc:identifier>DAF59huXeWQ</dc:identifier>
</cp:coreProperties>
</file>