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5" r:id="rId2"/>
    <p:sldId id="267" r:id="rId3"/>
    <p:sldId id="258" r:id="rId4"/>
    <p:sldId id="278" r:id="rId5"/>
    <p:sldId id="269" r:id="rId6"/>
    <p:sldId id="27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8926"/>
    <a:srgbClr val="FF0000"/>
    <a:srgbClr val="11F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84E93-E964-4DAE-A1FC-E71B35CD6624}" v="15" dt="2025-04-17T05:55:05.7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5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16199475065617"/>
          <c:y val="0.1613018372703412"/>
          <c:w val="0.71897782715810832"/>
          <c:h val="0.6605963141739751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LED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1"/>
                </a:solidFill>
                <a:round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20</c:v>
                </c:pt>
                <c:pt idx="1">
                  <c:v>40</c:v>
                </c:pt>
                <c:pt idx="2">
                  <c:v>55</c:v>
                </c:pt>
                <c:pt idx="3">
                  <c:v>60</c:v>
                </c:pt>
                <c:pt idx="4">
                  <c:v>65</c:v>
                </c:pt>
                <c:pt idx="5">
                  <c:v>80</c:v>
                </c:pt>
                <c:pt idx="6">
                  <c:v>110</c:v>
                </c:pt>
                <c:pt idx="7">
                  <c:v>130</c:v>
                </c:pt>
                <c:pt idx="8">
                  <c:v>135</c:v>
                </c:pt>
                <c:pt idx="9">
                  <c:v>143</c:v>
                </c:pt>
                <c:pt idx="10">
                  <c:v>167</c:v>
                </c:pt>
                <c:pt idx="11">
                  <c:v>180</c:v>
                </c:pt>
                <c:pt idx="12">
                  <c:v>212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-88</c:v>
                </c:pt>
                <c:pt idx="1">
                  <c:v>-98</c:v>
                </c:pt>
                <c:pt idx="2">
                  <c:v>-104</c:v>
                </c:pt>
                <c:pt idx="3">
                  <c:v>-106</c:v>
                </c:pt>
                <c:pt idx="4">
                  <c:v>-108</c:v>
                </c:pt>
                <c:pt idx="5">
                  <c:v>-110</c:v>
                </c:pt>
                <c:pt idx="6">
                  <c:v>-116</c:v>
                </c:pt>
                <c:pt idx="7">
                  <c:v>-115</c:v>
                </c:pt>
                <c:pt idx="8">
                  <c:v>-116</c:v>
                </c:pt>
                <c:pt idx="9">
                  <c:v>-118</c:v>
                </c:pt>
                <c:pt idx="10">
                  <c:v>-121</c:v>
                </c:pt>
                <c:pt idx="11">
                  <c:v>-122</c:v>
                </c:pt>
                <c:pt idx="12">
                  <c:v>-125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05B-4F35-A37E-C614E20D0A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Motor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chemeClr val="accent2"/>
                </a:solidFill>
                <a:round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20</c:v>
                </c:pt>
                <c:pt idx="1">
                  <c:v>40</c:v>
                </c:pt>
                <c:pt idx="2">
                  <c:v>55</c:v>
                </c:pt>
                <c:pt idx="3">
                  <c:v>60</c:v>
                </c:pt>
                <c:pt idx="4">
                  <c:v>65</c:v>
                </c:pt>
                <c:pt idx="5">
                  <c:v>80</c:v>
                </c:pt>
                <c:pt idx="6">
                  <c:v>110</c:v>
                </c:pt>
                <c:pt idx="7">
                  <c:v>130</c:v>
                </c:pt>
                <c:pt idx="8">
                  <c:v>135</c:v>
                </c:pt>
                <c:pt idx="9">
                  <c:v>143</c:v>
                </c:pt>
                <c:pt idx="10">
                  <c:v>167</c:v>
                </c:pt>
                <c:pt idx="11">
                  <c:v>180</c:v>
                </c:pt>
                <c:pt idx="12">
                  <c:v>212</c:v>
                </c:pt>
              </c:numCache>
            </c:numRef>
          </c:xVal>
          <c:yVal>
            <c:numRef>
              <c:f>Sheet1!$C$2:$C$14</c:f>
              <c:numCache>
                <c:formatCode>General</c:formatCode>
                <c:ptCount val="13"/>
                <c:pt idx="0">
                  <c:v>-87</c:v>
                </c:pt>
                <c:pt idx="1">
                  <c:v>-95</c:v>
                </c:pt>
                <c:pt idx="2">
                  <c:v>-105</c:v>
                </c:pt>
                <c:pt idx="3">
                  <c:v>-108</c:v>
                </c:pt>
                <c:pt idx="4">
                  <c:v>-109</c:v>
                </c:pt>
                <c:pt idx="5">
                  <c:v>-111</c:v>
                </c:pt>
                <c:pt idx="6">
                  <c:v>-115</c:v>
                </c:pt>
                <c:pt idx="7">
                  <c:v>-118</c:v>
                </c:pt>
                <c:pt idx="8">
                  <c:v>-120</c:v>
                </c:pt>
                <c:pt idx="9">
                  <c:v>-121</c:v>
                </c:pt>
                <c:pt idx="10">
                  <c:v>-122</c:v>
                </c:pt>
                <c:pt idx="11">
                  <c:v>-124</c:v>
                </c:pt>
                <c:pt idx="12">
                  <c:v>-126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05B-4F35-A37E-C614E20D0A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9255360"/>
        <c:axId val="319257712"/>
      </c:scatterChart>
      <c:valAx>
        <c:axId val="319255360"/>
        <c:scaling>
          <c:orientation val="minMax"/>
          <c:max val="22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Distance (m)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6368171027458405"/>
              <c:y val="0.910378645261296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high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257712"/>
        <c:crosses val="autoZero"/>
        <c:crossBetween val="midCat"/>
        <c:majorUnit val="30"/>
        <c:minorUnit val="2"/>
      </c:valAx>
      <c:valAx>
        <c:axId val="319257712"/>
        <c:scaling>
          <c:orientation val="minMax"/>
          <c:max val="-8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RSSI (dB)</a:t>
                </a:r>
              </a:p>
            </c:rich>
          </c:tx>
          <c:layout>
            <c:manualLayout>
              <c:xMode val="edge"/>
              <c:yMode val="edge"/>
              <c:x val="3.7931293423740617E-2"/>
              <c:y val="0.37359273035920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255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914003136330825"/>
          <c:y val="0.80543804914157346"/>
          <c:w val="0.43020568688134214"/>
          <c:h val="0.119936873562446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5789D-2122-419F-B4C2-7C853F0C7834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C1F96-382E-479A-8593-BBB633665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27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57E2-96AB-4901-BAFB-31A0F0060AFB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D35-46E0-4B05-8574-A438ADC86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16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57E2-96AB-4901-BAFB-31A0F0060AFB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D35-46E0-4B05-8574-A438ADC86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3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57E2-96AB-4901-BAFB-31A0F0060AFB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D35-46E0-4B05-8574-A438ADC869B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0817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57E2-96AB-4901-BAFB-31A0F0060AFB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D35-46E0-4B05-8574-A438ADC86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645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57E2-96AB-4901-BAFB-31A0F0060AFB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D35-46E0-4B05-8574-A438ADC869B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4541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57E2-96AB-4901-BAFB-31A0F0060AFB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D35-46E0-4B05-8574-A438ADC86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251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57E2-96AB-4901-BAFB-31A0F0060AFB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D35-46E0-4B05-8574-A438ADC86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7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57E2-96AB-4901-BAFB-31A0F0060AFB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D35-46E0-4B05-8574-A438ADC86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35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57E2-96AB-4901-BAFB-31A0F0060AFB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D35-46E0-4B05-8574-A438ADC86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44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57E2-96AB-4901-BAFB-31A0F0060AFB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D35-46E0-4B05-8574-A438ADC86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84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57E2-96AB-4901-BAFB-31A0F0060AFB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D35-46E0-4B05-8574-A438ADC86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64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57E2-96AB-4901-BAFB-31A0F0060AFB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D35-46E0-4B05-8574-A438ADC86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30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57E2-96AB-4901-BAFB-31A0F0060AFB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D35-46E0-4B05-8574-A438ADC86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2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57E2-96AB-4901-BAFB-31A0F0060AFB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D35-46E0-4B05-8574-A438ADC86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49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57E2-96AB-4901-BAFB-31A0F0060AFB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D35-46E0-4B05-8574-A438ADC86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90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57E2-96AB-4901-BAFB-31A0F0060AFB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D35-46E0-4B05-8574-A438ADC86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29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57E2-96AB-4901-BAFB-31A0F0060AFB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4B6D35-46E0-4B05-8574-A438ADC86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19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2E7C-04A9-BB76-8C9A-47F92DBB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1" y="595901"/>
            <a:ext cx="10515600" cy="2222909"/>
          </a:xfr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4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Industrial Automation using LoRa </a:t>
            </a:r>
            <a:br>
              <a:rPr kumimoji="0" lang="en-US" altLang="en-US" sz="4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Department of Electronics and Communication Engineering</a:t>
            </a:r>
            <a:b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42601-10F3-D8AC-EC8B-295008C5B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376" y="3909716"/>
            <a:ext cx="8769096" cy="21040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spc="-35" dirty="0">
                <a:solidFill>
                  <a:srgbClr val="0F8926"/>
                </a:solidFill>
                <a:latin typeface="Times New Roman"/>
                <a:cs typeface="Times New Roman"/>
              </a:rPr>
              <a:t>Team </a:t>
            </a:r>
            <a:r>
              <a:rPr lang="en-US" sz="1800" b="1" dirty="0">
                <a:solidFill>
                  <a:srgbClr val="0F8926"/>
                </a:solidFill>
                <a:latin typeface="Times New Roman"/>
                <a:cs typeface="Times New Roman"/>
              </a:rPr>
              <a:t>Member</a:t>
            </a:r>
            <a:r>
              <a:rPr lang="en-US" sz="1800" b="1" spc="-15" dirty="0">
                <a:solidFill>
                  <a:srgbClr val="0F8926"/>
                </a:solidFill>
                <a:latin typeface="Times New Roman"/>
                <a:cs typeface="Times New Roman"/>
              </a:rPr>
              <a:t>s</a:t>
            </a:r>
            <a:r>
              <a:rPr lang="en-US" sz="1800" b="1" spc="-1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lang="en-US" sz="1800" b="1" spc="-6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30" dirty="0">
                <a:solidFill>
                  <a:srgbClr val="001F5F"/>
                </a:solidFill>
                <a:latin typeface="Times New Roman"/>
                <a:cs typeface="Times New Roman"/>
              </a:rPr>
              <a:t>Anindya Ghosh, Debarati Samui, Agniswar Chattopadhyay,          		              	     Bhaskar Das</a:t>
            </a:r>
            <a:r>
              <a:rPr lang="en-IN" sz="18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, Debargha Chakraborty</a:t>
            </a:r>
            <a:endParaRPr lang="en-US" sz="1800" b="1" spc="-10" dirty="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>
                <a:solidFill>
                  <a:srgbClr val="80415F"/>
                </a:solidFill>
                <a:latin typeface="Times New Roman"/>
                <a:cs typeface="Times New Roman"/>
              </a:rPr>
              <a:t>             </a:t>
            </a:r>
            <a:r>
              <a:rPr lang="en-IN"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Mentor</a:t>
            </a:r>
            <a:r>
              <a:rPr lang="en-IN" sz="1800" b="1" dirty="0">
                <a:solidFill>
                  <a:srgbClr val="80415F"/>
                </a:solidFill>
                <a:latin typeface="Times New Roman"/>
                <a:cs typeface="Times New Roman"/>
              </a:rPr>
              <a:t>:</a:t>
            </a:r>
            <a:r>
              <a:rPr lang="en-IN" sz="1800" b="1" spc="-20" dirty="0">
                <a:solidFill>
                  <a:srgbClr val="80415F"/>
                </a:solidFill>
                <a:latin typeface="Times New Roman"/>
                <a:cs typeface="Times New Roman"/>
              </a:rPr>
              <a:t> </a:t>
            </a:r>
            <a:r>
              <a:rPr lang="en-IN" sz="1800" b="1" dirty="0">
                <a:solidFill>
                  <a:srgbClr val="001F5F"/>
                </a:solidFill>
                <a:latin typeface="Times New Roman"/>
                <a:cs typeface="Times New Roman"/>
              </a:rPr>
              <a:t>Prof.</a:t>
            </a:r>
            <a:r>
              <a:rPr lang="en-IN" sz="18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lang="en-IN" sz="18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Dipanjan De</a:t>
            </a:r>
            <a:r>
              <a:rPr lang="en-IN" sz="18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			</a:t>
            </a:r>
          </a:p>
          <a:p>
            <a:pPr marL="205104" indent="0">
              <a:lnSpc>
                <a:spcPct val="100000"/>
              </a:lnSpc>
              <a:spcBef>
                <a:spcPts val="875"/>
              </a:spcBef>
              <a:buNone/>
              <a:defRPr/>
            </a:pPr>
            <a:r>
              <a:rPr lang="en-IN" sz="18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                         Prof. Abhijit</a:t>
            </a:r>
            <a:r>
              <a:rPr lang="en-IN" sz="1800" b="1" spc="-20" baseline="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lang="en-IN" sz="18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Banerjee	</a:t>
            </a:r>
            <a:r>
              <a:rPr lang="en-IN" sz="2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endParaRPr lang="en-IN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de-DE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DEFD5-14D1-6133-6C45-9AE492B43F5F}"/>
              </a:ext>
            </a:extLst>
          </p:cNvPr>
          <p:cNvSpPr txBox="1"/>
          <p:nvPr/>
        </p:nvSpPr>
        <p:spPr>
          <a:xfrm>
            <a:off x="4134465" y="1717178"/>
            <a:ext cx="39110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Academy of Technology</a:t>
            </a:r>
            <a:b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Adisaptagram, Hooghly,</a:t>
            </a:r>
            <a:b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West Bengal, India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IN" sz="160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ED79359-B54B-31CC-031C-8FCFC2F57DDF}"/>
              </a:ext>
            </a:extLst>
          </p:cNvPr>
          <p:cNvSpPr/>
          <p:nvPr/>
        </p:nvSpPr>
        <p:spPr>
          <a:xfrm>
            <a:off x="182879" y="164592"/>
            <a:ext cx="11814175" cy="6501765"/>
          </a:xfrm>
          <a:custGeom>
            <a:avLst/>
            <a:gdLst/>
            <a:ahLst/>
            <a:cxnLst/>
            <a:rect l="l" t="t" r="r" b="b"/>
            <a:pathLst>
              <a:path w="11814175" h="6501765">
                <a:moveTo>
                  <a:pt x="0" y="6501383"/>
                </a:moveTo>
                <a:lnTo>
                  <a:pt x="11814048" y="6501383"/>
                </a:lnTo>
                <a:lnTo>
                  <a:pt x="11814048" y="0"/>
                </a:lnTo>
                <a:lnTo>
                  <a:pt x="0" y="0"/>
                </a:lnTo>
                <a:lnTo>
                  <a:pt x="0" y="650138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837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5524" y="3243207"/>
            <a:ext cx="1572768" cy="8371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>
            <a:stCxn id="4" idx="3"/>
            <a:endCxn id="16" idx="2"/>
          </p:cNvCxnSpPr>
          <p:nvPr/>
        </p:nvCxnSpPr>
        <p:spPr>
          <a:xfrm flipV="1">
            <a:off x="6908292" y="3649019"/>
            <a:ext cx="2766959" cy="127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14" idx="7"/>
          </p:cNvCxnSpPr>
          <p:nvPr/>
        </p:nvCxnSpPr>
        <p:spPr>
          <a:xfrm flipH="1">
            <a:off x="3500351" y="4060891"/>
            <a:ext cx="1835174" cy="8612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5" idx="1"/>
          </p:cNvCxnSpPr>
          <p:nvPr/>
        </p:nvCxnSpPr>
        <p:spPr>
          <a:xfrm>
            <a:off x="6872666" y="4070114"/>
            <a:ext cx="1667347" cy="8928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657887" y="2244739"/>
            <a:ext cx="1886472" cy="9984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5"/>
          </p:cNvCxnSpPr>
          <p:nvPr/>
        </p:nvCxnSpPr>
        <p:spPr>
          <a:xfrm flipH="1" flipV="1">
            <a:off x="3501109" y="2287174"/>
            <a:ext cx="2213891" cy="9560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1"/>
            <a:endCxn id="13" idx="6"/>
          </p:cNvCxnSpPr>
          <p:nvPr/>
        </p:nvCxnSpPr>
        <p:spPr>
          <a:xfrm flipH="1">
            <a:off x="2415705" y="3661803"/>
            <a:ext cx="2919819" cy="130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22847" y="1815452"/>
            <a:ext cx="649224" cy="6032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46962" y="1772269"/>
            <a:ext cx="649224" cy="6032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66481" y="3361483"/>
            <a:ext cx="649224" cy="6032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46204" y="4833785"/>
            <a:ext cx="649224" cy="603249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444936" y="4874655"/>
            <a:ext cx="649224" cy="603249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9675251" y="3347394"/>
            <a:ext cx="649224" cy="6032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20" idx="4"/>
            <a:endCxn id="4" idx="0"/>
          </p:cNvCxnSpPr>
          <p:nvPr/>
        </p:nvCxnSpPr>
        <p:spPr>
          <a:xfrm flipH="1">
            <a:off x="6121908" y="1734475"/>
            <a:ext cx="9144" cy="150873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>
            <a:off x="6121908" y="4080398"/>
            <a:ext cx="9144" cy="14188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806440" y="5499235"/>
            <a:ext cx="649224" cy="6032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806440" y="1131226"/>
            <a:ext cx="649224" cy="6032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91771" y="2382938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79042" y="1051560"/>
            <a:ext cx="9221724" cy="522122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3610018" y="1600677"/>
            <a:ext cx="976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34152" y="3000888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08006" y="5489533"/>
            <a:ext cx="909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71349" y="5454100"/>
            <a:ext cx="12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07120" y="5313446"/>
            <a:ext cx="105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25900" y="394659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94768" y="1192596"/>
            <a:ext cx="1122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bject 3"/>
          <p:cNvSpPr/>
          <p:nvPr/>
        </p:nvSpPr>
        <p:spPr>
          <a:xfrm>
            <a:off x="182879" y="164592"/>
            <a:ext cx="11814175" cy="6501765"/>
          </a:xfrm>
          <a:custGeom>
            <a:avLst/>
            <a:gdLst/>
            <a:ahLst/>
            <a:cxnLst/>
            <a:rect l="l" t="t" r="r" b="b"/>
            <a:pathLst>
              <a:path w="11814175" h="6501765">
                <a:moveTo>
                  <a:pt x="0" y="6501383"/>
                </a:moveTo>
                <a:lnTo>
                  <a:pt x="11814048" y="6501383"/>
                </a:lnTo>
                <a:lnTo>
                  <a:pt x="11814048" y="0"/>
                </a:lnTo>
                <a:lnTo>
                  <a:pt x="0" y="0"/>
                </a:lnTo>
                <a:lnTo>
                  <a:pt x="0" y="650138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8"/>
          <p:cNvSpPr txBox="1">
            <a:spLocks noGrp="1"/>
          </p:cNvSpPr>
          <p:nvPr>
            <p:ph type="title"/>
          </p:nvPr>
        </p:nvSpPr>
        <p:spPr>
          <a:xfrm>
            <a:off x="195664" y="90546"/>
            <a:ext cx="11813457" cy="724428"/>
          </a:xfrm>
          <a:prstGeom prst="rect">
            <a:avLst/>
          </a:prstGeom>
        </p:spPr>
        <p:txBody>
          <a:bodyPr vert="horz" wrap="square" lIns="0" tIns="229742" rIns="0" bIns="0" rtlCol="0">
            <a:spAutoFit/>
          </a:bodyPr>
          <a:lstStyle/>
          <a:p>
            <a:pPr marL="451484" algn="ctr">
              <a:lnSpc>
                <a:spcPct val="100000"/>
              </a:lnSpc>
              <a:spcBef>
                <a:spcPts val="95"/>
              </a:spcBef>
            </a:pPr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sz="3200" b="1" u="sng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sz="3200" b="1" u="sng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3200" b="1" u="sng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3200" b="1" u="sng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41" name="object 32"/>
          <p:cNvSpPr txBox="1"/>
          <p:nvPr/>
        </p:nvSpPr>
        <p:spPr>
          <a:xfrm>
            <a:off x="9599122" y="5637744"/>
            <a:ext cx="22866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3110" marR="5080" indent="-74104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Antenna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O</a:t>
            </a:r>
            <a:r>
              <a:rPr sz="2000" spc="-10" dirty="0">
                <a:latin typeface="Times New Roman"/>
                <a:cs typeface="Times New Roman"/>
              </a:rPr>
              <a:t>perating </a:t>
            </a:r>
            <a:r>
              <a:rPr lang="en-US" sz="2000" spc="-1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egion</a:t>
            </a:r>
            <a:endParaRPr sz="2000" dirty="0">
              <a:latin typeface="Times New Roman"/>
              <a:cs typeface="Times New Roman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10080171" y="5041779"/>
            <a:ext cx="551788" cy="5906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 rot="20014735">
            <a:off x="2658028" y="4221922"/>
            <a:ext cx="2892912" cy="1015103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 rot="1818613">
            <a:off x="6690782" y="4261796"/>
            <a:ext cx="2754016" cy="96177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07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18547" y="1975992"/>
            <a:ext cx="777240" cy="403860"/>
            <a:chOff x="10319131" y="1975992"/>
            <a:chExt cx="777240" cy="403860"/>
          </a:xfrm>
        </p:grpSpPr>
        <p:sp>
          <p:nvSpPr>
            <p:cNvPr id="3" name="object 3"/>
            <p:cNvSpPr/>
            <p:nvPr/>
          </p:nvSpPr>
          <p:spPr>
            <a:xfrm>
              <a:off x="10319131" y="2195575"/>
              <a:ext cx="455295" cy="0"/>
            </a:xfrm>
            <a:custGeom>
              <a:avLst/>
              <a:gdLst/>
              <a:ahLst/>
              <a:cxnLst/>
              <a:rect l="l" t="t" r="r" b="b"/>
              <a:pathLst>
                <a:path w="455295">
                  <a:moveTo>
                    <a:pt x="0" y="0"/>
                  </a:moveTo>
                  <a:lnTo>
                    <a:pt x="454787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83875" y="1982342"/>
              <a:ext cx="405765" cy="391160"/>
            </a:xfrm>
            <a:custGeom>
              <a:avLst/>
              <a:gdLst/>
              <a:ahLst/>
              <a:cxnLst/>
              <a:rect l="l" t="t" r="r" b="b"/>
              <a:pathLst>
                <a:path w="405765" h="391160">
                  <a:moveTo>
                    <a:pt x="0" y="195453"/>
                  </a:moveTo>
                  <a:lnTo>
                    <a:pt x="5356" y="150636"/>
                  </a:lnTo>
                  <a:lnTo>
                    <a:pt x="20614" y="109495"/>
                  </a:lnTo>
                  <a:lnTo>
                    <a:pt x="44557" y="73205"/>
                  </a:lnTo>
                  <a:lnTo>
                    <a:pt x="75965" y="42937"/>
                  </a:lnTo>
                  <a:lnTo>
                    <a:pt x="113624" y="19865"/>
                  </a:lnTo>
                  <a:lnTo>
                    <a:pt x="156314" y="5161"/>
                  </a:lnTo>
                  <a:lnTo>
                    <a:pt x="202819" y="0"/>
                  </a:lnTo>
                  <a:lnTo>
                    <a:pt x="249323" y="5161"/>
                  </a:lnTo>
                  <a:lnTo>
                    <a:pt x="292013" y="19865"/>
                  </a:lnTo>
                  <a:lnTo>
                    <a:pt x="329672" y="42937"/>
                  </a:lnTo>
                  <a:lnTo>
                    <a:pt x="361080" y="73205"/>
                  </a:lnTo>
                  <a:lnTo>
                    <a:pt x="385023" y="109495"/>
                  </a:lnTo>
                  <a:lnTo>
                    <a:pt x="400281" y="150636"/>
                  </a:lnTo>
                  <a:lnTo>
                    <a:pt x="405638" y="195453"/>
                  </a:lnTo>
                  <a:lnTo>
                    <a:pt x="400281" y="240222"/>
                  </a:lnTo>
                  <a:lnTo>
                    <a:pt x="385023" y="281329"/>
                  </a:lnTo>
                  <a:lnTo>
                    <a:pt x="361080" y="317597"/>
                  </a:lnTo>
                  <a:lnTo>
                    <a:pt x="329672" y="347851"/>
                  </a:lnTo>
                  <a:lnTo>
                    <a:pt x="292013" y="370916"/>
                  </a:lnTo>
                  <a:lnTo>
                    <a:pt x="249323" y="385617"/>
                  </a:lnTo>
                  <a:lnTo>
                    <a:pt x="202819" y="390779"/>
                  </a:lnTo>
                  <a:lnTo>
                    <a:pt x="156314" y="385617"/>
                  </a:lnTo>
                  <a:lnTo>
                    <a:pt x="113624" y="370916"/>
                  </a:lnTo>
                  <a:lnTo>
                    <a:pt x="75965" y="347851"/>
                  </a:lnTo>
                  <a:lnTo>
                    <a:pt x="44557" y="317597"/>
                  </a:lnTo>
                  <a:lnTo>
                    <a:pt x="20614" y="281329"/>
                  </a:lnTo>
                  <a:lnTo>
                    <a:pt x="5356" y="240222"/>
                  </a:lnTo>
                  <a:lnTo>
                    <a:pt x="0" y="195453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9329" y="3594100"/>
            <a:ext cx="248666" cy="14058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0863833" y="2060435"/>
            <a:ext cx="58419" cy="248920"/>
            <a:chOff x="10863833" y="2060435"/>
            <a:chExt cx="58419" cy="248920"/>
          </a:xfrm>
        </p:grpSpPr>
        <p:sp>
          <p:nvSpPr>
            <p:cNvPr id="7" name="object 7"/>
            <p:cNvSpPr/>
            <p:nvPr/>
          </p:nvSpPr>
          <p:spPr>
            <a:xfrm>
              <a:off x="10870183" y="2066785"/>
              <a:ext cx="45720" cy="236220"/>
            </a:xfrm>
            <a:custGeom>
              <a:avLst/>
              <a:gdLst/>
              <a:ahLst/>
              <a:cxnLst/>
              <a:rect l="l" t="t" r="r" b="b"/>
              <a:pathLst>
                <a:path w="45720" h="236219">
                  <a:moveTo>
                    <a:pt x="45718" y="0"/>
                  </a:moveTo>
                  <a:lnTo>
                    <a:pt x="0" y="0"/>
                  </a:lnTo>
                  <a:lnTo>
                    <a:pt x="0" y="235978"/>
                  </a:lnTo>
                  <a:lnTo>
                    <a:pt x="45718" y="235978"/>
                  </a:lnTo>
                  <a:lnTo>
                    <a:pt x="45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70183" y="2066785"/>
              <a:ext cx="45720" cy="236220"/>
            </a:xfrm>
            <a:custGeom>
              <a:avLst/>
              <a:gdLst/>
              <a:ahLst/>
              <a:cxnLst/>
              <a:rect l="l" t="t" r="r" b="b"/>
              <a:pathLst>
                <a:path w="45720" h="236219">
                  <a:moveTo>
                    <a:pt x="0" y="235978"/>
                  </a:moveTo>
                  <a:lnTo>
                    <a:pt x="45718" y="235978"/>
                  </a:lnTo>
                  <a:lnTo>
                    <a:pt x="45718" y="0"/>
                  </a:lnTo>
                  <a:lnTo>
                    <a:pt x="0" y="0"/>
                  </a:lnTo>
                  <a:lnTo>
                    <a:pt x="0" y="235978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137143" y="1949957"/>
            <a:ext cx="2080895" cy="1632585"/>
          </a:xfrm>
          <a:custGeom>
            <a:avLst/>
            <a:gdLst/>
            <a:ahLst/>
            <a:cxnLst/>
            <a:rect l="l" t="t" r="r" b="b"/>
            <a:pathLst>
              <a:path w="2080895" h="1632585">
                <a:moveTo>
                  <a:pt x="0" y="1632204"/>
                </a:moveTo>
                <a:lnTo>
                  <a:pt x="2080513" y="1632204"/>
                </a:lnTo>
                <a:lnTo>
                  <a:pt x="2080513" y="0"/>
                </a:lnTo>
                <a:lnTo>
                  <a:pt x="0" y="0"/>
                </a:lnTo>
                <a:lnTo>
                  <a:pt x="0" y="16322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52002" y="3020948"/>
            <a:ext cx="1065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ARDUINO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84258" y="2081910"/>
            <a:ext cx="100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Digital</a:t>
            </a:r>
            <a:r>
              <a:rPr sz="1800" spc="-25" dirty="0">
                <a:latin typeface="Times New Roman"/>
                <a:cs typeface="Times New Roman"/>
              </a:rPr>
              <a:t> Pin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15579" y="2005025"/>
            <a:ext cx="53276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NSS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Times New Roman"/>
                <a:cs typeface="Times New Roman"/>
              </a:rPr>
              <a:t>DIO0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106535" y="2060448"/>
            <a:ext cx="2708275" cy="2613659"/>
            <a:chOff x="9106535" y="2060448"/>
            <a:chExt cx="2708275" cy="2613659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6885" y="2060448"/>
              <a:ext cx="238887" cy="24866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915904" y="2183511"/>
              <a:ext cx="685800" cy="789305"/>
            </a:xfrm>
            <a:custGeom>
              <a:avLst/>
              <a:gdLst/>
              <a:ahLst/>
              <a:cxnLst/>
              <a:rect l="l" t="t" r="r" b="b"/>
              <a:pathLst>
                <a:path w="685800" h="789305">
                  <a:moveTo>
                    <a:pt x="0" y="6730"/>
                  </a:moveTo>
                  <a:lnTo>
                    <a:pt x="685800" y="0"/>
                  </a:lnTo>
                </a:path>
                <a:path w="685800" h="789305">
                  <a:moveTo>
                    <a:pt x="672211" y="5206"/>
                  </a:moveTo>
                  <a:lnTo>
                    <a:pt x="672211" y="78917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62055" y="2975991"/>
              <a:ext cx="452755" cy="149860"/>
            </a:xfrm>
            <a:custGeom>
              <a:avLst/>
              <a:gdLst/>
              <a:ahLst/>
              <a:cxnLst/>
              <a:rect l="l" t="t" r="r" b="b"/>
              <a:pathLst>
                <a:path w="452754" h="149860">
                  <a:moveTo>
                    <a:pt x="0" y="0"/>
                  </a:moveTo>
                  <a:lnTo>
                    <a:pt x="452247" y="0"/>
                  </a:lnTo>
                </a:path>
                <a:path w="452754" h="149860">
                  <a:moveTo>
                    <a:pt x="83566" y="68580"/>
                  </a:moveTo>
                  <a:lnTo>
                    <a:pt x="368680" y="68580"/>
                  </a:lnTo>
                </a:path>
                <a:path w="452754" h="149860">
                  <a:moveTo>
                    <a:pt x="147447" y="149733"/>
                  </a:moveTo>
                  <a:lnTo>
                    <a:pt x="304800" y="149733"/>
                  </a:lnTo>
                </a:path>
              </a:pathLst>
            </a:custGeom>
            <a:ln w="190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06535" y="3710177"/>
              <a:ext cx="236220" cy="963930"/>
            </a:xfrm>
            <a:custGeom>
              <a:avLst/>
              <a:gdLst/>
              <a:ahLst/>
              <a:cxnLst/>
              <a:rect l="l" t="t" r="r" b="b"/>
              <a:pathLst>
                <a:path w="236220" h="963929">
                  <a:moveTo>
                    <a:pt x="176911" y="0"/>
                  </a:moveTo>
                  <a:lnTo>
                    <a:pt x="58927" y="0"/>
                  </a:lnTo>
                  <a:lnTo>
                    <a:pt x="58927" y="845820"/>
                  </a:lnTo>
                  <a:lnTo>
                    <a:pt x="0" y="845820"/>
                  </a:lnTo>
                  <a:lnTo>
                    <a:pt x="117982" y="963803"/>
                  </a:lnTo>
                  <a:lnTo>
                    <a:pt x="235966" y="845820"/>
                  </a:lnTo>
                  <a:lnTo>
                    <a:pt x="176911" y="845820"/>
                  </a:lnTo>
                  <a:lnTo>
                    <a:pt x="1769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137143" y="4674044"/>
            <a:ext cx="2065655" cy="570230"/>
          </a:xfrm>
          <a:prstGeom prst="rect">
            <a:avLst/>
          </a:prstGeom>
          <a:ln w="12700">
            <a:solidFill>
              <a:srgbClr val="172C51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115"/>
              </a:spcBef>
            </a:pPr>
            <a:r>
              <a:rPr sz="1800" spc="-10" dirty="0">
                <a:latin typeface="Times New Roman"/>
                <a:cs typeface="Times New Roman"/>
              </a:rPr>
              <a:t>Laptop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169911" y="1526158"/>
            <a:ext cx="3949700" cy="867410"/>
            <a:chOff x="7169911" y="1526158"/>
            <a:chExt cx="3949700" cy="867410"/>
          </a:xfrm>
        </p:grpSpPr>
        <p:sp>
          <p:nvSpPr>
            <p:cNvPr id="21" name="object 21"/>
            <p:cNvSpPr/>
            <p:nvPr/>
          </p:nvSpPr>
          <p:spPr>
            <a:xfrm>
              <a:off x="7179436" y="1535683"/>
              <a:ext cx="960755" cy="848360"/>
            </a:xfrm>
            <a:custGeom>
              <a:avLst/>
              <a:gdLst/>
              <a:ahLst/>
              <a:cxnLst/>
              <a:rect l="l" t="t" r="r" b="b"/>
              <a:pathLst>
                <a:path w="960754" h="848360">
                  <a:moveTo>
                    <a:pt x="298069" y="843406"/>
                  </a:moveTo>
                  <a:lnTo>
                    <a:pt x="960755" y="843406"/>
                  </a:lnTo>
                </a:path>
                <a:path w="960754" h="848360">
                  <a:moveTo>
                    <a:pt x="295021" y="848105"/>
                  </a:moveTo>
                  <a:lnTo>
                    <a:pt x="295021" y="255650"/>
                  </a:lnTo>
                </a:path>
                <a:path w="960754" h="848360">
                  <a:moveTo>
                    <a:pt x="295021" y="275336"/>
                  </a:moveTo>
                  <a:lnTo>
                    <a:pt x="0" y="0"/>
                  </a:lnTo>
                </a:path>
                <a:path w="960754" h="848360">
                  <a:moveTo>
                    <a:pt x="295021" y="275336"/>
                  </a:moveTo>
                  <a:lnTo>
                    <a:pt x="550672" y="0"/>
                  </a:lnTo>
                </a:path>
                <a:path w="960754" h="848360">
                  <a:moveTo>
                    <a:pt x="295021" y="295020"/>
                  </a:moveTo>
                  <a:lnTo>
                    <a:pt x="295021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678287" y="1655952"/>
              <a:ext cx="441325" cy="290195"/>
            </a:xfrm>
            <a:custGeom>
              <a:avLst/>
              <a:gdLst/>
              <a:ahLst/>
              <a:cxnLst/>
              <a:rect l="l" t="t" r="r" b="b"/>
              <a:pathLst>
                <a:path w="441325" h="290194">
                  <a:moveTo>
                    <a:pt x="211074" y="0"/>
                  </a:moveTo>
                  <a:lnTo>
                    <a:pt x="135763" y="39878"/>
                  </a:lnTo>
                  <a:lnTo>
                    <a:pt x="158953" y="56476"/>
                  </a:lnTo>
                  <a:lnTo>
                    <a:pt x="0" y="279019"/>
                  </a:lnTo>
                  <a:lnTo>
                    <a:pt x="15494" y="290195"/>
                  </a:lnTo>
                  <a:lnTo>
                    <a:pt x="174434" y="67551"/>
                  </a:lnTo>
                  <a:lnTo>
                    <a:pt x="197739" y="84201"/>
                  </a:lnTo>
                  <a:lnTo>
                    <a:pt x="203771" y="46101"/>
                  </a:lnTo>
                  <a:lnTo>
                    <a:pt x="211074" y="0"/>
                  </a:lnTo>
                  <a:close/>
                </a:path>
                <a:path w="441325" h="290194">
                  <a:moveTo>
                    <a:pt x="440817" y="9779"/>
                  </a:moveTo>
                  <a:lnTo>
                    <a:pt x="366776" y="51943"/>
                  </a:lnTo>
                  <a:lnTo>
                    <a:pt x="390550" y="67868"/>
                  </a:lnTo>
                  <a:lnTo>
                    <a:pt x="255905" y="268986"/>
                  </a:lnTo>
                  <a:lnTo>
                    <a:pt x="271780" y="279527"/>
                  </a:lnTo>
                  <a:lnTo>
                    <a:pt x="406438" y="78498"/>
                  </a:lnTo>
                  <a:lnTo>
                    <a:pt x="430149" y="94361"/>
                  </a:lnTo>
                  <a:lnTo>
                    <a:pt x="434822" y="57277"/>
                  </a:lnTo>
                  <a:lnTo>
                    <a:pt x="440817" y="9779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675873" y="2525014"/>
            <a:ext cx="459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LED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75576" y="108826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TDD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17106" y="1637538"/>
            <a:ext cx="520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imes New Roman"/>
                <a:cs typeface="Times New Roman"/>
              </a:rPr>
              <a:t>LoRa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81292" y="2417190"/>
            <a:ext cx="1822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SPI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communication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684257" y="4001770"/>
            <a:ext cx="633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UART</a:t>
            </a:r>
            <a:endParaRPr sz="18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Tx/Rx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91425" y="3841826"/>
            <a:ext cx="14986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USB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Serial </a:t>
            </a:r>
            <a:r>
              <a:rPr sz="1800" spc="-20" dirty="0">
                <a:latin typeface="Times New Roman"/>
                <a:cs typeface="Times New Roman"/>
              </a:rPr>
              <a:t>Data </a:t>
            </a:r>
            <a:r>
              <a:rPr sz="1800" spc="-10" dirty="0">
                <a:latin typeface="Times New Roman"/>
                <a:cs typeface="Times New Roman"/>
              </a:rPr>
              <a:t>Communication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41922" y="916813"/>
            <a:ext cx="5616575" cy="2924810"/>
          </a:xfrm>
          <a:custGeom>
            <a:avLst/>
            <a:gdLst/>
            <a:ahLst/>
            <a:cxnLst/>
            <a:rect l="l" t="t" r="r" b="b"/>
            <a:pathLst>
              <a:path w="5616575" h="2924810">
                <a:moveTo>
                  <a:pt x="0" y="2924683"/>
                </a:moveTo>
                <a:lnTo>
                  <a:pt x="5616575" y="2924683"/>
                </a:lnTo>
                <a:lnTo>
                  <a:pt x="5616575" y="0"/>
                </a:lnTo>
                <a:lnTo>
                  <a:pt x="0" y="0"/>
                </a:lnTo>
                <a:lnTo>
                  <a:pt x="0" y="2924683"/>
                </a:lnTo>
                <a:close/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377743" y="526488"/>
            <a:ext cx="1939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b="1" dirty="0">
                <a:latin typeface="Times New Roman"/>
                <a:cs typeface="Times New Roman"/>
              </a:rPr>
              <a:t>Unit </a:t>
            </a:r>
            <a:r>
              <a:rPr lang="en-IN" sz="2000" b="1" spc="-50" dirty="0">
                <a:latin typeface="Times New Roman"/>
                <a:cs typeface="Times New Roman"/>
              </a:rPr>
              <a:t>2</a:t>
            </a:r>
            <a:r>
              <a:rPr lang="en-US" sz="2000" b="1" spc="-50" dirty="0">
                <a:latin typeface="Times New Roman"/>
                <a:cs typeface="Times New Roman"/>
              </a:rPr>
              <a:t>: Receiver</a:t>
            </a:r>
            <a:endParaRPr sz="2000" b="1" dirty="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800225" y="1921794"/>
            <a:ext cx="2080895" cy="1784731"/>
            <a:chOff x="1782825" y="1986533"/>
            <a:chExt cx="2080895" cy="1784731"/>
          </a:xfrm>
        </p:grpSpPr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9291" y="3630676"/>
              <a:ext cx="248665" cy="14058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782825" y="1986533"/>
              <a:ext cx="2080895" cy="1632585"/>
            </a:xfrm>
            <a:custGeom>
              <a:avLst/>
              <a:gdLst/>
              <a:ahLst/>
              <a:cxnLst/>
              <a:rect l="l" t="t" r="r" b="b"/>
              <a:pathLst>
                <a:path w="2080895" h="1632585">
                  <a:moveTo>
                    <a:pt x="0" y="1632204"/>
                  </a:moveTo>
                  <a:lnTo>
                    <a:pt x="2080514" y="1632204"/>
                  </a:lnTo>
                  <a:lnTo>
                    <a:pt x="2080514" y="0"/>
                  </a:lnTo>
                  <a:lnTo>
                    <a:pt x="0" y="0"/>
                  </a:lnTo>
                  <a:lnTo>
                    <a:pt x="0" y="163220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251201" y="3057525"/>
            <a:ext cx="1065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ARDUINO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27225" y="2058670"/>
            <a:ext cx="1860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327785" algn="l"/>
              </a:tabLst>
            </a:pPr>
            <a:r>
              <a:rPr sz="1800" dirty="0">
                <a:latin typeface="Times New Roman"/>
                <a:cs typeface="Times New Roman"/>
              </a:rPr>
              <a:t>Digital</a:t>
            </a:r>
            <a:r>
              <a:rPr sz="1800" spc="-25" dirty="0">
                <a:latin typeface="Times New Roman"/>
                <a:cs typeface="Times New Roman"/>
              </a:rPr>
              <a:t> Pin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NSS</a:t>
            </a:r>
            <a:endParaRPr sz="1800">
              <a:latin typeface="Times New Roman"/>
              <a:cs typeface="Times New Roman"/>
            </a:endParaRPr>
          </a:p>
          <a:p>
            <a:pPr marL="1327785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DIO0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724785" y="3701033"/>
            <a:ext cx="236220" cy="963930"/>
            <a:chOff x="2715641" y="3746753"/>
            <a:chExt cx="236220" cy="963930"/>
          </a:xfrm>
        </p:grpSpPr>
        <p:sp>
          <p:nvSpPr>
            <p:cNvPr id="37" name="object 37"/>
            <p:cNvSpPr/>
            <p:nvPr/>
          </p:nvSpPr>
          <p:spPr>
            <a:xfrm>
              <a:off x="2715641" y="3746753"/>
              <a:ext cx="236220" cy="963930"/>
            </a:xfrm>
            <a:custGeom>
              <a:avLst/>
              <a:gdLst/>
              <a:ahLst/>
              <a:cxnLst/>
              <a:rect l="l" t="t" r="r" b="b"/>
              <a:pathLst>
                <a:path w="236219" h="963929">
                  <a:moveTo>
                    <a:pt x="177037" y="0"/>
                  </a:moveTo>
                  <a:lnTo>
                    <a:pt x="59054" y="0"/>
                  </a:lnTo>
                  <a:lnTo>
                    <a:pt x="59054" y="845820"/>
                  </a:lnTo>
                  <a:lnTo>
                    <a:pt x="0" y="845820"/>
                  </a:lnTo>
                  <a:lnTo>
                    <a:pt x="117982" y="963803"/>
                  </a:lnTo>
                  <a:lnTo>
                    <a:pt x="235965" y="845820"/>
                  </a:lnTo>
                  <a:lnTo>
                    <a:pt x="177037" y="845820"/>
                  </a:lnTo>
                  <a:lnTo>
                    <a:pt x="1770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15641" y="3746753"/>
              <a:ext cx="236220" cy="963930"/>
            </a:xfrm>
            <a:custGeom>
              <a:avLst/>
              <a:gdLst/>
              <a:ahLst/>
              <a:cxnLst/>
              <a:rect l="l" t="t" r="r" b="b"/>
              <a:pathLst>
                <a:path w="236219" h="963929">
                  <a:moveTo>
                    <a:pt x="0" y="845820"/>
                  </a:moveTo>
                  <a:lnTo>
                    <a:pt x="59054" y="845820"/>
                  </a:lnTo>
                  <a:lnTo>
                    <a:pt x="59054" y="0"/>
                  </a:lnTo>
                  <a:lnTo>
                    <a:pt x="177037" y="0"/>
                  </a:lnTo>
                  <a:lnTo>
                    <a:pt x="177037" y="845820"/>
                  </a:lnTo>
                  <a:lnTo>
                    <a:pt x="235965" y="845820"/>
                  </a:lnTo>
                  <a:lnTo>
                    <a:pt x="117982" y="963803"/>
                  </a:lnTo>
                  <a:lnTo>
                    <a:pt x="0" y="84582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737105" y="4674044"/>
            <a:ext cx="2065655" cy="570230"/>
          </a:xfrm>
          <a:prstGeom prst="rect">
            <a:avLst/>
          </a:prstGeom>
          <a:ln w="12700">
            <a:solidFill>
              <a:srgbClr val="172C51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1800" spc="-10" dirty="0">
                <a:latin typeface="Times New Roman"/>
                <a:cs typeface="Times New Roman"/>
              </a:rPr>
              <a:t>Laptop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69721" y="1514602"/>
            <a:ext cx="4066363" cy="1426845"/>
            <a:chOff x="669721" y="1514602"/>
            <a:chExt cx="4066363" cy="1426845"/>
          </a:xfrm>
        </p:grpSpPr>
        <p:sp>
          <p:nvSpPr>
            <p:cNvPr id="41" name="object 41"/>
            <p:cNvSpPr/>
            <p:nvPr/>
          </p:nvSpPr>
          <p:spPr>
            <a:xfrm>
              <a:off x="3873754" y="1514602"/>
              <a:ext cx="862330" cy="848360"/>
            </a:xfrm>
            <a:custGeom>
              <a:avLst/>
              <a:gdLst/>
              <a:ahLst/>
              <a:cxnLst/>
              <a:rect l="l" t="t" r="r" b="b"/>
              <a:pathLst>
                <a:path w="862329" h="848360">
                  <a:moveTo>
                    <a:pt x="0" y="841375"/>
                  </a:moveTo>
                  <a:lnTo>
                    <a:pt x="606551" y="841375"/>
                  </a:lnTo>
                </a:path>
                <a:path w="862329" h="848360">
                  <a:moveTo>
                    <a:pt x="606551" y="848233"/>
                  </a:moveTo>
                  <a:lnTo>
                    <a:pt x="606551" y="255650"/>
                  </a:lnTo>
                </a:path>
                <a:path w="862329" h="848360">
                  <a:moveTo>
                    <a:pt x="606551" y="275336"/>
                  </a:moveTo>
                  <a:lnTo>
                    <a:pt x="311658" y="0"/>
                  </a:lnTo>
                </a:path>
                <a:path w="862329" h="848360">
                  <a:moveTo>
                    <a:pt x="606551" y="275336"/>
                  </a:moveTo>
                  <a:lnTo>
                    <a:pt x="862203" y="0"/>
                  </a:lnTo>
                </a:path>
                <a:path w="862329" h="848360">
                  <a:moveTo>
                    <a:pt x="606551" y="295021"/>
                  </a:moveTo>
                  <a:lnTo>
                    <a:pt x="606551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9721" y="2150237"/>
              <a:ext cx="1141095" cy="791210"/>
            </a:xfrm>
            <a:custGeom>
              <a:avLst/>
              <a:gdLst/>
              <a:ahLst/>
              <a:cxnLst/>
              <a:rect l="l" t="t" r="r" b="b"/>
              <a:pathLst>
                <a:path w="1141095" h="791210">
                  <a:moveTo>
                    <a:pt x="680923" y="6858"/>
                  </a:moveTo>
                  <a:lnTo>
                    <a:pt x="1140536" y="0"/>
                  </a:lnTo>
                </a:path>
                <a:path w="1141095" h="791210">
                  <a:moveTo>
                    <a:pt x="454748" y="6858"/>
                  </a:moveTo>
                  <a:lnTo>
                    <a:pt x="0" y="6858"/>
                  </a:lnTo>
                </a:path>
                <a:path w="1141095" h="791210">
                  <a:moveTo>
                    <a:pt x="19672" y="6858"/>
                  </a:moveTo>
                  <a:lnTo>
                    <a:pt x="19672" y="79082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281170" y="106718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TDD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12461" y="1688084"/>
            <a:ext cx="520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imes New Roman"/>
                <a:cs typeface="Times New Roman"/>
              </a:rPr>
              <a:t>LoRa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961510" y="2443988"/>
            <a:ext cx="1822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SPI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communication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723389" y="4038092"/>
            <a:ext cx="633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UART</a:t>
            </a:r>
            <a:endParaRPr sz="18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Tx/Rx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021838" y="3860038"/>
            <a:ext cx="14986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USB</a:t>
            </a:r>
            <a:r>
              <a:rPr sz="1800" spc="-10" dirty="0">
                <a:latin typeface="Times New Roman"/>
                <a:cs typeface="Times New Roman"/>
              </a:rPr>
              <a:t> Serial </a:t>
            </a:r>
            <a:r>
              <a:rPr sz="1800" spc="-20" dirty="0">
                <a:latin typeface="Times New Roman"/>
                <a:cs typeface="Times New Roman"/>
              </a:rPr>
              <a:t>Data </a:t>
            </a:r>
            <a:r>
              <a:rPr sz="1800" spc="-10" dirty="0">
                <a:latin typeface="Times New Roman"/>
                <a:cs typeface="Times New Roman"/>
              </a:rPr>
              <a:t>Communication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95719" y="925067"/>
            <a:ext cx="5616575" cy="2924810"/>
          </a:xfrm>
          <a:custGeom>
            <a:avLst/>
            <a:gdLst/>
            <a:ahLst/>
            <a:cxnLst/>
            <a:rect l="l" t="t" r="r" b="b"/>
            <a:pathLst>
              <a:path w="5616575" h="2924810">
                <a:moveTo>
                  <a:pt x="0" y="2924682"/>
                </a:moveTo>
                <a:lnTo>
                  <a:pt x="5616575" y="2924682"/>
                </a:lnTo>
                <a:lnTo>
                  <a:pt x="5616575" y="0"/>
                </a:lnTo>
                <a:lnTo>
                  <a:pt x="0" y="0"/>
                </a:lnTo>
                <a:lnTo>
                  <a:pt x="0" y="2924682"/>
                </a:lnTo>
                <a:close/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175635" y="521922"/>
            <a:ext cx="219088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b="1" dirty="0">
                <a:latin typeface="Times New Roman"/>
                <a:cs typeface="Times New Roman"/>
              </a:rPr>
              <a:t>Unit </a:t>
            </a:r>
            <a:r>
              <a:rPr lang="en-IN" sz="2000" b="1" spc="-50" dirty="0">
                <a:latin typeface="Times New Roman"/>
                <a:cs typeface="Times New Roman"/>
              </a:rPr>
              <a:t>1</a:t>
            </a:r>
            <a:r>
              <a:rPr lang="en-US" sz="2000" b="1" spc="-50" dirty="0">
                <a:latin typeface="Times New Roman"/>
                <a:cs typeface="Times New Roman"/>
              </a:rPr>
              <a:t>: Transmitter</a:t>
            </a:r>
            <a:endParaRPr sz="2000" b="1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93898" y="5920058"/>
            <a:ext cx="757478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BLOCK</a:t>
            </a:r>
            <a:r>
              <a:rPr lang="en-US" sz="28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DIAGRAM</a:t>
            </a:r>
            <a:r>
              <a:rPr lang="en-US" sz="28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lang="en-US" sz="28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PROPOSED</a:t>
            </a:r>
            <a:r>
              <a:rPr lang="en-US" sz="2800" b="1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82879" y="164592"/>
            <a:ext cx="11814175" cy="6501765"/>
          </a:xfrm>
          <a:custGeom>
            <a:avLst/>
            <a:gdLst/>
            <a:ahLst/>
            <a:cxnLst/>
            <a:rect l="l" t="t" r="r" b="b"/>
            <a:pathLst>
              <a:path w="11814175" h="6501765">
                <a:moveTo>
                  <a:pt x="0" y="6501383"/>
                </a:moveTo>
                <a:lnTo>
                  <a:pt x="11814048" y="6501383"/>
                </a:lnTo>
                <a:lnTo>
                  <a:pt x="11814048" y="0"/>
                </a:lnTo>
                <a:lnTo>
                  <a:pt x="0" y="0"/>
                </a:lnTo>
                <a:lnTo>
                  <a:pt x="0" y="650138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6"/>
          <p:cNvSpPr/>
          <p:nvPr/>
        </p:nvSpPr>
        <p:spPr>
          <a:xfrm>
            <a:off x="448118" y="2946018"/>
            <a:ext cx="452755" cy="149860"/>
          </a:xfrm>
          <a:custGeom>
            <a:avLst/>
            <a:gdLst/>
            <a:ahLst/>
            <a:cxnLst/>
            <a:rect l="l" t="t" r="r" b="b"/>
            <a:pathLst>
              <a:path w="452754" h="149860">
                <a:moveTo>
                  <a:pt x="0" y="0"/>
                </a:moveTo>
                <a:lnTo>
                  <a:pt x="452247" y="0"/>
                </a:lnTo>
              </a:path>
              <a:path w="452754" h="149860">
                <a:moveTo>
                  <a:pt x="83566" y="68580"/>
                </a:moveTo>
                <a:lnTo>
                  <a:pt x="368680" y="68580"/>
                </a:lnTo>
              </a:path>
              <a:path w="452754" h="149860">
                <a:moveTo>
                  <a:pt x="147447" y="149733"/>
                </a:moveTo>
                <a:lnTo>
                  <a:pt x="304800" y="149733"/>
                </a:lnTo>
              </a:path>
            </a:pathLst>
          </a:custGeom>
          <a:ln w="190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62" name="Straight Connector 61"/>
          <p:cNvCxnSpPr/>
          <p:nvPr/>
        </p:nvCxnSpPr>
        <p:spPr>
          <a:xfrm>
            <a:off x="1043672" y="2161031"/>
            <a:ext cx="393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043672" y="2153284"/>
            <a:ext cx="393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58500" y="889784"/>
            <a:ext cx="3696774" cy="5775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power 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58500" y="1860331"/>
            <a:ext cx="3696774" cy="7138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 module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established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58500" y="2943691"/>
            <a:ext cx="3696774" cy="5775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send from Tx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8500" y="5757676"/>
            <a:ext cx="3696774" cy="7138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 prints “Acknowledgement received”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3628" y="4048540"/>
            <a:ext cx="2507140" cy="11189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 prints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“No acknowledgement received”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3469" y="168480"/>
            <a:ext cx="6012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FLOWCHART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774539" y="1475320"/>
            <a:ext cx="264695" cy="393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own Arrow 15"/>
          <p:cNvSpPr/>
          <p:nvPr/>
        </p:nvSpPr>
        <p:spPr>
          <a:xfrm>
            <a:off x="5774538" y="2568449"/>
            <a:ext cx="264695" cy="393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>
            <a:off x="5768668" y="3521207"/>
            <a:ext cx="264695" cy="393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Down Arrow 17"/>
          <p:cNvSpPr/>
          <p:nvPr/>
        </p:nvSpPr>
        <p:spPr>
          <a:xfrm>
            <a:off x="5768668" y="5372870"/>
            <a:ext cx="264695" cy="393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Left Arrow 18"/>
          <p:cNvSpPr/>
          <p:nvPr/>
        </p:nvSpPr>
        <p:spPr>
          <a:xfrm>
            <a:off x="4150494" y="4519311"/>
            <a:ext cx="775555" cy="2927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>
            <a:off x="2613748" y="3088515"/>
            <a:ext cx="1444752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2613748" y="3161737"/>
            <a:ext cx="146304" cy="88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5994460" y="535271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70174" y="420725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81289" y="2831437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Resend 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81101" y="3216531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57"/>
          <p:cNvSpPr/>
          <p:nvPr/>
        </p:nvSpPr>
        <p:spPr>
          <a:xfrm>
            <a:off x="182879" y="164592"/>
            <a:ext cx="11814175" cy="6501765"/>
          </a:xfrm>
          <a:custGeom>
            <a:avLst/>
            <a:gdLst/>
            <a:ahLst/>
            <a:cxnLst/>
            <a:rect l="l" t="t" r="r" b="b"/>
            <a:pathLst>
              <a:path w="11814175" h="6501765">
                <a:moveTo>
                  <a:pt x="0" y="6501383"/>
                </a:moveTo>
                <a:lnTo>
                  <a:pt x="11814048" y="6501383"/>
                </a:lnTo>
                <a:lnTo>
                  <a:pt x="11814048" y="0"/>
                </a:lnTo>
                <a:lnTo>
                  <a:pt x="0" y="0"/>
                </a:lnTo>
                <a:lnTo>
                  <a:pt x="0" y="650138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Flowchart: Decision 4"/>
          <p:cNvSpPr/>
          <p:nvPr/>
        </p:nvSpPr>
        <p:spPr>
          <a:xfrm>
            <a:off x="4936323" y="3915923"/>
            <a:ext cx="1929384" cy="145694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 Data received ?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25A732-67C0-B1FD-7F39-3FB25F6C4EBF}"/>
              </a:ext>
            </a:extLst>
          </p:cNvPr>
          <p:cNvSpPr/>
          <p:nvPr/>
        </p:nvSpPr>
        <p:spPr>
          <a:xfrm>
            <a:off x="2611698" y="3161737"/>
            <a:ext cx="317757" cy="8147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25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5367-6A7A-35C9-75B1-CAA21220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87" y="365125"/>
            <a:ext cx="1119894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u="sng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Transmitter located inside the building and both the receivers located outside the building </a:t>
            </a:r>
            <a:br>
              <a:rPr lang="en-US" sz="2400" b="1" u="sng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2400" b="1" u="sng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(Open air space, LOS)</a:t>
            </a:r>
            <a:br>
              <a:rPr lang="en-IN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97E0291-0EBB-2A7D-19AF-B4CAB3C766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352370"/>
              </p:ext>
            </p:extLst>
          </p:nvPr>
        </p:nvGraphicFramePr>
        <p:xfrm>
          <a:off x="838199" y="1236180"/>
          <a:ext cx="5260257" cy="4576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778">
                  <a:extLst>
                    <a:ext uri="{9D8B030D-6E8A-4147-A177-3AD203B41FA5}">
                      <a16:colId xmlns:a16="http://schemas.microsoft.com/office/drawing/2014/main" val="3088639878"/>
                    </a:ext>
                  </a:extLst>
                </a:gridCol>
                <a:gridCol w="1502165">
                  <a:extLst>
                    <a:ext uri="{9D8B030D-6E8A-4147-A177-3AD203B41FA5}">
                      <a16:colId xmlns:a16="http://schemas.microsoft.com/office/drawing/2014/main" val="4083938313"/>
                    </a:ext>
                  </a:extLst>
                </a:gridCol>
                <a:gridCol w="1197657">
                  <a:extLst>
                    <a:ext uri="{9D8B030D-6E8A-4147-A177-3AD203B41FA5}">
                      <a16:colId xmlns:a16="http://schemas.microsoft.com/office/drawing/2014/main" val="3523251806"/>
                    </a:ext>
                  </a:extLst>
                </a:gridCol>
                <a:gridCol w="1197657">
                  <a:extLst>
                    <a:ext uri="{9D8B030D-6E8A-4147-A177-3AD203B41FA5}">
                      <a16:colId xmlns:a16="http://schemas.microsoft.com/office/drawing/2014/main" val="1331980646"/>
                    </a:ext>
                  </a:extLst>
                </a:gridCol>
              </a:tblGrid>
              <a:tr h="279621">
                <a:tc rowSpan="2">
                  <a:txBody>
                    <a:bodyPr/>
                    <a:lstStyle/>
                    <a:p>
                      <a:pPr indent="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en-IN" sz="11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en-IN" sz="11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IN" sz="11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endParaRPr lang="en-IN" sz="1100" spc="-5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1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</a:t>
                      </a:r>
                      <a:endParaRPr lang="en-IN" sz="1100" spc="-5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1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(m)</a:t>
                      </a:r>
                      <a:endParaRPr lang="en-IN" sz="11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endParaRPr lang="en-US" sz="600" spc="-5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1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RSSI</a:t>
                      </a:r>
                      <a:r>
                        <a:rPr lang="en-US" sz="11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(dB)</a:t>
                      </a:r>
                    </a:p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endParaRPr lang="en-IN" sz="5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399801"/>
                  </a:ext>
                </a:extLst>
              </a:tr>
              <a:tr h="4267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endParaRPr lang="en-IN" sz="1100" b="1" spc="-5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en-IN" sz="1100" b="1" spc="-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LED</a:t>
                      </a:r>
                      <a:endParaRPr lang="en-IN" sz="1100" b="1" spc="-5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endParaRPr lang="en-IN" sz="1100" b="1" spc="-5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en-IN" sz="1100" b="1" spc="-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</a:t>
                      </a:r>
                      <a:endParaRPr lang="en-IN" sz="1100" b="1" spc="-5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12792"/>
                  </a:ext>
                </a:extLst>
              </a:tr>
              <a:tr h="286980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en-IN" sz="14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IN" sz="14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4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-88</a:t>
                      </a:r>
                      <a:endParaRPr lang="en-IN" sz="14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-87</a:t>
                      </a:r>
                      <a:endParaRPr lang="en-IN" sz="14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993224"/>
                  </a:ext>
                </a:extLst>
              </a:tr>
              <a:tr h="316414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en-IN" sz="14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n-IN" sz="14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IN" sz="14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-98</a:t>
                      </a:r>
                      <a:endParaRPr lang="en-IN" sz="14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-95</a:t>
                      </a:r>
                      <a:endParaRPr lang="en-IN" sz="14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6177356"/>
                  </a:ext>
                </a:extLst>
              </a:tr>
              <a:tr h="279621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en-IN" sz="14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IN" sz="14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IN" sz="14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-104</a:t>
                      </a:r>
                      <a:endParaRPr lang="en-IN" sz="14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-105</a:t>
                      </a:r>
                      <a:endParaRPr lang="en-IN" sz="14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8695141"/>
                  </a:ext>
                </a:extLst>
              </a:tr>
              <a:tr h="279621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en-IN" sz="14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IN" sz="14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IN" sz="14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-106</a:t>
                      </a:r>
                      <a:endParaRPr lang="en-IN" sz="14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-108</a:t>
                      </a:r>
                      <a:endParaRPr lang="en-IN" sz="14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3276434"/>
                  </a:ext>
                </a:extLst>
              </a:tr>
              <a:tr h="279621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en-IN" sz="14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IN" sz="14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IN" sz="14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-108</a:t>
                      </a:r>
                      <a:endParaRPr lang="en-IN" sz="14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-109</a:t>
                      </a:r>
                      <a:endParaRPr lang="en-IN" sz="14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5523210"/>
                  </a:ext>
                </a:extLst>
              </a:tr>
              <a:tr h="279621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en-IN" sz="14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IN" sz="14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IN" sz="14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-110</a:t>
                      </a:r>
                      <a:endParaRPr lang="en-IN" sz="14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-111</a:t>
                      </a:r>
                      <a:endParaRPr lang="en-IN" sz="14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8166073"/>
                  </a:ext>
                </a:extLst>
              </a:tr>
              <a:tr h="279621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en-IN" sz="14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IN" sz="14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en-IN" sz="14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-116</a:t>
                      </a:r>
                      <a:endParaRPr lang="en-IN" sz="14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-115</a:t>
                      </a:r>
                      <a:endParaRPr lang="en-IN" sz="14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992382"/>
                  </a:ext>
                </a:extLst>
              </a:tr>
              <a:tr h="279621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en-IN" sz="14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IN" sz="14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en-IN" sz="14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-115</a:t>
                      </a:r>
                      <a:endParaRPr lang="en-IN" sz="14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-118</a:t>
                      </a:r>
                      <a:endParaRPr lang="en-IN" sz="14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0381317"/>
                  </a:ext>
                </a:extLst>
              </a:tr>
              <a:tr h="279621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en-IN" sz="14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IN" sz="14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</a:t>
                      </a:r>
                      <a:endParaRPr lang="en-IN" sz="14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en-US" sz="14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x-none" sz="14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</a:t>
                      </a:r>
                      <a:endParaRPr lang="en-IN" sz="14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-120</a:t>
                      </a:r>
                      <a:endParaRPr lang="en-IN" sz="14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4486587"/>
                  </a:ext>
                </a:extLst>
              </a:tr>
              <a:tr h="279621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en-IN" sz="14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en-IN" sz="14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-118</a:t>
                      </a:r>
                      <a:endParaRPr lang="en-IN" sz="14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-121</a:t>
                      </a:r>
                      <a:endParaRPr lang="en-IN" sz="14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1819113"/>
                  </a:ext>
                </a:extLst>
              </a:tr>
              <a:tr h="279621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en-IN" sz="14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4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</a:t>
                      </a:r>
                      <a:endParaRPr lang="en-IN" sz="14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-121</a:t>
                      </a:r>
                      <a:endParaRPr lang="en-IN" sz="14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-122</a:t>
                      </a:r>
                      <a:endParaRPr lang="en-IN" sz="14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7683327"/>
                  </a:ext>
                </a:extLst>
              </a:tr>
              <a:tr h="279621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en-IN" sz="14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4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en-IN" sz="14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-122</a:t>
                      </a:r>
                      <a:endParaRPr lang="en-IN" sz="14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x-none" sz="14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-124</a:t>
                      </a:r>
                      <a:endParaRPr lang="en-IN" sz="14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2038448"/>
                  </a:ext>
                </a:extLst>
              </a:tr>
              <a:tr h="279621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en-IN" sz="14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4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en-US" sz="14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212</a:t>
                      </a:r>
                      <a:endParaRPr lang="en-IN" sz="14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en-US" sz="14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-125</a:t>
                      </a:r>
                      <a:endParaRPr lang="en-IN" sz="14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buNone/>
                        <a:tabLst>
                          <a:tab pos="182880" algn="l"/>
                        </a:tabLst>
                      </a:pPr>
                      <a:r>
                        <a:rPr lang="en-US" sz="14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-126</a:t>
                      </a:r>
                      <a:endParaRPr lang="en-IN" sz="14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4844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E618A6A-AD65-8DC5-BE59-8E7A42C4E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4955892"/>
              </p:ext>
            </p:extLst>
          </p:nvPr>
        </p:nvGraphicFramePr>
        <p:xfrm>
          <a:off x="6511413" y="1690689"/>
          <a:ext cx="5110315" cy="3070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51E794F-0A4E-2CBC-C618-8D8769E2DAC6}"/>
              </a:ext>
            </a:extLst>
          </p:cNvPr>
          <p:cNvSpPr txBox="1"/>
          <p:nvPr/>
        </p:nvSpPr>
        <p:spPr>
          <a:xfrm>
            <a:off x="6861687" y="4935793"/>
            <a:ext cx="43372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x-none" sz="1600" b="1" u="sng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Graph showing  RSSI vs </a:t>
            </a:r>
            <a:r>
              <a:rPr lang="en-US" sz="1600" b="1" u="sng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x-none" sz="1600" b="1" u="sng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istance response </a:t>
            </a:r>
            <a:endParaRPr lang="en-IN" sz="1600" b="1" u="sng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object 50">
            <a:extLst>
              <a:ext uri="{FF2B5EF4-FFF2-40B4-BE49-F238E27FC236}">
                <a16:creationId xmlns:a16="http://schemas.microsoft.com/office/drawing/2014/main" id="{ADC1FCE2-0623-4867-95DF-0CFB11CEE753}"/>
              </a:ext>
            </a:extLst>
          </p:cNvPr>
          <p:cNvSpPr txBox="1"/>
          <p:nvPr/>
        </p:nvSpPr>
        <p:spPr>
          <a:xfrm>
            <a:off x="2362198" y="5913495"/>
            <a:ext cx="77355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*The</a:t>
            </a:r>
            <a:r>
              <a:rPr sz="140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data</a:t>
            </a:r>
            <a:r>
              <a:rPr sz="140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is</a:t>
            </a:r>
            <a:r>
              <a:rPr sz="1400" b="1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significantly</a:t>
            </a:r>
            <a:r>
              <a:rPr sz="14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important</a:t>
            </a:r>
            <a:r>
              <a:rPr sz="1400" b="1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as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because</a:t>
            </a:r>
            <a:r>
              <a:rPr sz="140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585858"/>
                </a:solidFill>
                <a:latin typeface="Calibri"/>
                <a:cs typeface="Calibri"/>
              </a:rPr>
              <a:t>this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was</a:t>
            </a:r>
            <a:r>
              <a:rPr sz="1400" b="1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recorded</a:t>
            </a:r>
            <a:r>
              <a:rPr sz="1400" b="1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with</a:t>
            </a:r>
            <a:r>
              <a:rPr sz="1400" b="1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the</a:t>
            </a:r>
            <a:r>
              <a:rPr sz="1400" b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maximum</a:t>
            </a:r>
            <a:r>
              <a:rPr sz="1400" b="1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possible</a:t>
            </a:r>
            <a:r>
              <a:rPr sz="140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hindrance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57"/>
          <p:cNvSpPr/>
          <p:nvPr/>
        </p:nvSpPr>
        <p:spPr>
          <a:xfrm>
            <a:off x="182879" y="164592"/>
            <a:ext cx="11814175" cy="6501765"/>
          </a:xfrm>
          <a:custGeom>
            <a:avLst/>
            <a:gdLst/>
            <a:ahLst/>
            <a:cxnLst/>
            <a:rect l="l" t="t" r="r" b="b"/>
            <a:pathLst>
              <a:path w="11814175" h="6501765">
                <a:moveTo>
                  <a:pt x="0" y="6501383"/>
                </a:moveTo>
                <a:lnTo>
                  <a:pt x="11814048" y="6501383"/>
                </a:lnTo>
                <a:lnTo>
                  <a:pt x="11814048" y="0"/>
                </a:lnTo>
                <a:lnTo>
                  <a:pt x="0" y="0"/>
                </a:lnTo>
                <a:lnTo>
                  <a:pt x="0" y="650138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360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75000"/>
              </a:schemeClr>
            </a:gs>
            <a:gs pos="59000">
              <a:schemeClr val="accent1">
                <a:lumMod val="60000"/>
                <a:lumOff val="40000"/>
              </a:schemeClr>
            </a:gs>
            <a:gs pos="92000">
              <a:schemeClr val="accent1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AE1C-5F77-5491-1F7C-5D6C72F86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741" y="2325147"/>
            <a:ext cx="5218449" cy="218065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chemeClr val="tx1">
                    <a:lumMod val="10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THANK </a:t>
            </a:r>
            <a:br>
              <a:rPr lang="en-US" sz="9600" b="1" dirty="0">
                <a:solidFill>
                  <a:schemeClr val="tx1">
                    <a:lumMod val="10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</a:br>
            <a:r>
              <a:rPr lang="en-US" sz="9600" b="1" dirty="0">
                <a:solidFill>
                  <a:schemeClr val="tx1">
                    <a:lumMod val="10000"/>
                  </a:schemeClr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YOU</a:t>
            </a:r>
            <a:endParaRPr lang="en-IN" sz="9600" b="1" dirty="0">
              <a:solidFill>
                <a:schemeClr val="tx1">
                  <a:lumMod val="10000"/>
                </a:schemeClr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object 57"/>
          <p:cNvSpPr/>
          <p:nvPr/>
        </p:nvSpPr>
        <p:spPr>
          <a:xfrm>
            <a:off x="182879" y="164592"/>
            <a:ext cx="11814175" cy="6501765"/>
          </a:xfrm>
          <a:custGeom>
            <a:avLst/>
            <a:gdLst/>
            <a:ahLst/>
            <a:cxnLst/>
            <a:rect l="l" t="t" r="r" b="b"/>
            <a:pathLst>
              <a:path w="11814175" h="6501765">
                <a:moveTo>
                  <a:pt x="0" y="6501383"/>
                </a:moveTo>
                <a:lnTo>
                  <a:pt x="11814048" y="6501383"/>
                </a:lnTo>
                <a:lnTo>
                  <a:pt x="11814048" y="0"/>
                </a:lnTo>
                <a:lnTo>
                  <a:pt x="0" y="0"/>
                </a:lnTo>
                <a:lnTo>
                  <a:pt x="0" y="650138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938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1056</TotalTime>
  <Words>335</Words>
  <Application>Microsoft Office PowerPoint</Application>
  <PresentationFormat>Widescreen</PresentationFormat>
  <Paragraphs>136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Segoe Print</vt:lpstr>
      <vt:lpstr>Times New Roman</vt:lpstr>
      <vt:lpstr>Trebuchet MS</vt:lpstr>
      <vt:lpstr>Wingdings 3</vt:lpstr>
      <vt:lpstr>Facet</vt:lpstr>
      <vt:lpstr>Industrial Automation using LoRa  Department of Electronics and Communication Engineering </vt:lpstr>
      <vt:lpstr>BLOCK DIAGRAM OF THE PROPOSED SOLUTION</vt:lpstr>
      <vt:lpstr>PowerPoint Presentation</vt:lpstr>
      <vt:lpstr>PowerPoint Presentation</vt:lpstr>
      <vt:lpstr>Transmitter located inside the building and both the receivers located outside the building  (Open air space, LOS)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Anindya Ghosh</dc:creator>
  <cp:lastModifiedBy>Anindya Ghosh</cp:lastModifiedBy>
  <cp:revision>157</cp:revision>
  <dcterms:created xsi:type="dcterms:W3CDTF">2024-11-25T06:16:41Z</dcterms:created>
  <dcterms:modified xsi:type="dcterms:W3CDTF">2025-05-09T09:59:40Z</dcterms:modified>
</cp:coreProperties>
</file>