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Lst>
  <p:sldSz cx="18288000" cy="10287000"/>
  <p:notesSz cx="6858000" cy="9144000"/>
  <p:embeddedFontLst>
    <p:embeddedFont>
      <p:font typeface="DM Sans" charset="0"/>
      <p:regular r:id="rId12"/>
    </p:embeddedFont>
    <p:embeddedFont>
      <p:font typeface="Chromium One" charset="0"/>
      <p:regular r:id="rId13"/>
    </p:embeddedFont>
    <p:embeddedFont>
      <p:font typeface="Courier PS" charset="0"/>
      <p:regular r:id="rId14"/>
    </p:embeddedFont>
    <p:embeddedFont>
      <p:font typeface="Eras Bold ITC" pitchFamily="34" charset="0"/>
      <p:regular r:id="rId15"/>
    </p:embeddedFont>
    <p:embeddedFont>
      <p:font typeface="Broadway" pitchFamily="82" charset="0"/>
      <p:regular r:id="rId16"/>
    </p:embeddedFont>
    <p:embeddedFont>
      <p:font typeface="Prata" charset="0"/>
      <p:regular r:id="rId17"/>
    </p:embeddedFont>
    <p:embeddedFont>
      <p:font typeface="Cambria" pitchFamily="18" charset="0"/>
      <p:regular r:id="rId18"/>
      <p:bold r:id="rId19"/>
      <p:italic r:id="rId20"/>
      <p:boldItalic r:id="rId21"/>
    </p:embeddedFont>
    <p:embeddedFont>
      <p:font typeface="Quattrocento" charset="0"/>
      <p:regular r:id="rId22"/>
    </p:embeddedFont>
    <p:embeddedFont>
      <p:font typeface="DM Sans Bold" charset="0"/>
      <p:regular r:id="rId23"/>
    </p:embeddedFont>
    <p:embeddedFont>
      <p:font typeface="Major Mono Display" charset="0"/>
      <p:regular r:id="rId24"/>
    </p:embeddedFont>
    <p:embeddedFont>
      <p:font typeface="Calibri"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75" d="100"/>
          <a:sy n="75" d="100"/>
        </p:scale>
        <p:origin x="-474"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44.svg"/><Relationship Id="rId4" Type="http://schemas.openxmlformats.org/officeDocument/2006/relationships/image" Target="../media/image17.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svg"/><Relationship Id="rId7" Type="http://schemas.openxmlformats.org/officeDocument/2006/relationships/image" Target="../media/image19.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3.svg"/><Relationship Id="rId10" Type="http://schemas.openxmlformats.org/officeDocument/2006/relationships/image" Target="../media/image11.gif"/><Relationship Id="rId4" Type="http://schemas.openxmlformats.org/officeDocument/2006/relationships/image" Target="../media/image7.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 Id="rId9" Type="http://schemas.openxmlformats.org/officeDocument/2006/relationships/image" Target="../media/image28.sv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312B"/>
        </a:solidFill>
        <a:effectLst/>
      </p:bgPr>
    </p:bg>
    <p:spTree>
      <p:nvGrpSpPr>
        <p:cNvPr id="1" name=""/>
        <p:cNvGrpSpPr/>
        <p:nvPr/>
      </p:nvGrpSpPr>
      <p:grpSpPr>
        <a:xfrm>
          <a:off x="0" y="0"/>
          <a:ext cx="0" cy="0"/>
          <a:chOff x="0" y="0"/>
          <a:chExt cx="0" cy="0"/>
        </a:xfrm>
      </p:grpSpPr>
      <p:sp>
        <p:nvSpPr>
          <p:cNvPr id="2" name="AutoShape 2"/>
          <p:cNvSpPr/>
          <p:nvPr/>
        </p:nvSpPr>
        <p:spPr>
          <a:xfrm>
            <a:off x="13751078" y="6327437"/>
            <a:ext cx="5571568" cy="0"/>
          </a:xfrm>
          <a:prstGeom prst="line">
            <a:avLst/>
          </a:prstGeom>
          <a:ln w="38100" cap="flat">
            <a:solidFill>
              <a:srgbClr val="EAE9C5"/>
            </a:solidFill>
            <a:prstDash val="solid"/>
            <a:headEnd type="none" w="sm" len="sm"/>
            <a:tailEnd type="none" w="sm" len="sm"/>
          </a:ln>
        </p:spPr>
      </p:sp>
      <p:grpSp>
        <p:nvGrpSpPr>
          <p:cNvPr id="3" name="Group 3"/>
          <p:cNvGrpSpPr/>
          <p:nvPr/>
        </p:nvGrpSpPr>
        <p:grpSpPr>
          <a:xfrm>
            <a:off x="-151989" y="-194280"/>
            <a:ext cx="12168188" cy="10675620"/>
            <a:chOff x="0" y="0"/>
            <a:chExt cx="6151972" cy="5397362"/>
          </a:xfrm>
        </p:grpSpPr>
        <p:sp>
          <p:nvSpPr>
            <p:cNvPr id="4" name="Freeform 4"/>
            <p:cNvSpPr/>
            <p:nvPr/>
          </p:nvSpPr>
          <p:spPr>
            <a:xfrm>
              <a:off x="-1220470" y="-200914"/>
              <a:ext cx="7382475" cy="5666729"/>
            </a:xfrm>
            <a:custGeom>
              <a:avLst/>
              <a:gdLst/>
              <a:ahLst/>
              <a:cxnLst/>
              <a:rect l="l" t="t" r="r" b="b"/>
              <a:pathLst>
                <a:path w="7382475" h="5666729">
                  <a:moveTo>
                    <a:pt x="7366166" y="527005"/>
                  </a:moveTo>
                  <a:cubicBezTo>
                    <a:pt x="7351277" y="541563"/>
                    <a:pt x="7295410" y="664817"/>
                    <a:pt x="7311899" y="692234"/>
                  </a:cubicBezTo>
                  <a:cubicBezTo>
                    <a:pt x="7329742" y="687018"/>
                    <a:pt x="7243604" y="763930"/>
                    <a:pt x="7288027" y="857342"/>
                  </a:cubicBezTo>
                  <a:cubicBezTo>
                    <a:pt x="7275352" y="874447"/>
                    <a:pt x="7357061" y="891795"/>
                    <a:pt x="7350292" y="927946"/>
                  </a:cubicBezTo>
                  <a:cubicBezTo>
                    <a:pt x="7338356" y="946265"/>
                    <a:pt x="7295041" y="940320"/>
                    <a:pt x="7329742" y="965190"/>
                  </a:cubicBezTo>
                  <a:cubicBezTo>
                    <a:pt x="7337002" y="1045863"/>
                    <a:pt x="7381967" y="1076313"/>
                    <a:pt x="7235483" y="1299772"/>
                  </a:cubicBezTo>
                  <a:cubicBezTo>
                    <a:pt x="7206688" y="1296012"/>
                    <a:pt x="7128303" y="1541793"/>
                    <a:pt x="7020015" y="1725583"/>
                  </a:cubicBezTo>
                  <a:cubicBezTo>
                    <a:pt x="7035643" y="1760279"/>
                    <a:pt x="7052993" y="1776171"/>
                    <a:pt x="7016446" y="1839860"/>
                  </a:cubicBezTo>
                  <a:cubicBezTo>
                    <a:pt x="7022845" y="1855874"/>
                    <a:pt x="7084987" y="1884504"/>
                    <a:pt x="7052624" y="1926842"/>
                  </a:cubicBezTo>
                  <a:cubicBezTo>
                    <a:pt x="7018292" y="2006788"/>
                    <a:pt x="7019892" y="2193004"/>
                    <a:pt x="7062715" y="2222969"/>
                  </a:cubicBezTo>
                  <a:cubicBezTo>
                    <a:pt x="7087449" y="2214598"/>
                    <a:pt x="7000818" y="2373155"/>
                    <a:pt x="7046225" y="2381647"/>
                  </a:cubicBezTo>
                  <a:cubicBezTo>
                    <a:pt x="7031459" y="2436359"/>
                    <a:pt x="7090279" y="2468143"/>
                    <a:pt x="6963779" y="2583876"/>
                  </a:cubicBezTo>
                  <a:cubicBezTo>
                    <a:pt x="6864966" y="2642107"/>
                    <a:pt x="6983837" y="2688570"/>
                    <a:pt x="6887362" y="2771549"/>
                  </a:cubicBezTo>
                  <a:cubicBezTo>
                    <a:pt x="6926617" y="2803818"/>
                    <a:pt x="6828789" y="2825412"/>
                    <a:pt x="6899052" y="2977539"/>
                  </a:cubicBezTo>
                  <a:cubicBezTo>
                    <a:pt x="6908282" y="2986516"/>
                    <a:pt x="6854015" y="3033222"/>
                    <a:pt x="6837648" y="3073013"/>
                  </a:cubicBezTo>
                  <a:cubicBezTo>
                    <a:pt x="6881702" y="3120447"/>
                    <a:pt x="6832972" y="3117292"/>
                    <a:pt x="6817960" y="3199786"/>
                  </a:cubicBezTo>
                  <a:cubicBezTo>
                    <a:pt x="6737606" y="3261777"/>
                    <a:pt x="6740313" y="3290528"/>
                    <a:pt x="6664142" y="3383818"/>
                  </a:cubicBezTo>
                  <a:cubicBezTo>
                    <a:pt x="6686292" y="3376903"/>
                    <a:pt x="6713364" y="3423124"/>
                    <a:pt x="6648268" y="3531457"/>
                  </a:cubicBezTo>
                  <a:cubicBezTo>
                    <a:pt x="6643961" y="3550260"/>
                    <a:pt x="6556101" y="3568458"/>
                    <a:pt x="6534443" y="3611403"/>
                  </a:cubicBezTo>
                  <a:cubicBezTo>
                    <a:pt x="6505279" y="3630813"/>
                    <a:pt x="6564714" y="3661505"/>
                    <a:pt x="6498634" y="3662476"/>
                  </a:cubicBezTo>
                  <a:cubicBezTo>
                    <a:pt x="6507002" y="3706634"/>
                    <a:pt x="6453596" y="3696079"/>
                    <a:pt x="6440306" y="3715247"/>
                  </a:cubicBezTo>
                  <a:cubicBezTo>
                    <a:pt x="6482268" y="3740965"/>
                    <a:pt x="6450766" y="3735628"/>
                    <a:pt x="6484852" y="3750185"/>
                  </a:cubicBezTo>
                  <a:cubicBezTo>
                    <a:pt x="6482637" y="3819092"/>
                    <a:pt x="6380994" y="3918569"/>
                    <a:pt x="6387147" y="4004216"/>
                  </a:cubicBezTo>
                  <a:cubicBezTo>
                    <a:pt x="6351830" y="4088286"/>
                    <a:pt x="6377426" y="4122618"/>
                    <a:pt x="6326481" y="4214695"/>
                  </a:cubicBezTo>
                  <a:cubicBezTo>
                    <a:pt x="6362536" y="4225613"/>
                    <a:pt x="6336695" y="4238715"/>
                    <a:pt x="6294980" y="4313202"/>
                  </a:cubicBezTo>
                  <a:cubicBezTo>
                    <a:pt x="6339156" y="4337829"/>
                    <a:pt x="6322667" y="4393996"/>
                    <a:pt x="6276398" y="4459748"/>
                  </a:cubicBezTo>
                  <a:cubicBezTo>
                    <a:pt x="6354784" y="4504877"/>
                    <a:pt x="6309500" y="4646207"/>
                    <a:pt x="6266431" y="4702618"/>
                  </a:cubicBezTo>
                  <a:cubicBezTo>
                    <a:pt x="6279229" y="4749324"/>
                    <a:pt x="6258063" y="4798820"/>
                    <a:pt x="6204904" y="4840430"/>
                  </a:cubicBezTo>
                  <a:cubicBezTo>
                    <a:pt x="6167618" y="4936754"/>
                    <a:pt x="6153590" y="5016456"/>
                    <a:pt x="6000265" y="5114356"/>
                  </a:cubicBezTo>
                  <a:cubicBezTo>
                    <a:pt x="5957072" y="5189692"/>
                    <a:pt x="5960764" y="5238703"/>
                    <a:pt x="5875734" y="5339272"/>
                  </a:cubicBezTo>
                  <a:cubicBezTo>
                    <a:pt x="5841894" y="5374817"/>
                    <a:pt x="5801409" y="5335147"/>
                    <a:pt x="5808916" y="5398594"/>
                  </a:cubicBezTo>
                  <a:cubicBezTo>
                    <a:pt x="5761170" y="5416427"/>
                    <a:pt x="5822698" y="5472474"/>
                    <a:pt x="5712564" y="5520151"/>
                  </a:cubicBezTo>
                  <a:cubicBezTo>
                    <a:pt x="5730776" y="5577653"/>
                    <a:pt x="5780367" y="5606277"/>
                    <a:pt x="5576097" y="5586873"/>
                  </a:cubicBezTo>
                  <a:cubicBezTo>
                    <a:pt x="4226069" y="5584204"/>
                    <a:pt x="2909143" y="5594758"/>
                    <a:pt x="1496357" y="5582870"/>
                  </a:cubicBezTo>
                  <a:cubicBezTo>
                    <a:pt x="1416126" y="5575591"/>
                    <a:pt x="1221700" y="5666729"/>
                    <a:pt x="1264154" y="5484727"/>
                  </a:cubicBezTo>
                  <a:cubicBezTo>
                    <a:pt x="1274737" y="3913473"/>
                    <a:pt x="1247173" y="2301944"/>
                    <a:pt x="1252218" y="735422"/>
                  </a:cubicBezTo>
                  <a:cubicBezTo>
                    <a:pt x="1402590" y="0"/>
                    <a:pt x="0" y="247013"/>
                    <a:pt x="6193213" y="210255"/>
                  </a:cubicBezTo>
                  <a:cubicBezTo>
                    <a:pt x="6538996" y="218019"/>
                    <a:pt x="7038227" y="185928"/>
                    <a:pt x="7348570" y="220567"/>
                  </a:cubicBezTo>
                  <a:cubicBezTo>
                    <a:pt x="7382475" y="233062"/>
                    <a:pt x="7372569" y="500559"/>
                    <a:pt x="7366166" y="527005"/>
                  </a:cubicBezTo>
                  <a:close/>
                </a:path>
              </a:pathLst>
            </a:custGeom>
            <a:solidFill>
              <a:srgbClr val="FFFFFF"/>
            </a:solidFill>
            <a:ln w="12700">
              <a:solidFill>
                <a:srgbClr val="000000"/>
              </a:solidFill>
            </a:ln>
          </p:spPr>
        </p:sp>
      </p:grpSp>
      <p:grpSp>
        <p:nvGrpSpPr>
          <p:cNvPr id="5" name="Group 5"/>
          <p:cNvGrpSpPr/>
          <p:nvPr/>
        </p:nvGrpSpPr>
        <p:grpSpPr>
          <a:xfrm>
            <a:off x="-322818" y="-194340"/>
            <a:ext cx="12168303" cy="10675681"/>
            <a:chOff x="0" y="0"/>
            <a:chExt cx="6440363" cy="5650357"/>
          </a:xfrm>
        </p:grpSpPr>
        <p:sp>
          <p:nvSpPr>
            <p:cNvPr id="6" name="Freeform 6"/>
            <p:cNvSpPr/>
            <p:nvPr/>
          </p:nvSpPr>
          <p:spPr>
            <a:xfrm>
              <a:off x="-1220470" y="-200914"/>
              <a:ext cx="7670866" cy="5919724"/>
            </a:xfrm>
            <a:custGeom>
              <a:avLst/>
              <a:gdLst/>
              <a:ahLst/>
              <a:cxnLst/>
              <a:rect l="l" t="t" r="r" b="b"/>
              <a:pathLst>
                <a:path w="7670866" h="5919724">
                  <a:moveTo>
                    <a:pt x="7654263" y="542290"/>
                  </a:moveTo>
                  <a:cubicBezTo>
                    <a:pt x="7638676" y="557530"/>
                    <a:pt x="7580190" y="686562"/>
                    <a:pt x="7597452" y="715264"/>
                  </a:cubicBezTo>
                  <a:cubicBezTo>
                    <a:pt x="7616132" y="709803"/>
                    <a:pt x="7525956" y="790321"/>
                    <a:pt x="7572461" y="888111"/>
                  </a:cubicBezTo>
                  <a:cubicBezTo>
                    <a:pt x="7559192" y="906018"/>
                    <a:pt x="7644730" y="924179"/>
                    <a:pt x="7637645" y="962025"/>
                  </a:cubicBezTo>
                  <a:cubicBezTo>
                    <a:pt x="7625149" y="981202"/>
                    <a:pt x="7579804" y="974979"/>
                    <a:pt x="7616132" y="1001014"/>
                  </a:cubicBezTo>
                  <a:cubicBezTo>
                    <a:pt x="7623732" y="1085469"/>
                    <a:pt x="7670358" y="1117346"/>
                    <a:pt x="7517453" y="1351280"/>
                  </a:cubicBezTo>
                  <a:cubicBezTo>
                    <a:pt x="7487309" y="1347343"/>
                    <a:pt x="7405249" y="1604645"/>
                    <a:pt x="7291885" y="1797050"/>
                  </a:cubicBezTo>
                  <a:cubicBezTo>
                    <a:pt x="7308245" y="1833372"/>
                    <a:pt x="7326409" y="1850009"/>
                    <a:pt x="7288148" y="1916684"/>
                  </a:cubicBezTo>
                  <a:cubicBezTo>
                    <a:pt x="7294848" y="1933448"/>
                    <a:pt x="7359903" y="1963420"/>
                    <a:pt x="7326023" y="2007743"/>
                  </a:cubicBezTo>
                  <a:cubicBezTo>
                    <a:pt x="7290081" y="2091436"/>
                    <a:pt x="7291756" y="2286381"/>
                    <a:pt x="7336586" y="2317750"/>
                  </a:cubicBezTo>
                  <a:cubicBezTo>
                    <a:pt x="7362480" y="2308987"/>
                    <a:pt x="7271788" y="2474976"/>
                    <a:pt x="7319324" y="2483866"/>
                  </a:cubicBezTo>
                  <a:cubicBezTo>
                    <a:pt x="7303865" y="2541143"/>
                    <a:pt x="7365442" y="2574417"/>
                    <a:pt x="7233012" y="2695575"/>
                  </a:cubicBezTo>
                  <a:cubicBezTo>
                    <a:pt x="7129568" y="2756535"/>
                    <a:pt x="7254011" y="2805176"/>
                    <a:pt x="7153014" y="2892044"/>
                  </a:cubicBezTo>
                  <a:cubicBezTo>
                    <a:pt x="7194108" y="2925826"/>
                    <a:pt x="7091694" y="2948432"/>
                    <a:pt x="7165252" y="3107690"/>
                  </a:cubicBezTo>
                  <a:cubicBezTo>
                    <a:pt x="7174914" y="3117088"/>
                    <a:pt x="7118103" y="3165983"/>
                    <a:pt x="7100969" y="3207639"/>
                  </a:cubicBezTo>
                  <a:cubicBezTo>
                    <a:pt x="7147088" y="3257296"/>
                    <a:pt x="7096074" y="3253994"/>
                    <a:pt x="7080358" y="3340354"/>
                  </a:cubicBezTo>
                  <a:cubicBezTo>
                    <a:pt x="6996237" y="3405251"/>
                    <a:pt x="6999071" y="3435350"/>
                    <a:pt x="6919330" y="3533013"/>
                  </a:cubicBezTo>
                  <a:cubicBezTo>
                    <a:pt x="6942517" y="3525774"/>
                    <a:pt x="6970859" y="3574161"/>
                    <a:pt x="6902711" y="3687572"/>
                  </a:cubicBezTo>
                  <a:cubicBezTo>
                    <a:pt x="6898203" y="3707257"/>
                    <a:pt x="6806223" y="3726307"/>
                    <a:pt x="6783550" y="3771265"/>
                  </a:cubicBezTo>
                  <a:cubicBezTo>
                    <a:pt x="6753019" y="3791585"/>
                    <a:pt x="6815241" y="3823716"/>
                    <a:pt x="6746063" y="3824732"/>
                  </a:cubicBezTo>
                  <a:cubicBezTo>
                    <a:pt x="6754822" y="3870960"/>
                    <a:pt x="6698914" y="3859911"/>
                    <a:pt x="6685001" y="3879977"/>
                  </a:cubicBezTo>
                  <a:cubicBezTo>
                    <a:pt x="6728930" y="3906901"/>
                    <a:pt x="6695951" y="3901313"/>
                    <a:pt x="6731635" y="3916553"/>
                  </a:cubicBezTo>
                  <a:cubicBezTo>
                    <a:pt x="6729316" y="3988689"/>
                    <a:pt x="6622908" y="4092829"/>
                    <a:pt x="6629350" y="4182491"/>
                  </a:cubicBezTo>
                  <a:cubicBezTo>
                    <a:pt x="6592377" y="4270502"/>
                    <a:pt x="6619172" y="4306443"/>
                    <a:pt x="6565840" y="4402836"/>
                  </a:cubicBezTo>
                  <a:cubicBezTo>
                    <a:pt x="6603585" y="4414266"/>
                    <a:pt x="6576532" y="4427982"/>
                    <a:pt x="6532861" y="4505960"/>
                  </a:cubicBezTo>
                  <a:cubicBezTo>
                    <a:pt x="6579109" y="4531741"/>
                    <a:pt x="6561846" y="4590542"/>
                    <a:pt x="6513409" y="4659376"/>
                  </a:cubicBezTo>
                  <a:cubicBezTo>
                    <a:pt x="6595469" y="4706620"/>
                    <a:pt x="6548062" y="4854575"/>
                    <a:pt x="6502974" y="4913630"/>
                  </a:cubicBezTo>
                  <a:cubicBezTo>
                    <a:pt x="6516372" y="4962525"/>
                    <a:pt x="6494214" y="5014341"/>
                    <a:pt x="6438563" y="5057902"/>
                  </a:cubicBezTo>
                  <a:cubicBezTo>
                    <a:pt x="6399530" y="5158740"/>
                    <a:pt x="6384844" y="5242179"/>
                    <a:pt x="6224331" y="5344668"/>
                  </a:cubicBezTo>
                  <a:cubicBezTo>
                    <a:pt x="6179114" y="5423535"/>
                    <a:pt x="6182979" y="5474843"/>
                    <a:pt x="6093962" y="5580126"/>
                  </a:cubicBezTo>
                  <a:cubicBezTo>
                    <a:pt x="6058536" y="5617337"/>
                    <a:pt x="6016153" y="5575808"/>
                    <a:pt x="6024012" y="5642229"/>
                  </a:cubicBezTo>
                  <a:cubicBezTo>
                    <a:pt x="5974028" y="5660898"/>
                    <a:pt x="6038439" y="5719572"/>
                    <a:pt x="5923143" y="5769483"/>
                  </a:cubicBezTo>
                  <a:cubicBezTo>
                    <a:pt x="5942209" y="5829681"/>
                    <a:pt x="5994125" y="5859272"/>
                    <a:pt x="5780279" y="5839333"/>
                  </a:cubicBezTo>
                  <a:cubicBezTo>
                    <a:pt x="4366965" y="5836539"/>
                    <a:pt x="2988304" y="5847588"/>
                    <a:pt x="1509290" y="5835142"/>
                  </a:cubicBezTo>
                  <a:cubicBezTo>
                    <a:pt x="1425298" y="5827522"/>
                    <a:pt x="1221758" y="5919724"/>
                    <a:pt x="1266202" y="5732399"/>
                  </a:cubicBezTo>
                  <a:cubicBezTo>
                    <a:pt x="1277281" y="4087495"/>
                    <a:pt x="1248425" y="2400427"/>
                    <a:pt x="1253706" y="760476"/>
                  </a:cubicBezTo>
                  <a:cubicBezTo>
                    <a:pt x="1411128" y="0"/>
                    <a:pt x="0" y="249174"/>
                    <a:pt x="6426325" y="210693"/>
                  </a:cubicBezTo>
                  <a:cubicBezTo>
                    <a:pt x="6788317" y="218821"/>
                    <a:pt x="7310951" y="185928"/>
                    <a:pt x="7635841" y="221488"/>
                  </a:cubicBezTo>
                  <a:cubicBezTo>
                    <a:pt x="7670866" y="234569"/>
                    <a:pt x="7660960" y="514604"/>
                    <a:pt x="7654263" y="542290"/>
                  </a:cubicBezTo>
                  <a:close/>
                </a:path>
              </a:pathLst>
            </a:custGeom>
            <a:blipFill>
              <a:blip r:embed="rId2"/>
              <a:stretch>
                <a:fillRect l="-15850" r="-15806"/>
              </a:stretch>
            </a:blipFill>
            <a:ln cap="sq">
              <a:noFill/>
              <a:prstDash val="solid"/>
              <a:miter/>
            </a:ln>
          </p:spPr>
        </p:sp>
      </p:grpSp>
      <p:sp>
        <p:nvSpPr>
          <p:cNvPr id="7" name="TextBox 7"/>
          <p:cNvSpPr txBox="1"/>
          <p:nvPr/>
        </p:nvSpPr>
        <p:spPr>
          <a:xfrm>
            <a:off x="9476318" y="4914054"/>
            <a:ext cx="9846328" cy="1045210"/>
          </a:xfrm>
          <a:prstGeom prst="rect">
            <a:avLst/>
          </a:prstGeom>
        </p:spPr>
        <p:txBody>
          <a:bodyPr lIns="0" tIns="0" rIns="0" bIns="0" rtlCol="0" anchor="t">
            <a:spAutoFit/>
          </a:bodyPr>
          <a:lstStyle/>
          <a:p>
            <a:pPr algn="ctr">
              <a:lnSpc>
                <a:spcPts val="8539"/>
              </a:lnSpc>
            </a:pPr>
            <a:r>
              <a:rPr lang="en-US" sz="6099" dirty="0" err="1">
                <a:solidFill>
                  <a:srgbClr val="EAE9C5"/>
                </a:solidFill>
                <a:latin typeface="Major Mono Display"/>
              </a:rPr>
              <a:t>IoT</a:t>
            </a:r>
            <a:r>
              <a:rPr lang="en-US" sz="6099" dirty="0">
                <a:solidFill>
                  <a:srgbClr val="EAE9C5"/>
                </a:solidFill>
                <a:latin typeface="Major Mono Display"/>
              </a:rPr>
              <a:t> Systems</a:t>
            </a:r>
          </a:p>
        </p:txBody>
      </p:sp>
      <p:sp>
        <p:nvSpPr>
          <p:cNvPr id="8" name="TextBox 8"/>
          <p:cNvSpPr txBox="1"/>
          <p:nvPr/>
        </p:nvSpPr>
        <p:spPr>
          <a:xfrm>
            <a:off x="10184703" y="6829791"/>
            <a:ext cx="8004383" cy="1320315"/>
          </a:xfrm>
          <a:prstGeom prst="rect">
            <a:avLst/>
          </a:prstGeom>
        </p:spPr>
        <p:txBody>
          <a:bodyPr lIns="0" tIns="0" rIns="0" bIns="0" rtlCol="0" anchor="t">
            <a:spAutoFit/>
          </a:bodyPr>
          <a:lstStyle/>
          <a:p>
            <a:pPr algn="ctr">
              <a:lnSpc>
                <a:spcPts val="5253"/>
              </a:lnSpc>
            </a:pPr>
            <a:r>
              <a:rPr lang="en-US" sz="3752" dirty="0">
                <a:solidFill>
                  <a:srgbClr val="EAE9C5"/>
                </a:solidFill>
                <a:latin typeface="Major Mono Display"/>
              </a:rPr>
              <a:t> Product Marketing and Resource Availability </a:t>
            </a:r>
          </a:p>
        </p:txBody>
      </p:sp>
      <p:sp>
        <p:nvSpPr>
          <p:cNvPr id="10" name="Rectangle 9"/>
          <p:cNvSpPr/>
          <p:nvPr/>
        </p:nvSpPr>
        <p:spPr>
          <a:xfrm>
            <a:off x="14266862" y="295221"/>
            <a:ext cx="3934924" cy="776303"/>
          </a:xfrm>
          <a:prstGeom prst="rect">
            <a:avLst/>
          </a:prstGeom>
        </p:spPr>
        <p:txBody>
          <a:bodyPr wrap="none">
            <a:spAutoFit/>
          </a:bodyPr>
          <a:lstStyle/>
          <a:p>
            <a:pPr lvl="0" algn="ctr">
              <a:lnSpc>
                <a:spcPts val="4964"/>
              </a:lnSpc>
            </a:pPr>
            <a:r>
              <a:rPr lang="en-US" sz="6800" spc="414" dirty="0">
                <a:solidFill>
                  <a:srgbClr val="FFFFFF"/>
                </a:solidFill>
                <a:latin typeface="Broadway" pitchFamily="82" charset="0"/>
              </a:rPr>
              <a:t>CCC151</a:t>
            </a:r>
            <a:endParaRPr lang="en-US" sz="6800" spc="414" dirty="0">
              <a:solidFill>
                <a:srgbClr val="FFFFFF"/>
              </a:solidFill>
              <a:latin typeface="Broadway"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9312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213686" cy="10287000"/>
            <a:chOff x="0" y="0"/>
            <a:chExt cx="583028" cy="2709333"/>
          </a:xfrm>
        </p:grpSpPr>
        <p:sp>
          <p:nvSpPr>
            <p:cNvPr id="3" name="Freeform 3"/>
            <p:cNvSpPr/>
            <p:nvPr/>
          </p:nvSpPr>
          <p:spPr>
            <a:xfrm>
              <a:off x="0" y="0"/>
              <a:ext cx="583028" cy="2709333"/>
            </a:xfrm>
            <a:custGeom>
              <a:avLst/>
              <a:gdLst/>
              <a:ahLst/>
              <a:cxnLst/>
              <a:rect l="l" t="t" r="r" b="b"/>
              <a:pathLst>
                <a:path w="583028" h="2709333">
                  <a:moveTo>
                    <a:pt x="0" y="0"/>
                  </a:moveTo>
                  <a:lnTo>
                    <a:pt x="583028" y="0"/>
                  </a:lnTo>
                  <a:lnTo>
                    <a:pt x="583028" y="2709333"/>
                  </a:lnTo>
                  <a:lnTo>
                    <a:pt x="0" y="2709333"/>
                  </a:lnTo>
                  <a:close/>
                </a:path>
              </a:pathLst>
            </a:custGeom>
            <a:solidFill>
              <a:srgbClr val="EAE9C5"/>
            </a:solidFill>
          </p:spPr>
        </p:sp>
        <p:sp>
          <p:nvSpPr>
            <p:cNvPr id="4" name="TextBox 4"/>
            <p:cNvSpPr txBox="1"/>
            <p:nvPr/>
          </p:nvSpPr>
          <p:spPr>
            <a:xfrm>
              <a:off x="0" y="-28575"/>
              <a:ext cx="583028" cy="273790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800000">
            <a:off x="3423361" y="-2666754"/>
            <a:ext cx="3301329" cy="4920681"/>
          </a:xfrm>
          <a:custGeom>
            <a:avLst/>
            <a:gdLst/>
            <a:ahLst/>
            <a:cxnLst/>
            <a:rect l="l" t="t" r="r" b="b"/>
            <a:pathLst>
              <a:path w="3301329" h="4920681">
                <a:moveTo>
                  <a:pt x="0" y="0"/>
                </a:moveTo>
                <a:lnTo>
                  <a:pt x="3301330" y="0"/>
                </a:lnTo>
                <a:lnTo>
                  <a:pt x="3301330" y="4920681"/>
                </a:lnTo>
                <a:lnTo>
                  <a:pt x="0" y="4920681"/>
                </a:lnTo>
                <a:lnTo>
                  <a:pt x="0" y="0"/>
                </a:lnTo>
                <a:close/>
              </a:path>
            </a:pathLst>
          </a:custGeom>
          <a:blipFill>
            <a:blip r:embed="rId2">
              <a:alphaModFix amt="7999"/>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5705934" y="889078"/>
            <a:ext cx="1575473" cy="1575473"/>
            <a:chOff x="0" y="0"/>
            <a:chExt cx="812800" cy="812800"/>
          </a:xfrm>
        </p:grpSpPr>
        <p:sp>
          <p:nvSpPr>
            <p:cNvPr id="7" name="Freeform 7"/>
            <p:cNvSpPr/>
            <p:nvPr/>
          </p:nvSpPr>
          <p:spPr>
            <a:xfrm>
              <a:off x="9336" y="9336"/>
              <a:ext cx="794129" cy="794129"/>
            </a:xfrm>
            <a:custGeom>
              <a:avLst/>
              <a:gdLst/>
              <a:ahLst/>
              <a:cxnLst/>
              <a:rect l="l" t="t" r="r" b="b"/>
              <a:pathLst>
                <a:path w="794129" h="794129">
                  <a:moveTo>
                    <a:pt x="425673" y="13236"/>
                  </a:moveTo>
                  <a:lnTo>
                    <a:pt x="425673" y="13236"/>
                  </a:lnTo>
                  <a:cubicBezTo>
                    <a:pt x="443444" y="27257"/>
                    <a:pt x="467230" y="31024"/>
                    <a:pt x="488465" y="23181"/>
                  </a:cubicBezTo>
                  <a:lnTo>
                    <a:pt x="488465" y="23181"/>
                  </a:lnTo>
                  <a:cubicBezTo>
                    <a:pt x="508510" y="15777"/>
                    <a:pt x="531017" y="23090"/>
                    <a:pt x="542881" y="40862"/>
                  </a:cubicBezTo>
                  <a:lnTo>
                    <a:pt x="542882" y="40862"/>
                  </a:lnTo>
                  <a:cubicBezTo>
                    <a:pt x="555451" y="59689"/>
                    <a:pt x="576908" y="70622"/>
                    <a:pt x="599527" y="69724"/>
                  </a:cubicBezTo>
                  <a:lnTo>
                    <a:pt x="599528" y="69724"/>
                  </a:lnTo>
                  <a:cubicBezTo>
                    <a:pt x="620880" y="68877"/>
                    <a:pt x="640025" y="82787"/>
                    <a:pt x="645818" y="103356"/>
                  </a:cubicBezTo>
                  <a:lnTo>
                    <a:pt x="645818" y="103356"/>
                  </a:lnTo>
                  <a:cubicBezTo>
                    <a:pt x="651954" y="125145"/>
                    <a:pt x="668983" y="142174"/>
                    <a:pt x="690772" y="148310"/>
                  </a:cubicBezTo>
                  <a:lnTo>
                    <a:pt x="690772" y="148310"/>
                  </a:lnTo>
                  <a:cubicBezTo>
                    <a:pt x="711341" y="154103"/>
                    <a:pt x="725250" y="173248"/>
                    <a:pt x="724403" y="194600"/>
                  </a:cubicBezTo>
                  <a:lnTo>
                    <a:pt x="724403" y="194601"/>
                  </a:lnTo>
                  <a:cubicBezTo>
                    <a:pt x="723506" y="217220"/>
                    <a:pt x="734439" y="238677"/>
                    <a:pt x="753266" y="251246"/>
                  </a:cubicBezTo>
                  <a:lnTo>
                    <a:pt x="753266" y="251246"/>
                  </a:lnTo>
                  <a:cubicBezTo>
                    <a:pt x="771038" y="263111"/>
                    <a:pt x="778351" y="285618"/>
                    <a:pt x="770947" y="305663"/>
                  </a:cubicBezTo>
                  <a:lnTo>
                    <a:pt x="770947" y="305663"/>
                  </a:lnTo>
                  <a:cubicBezTo>
                    <a:pt x="763103" y="326898"/>
                    <a:pt x="766871" y="350684"/>
                    <a:pt x="780892" y="368455"/>
                  </a:cubicBezTo>
                  <a:lnTo>
                    <a:pt x="780892" y="368455"/>
                  </a:lnTo>
                  <a:cubicBezTo>
                    <a:pt x="794128" y="385231"/>
                    <a:pt x="794128" y="408897"/>
                    <a:pt x="780892" y="425673"/>
                  </a:cubicBezTo>
                  <a:lnTo>
                    <a:pt x="780892" y="425673"/>
                  </a:lnTo>
                  <a:cubicBezTo>
                    <a:pt x="766871" y="443444"/>
                    <a:pt x="763103" y="467230"/>
                    <a:pt x="770947" y="488465"/>
                  </a:cubicBezTo>
                  <a:lnTo>
                    <a:pt x="770947" y="488465"/>
                  </a:lnTo>
                  <a:cubicBezTo>
                    <a:pt x="778351" y="508510"/>
                    <a:pt x="771038" y="531017"/>
                    <a:pt x="753266" y="542882"/>
                  </a:cubicBezTo>
                  <a:lnTo>
                    <a:pt x="753266" y="542882"/>
                  </a:lnTo>
                  <a:cubicBezTo>
                    <a:pt x="734439" y="555451"/>
                    <a:pt x="723506" y="576908"/>
                    <a:pt x="724403" y="599527"/>
                  </a:cubicBezTo>
                  <a:lnTo>
                    <a:pt x="724403" y="599528"/>
                  </a:lnTo>
                  <a:cubicBezTo>
                    <a:pt x="725250" y="620880"/>
                    <a:pt x="711341" y="640025"/>
                    <a:pt x="690772" y="645818"/>
                  </a:cubicBezTo>
                  <a:lnTo>
                    <a:pt x="690772" y="645818"/>
                  </a:lnTo>
                  <a:cubicBezTo>
                    <a:pt x="668983" y="651954"/>
                    <a:pt x="651954" y="668983"/>
                    <a:pt x="645818" y="690772"/>
                  </a:cubicBezTo>
                  <a:lnTo>
                    <a:pt x="645818" y="690772"/>
                  </a:lnTo>
                  <a:cubicBezTo>
                    <a:pt x="640025" y="711341"/>
                    <a:pt x="620880" y="725250"/>
                    <a:pt x="599528" y="724403"/>
                  </a:cubicBezTo>
                  <a:lnTo>
                    <a:pt x="599527" y="724403"/>
                  </a:lnTo>
                  <a:cubicBezTo>
                    <a:pt x="576908" y="723506"/>
                    <a:pt x="555451" y="734439"/>
                    <a:pt x="542882" y="753266"/>
                  </a:cubicBezTo>
                  <a:lnTo>
                    <a:pt x="542882" y="753266"/>
                  </a:lnTo>
                  <a:cubicBezTo>
                    <a:pt x="531017" y="771038"/>
                    <a:pt x="508510" y="778351"/>
                    <a:pt x="488465" y="770947"/>
                  </a:cubicBezTo>
                  <a:lnTo>
                    <a:pt x="488465" y="770947"/>
                  </a:lnTo>
                  <a:cubicBezTo>
                    <a:pt x="467230" y="763103"/>
                    <a:pt x="443444" y="766871"/>
                    <a:pt x="425673" y="780892"/>
                  </a:cubicBezTo>
                  <a:lnTo>
                    <a:pt x="425673" y="780892"/>
                  </a:lnTo>
                  <a:cubicBezTo>
                    <a:pt x="408897" y="794128"/>
                    <a:pt x="385231" y="794128"/>
                    <a:pt x="368455" y="780892"/>
                  </a:cubicBezTo>
                  <a:lnTo>
                    <a:pt x="368455" y="780892"/>
                  </a:lnTo>
                  <a:cubicBezTo>
                    <a:pt x="350684" y="766871"/>
                    <a:pt x="326898" y="763103"/>
                    <a:pt x="305663" y="770947"/>
                  </a:cubicBezTo>
                  <a:lnTo>
                    <a:pt x="305663" y="770947"/>
                  </a:lnTo>
                  <a:cubicBezTo>
                    <a:pt x="285618" y="778351"/>
                    <a:pt x="263111" y="771038"/>
                    <a:pt x="251246" y="753266"/>
                  </a:cubicBezTo>
                  <a:lnTo>
                    <a:pt x="251246" y="753266"/>
                  </a:lnTo>
                  <a:cubicBezTo>
                    <a:pt x="238677" y="734439"/>
                    <a:pt x="217220" y="723506"/>
                    <a:pt x="194601" y="724403"/>
                  </a:cubicBezTo>
                  <a:lnTo>
                    <a:pt x="194600" y="724403"/>
                  </a:lnTo>
                  <a:cubicBezTo>
                    <a:pt x="173248" y="725250"/>
                    <a:pt x="154103" y="711341"/>
                    <a:pt x="148310" y="690772"/>
                  </a:cubicBezTo>
                  <a:lnTo>
                    <a:pt x="148310" y="690772"/>
                  </a:lnTo>
                  <a:cubicBezTo>
                    <a:pt x="142174" y="668983"/>
                    <a:pt x="125145" y="651954"/>
                    <a:pt x="103356" y="645818"/>
                  </a:cubicBezTo>
                  <a:lnTo>
                    <a:pt x="103356" y="645818"/>
                  </a:lnTo>
                  <a:cubicBezTo>
                    <a:pt x="82787" y="640025"/>
                    <a:pt x="68877" y="620880"/>
                    <a:pt x="69724" y="599528"/>
                  </a:cubicBezTo>
                  <a:lnTo>
                    <a:pt x="69724" y="599527"/>
                  </a:lnTo>
                  <a:cubicBezTo>
                    <a:pt x="70622" y="576908"/>
                    <a:pt x="59689" y="555451"/>
                    <a:pt x="40862" y="542882"/>
                  </a:cubicBezTo>
                  <a:lnTo>
                    <a:pt x="40862" y="542881"/>
                  </a:lnTo>
                  <a:cubicBezTo>
                    <a:pt x="23090" y="531017"/>
                    <a:pt x="15777" y="508510"/>
                    <a:pt x="23181" y="488465"/>
                  </a:cubicBezTo>
                  <a:lnTo>
                    <a:pt x="23181" y="488465"/>
                  </a:lnTo>
                  <a:cubicBezTo>
                    <a:pt x="31024" y="467230"/>
                    <a:pt x="27257" y="443444"/>
                    <a:pt x="13236" y="425673"/>
                  </a:cubicBezTo>
                  <a:lnTo>
                    <a:pt x="13236" y="425673"/>
                  </a:lnTo>
                  <a:cubicBezTo>
                    <a:pt x="0" y="408897"/>
                    <a:pt x="0" y="385231"/>
                    <a:pt x="13236" y="368455"/>
                  </a:cubicBezTo>
                  <a:lnTo>
                    <a:pt x="13236" y="368455"/>
                  </a:lnTo>
                  <a:cubicBezTo>
                    <a:pt x="27257" y="350684"/>
                    <a:pt x="31024" y="326898"/>
                    <a:pt x="23181" y="305663"/>
                  </a:cubicBezTo>
                  <a:lnTo>
                    <a:pt x="23181" y="305663"/>
                  </a:lnTo>
                  <a:cubicBezTo>
                    <a:pt x="15777" y="285618"/>
                    <a:pt x="23090" y="263111"/>
                    <a:pt x="40862" y="251247"/>
                  </a:cubicBezTo>
                  <a:lnTo>
                    <a:pt x="40862" y="251246"/>
                  </a:lnTo>
                  <a:cubicBezTo>
                    <a:pt x="59689" y="238677"/>
                    <a:pt x="70622" y="217220"/>
                    <a:pt x="69724" y="194601"/>
                  </a:cubicBezTo>
                  <a:lnTo>
                    <a:pt x="69724" y="194601"/>
                  </a:lnTo>
                  <a:cubicBezTo>
                    <a:pt x="68877" y="173248"/>
                    <a:pt x="82787" y="154103"/>
                    <a:pt x="103356" y="148310"/>
                  </a:cubicBezTo>
                  <a:lnTo>
                    <a:pt x="103356" y="148310"/>
                  </a:lnTo>
                  <a:cubicBezTo>
                    <a:pt x="125145" y="142174"/>
                    <a:pt x="142174" y="125145"/>
                    <a:pt x="148310" y="103356"/>
                  </a:cubicBezTo>
                  <a:lnTo>
                    <a:pt x="148310" y="103356"/>
                  </a:lnTo>
                  <a:cubicBezTo>
                    <a:pt x="154103" y="82787"/>
                    <a:pt x="173248" y="68877"/>
                    <a:pt x="194601" y="69724"/>
                  </a:cubicBezTo>
                  <a:lnTo>
                    <a:pt x="194601" y="69724"/>
                  </a:lnTo>
                  <a:cubicBezTo>
                    <a:pt x="217220" y="70622"/>
                    <a:pt x="238677" y="59689"/>
                    <a:pt x="251246" y="40862"/>
                  </a:cubicBezTo>
                  <a:lnTo>
                    <a:pt x="251247" y="40862"/>
                  </a:lnTo>
                  <a:cubicBezTo>
                    <a:pt x="263111" y="23090"/>
                    <a:pt x="285618" y="15777"/>
                    <a:pt x="305663" y="23181"/>
                  </a:cubicBezTo>
                  <a:lnTo>
                    <a:pt x="305663" y="23181"/>
                  </a:lnTo>
                  <a:cubicBezTo>
                    <a:pt x="326898" y="31024"/>
                    <a:pt x="350684" y="27257"/>
                    <a:pt x="368455" y="13236"/>
                  </a:cubicBezTo>
                  <a:lnTo>
                    <a:pt x="368455" y="13236"/>
                  </a:lnTo>
                  <a:cubicBezTo>
                    <a:pt x="385231" y="0"/>
                    <a:pt x="408897" y="0"/>
                    <a:pt x="425673" y="13236"/>
                  </a:cubicBezTo>
                  <a:close/>
                </a:path>
              </a:pathLst>
            </a:custGeom>
            <a:solidFill>
              <a:srgbClr val="EAE9C5"/>
            </a:solidFill>
          </p:spPr>
        </p:sp>
        <p:sp>
          <p:nvSpPr>
            <p:cNvPr id="8" name="TextBox 8"/>
            <p:cNvSpPr txBox="1"/>
            <p:nvPr/>
          </p:nvSpPr>
          <p:spPr>
            <a:xfrm>
              <a:off x="88900" y="60325"/>
              <a:ext cx="635000" cy="6635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2518997">
            <a:off x="5983278" y="736595"/>
            <a:ext cx="1682486" cy="1972521"/>
            <a:chOff x="0" y="0"/>
            <a:chExt cx="813386" cy="953601"/>
          </a:xfrm>
        </p:grpSpPr>
        <p:sp>
          <p:nvSpPr>
            <p:cNvPr id="10" name="Freeform 10"/>
            <p:cNvSpPr/>
            <p:nvPr/>
          </p:nvSpPr>
          <p:spPr>
            <a:xfrm>
              <a:off x="0" y="0"/>
              <a:ext cx="813386" cy="953601"/>
            </a:xfrm>
            <a:custGeom>
              <a:avLst/>
              <a:gdLst/>
              <a:ahLst/>
              <a:cxnLst/>
              <a:rect l="l" t="t" r="r" b="b"/>
              <a:pathLst>
                <a:path w="813386" h="953601">
                  <a:moveTo>
                    <a:pt x="406693" y="0"/>
                  </a:moveTo>
                  <a:lnTo>
                    <a:pt x="502700" y="364243"/>
                  </a:lnTo>
                  <a:lnTo>
                    <a:pt x="813386" y="364243"/>
                  </a:lnTo>
                  <a:lnTo>
                    <a:pt x="562036" y="589359"/>
                  </a:lnTo>
                  <a:lnTo>
                    <a:pt x="658043" y="953601"/>
                  </a:lnTo>
                  <a:lnTo>
                    <a:pt x="406693" y="728487"/>
                  </a:lnTo>
                  <a:lnTo>
                    <a:pt x="155343" y="953601"/>
                  </a:lnTo>
                  <a:lnTo>
                    <a:pt x="251350" y="589359"/>
                  </a:lnTo>
                  <a:lnTo>
                    <a:pt x="0" y="364243"/>
                  </a:lnTo>
                  <a:lnTo>
                    <a:pt x="310685" y="364243"/>
                  </a:lnTo>
                  <a:lnTo>
                    <a:pt x="406693" y="0"/>
                  </a:lnTo>
                  <a:close/>
                </a:path>
              </a:pathLst>
            </a:custGeom>
            <a:solidFill>
              <a:srgbClr val="39312B"/>
            </a:solidFill>
          </p:spPr>
        </p:sp>
        <p:sp>
          <p:nvSpPr>
            <p:cNvPr id="11" name="TextBox 11"/>
            <p:cNvSpPr txBox="1"/>
            <p:nvPr/>
          </p:nvSpPr>
          <p:spPr>
            <a:xfrm>
              <a:off x="228765" y="299714"/>
              <a:ext cx="355856" cy="450661"/>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8250485" y="5661683"/>
            <a:ext cx="396337" cy="377759"/>
            <a:chOff x="0" y="0"/>
            <a:chExt cx="812800" cy="774700"/>
          </a:xfrm>
        </p:grpSpPr>
        <p:sp>
          <p:nvSpPr>
            <p:cNvPr id="13" name="Freeform 13"/>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39312B"/>
            </a:solidFill>
          </p:spPr>
        </p:sp>
        <p:sp>
          <p:nvSpPr>
            <p:cNvPr id="14" name="TextBox 14"/>
            <p:cNvSpPr txBox="1"/>
            <p:nvPr/>
          </p:nvSpPr>
          <p:spPr>
            <a:xfrm>
              <a:off x="228600" y="238125"/>
              <a:ext cx="355600" cy="371475"/>
            </a:xfrm>
            <a:prstGeom prst="rect">
              <a:avLst/>
            </a:prstGeom>
          </p:spPr>
          <p:txBody>
            <a:bodyPr lIns="50800" tIns="50800" rIns="50800" bIns="50800" rtlCol="0" anchor="ctr"/>
            <a:lstStyle/>
            <a:p>
              <a:pPr algn="ctr">
                <a:lnSpc>
                  <a:spcPts val="2659"/>
                </a:lnSpc>
              </a:pPr>
              <a:endParaRPr/>
            </a:p>
          </p:txBody>
        </p:sp>
      </p:grpSp>
      <p:grpSp>
        <p:nvGrpSpPr>
          <p:cNvPr id="18" name="Group 18"/>
          <p:cNvGrpSpPr>
            <a:grpSpLocks noChangeAspect="1"/>
          </p:cNvGrpSpPr>
          <p:nvPr/>
        </p:nvGrpSpPr>
        <p:grpSpPr>
          <a:xfrm>
            <a:off x="8376274" y="2903378"/>
            <a:ext cx="3886304" cy="3886304"/>
            <a:chOff x="0" y="0"/>
            <a:chExt cx="19050000" cy="19050000"/>
          </a:xfrm>
        </p:grpSpPr>
        <p:sp>
          <p:nvSpPr>
            <p:cNvPr id="19" name="Freeform 19"/>
            <p:cNvSpPr/>
            <p:nvPr/>
          </p:nvSpPr>
          <p:spPr>
            <a:xfrm>
              <a:off x="348882" y="766744"/>
              <a:ext cx="18352235" cy="17516512"/>
            </a:xfrm>
            <a:custGeom>
              <a:avLst/>
              <a:gdLst/>
              <a:ahLst/>
              <a:cxnLst/>
              <a:rect l="l" t="t" r="r" b="b"/>
              <a:pathLst>
                <a:path w="18352235" h="17516512">
                  <a:moveTo>
                    <a:pt x="9176118" y="14013"/>
                  </a:moveTo>
                  <a:cubicBezTo>
                    <a:pt x="6042785" y="0"/>
                    <a:pt x="3141451" y="1663572"/>
                    <a:pt x="1570726" y="4374807"/>
                  </a:cubicBezTo>
                  <a:cubicBezTo>
                    <a:pt x="0" y="7086041"/>
                    <a:pt x="0" y="10430470"/>
                    <a:pt x="1570726" y="13141705"/>
                  </a:cubicBezTo>
                  <a:cubicBezTo>
                    <a:pt x="3141451" y="15852939"/>
                    <a:pt x="6042785" y="17516512"/>
                    <a:pt x="9176118" y="17502499"/>
                  </a:cubicBezTo>
                  <a:cubicBezTo>
                    <a:pt x="12309451" y="17516512"/>
                    <a:pt x="15210784" y="15852939"/>
                    <a:pt x="16781510" y="13141705"/>
                  </a:cubicBezTo>
                  <a:cubicBezTo>
                    <a:pt x="18352235" y="10430470"/>
                    <a:pt x="18352235" y="7086041"/>
                    <a:pt x="16781510" y="4374807"/>
                  </a:cubicBezTo>
                  <a:cubicBezTo>
                    <a:pt x="15210784" y="1663572"/>
                    <a:pt x="12309451" y="0"/>
                    <a:pt x="9176118" y="14013"/>
                  </a:cubicBezTo>
                  <a:close/>
                </a:path>
              </a:pathLst>
            </a:custGeom>
            <a:blipFill>
              <a:blip r:embed="rId4"/>
              <a:stretch>
                <a:fillRect l="223" r="223"/>
              </a:stretch>
            </a:blipFill>
          </p:spPr>
        </p:sp>
        <p:sp>
          <p:nvSpPr>
            <p:cNvPr id="20" name="Freeform 20"/>
            <p:cNvSpPr/>
            <p:nvPr/>
          </p:nvSpPr>
          <p:spPr>
            <a:xfrm>
              <a:off x="0" y="0"/>
              <a:ext cx="19050000" cy="19050000"/>
            </a:xfrm>
            <a:custGeom>
              <a:avLst/>
              <a:gdLst/>
              <a:ahLst/>
              <a:cxnLst/>
              <a:rect l="l" t="t" r="r" b="b"/>
              <a:pathLst>
                <a:path w="19050000" h="19050000">
                  <a:moveTo>
                    <a:pt x="0" y="0"/>
                  </a:moveTo>
                  <a:lnTo>
                    <a:pt x="19050000" y="0"/>
                  </a:lnTo>
                  <a:lnTo>
                    <a:pt x="19050000" y="19050000"/>
                  </a:lnTo>
                  <a:lnTo>
                    <a:pt x="0" y="19050000"/>
                  </a:lnTo>
                  <a:close/>
                </a:path>
              </a:pathLst>
            </a:custGeom>
            <a:blipFill>
              <a:blip r:embed="rId5"/>
              <a:stretch>
                <a:fillRect/>
              </a:stretch>
            </a:blipFill>
          </p:spPr>
        </p:sp>
      </p:grpSp>
      <p:sp>
        <p:nvSpPr>
          <p:cNvPr id="21" name="TextBox 21"/>
          <p:cNvSpPr txBox="1"/>
          <p:nvPr/>
        </p:nvSpPr>
        <p:spPr>
          <a:xfrm rot="-5400000">
            <a:off x="-3516425" y="4805128"/>
            <a:ext cx="8937850" cy="1384995"/>
          </a:xfrm>
          <a:prstGeom prst="rect">
            <a:avLst/>
          </a:prstGeom>
        </p:spPr>
        <p:txBody>
          <a:bodyPr lIns="0" tIns="0" rIns="0" bIns="0" rtlCol="0" anchor="t">
            <a:spAutoFit/>
          </a:bodyPr>
          <a:lstStyle/>
          <a:p>
            <a:pPr algn="ctr">
              <a:lnSpc>
                <a:spcPts val="10757"/>
              </a:lnSpc>
            </a:pPr>
            <a:r>
              <a:rPr lang="en-US" sz="7683" dirty="0">
                <a:solidFill>
                  <a:srgbClr val="C19689"/>
                </a:solidFill>
                <a:latin typeface="Eras Bold ITC" pitchFamily="34" charset="0"/>
              </a:rPr>
              <a:t>MEMBERS</a:t>
            </a:r>
          </a:p>
        </p:txBody>
      </p:sp>
      <p:grpSp>
        <p:nvGrpSpPr>
          <p:cNvPr id="22" name="Group 22"/>
          <p:cNvGrpSpPr/>
          <p:nvPr/>
        </p:nvGrpSpPr>
        <p:grpSpPr>
          <a:xfrm>
            <a:off x="1106680" y="0"/>
            <a:ext cx="1070901" cy="10287000"/>
            <a:chOff x="0" y="0"/>
            <a:chExt cx="282048" cy="2709333"/>
          </a:xfrm>
        </p:grpSpPr>
        <p:sp>
          <p:nvSpPr>
            <p:cNvPr id="23" name="Freeform 23"/>
            <p:cNvSpPr/>
            <p:nvPr/>
          </p:nvSpPr>
          <p:spPr>
            <a:xfrm>
              <a:off x="0" y="0"/>
              <a:ext cx="282048" cy="2709333"/>
            </a:xfrm>
            <a:custGeom>
              <a:avLst/>
              <a:gdLst/>
              <a:ahLst/>
              <a:cxnLst/>
              <a:rect l="l" t="t" r="r" b="b"/>
              <a:pathLst>
                <a:path w="282048" h="2709333">
                  <a:moveTo>
                    <a:pt x="0" y="0"/>
                  </a:moveTo>
                  <a:lnTo>
                    <a:pt x="282048" y="0"/>
                  </a:lnTo>
                  <a:lnTo>
                    <a:pt x="282048" y="2709333"/>
                  </a:lnTo>
                  <a:lnTo>
                    <a:pt x="0" y="2709333"/>
                  </a:lnTo>
                  <a:close/>
                </a:path>
              </a:pathLst>
            </a:custGeom>
            <a:solidFill>
              <a:srgbClr val="EAE9C5"/>
            </a:solidFill>
          </p:spPr>
        </p:sp>
        <p:sp>
          <p:nvSpPr>
            <p:cNvPr id="24" name="TextBox 24"/>
            <p:cNvSpPr txBox="1"/>
            <p:nvPr/>
          </p:nvSpPr>
          <p:spPr>
            <a:xfrm>
              <a:off x="0" y="-28575"/>
              <a:ext cx="282048" cy="2737908"/>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899015" y="-206414"/>
            <a:ext cx="3215696" cy="1712594"/>
          </a:xfrm>
          <a:custGeom>
            <a:avLst/>
            <a:gdLst/>
            <a:ahLst/>
            <a:cxnLst/>
            <a:rect l="l" t="t" r="r" b="b"/>
            <a:pathLst>
              <a:path w="3215696" h="1712594">
                <a:moveTo>
                  <a:pt x="0" y="0"/>
                </a:moveTo>
                <a:lnTo>
                  <a:pt x="3215696" y="0"/>
                </a:lnTo>
                <a:lnTo>
                  <a:pt x="3215696" y="1712594"/>
                </a:lnTo>
                <a:lnTo>
                  <a:pt x="0" y="1712594"/>
                </a:lnTo>
                <a:lnTo>
                  <a:pt x="0" y="0"/>
                </a:lnTo>
                <a:close/>
              </a:path>
            </a:pathLst>
          </a:custGeom>
          <a:blipFill>
            <a:blip r:embed="rId6">
              <a:extLst>
                <a:ext uri="{96DAC541-7B7A-43D3-8B79-37D633B846F1}">
                  <asvg:svgBlip xmlns:asvg="http://schemas.microsoft.com/office/drawing/2016/SVG/main" xmlns="" r:embed="rId8"/>
                </a:ext>
              </a:extLst>
            </a:blip>
            <a:stretch>
              <a:fillRect/>
            </a:stretch>
          </a:blipFill>
        </p:spPr>
      </p:sp>
      <p:sp>
        <p:nvSpPr>
          <p:cNvPr id="26" name="Freeform 26"/>
          <p:cNvSpPr/>
          <p:nvPr/>
        </p:nvSpPr>
        <p:spPr>
          <a:xfrm>
            <a:off x="-656726" y="9258300"/>
            <a:ext cx="2870412" cy="1006769"/>
          </a:xfrm>
          <a:custGeom>
            <a:avLst/>
            <a:gdLst/>
            <a:ahLst/>
            <a:cxnLst/>
            <a:rect l="l" t="t" r="r" b="b"/>
            <a:pathLst>
              <a:path w="2870412" h="1006769">
                <a:moveTo>
                  <a:pt x="0" y="0"/>
                </a:moveTo>
                <a:lnTo>
                  <a:pt x="2870412" y="0"/>
                </a:lnTo>
                <a:lnTo>
                  <a:pt x="2870412" y="1006769"/>
                </a:lnTo>
                <a:lnTo>
                  <a:pt x="0" y="1006769"/>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31" name="TextBox 31"/>
          <p:cNvSpPr txBox="1"/>
          <p:nvPr/>
        </p:nvSpPr>
        <p:spPr>
          <a:xfrm>
            <a:off x="5845396" y="1562514"/>
            <a:ext cx="8495920" cy="893486"/>
          </a:xfrm>
          <a:prstGeom prst="rect">
            <a:avLst/>
          </a:prstGeom>
        </p:spPr>
        <p:txBody>
          <a:bodyPr lIns="0" tIns="0" rIns="0" bIns="0" rtlCol="0" anchor="t">
            <a:spAutoFit/>
          </a:bodyPr>
          <a:lstStyle/>
          <a:p>
            <a:pPr algn="ctr">
              <a:lnSpc>
                <a:spcPts val="6933"/>
              </a:lnSpc>
            </a:pPr>
            <a:r>
              <a:rPr lang="en-US" sz="4952" dirty="0">
                <a:solidFill>
                  <a:srgbClr val="EAE9C5"/>
                </a:solidFill>
                <a:latin typeface="Eras Bold ITC" pitchFamily="34" charset="0"/>
              </a:rPr>
              <a:t>The members:</a:t>
            </a:r>
          </a:p>
        </p:txBody>
      </p:sp>
      <p:sp>
        <p:nvSpPr>
          <p:cNvPr id="32" name="TextBox 32"/>
          <p:cNvSpPr txBox="1"/>
          <p:nvPr/>
        </p:nvSpPr>
        <p:spPr>
          <a:xfrm rot="-5400000">
            <a:off x="-4910037" y="3795907"/>
            <a:ext cx="10082477" cy="1166986"/>
          </a:xfrm>
          <a:prstGeom prst="rect">
            <a:avLst/>
          </a:prstGeom>
        </p:spPr>
        <p:txBody>
          <a:bodyPr lIns="0" tIns="0" rIns="0" bIns="0" rtlCol="0" anchor="t">
            <a:spAutoFit/>
          </a:bodyPr>
          <a:lstStyle/>
          <a:p>
            <a:pPr algn="ctr">
              <a:lnSpc>
                <a:spcPts val="9070"/>
              </a:lnSpc>
            </a:pPr>
            <a:r>
              <a:rPr lang="en-US" sz="6479" dirty="0">
                <a:solidFill>
                  <a:srgbClr val="29354E"/>
                </a:solidFill>
                <a:latin typeface="Eras Bold ITC" pitchFamily="34" charset="0"/>
              </a:rPr>
              <a:t>MEMBERS</a:t>
            </a:r>
          </a:p>
        </p:txBody>
      </p:sp>
      <p:sp>
        <p:nvSpPr>
          <p:cNvPr id="33" name="TextBox 33"/>
          <p:cNvSpPr txBox="1"/>
          <p:nvPr/>
        </p:nvSpPr>
        <p:spPr>
          <a:xfrm rot="-5400000">
            <a:off x="-1654723" y="5625211"/>
            <a:ext cx="6314448" cy="1262140"/>
          </a:xfrm>
          <a:prstGeom prst="rect">
            <a:avLst/>
          </a:prstGeom>
        </p:spPr>
        <p:txBody>
          <a:bodyPr lIns="0" tIns="0" rIns="0" bIns="0" rtlCol="0" anchor="t">
            <a:spAutoFit/>
          </a:bodyPr>
          <a:lstStyle/>
          <a:p>
            <a:pPr algn="ctr">
              <a:lnSpc>
                <a:spcPts val="10631"/>
              </a:lnSpc>
            </a:pPr>
            <a:r>
              <a:rPr lang="en-US" sz="7594" strike="sngStrike" dirty="0">
                <a:solidFill>
                  <a:srgbClr val="868685"/>
                </a:solidFill>
                <a:latin typeface="Eras Bold ITC" pitchFamily="34" charset="0"/>
              </a:rPr>
              <a:t>MEMBERS</a:t>
            </a:r>
          </a:p>
        </p:txBody>
      </p:sp>
      <p:sp>
        <p:nvSpPr>
          <p:cNvPr id="36" name="TextBox 36"/>
          <p:cNvSpPr txBox="1"/>
          <p:nvPr/>
        </p:nvSpPr>
        <p:spPr>
          <a:xfrm>
            <a:off x="8448654" y="7350338"/>
            <a:ext cx="3833230" cy="479181"/>
          </a:xfrm>
          <a:prstGeom prst="rect">
            <a:avLst/>
          </a:prstGeom>
        </p:spPr>
        <p:txBody>
          <a:bodyPr lIns="0" tIns="0" rIns="0" bIns="0" rtlCol="0" anchor="t">
            <a:spAutoFit/>
          </a:bodyPr>
          <a:lstStyle/>
          <a:p>
            <a:pPr algn="l">
              <a:lnSpc>
                <a:spcPts val="1846"/>
              </a:lnSpc>
            </a:pPr>
            <a:r>
              <a:rPr lang="en-US" sz="1605" dirty="0">
                <a:solidFill>
                  <a:srgbClr val="FFFFFF"/>
                </a:solidFill>
                <a:latin typeface="Prata"/>
              </a:rPr>
              <a:t>LEE     ALFRED       S.        SIMBAJON </a:t>
            </a:r>
          </a:p>
          <a:p>
            <a:pPr algn="l">
              <a:lnSpc>
                <a:spcPts val="1846"/>
              </a:lnSpc>
            </a:pPr>
            <a:endParaRPr lang="en-US" sz="1605" dirty="0">
              <a:solidFill>
                <a:srgbClr val="FFFFFF"/>
              </a:solidFill>
              <a:latin typeface="Prata"/>
            </a:endParaRPr>
          </a:p>
        </p:txBody>
      </p:sp>
      <p:sp>
        <p:nvSpPr>
          <p:cNvPr id="37" name="TextBox 37"/>
          <p:cNvSpPr txBox="1"/>
          <p:nvPr/>
        </p:nvSpPr>
        <p:spPr>
          <a:xfrm>
            <a:off x="9333839" y="6846167"/>
            <a:ext cx="1971174" cy="294621"/>
          </a:xfrm>
          <a:prstGeom prst="rect">
            <a:avLst/>
          </a:prstGeom>
        </p:spPr>
        <p:txBody>
          <a:bodyPr lIns="0" tIns="0" rIns="0" bIns="0" rtlCol="0" anchor="t">
            <a:spAutoFit/>
          </a:bodyPr>
          <a:lstStyle/>
          <a:p>
            <a:pPr algn="ctr">
              <a:lnSpc>
                <a:spcPts val="2194"/>
              </a:lnSpc>
              <a:spcBef>
                <a:spcPct val="0"/>
              </a:spcBef>
            </a:pPr>
            <a:r>
              <a:rPr lang="en-US" sz="1567" spc="173" dirty="0">
                <a:solidFill>
                  <a:srgbClr val="FFFFFF"/>
                </a:solidFill>
                <a:latin typeface="Courier PS"/>
              </a:rPr>
              <a:t>TEAM LEADER</a:t>
            </a:r>
          </a:p>
        </p:txBody>
      </p:sp>
      <p:sp>
        <p:nvSpPr>
          <p:cNvPr id="38" name="AutoShape 38"/>
          <p:cNvSpPr/>
          <p:nvPr/>
        </p:nvSpPr>
        <p:spPr>
          <a:xfrm>
            <a:off x="7514740" y="7022053"/>
            <a:ext cx="1819099" cy="0"/>
          </a:xfrm>
          <a:prstGeom prst="line">
            <a:avLst/>
          </a:prstGeom>
          <a:ln w="38100" cap="flat">
            <a:solidFill>
              <a:srgbClr val="EAE9C5"/>
            </a:solidFill>
            <a:prstDash val="solid"/>
            <a:headEnd type="none" w="sm" len="sm"/>
            <a:tailEnd type="none" w="sm" len="sm"/>
          </a:ln>
        </p:spPr>
      </p:sp>
      <p:sp>
        <p:nvSpPr>
          <p:cNvPr id="39" name="AutoShape 39"/>
          <p:cNvSpPr/>
          <p:nvPr/>
        </p:nvSpPr>
        <p:spPr>
          <a:xfrm>
            <a:off x="11305013" y="7022053"/>
            <a:ext cx="957565" cy="0"/>
          </a:xfrm>
          <a:prstGeom prst="line">
            <a:avLst/>
          </a:prstGeom>
          <a:ln w="38100" cap="flat">
            <a:solidFill>
              <a:srgbClr val="EAE9C5"/>
            </a:solidFill>
            <a:prstDash val="solid"/>
            <a:headEnd type="none" w="sm" len="sm"/>
            <a:tailEnd type="none" w="sm" len="sm"/>
          </a:ln>
        </p:spPr>
      </p:sp>
      <p:sp>
        <p:nvSpPr>
          <p:cNvPr id="42" name="TextBox 42"/>
          <p:cNvSpPr txBox="1"/>
          <p:nvPr/>
        </p:nvSpPr>
        <p:spPr>
          <a:xfrm>
            <a:off x="10568439" y="493836"/>
            <a:ext cx="7545755" cy="283519"/>
          </a:xfrm>
          <a:prstGeom prst="rect">
            <a:avLst/>
          </a:prstGeom>
        </p:spPr>
        <p:txBody>
          <a:bodyPr lIns="0" tIns="0" rIns="0" bIns="0" rtlCol="0" anchor="t">
            <a:spAutoFit/>
          </a:bodyPr>
          <a:lstStyle/>
          <a:p>
            <a:pPr algn="r">
              <a:lnSpc>
                <a:spcPts val="2374"/>
              </a:lnSpc>
            </a:pPr>
            <a:r>
              <a:rPr lang="en-US" sz="1696">
                <a:solidFill>
                  <a:srgbClr val="EAE9C5"/>
                </a:solidFill>
                <a:latin typeface="DM Sans"/>
              </a:rPr>
              <a:t>Mindanao State University- </a:t>
            </a:r>
            <a:r>
              <a:rPr lang="en-US" sz="1696" dirty="0" err="1">
                <a:solidFill>
                  <a:srgbClr val="EAE9C5"/>
                </a:solidFill>
                <a:latin typeface="DM Sans"/>
              </a:rPr>
              <a:t>Iligan</a:t>
            </a:r>
            <a:r>
              <a:rPr lang="en-US" sz="1696" dirty="0">
                <a:solidFill>
                  <a:srgbClr val="EAE9C5"/>
                </a:solidFill>
                <a:latin typeface="DM Sans"/>
              </a:rPr>
              <a:t> Institute of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E9C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567094" cy="10287000"/>
            <a:chOff x="0" y="0"/>
            <a:chExt cx="676107" cy="2709333"/>
          </a:xfrm>
        </p:grpSpPr>
        <p:sp>
          <p:nvSpPr>
            <p:cNvPr id="3" name="Freeform 3"/>
            <p:cNvSpPr/>
            <p:nvPr/>
          </p:nvSpPr>
          <p:spPr>
            <a:xfrm>
              <a:off x="0" y="0"/>
              <a:ext cx="676107" cy="2709333"/>
            </a:xfrm>
            <a:custGeom>
              <a:avLst/>
              <a:gdLst/>
              <a:ahLst/>
              <a:cxnLst/>
              <a:rect l="l" t="t" r="r" b="b"/>
              <a:pathLst>
                <a:path w="676107" h="2709333">
                  <a:moveTo>
                    <a:pt x="0" y="0"/>
                  </a:moveTo>
                  <a:lnTo>
                    <a:pt x="676107" y="0"/>
                  </a:lnTo>
                  <a:lnTo>
                    <a:pt x="676107" y="2709333"/>
                  </a:lnTo>
                  <a:lnTo>
                    <a:pt x="0" y="2709333"/>
                  </a:lnTo>
                  <a:close/>
                </a:path>
              </a:pathLst>
            </a:custGeom>
            <a:solidFill>
              <a:srgbClr val="39312B"/>
            </a:solidFill>
          </p:spPr>
        </p:sp>
        <p:sp>
          <p:nvSpPr>
            <p:cNvPr id="4" name="TextBox 4"/>
            <p:cNvSpPr txBox="1"/>
            <p:nvPr/>
          </p:nvSpPr>
          <p:spPr>
            <a:xfrm>
              <a:off x="0" y="-28575"/>
              <a:ext cx="676107" cy="273790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891069" y="-1323816"/>
            <a:ext cx="3879810" cy="3879810"/>
          </a:xfrm>
          <a:custGeom>
            <a:avLst/>
            <a:gdLst/>
            <a:ahLst/>
            <a:cxnLst/>
            <a:rect l="l" t="t" r="r" b="b"/>
            <a:pathLst>
              <a:path w="3879810" h="3879810">
                <a:moveTo>
                  <a:pt x="0" y="0"/>
                </a:moveTo>
                <a:lnTo>
                  <a:pt x="3879809" y="0"/>
                </a:lnTo>
                <a:lnTo>
                  <a:pt x="3879809" y="3879810"/>
                </a:lnTo>
                <a:lnTo>
                  <a:pt x="0" y="3879810"/>
                </a:lnTo>
                <a:lnTo>
                  <a:pt x="0" y="0"/>
                </a:lnTo>
                <a:close/>
              </a:path>
            </a:pathLst>
          </a:custGeom>
          <a:blipFill>
            <a:blip r:embed="rId2">
              <a:alphaModFix amt="7999"/>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16499335" y="9050505"/>
            <a:ext cx="731115" cy="7311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12B"/>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259163" y="9251559"/>
            <a:ext cx="329008" cy="329008"/>
            <a:chOff x="0" y="0"/>
            <a:chExt cx="406400" cy="406400"/>
          </a:xfrm>
        </p:grpSpPr>
        <p:sp>
          <p:nvSpPr>
            <p:cNvPr id="10" name="Freeform 10"/>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39312B"/>
            </a:solidFill>
          </p:spPr>
        </p:sp>
        <p:sp>
          <p:nvSpPr>
            <p:cNvPr id="11" name="TextBox 11"/>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10800000">
            <a:off x="16141615" y="9251559"/>
            <a:ext cx="329008" cy="329008"/>
            <a:chOff x="0" y="0"/>
            <a:chExt cx="406400" cy="406400"/>
          </a:xfrm>
        </p:grpSpPr>
        <p:sp>
          <p:nvSpPr>
            <p:cNvPr id="13" name="Freeform 13"/>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39312B"/>
            </a:solidFill>
          </p:spPr>
        </p:sp>
        <p:sp>
          <p:nvSpPr>
            <p:cNvPr id="14" name="TextBox 14"/>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sp>
        <p:nvSpPr>
          <p:cNvPr id="15" name="AutoShape 15"/>
          <p:cNvSpPr/>
          <p:nvPr/>
        </p:nvSpPr>
        <p:spPr>
          <a:xfrm flipV="1">
            <a:off x="10265816" y="1028700"/>
            <a:ext cx="1901054" cy="0"/>
          </a:xfrm>
          <a:prstGeom prst="line">
            <a:avLst/>
          </a:prstGeom>
          <a:ln w="38100" cap="flat">
            <a:solidFill>
              <a:srgbClr val="39312B"/>
            </a:solidFill>
            <a:prstDash val="solid"/>
            <a:headEnd type="none" w="sm" len="sm"/>
            <a:tailEnd type="none" w="sm" len="sm"/>
          </a:ln>
        </p:spPr>
      </p:sp>
      <p:sp>
        <p:nvSpPr>
          <p:cNvPr id="16" name="Freeform 16"/>
          <p:cNvSpPr/>
          <p:nvPr/>
        </p:nvSpPr>
        <p:spPr>
          <a:xfrm>
            <a:off x="11555463" y="9030150"/>
            <a:ext cx="3657600" cy="1502941"/>
          </a:xfrm>
          <a:custGeom>
            <a:avLst/>
            <a:gdLst/>
            <a:ahLst/>
            <a:cxnLst/>
            <a:rect l="l" t="t" r="r" b="b"/>
            <a:pathLst>
              <a:path w="3657600" h="1502941">
                <a:moveTo>
                  <a:pt x="0" y="0"/>
                </a:moveTo>
                <a:lnTo>
                  <a:pt x="3657600" y="0"/>
                </a:lnTo>
                <a:lnTo>
                  <a:pt x="3657600" y="1502941"/>
                </a:lnTo>
                <a:lnTo>
                  <a:pt x="0" y="1502941"/>
                </a:lnTo>
                <a:lnTo>
                  <a:pt x="0" y="0"/>
                </a:lnTo>
                <a:close/>
              </a:path>
            </a:pathLst>
          </a:custGeom>
          <a:blipFill>
            <a:blip r:embed="rId4">
              <a:alphaModFix amt="7999"/>
              <a:extLst>
                <a:ext uri="{96DAC541-7B7A-43D3-8B79-37D633B846F1}">
                  <asvg:svgBlip xmlns:asvg="http://schemas.microsoft.com/office/drawing/2016/SVG/main" xmlns="" r:embed="rId5"/>
                </a:ext>
              </a:extLst>
            </a:blip>
            <a:stretch>
              <a:fillRect/>
            </a:stretch>
          </a:blipFill>
        </p:spPr>
      </p:sp>
      <p:sp>
        <p:nvSpPr>
          <p:cNvPr id="17" name="TextBox 17"/>
          <p:cNvSpPr txBox="1"/>
          <p:nvPr/>
        </p:nvSpPr>
        <p:spPr>
          <a:xfrm rot="-5400000">
            <a:off x="-4044950" y="3845792"/>
            <a:ext cx="9733068" cy="2526333"/>
          </a:xfrm>
          <a:prstGeom prst="rect">
            <a:avLst/>
          </a:prstGeom>
        </p:spPr>
        <p:txBody>
          <a:bodyPr lIns="0" tIns="0" rIns="0" bIns="0" rtlCol="0" anchor="t">
            <a:spAutoFit/>
          </a:bodyPr>
          <a:lstStyle/>
          <a:p>
            <a:pPr algn="l">
              <a:lnSpc>
                <a:spcPts val="19735"/>
              </a:lnSpc>
            </a:pPr>
            <a:r>
              <a:rPr lang="en-US" sz="8470" spc="304" dirty="0">
                <a:solidFill>
                  <a:srgbClr val="EAE9C5"/>
                </a:solidFill>
                <a:latin typeface="Eras Bold ITC" pitchFamily="34" charset="0"/>
              </a:rPr>
              <a:t>INTRODUCTION</a:t>
            </a:r>
          </a:p>
        </p:txBody>
      </p:sp>
      <p:sp>
        <p:nvSpPr>
          <p:cNvPr id="18" name="TextBox 18"/>
          <p:cNvSpPr txBox="1"/>
          <p:nvPr/>
        </p:nvSpPr>
        <p:spPr>
          <a:xfrm>
            <a:off x="5168520" y="2489319"/>
            <a:ext cx="1961253" cy="523875"/>
          </a:xfrm>
          <a:prstGeom prst="rect">
            <a:avLst/>
          </a:prstGeom>
        </p:spPr>
        <p:txBody>
          <a:bodyPr lIns="0" tIns="0" rIns="0" bIns="0" rtlCol="0" anchor="t">
            <a:spAutoFit/>
          </a:bodyPr>
          <a:lstStyle/>
          <a:p>
            <a:pPr algn="ctr">
              <a:lnSpc>
                <a:spcPts val="4200"/>
              </a:lnSpc>
            </a:pPr>
            <a:r>
              <a:rPr lang="en-US" sz="3000">
                <a:solidFill>
                  <a:srgbClr val="EAE9C5"/>
                </a:solidFill>
                <a:latin typeface="DM Sans"/>
              </a:rPr>
              <a:t>Abstract</a:t>
            </a:r>
          </a:p>
        </p:txBody>
      </p:sp>
      <p:sp>
        <p:nvSpPr>
          <p:cNvPr id="19" name="TextBox 19"/>
          <p:cNvSpPr txBox="1"/>
          <p:nvPr/>
        </p:nvSpPr>
        <p:spPr>
          <a:xfrm>
            <a:off x="16525178" y="9164603"/>
            <a:ext cx="679430" cy="455295"/>
          </a:xfrm>
          <a:prstGeom prst="rect">
            <a:avLst/>
          </a:prstGeom>
        </p:spPr>
        <p:txBody>
          <a:bodyPr lIns="0" tIns="0" rIns="0" bIns="0" rtlCol="0" anchor="t">
            <a:spAutoFit/>
          </a:bodyPr>
          <a:lstStyle/>
          <a:p>
            <a:pPr algn="ctr">
              <a:lnSpc>
                <a:spcPts val="3779"/>
              </a:lnSpc>
            </a:pPr>
            <a:r>
              <a:rPr lang="en-US" sz="2700" dirty="0">
                <a:solidFill>
                  <a:srgbClr val="EAE9C5"/>
                </a:solidFill>
                <a:latin typeface="DM Sans"/>
              </a:rPr>
              <a:t>01</a:t>
            </a:r>
          </a:p>
        </p:txBody>
      </p:sp>
      <p:sp>
        <p:nvSpPr>
          <p:cNvPr id="20" name="TextBox 20"/>
          <p:cNvSpPr txBox="1"/>
          <p:nvPr/>
        </p:nvSpPr>
        <p:spPr>
          <a:xfrm>
            <a:off x="13385613" y="5634866"/>
            <a:ext cx="1961253" cy="523875"/>
          </a:xfrm>
          <a:prstGeom prst="rect">
            <a:avLst/>
          </a:prstGeom>
        </p:spPr>
        <p:txBody>
          <a:bodyPr lIns="0" tIns="0" rIns="0" bIns="0" rtlCol="0" anchor="t">
            <a:spAutoFit/>
          </a:bodyPr>
          <a:lstStyle/>
          <a:p>
            <a:pPr algn="ctr">
              <a:lnSpc>
                <a:spcPts val="4200"/>
              </a:lnSpc>
            </a:pPr>
            <a:r>
              <a:rPr lang="en-US" sz="3000">
                <a:solidFill>
                  <a:srgbClr val="EAE9C5"/>
                </a:solidFill>
                <a:latin typeface="DM Sans"/>
              </a:rPr>
              <a:t>Result</a:t>
            </a:r>
          </a:p>
        </p:txBody>
      </p:sp>
      <p:sp>
        <p:nvSpPr>
          <p:cNvPr id="21" name="TextBox 21"/>
          <p:cNvSpPr txBox="1"/>
          <p:nvPr/>
        </p:nvSpPr>
        <p:spPr>
          <a:xfrm>
            <a:off x="3429835" y="1932161"/>
            <a:ext cx="12263488" cy="6210720"/>
          </a:xfrm>
          <a:prstGeom prst="rect">
            <a:avLst/>
          </a:prstGeom>
        </p:spPr>
        <p:txBody>
          <a:bodyPr lIns="0" tIns="0" rIns="0" bIns="0" rtlCol="0" anchor="t">
            <a:spAutoFit/>
          </a:bodyPr>
          <a:lstStyle/>
          <a:p>
            <a:pPr algn="just">
              <a:lnSpc>
                <a:spcPts val="6160"/>
              </a:lnSpc>
            </a:pPr>
            <a:r>
              <a:rPr lang="en-US" sz="3949" spc="209" dirty="0">
                <a:solidFill>
                  <a:srgbClr val="39312B"/>
                </a:solidFill>
                <a:latin typeface="Quattrocento"/>
              </a:rPr>
              <a:t>This research aims to delve into designing database architectures that can efficiently store, process, and analyze </a:t>
            </a:r>
            <a:r>
              <a:rPr lang="en-US" sz="3949" spc="209" dirty="0" err="1">
                <a:solidFill>
                  <a:srgbClr val="39312B"/>
                </a:solidFill>
                <a:latin typeface="Quattrocento"/>
              </a:rPr>
              <a:t>IoT</a:t>
            </a:r>
            <a:r>
              <a:rPr lang="en-US" sz="3949" spc="209" dirty="0">
                <a:solidFill>
                  <a:srgbClr val="39312B"/>
                </a:solidFill>
                <a:latin typeface="Quattrocento"/>
              </a:rPr>
              <a:t> data, turning it into meaningful insights for businesses and consumers alike. By emphasizing database management, we aim to build a foundation that supports scalable, secure, and efficient </a:t>
            </a:r>
            <a:r>
              <a:rPr lang="en-US" sz="3949" spc="209" dirty="0" err="1">
                <a:solidFill>
                  <a:srgbClr val="39312B"/>
                </a:solidFill>
                <a:latin typeface="Quattrocento"/>
              </a:rPr>
              <a:t>IoT</a:t>
            </a:r>
            <a:r>
              <a:rPr lang="en-US" sz="3949" spc="209" dirty="0">
                <a:solidFill>
                  <a:srgbClr val="39312B"/>
                </a:solidFill>
                <a:latin typeface="Quattrocento"/>
              </a:rPr>
              <a:t> integrations.</a:t>
            </a:r>
          </a:p>
        </p:txBody>
      </p:sp>
      <p:sp>
        <p:nvSpPr>
          <p:cNvPr id="22" name="TextBox 22"/>
          <p:cNvSpPr txBox="1"/>
          <p:nvPr/>
        </p:nvSpPr>
        <p:spPr>
          <a:xfrm>
            <a:off x="9561578" y="783908"/>
            <a:ext cx="8608550" cy="403860"/>
          </a:xfrm>
          <a:prstGeom prst="rect">
            <a:avLst/>
          </a:prstGeom>
        </p:spPr>
        <p:txBody>
          <a:bodyPr lIns="0" tIns="0" rIns="0" bIns="0" rtlCol="0" anchor="t">
            <a:spAutoFit/>
          </a:bodyPr>
          <a:lstStyle/>
          <a:p>
            <a:pPr algn="ctr">
              <a:lnSpc>
                <a:spcPts val="2940"/>
              </a:lnSpc>
              <a:spcBef>
                <a:spcPct val="0"/>
              </a:spcBef>
            </a:pPr>
            <a:r>
              <a:rPr lang="en-US" sz="2100" spc="233" dirty="0">
                <a:solidFill>
                  <a:srgbClr val="000000"/>
                </a:solidFill>
                <a:latin typeface="Courier PS"/>
              </a:rPr>
              <a:t>INTRODUCTION </a:t>
            </a:r>
          </a:p>
        </p:txBody>
      </p:sp>
      <p:sp>
        <p:nvSpPr>
          <p:cNvPr id="23" name="AutoShape 23"/>
          <p:cNvSpPr/>
          <p:nvPr/>
        </p:nvSpPr>
        <p:spPr>
          <a:xfrm flipV="1">
            <a:off x="2091293" y="6417121"/>
            <a:ext cx="0" cy="5571568"/>
          </a:xfrm>
          <a:prstGeom prst="line">
            <a:avLst/>
          </a:prstGeom>
          <a:ln w="38100" cap="flat">
            <a:solidFill>
              <a:srgbClr val="EAE9C5"/>
            </a:solidFill>
            <a:prstDash val="solid"/>
            <a:headEnd type="none" w="sm" len="sm"/>
            <a:tailEnd type="none" w="sm" len="sm"/>
          </a:ln>
        </p:spPr>
      </p:sp>
      <p:sp>
        <p:nvSpPr>
          <p:cNvPr id="24" name="AutoShape 24"/>
          <p:cNvSpPr/>
          <p:nvPr/>
        </p:nvSpPr>
        <p:spPr>
          <a:xfrm flipV="1">
            <a:off x="1963241" y="-4542868"/>
            <a:ext cx="0" cy="5571568"/>
          </a:xfrm>
          <a:prstGeom prst="line">
            <a:avLst/>
          </a:prstGeom>
          <a:ln w="38100" cap="flat">
            <a:solidFill>
              <a:srgbClr val="EAE9C5"/>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9C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567094" cy="10287000"/>
            <a:chOff x="0" y="0"/>
            <a:chExt cx="676107" cy="2709333"/>
          </a:xfrm>
        </p:grpSpPr>
        <p:sp>
          <p:nvSpPr>
            <p:cNvPr id="3" name="Freeform 3"/>
            <p:cNvSpPr/>
            <p:nvPr/>
          </p:nvSpPr>
          <p:spPr>
            <a:xfrm>
              <a:off x="0" y="0"/>
              <a:ext cx="676107" cy="2709333"/>
            </a:xfrm>
            <a:custGeom>
              <a:avLst/>
              <a:gdLst/>
              <a:ahLst/>
              <a:cxnLst/>
              <a:rect l="l" t="t" r="r" b="b"/>
              <a:pathLst>
                <a:path w="676107" h="2709333">
                  <a:moveTo>
                    <a:pt x="0" y="0"/>
                  </a:moveTo>
                  <a:lnTo>
                    <a:pt x="676107" y="0"/>
                  </a:lnTo>
                  <a:lnTo>
                    <a:pt x="676107" y="2709333"/>
                  </a:lnTo>
                  <a:lnTo>
                    <a:pt x="0" y="2709333"/>
                  </a:lnTo>
                  <a:close/>
                </a:path>
              </a:pathLst>
            </a:custGeom>
            <a:solidFill>
              <a:srgbClr val="39312B"/>
            </a:solidFill>
          </p:spPr>
        </p:sp>
        <p:sp>
          <p:nvSpPr>
            <p:cNvPr id="4" name="TextBox 4"/>
            <p:cNvSpPr txBox="1"/>
            <p:nvPr/>
          </p:nvSpPr>
          <p:spPr>
            <a:xfrm>
              <a:off x="0" y="-28575"/>
              <a:ext cx="676107" cy="273790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891069" y="-1323816"/>
            <a:ext cx="3879810" cy="3879810"/>
          </a:xfrm>
          <a:custGeom>
            <a:avLst/>
            <a:gdLst/>
            <a:ahLst/>
            <a:cxnLst/>
            <a:rect l="l" t="t" r="r" b="b"/>
            <a:pathLst>
              <a:path w="3879810" h="3879810">
                <a:moveTo>
                  <a:pt x="0" y="0"/>
                </a:moveTo>
                <a:lnTo>
                  <a:pt x="3879809" y="0"/>
                </a:lnTo>
                <a:lnTo>
                  <a:pt x="3879809" y="3879810"/>
                </a:lnTo>
                <a:lnTo>
                  <a:pt x="0" y="3879810"/>
                </a:lnTo>
                <a:lnTo>
                  <a:pt x="0" y="0"/>
                </a:lnTo>
                <a:close/>
              </a:path>
            </a:pathLst>
          </a:custGeom>
          <a:blipFill>
            <a:blip r:embed="rId2">
              <a:alphaModFix amt="7999"/>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16499335" y="9050505"/>
            <a:ext cx="731115" cy="7311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12B"/>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259163" y="9251559"/>
            <a:ext cx="329008" cy="329008"/>
            <a:chOff x="0" y="0"/>
            <a:chExt cx="406400" cy="406400"/>
          </a:xfrm>
        </p:grpSpPr>
        <p:sp>
          <p:nvSpPr>
            <p:cNvPr id="10" name="Freeform 10"/>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39312B"/>
            </a:solidFill>
          </p:spPr>
        </p:sp>
        <p:sp>
          <p:nvSpPr>
            <p:cNvPr id="11" name="TextBox 11"/>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10800000">
            <a:off x="16141615" y="9251559"/>
            <a:ext cx="329008" cy="329008"/>
            <a:chOff x="0" y="0"/>
            <a:chExt cx="406400" cy="406400"/>
          </a:xfrm>
        </p:grpSpPr>
        <p:sp>
          <p:nvSpPr>
            <p:cNvPr id="13" name="Freeform 13"/>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39312B"/>
            </a:solidFill>
          </p:spPr>
        </p:sp>
        <p:sp>
          <p:nvSpPr>
            <p:cNvPr id="14" name="TextBox 14"/>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sp>
        <p:nvSpPr>
          <p:cNvPr id="15" name="AutoShape 15"/>
          <p:cNvSpPr/>
          <p:nvPr/>
        </p:nvSpPr>
        <p:spPr>
          <a:xfrm flipV="1">
            <a:off x="9654409" y="1162050"/>
            <a:ext cx="1901054" cy="0"/>
          </a:xfrm>
          <a:prstGeom prst="line">
            <a:avLst/>
          </a:prstGeom>
          <a:ln w="38100" cap="flat">
            <a:solidFill>
              <a:srgbClr val="39312B"/>
            </a:solidFill>
            <a:prstDash val="solid"/>
            <a:headEnd type="none" w="sm" len="sm"/>
            <a:tailEnd type="none" w="sm" len="sm"/>
          </a:ln>
        </p:spPr>
      </p:sp>
      <p:sp>
        <p:nvSpPr>
          <p:cNvPr id="16" name="Freeform 16"/>
          <p:cNvSpPr/>
          <p:nvPr/>
        </p:nvSpPr>
        <p:spPr>
          <a:xfrm>
            <a:off x="11555463" y="9030150"/>
            <a:ext cx="3657600" cy="1502941"/>
          </a:xfrm>
          <a:custGeom>
            <a:avLst/>
            <a:gdLst/>
            <a:ahLst/>
            <a:cxnLst/>
            <a:rect l="l" t="t" r="r" b="b"/>
            <a:pathLst>
              <a:path w="3657600" h="1502941">
                <a:moveTo>
                  <a:pt x="0" y="0"/>
                </a:moveTo>
                <a:lnTo>
                  <a:pt x="3657600" y="0"/>
                </a:lnTo>
                <a:lnTo>
                  <a:pt x="3657600" y="1502941"/>
                </a:lnTo>
                <a:lnTo>
                  <a:pt x="0" y="1502941"/>
                </a:lnTo>
                <a:lnTo>
                  <a:pt x="0" y="0"/>
                </a:lnTo>
                <a:close/>
              </a:path>
            </a:pathLst>
          </a:custGeom>
          <a:blipFill>
            <a:blip r:embed="rId4">
              <a:alphaModFix amt="7999"/>
              <a:extLst>
                <a:ext uri="{96DAC541-7B7A-43D3-8B79-37D633B846F1}">
                  <asvg:svgBlip xmlns:asvg="http://schemas.microsoft.com/office/drawing/2016/SVG/main" xmlns="" r:embed="rId5"/>
                </a:ext>
              </a:extLst>
            </a:blip>
            <a:stretch>
              <a:fillRect/>
            </a:stretch>
          </a:blipFill>
        </p:spPr>
      </p:sp>
      <p:sp>
        <p:nvSpPr>
          <p:cNvPr id="17" name="TextBox 17"/>
          <p:cNvSpPr txBox="1"/>
          <p:nvPr/>
        </p:nvSpPr>
        <p:spPr>
          <a:xfrm rot="-5400000">
            <a:off x="-3773126" y="3916808"/>
            <a:ext cx="9308377" cy="1474763"/>
          </a:xfrm>
          <a:prstGeom prst="rect">
            <a:avLst/>
          </a:prstGeom>
        </p:spPr>
        <p:txBody>
          <a:bodyPr lIns="0" tIns="0" rIns="0" bIns="0" rtlCol="0" anchor="t">
            <a:spAutoFit/>
          </a:bodyPr>
          <a:lstStyle/>
          <a:p>
            <a:pPr algn="l">
              <a:lnSpc>
                <a:spcPts val="11502"/>
              </a:lnSpc>
            </a:pPr>
            <a:r>
              <a:rPr lang="en-US" sz="8100" spc="583" dirty="0">
                <a:solidFill>
                  <a:srgbClr val="EAE9C5"/>
                </a:solidFill>
                <a:latin typeface="Eras Bold ITC" pitchFamily="34" charset="0"/>
              </a:rPr>
              <a:t>SIGNIFICANCE  </a:t>
            </a:r>
          </a:p>
        </p:txBody>
      </p:sp>
      <p:sp>
        <p:nvSpPr>
          <p:cNvPr id="18" name="TextBox 18"/>
          <p:cNvSpPr txBox="1"/>
          <p:nvPr/>
        </p:nvSpPr>
        <p:spPr>
          <a:xfrm>
            <a:off x="5168520" y="2489319"/>
            <a:ext cx="1961253" cy="523875"/>
          </a:xfrm>
          <a:prstGeom prst="rect">
            <a:avLst/>
          </a:prstGeom>
        </p:spPr>
        <p:txBody>
          <a:bodyPr lIns="0" tIns="0" rIns="0" bIns="0" rtlCol="0" anchor="t">
            <a:spAutoFit/>
          </a:bodyPr>
          <a:lstStyle/>
          <a:p>
            <a:pPr algn="ctr">
              <a:lnSpc>
                <a:spcPts val="4200"/>
              </a:lnSpc>
            </a:pPr>
            <a:r>
              <a:rPr lang="en-US" sz="3000">
                <a:solidFill>
                  <a:srgbClr val="EAE9C5"/>
                </a:solidFill>
                <a:latin typeface="DM Sans"/>
              </a:rPr>
              <a:t>Abstract</a:t>
            </a:r>
          </a:p>
        </p:txBody>
      </p:sp>
      <p:sp>
        <p:nvSpPr>
          <p:cNvPr id="19" name="TextBox 19"/>
          <p:cNvSpPr txBox="1"/>
          <p:nvPr/>
        </p:nvSpPr>
        <p:spPr>
          <a:xfrm>
            <a:off x="13384263" y="2489319"/>
            <a:ext cx="1961253" cy="523875"/>
          </a:xfrm>
          <a:prstGeom prst="rect">
            <a:avLst/>
          </a:prstGeom>
        </p:spPr>
        <p:txBody>
          <a:bodyPr lIns="0" tIns="0" rIns="0" bIns="0" rtlCol="0" anchor="t">
            <a:spAutoFit/>
          </a:bodyPr>
          <a:lstStyle/>
          <a:p>
            <a:pPr algn="ctr">
              <a:lnSpc>
                <a:spcPts val="4200"/>
              </a:lnSpc>
            </a:pPr>
            <a:r>
              <a:rPr lang="en-US" sz="3000">
                <a:solidFill>
                  <a:srgbClr val="EAE9C5"/>
                </a:solidFill>
                <a:latin typeface="DM Sans"/>
              </a:rPr>
              <a:t>Problem</a:t>
            </a:r>
          </a:p>
        </p:txBody>
      </p:sp>
      <p:sp>
        <p:nvSpPr>
          <p:cNvPr id="20" name="TextBox 20"/>
          <p:cNvSpPr txBox="1"/>
          <p:nvPr/>
        </p:nvSpPr>
        <p:spPr>
          <a:xfrm>
            <a:off x="16525178" y="9164603"/>
            <a:ext cx="679430" cy="455295"/>
          </a:xfrm>
          <a:prstGeom prst="rect">
            <a:avLst/>
          </a:prstGeom>
        </p:spPr>
        <p:txBody>
          <a:bodyPr lIns="0" tIns="0" rIns="0" bIns="0" rtlCol="0" anchor="t">
            <a:spAutoFit/>
          </a:bodyPr>
          <a:lstStyle/>
          <a:p>
            <a:pPr algn="ctr">
              <a:lnSpc>
                <a:spcPts val="3779"/>
              </a:lnSpc>
            </a:pPr>
            <a:r>
              <a:rPr lang="en-US" sz="2700">
                <a:solidFill>
                  <a:srgbClr val="EAE9C5"/>
                </a:solidFill>
                <a:latin typeface="DM Sans"/>
              </a:rPr>
              <a:t>02</a:t>
            </a:r>
          </a:p>
        </p:txBody>
      </p:sp>
      <p:sp>
        <p:nvSpPr>
          <p:cNvPr id="21" name="TextBox 21"/>
          <p:cNvSpPr txBox="1"/>
          <p:nvPr/>
        </p:nvSpPr>
        <p:spPr>
          <a:xfrm>
            <a:off x="3162052" y="8963475"/>
            <a:ext cx="2668922" cy="523875"/>
          </a:xfrm>
          <a:prstGeom prst="rect">
            <a:avLst/>
          </a:prstGeom>
        </p:spPr>
        <p:txBody>
          <a:bodyPr lIns="0" tIns="0" rIns="0" bIns="0" rtlCol="0" anchor="t">
            <a:spAutoFit/>
          </a:bodyPr>
          <a:lstStyle/>
          <a:p>
            <a:pPr algn="ctr">
              <a:lnSpc>
                <a:spcPts val="4200"/>
              </a:lnSpc>
            </a:pPr>
            <a:r>
              <a:rPr lang="en-US" sz="3000">
                <a:solidFill>
                  <a:srgbClr val="EAE9C5"/>
                </a:solidFill>
                <a:latin typeface="DM Sans"/>
              </a:rPr>
              <a:t>Methodology</a:t>
            </a:r>
          </a:p>
        </p:txBody>
      </p:sp>
      <p:sp>
        <p:nvSpPr>
          <p:cNvPr id="22" name="TextBox 22"/>
          <p:cNvSpPr txBox="1"/>
          <p:nvPr/>
        </p:nvSpPr>
        <p:spPr>
          <a:xfrm>
            <a:off x="3730553" y="2660769"/>
            <a:ext cx="12411062" cy="4574066"/>
          </a:xfrm>
          <a:prstGeom prst="rect">
            <a:avLst/>
          </a:prstGeom>
        </p:spPr>
        <p:txBody>
          <a:bodyPr lIns="0" tIns="0" rIns="0" bIns="0" rtlCol="0" anchor="t">
            <a:spAutoFit/>
          </a:bodyPr>
          <a:lstStyle/>
          <a:p>
            <a:pPr algn="just">
              <a:lnSpc>
                <a:spcPts val="5216"/>
              </a:lnSpc>
            </a:pPr>
            <a:r>
              <a:rPr lang="en-US" sz="3344" spc="177" dirty="0">
                <a:solidFill>
                  <a:srgbClr val="39312B"/>
                </a:solidFill>
                <a:latin typeface="Quattrocento"/>
              </a:rPr>
              <a:t>To explore how </a:t>
            </a:r>
            <a:r>
              <a:rPr lang="en-US" sz="3344" spc="177" dirty="0" err="1">
                <a:solidFill>
                  <a:srgbClr val="39312B"/>
                </a:solidFill>
                <a:latin typeface="Quattrocento"/>
              </a:rPr>
              <a:t>IoT</a:t>
            </a:r>
            <a:r>
              <a:rPr lang="en-US" sz="3344" spc="177" dirty="0">
                <a:solidFill>
                  <a:srgbClr val="39312B"/>
                </a:solidFill>
                <a:latin typeface="Quattrocento"/>
              </a:rPr>
              <a:t> systems can be integrated into marketing strategies to provide real-time, personalized experiences to consumers, and how these systems can optimize resource availability through efficient database management and back-end implementation. Our interest also stems from the pressing need to bridge the gap between online and offline shopping experiences. </a:t>
            </a:r>
          </a:p>
        </p:txBody>
      </p:sp>
      <p:sp>
        <p:nvSpPr>
          <p:cNvPr id="23" name="TextBox 23"/>
          <p:cNvSpPr txBox="1"/>
          <p:nvPr/>
        </p:nvSpPr>
        <p:spPr>
          <a:xfrm>
            <a:off x="9297422" y="942975"/>
            <a:ext cx="8608550" cy="403860"/>
          </a:xfrm>
          <a:prstGeom prst="rect">
            <a:avLst/>
          </a:prstGeom>
        </p:spPr>
        <p:txBody>
          <a:bodyPr lIns="0" tIns="0" rIns="0" bIns="0" rtlCol="0" anchor="t">
            <a:spAutoFit/>
          </a:bodyPr>
          <a:lstStyle/>
          <a:p>
            <a:pPr algn="ctr">
              <a:lnSpc>
                <a:spcPts val="2940"/>
              </a:lnSpc>
              <a:spcBef>
                <a:spcPct val="0"/>
              </a:spcBef>
            </a:pPr>
            <a:r>
              <a:rPr lang="en-US" sz="2100" spc="233" dirty="0">
                <a:solidFill>
                  <a:srgbClr val="000000"/>
                </a:solidFill>
                <a:latin typeface="Courier PS"/>
              </a:rPr>
              <a:t>      SIGNIFICANCE OF THE STUDY</a:t>
            </a:r>
          </a:p>
        </p:txBody>
      </p:sp>
      <p:sp>
        <p:nvSpPr>
          <p:cNvPr id="24" name="TextBox 24"/>
          <p:cNvSpPr txBox="1"/>
          <p:nvPr/>
        </p:nvSpPr>
        <p:spPr>
          <a:xfrm rot="-5400000">
            <a:off x="-3663788" y="3367240"/>
            <a:ext cx="11081539" cy="608438"/>
          </a:xfrm>
          <a:prstGeom prst="rect">
            <a:avLst/>
          </a:prstGeom>
        </p:spPr>
        <p:txBody>
          <a:bodyPr lIns="0" tIns="0" rIns="0" bIns="0" rtlCol="0" anchor="t">
            <a:spAutoFit/>
          </a:bodyPr>
          <a:lstStyle/>
          <a:p>
            <a:pPr algn="ctr">
              <a:lnSpc>
                <a:spcPts val="5004"/>
              </a:lnSpc>
            </a:pPr>
            <a:r>
              <a:rPr lang="en-US" sz="3475" spc="1244" dirty="0">
                <a:solidFill>
                  <a:srgbClr val="FFFFFF"/>
                </a:solidFill>
                <a:latin typeface="Quattrocento"/>
              </a:rPr>
              <a:t>    OF THE STUDY</a:t>
            </a:r>
          </a:p>
        </p:txBody>
      </p:sp>
      <p:sp>
        <p:nvSpPr>
          <p:cNvPr id="25" name="AutoShape 25"/>
          <p:cNvSpPr/>
          <p:nvPr/>
        </p:nvSpPr>
        <p:spPr>
          <a:xfrm>
            <a:off x="-1127297" y="9781620"/>
            <a:ext cx="5571568" cy="0"/>
          </a:xfrm>
          <a:prstGeom prst="line">
            <a:avLst/>
          </a:prstGeom>
          <a:ln w="38100" cap="flat">
            <a:solidFill>
              <a:srgbClr val="EAE9C5"/>
            </a:solidFill>
            <a:prstDash val="solid"/>
            <a:headEnd type="none" w="sm" len="sm"/>
            <a:tailEnd type="none" w="sm" len="sm"/>
          </a:ln>
        </p:spPr>
      </p:sp>
      <p:sp>
        <p:nvSpPr>
          <p:cNvPr id="26" name="AutoShape 26"/>
          <p:cNvSpPr/>
          <p:nvPr/>
        </p:nvSpPr>
        <p:spPr>
          <a:xfrm flipV="1">
            <a:off x="1938893" y="6264721"/>
            <a:ext cx="0" cy="5571568"/>
          </a:xfrm>
          <a:prstGeom prst="line">
            <a:avLst/>
          </a:prstGeom>
          <a:ln w="38100" cap="flat">
            <a:solidFill>
              <a:srgbClr val="EAE9C5"/>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494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714223" cy="10287000"/>
            <a:chOff x="0" y="0"/>
            <a:chExt cx="714857" cy="2709333"/>
          </a:xfrm>
        </p:grpSpPr>
        <p:sp>
          <p:nvSpPr>
            <p:cNvPr id="3" name="Freeform 3"/>
            <p:cNvSpPr/>
            <p:nvPr/>
          </p:nvSpPr>
          <p:spPr>
            <a:xfrm>
              <a:off x="0" y="0"/>
              <a:ext cx="714857" cy="2709333"/>
            </a:xfrm>
            <a:custGeom>
              <a:avLst/>
              <a:gdLst/>
              <a:ahLst/>
              <a:cxnLst/>
              <a:rect l="l" t="t" r="r" b="b"/>
              <a:pathLst>
                <a:path w="714857" h="2709333">
                  <a:moveTo>
                    <a:pt x="0" y="0"/>
                  </a:moveTo>
                  <a:lnTo>
                    <a:pt x="714857" y="0"/>
                  </a:lnTo>
                  <a:lnTo>
                    <a:pt x="714857" y="2709333"/>
                  </a:lnTo>
                  <a:lnTo>
                    <a:pt x="0" y="2709333"/>
                  </a:lnTo>
                  <a:close/>
                </a:path>
              </a:pathLst>
            </a:custGeom>
            <a:solidFill>
              <a:srgbClr val="EAE9C5"/>
            </a:solidFill>
          </p:spPr>
        </p:sp>
        <p:sp>
          <p:nvSpPr>
            <p:cNvPr id="4" name="TextBox 4"/>
            <p:cNvSpPr txBox="1"/>
            <p:nvPr/>
          </p:nvSpPr>
          <p:spPr>
            <a:xfrm>
              <a:off x="0" y="-28575"/>
              <a:ext cx="714857" cy="273790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6499335" y="9050505"/>
            <a:ext cx="731115" cy="73111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9C5"/>
            </a:solidFill>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163" y="9251559"/>
            <a:ext cx="329008" cy="329008"/>
            <a:chOff x="0" y="0"/>
            <a:chExt cx="406400" cy="406400"/>
          </a:xfrm>
        </p:grpSpPr>
        <p:sp>
          <p:nvSpPr>
            <p:cNvPr id="9" name="Freeform 9"/>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EAE9C5"/>
            </a:solidFill>
          </p:spPr>
        </p:sp>
        <p:sp>
          <p:nvSpPr>
            <p:cNvPr id="10" name="TextBox 10"/>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16141615" y="9251559"/>
            <a:ext cx="329008" cy="329008"/>
            <a:chOff x="0" y="0"/>
            <a:chExt cx="406400" cy="406400"/>
          </a:xfrm>
        </p:grpSpPr>
        <p:sp>
          <p:nvSpPr>
            <p:cNvPr id="12" name="Freeform 12"/>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EAE9C5"/>
            </a:solidFill>
          </p:spPr>
        </p:sp>
        <p:sp>
          <p:nvSpPr>
            <p:cNvPr id="13" name="TextBox 13"/>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sp>
        <p:nvSpPr>
          <p:cNvPr id="14" name="AutoShape 14"/>
          <p:cNvSpPr/>
          <p:nvPr/>
        </p:nvSpPr>
        <p:spPr>
          <a:xfrm flipV="1">
            <a:off x="11679698" y="1289553"/>
            <a:ext cx="1974707" cy="0"/>
          </a:xfrm>
          <a:prstGeom prst="line">
            <a:avLst/>
          </a:prstGeom>
          <a:ln w="38100" cap="flat">
            <a:solidFill>
              <a:srgbClr val="EAE9C5"/>
            </a:solidFill>
            <a:prstDash val="solid"/>
            <a:headEnd type="none" w="sm" len="sm"/>
            <a:tailEnd type="none" w="sm" len="sm"/>
          </a:ln>
        </p:spPr>
      </p:sp>
      <p:sp>
        <p:nvSpPr>
          <p:cNvPr id="15" name="Freeform 15"/>
          <p:cNvSpPr/>
          <p:nvPr/>
        </p:nvSpPr>
        <p:spPr>
          <a:xfrm rot="5400000" flipH="1">
            <a:off x="13335000" y="7382328"/>
            <a:ext cx="3336354" cy="3336354"/>
          </a:xfrm>
          <a:custGeom>
            <a:avLst/>
            <a:gdLst/>
            <a:ahLst/>
            <a:cxnLst/>
            <a:rect l="l" t="t" r="r" b="b"/>
            <a:pathLst>
              <a:path w="3336354" h="3336354">
                <a:moveTo>
                  <a:pt x="3336353" y="0"/>
                </a:moveTo>
                <a:lnTo>
                  <a:pt x="0" y="0"/>
                </a:lnTo>
                <a:lnTo>
                  <a:pt x="0" y="3336354"/>
                </a:lnTo>
                <a:lnTo>
                  <a:pt x="3336353" y="3336354"/>
                </a:lnTo>
                <a:lnTo>
                  <a:pt x="3336353" y="0"/>
                </a:lnTo>
                <a:close/>
              </a:path>
            </a:pathLst>
          </a:custGeom>
          <a:blipFill>
            <a:blip r:embed="rId2">
              <a:alphaModFix amt="7999"/>
              <a:extLst>
                <a:ext uri="{96DAC541-7B7A-43D3-8B79-37D633B846F1}">
                  <asvg:svgBlip xmlns:asvg="http://schemas.microsoft.com/office/drawing/2016/SVG/main" xmlns="" r:embed="rId3"/>
                </a:ext>
              </a:extLst>
            </a:blip>
            <a:stretch>
              <a:fillRect/>
            </a:stretch>
          </a:blipFill>
        </p:spPr>
      </p:sp>
      <p:sp>
        <p:nvSpPr>
          <p:cNvPr id="16" name="Freeform 16"/>
          <p:cNvSpPr/>
          <p:nvPr/>
        </p:nvSpPr>
        <p:spPr>
          <a:xfrm rot="5400000" flipV="1">
            <a:off x="4245592" y="-1560201"/>
            <a:ext cx="3120401" cy="3120401"/>
          </a:xfrm>
          <a:custGeom>
            <a:avLst/>
            <a:gdLst/>
            <a:ahLst/>
            <a:cxnLst/>
            <a:rect l="l" t="t" r="r" b="b"/>
            <a:pathLst>
              <a:path w="3120401" h="3120401">
                <a:moveTo>
                  <a:pt x="0" y="3120402"/>
                </a:moveTo>
                <a:lnTo>
                  <a:pt x="3120402" y="3120402"/>
                </a:lnTo>
                <a:lnTo>
                  <a:pt x="3120402" y="0"/>
                </a:lnTo>
                <a:lnTo>
                  <a:pt x="0" y="0"/>
                </a:lnTo>
                <a:lnTo>
                  <a:pt x="0" y="3120402"/>
                </a:lnTo>
                <a:close/>
              </a:path>
            </a:pathLst>
          </a:custGeom>
          <a:blipFill>
            <a:blip r:embed="rId4">
              <a:alphaModFix amt="7999"/>
              <a:extLst>
                <a:ext uri="{96DAC541-7B7A-43D3-8B79-37D633B846F1}">
                  <asvg:svgBlip xmlns:asvg="http://schemas.microsoft.com/office/drawing/2016/SVG/main" xmlns="" r:embed="rId5"/>
                </a:ext>
              </a:extLst>
            </a:blip>
            <a:stretch>
              <a:fillRect/>
            </a:stretch>
          </a:blipFill>
        </p:spPr>
      </p:sp>
      <p:sp>
        <p:nvSpPr>
          <p:cNvPr id="23" name="TextBox 23"/>
          <p:cNvSpPr txBox="1"/>
          <p:nvPr/>
        </p:nvSpPr>
        <p:spPr>
          <a:xfrm rot="-5400000">
            <a:off x="-3354685" y="4055079"/>
            <a:ext cx="9276241" cy="1853397"/>
          </a:xfrm>
          <a:prstGeom prst="rect">
            <a:avLst/>
          </a:prstGeom>
        </p:spPr>
        <p:txBody>
          <a:bodyPr lIns="0" tIns="0" rIns="0" bIns="0" rtlCol="0" anchor="t">
            <a:spAutoFit/>
          </a:bodyPr>
          <a:lstStyle/>
          <a:p>
            <a:pPr algn="ctr">
              <a:lnSpc>
                <a:spcPts val="14454"/>
              </a:lnSpc>
            </a:pPr>
            <a:r>
              <a:rPr lang="en-US" sz="10324" dirty="0">
                <a:solidFill>
                  <a:srgbClr val="39312B"/>
                </a:solidFill>
                <a:latin typeface="Eras Bold ITC" pitchFamily="34" charset="0"/>
              </a:rPr>
              <a:t>OBJECTIVES</a:t>
            </a:r>
          </a:p>
        </p:txBody>
      </p:sp>
      <p:sp>
        <p:nvSpPr>
          <p:cNvPr id="24" name="TextBox 24"/>
          <p:cNvSpPr txBox="1"/>
          <p:nvPr/>
        </p:nvSpPr>
        <p:spPr>
          <a:xfrm>
            <a:off x="16525178" y="9164603"/>
            <a:ext cx="679430" cy="455295"/>
          </a:xfrm>
          <a:prstGeom prst="rect">
            <a:avLst/>
          </a:prstGeom>
        </p:spPr>
        <p:txBody>
          <a:bodyPr lIns="0" tIns="0" rIns="0" bIns="0" rtlCol="0" anchor="t">
            <a:spAutoFit/>
          </a:bodyPr>
          <a:lstStyle/>
          <a:p>
            <a:pPr algn="ctr">
              <a:lnSpc>
                <a:spcPts val="3779"/>
              </a:lnSpc>
            </a:pPr>
            <a:r>
              <a:rPr lang="en-US" sz="2700">
                <a:solidFill>
                  <a:srgbClr val="39312B"/>
                </a:solidFill>
                <a:latin typeface="DM Sans"/>
              </a:rPr>
              <a:t>03</a:t>
            </a:r>
          </a:p>
        </p:txBody>
      </p:sp>
      <p:sp>
        <p:nvSpPr>
          <p:cNvPr id="30" name="TextBox 30"/>
          <p:cNvSpPr txBox="1"/>
          <p:nvPr/>
        </p:nvSpPr>
        <p:spPr>
          <a:xfrm>
            <a:off x="3880183" y="2705100"/>
            <a:ext cx="13063079" cy="3270126"/>
          </a:xfrm>
          <a:prstGeom prst="rect">
            <a:avLst/>
          </a:prstGeom>
        </p:spPr>
        <p:txBody>
          <a:bodyPr wrap="square" lIns="0" tIns="0" rIns="0" bIns="0" rtlCol="0" anchor="t">
            <a:spAutoFit/>
          </a:bodyPr>
          <a:lstStyle/>
          <a:p>
            <a:pPr algn="just">
              <a:lnSpc>
                <a:spcPts val="5076"/>
              </a:lnSpc>
            </a:pPr>
            <a:r>
              <a:rPr lang="en-US" sz="3254" spc="172" dirty="0">
                <a:solidFill>
                  <a:srgbClr val="FFFFFF"/>
                </a:solidFill>
                <a:latin typeface="Quattrocento"/>
              </a:rPr>
              <a:t>This research aims to develop a website intended for highlighting certain Product Marketing Resource and Availability located  in </a:t>
            </a:r>
            <a:r>
              <a:rPr lang="en-US" sz="3254" spc="172" dirty="0" err="1">
                <a:solidFill>
                  <a:srgbClr val="FFFFFF"/>
                </a:solidFill>
                <a:latin typeface="Quattrocento"/>
              </a:rPr>
              <a:t>Iligan</a:t>
            </a:r>
            <a:r>
              <a:rPr lang="en-US" sz="3254" spc="172" dirty="0">
                <a:solidFill>
                  <a:srgbClr val="FFFFFF"/>
                </a:solidFill>
                <a:latin typeface="Quattrocento"/>
              </a:rPr>
              <a:t> City, Philippines, which will aim to further promote the best marketing product in the city premises.</a:t>
            </a:r>
          </a:p>
        </p:txBody>
      </p:sp>
      <p:sp>
        <p:nvSpPr>
          <p:cNvPr id="32" name="TextBox 32"/>
          <p:cNvSpPr txBox="1"/>
          <p:nvPr/>
        </p:nvSpPr>
        <p:spPr>
          <a:xfrm>
            <a:off x="10611224" y="1087623"/>
            <a:ext cx="8608550" cy="403860"/>
          </a:xfrm>
          <a:prstGeom prst="rect">
            <a:avLst/>
          </a:prstGeom>
        </p:spPr>
        <p:txBody>
          <a:bodyPr lIns="0" tIns="0" rIns="0" bIns="0" rtlCol="0" anchor="t">
            <a:spAutoFit/>
          </a:bodyPr>
          <a:lstStyle/>
          <a:p>
            <a:pPr algn="ctr">
              <a:lnSpc>
                <a:spcPts val="2940"/>
              </a:lnSpc>
              <a:spcBef>
                <a:spcPct val="0"/>
              </a:spcBef>
            </a:pPr>
            <a:r>
              <a:rPr lang="en-US" sz="2100" spc="233" dirty="0" smtClean="0">
                <a:solidFill>
                  <a:srgbClr val="FFFFFF"/>
                </a:solidFill>
                <a:latin typeface="Courier PS"/>
              </a:rPr>
              <a:t>OBJECTIVES</a:t>
            </a:r>
            <a:endParaRPr lang="en-US" sz="2100" spc="233" dirty="0">
              <a:solidFill>
                <a:srgbClr val="FFFFFF"/>
              </a:solidFill>
              <a:latin typeface="Courier PS"/>
            </a:endParaRPr>
          </a:p>
        </p:txBody>
      </p:sp>
      <p:sp>
        <p:nvSpPr>
          <p:cNvPr id="44" name="TextBox 44"/>
          <p:cNvSpPr txBox="1"/>
          <p:nvPr/>
        </p:nvSpPr>
        <p:spPr>
          <a:xfrm>
            <a:off x="12216090" y="7828783"/>
            <a:ext cx="5136861" cy="394275"/>
          </a:xfrm>
          <a:prstGeom prst="rect">
            <a:avLst/>
          </a:prstGeom>
        </p:spPr>
        <p:txBody>
          <a:bodyPr lIns="0" tIns="0" rIns="0" bIns="0" rtlCol="0" anchor="t">
            <a:spAutoFit/>
          </a:bodyPr>
          <a:lstStyle/>
          <a:p>
            <a:pPr marL="229880" lvl="1" algn="just">
              <a:lnSpc>
                <a:spcPts val="3322"/>
              </a:lnSpc>
            </a:pPr>
            <a:endParaRPr lang="en-US" sz="2129" spc="112" dirty="0">
              <a:solidFill>
                <a:srgbClr val="EAE9C5"/>
              </a:solidFill>
              <a:latin typeface="Quattrocento"/>
            </a:endParaRPr>
          </a:p>
        </p:txBody>
      </p:sp>
      <p:sp>
        <p:nvSpPr>
          <p:cNvPr id="45" name="AutoShape 45"/>
          <p:cNvSpPr/>
          <p:nvPr/>
        </p:nvSpPr>
        <p:spPr>
          <a:xfrm>
            <a:off x="-2785784" y="9800670"/>
            <a:ext cx="5571568" cy="0"/>
          </a:xfrm>
          <a:prstGeom prst="line">
            <a:avLst/>
          </a:prstGeom>
          <a:ln w="38100" cap="flat">
            <a:solidFill>
              <a:srgbClr val="132DAF"/>
            </a:solidFill>
            <a:prstDash val="solid"/>
            <a:headEnd type="none" w="sm" len="sm"/>
            <a:tailEnd type="none" w="sm" len="sm"/>
          </a:ln>
        </p:spPr>
      </p:sp>
      <p:sp>
        <p:nvSpPr>
          <p:cNvPr id="46" name="AutoShape 46"/>
          <p:cNvSpPr/>
          <p:nvPr/>
        </p:nvSpPr>
        <p:spPr>
          <a:xfrm flipV="1">
            <a:off x="566287" y="-1618929"/>
            <a:ext cx="0" cy="5571568"/>
          </a:xfrm>
          <a:prstGeom prst="line">
            <a:avLst/>
          </a:prstGeom>
          <a:ln w="38100" cap="flat">
            <a:solidFill>
              <a:srgbClr val="132DAF"/>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494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312012" cy="10287000"/>
            <a:chOff x="0" y="0"/>
            <a:chExt cx="608925" cy="2709333"/>
          </a:xfrm>
        </p:grpSpPr>
        <p:sp>
          <p:nvSpPr>
            <p:cNvPr id="3" name="Freeform 3"/>
            <p:cNvSpPr/>
            <p:nvPr/>
          </p:nvSpPr>
          <p:spPr>
            <a:xfrm>
              <a:off x="0" y="0"/>
              <a:ext cx="608925" cy="2709333"/>
            </a:xfrm>
            <a:custGeom>
              <a:avLst/>
              <a:gdLst/>
              <a:ahLst/>
              <a:cxnLst/>
              <a:rect l="l" t="t" r="r" b="b"/>
              <a:pathLst>
                <a:path w="608925" h="2709333">
                  <a:moveTo>
                    <a:pt x="0" y="0"/>
                  </a:moveTo>
                  <a:lnTo>
                    <a:pt x="608925" y="0"/>
                  </a:lnTo>
                  <a:lnTo>
                    <a:pt x="608925" y="2709333"/>
                  </a:lnTo>
                  <a:lnTo>
                    <a:pt x="0" y="2709333"/>
                  </a:lnTo>
                  <a:close/>
                </a:path>
              </a:pathLst>
            </a:custGeom>
            <a:solidFill>
              <a:srgbClr val="EAE9C5"/>
            </a:solidFill>
          </p:spPr>
        </p:sp>
        <p:sp>
          <p:nvSpPr>
            <p:cNvPr id="4" name="TextBox 4"/>
            <p:cNvSpPr txBox="1"/>
            <p:nvPr/>
          </p:nvSpPr>
          <p:spPr>
            <a:xfrm>
              <a:off x="0" y="-28575"/>
              <a:ext cx="608925" cy="273790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6499335" y="9050505"/>
            <a:ext cx="731115" cy="73111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9C5"/>
            </a:solidFill>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163" y="9251559"/>
            <a:ext cx="329008" cy="329008"/>
            <a:chOff x="0" y="0"/>
            <a:chExt cx="406400" cy="406400"/>
          </a:xfrm>
        </p:grpSpPr>
        <p:sp>
          <p:nvSpPr>
            <p:cNvPr id="9" name="Freeform 9"/>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EAE9C5"/>
            </a:solidFill>
          </p:spPr>
        </p:sp>
        <p:sp>
          <p:nvSpPr>
            <p:cNvPr id="10" name="TextBox 10"/>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16141615" y="9251559"/>
            <a:ext cx="329008" cy="329008"/>
            <a:chOff x="0" y="0"/>
            <a:chExt cx="406400" cy="406400"/>
          </a:xfrm>
        </p:grpSpPr>
        <p:sp>
          <p:nvSpPr>
            <p:cNvPr id="12" name="Freeform 12"/>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EAE9C5"/>
            </a:solidFill>
          </p:spPr>
        </p:sp>
        <p:sp>
          <p:nvSpPr>
            <p:cNvPr id="13" name="TextBox 13"/>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sp>
        <p:nvSpPr>
          <p:cNvPr id="14" name="AutoShape 14"/>
          <p:cNvSpPr/>
          <p:nvPr/>
        </p:nvSpPr>
        <p:spPr>
          <a:xfrm flipV="1">
            <a:off x="12686429" y="743284"/>
            <a:ext cx="1901054" cy="0"/>
          </a:xfrm>
          <a:prstGeom prst="line">
            <a:avLst/>
          </a:prstGeom>
          <a:ln w="38100" cap="flat">
            <a:solidFill>
              <a:srgbClr val="EAE9C5"/>
            </a:solidFill>
            <a:prstDash val="solid"/>
            <a:headEnd type="none" w="sm" len="sm"/>
            <a:tailEnd type="none" w="sm" len="sm"/>
          </a:ln>
        </p:spPr>
      </p:sp>
      <p:sp>
        <p:nvSpPr>
          <p:cNvPr id="18" name="Freeform 18"/>
          <p:cNvSpPr/>
          <p:nvPr/>
        </p:nvSpPr>
        <p:spPr>
          <a:xfrm>
            <a:off x="12445396" y="8488721"/>
            <a:ext cx="2760657" cy="4114800"/>
          </a:xfrm>
          <a:custGeom>
            <a:avLst/>
            <a:gdLst/>
            <a:ahLst/>
            <a:cxnLst/>
            <a:rect l="l" t="t" r="r" b="b"/>
            <a:pathLst>
              <a:path w="2760657" h="4114800">
                <a:moveTo>
                  <a:pt x="0" y="0"/>
                </a:moveTo>
                <a:lnTo>
                  <a:pt x="2760657" y="0"/>
                </a:lnTo>
                <a:lnTo>
                  <a:pt x="2760657" y="4114800"/>
                </a:lnTo>
                <a:lnTo>
                  <a:pt x="0" y="4114800"/>
                </a:lnTo>
                <a:lnTo>
                  <a:pt x="0" y="0"/>
                </a:lnTo>
                <a:close/>
              </a:path>
            </a:pathLst>
          </a:custGeom>
          <a:blipFill>
            <a:blip r:embed="rId2">
              <a:alphaModFix amt="7999"/>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2966667">
            <a:off x="3625303" y="-1897481"/>
            <a:ext cx="3244493" cy="3947945"/>
          </a:xfrm>
          <a:custGeom>
            <a:avLst/>
            <a:gdLst/>
            <a:ahLst/>
            <a:cxnLst/>
            <a:rect l="l" t="t" r="r" b="b"/>
            <a:pathLst>
              <a:path w="3244493" h="3947945">
                <a:moveTo>
                  <a:pt x="0" y="0"/>
                </a:moveTo>
                <a:lnTo>
                  <a:pt x="3244493" y="0"/>
                </a:lnTo>
                <a:lnTo>
                  <a:pt x="3244493" y="3947945"/>
                </a:lnTo>
                <a:lnTo>
                  <a:pt x="0" y="3947945"/>
                </a:lnTo>
                <a:lnTo>
                  <a:pt x="0" y="0"/>
                </a:lnTo>
                <a:close/>
              </a:path>
            </a:pathLst>
          </a:custGeom>
          <a:blipFill>
            <a:blip r:embed="rId4">
              <a:alphaModFix amt="7999"/>
              <a:extLst>
                <a:ext uri="{96DAC541-7B7A-43D3-8B79-37D633B846F1}">
                  <asvg:svgBlip xmlns:asvg="http://schemas.microsoft.com/office/drawing/2016/SVG/main" xmlns="" r:embed="rId5"/>
                </a:ext>
              </a:extLst>
            </a:blip>
            <a:stretch>
              <a:fillRect/>
            </a:stretch>
          </a:blipFill>
        </p:spPr>
      </p:sp>
      <p:sp>
        <p:nvSpPr>
          <p:cNvPr id="20" name="AutoShape 20"/>
          <p:cNvSpPr/>
          <p:nvPr/>
        </p:nvSpPr>
        <p:spPr>
          <a:xfrm flipV="1">
            <a:off x="326736" y="-428068"/>
            <a:ext cx="0" cy="5571568"/>
          </a:xfrm>
          <a:prstGeom prst="line">
            <a:avLst/>
          </a:prstGeom>
          <a:ln w="38100" cap="flat">
            <a:solidFill>
              <a:srgbClr val="132DAF"/>
            </a:solidFill>
            <a:prstDash val="solid"/>
            <a:headEnd type="none" w="sm" len="sm"/>
            <a:tailEnd type="none" w="sm" len="sm"/>
          </a:ln>
        </p:spPr>
      </p:sp>
      <p:sp>
        <p:nvSpPr>
          <p:cNvPr id="21" name="Freeform 21"/>
          <p:cNvSpPr/>
          <p:nvPr/>
        </p:nvSpPr>
        <p:spPr>
          <a:xfrm rot="-5400000">
            <a:off x="-750390" y="8507910"/>
            <a:ext cx="2019606" cy="1538573"/>
          </a:xfrm>
          <a:custGeom>
            <a:avLst/>
            <a:gdLst/>
            <a:ahLst/>
            <a:cxnLst/>
            <a:rect l="l" t="t" r="r" b="b"/>
            <a:pathLst>
              <a:path w="2019606" h="1538573">
                <a:moveTo>
                  <a:pt x="0" y="0"/>
                </a:moveTo>
                <a:lnTo>
                  <a:pt x="2019607" y="0"/>
                </a:lnTo>
                <a:lnTo>
                  <a:pt x="2019607" y="1538573"/>
                </a:lnTo>
                <a:lnTo>
                  <a:pt x="0" y="153857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3" name="TextBox 23"/>
          <p:cNvSpPr txBox="1"/>
          <p:nvPr/>
        </p:nvSpPr>
        <p:spPr>
          <a:xfrm>
            <a:off x="11911442" y="529437"/>
            <a:ext cx="7964781" cy="346249"/>
          </a:xfrm>
          <a:prstGeom prst="rect">
            <a:avLst/>
          </a:prstGeom>
        </p:spPr>
        <p:txBody>
          <a:bodyPr lIns="0" tIns="0" rIns="0" bIns="0" rtlCol="0" anchor="t">
            <a:spAutoFit/>
          </a:bodyPr>
          <a:lstStyle/>
          <a:p>
            <a:pPr algn="ctr">
              <a:lnSpc>
                <a:spcPts val="2720"/>
              </a:lnSpc>
              <a:spcBef>
                <a:spcPct val="0"/>
              </a:spcBef>
            </a:pPr>
            <a:r>
              <a:rPr lang="en-US" sz="1942" spc="215" dirty="0">
                <a:solidFill>
                  <a:srgbClr val="FFFFFF"/>
                </a:solidFill>
                <a:latin typeface="Courier PS"/>
              </a:rPr>
              <a:t>METHODOLOGY</a:t>
            </a:r>
          </a:p>
        </p:txBody>
      </p:sp>
      <p:sp>
        <p:nvSpPr>
          <p:cNvPr id="24" name="TextBox 24"/>
          <p:cNvSpPr txBox="1"/>
          <p:nvPr/>
        </p:nvSpPr>
        <p:spPr>
          <a:xfrm>
            <a:off x="7617446" y="2476500"/>
            <a:ext cx="4879354" cy="448841"/>
          </a:xfrm>
          <a:prstGeom prst="rect">
            <a:avLst/>
          </a:prstGeom>
        </p:spPr>
        <p:txBody>
          <a:bodyPr lIns="0" tIns="0" rIns="0" bIns="0" rtlCol="0" anchor="t">
            <a:spAutoFit/>
          </a:bodyPr>
          <a:lstStyle/>
          <a:p>
            <a:pPr algn="ctr">
              <a:lnSpc>
                <a:spcPts val="3501"/>
              </a:lnSpc>
            </a:pPr>
            <a:r>
              <a:rPr lang="en-US" sz="2500" dirty="0">
                <a:solidFill>
                  <a:srgbClr val="FFFFFF"/>
                </a:solidFill>
                <a:latin typeface="Eras Bold ITC" pitchFamily="34" charset="0"/>
              </a:rPr>
              <a:t>Market Analysis:</a:t>
            </a:r>
          </a:p>
        </p:txBody>
      </p:sp>
      <p:grpSp>
        <p:nvGrpSpPr>
          <p:cNvPr id="25" name="Group 25"/>
          <p:cNvGrpSpPr/>
          <p:nvPr/>
        </p:nvGrpSpPr>
        <p:grpSpPr>
          <a:xfrm>
            <a:off x="8213646" y="2095500"/>
            <a:ext cx="3829575" cy="961219"/>
            <a:chOff x="-57050" y="-28575"/>
            <a:chExt cx="1391780" cy="349335"/>
          </a:xfrm>
        </p:grpSpPr>
        <p:sp>
          <p:nvSpPr>
            <p:cNvPr id="26" name="Freeform 26"/>
            <p:cNvSpPr/>
            <p:nvPr/>
          </p:nvSpPr>
          <p:spPr>
            <a:xfrm>
              <a:off x="-57050" y="74634"/>
              <a:ext cx="1334730" cy="246126"/>
            </a:xfrm>
            <a:custGeom>
              <a:avLst/>
              <a:gdLst/>
              <a:ahLst/>
              <a:cxnLst/>
              <a:rect l="l" t="t" r="r" b="b"/>
              <a:pathLst>
                <a:path w="1334730" h="246126">
                  <a:moveTo>
                    <a:pt x="42160" y="0"/>
                  </a:moveTo>
                  <a:lnTo>
                    <a:pt x="1292569" y="0"/>
                  </a:lnTo>
                  <a:cubicBezTo>
                    <a:pt x="1315854" y="0"/>
                    <a:pt x="1334730" y="18876"/>
                    <a:pt x="1334730" y="42160"/>
                  </a:cubicBezTo>
                  <a:lnTo>
                    <a:pt x="1334730" y="203966"/>
                  </a:lnTo>
                  <a:cubicBezTo>
                    <a:pt x="1334730" y="227250"/>
                    <a:pt x="1315854" y="246126"/>
                    <a:pt x="1292569" y="246126"/>
                  </a:cubicBezTo>
                  <a:lnTo>
                    <a:pt x="42160" y="246126"/>
                  </a:lnTo>
                  <a:cubicBezTo>
                    <a:pt x="18876" y="246126"/>
                    <a:pt x="0" y="227250"/>
                    <a:pt x="0" y="203966"/>
                  </a:cubicBezTo>
                  <a:lnTo>
                    <a:pt x="0" y="42160"/>
                  </a:lnTo>
                  <a:cubicBezTo>
                    <a:pt x="0" y="18876"/>
                    <a:pt x="18876" y="0"/>
                    <a:pt x="42160" y="0"/>
                  </a:cubicBezTo>
                  <a:close/>
                </a:path>
              </a:pathLst>
            </a:custGeom>
            <a:solidFill>
              <a:srgbClr val="000000">
                <a:alpha val="0"/>
              </a:srgbClr>
            </a:solidFill>
            <a:ln w="38100" cap="sq">
              <a:solidFill>
                <a:srgbClr val="EAE9C5"/>
              </a:solidFill>
              <a:prstDash val="solid"/>
              <a:miter/>
            </a:ln>
          </p:spPr>
        </p:sp>
        <p:sp>
          <p:nvSpPr>
            <p:cNvPr id="27" name="TextBox 27"/>
            <p:cNvSpPr txBox="1"/>
            <p:nvPr/>
          </p:nvSpPr>
          <p:spPr>
            <a:xfrm>
              <a:off x="0" y="-28575"/>
              <a:ext cx="1334730" cy="274701"/>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7359041" y="5450685"/>
            <a:ext cx="5450590" cy="712717"/>
            <a:chOff x="0" y="0"/>
            <a:chExt cx="1980904" cy="259022"/>
          </a:xfrm>
        </p:grpSpPr>
        <p:sp>
          <p:nvSpPr>
            <p:cNvPr id="32" name="Freeform 32"/>
            <p:cNvSpPr/>
            <p:nvPr/>
          </p:nvSpPr>
          <p:spPr>
            <a:xfrm>
              <a:off x="0" y="0"/>
              <a:ext cx="1980904" cy="259022"/>
            </a:xfrm>
            <a:custGeom>
              <a:avLst/>
              <a:gdLst/>
              <a:ahLst/>
              <a:cxnLst/>
              <a:rect l="l" t="t" r="r" b="b"/>
              <a:pathLst>
                <a:path w="1980904" h="259022">
                  <a:moveTo>
                    <a:pt x="28408" y="0"/>
                  </a:moveTo>
                  <a:lnTo>
                    <a:pt x="1952497" y="0"/>
                  </a:lnTo>
                  <a:cubicBezTo>
                    <a:pt x="1960031" y="0"/>
                    <a:pt x="1967256" y="2993"/>
                    <a:pt x="1972584" y="8320"/>
                  </a:cubicBezTo>
                  <a:cubicBezTo>
                    <a:pt x="1977911" y="13648"/>
                    <a:pt x="1980904" y="20873"/>
                    <a:pt x="1980904" y="28408"/>
                  </a:cubicBezTo>
                  <a:lnTo>
                    <a:pt x="1980904" y="230615"/>
                  </a:lnTo>
                  <a:cubicBezTo>
                    <a:pt x="1980904" y="238149"/>
                    <a:pt x="1977911" y="245374"/>
                    <a:pt x="1972584" y="250702"/>
                  </a:cubicBezTo>
                  <a:cubicBezTo>
                    <a:pt x="1967256" y="256029"/>
                    <a:pt x="1960031" y="259022"/>
                    <a:pt x="1952497" y="259022"/>
                  </a:cubicBezTo>
                  <a:lnTo>
                    <a:pt x="28408" y="259022"/>
                  </a:lnTo>
                  <a:cubicBezTo>
                    <a:pt x="20873" y="259022"/>
                    <a:pt x="13648" y="256029"/>
                    <a:pt x="8320" y="250702"/>
                  </a:cubicBezTo>
                  <a:cubicBezTo>
                    <a:pt x="2993" y="245374"/>
                    <a:pt x="0" y="238149"/>
                    <a:pt x="0" y="230615"/>
                  </a:cubicBezTo>
                  <a:lnTo>
                    <a:pt x="0" y="28408"/>
                  </a:lnTo>
                  <a:cubicBezTo>
                    <a:pt x="0" y="20873"/>
                    <a:pt x="2993" y="13648"/>
                    <a:pt x="8320" y="8320"/>
                  </a:cubicBezTo>
                  <a:cubicBezTo>
                    <a:pt x="13648" y="2993"/>
                    <a:pt x="20873" y="0"/>
                    <a:pt x="28408" y="0"/>
                  </a:cubicBezTo>
                  <a:close/>
                </a:path>
              </a:pathLst>
            </a:custGeom>
            <a:solidFill>
              <a:srgbClr val="000000">
                <a:alpha val="0"/>
              </a:srgbClr>
            </a:solidFill>
            <a:ln w="38100" cap="sq">
              <a:solidFill>
                <a:srgbClr val="EAE9C5"/>
              </a:solidFill>
              <a:prstDash val="solid"/>
              <a:miter/>
            </a:ln>
          </p:spPr>
        </p:sp>
        <p:sp>
          <p:nvSpPr>
            <p:cNvPr id="33" name="TextBox 33"/>
            <p:cNvSpPr txBox="1"/>
            <p:nvPr/>
          </p:nvSpPr>
          <p:spPr>
            <a:xfrm>
              <a:off x="0" y="-28575"/>
              <a:ext cx="1980904" cy="287597"/>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7064855" y="5624909"/>
            <a:ext cx="5984536" cy="423193"/>
          </a:xfrm>
          <a:prstGeom prst="rect">
            <a:avLst/>
          </a:prstGeom>
        </p:spPr>
        <p:txBody>
          <a:bodyPr lIns="0" tIns="0" rIns="0" bIns="0" rtlCol="0" anchor="t">
            <a:spAutoFit/>
          </a:bodyPr>
          <a:lstStyle/>
          <a:p>
            <a:pPr algn="ctr">
              <a:lnSpc>
                <a:spcPts val="3326"/>
              </a:lnSpc>
            </a:pPr>
            <a:r>
              <a:rPr lang="en-US" sz="2376" dirty="0">
                <a:solidFill>
                  <a:srgbClr val="FFFFFF"/>
                </a:solidFill>
                <a:latin typeface="Eras Bold ITC" pitchFamily="34" charset="0"/>
              </a:rPr>
              <a:t>Resource Distribution Plan:</a:t>
            </a:r>
          </a:p>
        </p:txBody>
      </p:sp>
      <p:sp>
        <p:nvSpPr>
          <p:cNvPr id="35" name="Freeform 35"/>
          <p:cNvSpPr/>
          <p:nvPr/>
        </p:nvSpPr>
        <p:spPr>
          <a:xfrm>
            <a:off x="7451074" y="2476500"/>
            <a:ext cx="351013" cy="351013"/>
          </a:xfrm>
          <a:custGeom>
            <a:avLst/>
            <a:gdLst/>
            <a:ahLst/>
            <a:cxnLst/>
            <a:rect l="l" t="t" r="r" b="b"/>
            <a:pathLst>
              <a:path w="351013" h="351013">
                <a:moveTo>
                  <a:pt x="0" y="0"/>
                </a:moveTo>
                <a:lnTo>
                  <a:pt x="351014" y="0"/>
                </a:lnTo>
                <a:lnTo>
                  <a:pt x="351014" y="351013"/>
                </a:lnTo>
                <a:lnTo>
                  <a:pt x="0" y="35101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36" name="Freeform 36"/>
          <p:cNvSpPr/>
          <p:nvPr/>
        </p:nvSpPr>
        <p:spPr>
          <a:xfrm>
            <a:off x="6538335" y="5592223"/>
            <a:ext cx="351013" cy="351013"/>
          </a:xfrm>
          <a:custGeom>
            <a:avLst/>
            <a:gdLst/>
            <a:ahLst/>
            <a:cxnLst/>
            <a:rect l="l" t="t" r="r" b="b"/>
            <a:pathLst>
              <a:path w="351013" h="351013">
                <a:moveTo>
                  <a:pt x="0" y="0"/>
                </a:moveTo>
                <a:lnTo>
                  <a:pt x="351013" y="0"/>
                </a:lnTo>
                <a:lnTo>
                  <a:pt x="351013" y="351014"/>
                </a:lnTo>
                <a:lnTo>
                  <a:pt x="0" y="351014"/>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38" name="TextBox 38"/>
          <p:cNvSpPr txBox="1"/>
          <p:nvPr/>
        </p:nvSpPr>
        <p:spPr>
          <a:xfrm rot="-5400000">
            <a:off x="-3471805" y="4008448"/>
            <a:ext cx="9619898" cy="1603003"/>
          </a:xfrm>
          <a:prstGeom prst="rect">
            <a:avLst/>
          </a:prstGeom>
        </p:spPr>
        <p:txBody>
          <a:bodyPr lIns="0" tIns="0" rIns="0" bIns="0" rtlCol="0" anchor="t">
            <a:spAutoFit/>
          </a:bodyPr>
          <a:lstStyle/>
          <a:p>
            <a:pPr algn="ctr">
              <a:lnSpc>
                <a:spcPts val="12456"/>
              </a:lnSpc>
            </a:pPr>
            <a:r>
              <a:rPr lang="en-US" sz="8897" dirty="0">
                <a:solidFill>
                  <a:srgbClr val="39312B"/>
                </a:solidFill>
                <a:latin typeface="Eras Bold ITC" pitchFamily="34" charset="0"/>
              </a:rPr>
              <a:t>METHODOLOGY</a:t>
            </a:r>
          </a:p>
        </p:txBody>
      </p:sp>
      <p:sp>
        <p:nvSpPr>
          <p:cNvPr id="39" name="TextBox 39"/>
          <p:cNvSpPr txBox="1"/>
          <p:nvPr/>
        </p:nvSpPr>
        <p:spPr>
          <a:xfrm>
            <a:off x="16525178" y="9164603"/>
            <a:ext cx="679430" cy="464423"/>
          </a:xfrm>
          <a:prstGeom prst="rect">
            <a:avLst/>
          </a:prstGeom>
        </p:spPr>
        <p:txBody>
          <a:bodyPr lIns="0" tIns="0" rIns="0" bIns="0" rtlCol="0" anchor="t">
            <a:spAutoFit/>
          </a:bodyPr>
          <a:lstStyle/>
          <a:p>
            <a:pPr algn="ctr">
              <a:lnSpc>
                <a:spcPts val="3779"/>
              </a:lnSpc>
            </a:pPr>
            <a:r>
              <a:rPr lang="en-US" sz="2700">
                <a:solidFill>
                  <a:srgbClr val="39312B"/>
                </a:solidFill>
                <a:latin typeface="DM Sans"/>
              </a:rPr>
              <a:t>04</a:t>
            </a:r>
          </a:p>
        </p:txBody>
      </p:sp>
      <p:sp>
        <p:nvSpPr>
          <p:cNvPr id="41" name="TextBox 41"/>
          <p:cNvSpPr txBox="1"/>
          <p:nvPr/>
        </p:nvSpPr>
        <p:spPr>
          <a:xfrm>
            <a:off x="5560523" y="3238500"/>
            <a:ext cx="9355869" cy="1038746"/>
          </a:xfrm>
          <a:prstGeom prst="rect">
            <a:avLst/>
          </a:prstGeom>
        </p:spPr>
        <p:txBody>
          <a:bodyPr wrap="square" lIns="0" tIns="0" rIns="0" bIns="0" rtlCol="0" anchor="t">
            <a:spAutoFit/>
          </a:bodyPr>
          <a:lstStyle/>
          <a:p>
            <a:pPr algn="ctr">
              <a:lnSpc>
                <a:spcPts val="2690"/>
              </a:lnSpc>
            </a:pPr>
            <a:r>
              <a:rPr lang="en-US" sz="2400" spc="91" dirty="0">
                <a:solidFill>
                  <a:srgbClr val="FFFFFF"/>
                </a:solidFill>
                <a:latin typeface="Quattrocento"/>
              </a:rPr>
              <a:t> Conduct comprehensive market research to grasp the target audience, competitors, industry trends, and potential opportunities</a:t>
            </a:r>
          </a:p>
        </p:txBody>
      </p:sp>
      <p:sp>
        <p:nvSpPr>
          <p:cNvPr id="42" name="TextBox 42"/>
          <p:cNvSpPr txBox="1"/>
          <p:nvPr/>
        </p:nvSpPr>
        <p:spPr>
          <a:xfrm>
            <a:off x="5561567" y="6438900"/>
            <a:ext cx="9025916" cy="1231106"/>
          </a:xfrm>
          <a:prstGeom prst="rect">
            <a:avLst/>
          </a:prstGeom>
        </p:spPr>
        <p:txBody>
          <a:bodyPr wrap="square" lIns="0" tIns="0" rIns="0" bIns="0" rtlCol="0" anchor="t">
            <a:spAutoFit/>
          </a:bodyPr>
          <a:lstStyle/>
          <a:p>
            <a:pPr algn="ctr">
              <a:lnSpc>
                <a:spcPts val="2389"/>
              </a:lnSpc>
            </a:pPr>
            <a:r>
              <a:rPr lang="en-US" sz="2000" spc="81" dirty="0">
                <a:solidFill>
                  <a:srgbClr val="FFFFFF"/>
                </a:solidFill>
                <a:latin typeface="Quattrocento"/>
              </a:rPr>
              <a:t>  allocates resources, prioritizing high-impact marketing activities that can be executed efficiently within the available resources, while optimizing effectiveness.</a:t>
            </a:r>
          </a:p>
          <a:p>
            <a:pPr algn="ctr">
              <a:lnSpc>
                <a:spcPts val="2389"/>
              </a:lnSpc>
            </a:pPr>
            <a:endParaRPr lang="en-US" sz="2000" spc="81" dirty="0">
              <a:solidFill>
                <a:srgbClr val="FFFFFF"/>
              </a:solidFill>
              <a:latin typeface="Quattrocen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494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297876" cy="10287000"/>
            <a:chOff x="0" y="0"/>
            <a:chExt cx="605202" cy="2709333"/>
          </a:xfrm>
        </p:grpSpPr>
        <p:sp>
          <p:nvSpPr>
            <p:cNvPr id="3" name="Freeform 3"/>
            <p:cNvSpPr/>
            <p:nvPr/>
          </p:nvSpPr>
          <p:spPr>
            <a:xfrm>
              <a:off x="0" y="0"/>
              <a:ext cx="605202" cy="2709333"/>
            </a:xfrm>
            <a:custGeom>
              <a:avLst/>
              <a:gdLst/>
              <a:ahLst/>
              <a:cxnLst/>
              <a:rect l="l" t="t" r="r" b="b"/>
              <a:pathLst>
                <a:path w="605202" h="2709333">
                  <a:moveTo>
                    <a:pt x="0" y="0"/>
                  </a:moveTo>
                  <a:lnTo>
                    <a:pt x="605202" y="0"/>
                  </a:lnTo>
                  <a:lnTo>
                    <a:pt x="605202" y="2709333"/>
                  </a:lnTo>
                  <a:lnTo>
                    <a:pt x="0" y="2709333"/>
                  </a:lnTo>
                  <a:close/>
                </a:path>
              </a:pathLst>
            </a:custGeom>
            <a:solidFill>
              <a:srgbClr val="EAE9C5"/>
            </a:solidFill>
          </p:spPr>
        </p:sp>
        <p:sp>
          <p:nvSpPr>
            <p:cNvPr id="4" name="TextBox 4"/>
            <p:cNvSpPr txBox="1"/>
            <p:nvPr/>
          </p:nvSpPr>
          <p:spPr>
            <a:xfrm>
              <a:off x="0" y="-28575"/>
              <a:ext cx="605202" cy="273790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6499335" y="9050505"/>
            <a:ext cx="731115" cy="73111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9C5"/>
            </a:solidFill>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163" y="9251559"/>
            <a:ext cx="329008" cy="329008"/>
            <a:chOff x="0" y="0"/>
            <a:chExt cx="406400" cy="406400"/>
          </a:xfrm>
        </p:grpSpPr>
        <p:sp>
          <p:nvSpPr>
            <p:cNvPr id="9" name="Freeform 9"/>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EAE9C5"/>
            </a:solidFill>
          </p:spPr>
        </p:sp>
        <p:sp>
          <p:nvSpPr>
            <p:cNvPr id="10" name="TextBox 10"/>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16141615" y="9251559"/>
            <a:ext cx="329008" cy="329008"/>
            <a:chOff x="0" y="0"/>
            <a:chExt cx="406400" cy="406400"/>
          </a:xfrm>
        </p:grpSpPr>
        <p:sp>
          <p:nvSpPr>
            <p:cNvPr id="12" name="Freeform 12"/>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EAE9C5"/>
            </a:solidFill>
          </p:spPr>
        </p:sp>
        <p:sp>
          <p:nvSpPr>
            <p:cNvPr id="13" name="TextBox 13"/>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2445396" y="8488721"/>
            <a:ext cx="2760657" cy="4114800"/>
          </a:xfrm>
          <a:custGeom>
            <a:avLst/>
            <a:gdLst/>
            <a:ahLst/>
            <a:cxnLst/>
            <a:rect l="l" t="t" r="r" b="b"/>
            <a:pathLst>
              <a:path w="2760657" h="4114800">
                <a:moveTo>
                  <a:pt x="0" y="0"/>
                </a:moveTo>
                <a:lnTo>
                  <a:pt x="2760657" y="0"/>
                </a:lnTo>
                <a:lnTo>
                  <a:pt x="2760657" y="4114800"/>
                </a:lnTo>
                <a:lnTo>
                  <a:pt x="0" y="4114800"/>
                </a:lnTo>
                <a:lnTo>
                  <a:pt x="0" y="0"/>
                </a:lnTo>
                <a:close/>
              </a:path>
            </a:pathLst>
          </a:custGeom>
          <a:blipFill>
            <a:blip r:embed="rId2">
              <a:alphaModFix amt="7999"/>
              <a:extLst>
                <a:ext uri="{96DAC541-7B7A-43D3-8B79-37D633B846F1}">
                  <asvg:svgBlip xmlns:asvg="http://schemas.microsoft.com/office/drawing/2016/SVG/main" xmlns="" r:embed="rId3"/>
                </a:ext>
              </a:extLst>
            </a:blip>
            <a:stretch>
              <a:fillRect/>
            </a:stretch>
          </a:blipFill>
        </p:spPr>
      </p:sp>
      <p:sp>
        <p:nvSpPr>
          <p:cNvPr id="15" name="Freeform 15"/>
          <p:cNvSpPr/>
          <p:nvPr/>
        </p:nvSpPr>
        <p:spPr>
          <a:xfrm rot="2966667">
            <a:off x="4322642" y="-1850225"/>
            <a:ext cx="3244493" cy="3947945"/>
          </a:xfrm>
          <a:custGeom>
            <a:avLst/>
            <a:gdLst/>
            <a:ahLst/>
            <a:cxnLst/>
            <a:rect l="l" t="t" r="r" b="b"/>
            <a:pathLst>
              <a:path w="3244493" h="3947945">
                <a:moveTo>
                  <a:pt x="0" y="0"/>
                </a:moveTo>
                <a:lnTo>
                  <a:pt x="3244493" y="0"/>
                </a:lnTo>
                <a:lnTo>
                  <a:pt x="3244493" y="3947944"/>
                </a:lnTo>
                <a:lnTo>
                  <a:pt x="0" y="3947944"/>
                </a:lnTo>
                <a:lnTo>
                  <a:pt x="0" y="0"/>
                </a:lnTo>
                <a:close/>
              </a:path>
            </a:pathLst>
          </a:custGeom>
          <a:blipFill>
            <a:blip r:embed="rId4">
              <a:alphaModFix amt="7999"/>
              <a:extLst>
                <a:ext uri="{96DAC541-7B7A-43D3-8B79-37D633B846F1}">
                  <asvg:svgBlip xmlns:asvg="http://schemas.microsoft.com/office/drawing/2016/SVG/main" xmlns="" r:embed="rId5"/>
                </a:ext>
              </a:extLst>
            </a:blip>
            <a:stretch>
              <a:fillRect/>
            </a:stretch>
          </a:blipFill>
        </p:spPr>
      </p:sp>
      <p:sp>
        <p:nvSpPr>
          <p:cNvPr id="16" name="TextBox 16"/>
          <p:cNvSpPr txBox="1"/>
          <p:nvPr/>
        </p:nvSpPr>
        <p:spPr>
          <a:xfrm rot="-5400000">
            <a:off x="-3447150" y="4436566"/>
            <a:ext cx="9861091" cy="1628960"/>
          </a:xfrm>
          <a:prstGeom prst="rect">
            <a:avLst/>
          </a:prstGeom>
        </p:spPr>
        <p:txBody>
          <a:bodyPr lIns="0" tIns="0" rIns="0" bIns="0" rtlCol="0" anchor="t">
            <a:spAutoFit/>
          </a:bodyPr>
          <a:lstStyle/>
          <a:p>
            <a:pPr algn="ctr">
              <a:lnSpc>
                <a:spcPts val="12768"/>
              </a:lnSpc>
            </a:pPr>
            <a:r>
              <a:rPr lang="en-US" sz="9120" dirty="0">
                <a:solidFill>
                  <a:srgbClr val="39312B"/>
                </a:solidFill>
                <a:latin typeface="Eras Bold ITC" pitchFamily="34" charset="0"/>
              </a:rPr>
              <a:t>METHODOLOGY</a:t>
            </a:r>
          </a:p>
        </p:txBody>
      </p:sp>
      <p:sp>
        <p:nvSpPr>
          <p:cNvPr id="17" name="AutoShape 17"/>
          <p:cNvSpPr/>
          <p:nvPr/>
        </p:nvSpPr>
        <p:spPr>
          <a:xfrm flipV="1">
            <a:off x="359502" y="4715432"/>
            <a:ext cx="0" cy="5571568"/>
          </a:xfrm>
          <a:prstGeom prst="line">
            <a:avLst/>
          </a:prstGeom>
          <a:ln w="38100" cap="flat">
            <a:solidFill>
              <a:srgbClr val="132DAF"/>
            </a:solidFill>
            <a:prstDash val="solid"/>
            <a:headEnd type="none" w="sm" len="sm"/>
            <a:tailEnd type="none" w="sm" len="sm"/>
          </a:ln>
        </p:spPr>
      </p:sp>
      <p:sp>
        <p:nvSpPr>
          <p:cNvPr id="18" name="AutoShape 18"/>
          <p:cNvSpPr/>
          <p:nvPr/>
        </p:nvSpPr>
        <p:spPr>
          <a:xfrm>
            <a:off x="3831414" y="1972001"/>
            <a:ext cx="12552197" cy="0"/>
          </a:xfrm>
          <a:prstGeom prst="line">
            <a:avLst/>
          </a:prstGeom>
          <a:ln w="38100" cap="flat">
            <a:solidFill>
              <a:srgbClr val="EAE9C5"/>
            </a:solidFill>
            <a:prstDash val="solid"/>
            <a:headEnd type="diamond" w="lg" len="lg"/>
            <a:tailEnd type="diamond" w="lg" len="lg"/>
          </a:ln>
        </p:spPr>
      </p:sp>
      <p:sp>
        <p:nvSpPr>
          <p:cNvPr id="19" name="AutoShape 19"/>
          <p:cNvSpPr/>
          <p:nvPr/>
        </p:nvSpPr>
        <p:spPr>
          <a:xfrm flipV="1">
            <a:off x="4331201" y="1945937"/>
            <a:ext cx="0" cy="3114708"/>
          </a:xfrm>
          <a:prstGeom prst="line">
            <a:avLst/>
          </a:prstGeom>
          <a:ln w="38100" cap="flat">
            <a:solidFill>
              <a:srgbClr val="EAE9C5"/>
            </a:solidFill>
            <a:prstDash val="solid"/>
            <a:headEnd type="none" w="sm" len="sm"/>
            <a:tailEnd type="none" w="sm" len="sm"/>
          </a:ln>
        </p:spPr>
      </p:sp>
      <p:sp>
        <p:nvSpPr>
          <p:cNvPr id="20" name="AutoShape 20"/>
          <p:cNvSpPr/>
          <p:nvPr/>
        </p:nvSpPr>
        <p:spPr>
          <a:xfrm flipH="1" flipV="1">
            <a:off x="10205890" y="1991051"/>
            <a:ext cx="0" cy="1954783"/>
          </a:xfrm>
          <a:prstGeom prst="line">
            <a:avLst/>
          </a:prstGeom>
          <a:ln w="38100" cap="flat">
            <a:solidFill>
              <a:srgbClr val="EAE9C5"/>
            </a:solidFill>
            <a:prstDash val="solid"/>
            <a:headEnd type="none" w="sm" len="sm"/>
            <a:tailEnd type="none" w="sm" len="sm"/>
          </a:ln>
        </p:spPr>
      </p:sp>
      <p:sp>
        <p:nvSpPr>
          <p:cNvPr id="21" name="AutoShape 21"/>
          <p:cNvSpPr/>
          <p:nvPr/>
        </p:nvSpPr>
        <p:spPr>
          <a:xfrm flipV="1">
            <a:off x="15902164" y="1972001"/>
            <a:ext cx="0" cy="3088644"/>
          </a:xfrm>
          <a:prstGeom prst="line">
            <a:avLst/>
          </a:prstGeom>
          <a:ln w="38100" cap="flat">
            <a:solidFill>
              <a:srgbClr val="EAE9C5"/>
            </a:solidFill>
            <a:prstDash val="solid"/>
            <a:headEnd type="none" w="sm" len="sm"/>
            <a:tailEnd type="none" w="sm" len="sm"/>
          </a:ln>
        </p:spPr>
      </p:sp>
      <p:sp>
        <p:nvSpPr>
          <p:cNvPr id="22" name="Freeform 22"/>
          <p:cNvSpPr/>
          <p:nvPr/>
        </p:nvSpPr>
        <p:spPr>
          <a:xfrm>
            <a:off x="4232824" y="5060645"/>
            <a:ext cx="196755" cy="196755"/>
          </a:xfrm>
          <a:custGeom>
            <a:avLst/>
            <a:gdLst/>
            <a:ahLst/>
            <a:cxnLst/>
            <a:rect l="l" t="t" r="r" b="b"/>
            <a:pathLst>
              <a:path w="196755" h="196755">
                <a:moveTo>
                  <a:pt x="0" y="0"/>
                </a:moveTo>
                <a:lnTo>
                  <a:pt x="196754" y="0"/>
                </a:lnTo>
                <a:lnTo>
                  <a:pt x="196754" y="196754"/>
                </a:lnTo>
                <a:lnTo>
                  <a:pt x="0" y="19675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3" name="Freeform 23"/>
          <p:cNvSpPr/>
          <p:nvPr/>
        </p:nvSpPr>
        <p:spPr>
          <a:xfrm>
            <a:off x="15803786" y="5060645"/>
            <a:ext cx="196755" cy="196755"/>
          </a:xfrm>
          <a:custGeom>
            <a:avLst/>
            <a:gdLst/>
            <a:ahLst/>
            <a:cxnLst/>
            <a:rect l="l" t="t" r="r" b="b"/>
            <a:pathLst>
              <a:path w="196755" h="196755">
                <a:moveTo>
                  <a:pt x="0" y="0"/>
                </a:moveTo>
                <a:lnTo>
                  <a:pt x="196755" y="0"/>
                </a:lnTo>
                <a:lnTo>
                  <a:pt x="196755" y="196754"/>
                </a:lnTo>
                <a:lnTo>
                  <a:pt x="0" y="19675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4" name="Freeform 24"/>
          <p:cNvSpPr/>
          <p:nvPr/>
        </p:nvSpPr>
        <p:spPr>
          <a:xfrm>
            <a:off x="10107513" y="3945834"/>
            <a:ext cx="196755" cy="196755"/>
          </a:xfrm>
          <a:custGeom>
            <a:avLst/>
            <a:gdLst/>
            <a:ahLst/>
            <a:cxnLst/>
            <a:rect l="l" t="t" r="r" b="b"/>
            <a:pathLst>
              <a:path w="196755" h="196755">
                <a:moveTo>
                  <a:pt x="0" y="0"/>
                </a:moveTo>
                <a:lnTo>
                  <a:pt x="196755" y="0"/>
                </a:lnTo>
                <a:lnTo>
                  <a:pt x="196755" y="196755"/>
                </a:lnTo>
                <a:lnTo>
                  <a:pt x="0" y="19675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5" name="Freeform 25"/>
          <p:cNvSpPr/>
          <p:nvPr/>
        </p:nvSpPr>
        <p:spPr>
          <a:xfrm rot="-5400000">
            <a:off x="-562975" y="399376"/>
            <a:ext cx="1806855" cy="1376495"/>
          </a:xfrm>
          <a:custGeom>
            <a:avLst/>
            <a:gdLst/>
            <a:ahLst/>
            <a:cxnLst/>
            <a:rect l="l" t="t" r="r" b="b"/>
            <a:pathLst>
              <a:path w="1806855" h="1376495">
                <a:moveTo>
                  <a:pt x="0" y="0"/>
                </a:moveTo>
                <a:lnTo>
                  <a:pt x="1806855" y="0"/>
                </a:lnTo>
                <a:lnTo>
                  <a:pt x="1806855" y="1376495"/>
                </a:lnTo>
                <a:lnTo>
                  <a:pt x="0" y="1376495"/>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nvGrpSpPr>
          <p:cNvPr id="26" name="Group 26"/>
          <p:cNvGrpSpPr/>
          <p:nvPr/>
        </p:nvGrpSpPr>
        <p:grpSpPr>
          <a:xfrm>
            <a:off x="2556629" y="6330693"/>
            <a:ext cx="4227543" cy="2719812"/>
            <a:chOff x="0" y="0"/>
            <a:chExt cx="1536413" cy="988459"/>
          </a:xfrm>
        </p:grpSpPr>
        <p:sp>
          <p:nvSpPr>
            <p:cNvPr id="27" name="Freeform 27"/>
            <p:cNvSpPr/>
            <p:nvPr/>
          </p:nvSpPr>
          <p:spPr>
            <a:xfrm>
              <a:off x="0" y="0"/>
              <a:ext cx="1536413" cy="988459"/>
            </a:xfrm>
            <a:custGeom>
              <a:avLst/>
              <a:gdLst/>
              <a:ahLst/>
              <a:cxnLst/>
              <a:rect l="l" t="t" r="r" b="b"/>
              <a:pathLst>
                <a:path w="1536413" h="988459">
                  <a:moveTo>
                    <a:pt x="36626" y="0"/>
                  </a:moveTo>
                  <a:lnTo>
                    <a:pt x="1499787" y="0"/>
                  </a:lnTo>
                  <a:cubicBezTo>
                    <a:pt x="1509501" y="0"/>
                    <a:pt x="1518817" y="3859"/>
                    <a:pt x="1525686" y="10728"/>
                  </a:cubicBezTo>
                  <a:cubicBezTo>
                    <a:pt x="1532554" y="17596"/>
                    <a:pt x="1536413" y="26912"/>
                    <a:pt x="1536413" y="36626"/>
                  </a:cubicBezTo>
                  <a:lnTo>
                    <a:pt x="1536413" y="951833"/>
                  </a:lnTo>
                  <a:cubicBezTo>
                    <a:pt x="1536413" y="961547"/>
                    <a:pt x="1532554" y="970863"/>
                    <a:pt x="1525686" y="977732"/>
                  </a:cubicBezTo>
                  <a:cubicBezTo>
                    <a:pt x="1518817" y="984601"/>
                    <a:pt x="1509501" y="988459"/>
                    <a:pt x="1499787" y="988459"/>
                  </a:cubicBezTo>
                  <a:lnTo>
                    <a:pt x="36626" y="988459"/>
                  </a:lnTo>
                  <a:cubicBezTo>
                    <a:pt x="26912" y="988459"/>
                    <a:pt x="17596" y="984601"/>
                    <a:pt x="10728" y="977732"/>
                  </a:cubicBezTo>
                  <a:cubicBezTo>
                    <a:pt x="3859" y="970863"/>
                    <a:pt x="0" y="961547"/>
                    <a:pt x="0" y="951833"/>
                  </a:cubicBezTo>
                  <a:lnTo>
                    <a:pt x="0" y="36626"/>
                  </a:lnTo>
                  <a:cubicBezTo>
                    <a:pt x="0" y="26912"/>
                    <a:pt x="3859" y="17596"/>
                    <a:pt x="10728" y="10728"/>
                  </a:cubicBezTo>
                  <a:cubicBezTo>
                    <a:pt x="17596" y="3859"/>
                    <a:pt x="26912" y="0"/>
                    <a:pt x="36626" y="0"/>
                  </a:cubicBezTo>
                  <a:close/>
                </a:path>
              </a:pathLst>
            </a:custGeom>
            <a:solidFill>
              <a:srgbClr val="000000">
                <a:alpha val="0"/>
              </a:srgbClr>
            </a:solidFill>
            <a:ln w="38100" cap="sq">
              <a:solidFill>
                <a:srgbClr val="132DAF"/>
              </a:solidFill>
              <a:prstDash val="solid"/>
              <a:miter/>
            </a:ln>
          </p:spPr>
        </p:sp>
        <p:sp>
          <p:nvSpPr>
            <p:cNvPr id="28" name="TextBox 28"/>
            <p:cNvSpPr txBox="1"/>
            <p:nvPr/>
          </p:nvSpPr>
          <p:spPr>
            <a:xfrm>
              <a:off x="0" y="-28575"/>
              <a:ext cx="1536413" cy="1017034"/>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7903970" y="4970787"/>
            <a:ext cx="4227543" cy="2364346"/>
            <a:chOff x="0" y="0"/>
            <a:chExt cx="1536413" cy="859272"/>
          </a:xfrm>
        </p:grpSpPr>
        <p:sp>
          <p:nvSpPr>
            <p:cNvPr id="30" name="Freeform 30"/>
            <p:cNvSpPr/>
            <p:nvPr/>
          </p:nvSpPr>
          <p:spPr>
            <a:xfrm>
              <a:off x="0" y="0"/>
              <a:ext cx="1536413" cy="859272"/>
            </a:xfrm>
            <a:custGeom>
              <a:avLst/>
              <a:gdLst/>
              <a:ahLst/>
              <a:cxnLst/>
              <a:rect l="l" t="t" r="r" b="b"/>
              <a:pathLst>
                <a:path w="1536413" h="859272">
                  <a:moveTo>
                    <a:pt x="36626" y="0"/>
                  </a:moveTo>
                  <a:lnTo>
                    <a:pt x="1499787" y="0"/>
                  </a:lnTo>
                  <a:cubicBezTo>
                    <a:pt x="1509501" y="0"/>
                    <a:pt x="1518817" y="3859"/>
                    <a:pt x="1525686" y="10728"/>
                  </a:cubicBezTo>
                  <a:cubicBezTo>
                    <a:pt x="1532554" y="17596"/>
                    <a:pt x="1536413" y="26912"/>
                    <a:pt x="1536413" y="36626"/>
                  </a:cubicBezTo>
                  <a:lnTo>
                    <a:pt x="1536413" y="822646"/>
                  </a:lnTo>
                  <a:cubicBezTo>
                    <a:pt x="1536413" y="832360"/>
                    <a:pt x="1532554" y="841676"/>
                    <a:pt x="1525686" y="848545"/>
                  </a:cubicBezTo>
                  <a:cubicBezTo>
                    <a:pt x="1518817" y="855414"/>
                    <a:pt x="1509501" y="859272"/>
                    <a:pt x="1499787" y="859272"/>
                  </a:cubicBezTo>
                  <a:lnTo>
                    <a:pt x="36626" y="859272"/>
                  </a:lnTo>
                  <a:cubicBezTo>
                    <a:pt x="26912" y="859272"/>
                    <a:pt x="17596" y="855414"/>
                    <a:pt x="10728" y="848545"/>
                  </a:cubicBezTo>
                  <a:cubicBezTo>
                    <a:pt x="3859" y="841676"/>
                    <a:pt x="0" y="832360"/>
                    <a:pt x="0" y="822646"/>
                  </a:cubicBezTo>
                  <a:lnTo>
                    <a:pt x="0" y="36626"/>
                  </a:lnTo>
                  <a:cubicBezTo>
                    <a:pt x="0" y="26912"/>
                    <a:pt x="3859" y="17596"/>
                    <a:pt x="10728" y="10728"/>
                  </a:cubicBezTo>
                  <a:cubicBezTo>
                    <a:pt x="17596" y="3859"/>
                    <a:pt x="26912" y="0"/>
                    <a:pt x="36626" y="0"/>
                  </a:cubicBezTo>
                  <a:close/>
                </a:path>
              </a:pathLst>
            </a:custGeom>
            <a:solidFill>
              <a:srgbClr val="000000">
                <a:alpha val="0"/>
              </a:srgbClr>
            </a:solidFill>
            <a:ln w="38100" cap="sq">
              <a:solidFill>
                <a:srgbClr val="132DAF"/>
              </a:solidFill>
              <a:prstDash val="solid"/>
              <a:miter/>
            </a:ln>
          </p:spPr>
        </p:sp>
        <p:sp>
          <p:nvSpPr>
            <p:cNvPr id="31" name="TextBox 31"/>
            <p:cNvSpPr txBox="1"/>
            <p:nvPr/>
          </p:nvSpPr>
          <p:spPr>
            <a:xfrm>
              <a:off x="0" y="-28575"/>
              <a:ext cx="1536413" cy="887847"/>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13259436" y="6113647"/>
            <a:ext cx="4227543" cy="2719812"/>
            <a:chOff x="0" y="0"/>
            <a:chExt cx="1536413" cy="988459"/>
          </a:xfrm>
        </p:grpSpPr>
        <p:sp>
          <p:nvSpPr>
            <p:cNvPr id="33" name="Freeform 33"/>
            <p:cNvSpPr/>
            <p:nvPr/>
          </p:nvSpPr>
          <p:spPr>
            <a:xfrm>
              <a:off x="0" y="0"/>
              <a:ext cx="1536413" cy="988459"/>
            </a:xfrm>
            <a:custGeom>
              <a:avLst/>
              <a:gdLst/>
              <a:ahLst/>
              <a:cxnLst/>
              <a:rect l="l" t="t" r="r" b="b"/>
              <a:pathLst>
                <a:path w="1536413" h="988459">
                  <a:moveTo>
                    <a:pt x="36626" y="0"/>
                  </a:moveTo>
                  <a:lnTo>
                    <a:pt x="1499787" y="0"/>
                  </a:lnTo>
                  <a:cubicBezTo>
                    <a:pt x="1509501" y="0"/>
                    <a:pt x="1518817" y="3859"/>
                    <a:pt x="1525686" y="10728"/>
                  </a:cubicBezTo>
                  <a:cubicBezTo>
                    <a:pt x="1532554" y="17596"/>
                    <a:pt x="1536413" y="26912"/>
                    <a:pt x="1536413" y="36626"/>
                  </a:cubicBezTo>
                  <a:lnTo>
                    <a:pt x="1536413" y="951833"/>
                  </a:lnTo>
                  <a:cubicBezTo>
                    <a:pt x="1536413" y="961547"/>
                    <a:pt x="1532554" y="970863"/>
                    <a:pt x="1525686" y="977732"/>
                  </a:cubicBezTo>
                  <a:cubicBezTo>
                    <a:pt x="1518817" y="984601"/>
                    <a:pt x="1509501" y="988459"/>
                    <a:pt x="1499787" y="988459"/>
                  </a:cubicBezTo>
                  <a:lnTo>
                    <a:pt x="36626" y="988459"/>
                  </a:lnTo>
                  <a:cubicBezTo>
                    <a:pt x="26912" y="988459"/>
                    <a:pt x="17596" y="984601"/>
                    <a:pt x="10728" y="977732"/>
                  </a:cubicBezTo>
                  <a:cubicBezTo>
                    <a:pt x="3859" y="970863"/>
                    <a:pt x="0" y="961547"/>
                    <a:pt x="0" y="951833"/>
                  </a:cubicBezTo>
                  <a:lnTo>
                    <a:pt x="0" y="36626"/>
                  </a:lnTo>
                  <a:cubicBezTo>
                    <a:pt x="0" y="26912"/>
                    <a:pt x="3859" y="17596"/>
                    <a:pt x="10728" y="10728"/>
                  </a:cubicBezTo>
                  <a:cubicBezTo>
                    <a:pt x="17596" y="3859"/>
                    <a:pt x="26912" y="0"/>
                    <a:pt x="36626" y="0"/>
                  </a:cubicBezTo>
                  <a:close/>
                </a:path>
              </a:pathLst>
            </a:custGeom>
            <a:solidFill>
              <a:srgbClr val="000000">
                <a:alpha val="0"/>
              </a:srgbClr>
            </a:solidFill>
            <a:ln w="38100" cap="sq">
              <a:solidFill>
                <a:srgbClr val="132DAF"/>
              </a:solidFill>
              <a:prstDash val="solid"/>
              <a:miter/>
            </a:ln>
          </p:spPr>
        </p:sp>
        <p:sp>
          <p:nvSpPr>
            <p:cNvPr id="34" name="TextBox 34"/>
            <p:cNvSpPr txBox="1"/>
            <p:nvPr/>
          </p:nvSpPr>
          <p:spPr>
            <a:xfrm>
              <a:off x="0" y="-28575"/>
              <a:ext cx="1536413" cy="1017034"/>
            </a:xfrm>
            <a:prstGeom prst="rect">
              <a:avLst/>
            </a:prstGeom>
          </p:spPr>
          <p:txBody>
            <a:bodyPr lIns="50800" tIns="50800" rIns="50800" bIns="50800" rtlCol="0" anchor="ctr"/>
            <a:lstStyle/>
            <a:p>
              <a:pPr algn="ctr">
                <a:lnSpc>
                  <a:spcPts val="2659"/>
                </a:lnSpc>
              </a:pPr>
              <a:endParaRPr/>
            </a:p>
          </p:txBody>
        </p:sp>
      </p:grpSp>
      <p:pic>
        <p:nvPicPr>
          <p:cNvPr id="35" name="Picture 35"/>
          <p:cNvPicPr>
            <a:picLocks noChangeAspect="1"/>
          </p:cNvPicPr>
          <p:nvPr/>
        </p:nvPicPr>
        <p:blipFill>
          <a:blip r:embed="rId10"/>
          <a:srcRect/>
          <a:stretch>
            <a:fillRect/>
          </a:stretch>
        </p:blipFill>
        <p:spPr>
          <a:xfrm>
            <a:off x="2172426" y="-1259478"/>
            <a:ext cx="3782239" cy="3899215"/>
          </a:xfrm>
          <a:prstGeom prst="rect">
            <a:avLst/>
          </a:prstGeom>
        </p:spPr>
      </p:pic>
      <p:sp>
        <p:nvSpPr>
          <p:cNvPr id="36" name="TextBox 36"/>
          <p:cNvSpPr txBox="1"/>
          <p:nvPr/>
        </p:nvSpPr>
        <p:spPr>
          <a:xfrm>
            <a:off x="16525178" y="9164603"/>
            <a:ext cx="679430" cy="455295"/>
          </a:xfrm>
          <a:prstGeom prst="rect">
            <a:avLst/>
          </a:prstGeom>
        </p:spPr>
        <p:txBody>
          <a:bodyPr lIns="0" tIns="0" rIns="0" bIns="0" rtlCol="0" anchor="t">
            <a:spAutoFit/>
          </a:bodyPr>
          <a:lstStyle/>
          <a:p>
            <a:pPr algn="ctr">
              <a:lnSpc>
                <a:spcPts val="3779"/>
              </a:lnSpc>
            </a:pPr>
            <a:r>
              <a:rPr lang="en-US" sz="2700">
                <a:solidFill>
                  <a:srgbClr val="39312B"/>
                </a:solidFill>
                <a:latin typeface="DM Sans"/>
              </a:rPr>
              <a:t>05</a:t>
            </a:r>
          </a:p>
        </p:txBody>
      </p:sp>
      <p:sp>
        <p:nvSpPr>
          <p:cNvPr id="37" name="TextBox 37"/>
          <p:cNvSpPr txBox="1"/>
          <p:nvPr/>
        </p:nvSpPr>
        <p:spPr>
          <a:xfrm>
            <a:off x="2764601" y="5376775"/>
            <a:ext cx="3190063" cy="743793"/>
          </a:xfrm>
          <a:prstGeom prst="rect">
            <a:avLst/>
          </a:prstGeom>
        </p:spPr>
        <p:txBody>
          <a:bodyPr lIns="0" tIns="0" rIns="0" bIns="0" rtlCol="0" anchor="t">
            <a:spAutoFit/>
          </a:bodyPr>
          <a:lstStyle/>
          <a:p>
            <a:pPr algn="ctr">
              <a:lnSpc>
                <a:spcPts val="2890"/>
              </a:lnSpc>
            </a:pPr>
            <a:r>
              <a:rPr lang="en-US" sz="2064" dirty="0">
                <a:solidFill>
                  <a:srgbClr val="EAE9C5"/>
                </a:solidFill>
                <a:latin typeface="Eras Bold ITC" pitchFamily="34" charset="0"/>
              </a:rPr>
              <a:t>Customer-Centric Engagement:</a:t>
            </a:r>
            <a:endParaRPr lang="en-US" sz="2064" dirty="0">
              <a:solidFill>
                <a:srgbClr val="EAE9C5"/>
              </a:solidFill>
              <a:latin typeface="Eras Bold ITC" pitchFamily="34" charset="0"/>
            </a:endParaRPr>
          </a:p>
        </p:txBody>
      </p:sp>
      <p:sp>
        <p:nvSpPr>
          <p:cNvPr id="38" name="TextBox 38"/>
          <p:cNvSpPr txBox="1"/>
          <p:nvPr/>
        </p:nvSpPr>
        <p:spPr>
          <a:xfrm>
            <a:off x="8221136" y="4348656"/>
            <a:ext cx="3969509" cy="371897"/>
          </a:xfrm>
          <a:prstGeom prst="rect">
            <a:avLst/>
          </a:prstGeom>
        </p:spPr>
        <p:txBody>
          <a:bodyPr lIns="0" tIns="0" rIns="0" bIns="0" rtlCol="0" anchor="t">
            <a:spAutoFit/>
          </a:bodyPr>
          <a:lstStyle/>
          <a:p>
            <a:pPr algn="ctr">
              <a:lnSpc>
                <a:spcPts val="2884"/>
              </a:lnSpc>
            </a:pPr>
            <a:r>
              <a:rPr lang="en-US" sz="2060" dirty="0">
                <a:solidFill>
                  <a:srgbClr val="EAE9C5"/>
                </a:solidFill>
                <a:latin typeface="Eras Bold ITC" pitchFamily="34" charset="0"/>
              </a:rPr>
              <a:t>Adaptable Execution:</a:t>
            </a:r>
          </a:p>
        </p:txBody>
      </p:sp>
      <p:sp>
        <p:nvSpPr>
          <p:cNvPr id="39" name="TextBox 39"/>
          <p:cNvSpPr txBox="1"/>
          <p:nvPr/>
        </p:nvSpPr>
        <p:spPr>
          <a:xfrm>
            <a:off x="2720886" y="6673898"/>
            <a:ext cx="4063286" cy="2077492"/>
          </a:xfrm>
          <a:prstGeom prst="rect">
            <a:avLst/>
          </a:prstGeom>
        </p:spPr>
        <p:txBody>
          <a:bodyPr wrap="square" lIns="0" tIns="0" rIns="0" bIns="0" rtlCol="0" anchor="t">
            <a:spAutoFit/>
          </a:bodyPr>
          <a:lstStyle/>
          <a:p>
            <a:pPr>
              <a:lnSpc>
                <a:spcPts val="2652"/>
              </a:lnSpc>
            </a:pPr>
            <a:r>
              <a:rPr lang="en-US" dirty="0">
                <a:solidFill>
                  <a:schemeClr val="bg1"/>
                </a:solidFill>
              </a:rPr>
              <a:t>Encourage proactive engagement with customers to understand their needs and preferences, ensuring personalized interactions that build stronger relationships and enhance customer satisfaction.</a:t>
            </a:r>
            <a:endParaRPr lang="en-US" spc="90" dirty="0">
              <a:solidFill>
                <a:schemeClr val="bg1"/>
              </a:solidFill>
              <a:latin typeface="Quattrocento"/>
            </a:endParaRPr>
          </a:p>
        </p:txBody>
      </p:sp>
      <p:sp>
        <p:nvSpPr>
          <p:cNvPr id="40" name="TextBox 40"/>
          <p:cNvSpPr txBox="1"/>
          <p:nvPr/>
        </p:nvSpPr>
        <p:spPr>
          <a:xfrm>
            <a:off x="13509346" y="5388105"/>
            <a:ext cx="3969509" cy="371897"/>
          </a:xfrm>
          <a:prstGeom prst="rect">
            <a:avLst/>
          </a:prstGeom>
        </p:spPr>
        <p:txBody>
          <a:bodyPr lIns="0" tIns="0" rIns="0" bIns="0" rtlCol="0" anchor="t">
            <a:spAutoFit/>
          </a:bodyPr>
          <a:lstStyle/>
          <a:p>
            <a:pPr algn="ctr">
              <a:lnSpc>
                <a:spcPts val="2884"/>
              </a:lnSpc>
            </a:pPr>
            <a:r>
              <a:rPr lang="en-US" sz="2060" dirty="0">
                <a:solidFill>
                  <a:srgbClr val="EAE9C5"/>
                </a:solidFill>
                <a:latin typeface="Eras Bold ITC" pitchFamily="34" charset="0"/>
              </a:rPr>
              <a:t>Resource Management Tools:</a:t>
            </a:r>
          </a:p>
        </p:txBody>
      </p:sp>
      <p:sp>
        <p:nvSpPr>
          <p:cNvPr id="41" name="TextBox 41"/>
          <p:cNvSpPr txBox="1"/>
          <p:nvPr/>
        </p:nvSpPr>
        <p:spPr>
          <a:xfrm>
            <a:off x="8243093" y="5181199"/>
            <a:ext cx="4122348" cy="2085079"/>
          </a:xfrm>
          <a:prstGeom prst="rect">
            <a:avLst/>
          </a:prstGeom>
        </p:spPr>
        <p:txBody>
          <a:bodyPr lIns="0" tIns="0" rIns="0" bIns="0" rtlCol="0" anchor="t">
            <a:spAutoFit/>
          </a:bodyPr>
          <a:lstStyle/>
          <a:p>
            <a:pPr algn="l">
              <a:lnSpc>
                <a:spcPts val="2804"/>
              </a:lnSpc>
            </a:pPr>
            <a:r>
              <a:rPr lang="en-US" sz="1797" spc="95" dirty="0">
                <a:solidFill>
                  <a:srgbClr val="FFFFFF"/>
                </a:solidFill>
                <a:latin typeface="Quattrocento"/>
              </a:rPr>
              <a:t>planning and execution, setting clear goals, and continuously evaluating and adjusting tactics based on performance data and resource availability.</a:t>
            </a:r>
          </a:p>
          <a:p>
            <a:pPr algn="l">
              <a:lnSpc>
                <a:spcPts val="2804"/>
              </a:lnSpc>
            </a:pPr>
            <a:endParaRPr lang="en-US" sz="1797" spc="95" dirty="0">
              <a:solidFill>
                <a:srgbClr val="FFFFFF"/>
              </a:solidFill>
              <a:latin typeface="Quattrocento"/>
            </a:endParaRPr>
          </a:p>
        </p:txBody>
      </p:sp>
      <p:sp>
        <p:nvSpPr>
          <p:cNvPr id="42" name="TextBox 42"/>
          <p:cNvSpPr txBox="1"/>
          <p:nvPr/>
        </p:nvSpPr>
        <p:spPr>
          <a:xfrm>
            <a:off x="13599163" y="6152960"/>
            <a:ext cx="3651668" cy="2688101"/>
          </a:xfrm>
          <a:prstGeom prst="rect">
            <a:avLst/>
          </a:prstGeom>
        </p:spPr>
        <p:txBody>
          <a:bodyPr lIns="0" tIns="0" rIns="0" bIns="0" rtlCol="0" anchor="t">
            <a:spAutoFit/>
          </a:bodyPr>
          <a:lstStyle/>
          <a:p>
            <a:pPr algn="l">
              <a:lnSpc>
                <a:spcPts val="2707"/>
              </a:lnSpc>
            </a:pPr>
            <a:r>
              <a:rPr lang="en-US" sz="1735" spc="91" dirty="0">
                <a:solidFill>
                  <a:srgbClr val="FFFFFF"/>
                </a:solidFill>
                <a:latin typeface="Quattrocento"/>
              </a:rPr>
              <a:t>Implement tools and technologies   including project management software, budgeting tools, and analytics platforms for real-time insights into resource utilization and campaign performance.</a:t>
            </a:r>
          </a:p>
          <a:p>
            <a:pPr algn="l">
              <a:lnSpc>
                <a:spcPts val="2707"/>
              </a:lnSpc>
            </a:pPr>
            <a:endParaRPr lang="en-US" sz="1735" spc="91" dirty="0">
              <a:solidFill>
                <a:srgbClr val="FFFFFF"/>
              </a:solidFill>
              <a:latin typeface="Quattrocento"/>
            </a:endParaRPr>
          </a:p>
        </p:txBody>
      </p:sp>
      <p:pic>
        <p:nvPicPr>
          <p:cNvPr id="43" name="Picture 43"/>
          <p:cNvPicPr>
            <a:picLocks noChangeAspect="1"/>
          </p:cNvPicPr>
          <p:nvPr/>
        </p:nvPicPr>
        <p:blipFill>
          <a:blip r:embed="rId10"/>
          <a:srcRect/>
          <a:stretch>
            <a:fillRect/>
          </a:stretch>
        </p:blipFill>
        <p:spPr>
          <a:xfrm>
            <a:off x="16525178" y="-574821"/>
            <a:ext cx="3782239" cy="38992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E9C5"/>
        </a:solidFill>
        <a:effectLst/>
      </p:bgPr>
    </p:bg>
    <p:spTree>
      <p:nvGrpSpPr>
        <p:cNvPr id="1" name=""/>
        <p:cNvGrpSpPr/>
        <p:nvPr/>
      </p:nvGrpSpPr>
      <p:grpSpPr>
        <a:xfrm>
          <a:off x="0" y="0"/>
          <a:ext cx="0" cy="0"/>
          <a:chOff x="0" y="0"/>
          <a:chExt cx="0" cy="0"/>
        </a:xfrm>
      </p:grpSpPr>
      <p:sp>
        <p:nvSpPr>
          <p:cNvPr id="2" name="Freeform 2"/>
          <p:cNvSpPr/>
          <p:nvPr/>
        </p:nvSpPr>
        <p:spPr>
          <a:xfrm rot="-5400000" flipV="1">
            <a:off x="3683327" y="-1378383"/>
            <a:ext cx="1972357" cy="3628082"/>
          </a:xfrm>
          <a:custGeom>
            <a:avLst/>
            <a:gdLst/>
            <a:ahLst/>
            <a:cxnLst/>
            <a:rect l="l" t="t" r="r" b="b"/>
            <a:pathLst>
              <a:path w="1972357" h="3628082">
                <a:moveTo>
                  <a:pt x="0" y="3628082"/>
                </a:moveTo>
                <a:lnTo>
                  <a:pt x="1972358" y="3628082"/>
                </a:lnTo>
                <a:lnTo>
                  <a:pt x="1972358" y="0"/>
                </a:lnTo>
                <a:lnTo>
                  <a:pt x="0" y="0"/>
                </a:lnTo>
                <a:lnTo>
                  <a:pt x="0" y="3628082"/>
                </a:lnTo>
                <a:close/>
              </a:path>
            </a:pathLst>
          </a:custGeom>
          <a:blipFill>
            <a:blip r:embed="rId2">
              <a:alphaModFix amt="7999"/>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7407720" y="3214698"/>
            <a:ext cx="3511282" cy="3543496"/>
          </a:xfrm>
          <a:custGeom>
            <a:avLst/>
            <a:gdLst/>
            <a:ahLst/>
            <a:cxnLst/>
            <a:rect l="l" t="t" r="r" b="b"/>
            <a:pathLst>
              <a:path w="3511282" h="3543496">
                <a:moveTo>
                  <a:pt x="0" y="0"/>
                </a:moveTo>
                <a:lnTo>
                  <a:pt x="3511282" y="0"/>
                </a:lnTo>
                <a:lnTo>
                  <a:pt x="3511282" y="3543496"/>
                </a:lnTo>
                <a:lnTo>
                  <a:pt x="0" y="3543496"/>
                </a:lnTo>
                <a:lnTo>
                  <a:pt x="0" y="0"/>
                </a:lnTo>
                <a:close/>
              </a:path>
            </a:pathLst>
          </a:custGeom>
          <a:blipFill>
            <a:blip r:embed="rId4">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1660550" y="584198"/>
            <a:ext cx="4822997" cy="423193"/>
          </a:xfrm>
          <a:prstGeom prst="rect">
            <a:avLst/>
          </a:prstGeom>
        </p:spPr>
        <p:txBody>
          <a:bodyPr lIns="0" tIns="0" rIns="0" bIns="0" rtlCol="0" anchor="t">
            <a:spAutoFit/>
          </a:bodyPr>
          <a:lstStyle/>
          <a:p>
            <a:pPr algn="l">
              <a:lnSpc>
                <a:spcPts val="3323"/>
              </a:lnSpc>
            </a:pPr>
            <a:r>
              <a:rPr lang="en-US" sz="2373" dirty="0">
                <a:solidFill>
                  <a:srgbClr val="39312B"/>
                </a:solidFill>
                <a:latin typeface="Eras Bold ITC" pitchFamily="34" charset="0"/>
              </a:rPr>
              <a:t>Continuous Improvement</a:t>
            </a:r>
          </a:p>
        </p:txBody>
      </p:sp>
      <p:sp>
        <p:nvSpPr>
          <p:cNvPr id="9" name="TextBox 9"/>
          <p:cNvSpPr txBox="1"/>
          <p:nvPr/>
        </p:nvSpPr>
        <p:spPr>
          <a:xfrm>
            <a:off x="12035114" y="591760"/>
            <a:ext cx="4291568" cy="448841"/>
          </a:xfrm>
          <a:prstGeom prst="rect">
            <a:avLst/>
          </a:prstGeom>
        </p:spPr>
        <p:txBody>
          <a:bodyPr wrap="square" lIns="0" tIns="0" rIns="0" bIns="0" rtlCol="0" anchor="t">
            <a:spAutoFit/>
          </a:bodyPr>
          <a:lstStyle/>
          <a:p>
            <a:pPr>
              <a:lnSpc>
                <a:spcPts val="3472"/>
              </a:lnSpc>
            </a:pPr>
            <a:r>
              <a:rPr lang="en-US" sz="2480" dirty="0">
                <a:solidFill>
                  <a:srgbClr val="39312B"/>
                </a:solidFill>
                <a:latin typeface="Eras Bold ITC" pitchFamily="34" charset="0"/>
              </a:rPr>
              <a:t>Purpose and Benefits</a:t>
            </a:r>
            <a:endParaRPr lang="en-US" sz="2480" dirty="0">
              <a:solidFill>
                <a:srgbClr val="39312B"/>
              </a:solidFill>
              <a:latin typeface="Eras Bold ITC" pitchFamily="34" charset="0"/>
            </a:endParaRPr>
          </a:p>
        </p:txBody>
      </p:sp>
      <p:sp>
        <p:nvSpPr>
          <p:cNvPr id="10" name="TextBox 10"/>
          <p:cNvSpPr txBox="1"/>
          <p:nvPr/>
        </p:nvSpPr>
        <p:spPr>
          <a:xfrm>
            <a:off x="1127077" y="4801699"/>
            <a:ext cx="4432744" cy="423193"/>
          </a:xfrm>
          <a:prstGeom prst="rect">
            <a:avLst/>
          </a:prstGeom>
        </p:spPr>
        <p:txBody>
          <a:bodyPr lIns="0" tIns="0" rIns="0" bIns="0" rtlCol="0" anchor="t">
            <a:spAutoFit/>
          </a:bodyPr>
          <a:lstStyle/>
          <a:p>
            <a:pPr algn="ctr">
              <a:lnSpc>
                <a:spcPts val="3334"/>
              </a:lnSpc>
            </a:pPr>
            <a:r>
              <a:rPr lang="en-US" sz="2381" dirty="0">
                <a:solidFill>
                  <a:srgbClr val="39312B"/>
                </a:solidFill>
                <a:latin typeface="Eras Bold ITC" pitchFamily="34" charset="0"/>
              </a:rPr>
              <a:t>Website Convenience</a:t>
            </a:r>
            <a:endParaRPr lang="en-US" sz="2381" dirty="0">
              <a:solidFill>
                <a:srgbClr val="39312B"/>
              </a:solidFill>
              <a:latin typeface="Eras Bold ITC" pitchFamily="34" charset="0"/>
            </a:endParaRPr>
          </a:p>
        </p:txBody>
      </p:sp>
      <p:sp>
        <p:nvSpPr>
          <p:cNvPr id="11" name="TextBox 11"/>
          <p:cNvSpPr txBox="1"/>
          <p:nvPr/>
        </p:nvSpPr>
        <p:spPr>
          <a:xfrm>
            <a:off x="11786853" y="5266052"/>
            <a:ext cx="4719598" cy="424928"/>
          </a:xfrm>
          <a:prstGeom prst="rect">
            <a:avLst/>
          </a:prstGeom>
        </p:spPr>
        <p:txBody>
          <a:bodyPr lIns="0" tIns="0" rIns="0" bIns="0" rtlCol="0" anchor="t">
            <a:spAutoFit/>
          </a:bodyPr>
          <a:lstStyle/>
          <a:p>
            <a:pPr algn="ctr">
              <a:lnSpc>
                <a:spcPts val="3246"/>
              </a:lnSpc>
            </a:pPr>
            <a:r>
              <a:rPr lang="en-US" sz="2318" dirty="0">
                <a:solidFill>
                  <a:srgbClr val="39312B"/>
                </a:solidFill>
                <a:latin typeface="Eras Bold ITC" pitchFamily="34" charset="0"/>
              </a:rPr>
              <a:t>Performance Assessment</a:t>
            </a:r>
          </a:p>
        </p:txBody>
      </p:sp>
      <p:sp>
        <p:nvSpPr>
          <p:cNvPr id="12" name="TextBox 12"/>
          <p:cNvSpPr txBox="1"/>
          <p:nvPr/>
        </p:nvSpPr>
        <p:spPr>
          <a:xfrm>
            <a:off x="16820004" y="8509708"/>
            <a:ext cx="878591" cy="718304"/>
          </a:xfrm>
          <a:prstGeom prst="rect">
            <a:avLst/>
          </a:prstGeom>
        </p:spPr>
        <p:txBody>
          <a:bodyPr lIns="0" tIns="0" rIns="0" bIns="0" rtlCol="0" anchor="t">
            <a:spAutoFit/>
          </a:bodyPr>
          <a:lstStyle/>
          <a:p>
            <a:pPr algn="ctr">
              <a:lnSpc>
                <a:spcPts val="5824"/>
              </a:lnSpc>
            </a:pPr>
            <a:r>
              <a:rPr lang="en-US" sz="4160">
                <a:solidFill>
                  <a:srgbClr val="EAE9C5"/>
                </a:solidFill>
                <a:latin typeface="DM Sans Bold"/>
              </a:rPr>
              <a:t>04</a:t>
            </a:r>
          </a:p>
        </p:txBody>
      </p:sp>
      <p:sp>
        <p:nvSpPr>
          <p:cNvPr id="13" name="TextBox 13"/>
          <p:cNvSpPr txBox="1"/>
          <p:nvPr/>
        </p:nvSpPr>
        <p:spPr>
          <a:xfrm>
            <a:off x="1475620" y="1467880"/>
            <a:ext cx="5007928" cy="2033415"/>
          </a:xfrm>
          <a:prstGeom prst="rect">
            <a:avLst/>
          </a:prstGeom>
        </p:spPr>
        <p:txBody>
          <a:bodyPr lIns="0" tIns="0" rIns="0" bIns="0" rtlCol="0" anchor="t">
            <a:spAutoFit/>
          </a:bodyPr>
          <a:lstStyle/>
          <a:p>
            <a:pPr algn="just">
              <a:lnSpc>
                <a:spcPts val="2695"/>
              </a:lnSpc>
            </a:pPr>
            <a:r>
              <a:rPr lang="en-US" sz="1728" spc="91" dirty="0">
                <a:solidFill>
                  <a:srgbClr val="000000"/>
                </a:solidFill>
                <a:latin typeface="Quattrocento"/>
              </a:rPr>
              <a:t>     Establish processes for monitoring and optimizing resource allocation and marketing performance, regularly tracking key metrics and making data-driven adjustments to maximize ROI.</a:t>
            </a:r>
          </a:p>
          <a:p>
            <a:pPr algn="l">
              <a:lnSpc>
                <a:spcPts val="2695"/>
              </a:lnSpc>
            </a:pPr>
            <a:endParaRPr lang="en-US" sz="1728" spc="91" dirty="0">
              <a:solidFill>
                <a:srgbClr val="000000"/>
              </a:solidFill>
              <a:latin typeface="Quattrocento"/>
            </a:endParaRPr>
          </a:p>
        </p:txBody>
      </p:sp>
      <p:sp>
        <p:nvSpPr>
          <p:cNvPr id="14" name="Freeform 14"/>
          <p:cNvSpPr/>
          <p:nvPr/>
        </p:nvSpPr>
        <p:spPr>
          <a:xfrm>
            <a:off x="8458200" y="2989358"/>
            <a:ext cx="1660480" cy="2965143"/>
          </a:xfrm>
          <a:custGeom>
            <a:avLst/>
            <a:gdLst/>
            <a:ahLst/>
            <a:cxnLst/>
            <a:rect l="l" t="t" r="r" b="b"/>
            <a:pathLst>
              <a:path w="1660480" h="2965143">
                <a:moveTo>
                  <a:pt x="0" y="0"/>
                </a:moveTo>
                <a:lnTo>
                  <a:pt x="1660480" y="0"/>
                </a:lnTo>
                <a:lnTo>
                  <a:pt x="1660480" y="2965144"/>
                </a:lnTo>
                <a:lnTo>
                  <a:pt x="0" y="2965144"/>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5" name="TextBox 15"/>
          <p:cNvSpPr txBox="1"/>
          <p:nvPr/>
        </p:nvSpPr>
        <p:spPr>
          <a:xfrm>
            <a:off x="1219200" y="5478516"/>
            <a:ext cx="5100073" cy="2975173"/>
          </a:xfrm>
          <a:prstGeom prst="rect">
            <a:avLst/>
          </a:prstGeom>
        </p:spPr>
        <p:txBody>
          <a:bodyPr lIns="0" tIns="0" rIns="0" bIns="0" rtlCol="0" anchor="t">
            <a:spAutoFit/>
          </a:bodyPr>
          <a:lstStyle/>
          <a:p>
            <a:pPr algn="just">
              <a:lnSpc>
                <a:spcPts val="2872"/>
              </a:lnSpc>
            </a:pPr>
            <a:r>
              <a:rPr lang="en-US" sz="1841" spc="97" dirty="0">
                <a:solidFill>
                  <a:srgbClr val="000000"/>
                </a:solidFill>
                <a:latin typeface="Quattrocento"/>
              </a:rPr>
              <a:t>     </a:t>
            </a:r>
            <a:r>
              <a:rPr lang="en-US" sz="1841" spc="97" dirty="0">
                <a:solidFill>
                  <a:srgbClr val="000000"/>
                </a:solidFill>
                <a:latin typeface="Quattrocento"/>
              </a:rPr>
              <a:t>Highlight the user-friendly design and intuitive navigation that make the website accessible and convenient for users of all skill levels. Ensure that the website’s layout, features, and functionalities are optimized to enhance the overall user experience..</a:t>
            </a:r>
            <a:endParaRPr lang="en-US" sz="1841" spc="97" dirty="0">
              <a:solidFill>
                <a:srgbClr val="000000"/>
              </a:solidFill>
              <a:latin typeface="Quattrocento"/>
            </a:endParaRPr>
          </a:p>
          <a:p>
            <a:pPr algn="just">
              <a:lnSpc>
                <a:spcPts val="2872"/>
              </a:lnSpc>
            </a:pPr>
            <a:endParaRPr lang="en-US" sz="1841" spc="97" dirty="0">
              <a:solidFill>
                <a:srgbClr val="000000"/>
              </a:solidFill>
              <a:latin typeface="Quattrocento"/>
            </a:endParaRPr>
          </a:p>
        </p:txBody>
      </p:sp>
      <p:sp>
        <p:nvSpPr>
          <p:cNvPr id="16" name="TextBox 16"/>
          <p:cNvSpPr txBox="1"/>
          <p:nvPr/>
        </p:nvSpPr>
        <p:spPr>
          <a:xfrm>
            <a:off x="11689559" y="1328168"/>
            <a:ext cx="4914186" cy="3231654"/>
          </a:xfrm>
          <a:prstGeom prst="rect">
            <a:avLst/>
          </a:prstGeom>
        </p:spPr>
        <p:txBody>
          <a:bodyPr lIns="0" tIns="0" rIns="0" bIns="0" rtlCol="0" anchor="t">
            <a:spAutoFit/>
          </a:bodyPr>
          <a:lstStyle/>
          <a:p>
            <a:pPr algn="just">
              <a:lnSpc>
                <a:spcPts val="2767"/>
              </a:lnSpc>
            </a:pPr>
            <a:r>
              <a:rPr lang="en-US" sz="1774" spc="94" dirty="0">
                <a:solidFill>
                  <a:srgbClr val="000000"/>
                </a:solidFill>
                <a:latin typeface="Quattrocento"/>
              </a:rPr>
              <a:t>Clearly define the purpose of the website and articulate the key benefits it offers to users, such as providing valuable information, enhancing engagement, and facilitating easy access to services. Emphasize how the website meets the needs of its target audience and contributes to achieving organizational goals.</a:t>
            </a:r>
            <a:endParaRPr lang="en-US" sz="1774" spc="94" dirty="0">
              <a:solidFill>
                <a:srgbClr val="000000"/>
              </a:solidFill>
              <a:latin typeface="Quattrocento"/>
            </a:endParaRPr>
          </a:p>
        </p:txBody>
      </p:sp>
      <p:sp>
        <p:nvSpPr>
          <p:cNvPr id="17" name="TextBox 17"/>
          <p:cNvSpPr txBox="1"/>
          <p:nvPr/>
        </p:nvSpPr>
        <p:spPr>
          <a:xfrm>
            <a:off x="11690166" y="5800105"/>
            <a:ext cx="5495994" cy="1916178"/>
          </a:xfrm>
          <a:prstGeom prst="rect">
            <a:avLst/>
          </a:prstGeom>
        </p:spPr>
        <p:txBody>
          <a:bodyPr lIns="0" tIns="0" rIns="0" bIns="0" rtlCol="0" anchor="t">
            <a:spAutoFit/>
          </a:bodyPr>
          <a:lstStyle/>
          <a:p>
            <a:pPr algn="just">
              <a:lnSpc>
                <a:spcPts val="2545"/>
              </a:lnSpc>
            </a:pPr>
            <a:r>
              <a:rPr lang="en-US" sz="1631" spc="86" dirty="0">
                <a:solidFill>
                  <a:srgbClr val="000000"/>
                </a:solidFill>
                <a:latin typeface="Quattrocento"/>
              </a:rPr>
              <a:t>       Establish clear performance metrics and reporting mechanisms to evaluate the effectiveness of marketing initiatives in relation to resource utilization, providing insights for stakeholders and guiding future strategies.</a:t>
            </a:r>
          </a:p>
          <a:p>
            <a:pPr algn="just">
              <a:lnSpc>
                <a:spcPts val="2545"/>
              </a:lnSpc>
            </a:pPr>
            <a:endParaRPr lang="en-US" sz="1631" spc="86" dirty="0">
              <a:solidFill>
                <a:srgbClr val="000000"/>
              </a:solidFill>
              <a:latin typeface="Quattrocento"/>
            </a:endParaRPr>
          </a:p>
        </p:txBody>
      </p:sp>
      <p:sp>
        <p:nvSpPr>
          <p:cNvPr id="18" name="TextBox 18"/>
          <p:cNvSpPr txBox="1"/>
          <p:nvPr/>
        </p:nvSpPr>
        <p:spPr>
          <a:xfrm>
            <a:off x="16525178" y="9164603"/>
            <a:ext cx="679430" cy="455295"/>
          </a:xfrm>
          <a:prstGeom prst="rect">
            <a:avLst/>
          </a:prstGeom>
        </p:spPr>
        <p:txBody>
          <a:bodyPr lIns="0" tIns="0" rIns="0" bIns="0" rtlCol="0" anchor="t">
            <a:spAutoFit/>
          </a:bodyPr>
          <a:lstStyle/>
          <a:p>
            <a:pPr algn="ctr">
              <a:lnSpc>
                <a:spcPts val="3779"/>
              </a:lnSpc>
            </a:pPr>
            <a:r>
              <a:rPr lang="en-US" sz="2700">
                <a:solidFill>
                  <a:srgbClr val="39312B"/>
                </a:solidFill>
                <a:latin typeface="DM Sans"/>
              </a:rPr>
              <a:t>05</a:t>
            </a:r>
          </a:p>
        </p:txBody>
      </p:sp>
      <p:grpSp>
        <p:nvGrpSpPr>
          <p:cNvPr id="19" name="Group 19"/>
          <p:cNvGrpSpPr/>
          <p:nvPr/>
        </p:nvGrpSpPr>
        <p:grpSpPr>
          <a:xfrm rot="-10800000">
            <a:off x="16141615" y="9251559"/>
            <a:ext cx="329008" cy="329008"/>
            <a:chOff x="0" y="0"/>
            <a:chExt cx="406400" cy="406400"/>
          </a:xfrm>
        </p:grpSpPr>
        <p:sp>
          <p:nvSpPr>
            <p:cNvPr id="20" name="Freeform 20"/>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39312B"/>
            </a:solidFill>
          </p:spPr>
        </p:sp>
        <p:sp>
          <p:nvSpPr>
            <p:cNvPr id="21" name="TextBox 21"/>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6499335" y="9050505"/>
            <a:ext cx="731115" cy="73111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12B"/>
            </a:solidFill>
          </p:spPr>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7259163" y="9251559"/>
            <a:ext cx="329008" cy="329008"/>
            <a:chOff x="0" y="0"/>
            <a:chExt cx="406400" cy="406400"/>
          </a:xfrm>
        </p:grpSpPr>
        <p:sp>
          <p:nvSpPr>
            <p:cNvPr id="26" name="Freeform 26"/>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39312B"/>
            </a:solidFill>
          </p:spPr>
        </p:sp>
        <p:sp>
          <p:nvSpPr>
            <p:cNvPr id="27" name="TextBox 27"/>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16525178" y="9164603"/>
            <a:ext cx="679430" cy="931545"/>
          </a:xfrm>
          <a:prstGeom prst="rect">
            <a:avLst/>
          </a:prstGeom>
        </p:spPr>
        <p:txBody>
          <a:bodyPr lIns="0" tIns="0" rIns="0" bIns="0" rtlCol="0" anchor="t">
            <a:spAutoFit/>
          </a:bodyPr>
          <a:lstStyle/>
          <a:p>
            <a:pPr algn="ctr">
              <a:lnSpc>
                <a:spcPts val="3779"/>
              </a:lnSpc>
            </a:pPr>
            <a:r>
              <a:rPr lang="en-US" sz="2700">
                <a:solidFill>
                  <a:srgbClr val="FFFFFF"/>
                </a:solidFill>
                <a:latin typeface="DM Sans"/>
              </a:rPr>
              <a:t>06</a:t>
            </a:r>
          </a:p>
          <a:p>
            <a:pPr algn="ctr">
              <a:lnSpc>
                <a:spcPts val="3779"/>
              </a:lnSpc>
            </a:pPr>
            <a:endParaRPr lang="en-US" sz="2700">
              <a:solidFill>
                <a:srgbClr val="FFFFFF"/>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9312B"/>
        </a:solidFill>
        <a:effectLst/>
      </p:bgPr>
    </p:bg>
    <p:spTree>
      <p:nvGrpSpPr>
        <p:cNvPr id="1" name=""/>
        <p:cNvGrpSpPr/>
        <p:nvPr/>
      </p:nvGrpSpPr>
      <p:grpSpPr>
        <a:xfrm>
          <a:off x="0" y="0"/>
          <a:ext cx="0" cy="0"/>
          <a:chOff x="0" y="0"/>
          <a:chExt cx="0" cy="0"/>
        </a:xfrm>
      </p:grpSpPr>
      <p:sp>
        <p:nvSpPr>
          <p:cNvPr id="3" name="AutoShape 3"/>
          <p:cNvSpPr/>
          <p:nvPr/>
        </p:nvSpPr>
        <p:spPr>
          <a:xfrm>
            <a:off x="7738611" y="8941944"/>
            <a:ext cx="8814143" cy="19050"/>
          </a:xfrm>
          <a:prstGeom prst="line">
            <a:avLst/>
          </a:prstGeom>
          <a:ln w="38100" cap="flat">
            <a:solidFill>
              <a:srgbClr val="EAE9C5"/>
            </a:solidFill>
            <a:prstDash val="solid"/>
            <a:headEnd type="none" w="sm" len="sm"/>
            <a:tailEnd type="none" w="sm" len="sm"/>
          </a:ln>
        </p:spPr>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1" y="2442784"/>
            <a:ext cx="14630400" cy="5901115"/>
          </a:xfrm>
          <a:prstGeom prst="rect">
            <a:avLst/>
          </a:prstGeom>
        </p:spPr>
      </p:pic>
      <p:sp>
        <p:nvSpPr>
          <p:cNvPr id="25" name="TextBox 14"/>
          <p:cNvSpPr txBox="1"/>
          <p:nvPr/>
        </p:nvSpPr>
        <p:spPr>
          <a:xfrm>
            <a:off x="622300" y="1181100"/>
            <a:ext cx="11341100" cy="718145"/>
          </a:xfrm>
          <a:prstGeom prst="rect">
            <a:avLst/>
          </a:prstGeom>
        </p:spPr>
        <p:txBody>
          <a:bodyPr wrap="square" lIns="0" tIns="0" rIns="0" bIns="0" rtlCol="0" anchor="t">
            <a:spAutoFit/>
          </a:bodyPr>
          <a:lstStyle/>
          <a:p>
            <a:pPr algn="ctr">
              <a:lnSpc>
                <a:spcPts val="5646"/>
              </a:lnSpc>
            </a:pPr>
            <a:r>
              <a:rPr lang="en-US" sz="6273" spc="-219" dirty="0">
                <a:solidFill>
                  <a:srgbClr val="EAE9C5"/>
                </a:solidFill>
                <a:latin typeface="Chromium One"/>
              </a:rPr>
              <a:t>Entity-Relationship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9312B"/>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3551228" y="-3249053"/>
            <a:ext cx="1343155" cy="8445610"/>
            <a:chOff x="0" y="0"/>
            <a:chExt cx="353753" cy="2224358"/>
          </a:xfrm>
        </p:grpSpPr>
        <p:sp>
          <p:nvSpPr>
            <p:cNvPr id="3" name="Freeform 3"/>
            <p:cNvSpPr/>
            <p:nvPr/>
          </p:nvSpPr>
          <p:spPr>
            <a:xfrm>
              <a:off x="0" y="0"/>
              <a:ext cx="353753" cy="2224358"/>
            </a:xfrm>
            <a:custGeom>
              <a:avLst/>
              <a:gdLst/>
              <a:ahLst/>
              <a:cxnLst/>
              <a:rect l="l" t="t" r="r" b="b"/>
              <a:pathLst>
                <a:path w="353753" h="2224358">
                  <a:moveTo>
                    <a:pt x="0" y="0"/>
                  </a:moveTo>
                  <a:lnTo>
                    <a:pt x="353753" y="0"/>
                  </a:lnTo>
                  <a:lnTo>
                    <a:pt x="353753" y="2224358"/>
                  </a:lnTo>
                  <a:lnTo>
                    <a:pt x="0" y="2224358"/>
                  </a:lnTo>
                  <a:close/>
                </a:path>
              </a:pathLst>
            </a:custGeom>
            <a:solidFill>
              <a:srgbClr val="EAE9C5"/>
            </a:solidFill>
          </p:spPr>
        </p:sp>
        <p:sp>
          <p:nvSpPr>
            <p:cNvPr id="4" name="TextBox 4"/>
            <p:cNvSpPr txBox="1"/>
            <p:nvPr/>
          </p:nvSpPr>
          <p:spPr>
            <a:xfrm>
              <a:off x="0" y="-28575"/>
              <a:ext cx="353753" cy="22529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6499335" y="9050505"/>
            <a:ext cx="731115" cy="73111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9C5"/>
            </a:solidFill>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163" y="9251559"/>
            <a:ext cx="329008" cy="329008"/>
            <a:chOff x="0" y="0"/>
            <a:chExt cx="406400" cy="406400"/>
          </a:xfrm>
        </p:grpSpPr>
        <p:sp>
          <p:nvSpPr>
            <p:cNvPr id="9" name="Freeform 9"/>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EAE9C5"/>
            </a:solidFill>
          </p:spPr>
        </p:sp>
        <p:sp>
          <p:nvSpPr>
            <p:cNvPr id="10" name="TextBox 10"/>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16141615" y="9251559"/>
            <a:ext cx="329008" cy="329008"/>
            <a:chOff x="0" y="0"/>
            <a:chExt cx="406400" cy="406400"/>
          </a:xfrm>
        </p:grpSpPr>
        <p:sp>
          <p:nvSpPr>
            <p:cNvPr id="12" name="Freeform 12"/>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EAE9C5"/>
            </a:solidFill>
          </p:spPr>
        </p:sp>
        <p:sp>
          <p:nvSpPr>
            <p:cNvPr id="13" name="TextBox 13"/>
            <p:cNvSpPr txBox="1"/>
            <p:nvPr/>
          </p:nvSpPr>
          <p:spPr>
            <a:xfrm>
              <a:off x="177800" y="-28575"/>
              <a:ext cx="152400" cy="434975"/>
            </a:xfrm>
            <a:prstGeom prst="rect">
              <a:avLst/>
            </a:prstGeom>
          </p:spPr>
          <p:txBody>
            <a:bodyPr lIns="50800" tIns="50800" rIns="50800" bIns="50800" rtlCol="0" anchor="ctr"/>
            <a:lstStyle/>
            <a:p>
              <a:pPr algn="ctr">
                <a:lnSpc>
                  <a:spcPts val="2659"/>
                </a:lnSpc>
              </a:pPr>
              <a:endParaRPr/>
            </a:p>
          </p:txBody>
        </p:sp>
      </p:grpSp>
      <p:sp>
        <p:nvSpPr>
          <p:cNvPr id="14" name="AutoShape 14"/>
          <p:cNvSpPr/>
          <p:nvPr/>
        </p:nvSpPr>
        <p:spPr>
          <a:xfrm>
            <a:off x="-939130" y="4784798"/>
            <a:ext cx="13958727" cy="2632"/>
          </a:xfrm>
          <a:prstGeom prst="line">
            <a:avLst/>
          </a:prstGeom>
          <a:ln w="38100" cap="flat">
            <a:solidFill>
              <a:srgbClr val="EAE9C5"/>
            </a:solidFill>
            <a:prstDash val="solid"/>
            <a:headEnd type="none" w="sm" len="sm"/>
            <a:tailEnd type="none" w="sm" len="sm"/>
          </a:ln>
        </p:spPr>
      </p:sp>
      <p:sp>
        <p:nvSpPr>
          <p:cNvPr id="15" name="Freeform 15"/>
          <p:cNvSpPr/>
          <p:nvPr/>
        </p:nvSpPr>
        <p:spPr>
          <a:xfrm rot="-10800000">
            <a:off x="4494533" y="-2411771"/>
            <a:ext cx="2760657" cy="4114800"/>
          </a:xfrm>
          <a:custGeom>
            <a:avLst/>
            <a:gdLst/>
            <a:ahLst/>
            <a:cxnLst/>
            <a:rect l="l" t="t" r="r" b="b"/>
            <a:pathLst>
              <a:path w="2760657" h="4114800">
                <a:moveTo>
                  <a:pt x="0" y="0"/>
                </a:moveTo>
                <a:lnTo>
                  <a:pt x="2760657" y="0"/>
                </a:lnTo>
                <a:lnTo>
                  <a:pt x="2760657" y="4114800"/>
                </a:lnTo>
                <a:lnTo>
                  <a:pt x="0" y="4114800"/>
                </a:lnTo>
                <a:lnTo>
                  <a:pt x="0" y="0"/>
                </a:lnTo>
                <a:close/>
              </a:path>
            </a:pathLst>
          </a:custGeom>
          <a:blipFill>
            <a:blip r:embed="rId2">
              <a:alphaModFix amt="7999"/>
              <a:extLst>
                <a:ext uri="{96DAC541-7B7A-43D3-8B79-37D633B846F1}">
                  <asvg:svgBlip xmlns:asvg="http://schemas.microsoft.com/office/drawing/2016/SVG/main" xmlns="" r:embed="rId3"/>
                </a:ext>
              </a:extLst>
            </a:blip>
            <a:stretch>
              <a:fillRect/>
            </a:stretch>
          </a:blipFill>
        </p:spPr>
      </p:sp>
      <p:grpSp>
        <p:nvGrpSpPr>
          <p:cNvPr id="16" name="Group 16"/>
          <p:cNvGrpSpPr/>
          <p:nvPr/>
        </p:nvGrpSpPr>
        <p:grpSpPr>
          <a:xfrm rot="5400000">
            <a:off x="14167267" y="-1137510"/>
            <a:ext cx="1326669" cy="12430135"/>
            <a:chOff x="0" y="0"/>
            <a:chExt cx="349411" cy="3273780"/>
          </a:xfrm>
        </p:grpSpPr>
        <p:sp>
          <p:nvSpPr>
            <p:cNvPr id="17" name="Freeform 17"/>
            <p:cNvSpPr/>
            <p:nvPr/>
          </p:nvSpPr>
          <p:spPr>
            <a:xfrm>
              <a:off x="0" y="0"/>
              <a:ext cx="349411" cy="3273780"/>
            </a:xfrm>
            <a:custGeom>
              <a:avLst/>
              <a:gdLst/>
              <a:ahLst/>
              <a:cxnLst/>
              <a:rect l="l" t="t" r="r" b="b"/>
              <a:pathLst>
                <a:path w="349411" h="3273780">
                  <a:moveTo>
                    <a:pt x="0" y="0"/>
                  </a:moveTo>
                  <a:lnTo>
                    <a:pt x="349411" y="0"/>
                  </a:lnTo>
                  <a:lnTo>
                    <a:pt x="349411" y="3273780"/>
                  </a:lnTo>
                  <a:lnTo>
                    <a:pt x="0" y="3273780"/>
                  </a:lnTo>
                  <a:close/>
                </a:path>
              </a:pathLst>
            </a:custGeom>
            <a:solidFill>
              <a:srgbClr val="EAE9C5"/>
            </a:solidFill>
          </p:spPr>
        </p:sp>
        <p:sp>
          <p:nvSpPr>
            <p:cNvPr id="18" name="TextBox 18"/>
            <p:cNvSpPr txBox="1"/>
            <p:nvPr/>
          </p:nvSpPr>
          <p:spPr>
            <a:xfrm>
              <a:off x="0" y="-28575"/>
              <a:ext cx="349411" cy="3302355"/>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00785" y="4320997"/>
            <a:ext cx="837625" cy="837625"/>
            <a:chOff x="0" y="0"/>
            <a:chExt cx="812800" cy="812800"/>
          </a:xfrm>
        </p:grpSpPr>
        <p:sp>
          <p:nvSpPr>
            <p:cNvPr id="20" name="Freeform 20"/>
            <p:cNvSpPr/>
            <p:nvPr/>
          </p:nvSpPr>
          <p:spPr>
            <a:xfrm>
              <a:off x="9336" y="9336"/>
              <a:ext cx="794129" cy="794129"/>
            </a:xfrm>
            <a:custGeom>
              <a:avLst/>
              <a:gdLst/>
              <a:ahLst/>
              <a:cxnLst/>
              <a:rect l="l" t="t" r="r" b="b"/>
              <a:pathLst>
                <a:path w="794129" h="794129">
                  <a:moveTo>
                    <a:pt x="425673" y="13236"/>
                  </a:moveTo>
                  <a:lnTo>
                    <a:pt x="425673" y="13236"/>
                  </a:lnTo>
                  <a:cubicBezTo>
                    <a:pt x="443444" y="27257"/>
                    <a:pt x="467230" y="31024"/>
                    <a:pt x="488465" y="23181"/>
                  </a:cubicBezTo>
                  <a:lnTo>
                    <a:pt x="488465" y="23181"/>
                  </a:lnTo>
                  <a:cubicBezTo>
                    <a:pt x="508510" y="15777"/>
                    <a:pt x="531017" y="23090"/>
                    <a:pt x="542881" y="40862"/>
                  </a:cubicBezTo>
                  <a:lnTo>
                    <a:pt x="542882" y="40862"/>
                  </a:lnTo>
                  <a:cubicBezTo>
                    <a:pt x="555451" y="59689"/>
                    <a:pt x="576908" y="70622"/>
                    <a:pt x="599527" y="69724"/>
                  </a:cubicBezTo>
                  <a:lnTo>
                    <a:pt x="599528" y="69724"/>
                  </a:lnTo>
                  <a:cubicBezTo>
                    <a:pt x="620880" y="68877"/>
                    <a:pt x="640025" y="82787"/>
                    <a:pt x="645818" y="103356"/>
                  </a:cubicBezTo>
                  <a:lnTo>
                    <a:pt x="645818" y="103356"/>
                  </a:lnTo>
                  <a:cubicBezTo>
                    <a:pt x="651954" y="125145"/>
                    <a:pt x="668983" y="142174"/>
                    <a:pt x="690772" y="148310"/>
                  </a:cubicBezTo>
                  <a:lnTo>
                    <a:pt x="690772" y="148310"/>
                  </a:lnTo>
                  <a:cubicBezTo>
                    <a:pt x="711341" y="154103"/>
                    <a:pt x="725250" y="173248"/>
                    <a:pt x="724403" y="194600"/>
                  </a:cubicBezTo>
                  <a:lnTo>
                    <a:pt x="724403" y="194601"/>
                  </a:lnTo>
                  <a:cubicBezTo>
                    <a:pt x="723506" y="217220"/>
                    <a:pt x="734439" y="238677"/>
                    <a:pt x="753266" y="251246"/>
                  </a:cubicBezTo>
                  <a:lnTo>
                    <a:pt x="753266" y="251246"/>
                  </a:lnTo>
                  <a:cubicBezTo>
                    <a:pt x="771038" y="263111"/>
                    <a:pt x="778351" y="285618"/>
                    <a:pt x="770947" y="305663"/>
                  </a:cubicBezTo>
                  <a:lnTo>
                    <a:pt x="770947" y="305663"/>
                  </a:lnTo>
                  <a:cubicBezTo>
                    <a:pt x="763103" y="326898"/>
                    <a:pt x="766871" y="350684"/>
                    <a:pt x="780892" y="368455"/>
                  </a:cubicBezTo>
                  <a:lnTo>
                    <a:pt x="780892" y="368455"/>
                  </a:lnTo>
                  <a:cubicBezTo>
                    <a:pt x="794128" y="385231"/>
                    <a:pt x="794128" y="408897"/>
                    <a:pt x="780892" y="425673"/>
                  </a:cubicBezTo>
                  <a:lnTo>
                    <a:pt x="780892" y="425673"/>
                  </a:lnTo>
                  <a:cubicBezTo>
                    <a:pt x="766871" y="443444"/>
                    <a:pt x="763103" y="467230"/>
                    <a:pt x="770947" y="488465"/>
                  </a:cubicBezTo>
                  <a:lnTo>
                    <a:pt x="770947" y="488465"/>
                  </a:lnTo>
                  <a:cubicBezTo>
                    <a:pt x="778351" y="508510"/>
                    <a:pt x="771038" y="531017"/>
                    <a:pt x="753266" y="542882"/>
                  </a:cubicBezTo>
                  <a:lnTo>
                    <a:pt x="753266" y="542882"/>
                  </a:lnTo>
                  <a:cubicBezTo>
                    <a:pt x="734439" y="555451"/>
                    <a:pt x="723506" y="576908"/>
                    <a:pt x="724403" y="599527"/>
                  </a:cubicBezTo>
                  <a:lnTo>
                    <a:pt x="724403" y="599528"/>
                  </a:lnTo>
                  <a:cubicBezTo>
                    <a:pt x="725250" y="620880"/>
                    <a:pt x="711341" y="640025"/>
                    <a:pt x="690772" y="645818"/>
                  </a:cubicBezTo>
                  <a:lnTo>
                    <a:pt x="690772" y="645818"/>
                  </a:lnTo>
                  <a:cubicBezTo>
                    <a:pt x="668983" y="651954"/>
                    <a:pt x="651954" y="668983"/>
                    <a:pt x="645818" y="690772"/>
                  </a:cubicBezTo>
                  <a:lnTo>
                    <a:pt x="645818" y="690772"/>
                  </a:lnTo>
                  <a:cubicBezTo>
                    <a:pt x="640025" y="711341"/>
                    <a:pt x="620880" y="725250"/>
                    <a:pt x="599528" y="724403"/>
                  </a:cubicBezTo>
                  <a:lnTo>
                    <a:pt x="599527" y="724403"/>
                  </a:lnTo>
                  <a:cubicBezTo>
                    <a:pt x="576908" y="723506"/>
                    <a:pt x="555451" y="734439"/>
                    <a:pt x="542882" y="753266"/>
                  </a:cubicBezTo>
                  <a:lnTo>
                    <a:pt x="542882" y="753266"/>
                  </a:lnTo>
                  <a:cubicBezTo>
                    <a:pt x="531017" y="771038"/>
                    <a:pt x="508510" y="778351"/>
                    <a:pt x="488465" y="770947"/>
                  </a:cubicBezTo>
                  <a:lnTo>
                    <a:pt x="488465" y="770947"/>
                  </a:lnTo>
                  <a:cubicBezTo>
                    <a:pt x="467230" y="763103"/>
                    <a:pt x="443444" y="766871"/>
                    <a:pt x="425673" y="780892"/>
                  </a:cubicBezTo>
                  <a:lnTo>
                    <a:pt x="425673" y="780892"/>
                  </a:lnTo>
                  <a:cubicBezTo>
                    <a:pt x="408897" y="794128"/>
                    <a:pt x="385231" y="794128"/>
                    <a:pt x="368455" y="780892"/>
                  </a:cubicBezTo>
                  <a:lnTo>
                    <a:pt x="368455" y="780892"/>
                  </a:lnTo>
                  <a:cubicBezTo>
                    <a:pt x="350684" y="766871"/>
                    <a:pt x="326898" y="763103"/>
                    <a:pt x="305663" y="770947"/>
                  </a:cubicBezTo>
                  <a:lnTo>
                    <a:pt x="305663" y="770947"/>
                  </a:lnTo>
                  <a:cubicBezTo>
                    <a:pt x="285618" y="778351"/>
                    <a:pt x="263111" y="771038"/>
                    <a:pt x="251246" y="753266"/>
                  </a:cubicBezTo>
                  <a:lnTo>
                    <a:pt x="251246" y="753266"/>
                  </a:lnTo>
                  <a:cubicBezTo>
                    <a:pt x="238677" y="734439"/>
                    <a:pt x="217220" y="723506"/>
                    <a:pt x="194601" y="724403"/>
                  </a:cubicBezTo>
                  <a:lnTo>
                    <a:pt x="194600" y="724403"/>
                  </a:lnTo>
                  <a:cubicBezTo>
                    <a:pt x="173248" y="725250"/>
                    <a:pt x="154103" y="711341"/>
                    <a:pt x="148310" y="690772"/>
                  </a:cubicBezTo>
                  <a:lnTo>
                    <a:pt x="148310" y="690772"/>
                  </a:lnTo>
                  <a:cubicBezTo>
                    <a:pt x="142174" y="668983"/>
                    <a:pt x="125145" y="651954"/>
                    <a:pt x="103356" y="645818"/>
                  </a:cubicBezTo>
                  <a:lnTo>
                    <a:pt x="103356" y="645818"/>
                  </a:lnTo>
                  <a:cubicBezTo>
                    <a:pt x="82787" y="640025"/>
                    <a:pt x="68877" y="620880"/>
                    <a:pt x="69724" y="599528"/>
                  </a:cubicBezTo>
                  <a:lnTo>
                    <a:pt x="69724" y="599527"/>
                  </a:lnTo>
                  <a:cubicBezTo>
                    <a:pt x="70622" y="576908"/>
                    <a:pt x="59689" y="555451"/>
                    <a:pt x="40862" y="542882"/>
                  </a:cubicBezTo>
                  <a:lnTo>
                    <a:pt x="40862" y="542881"/>
                  </a:lnTo>
                  <a:cubicBezTo>
                    <a:pt x="23090" y="531017"/>
                    <a:pt x="15777" y="508510"/>
                    <a:pt x="23181" y="488465"/>
                  </a:cubicBezTo>
                  <a:lnTo>
                    <a:pt x="23181" y="488465"/>
                  </a:lnTo>
                  <a:cubicBezTo>
                    <a:pt x="31024" y="467230"/>
                    <a:pt x="27257" y="443444"/>
                    <a:pt x="13236" y="425673"/>
                  </a:cubicBezTo>
                  <a:lnTo>
                    <a:pt x="13236" y="425673"/>
                  </a:lnTo>
                  <a:cubicBezTo>
                    <a:pt x="0" y="408897"/>
                    <a:pt x="0" y="385231"/>
                    <a:pt x="13236" y="368455"/>
                  </a:cubicBezTo>
                  <a:lnTo>
                    <a:pt x="13236" y="368455"/>
                  </a:lnTo>
                  <a:cubicBezTo>
                    <a:pt x="27257" y="350684"/>
                    <a:pt x="31024" y="326898"/>
                    <a:pt x="23181" y="305663"/>
                  </a:cubicBezTo>
                  <a:lnTo>
                    <a:pt x="23181" y="305663"/>
                  </a:lnTo>
                  <a:cubicBezTo>
                    <a:pt x="15777" y="285618"/>
                    <a:pt x="23090" y="263111"/>
                    <a:pt x="40862" y="251247"/>
                  </a:cubicBezTo>
                  <a:lnTo>
                    <a:pt x="40862" y="251246"/>
                  </a:lnTo>
                  <a:cubicBezTo>
                    <a:pt x="59689" y="238677"/>
                    <a:pt x="70622" y="217220"/>
                    <a:pt x="69724" y="194601"/>
                  </a:cubicBezTo>
                  <a:lnTo>
                    <a:pt x="69724" y="194601"/>
                  </a:lnTo>
                  <a:cubicBezTo>
                    <a:pt x="68877" y="173248"/>
                    <a:pt x="82787" y="154103"/>
                    <a:pt x="103356" y="148310"/>
                  </a:cubicBezTo>
                  <a:lnTo>
                    <a:pt x="103356" y="148310"/>
                  </a:lnTo>
                  <a:cubicBezTo>
                    <a:pt x="125145" y="142174"/>
                    <a:pt x="142174" y="125145"/>
                    <a:pt x="148310" y="103356"/>
                  </a:cubicBezTo>
                  <a:lnTo>
                    <a:pt x="148310" y="103356"/>
                  </a:lnTo>
                  <a:cubicBezTo>
                    <a:pt x="154103" y="82787"/>
                    <a:pt x="173248" y="68877"/>
                    <a:pt x="194601" y="69724"/>
                  </a:cubicBezTo>
                  <a:lnTo>
                    <a:pt x="194601" y="69724"/>
                  </a:lnTo>
                  <a:cubicBezTo>
                    <a:pt x="217220" y="70622"/>
                    <a:pt x="238677" y="59689"/>
                    <a:pt x="251246" y="40862"/>
                  </a:cubicBezTo>
                  <a:lnTo>
                    <a:pt x="251247" y="40862"/>
                  </a:lnTo>
                  <a:cubicBezTo>
                    <a:pt x="263111" y="23090"/>
                    <a:pt x="285618" y="15777"/>
                    <a:pt x="305663" y="23181"/>
                  </a:cubicBezTo>
                  <a:lnTo>
                    <a:pt x="305663" y="23181"/>
                  </a:lnTo>
                  <a:cubicBezTo>
                    <a:pt x="326898" y="31024"/>
                    <a:pt x="350684" y="27257"/>
                    <a:pt x="368455" y="13236"/>
                  </a:cubicBezTo>
                  <a:lnTo>
                    <a:pt x="368455" y="13236"/>
                  </a:lnTo>
                  <a:cubicBezTo>
                    <a:pt x="385231" y="0"/>
                    <a:pt x="408897" y="0"/>
                    <a:pt x="425673" y="13236"/>
                  </a:cubicBezTo>
                  <a:close/>
                </a:path>
              </a:pathLst>
            </a:custGeom>
            <a:solidFill>
              <a:srgbClr val="EAE9C5"/>
            </a:solidFill>
          </p:spPr>
        </p:sp>
        <p:sp>
          <p:nvSpPr>
            <p:cNvPr id="21" name="TextBox 21"/>
            <p:cNvSpPr txBox="1"/>
            <p:nvPr/>
          </p:nvSpPr>
          <p:spPr>
            <a:xfrm>
              <a:off x="88900" y="60325"/>
              <a:ext cx="635000" cy="663575"/>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7245228" y="4429120"/>
            <a:ext cx="548737" cy="523015"/>
            <a:chOff x="0" y="0"/>
            <a:chExt cx="812800" cy="774700"/>
          </a:xfrm>
        </p:grpSpPr>
        <p:sp>
          <p:nvSpPr>
            <p:cNvPr id="23" name="Freeform 23"/>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39312B"/>
            </a:solidFill>
          </p:spPr>
        </p:sp>
        <p:sp>
          <p:nvSpPr>
            <p:cNvPr id="24" name="TextBox 24"/>
            <p:cNvSpPr txBox="1"/>
            <p:nvPr/>
          </p:nvSpPr>
          <p:spPr>
            <a:xfrm>
              <a:off x="228600" y="238125"/>
              <a:ext cx="355600" cy="371475"/>
            </a:xfrm>
            <a:prstGeom prst="rect">
              <a:avLst/>
            </a:prstGeom>
          </p:spPr>
          <p:txBody>
            <a:bodyPr lIns="50800" tIns="50800" rIns="50800" bIns="50800" rtlCol="0" anchor="ctr"/>
            <a:lstStyle/>
            <a:p>
              <a:pPr algn="ctr">
                <a:lnSpc>
                  <a:spcPts val="2659"/>
                </a:lnSpc>
              </a:pPr>
              <a:endParaRPr/>
            </a:p>
          </p:txBody>
        </p:sp>
      </p:grpSp>
      <p:sp>
        <p:nvSpPr>
          <p:cNvPr id="26" name="Freeform 26"/>
          <p:cNvSpPr/>
          <p:nvPr/>
        </p:nvSpPr>
        <p:spPr>
          <a:xfrm>
            <a:off x="-1068646" y="8247067"/>
            <a:ext cx="3059204" cy="2666998"/>
          </a:xfrm>
          <a:custGeom>
            <a:avLst/>
            <a:gdLst/>
            <a:ahLst/>
            <a:cxnLst/>
            <a:rect l="l" t="t" r="r" b="b"/>
            <a:pathLst>
              <a:path w="3059204" h="2666998">
                <a:moveTo>
                  <a:pt x="0" y="0"/>
                </a:moveTo>
                <a:lnTo>
                  <a:pt x="3059204" y="0"/>
                </a:lnTo>
                <a:lnTo>
                  <a:pt x="3059204" y="2666999"/>
                </a:lnTo>
                <a:lnTo>
                  <a:pt x="0" y="2666999"/>
                </a:lnTo>
                <a:lnTo>
                  <a:pt x="0" y="0"/>
                </a:lnTo>
                <a:close/>
              </a:path>
            </a:pathLst>
          </a:custGeom>
          <a:blipFill>
            <a:blip r:embed="rId4">
              <a:extLst>
                <a:ext uri="{96DAC541-7B7A-43D3-8B79-37D633B846F1}">
                  <asvg:svgBlip xmlns:asvg="http://schemas.microsoft.com/office/drawing/2016/SVG/main" xmlns="" r:embed="rId7"/>
                </a:ext>
              </a:extLst>
            </a:blip>
            <a:stretch>
              <a:fillRect/>
            </a:stretch>
          </a:blipFill>
        </p:spPr>
      </p:sp>
      <p:sp>
        <p:nvSpPr>
          <p:cNvPr id="27" name="TextBox 27"/>
          <p:cNvSpPr txBox="1"/>
          <p:nvPr/>
        </p:nvSpPr>
        <p:spPr>
          <a:xfrm>
            <a:off x="16525178" y="9164603"/>
            <a:ext cx="679430" cy="455295"/>
          </a:xfrm>
          <a:prstGeom prst="rect">
            <a:avLst/>
          </a:prstGeom>
        </p:spPr>
        <p:txBody>
          <a:bodyPr lIns="0" tIns="0" rIns="0" bIns="0" rtlCol="0" anchor="t">
            <a:spAutoFit/>
          </a:bodyPr>
          <a:lstStyle/>
          <a:p>
            <a:pPr algn="ctr">
              <a:lnSpc>
                <a:spcPts val="3779"/>
              </a:lnSpc>
            </a:pPr>
            <a:r>
              <a:rPr lang="en-US" sz="2700">
                <a:solidFill>
                  <a:srgbClr val="39312B"/>
                </a:solidFill>
                <a:latin typeface="DM Sans"/>
              </a:rPr>
              <a:t>07</a:t>
            </a:r>
          </a:p>
        </p:txBody>
      </p:sp>
      <p:sp>
        <p:nvSpPr>
          <p:cNvPr id="28" name="TextBox 28"/>
          <p:cNvSpPr txBox="1"/>
          <p:nvPr/>
        </p:nvSpPr>
        <p:spPr>
          <a:xfrm>
            <a:off x="252052" y="396757"/>
            <a:ext cx="17007248" cy="984593"/>
          </a:xfrm>
          <a:prstGeom prst="rect">
            <a:avLst/>
          </a:prstGeom>
        </p:spPr>
        <p:txBody>
          <a:bodyPr lIns="0" tIns="0" rIns="0" bIns="0" rtlCol="0" anchor="t">
            <a:spAutoFit/>
          </a:bodyPr>
          <a:lstStyle/>
          <a:p>
            <a:pPr algn="just">
              <a:lnSpc>
                <a:spcPts val="7681"/>
              </a:lnSpc>
            </a:pPr>
            <a:r>
              <a:rPr lang="en-US" sz="5486" dirty="0">
                <a:solidFill>
                  <a:srgbClr val="39312B"/>
                </a:solidFill>
                <a:latin typeface="Eras Bold ITC" pitchFamily="34" charset="0"/>
              </a:rPr>
              <a:t>USER BENEFITS </a:t>
            </a:r>
          </a:p>
        </p:txBody>
      </p:sp>
      <p:sp>
        <p:nvSpPr>
          <p:cNvPr id="30" name="TextBox 30"/>
          <p:cNvSpPr txBox="1"/>
          <p:nvPr/>
        </p:nvSpPr>
        <p:spPr>
          <a:xfrm>
            <a:off x="10356407" y="4468771"/>
            <a:ext cx="7635039" cy="1035056"/>
          </a:xfrm>
          <a:prstGeom prst="rect">
            <a:avLst/>
          </a:prstGeom>
        </p:spPr>
        <p:txBody>
          <a:bodyPr lIns="0" tIns="0" rIns="0" bIns="0" rtlCol="0" anchor="t">
            <a:spAutoFit/>
          </a:bodyPr>
          <a:lstStyle/>
          <a:p>
            <a:pPr algn="just">
              <a:lnSpc>
                <a:spcPts val="8042"/>
              </a:lnSpc>
            </a:pPr>
            <a:r>
              <a:rPr lang="en-US" sz="5744" dirty="0">
                <a:solidFill>
                  <a:srgbClr val="39312B"/>
                </a:solidFill>
                <a:latin typeface="Eras Bold ITC" pitchFamily="34" charset="0"/>
              </a:rPr>
              <a:t>TARGET AUDIENCE</a:t>
            </a:r>
          </a:p>
        </p:txBody>
      </p:sp>
      <p:sp>
        <p:nvSpPr>
          <p:cNvPr id="31" name="TextBox 31"/>
          <p:cNvSpPr txBox="1"/>
          <p:nvPr/>
        </p:nvSpPr>
        <p:spPr>
          <a:xfrm>
            <a:off x="1190507" y="1990595"/>
            <a:ext cx="11476846" cy="1880703"/>
          </a:xfrm>
          <a:prstGeom prst="rect">
            <a:avLst/>
          </a:prstGeom>
        </p:spPr>
        <p:txBody>
          <a:bodyPr lIns="0" tIns="0" rIns="0" bIns="0" rtlCol="0" anchor="t">
            <a:spAutoFit/>
          </a:bodyPr>
          <a:lstStyle/>
          <a:p>
            <a:pPr algn="just">
              <a:lnSpc>
                <a:spcPts val="3236"/>
              </a:lnSpc>
            </a:pPr>
            <a:r>
              <a:rPr lang="en-US" sz="2074" spc="109" dirty="0">
                <a:solidFill>
                  <a:srgbClr val="FFFFFF"/>
                </a:solidFill>
                <a:latin typeface="Cambria"/>
              </a:rPr>
              <a:t>The developers aim to highlight by delivering tangible benefits to users across various segments, the website for Product marketing and Resource Availability in </a:t>
            </a:r>
            <a:r>
              <a:rPr lang="en-US" sz="2074" spc="109" dirty="0" err="1">
                <a:solidFill>
                  <a:srgbClr val="FFFFFF"/>
                </a:solidFill>
                <a:latin typeface="Cambria"/>
              </a:rPr>
              <a:t>Iligan</a:t>
            </a:r>
            <a:r>
              <a:rPr lang="en-US" sz="2074" spc="109" dirty="0">
                <a:solidFill>
                  <a:srgbClr val="FFFFFF"/>
                </a:solidFill>
                <a:latin typeface="Cambria"/>
              </a:rPr>
              <a:t> City can effectively serve as a valuable resource for both consumers and businesses, contributing to the economic growth and developments of the local community.</a:t>
            </a:r>
          </a:p>
          <a:p>
            <a:pPr algn="just">
              <a:lnSpc>
                <a:spcPts val="2112"/>
              </a:lnSpc>
            </a:pPr>
            <a:endParaRPr lang="en-US" sz="2074" spc="109" dirty="0">
              <a:solidFill>
                <a:srgbClr val="FFFFFF"/>
              </a:solidFill>
              <a:latin typeface="Cambria"/>
            </a:endParaRPr>
          </a:p>
        </p:txBody>
      </p:sp>
      <p:sp>
        <p:nvSpPr>
          <p:cNvPr id="32" name="TextBox 32"/>
          <p:cNvSpPr txBox="1"/>
          <p:nvPr/>
        </p:nvSpPr>
        <p:spPr>
          <a:xfrm>
            <a:off x="3246302" y="7466492"/>
            <a:ext cx="2132789" cy="673127"/>
          </a:xfrm>
          <a:prstGeom prst="rect">
            <a:avLst/>
          </a:prstGeom>
        </p:spPr>
        <p:txBody>
          <a:bodyPr lIns="0" tIns="0" rIns="0" bIns="0" rtlCol="0" anchor="t">
            <a:spAutoFit/>
          </a:bodyPr>
          <a:lstStyle/>
          <a:p>
            <a:pPr algn="l">
              <a:lnSpc>
                <a:spcPts val="2630"/>
              </a:lnSpc>
            </a:pPr>
            <a:r>
              <a:rPr lang="en-US" sz="2287" dirty="0">
                <a:solidFill>
                  <a:srgbClr val="FFFFFF"/>
                </a:solidFill>
                <a:latin typeface="Prata"/>
              </a:rPr>
              <a:t>CONSUMERS</a:t>
            </a:r>
          </a:p>
          <a:p>
            <a:pPr algn="l">
              <a:lnSpc>
                <a:spcPts val="2630"/>
              </a:lnSpc>
            </a:pPr>
            <a:endParaRPr lang="en-US" sz="2287" dirty="0">
              <a:solidFill>
                <a:srgbClr val="FFFFFF"/>
              </a:solidFill>
              <a:latin typeface="Prata"/>
            </a:endParaRPr>
          </a:p>
        </p:txBody>
      </p:sp>
      <p:sp>
        <p:nvSpPr>
          <p:cNvPr id="34" name="TextBox 34"/>
          <p:cNvSpPr txBox="1"/>
          <p:nvPr/>
        </p:nvSpPr>
        <p:spPr>
          <a:xfrm>
            <a:off x="12549388" y="7351093"/>
            <a:ext cx="3592227" cy="632267"/>
          </a:xfrm>
          <a:prstGeom prst="rect">
            <a:avLst/>
          </a:prstGeom>
        </p:spPr>
        <p:txBody>
          <a:bodyPr lIns="0" tIns="0" rIns="0" bIns="0" rtlCol="0" anchor="t">
            <a:spAutoFit/>
          </a:bodyPr>
          <a:lstStyle/>
          <a:p>
            <a:pPr algn="l">
              <a:lnSpc>
                <a:spcPts val="2472"/>
              </a:lnSpc>
            </a:pPr>
            <a:r>
              <a:rPr lang="en-US" sz="2150" dirty="0">
                <a:solidFill>
                  <a:srgbClr val="FFFFFF"/>
                </a:solidFill>
                <a:latin typeface="Prata"/>
              </a:rPr>
              <a:t>TOURIST AND VISITORS</a:t>
            </a:r>
          </a:p>
          <a:p>
            <a:pPr algn="l">
              <a:lnSpc>
                <a:spcPts val="2472"/>
              </a:lnSpc>
            </a:pPr>
            <a:endParaRPr lang="en-US" sz="2150" dirty="0">
              <a:solidFill>
                <a:srgbClr val="FFFFFF"/>
              </a:solidFill>
              <a:latin typeface="Prata"/>
            </a:endParaRPr>
          </a:p>
        </p:txBody>
      </p:sp>
      <p:sp>
        <p:nvSpPr>
          <p:cNvPr id="35" name="TextBox 35"/>
          <p:cNvSpPr txBox="1"/>
          <p:nvPr/>
        </p:nvSpPr>
        <p:spPr>
          <a:xfrm>
            <a:off x="2056104" y="8691051"/>
            <a:ext cx="4672447" cy="889515"/>
          </a:xfrm>
          <a:prstGeom prst="rect">
            <a:avLst/>
          </a:prstGeom>
        </p:spPr>
        <p:txBody>
          <a:bodyPr lIns="0" tIns="0" rIns="0" bIns="0" rtlCol="0" anchor="t">
            <a:spAutoFit/>
          </a:bodyPr>
          <a:lstStyle/>
          <a:p>
            <a:pPr algn="just">
              <a:lnSpc>
                <a:spcPts val="2393"/>
              </a:lnSpc>
            </a:pPr>
            <a:r>
              <a:rPr lang="en-US" sz="2081" dirty="0">
                <a:solidFill>
                  <a:srgbClr val="FFFFFF"/>
                </a:solidFill>
                <a:latin typeface="Prata"/>
              </a:rPr>
              <a:t>LOCAL BUSINESS (FROM ILIGAN CITY ITSELF)</a:t>
            </a:r>
          </a:p>
          <a:p>
            <a:pPr algn="l">
              <a:lnSpc>
                <a:spcPts val="2393"/>
              </a:lnSpc>
            </a:pPr>
            <a:endParaRPr lang="en-US" sz="2081" dirty="0">
              <a:solidFill>
                <a:srgbClr val="FFFFFF"/>
              </a:solidFill>
              <a:latin typeface="Prata"/>
            </a:endParaRPr>
          </a:p>
        </p:txBody>
      </p:sp>
      <p:sp>
        <p:nvSpPr>
          <p:cNvPr id="36" name="AutoShape 36"/>
          <p:cNvSpPr/>
          <p:nvPr/>
        </p:nvSpPr>
        <p:spPr>
          <a:xfrm flipV="1">
            <a:off x="6728552" y="6320405"/>
            <a:ext cx="0" cy="2193500"/>
          </a:xfrm>
          <a:prstGeom prst="line">
            <a:avLst/>
          </a:prstGeom>
          <a:ln w="38100" cap="flat">
            <a:solidFill>
              <a:srgbClr val="EAE9C5"/>
            </a:solidFill>
            <a:prstDash val="solid"/>
            <a:headEnd type="none" w="sm" len="sm"/>
            <a:tailEnd type="none" w="sm" len="sm"/>
          </a:ln>
        </p:spPr>
      </p:sp>
      <p:sp>
        <p:nvSpPr>
          <p:cNvPr id="37" name="AutoShape 37"/>
          <p:cNvSpPr/>
          <p:nvPr/>
        </p:nvSpPr>
        <p:spPr>
          <a:xfrm flipH="1" flipV="1">
            <a:off x="5219321" y="6320405"/>
            <a:ext cx="0" cy="1021163"/>
          </a:xfrm>
          <a:prstGeom prst="line">
            <a:avLst/>
          </a:prstGeom>
          <a:ln w="38100" cap="flat">
            <a:solidFill>
              <a:srgbClr val="EAE9C5"/>
            </a:solidFill>
            <a:prstDash val="solid"/>
            <a:headEnd type="none" w="sm" len="sm"/>
            <a:tailEnd type="none" w="sm" len="sm"/>
          </a:ln>
        </p:spPr>
      </p:sp>
      <p:sp>
        <p:nvSpPr>
          <p:cNvPr id="38" name="AutoShape 38"/>
          <p:cNvSpPr/>
          <p:nvPr/>
        </p:nvSpPr>
        <p:spPr>
          <a:xfrm>
            <a:off x="3949546" y="6320405"/>
            <a:ext cx="11615410" cy="0"/>
          </a:xfrm>
          <a:prstGeom prst="line">
            <a:avLst/>
          </a:prstGeom>
          <a:ln w="38100" cap="flat">
            <a:solidFill>
              <a:srgbClr val="EAE9C5"/>
            </a:solidFill>
            <a:prstDash val="solid"/>
            <a:headEnd type="diamond" w="lg" len="lg"/>
            <a:tailEnd type="diamond" w="lg" len="lg"/>
          </a:ln>
        </p:spPr>
      </p:sp>
      <p:sp>
        <p:nvSpPr>
          <p:cNvPr id="39" name="AutoShape 39"/>
          <p:cNvSpPr/>
          <p:nvPr/>
        </p:nvSpPr>
        <p:spPr>
          <a:xfrm flipV="1">
            <a:off x="12648302" y="5503827"/>
            <a:ext cx="0" cy="1769168"/>
          </a:xfrm>
          <a:prstGeom prst="line">
            <a:avLst/>
          </a:prstGeom>
          <a:ln w="38100" cap="flat">
            <a:solidFill>
              <a:srgbClr val="EAE9C5"/>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2814</TotalTime>
  <Words>561</Words>
  <Application>Microsoft Office PowerPoint</Application>
  <PresentationFormat>Custom</PresentationFormat>
  <Paragraphs>62</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DM Sans</vt:lpstr>
      <vt:lpstr>Chromium One</vt:lpstr>
      <vt:lpstr>Courier PS</vt:lpstr>
      <vt:lpstr>Eras Bold ITC</vt:lpstr>
      <vt:lpstr>Broadway</vt:lpstr>
      <vt:lpstr>Prata</vt:lpstr>
      <vt:lpstr>Cambria</vt:lpstr>
      <vt:lpstr>Quattrocento</vt:lpstr>
      <vt:lpstr>DM Sans Bold</vt:lpstr>
      <vt:lpstr>Major Mono Display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Brown and Cream Clean Modern Thesis Defense Presentation</dc:title>
  <dc:creator>Lee Alfred</dc:creator>
  <cp:lastModifiedBy>Lee Alfred</cp:lastModifiedBy>
  <cp:revision>10</cp:revision>
  <dcterms:created xsi:type="dcterms:W3CDTF">2006-08-16T00:00:00Z</dcterms:created>
  <dcterms:modified xsi:type="dcterms:W3CDTF">2024-08-02T11:42:49Z</dcterms:modified>
  <dc:identifier>DAGFgMOrD_Q</dc:identifier>
</cp:coreProperties>
</file>