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Open Sans" panose="020B0606030504020204" pitchFamily="34" charset="0"/>
      <p:regular r:id="rId14"/>
    </p:embeddedFont>
    <p:embeddedFont>
      <p:font typeface="Roboto" panose="02000000000000000000" pitchFamily="2" charset="0"/>
      <p:regular r:id="rId15"/>
      <p:bold r:id="rId16"/>
      <p:italic r:id="rId17"/>
      <p:boldItalic r:id="rId18"/>
    </p:embeddedFont>
    <p:embeddedFont>
      <p:font typeface="Roboto Slab"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gm1nBD6dqtjB36veP9DYAC2AN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9" d="100"/>
          <a:sy n="109" d="100"/>
        </p:scale>
        <p:origin x="7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9"/>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9"/>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9"/>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9"/>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r>
              <a:rPr lang="en-US"/>
              <a:t>Click to edit Master title style</a:t>
            </a:r>
            <a:endParaRPr/>
          </a:p>
        </p:txBody>
      </p:sp>
      <p:sp>
        <p:nvSpPr>
          <p:cNvPr id="14" name="Google Shape;14;p9"/>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r>
              <a:rPr lang="en-US"/>
              <a:t>Click to edit Master subtitle style</a:t>
            </a:r>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8"/>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pPr lvl="0"/>
            <a:r>
              <a:rPr lang="en-US"/>
              <a:t>Click to edit Master text styles</a:t>
            </a:r>
          </a:p>
        </p:txBody>
      </p:sp>
      <p:sp>
        <p:nvSpPr>
          <p:cNvPr id="56" name="Google Shape;5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61" name="Google Shape;61;p2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pPr lvl="0"/>
            <a:r>
              <a:rPr lang="en-US"/>
              <a:t>Click to edit Master text styles</a:t>
            </a:r>
          </a:p>
        </p:txBody>
      </p:sp>
      <p:sp>
        <p:nvSpPr>
          <p:cNvPr id="62" name="Google Shape;62;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3" name="Google Shape;63;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4" name="Google Shape;64;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
        <p:cNvGrpSpPr/>
        <p:nvPr/>
      </p:nvGrpSpPr>
      <p:grpSpPr>
        <a:xfrm>
          <a:off x="0" y="0"/>
          <a:ext cx="0" cy="0"/>
          <a:chOff x="0" y="0"/>
          <a:chExt cx="0" cy="0"/>
        </a:xfrm>
      </p:grpSpPr>
      <p:sp>
        <p:nvSpPr>
          <p:cNvPr id="17" name="Google Shape;17;p10"/>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0"/>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9" name="Google Shape;19;p10"/>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pPr lvl="0"/>
            <a:r>
              <a:rPr lang="en-US"/>
              <a:t>Click to edit Master text styles</a:t>
            </a:r>
          </a:p>
        </p:txBody>
      </p:sp>
      <p:sp>
        <p:nvSpPr>
          <p:cNvPr id="20" name="Google Shape;2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
        <p:cNvGrpSpPr/>
        <p:nvPr/>
      </p:nvGrpSpPr>
      <p:grpSpPr>
        <a:xfrm>
          <a:off x="0" y="0"/>
          <a:ext cx="0" cy="0"/>
          <a:chOff x="0" y="0"/>
          <a:chExt cx="0" cy="0"/>
        </a:xfrm>
      </p:grpSpPr>
      <p:sp>
        <p:nvSpPr>
          <p:cNvPr id="22" name="Google Shape;22;p1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 name="Google Shape;23;p1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24" name="Google Shape;24;p1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r>
              <a:rPr lang="en-US"/>
              <a:t>Click to edit Master title style</a:t>
            </a:r>
            <a:endParaRPr/>
          </a:p>
        </p:txBody>
      </p:sp>
      <p:sp>
        <p:nvSpPr>
          <p:cNvPr id="25" name="Google Shape;25;p1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r>
              <a:rPr lang="en-US"/>
              <a:t>Click to edit Master subtitle style</a:t>
            </a:r>
            <a:endParaRPr/>
          </a:p>
        </p:txBody>
      </p:sp>
      <p:sp>
        <p:nvSpPr>
          <p:cNvPr id="26" name="Google Shape;26;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27" name="Google Shape;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cxnSp>
        <p:nvCxnSpPr>
          <p:cNvPr id="29" name="Google Shape;29;p1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0" name="Google Shape;30;p12"/>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r>
              <a:rPr lang="en-US"/>
              <a:t>Click to edit Master title style</a:t>
            </a:r>
            <a:endParaRPr/>
          </a:p>
        </p:txBody>
      </p:sp>
      <p:sp>
        <p:nvSpPr>
          <p:cNvPr id="31" name="Google Shape;3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cxnSp>
        <p:nvCxnSpPr>
          <p:cNvPr id="33" name="Google Shape;33;p13"/>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35" name="Google Shape;35;p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36" name="Google Shape;3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cxnSp>
        <p:nvCxnSpPr>
          <p:cNvPr id="38" name="Google Shape;38;p1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9" name="Google Shape;39;p1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40" name="Google Shape;40;p14"/>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41" name="Google Shape;41;p14"/>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42" name="Google Shape;4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45" name="Google Shape;4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cxnSp>
        <p:nvCxnSpPr>
          <p:cNvPr id="47" name="Google Shape;47;p1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8" name="Google Shape;48;p1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49" name="Google Shape;49;p1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50" name="Google Shape;5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
        <p:cNvGrpSpPr/>
        <p:nvPr/>
      </p:nvGrpSpPr>
      <p:grpSpPr>
        <a:xfrm>
          <a:off x="0" y="0"/>
          <a:ext cx="0" cy="0"/>
          <a:chOff x="0" y="0"/>
          <a:chExt cx="0" cy="0"/>
        </a:xfrm>
      </p:grpSpPr>
      <p:sp>
        <p:nvSpPr>
          <p:cNvPr id="52" name="Google Shape;52;p17"/>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53" name="Google Shape;5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8"/>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github.com/03navi/FINFU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a:off x="1680302" y="938025"/>
            <a:ext cx="5783400" cy="1457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sz="4800" i="1">
                <a:solidFill>
                  <a:srgbClr val="073763"/>
                </a:solidFill>
              </a:rPr>
              <a:t>Makeathon 2022</a:t>
            </a:r>
            <a:endParaRPr sz="4800" i="1" dirty="0">
              <a:solidFill>
                <a:srgbClr val="073763"/>
              </a:solidFill>
            </a:endParaRPr>
          </a:p>
        </p:txBody>
      </p:sp>
      <p:sp>
        <p:nvSpPr>
          <p:cNvPr id="70" name="Google Shape;70;p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a:t>Idea Submission</a:t>
            </a:r>
            <a:endParaRPr sz="3000"/>
          </a:p>
        </p:txBody>
      </p:sp>
      <p:pic>
        <p:nvPicPr>
          <p:cNvPr id="71" name="Google Shape;71;p1"/>
          <p:cNvPicPr preferRelativeResize="0"/>
          <p:nvPr/>
        </p:nvPicPr>
        <p:blipFill rotWithShape="1">
          <a:blip r:embed="rId3">
            <a:alphaModFix/>
          </a:blip>
          <a:srcRect/>
          <a:stretch/>
        </p:blipFill>
        <p:spPr>
          <a:xfrm>
            <a:off x="7239350" y="141000"/>
            <a:ext cx="1729350" cy="300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75"/>
        <p:cNvGrpSpPr/>
        <p:nvPr/>
      </p:nvGrpSpPr>
      <p:grpSpPr>
        <a:xfrm>
          <a:off x="0" y="0"/>
          <a:ext cx="0" cy="0"/>
          <a:chOff x="0" y="0"/>
          <a:chExt cx="0" cy="0"/>
        </a:xfrm>
      </p:grpSpPr>
      <p:sp>
        <p:nvSpPr>
          <p:cNvPr id="76" name="Google Shape;76;p2"/>
          <p:cNvSpPr/>
          <p:nvPr/>
        </p:nvSpPr>
        <p:spPr>
          <a:xfrm>
            <a:off x="7014825" y="10700"/>
            <a:ext cx="2129100" cy="4812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txBox="1">
            <a:spLocks noGrp="1"/>
          </p:cNvSpPr>
          <p:nvPr>
            <p:ph type="title"/>
          </p:nvPr>
        </p:nvSpPr>
        <p:spPr>
          <a:xfrm>
            <a:off x="0" y="710400"/>
            <a:ext cx="7364700" cy="62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a:solidFill>
                  <a:srgbClr val="073763"/>
                </a:solidFill>
              </a:rPr>
              <a:t>TEAM NAME and MEMBER DETAILS</a:t>
            </a:r>
            <a:endParaRPr sz="3000">
              <a:solidFill>
                <a:srgbClr val="073763"/>
              </a:solidFill>
            </a:endParaRPr>
          </a:p>
        </p:txBody>
      </p:sp>
      <p:sp>
        <p:nvSpPr>
          <p:cNvPr id="78" name="Google Shape;78;p2"/>
          <p:cNvSpPr txBox="1">
            <a:spLocks noGrp="1"/>
          </p:cNvSpPr>
          <p:nvPr>
            <p:ph type="body" idx="1"/>
          </p:nvPr>
        </p:nvSpPr>
        <p:spPr>
          <a:xfrm>
            <a:off x="612650" y="1525100"/>
            <a:ext cx="26457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i="1" dirty="0">
                <a:solidFill>
                  <a:srgbClr val="6FA8DC"/>
                </a:solidFill>
              </a:rPr>
              <a:t>Vaishnavi</a:t>
            </a:r>
            <a:br>
              <a:rPr lang="en" i="1" dirty="0">
                <a:solidFill>
                  <a:srgbClr val="6FA8DC"/>
                </a:solidFill>
              </a:rPr>
            </a:br>
            <a:r>
              <a:rPr lang="en" i="1" dirty="0">
                <a:solidFill>
                  <a:srgbClr val="6FA8DC"/>
                </a:solidFill>
              </a:rPr>
              <a:t>Sukriti Agrawal</a:t>
            </a:r>
            <a:br>
              <a:rPr lang="en" i="1" dirty="0">
                <a:solidFill>
                  <a:srgbClr val="6FA8DC"/>
                </a:solidFill>
              </a:rPr>
            </a:br>
            <a:r>
              <a:rPr lang="en" i="1" dirty="0">
                <a:solidFill>
                  <a:srgbClr val="6FA8DC"/>
                </a:solidFill>
              </a:rPr>
              <a:t>Srushti Mishra</a:t>
            </a:r>
            <a:br>
              <a:rPr lang="en" i="1" dirty="0">
                <a:solidFill>
                  <a:srgbClr val="6FA8DC"/>
                </a:solidFill>
              </a:rPr>
            </a:br>
            <a:r>
              <a:rPr lang="en" i="1" dirty="0">
                <a:solidFill>
                  <a:srgbClr val="6FA8DC"/>
                </a:solidFill>
              </a:rPr>
              <a:t>Shambhawi Singh</a:t>
            </a:r>
            <a:endParaRPr i="1" dirty="0">
              <a:solidFill>
                <a:srgbClr val="6FA8DC"/>
              </a:solidFill>
            </a:endParaRPr>
          </a:p>
        </p:txBody>
      </p:sp>
      <p:pic>
        <p:nvPicPr>
          <p:cNvPr id="79" name="Google Shape;79;p2"/>
          <p:cNvPicPr preferRelativeResize="0"/>
          <p:nvPr/>
        </p:nvPicPr>
        <p:blipFill rotWithShape="1">
          <a:blip r:embed="rId3">
            <a:alphaModFix/>
          </a:blip>
          <a:srcRect/>
          <a:stretch/>
        </p:blipFill>
        <p:spPr>
          <a:xfrm>
            <a:off x="7239350" y="141000"/>
            <a:ext cx="1729350" cy="300750"/>
          </a:xfrm>
          <a:prstGeom prst="rect">
            <a:avLst/>
          </a:prstGeom>
          <a:noFill/>
          <a:ln>
            <a:noFill/>
          </a:ln>
        </p:spPr>
      </p:pic>
      <p:sp>
        <p:nvSpPr>
          <p:cNvPr id="80" name="Google Shape;80;p2"/>
          <p:cNvSpPr txBox="1">
            <a:spLocks noGrp="1"/>
          </p:cNvSpPr>
          <p:nvPr>
            <p:ph type="body" idx="1"/>
          </p:nvPr>
        </p:nvSpPr>
        <p:spPr>
          <a:xfrm>
            <a:off x="387900" y="3377150"/>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a:solidFill>
                  <a:srgbClr val="073763"/>
                </a:solidFill>
              </a:rPr>
              <a:t>THEME:</a:t>
            </a:r>
            <a:endParaRPr sz="3000">
              <a:solidFill>
                <a:srgbClr val="073763"/>
              </a:solidFill>
            </a:endParaRPr>
          </a:p>
        </p:txBody>
      </p:sp>
      <p:sp>
        <p:nvSpPr>
          <p:cNvPr id="81" name="Google Shape;81;p2"/>
          <p:cNvSpPr txBox="1">
            <a:spLocks noGrp="1"/>
          </p:cNvSpPr>
          <p:nvPr>
            <p:ph type="body" idx="1"/>
          </p:nvPr>
        </p:nvSpPr>
        <p:spPr>
          <a:xfrm>
            <a:off x="2002800" y="3449200"/>
            <a:ext cx="6796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2400" i="1" dirty="0">
                <a:solidFill>
                  <a:srgbClr val="6FA8DC"/>
                </a:solidFill>
              </a:rPr>
              <a:t> </a:t>
            </a:r>
            <a:r>
              <a:rPr lang="en-US" sz="2400" b="0" i="0" dirty="0">
                <a:solidFill>
                  <a:srgbClr val="46525F"/>
                </a:solidFill>
                <a:effectLst/>
                <a:latin typeface="Open Sans" panose="020B0606030504020204" pitchFamily="34" charset="0"/>
              </a:rPr>
              <a:t>Rewards gamification for credit or debit card transaction</a:t>
            </a:r>
            <a:endParaRPr sz="2400" i="1" dirty="0">
              <a:solidFill>
                <a:srgbClr val="6FA8D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5"/>
        <p:cNvGrpSpPr/>
        <p:nvPr/>
      </p:nvGrpSpPr>
      <p:grpSpPr>
        <a:xfrm>
          <a:off x="0" y="0"/>
          <a:ext cx="0" cy="0"/>
          <a:chOff x="0" y="0"/>
          <a:chExt cx="0" cy="0"/>
        </a:xfrm>
      </p:grpSpPr>
      <p:sp>
        <p:nvSpPr>
          <p:cNvPr id="86" name="Google Shape;86;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73763"/>
                </a:solidFill>
                <a:latin typeface="Arial"/>
                <a:ea typeface="Arial"/>
                <a:cs typeface="Arial"/>
                <a:sym typeface="Arial"/>
              </a:rPr>
              <a:t>PROBLEM STATEMENT</a:t>
            </a:r>
            <a:endParaRPr sz="3000">
              <a:solidFill>
                <a:srgbClr val="073763"/>
              </a:solidFill>
            </a:endParaRPr>
          </a:p>
        </p:txBody>
      </p:sp>
      <p:sp>
        <p:nvSpPr>
          <p:cNvPr id="87" name="Google Shape;87;p3"/>
          <p:cNvSpPr txBox="1">
            <a:spLocks noGrp="1"/>
          </p:cNvSpPr>
          <p:nvPr>
            <p:ph type="body" idx="1"/>
          </p:nvPr>
        </p:nvSpPr>
        <p:spPr>
          <a:xfrm>
            <a:off x="413700" y="1368750"/>
            <a:ext cx="8368200" cy="107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US" sz="800" i="1" dirty="0">
                <a:solidFill>
                  <a:srgbClr val="3D85C6"/>
                </a:solidFill>
              </a:rPr>
              <a:t>The problem that </a:t>
            </a:r>
            <a:r>
              <a:rPr lang="en-US" sz="800" i="1" dirty="0" err="1">
                <a:solidFill>
                  <a:srgbClr val="3D85C6"/>
                </a:solidFill>
              </a:rPr>
              <a:t>FinFun</a:t>
            </a:r>
            <a:r>
              <a:rPr lang="en-US" sz="800" i="1" dirty="0">
                <a:solidFill>
                  <a:srgbClr val="3D85C6"/>
                </a:solidFill>
              </a:rPr>
              <a:t> aims to solve is financial illiteracy and mismanagement. Many people struggle with understanding basic financial concepts and tools, which can lead to financial stress and poor decision-making. Financial illiteracy is a widespread issue, affecting individuals of all ages and backgrounds, and it can have serious consequences, such as high debt, low savings, and limited financial opportunities.</a:t>
            </a:r>
          </a:p>
          <a:p>
            <a:pPr marL="0" lvl="0" indent="0" algn="ctr" rtl="0">
              <a:lnSpc>
                <a:spcPct val="115000"/>
              </a:lnSpc>
              <a:spcBef>
                <a:spcPts val="0"/>
              </a:spcBef>
              <a:spcAft>
                <a:spcPts val="1600"/>
              </a:spcAft>
              <a:buSzPts val="1800"/>
              <a:buNone/>
            </a:pPr>
            <a:endParaRPr lang="en-US" sz="800" i="1" dirty="0">
              <a:solidFill>
                <a:srgbClr val="3D85C6"/>
              </a:solidFill>
            </a:endParaRPr>
          </a:p>
          <a:p>
            <a:pPr marL="0" lvl="0" indent="0" algn="ctr" rtl="0">
              <a:lnSpc>
                <a:spcPct val="115000"/>
              </a:lnSpc>
              <a:spcBef>
                <a:spcPts val="0"/>
              </a:spcBef>
              <a:spcAft>
                <a:spcPts val="1600"/>
              </a:spcAft>
              <a:buSzPts val="1800"/>
              <a:buNone/>
            </a:pPr>
            <a:r>
              <a:rPr lang="en-US" sz="800" i="1" dirty="0" err="1">
                <a:solidFill>
                  <a:srgbClr val="3D85C6"/>
                </a:solidFill>
              </a:rPr>
              <a:t>FinFun</a:t>
            </a:r>
            <a:r>
              <a:rPr lang="en-US" sz="800" i="1" dirty="0">
                <a:solidFill>
                  <a:srgbClr val="3D85C6"/>
                </a:solidFill>
              </a:rPr>
              <a:t> provides a solution to this problem by offering a platform for individuals to learn and manage their finances in a fun and engaging way. The app uses gamification to make financial management more enjoyable and encourages users to set financial goals, create budgets, and track expenses. Additionally, </a:t>
            </a:r>
            <a:r>
              <a:rPr lang="en-US" sz="800" i="1" dirty="0" err="1">
                <a:solidFill>
                  <a:srgbClr val="3D85C6"/>
                </a:solidFill>
              </a:rPr>
              <a:t>FinFun</a:t>
            </a:r>
            <a:r>
              <a:rPr lang="en-US" sz="800" i="1" dirty="0">
                <a:solidFill>
                  <a:srgbClr val="3D85C6"/>
                </a:solidFill>
              </a:rPr>
              <a:t> offers personalized advice based on users' financial situations and goals, helping them make better decisions and achieve financial freedom.</a:t>
            </a:r>
          </a:p>
          <a:p>
            <a:pPr marL="0" lvl="0" indent="0" algn="ctr" rtl="0">
              <a:lnSpc>
                <a:spcPct val="115000"/>
              </a:lnSpc>
              <a:spcBef>
                <a:spcPts val="0"/>
              </a:spcBef>
              <a:spcAft>
                <a:spcPts val="1600"/>
              </a:spcAft>
              <a:buSzPts val="1800"/>
              <a:buNone/>
            </a:pPr>
            <a:endParaRPr lang="en-US" sz="800" i="1" dirty="0">
              <a:solidFill>
                <a:srgbClr val="3D85C6"/>
              </a:solidFill>
            </a:endParaRPr>
          </a:p>
          <a:p>
            <a:pPr marL="0" lvl="0" indent="0" algn="ctr" rtl="0">
              <a:lnSpc>
                <a:spcPct val="115000"/>
              </a:lnSpc>
              <a:spcBef>
                <a:spcPts val="0"/>
              </a:spcBef>
              <a:spcAft>
                <a:spcPts val="1600"/>
              </a:spcAft>
              <a:buSzPts val="1800"/>
              <a:buNone/>
            </a:pPr>
            <a:r>
              <a:rPr lang="en-US" sz="800" i="1" dirty="0">
                <a:solidFill>
                  <a:srgbClr val="3D85C6"/>
                </a:solidFill>
              </a:rPr>
              <a:t>By addressing financial illiteracy and promoting financial literacy, </a:t>
            </a:r>
            <a:r>
              <a:rPr lang="en-US" sz="800" i="1" dirty="0" err="1">
                <a:solidFill>
                  <a:srgbClr val="3D85C6"/>
                </a:solidFill>
              </a:rPr>
              <a:t>FinFun</a:t>
            </a:r>
            <a:r>
              <a:rPr lang="en-US" sz="800" i="1" dirty="0">
                <a:solidFill>
                  <a:srgbClr val="3D85C6"/>
                </a:solidFill>
              </a:rPr>
              <a:t> has the potential to have a significant societal impact, improving individuals' financial well-being and contributing to economic growth and stability. Moreover, </a:t>
            </a:r>
            <a:r>
              <a:rPr lang="en-US" sz="800" i="1" dirty="0" err="1">
                <a:solidFill>
                  <a:srgbClr val="3D85C6"/>
                </a:solidFill>
              </a:rPr>
              <a:t>FinFun</a:t>
            </a:r>
            <a:r>
              <a:rPr lang="en-US" sz="800" i="1" dirty="0">
                <a:solidFill>
                  <a:srgbClr val="3D85C6"/>
                </a:solidFill>
              </a:rPr>
              <a:t> has business relevance, as it can attract users and generate revenue through various means, such as advertising, premium features, and partnerships.</a:t>
            </a:r>
          </a:p>
          <a:p>
            <a:pPr marL="0" lvl="0" indent="0" algn="ctr" rtl="0">
              <a:lnSpc>
                <a:spcPct val="115000"/>
              </a:lnSpc>
              <a:spcBef>
                <a:spcPts val="0"/>
              </a:spcBef>
              <a:spcAft>
                <a:spcPts val="1600"/>
              </a:spcAft>
              <a:buSzPts val="1800"/>
              <a:buNone/>
            </a:pPr>
            <a:endParaRPr lang="en-US" sz="800" i="1" dirty="0">
              <a:solidFill>
                <a:srgbClr val="3D85C6"/>
              </a:solidFill>
            </a:endParaRPr>
          </a:p>
          <a:p>
            <a:pPr marL="0" lvl="0" indent="0" algn="ctr" rtl="0">
              <a:lnSpc>
                <a:spcPct val="115000"/>
              </a:lnSpc>
              <a:spcBef>
                <a:spcPts val="0"/>
              </a:spcBef>
              <a:spcAft>
                <a:spcPts val="1600"/>
              </a:spcAft>
              <a:buSzPts val="1800"/>
              <a:buNone/>
            </a:pPr>
            <a:r>
              <a:rPr lang="en-US" sz="800" i="1" dirty="0">
                <a:solidFill>
                  <a:srgbClr val="3D85C6"/>
                </a:solidFill>
              </a:rPr>
              <a:t>In conclusion, </a:t>
            </a:r>
            <a:r>
              <a:rPr lang="en-US" sz="800" i="1" dirty="0" err="1">
                <a:solidFill>
                  <a:srgbClr val="3D85C6"/>
                </a:solidFill>
              </a:rPr>
              <a:t>FinFun</a:t>
            </a:r>
            <a:r>
              <a:rPr lang="en-US" sz="800" i="1" dirty="0">
                <a:solidFill>
                  <a:srgbClr val="3D85C6"/>
                </a:solidFill>
              </a:rPr>
              <a:t> aims to solve the problem of financial illiteracy and mismanagement by providing a comprehensive and user-friendly platform for individuals to learn and manage their finances.</a:t>
            </a:r>
            <a:endParaRPr sz="800" i="1" dirty="0">
              <a:solidFill>
                <a:srgbClr val="3D85C6"/>
              </a:solidFill>
            </a:endParaRPr>
          </a:p>
        </p:txBody>
      </p:sp>
      <p:pic>
        <p:nvPicPr>
          <p:cNvPr id="88" name="Google Shape;88;p3"/>
          <p:cNvPicPr preferRelativeResize="0"/>
          <p:nvPr/>
        </p:nvPicPr>
        <p:blipFill rotWithShape="1">
          <a:blip r:embed="rId3">
            <a:alphaModFix/>
          </a:blip>
          <a:srcRect/>
          <a:stretch/>
        </p:blipFill>
        <p:spPr>
          <a:xfrm>
            <a:off x="7239350" y="141000"/>
            <a:ext cx="1729350" cy="30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2"/>
        <p:cNvGrpSpPr/>
        <p:nvPr/>
      </p:nvGrpSpPr>
      <p:grpSpPr>
        <a:xfrm>
          <a:off x="0" y="0"/>
          <a:ext cx="0" cy="0"/>
          <a:chOff x="0" y="0"/>
          <a:chExt cx="0" cy="0"/>
        </a:xfrm>
      </p:grpSpPr>
      <p:sp>
        <p:nvSpPr>
          <p:cNvPr id="93" name="Google Shape;93;p4"/>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73763"/>
                </a:solidFill>
                <a:latin typeface="Arial"/>
                <a:ea typeface="Arial"/>
                <a:cs typeface="Arial"/>
                <a:sym typeface="Arial"/>
              </a:rPr>
              <a:t>SOLUTION</a:t>
            </a:r>
            <a:endParaRPr>
              <a:solidFill>
                <a:srgbClr val="073763"/>
              </a:solidFill>
            </a:endParaRPr>
          </a:p>
        </p:txBody>
      </p:sp>
      <p:sp>
        <p:nvSpPr>
          <p:cNvPr id="94" name="Google Shape;94;p4"/>
          <p:cNvSpPr txBox="1">
            <a:spLocks noGrp="1"/>
          </p:cNvSpPr>
          <p:nvPr>
            <p:ph type="body" idx="1"/>
          </p:nvPr>
        </p:nvSpPr>
        <p:spPr>
          <a:xfrm>
            <a:off x="513125" y="1417425"/>
            <a:ext cx="8368200" cy="3319500"/>
          </a:xfrm>
          <a:prstGeom prst="rect">
            <a:avLst/>
          </a:prstGeom>
          <a:noFill/>
          <a:ln>
            <a:noFill/>
          </a:ln>
        </p:spPr>
        <p:txBody>
          <a:bodyPr spcFirstLastPara="1" wrap="square" lIns="91425" tIns="91425" rIns="91425" bIns="91425" anchor="t" anchorCtr="0">
            <a:noAutofit/>
          </a:bodyPr>
          <a:lstStyle/>
          <a:p>
            <a:pPr marL="457200" lvl="0" indent="-342900" algn="ctr" rtl="0">
              <a:lnSpc>
                <a:spcPct val="115000"/>
              </a:lnSpc>
              <a:spcBef>
                <a:spcPts val="0"/>
              </a:spcBef>
              <a:spcAft>
                <a:spcPts val="0"/>
              </a:spcAft>
              <a:buClr>
                <a:srgbClr val="3D85C6"/>
              </a:buClr>
              <a:buSzPts val="1800"/>
              <a:buFont typeface="Arial"/>
              <a:buChar char="●"/>
            </a:pPr>
            <a:r>
              <a:rPr lang="en-US" sz="800" i="1" dirty="0">
                <a:solidFill>
                  <a:srgbClr val="3D85C6"/>
                </a:solidFill>
                <a:latin typeface="Arial"/>
                <a:ea typeface="Arial"/>
                <a:cs typeface="Arial"/>
                <a:sym typeface="Arial"/>
              </a:rPr>
              <a:t>To solve the problem of financial illiteracy and mismanagement, </a:t>
            </a:r>
            <a:r>
              <a:rPr lang="en-US" sz="800" i="1" dirty="0" err="1">
                <a:solidFill>
                  <a:srgbClr val="3D85C6"/>
                </a:solidFill>
                <a:latin typeface="Arial"/>
                <a:ea typeface="Arial"/>
                <a:cs typeface="Arial"/>
                <a:sym typeface="Arial"/>
              </a:rPr>
              <a:t>FinFun</a:t>
            </a:r>
            <a:r>
              <a:rPr lang="en-US" sz="800" i="1" dirty="0">
                <a:solidFill>
                  <a:srgbClr val="3D85C6"/>
                </a:solidFill>
                <a:latin typeface="Arial"/>
                <a:ea typeface="Arial"/>
                <a:cs typeface="Arial"/>
                <a:sym typeface="Arial"/>
              </a:rPr>
              <a:t> provides a user-friendly platform for individuals to learn and manage their finances in a fun and engaging way. Through gamification and personalized advice, </a:t>
            </a:r>
            <a:r>
              <a:rPr lang="en-US" sz="800" i="1" dirty="0" err="1">
                <a:solidFill>
                  <a:srgbClr val="3D85C6"/>
                </a:solidFill>
                <a:latin typeface="Arial"/>
                <a:ea typeface="Arial"/>
                <a:cs typeface="Arial"/>
                <a:sym typeface="Arial"/>
              </a:rPr>
              <a:t>FinFun</a:t>
            </a:r>
            <a:r>
              <a:rPr lang="en-US" sz="800" i="1" dirty="0">
                <a:solidFill>
                  <a:srgbClr val="3D85C6"/>
                </a:solidFill>
                <a:latin typeface="Arial"/>
                <a:ea typeface="Arial"/>
                <a:cs typeface="Arial"/>
                <a:sym typeface="Arial"/>
              </a:rPr>
              <a:t> aims to simplify financial management and promote financial literacy for individuals of all ages and backgrounds.</a:t>
            </a:r>
          </a:p>
          <a:p>
            <a:pPr marL="457200" lvl="0" indent="-342900" algn="ctr" rtl="0">
              <a:lnSpc>
                <a:spcPct val="115000"/>
              </a:lnSpc>
              <a:spcBef>
                <a:spcPts val="0"/>
              </a:spcBef>
              <a:spcAft>
                <a:spcPts val="0"/>
              </a:spcAft>
              <a:buClr>
                <a:srgbClr val="3D85C6"/>
              </a:buClr>
              <a:buSzPts val="1800"/>
              <a:buFont typeface="Arial"/>
              <a:buChar char="●"/>
            </a:pPr>
            <a:endParaRPr lang="en-US" sz="800" i="1" dirty="0">
              <a:solidFill>
                <a:srgbClr val="3D85C6"/>
              </a:solidFill>
              <a:latin typeface="Arial"/>
              <a:ea typeface="Arial"/>
              <a:cs typeface="Arial"/>
              <a:sym typeface="Arial"/>
            </a:endParaRPr>
          </a:p>
          <a:p>
            <a:pPr marL="457200" lvl="0" indent="-342900" algn="ctr" rtl="0">
              <a:lnSpc>
                <a:spcPct val="115000"/>
              </a:lnSpc>
              <a:spcBef>
                <a:spcPts val="0"/>
              </a:spcBef>
              <a:spcAft>
                <a:spcPts val="0"/>
              </a:spcAft>
              <a:buClr>
                <a:srgbClr val="3D85C6"/>
              </a:buClr>
              <a:buSzPts val="1800"/>
              <a:buFont typeface="Arial"/>
              <a:buChar char="●"/>
            </a:pPr>
            <a:r>
              <a:rPr lang="en-US" sz="800" i="1" dirty="0">
                <a:solidFill>
                  <a:srgbClr val="3D85C6"/>
                </a:solidFill>
                <a:latin typeface="Arial"/>
                <a:ea typeface="Arial"/>
                <a:cs typeface="Arial"/>
                <a:sym typeface="Arial"/>
              </a:rPr>
              <a:t>The impact metrics that can be used to analyze the effectiveness of the solution include the number of users, engagement rate, user satisfaction, and financial literacy improvement among users.</a:t>
            </a:r>
          </a:p>
          <a:p>
            <a:pPr marL="457200" lvl="0" indent="-342900" algn="ctr" rtl="0">
              <a:lnSpc>
                <a:spcPct val="115000"/>
              </a:lnSpc>
              <a:spcBef>
                <a:spcPts val="0"/>
              </a:spcBef>
              <a:spcAft>
                <a:spcPts val="0"/>
              </a:spcAft>
              <a:buClr>
                <a:srgbClr val="3D85C6"/>
              </a:buClr>
              <a:buSzPts val="1800"/>
              <a:buFont typeface="Arial"/>
              <a:buChar char="●"/>
            </a:pPr>
            <a:endParaRPr lang="en-US" sz="800" i="1" dirty="0">
              <a:solidFill>
                <a:srgbClr val="3D85C6"/>
              </a:solidFill>
              <a:latin typeface="Arial"/>
              <a:ea typeface="Arial"/>
              <a:cs typeface="Arial"/>
              <a:sym typeface="Arial"/>
            </a:endParaRPr>
          </a:p>
          <a:p>
            <a:pPr marL="457200" lvl="0" indent="-342900" algn="ctr" rtl="0">
              <a:lnSpc>
                <a:spcPct val="115000"/>
              </a:lnSpc>
              <a:spcBef>
                <a:spcPts val="0"/>
              </a:spcBef>
              <a:spcAft>
                <a:spcPts val="0"/>
              </a:spcAft>
              <a:buClr>
                <a:srgbClr val="3D85C6"/>
              </a:buClr>
              <a:buSzPts val="1800"/>
              <a:buFont typeface="Arial"/>
              <a:buChar char="●"/>
            </a:pPr>
            <a:r>
              <a:rPr lang="en-US" sz="800" i="1" dirty="0">
                <a:solidFill>
                  <a:srgbClr val="3D85C6"/>
                </a:solidFill>
                <a:latin typeface="Arial"/>
                <a:ea typeface="Arial"/>
                <a:cs typeface="Arial"/>
                <a:sym typeface="Arial"/>
              </a:rPr>
              <a:t>The technology stack used for </a:t>
            </a:r>
            <a:r>
              <a:rPr lang="en-US" sz="800" i="1" dirty="0" err="1">
                <a:solidFill>
                  <a:srgbClr val="3D85C6"/>
                </a:solidFill>
                <a:latin typeface="Arial"/>
                <a:ea typeface="Arial"/>
                <a:cs typeface="Arial"/>
                <a:sym typeface="Arial"/>
              </a:rPr>
              <a:t>FinFun</a:t>
            </a:r>
            <a:r>
              <a:rPr lang="en-US" sz="800" i="1" dirty="0">
                <a:solidFill>
                  <a:srgbClr val="3D85C6"/>
                </a:solidFill>
                <a:latin typeface="Arial"/>
                <a:ea typeface="Arial"/>
                <a:cs typeface="Arial"/>
                <a:sym typeface="Arial"/>
              </a:rPr>
              <a:t> includes Java for the backend, React for the frontend, and MySQL for the database. The decision to use these technologies was based on their popularity, reliability, and scalability.</a:t>
            </a:r>
          </a:p>
          <a:p>
            <a:pPr marL="457200" lvl="0" indent="-342900" algn="ctr" rtl="0">
              <a:lnSpc>
                <a:spcPct val="115000"/>
              </a:lnSpc>
              <a:spcBef>
                <a:spcPts val="0"/>
              </a:spcBef>
              <a:spcAft>
                <a:spcPts val="0"/>
              </a:spcAft>
              <a:buClr>
                <a:srgbClr val="3D85C6"/>
              </a:buClr>
              <a:buSzPts val="1800"/>
              <a:buFont typeface="Arial"/>
              <a:buChar char="●"/>
            </a:pPr>
            <a:endParaRPr lang="en-US" sz="800" i="1" dirty="0">
              <a:solidFill>
                <a:srgbClr val="3D85C6"/>
              </a:solidFill>
              <a:latin typeface="Arial"/>
              <a:ea typeface="Arial"/>
              <a:cs typeface="Arial"/>
              <a:sym typeface="Arial"/>
            </a:endParaRPr>
          </a:p>
          <a:p>
            <a:pPr marL="457200" lvl="0" indent="-342900" algn="ctr" rtl="0">
              <a:lnSpc>
                <a:spcPct val="115000"/>
              </a:lnSpc>
              <a:spcBef>
                <a:spcPts val="0"/>
              </a:spcBef>
              <a:spcAft>
                <a:spcPts val="0"/>
              </a:spcAft>
              <a:buClr>
                <a:srgbClr val="3D85C6"/>
              </a:buClr>
              <a:buSzPts val="1800"/>
              <a:buFont typeface="Arial"/>
              <a:buChar char="●"/>
            </a:pPr>
            <a:r>
              <a:rPr lang="en-US" sz="800" i="1" dirty="0">
                <a:solidFill>
                  <a:srgbClr val="3D85C6"/>
                </a:solidFill>
                <a:latin typeface="Arial"/>
                <a:ea typeface="Arial"/>
                <a:cs typeface="Arial"/>
                <a:sym typeface="Arial"/>
              </a:rPr>
              <a:t>Assumptions and constraints include the need for users to have access to a computer or mobile device with an internet connection, as well as the availability of accurate financial data for personalized advice.</a:t>
            </a:r>
          </a:p>
          <a:p>
            <a:pPr marL="457200" lvl="0" indent="-342900" algn="ctr" rtl="0">
              <a:lnSpc>
                <a:spcPct val="115000"/>
              </a:lnSpc>
              <a:spcBef>
                <a:spcPts val="0"/>
              </a:spcBef>
              <a:spcAft>
                <a:spcPts val="0"/>
              </a:spcAft>
              <a:buClr>
                <a:srgbClr val="3D85C6"/>
              </a:buClr>
              <a:buSzPts val="1800"/>
              <a:buFont typeface="Arial"/>
              <a:buChar char="●"/>
            </a:pPr>
            <a:endParaRPr lang="en-US" sz="800" i="1" dirty="0">
              <a:solidFill>
                <a:srgbClr val="3D85C6"/>
              </a:solidFill>
              <a:latin typeface="Arial"/>
              <a:ea typeface="Arial"/>
              <a:cs typeface="Arial"/>
              <a:sym typeface="Arial"/>
            </a:endParaRPr>
          </a:p>
          <a:p>
            <a:pPr marL="457200" lvl="0" indent="-342900" algn="ctr" rtl="0">
              <a:lnSpc>
                <a:spcPct val="115000"/>
              </a:lnSpc>
              <a:spcBef>
                <a:spcPts val="0"/>
              </a:spcBef>
              <a:spcAft>
                <a:spcPts val="0"/>
              </a:spcAft>
              <a:buClr>
                <a:srgbClr val="3D85C6"/>
              </a:buClr>
              <a:buSzPts val="1800"/>
              <a:buFont typeface="Arial"/>
              <a:buChar char="●"/>
            </a:pPr>
            <a:r>
              <a:rPr lang="en-US" sz="800" i="1" dirty="0">
                <a:solidFill>
                  <a:srgbClr val="3D85C6"/>
                </a:solidFill>
                <a:latin typeface="Arial"/>
                <a:ea typeface="Arial"/>
                <a:cs typeface="Arial"/>
                <a:sym typeface="Arial"/>
              </a:rPr>
              <a:t>The solution can be easily implemented by following established software development practices and utilizing cloud hosting services for scalability. The effectiveness of the solution will depend on factors such as user adoption and engagement.</a:t>
            </a:r>
          </a:p>
          <a:p>
            <a:pPr marL="457200" lvl="0" indent="-342900" algn="ctr" rtl="0">
              <a:lnSpc>
                <a:spcPct val="115000"/>
              </a:lnSpc>
              <a:spcBef>
                <a:spcPts val="0"/>
              </a:spcBef>
              <a:spcAft>
                <a:spcPts val="0"/>
              </a:spcAft>
              <a:buClr>
                <a:srgbClr val="3D85C6"/>
              </a:buClr>
              <a:buSzPts val="1800"/>
              <a:buFont typeface="Arial"/>
              <a:buChar char="●"/>
            </a:pPr>
            <a:endParaRPr lang="en-US" sz="800" i="1" dirty="0">
              <a:solidFill>
                <a:srgbClr val="3D85C6"/>
              </a:solidFill>
              <a:latin typeface="Arial"/>
              <a:ea typeface="Arial"/>
              <a:cs typeface="Arial"/>
              <a:sym typeface="Arial"/>
            </a:endParaRPr>
          </a:p>
          <a:p>
            <a:pPr marL="457200" lvl="0" indent="-342900" algn="ctr" rtl="0">
              <a:lnSpc>
                <a:spcPct val="115000"/>
              </a:lnSpc>
              <a:spcBef>
                <a:spcPts val="0"/>
              </a:spcBef>
              <a:spcAft>
                <a:spcPts val="0"/>
              </a:spcAft>
              <a:buClr>
                <a:srgbClr val="3D85C6"/>
              </a:buClr>
              <a:buSzPts val="1800"/>
              <a:buFont typeface="Arial"/>
              <a:buChar char="●"/>
            </a:pPr>
            <a:r>
              <a:rPr lang="en-US" sz="800" i="1" dirty="0">
                <a:solidFill>
                  <a:srgbClr val="3D85C6"/>
                </a:solidFill>
                <a:latin typeface="Arial"/>
                <a:ea typeface="Arial"/>
                <a:cs typeface="Arial"/>
                <a:sym typeface="Arial"/>
              </a:rPr>
              <a:t>The extent of scalability and usability will depend on the infrastructure and resources available to the organization. With proper planning and implementation, </a:t>
            </a:r>
            <a:r>
              <a:rPr lang="en-US" sz="800" i="1" dirty="0" err="1">
                <a:solidFill>
                  <a:srgbClr val="3D85C6"/>
                </a:solidFill>
                <a:latin typeface="Arial"/>
                <a:ea typeface="Arial"/>
                <a:cs typeface="Arial"/>
                <a:sym typeface="Arial"/>
              </a:rPr>
              <a:t>FinFun</a:t>
            </a:r>
            <a:r>
              <a:rPr lang="en-US" sz="800" i="1" dirty="0">
                <a:solidFill>
                  <a:srgbClr val="3D85C6"/>
                </a:solidFill>
                <a:latin typeface="Arial"/>
                <a:ea typeface="Arial"/>
                <a:cs typeface="Arial"/>
                <a:sym typeface="Arial"/>
              </a:rPr>
              <a:t> has the potential to reach a large user base and have a significant impact on financial literacy and management.</a:t>
            </a:r>
            <a:endParaRPr sz="800" i="1" dirty="0">
              <a:solidFill>
                <a:srgbClr val="3D85C6"/>
              </a:solidFill>
              <a:latin typeface="Arial"/>
              <a:ea typeface="Arial"/>
              <a:cs typeface="Arial"/>
              <a:sym typeface="Arial"/>
            </a:endParaRPr>
          </a:p>
        </p:txBody>
      </p:sp>
      <p:pic>
        <p:nvPicPr>
          <p:cNvPr id="95" name="Google Shape;95;p4"/>
          <p:cNvPicPr preferRelativeResize="0"/>
          <p:nvPr/>
        </p:nvPicPr>
        <p:blipFill rotWithShape="1">
          <a:blip r:embed="rId3">
            <a:alphaModFix/>
          </a:blip>
          <a:srcRect/>
          <a:stretch/>
        </p:blipFill>
        <p:spPr>
          <a:xfrm>
            <a:off x="7239350" y="141000"/>
            <a:ext cx="1729350" cy="30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9"/>
        <p:cNvGrpSpPr/>
        <p:nvPr/>
      </p:nvGrpSpPr>
      <p:grpSpPr>
        <a:xfrm>
          <a:off x="0" y="0"/>
          <a:ext cx="0" cy="0"/>
          <a:chOff x="0" y="0"/>
          <a:chExt cx="0" cy="0"/>
        </a:xfrm>
      </p:grpSpPr>
      <p:sp>
        <p:nvSpPr>
          <p:cNvPr id="100" name="Google Shape;100;p5"/>
          <p:cNvSpPr txBox="1">
            <a:spLocks noGrp="1"/>
          </p:cNvSpPr>
          <p:nvPr>
            <p:ph type="title"/>
          </p:nvPr>
        </p:nvSpPr>
        <p:spPr>
          <a:xfrm>
            <a:off x="265500" y="7842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dirty="0">
                <a:solidFill>
                  <a:srgbClr val="000000"/>
                </a:solidFill>
                <a:latin typeface="Arial"/>
                <a:ea typeface="Arial"/>
                <a:cs typeface="Arial"/>
                <a:sym typeface="Arial"/>
              </a:rPr>
              <a:t>METHODOLOGY</a:t>
            </a:r>
            <a:endParaRPr sz="3000" dirty="0">
              <a:solidFill>
                <a:srgbClr val="073763"/>
              </a:solidFill>
            </a:endParaRPr>
          </a:p>
        </p:txBody>
      </p:sp>
      <p:sp>
        <p:nvSpPr>
          <p:cNvPr id="101" name="Google Shape;101;p5"/>
          <p:cNvSpPr txBox="1">
            <a:spLocks noGrp="1"/>
          </p:cNvSpPr>
          <p:nvPr>
            <p:ph type="body" idx="2"/>
          </p:nvPr>
        </p:nvSpPr>
        <p:spPr>
          <a:xfrm>
            <a:off x="4939650" y="2070200"/>
            <a:ext cx="3893100" cy="24009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SzPts val="1800"/>
              <a:buNone/>
            </a:pPr>
            <a:r>
              <a:rPr lang="en-IN" sz="2000" dirty="0">
                <a:solidFill>
                  <a:srgbClr val="A5A5A5"/>
                </a:solidFill>
                <a:latin typeface="Calibri"/>
                <a:ea typeface="Calibri"/>
                <a:cs typeface="Calibri"/>
                <a:sym typeface="Calibri"/>
              </a:rPr>
              <a:t>https://github.com/03navi/FINFUN</a:t>
            </a:r>
            <a:endParaRPr sz="2000" dirty="0">
              <a:solidFill>
                <a:srgbClr val="A5A5A5"/>
              </a:solidFill>
              <a:latin typeface="Calibri"/>
              <a:ea typeface="Calibri"/>
              <a:cs typeface="Calibri"/>
              <a:sym typeface="Calibri"/>
            </a:endParaRPr>
          </a:p>
          <a:p>
            <a:pPr marL="0" lvl="0" indent="0" algn="l" rtl="0">
              <a:lnSpc>
                <a:spcPct val="115000"/>
              </a:lnSpc>
              <a:spcBef>
                <a:spcPts val="0"/>
              </a:spcBef>
              <a:spcAft>
                <a:spcPts val="0"/>
              </a:spcAft>
              <a:buSzPts val="1800"/>
              <a:buNone/>
            </a:pPr>
            <a:endParaRPr sz="2000" dirty="0">
              <a:solidFill>
                <a:srgbClr val="A5A5A5"/>
              </a:solidFill>
              <a:latin typeface="Calibri"/>
              <a:ea typeface="Calibri"/>
              <a:cs typeface="Calibri"/>
              <a:sym typeface="Calibri"/>
            </a:endParaRPr>
          </a:p>
          <a:p>
            <a:pPr marL="0" lvl="0" indent="0" algn="l" rtl="0">
              <a:lnSpc>
                <a:spcPct val="115000"/>
              </a:lnSpc>
              <a:spcBef>
                <a:spcPts val="0"/>
              </a:spcBef>
              <a:spcAft>
                <a:spcPts val="1600"/>
              </a:spcAft>
              <a:buSzPts val="1800"/>
              <a:buNone/>
            </a:pPr>
            <a:endParaRPr sz="2000" i="1" dirty="0">
              <a:solidFill>
                <a:srgbClr val="3D85C6"/>
              </a:solidFill>
              <a:latin typeface="Arial"/>
              <a:ea typeface="Arial"/>
              <a:cs typeface="Arial"/>
              <a:sym typeface="Arial"/>
            </a:endParaRPr>
          </a:p>
        </p:txBody>
      </p:sp>
      <p:pic>
        <p:nvPicPr>
          <p:cNvPr id="102" name="Google Shape;102;p5"/>
          <p:cNvPicPr preferRelativeResize="0"/>
          <p:nvPr/>
        </p:nvPicPr>
        <p:blipFill rotWithShape="1">
          <a:blip r:embed="rId3">
            <a:alphaModFix/>
          </a:blip>
          <a:srcRect/>
          <a:stretch/>
        </p:blipFill>
        <p:spPr>
          <a:xfrm>
            <a:off x="7239350" y="141000"/>
            <a:ext cx="1729350" cy="300750"/>
          </a:xfrm>
          <a:prstGeom prst="rect">
            <a:avLst/>
          </a:prstGeom>
          <a:noFill/>
          <a:ln>
            <a:noFill/>
          </a:ln>
        </p:spPr>
      </p:pic>
      <p:sp>
        <p:nvSpPr>
          <p:cNvPr id="3" name="Subtitle 2">
            <a:extLst>
              <a:ext uri="{FF2B5EF4-FFF2-40B4-BE49-F238E27FC236}">
                <a16:creationId xmlns:a16="http://schemas.microsoft.com/office/drawing/2014/main" id="{BB318F1D-6B42-E040-B1EE-3E5E53D8A866}"/>
              </a:ext>
            </a:extLst>
          </p:cNvPr>
          <p:cNvSpPr>
            <a:spLocks noGrp="1"/>
          </p:cNvSpPr>
          <p:nvPr>
            <p:ph type="subTitle" idx="1"/>
          </p:nvPr>
        </p:nvSpPr>
        <p:spPr>
          <a:xfrm>
            <a:off x="-51023" y="913609"/>
            <a:ext cx="4045200" cy="1345500"/>
          </a:xfrm>
        </p:spPr>
        <p:txBody>
          <a:bodyPr/>
          <a:lstStyle/>
          <a:p>
            <a:r>
              <a:rPr lang="en-US" sz="800" dirty="0"/>
              <a:t>The methodology for </a:t>
            </a:r>
            <a:r>
              <a:rPr lang="en-US" sz="800" dirty="0" err="1"/>
              <a:t>FinFun</a:t>
            </a:r>
            <a:r>
              <a:rPr lang="en-US" sz="800" dirty="0"/>
              <a:t> involves several key elements and components, including:</a:t>
            </a:r>
          </a:p>
          <a:p>
            <a:endParaRPr lang="en-US" sz="800" dirty="0"/>
          </a:p>
          <a:p>
            <a:r>
              <a:rPr lang="en-US" sz="800" dirty="0"/>
              <a:t>Concept: </a:t>
            </a:r>
            <a:r>
              <a:rPr lang="en-US" sz="800" dirty="0" err="1"/>
              <a:t>FinFun</a:t>
            </a:r>
            <a:r>
              <a:rPr lang="en-US" sz="800" dirty="0"/>
              <a:t> is a financial management platform that aims to simplify financial management and promote financial literacy. It uses gamification to make financial management more engaging and encourages users to set financial goals, create budgets, and track expenses.</a:t>
            </a:r>
          </a:p>
          <a:p>
            <a:endParaRPr lang="en-US" sz="800" dirty="0"/>
          </a:p>
          <a:p>
            <a:r>
              <a:rPr lang="en-US" sz="800" dirty="0"/>
              <a:t>Principles: The principles of </a:t>
            </a:r>
            <a:r>
              <a:rPr lang="en-US" sz="800" dirty="0" err="1"/>
              <a:t>FinFun</a:t>
            </a:r>
            <a:r>
              <a:rPr lang="en-US" sz="800" dirty="0"/>
              <a:t> include accessibility, engagement, and personalization. </a:t>
            </a:r>
            <a:r>
              <a:rPr lang="en-US" sz="800" dirty="0" err="1"/>
              <a:t>FinFun</a:t>
            </a:r>
            <a:r>
              <a:rPr lang="en-US" sz="800" dirty="0"/>
              <a:t> aims to make financial management accessible to everyone, regardless of their financial background or experience. It also seeks to engage users through gamification and personalized advice, helping them make better decisions and achieve financial freedom.</a:t>
            </a:r>
          </a:p>
          <a:p>
            <a:endParaRPr lang="en-US" sz="800" dirty="0"/>
          </a:p>
          <a:p>
            <a:r>
              <a:rPr lang="en-US" sz="800" dirty="0"/>
              <a:t>Elements: The key elements of </a:t>
            </a:r>
            <a:r>
              <a:rPr lang="en-US" sz="800" dirty="0" err="1"/>
              <a:t>FinFun</a:t>
            </a:r>
            <a:r>
              <a:rPr lang="en-US" sz="800" dirty="0"/>
              <a:t> include a mobile app, financial education resources, personalized advice, and a community forum. The mobile app allows users to set financial goals, create budgets, and track expenses, while the financial education resources provide information on basic financial concepts and tools. The personalized advice is based on users' financial situations and goals, and the community forum allows users to connect with other </a:t>
            </a:r>
            <a:r>
              <a:rPr lang="en-US" sz="800" dirty="0" err="1"/>
              <a:t>FinFun</a:t>
            </a:r>
            <a:r>
              <a:rPr lang="en-US" sz="800" dirty="0"/>
              <a:t> users and share advice and support.</a:t>
            </a:r>
          </a:p>
          <a:p>
            <a:endParaRPr lang="en-US" sz="800" dirty="0"/>
          </a:p>
          <a:p>
            <a:r>
              <a:rPr lang="en-US" sz="800" dirty="0"/>
              <a:t>Components: The components of </a:t>
            </a:r>
            <a:r>
              <a:rPr lang="en-US" sz="800" dirty="0" err="1"/>
              <a:t>FinFun</a:t>
            </a:r>
            <a:r>
              <a:rPr lang="en-US" sz="800" dirty="0"/>
              <a:t> include user interface design, software development, data analytics, and customer support. User interface design is important to ensure that the app is user-friendly and engaging, while software development is needed to create and maintain the app. Data analytics is important for understanding user behavior and making personalized recommendations, and customer support is necessary to address any issues or concerns that users may have.</a:t>
            </a:r>
          </a:p>
          <a:p>
            <a:endParaRPr lang="en-US" sz="800" dirty="0"/>
          </a:p>
          <a:p>
            <a:r>
              <a:rPr lang="en-US" sz="800" dirty="0"/>
              <a:t>Overall, the methodology for </a:t>
            </a:r>
            <a:r>
              <a:rPr lang="en-US" sz="800" dirty="0" err="1"/>
              <a:t>FinFun</a:t>
            </a:r>
            <a:r>
              <a:rPr lang="en-US" sz="800" dirty="0"/>
              <a:t> involves combining financial education, gamification, and personalized advice to make financial management accessible, engaging, and effective for all users.</a:t>
            </a:r>
            <a:endParaRPr lang="en-IN"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08"/>
        <p:cNvGrpSpPr/>
        <p:nvPr/>
      </p:nvGrpSpPr>
      <p:grpSpPr>
        <a:xfrm>
          <a:off x="0" y="0"/>
          <a:ext cx="0" cy="0"/>
          <a:chOff x="0" y="0"/>
          <a:chExt cx="0" cy="0"/>
        </a:xfrm>
      </p:grpSpPr>
      <p:sp>
        <p:nvSpPr>
          <p:cNvPr id="109" name="Google Shape;109;p6"/>
          <p:cNvSpPr txBox="1">
            <a:spLocks noGrp="1"/>
          </p:cNvSpPr>
          <p:nvPr>
            <p:ph type="title"/>
          </p:nvPr>
        </p:nvSpPr>
        <p:spPr>
          <a:xfrm>
            <a:off x="232550" y="223400"/>
            <a:ext cx="4045200" cy="1506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800"/>
              <a:buNone/>
            </a:pPr>
            <a:r>
              <a:rPr lang="en" sz="3000" dirty="0">
                <a:solidFill>
                  <a:srgbClr val="1C4587"/>
                </a:solidFill>
              </a:rPr>
              <a:t>SOCIETAL IMPACT/ NOVELTY</a:t>
            </a:r>
            <a:endParaRPr sz="3000" dirty="0">
              <a:solidFill>
                <a:srgbClr val="1C4587"/>
              </a:solidFill>
            </a:endParaRPr>
          </a:p>
        </p:txBody>
      </p:sp>
      <p:sp>
        <p:nvSpPr>
          <p:cNvPr id="110" name="Google Shape;110;p6"/>
          <p:cNvSpPr txBox="1">
            <a:spLocks noGrp="1"/>
          </p:cNvSpPr>
          <p:nvPr>
            <p:ph type="body" idx="2"/>
          </p:nvPr>
        </p:nvSpPr>
        <p:spPr>
          <a:xfrm>
            <a:off x="4928800" y="402950"/>
            <a:ext cx="3837000" cy="1147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SzPts val="1800"/>
              <a:buNone/>
            </a:pPr>
            <a:r>
              <a:rPr lang="en" sz="3000" b="1" dirty="0">
                <a:solidFill>
                  <a:srgbClr val="CCCCCC"/>
                </a:solidFill>
                <a:latin typeface="Arial"/>
                <a:ea typeface="Arial"/>
                <a:cs typeface="Arial"/>
                <a:sym typeface="Arial"/>
              </a:rPr>
              <a:t>FUTURE SCOPE</a:t>
            </a:r>
            <a:endParaRPr sz="3000" b="1" dirty="0">
              <a:solidFill>
                <a:srgbClr val="CCCCCC"/>
              </a:solidFill>
              <a:latin typeface="Arial"/>
              <a:ea typeface="Arial"/>
              <a:cs typeface="Arial"/>
              <a:sym typeface="Arial"/>
            </a:endParaRPr>
          </a:p>
        </p:txBody>
      </p:sp>
      <p:pic>
        <p:nvPicPr>
          <p:cNvPr id="111" name="Google Shape;111;p6"/>
          <p:cNvPicPr preferRelativeResize="0"/>
          <p:nvPr/>
        </p:nvPicPr>
        <p:blipFill rotWithShape="1">
          <a:blip r:embed="rId3">
            <a:alphaModFix/>
          </a:blip>
          <a:srcRect/>
          <a:stretch/>
        </p:blipFill>
        <p:spPr>
          <a:xfrm>
            <a:off x="7239350" y="141000"/>
            <a:ext cx="1729350" cy="300750"/>
          </a:xfrm>
          <a:prstGeom prst="rect">
            <a:avLst/>
          </a:prstGeom>
          <a:noFill/>
          <a:ln>
            <a:noFill/>
          </a:ln>
        </p:spPr>
      </p:pic>
      <p:sp>
        <p:nvSpPr>
          <p:cNvPr id="112" name="Google Shape;112;p6"/>
          <p:cNvSpPr txBox="1"/>
          <p:nvPr/>
        </p:nvSpPr>
        <p:spPr>
          <a:xfrm>
            <a:off x="282550" y="3487125"/>
            <a:ext cx="8256900" cy="1334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endParaRPr sz="1100" b="1" i="0" u="none" strike="noStrike" cap="none">
              <a:solidFill>
                <a:srgbClr val="000000"/>
              </a:solidFill>
              <a:latin typeface="Calibri"/>
              <a:ea typeface="Calibri"/>
              <a:cs typeface="Calibri"/>
              <a:sym typeface="Calibri"/>
            </a:endParaRPr>
          </a:p>
        </p:txBody>
      </p:sp>
      <p:sp>
        <p:nvSpPr>
          <p:cNvPr id="113" name="Google Shape;113;p6"/>
          <p:cNvSpPr txBox="1">
            <a:spLocks noGrp="1"/>
          </p:cNvSpPr>
          <p:nvPr>
            <p:ph type="subTitle" idx="1"/>
          </p:nvPr>
        </p:nvSpPr>
        <p:spPr>
          <a:xfrm>
            <a:off x="0" y="1729700"/>
            <a:ext cx="4045200" cy="13455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2100"/>
              <a:buNone/>
            </a:pPr>
            <a:r>
              <a:rPr lang="en-US" sz="1000" i="1" dirty="0" err="1"/>
              <a:t>FinFun</a:t>
            </a:r>
            <a:r>
              <a:rPr lang="en-US" sz="1000" i="1" dirty="0"/>
              <a:t> has the potential to have a positive societal impact by promoting financial literacy and responsibility. By providing a user-friendly platform for individuals to manage their finances and offering personalized advice and guidance, </a:t>
            </a:r>
            <a:r>
              <a:rPr lang="en-US" sz="1000" i="1" dirty="0" err="1"/>
              <a:t>FinFun</a:t>
            </a:r>
            <a:r>
              <a:rPr lang="en-US" sz="1000" i="1" dirty="0"/>
              <a:t> can help users make better financial decisions, which can lead to greater financial stability and reduced financial stress. Additionally, as more individuals become financially literate and responsible, it can have a ripple effect on society as a whole, leading to a more financially stable and prosperous population. This, in turn, can have positive impacts on areas such as mental health, family dynamics, and economic growth. Overall, </a:t>
            </a:r>
            <a:r>
              <a:rPr lang="en-US" sz="1000" i="1" dirty="0" err="1"/>
              <a:t>FinFun</a:t>
            </a:r>
            <a:r>
              <a:rPr lang="en-US" sz="1000" i="1" dirty="0"/>
              <a:t> has the potential to empower individuals and improve financial outcomes, leading to positive societal impacts.</a:t>
            </a:r>
            <a:endParaRPr sz="1000" i="1" dirty="0"/>
          </a:p>
        </p:txBody>
      </p:sp>
      <p:sp>
        <p:nvSpPr>
          <p:cNvPr id="114" name="Google Shape;114;p6"/>
          <p:cNvSpPr txBox="1"/>
          <p:nvPr/>
        </p:nvSpPr>
        <p:spPr>
          <a:xfrm>
            <a:off x="5269927" y="976550"/>
            <a:ext cx="3000000" cy="1587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US" sz="1000" b="0" i="1" u="none" strike="noStrike" cap="none" dirty="0">
                <a:solidFill>
                  <a:srgbClr val="CCCCCC"/>
                </a:solidFill>
                <a:latin typeface="Calibri"/>
                <a:ea typeface="Calibri"/>
                <a:cs typeface="Calibri"/>
                <a:sym typeface="Calibri"/>
              </a:rPr>
              <a:t>Business Relevance: </a:t>
            </a:r>
            <a:r>
              <a:rPr lang="en-US" sz="1000" b="0" i="1" u="none" strike="noStrike" cap="none" dirty="0" err="1">
                <a:solidFill>
                  <a:srgbClr val="CCCCCC"/>
                </a:solidFill>
                <a:latin typeface="Calibri"/>
                <a:ea typeface="Calibri"/>
                <a:cs typeface="Calibri"/>
                <a:sym typeface="Calibri"/>
              </a:rPr>
              <a:t>FinFun</a:t>
            </a:r>
            <a:r>
              <a:rPr lang="en-US" sz="1000" b="0" i="1" u="none" strike="noStrike" cap="none" dirty="0">
                <a:solidFill>
                  <a:srgbClr val="CCCCCC"/>
                </a:solidFill>
                <a:latin typeface="Calibri"/>
                <a:ea typeface="Calibri"/>
                <a:cs typeface="Calibri"/>
                <a:sym typeface="Calibri"/>
              </a:rPr>
              <a:t> is relevant to the business world as it addresses the problem of financial literacy and management, which can have a significant impact on individuals and society as a whole. It can be used by financial institutions, employers, and educational institutions to provide financial education and promote better financial decision-making.</a:t>
            </a:r>
          </a:p>
          <a:p>
            <a:pPr marL="0" marR="0" lvl="0" indent="0" algn="l" rtl="0">
              <a:lnSpc>
                <a:spcPct val="115000"/>
              </a:lnSpc>
              <a:spcBef>
                <a:spcPts val="0"/>
              </a:spcBef>
              <a:spcAft>
                <a:spcPts val="0"/>
              </a:spcAft>
              <a:buClr>
                <a:srgbClr val="000000"/>
              </a:buClr>
              <a:buSzPts val="1800"/>
              <a:buFont typeface="Arial"/>
              <a:buNone/>
            </a:pPr>
            <a:endParaRPr lang="en-US" sz="1000" b="0" i="1" u="none" strike="noStrike" cap="none" dirty="0">
              <a:solidFill>
                <a:srgbClr val="CCCCCC"/>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800"/>
              <a:buFont typeface="Arial"/>
              <a:buNone/>
            </a:pPr>
            <a:r>
              <a:rPr lang="en-US" sz="1000" b="0" i="1" u="none" strike="noStrike" cap="none" dirty="0">
                <a:solidFill>
                  <a:srgbClr val="CCCCCC"/>
                </a:solidFill>
                <a:latin typeface="Calibri"/>
                <a:ea typeface="Calibri"/>
                <a:cs typeface="Calibri"/>
                <a:sym typeface="Calibri"/>
              </a:rPr>
              <a:t>Optimization: </a:t>
            </a:r>
            <a:r>
              <a:rPr lang="en-US" sz="1000" b="0" i="1" u="none" strike="noStrike" cap="none" dirty="0" err="1">
                <a:solidFill>
                  <a:srgbClr val="CCCCCC"/>
                </a:solidFill>
                <a:latin typeface="Calibri"/>
                <a:ea typeface="Calibri"/>
                <a:cs typeface="Calibri"/>
                <a:sym typeface="Calibri"/>
              </a:rPr>
              <a:t>FinFun</a:t>
            </a:r>
            <a:r>
              <a:rPr lang="en-US" sz="1000" b="0" i="1" u="none" strike="noStrike" cap="none" dirty="0">
                <a:solidFill>
                  <a:srgbClr val="CCCCCC"/>
                </a:solidFill>
                <a:latin typeface="Calibri"/>
                <a:ea typeface="Calibri"/>
                <a:cs typeface="Calibri"/>
                <a:sym typeface="Calibri"/>
              </a:rPr>
              <a:t> can be optimized by continuously collecting and analyzing user data to improve the app's functionality and user experience. This data can be used to identify areas for improvement and to personalize the app's features to better suit individual users' needs.</a:t>
            </a:r>
          </a:p>
          <a:p>
            <a:pPr marL="0" marR="0" lvl="0" indent="0" algn="l" rtl="0">
              <a:lnSpc>
                <a:spcPct val="115000"/>
              </a:lnSpc>
              <a:spcBef>
                <a:spcPts val="0"/>
              </a:spcBef>
              <a:spcAft>
                <a:spcPts val="0"/>
              </a:spcAft>
              <a:buClr>
                <a:srgbClr val="000000"/>
              </a:buClr>
              <a:buSzPts val="1800"/>
              <a:buFont typeface="Arial"/>
              <a:buNone/>
            </a:pPr>
            <a:endParaRPr lang="en-US" sz="1000" b="0" i="1" u="none" strike="noStrike" cap="none" dirty="0">
              <a:solidFill>
                <a:srgbClr val="CCCCCC"/>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800"/>
              <a:buFont typeface="Arial"/>
              <a:buNone/>
            </a:pPr>
            <a:r>
              <a:rPr lang="en-US" sz="1000" b="0" i="1" u="none" strike="noStrike" cap="none" dirty="0">
                <a:solidFill>
                  <a:srgbClr val="CCCCCC"/>
                </a:solidFill>
                <a:latin typeface="Calibri"/>
                <a:ea typeface="Calibri"/>
                <a:cs typeface="Calibri"/>
                <a:sym typeface="Calibri"/>
              </a:rPr>
              <a:t>Scope for Modification: </a:t>
            </a:r>
            <a:r>
              <a:rPr lang="en-US" sz="1000" b="0" i="1" u="none" strike="noStrike" cap="none" dirty="0" err="1">
                <a:solidFill>
                  <a:srgbClr val="CCCCCC"/>
                </a:solidFill>
                <a:latin typeface="Calibri"/>
                <a:ea typeface="Calibri"/>
                <a:cs typeface="Calibri"/>
                <a:sym typeface="Calibri"/>
              </a:rPr>
              <a:t>FinFun</a:t>
            </a:r>
            <a:r>
              <a:rPr lang="en-US" sz="1000" b="0" i="1" u="none" strike="noStrike" cap="none" dirty="0">
                <a:solidFill>
                  <a:srgbClr val="CCCCCC"/>
                </a:solidFill>
                <a:latin typeface="Calibri"/>
                <a:ea typeface="Calibri"/>
                <a:cs typeface="Calibri"/>
                <a:sym typeface="Calibri"/>
              </a:rPr>
              <a:t> has a wide scope for modification, including adding new features and functionality, integrating with other financial tools and platforms, and expanding into new markets and demographics. It can also be modified to incorporate emerging technologies such as AI and blockchain to enhance security and automate financial management tasks.</a:t>
            </a:r>
            <a:endParaRPr sz="1000" b="0" i="1" u="none" strike="noStrike" cap="none" dirty="0">
              <a:solidFill>
                <a:srgbClr val="CCCCCC"/>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1800"/>
              <a:buFont typeface="Arial"/>
              <a:buNone/>
            </a:pPr>
            <a:endParaRPr sz="1800" b="0" i="1" u="none" strike="noStrike" cap="none" dirty="0">
              <a:solidFill>
                <a:srgbClr val="CCCCCC"/>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8"/>
        <p:cNvGrpSpPr/>
        <p:nvPr/>
      </p:nvGrpSpPr>
      <p:grpSpPr>
        <a:xfrm>
          <a:off x="0" y="0"/>
          <a:ext cx="0" cy="0"/>
          <a:chOff x="0" y="0"/>
          <a:chExt cx="0" cy="0"/>
        </a:xfrm>
      </p:grpSpPr>
      <p:sp>
        <p:nvSpPr>
          <p:cNvPr id="119" name="Google Shape;119;p7"/>
          <p:cNvSpPr txBox="1">
            <a:spLocks noGrp="1"/>
          </p:cNvSpPr>
          <p:nvPr>
            <p:ph type="ctrTitle"/>
          </p:nvPr>
        </p:nvSpPr>
        <p:spPr>
          <a:xfrm>
            <a:off x="1727838" y="775875"/>
            <a:ext cx="5783400" cy="919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endParaRPr sz="4800">
              <a:solidFill>
                <a:srgbClr val="073763"/>
              </a:solidFill>
            </a:endParaRPr>
          </a:p>
          <a:p>
            <a:pPr marL="0" lvl="0" indent="0" algn="ctr" rtl="0">
              <a:lnSpc>
                <a:spcPct val="100000"/>
              </a:lnSpc>
              <a:spcBef>
                <a:spcPts val="0"/>
              </a:spcBef>
              <a:spcAft>
                <a:spcPts val="0"/>
              </a:spcAft>
              <a:buSzPts val="4000"/>
              <a:buNone/>
            </a:pPr>
            <a:endParaRPr sz="4800">
              <a:solidFill>
                <a:srgbClr val="073763"/>
              </a:solidFill>
            </a:endParaRPr>
          </a:p>
          <a:p>
            <a:pPr marL="0" lvl="0" indent="0" algn="ctr" rtl="0">
              <a:lnSpc>
                <a:spcPct val="100000"/>
              </a:lnSpc>
              <a:spcBef>
                <a:spcPts val="0"/>
              </a:spcBef>
              <a:spcAft>
                <a:spcPts val="0"/>
              </a:spcAft>
              <a:buSzPts val="4000"/>
              <a:buNone/>
            </a:pPr>
            <a:endParaRPr sz="4800">
              <a:solidFill>
                <a:srgbClr val="073763"/>
              </a:solidFill>
            </a:endParaRPr>
          </a:p>
          <a:p>
            <a:pPr marL="0" lvl="0" indent="0" algn="ctr" rtl="0">
              <a:lnSpc>
                <a:spcPct val="100000"/>
              </a:lnSpc>
              <a:spcBef>
                <a:spcPts val="0"/>
              </a:spcBef>
              <a:spcAft>
                <a:spcPts val="0"/>
              </a:spcAft>
              <a:buSzPts val="4000"/>
              <a:buNone/>
            </a:pPr>
            <a:endParaRPr sz="4800">
              <a:solidFill>
                <a:srgbClr val="073763"/>
              </a:solidFill>
            </a:endParaRPr>
          </a:p>
          <a:p>
            <a:pPr marL="0" lvl="0" indent="0" algn="ctr" rtl="0">
              <a:lnSpc>
                <a:spcPct val="100000"/>
              </a:lnSpc>
              <a:spcBef>
                <a:spcPts val="0"/>
              </a:spcBef>
              <a:spcAft>
                <a:spcPts val="0"/>
              </a:spcAft>
              <a:buSzPts val="4000"/>
              <a:buNone/>
            </a:pPr>
            <a:endParaRPr sz="4800">
              <a:solidFill>
                <a:srgbClr val="073763"/>
              </a:solidFill>
            </a:endParaRPr>
          </a:p>
          <a:p>
            <a:pPr marL="0" lvl="0" indent="0" algn="ctr" rtl="0">
              <a:lnSpc>
                <a:spcPct val="100000"/>
              </a:lnSpc>
              <a:spcBef>
                <a:spcPts val="0"/>
              </a:spcBef>
              <a:spcAft>
                <a:spcPts val="0"/>
              </a:spcAft>
              <a:buSzPts val="4000"/>
              <a:buNone/>
            </a:pPr>
            <a:r>
              <a:rPr lang="en" sz="4800">
                <a:solidFill>
                  <a:srgbClr val="073763"/>
                </a:solidFill>
              </a:rPr>
              <a:t>THANK YOU</a:t>
            </a:r>
            <a:endParaRPr sz="4800">
              <a:solidFill>
                <a:srgbClr val="073763"/>
              </a:solidFill>
            </a:endParaRPr>
          </a:p>
        </p:txBody>
      </p:sp>
      <p:pic>
        <p:nvPicPr>
          <p:cNvPr id="120" name="Google Shape;120;p7"/>
          <p:cNvPicPr preferRelativeResize="0"/>
          <p:nvPr/>
        </p:nvPicPr>
        <p:blipFill rotWithShape="1">
          <a:blip r:embed="rId3">
            <a:alphaModFix/>
          </a:blip>
          <a:srcRect/>
          <a:stretch/>
        </p:blipFill>
        <p:spPr>
          <a:xfrm>
            <a:off x="7239350" y="141000"/>
            <a:ext cx="1729350" cy="300750"/>
          </a:xfrm>
          <a:prstGeom prst="rect">
            <a:avLst/>
          </a:prstGeom>
          <a:noFill/>
          <a:ln>
            <a:noFill/>
          </a:ln>
        </p:spPr>
      </p:pic>
      <p:sp>
        <p:nvSpPr>
          <p:cNvPr id="121" name="Google Shape;121;p7"/>
          <p:cNvSpPr txBox="1"/>
          <p:nvPr/>
        </p:nvSpPr>
        <p:spPr>
          <a:xfrm>
            <a:off x="0" y="4543750"/>
            <a:ext cx="9144000" cy="5208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800"/>
              <a:buNone/>
            </a:pPr>
            <a:r>
              <a:rPr lang="en-IN" sz="1400" dirty="0">
                <a:solidFill>
                  <a:srgbClr val="A5A5A5"/>
                </a:solidFill>
                <a:latin typeface="Calibri"/>
                <a:ea typeface="Calibri"/>
                <a:cs typeface="Calibri"/>
                <a:sym typeface="Calibri"/>
                <a:hlinkClick r:id="rId4"/>
              </a:rPr>
              <a:t>https://github.com/03navi/FINFUN</a:t>
            </a:r>
            <a:endParaRPr lang="en-IN" sz="1400" dirty="0">
              <a:solidFill>
                <a:srgbClr val="A5A5A5"/>
              </a:solidFill>
              <a:latin typeface="Calibri"/>
              <a:ea typeface="Calibri"/>
              <a:cs typeface="Calibri"/>
              <a:sym typeface="Calibri"/>
            </a:endParaRPr>
          </a:p>
          <a:p>
            <a:pPr marL="457200" lvl="0" indent="0" algn="l" rtl="0">
              <a:lnSpc>
                <a:spcPct val="115000"/>
              </a:lnSpc>
              <a:spcBef>
                <a:spcPts val="0"/>
              </a:spcBef>
              <a:spcAft>
                <a:spcPts val="0"/>
              </a:spcAft>
              <a:buSzPts val="1800"/>
              <a:buNone/>
            </a:pPr>
            <a:endParaRPr lang="en-IN" sz="1400" dirty="0">
              <a:solidFill>
                <a:srgbClr val="A5A5A5"/>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Hackathon -Idea_Submission_STD- Template</Template>
  <TotalTime>24</TotalTime>
  <Words>1137</Words>
  <Application>Microsoft Office PowerPoint</Application>
  <PresentationFormat>On-screen Show (16:9)</PresentationFormat>
  <Paragraphs>54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Roboto</vt:lpstr>
      <vt:lpstr>Roboto Slab</vt:lpstr>
      <vt:lpstr>Open Sans</vt:lpstr>
      <vt:lpstr>Arial</vt:lpstr>
      <vt:lpstr>Marina</vt:lpstr>
      <vt:lpstr>Makeathon 2022</vt:lpstr>
      <vt:lpstr>TEAM NAME and MEMBER DETAILS</vt:lpstr>
      <vt:lpstr>PROBLEM STATEMENT</vt:lpstr>
      <vt:lpstr>SOLUTION</vt:lpstr>
      <vt:lpstr>METHODOLOGY</vt:lpstr>
      <vt:lpstr>SOCIETAL IMPACT/ NOVELTY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Makeathon 2022</dc:title>
  <dc:creator>Poojitha  Shetty</dc:creator>
  <cp:lastModifiedBy>Vaishnavi .</cp:lastModifiedBy>
  <cp:revision>3</cp:revision>
  <dcterms:created xsi:type="dcterms:W3CDTF">2022-01-24T08:43:14Z</dcterms:created>
  <dcterms:modified xsi:type="dcterms:W3CDTF">2023-05-14T18:43:57Z</dcterms:modified>
</cp:coreProperties>
</file>