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y="5143500" cx="9144000"/>
  <p:notesSz cx="6858000" cy="9144000"/>
  <p:embeddedFontLst>
    <p:embeddedFont>
      <p:font typeface="Roboto"/>
      <p:regular r:id="rId35"/>
      <p:bold r:id="rId36"/>
      <p:italic r:id="rId37"/>
      <p:boldItalic r:id="rId38"/>
    </p:embeddedFont>
    <p:embeddedFont>
      <p:font typeface="Old Standard TT"/>
      <p:regular r:id="rId39"/>
      <p:bold r:id="rId40"/>
      <p: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Nathan Pan"/>
  <p:cmAuthor clrIdx="1" id="1" initials="" lastIdx="1" name="Nathan Blanke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57FA8A-7394-4A76-8A39-B59CB97E3F71}">
  <a:tblStyle styleId="{F857FA8A-7394-4A76-8A39-B59CB97E3F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ldStandardTT-bold.fntdata"/><Relationship Id="rId20" Type="http://schemas.openxmlformats.org/officeDocument/2006/relationships/slide" Target="slides/slide13.xml"/><Relationship Id="rId41" Type="http://schemas.openxmlformats.org/officeDocument/2006/relationships/font" Target="fonts/OldStandardTT-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font" Target="fonts/Roboto-regular.fntdata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font" Target="fonts/Roboto-italic.fntdata"/><Relationship Id="rId14" Type="http://schemas.openxmlformats.org/officeDocument/2006/relationships/slide" Target="slides/slide7.xml"/><Relationship Id="rId36" Type="http://schemas.openxmlformats.org/officeDocument/2006/relationships/font" Target="fonts/Roboto-bold.fntdata"/><Relationship Id="rId17" Type="http://schemas.openxmlformats.org/officeDocument/2006/relationships/slide" Target="slides/slide10.xml"/><Relationship Id="rId39" Type="http://schemas.openxmlformats.org/officeDocument/2006/relationships/font" Target="fonts/OldStandardTT-regular.fntdata"/><Relationship Id="rId16" Type="http://schemas.openxmlformats.org/officeDocument/2006/relationships/slide" Target="slides/slide9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5-04T23:22:46.592">
    <p:pos x="6000" y="0"/>
    <p:text>most condensed version of this is to just list out all 6 file formats we are comparing against and say that in the interest of time we will refrain from going into details on each format</p:text>
  </p:cm>
  <p:cm authorId="1" idx="1" dt="2025-05-04T23:22:46.592">
    <p:pos x="6000" y="0"/>
    <p:text>Sounds good. Maybe we just remove slide 4?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5-05-05T00:59:37.810">
    <p:pos x="600" y="605"/>
    <p:text>is this column necessary? we are evaluating them all under the usage for compression of single cell matrix data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Blanken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4093d53b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4093d53b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3058e40c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53058e40c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4093d53bb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54093d53bb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initial testing we found that delta encoding column array was the only one with benefit and haven’t re-tested it on other arrays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4093d53bb_0_2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4093d53bb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Blanken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accept these drawbacks since we are purely optimizing for storage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These formats aren’t easy to iterate unless you decompress so think about storage efficiency not lightning runtime.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2ab5174fe_0_39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2ab5174fe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Blanken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2ab5174fe_0_3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52ab5174fe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Blanken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used MTX format as input to our compression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Blanken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Blanken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Blanken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beat every common file format and once we compressed out files it wasn’t even close.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2ab5174fe_0_3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52ab5174fe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Our non-zipped files average 62% reduction compared to other methods non-zipped files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Largest reduction was dataset 5 h5ad vs our bitvector indices + GZip.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Blanken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Lossless is important because ALL </a:t>
            </a:r>
            <a:r>
              <a:rPr lang="en"/>
              <a:t>biological</a:t>
            </a:r>
            <a:r>
              <a:rPr lang="en"/>
              <a:t> data is important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2ab5174fe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2ab5174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GZip files average 58% reduction compared to other methods GZipped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3cd41594a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3cd41594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Our compressions average 72% reduction compared to original file sizes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510b73c21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5510b73c2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Our compressions average 72% reduction compared to original file sizes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53cd41594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53cd41594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3cd41594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3cd41594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53dbf83ea5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53dbf83e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Blanken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Our CSR variant is good but the 1D bit vector is even better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GZipping the 1D bit vector gave best </a:t>
            </a:r>
            <a:r>
              <a:rPr lang="en"/>
              <a:t>results</a:t>
            </a:r>
            <a:r>
              <a:rPr lang="en"/>
              <a:t> at 74% file size reduction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4093d53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4093d53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Blanken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Huffman coding one large array would be better than individual huffman codings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More tests with delta encoding on all arrays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Larger datasets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2ab5174fe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2ab5174fe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2ab5174fe_0_3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2ab5174fe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Blanken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2ab5174fe_0_38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2ab5174fe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Blanken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Some formats are fast and some are compact but none are perfect.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3cd41594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3cd4159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4093d53b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4093d53b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Gets close to mtx.gz with bit </a:t>
            </a:r>
            <a:r>
              <a:rPr lang="en"/>
              <a:t>packing</a:t>
            </a:r>
            <a:r>
              <a:rPr lang="en"/>
              <a:t> but can be much efficient with row array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4093d53b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4093d53b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20" Type="http://schemas.openxmlformats.org/officeDocument/2006/relationships/hyperlink" Target="https://www.10xgenomics.com/datasets/full-chip-mixture-of-drug-treated-h1975-and-a549-cells-targeted-gene-expression-gene-signature-3-1-high" TargetMode="External"/><Relationship Id="rId11" Type="http://schemas.openxmlformats.org/officeDocument/2006/relationships/hyperlink" Target="https://www.cs.uaf.edu/~olawlor/papers/2013/compression/lawlor_compression_2013.pdf" TargetMode="External"/><Relationship Id="rId10" Type="http://schemas.openxmlformats.org/officeDocument/2006/relationships/hyperlink" Target="https://www.geeksforgeeks.org/compressed-sparse-formats-csr-and-csc-in-python/" TargetMode="External"/><Relationship Id="rId13" Type="http://schemas.openxmlformats.org/officeDocument/2006/relationships/hyperlink" Target="https://dl.acm.org/doi/pdf/10.1145/1183401.1183444" TargetMode="External"/><Relationship Id="rId12" Type="http://schemas.openxmlformats.org/officeDocument/2006/relationships/hyperlink" Target="https://ieeexplore.ieee.org/document/4625888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en.wikipedia.org/wiki/10x_Genomics" TargetMode="External"/><Relationship Id="rId4" Type="http://schemas.openxmlformats.org/officeDocument/2006/relationships/hyperlink" Target="https://crates.io/crates/matrix-market-rs" TargetMode="External"/><Relationship Id="rId9" Type="http://schemas.openxmlformats.org/officeDocument/2006/relationships/hyperlink" Target="https://www.neonscience.org/resources/learning-hub/tutorials/about-hdf5" TargetMode="External"/><Relationship Id="rId15" Type="http://schemas.openxmlformats.org/officeDocument/2006/relationships/hyperlink" Target="https://broadinstitute.github.io/wot/file_formats/#:~:text=5.0-,MTX,row%20and%20column%20indices%2C%20respectively" TargetMode="External"/><Relationship Id="rId14" Type="http://schemas.openxmlformats.org/officeDocument/2006/relationships/hyperlink" Target="https://taahmedsror.wordpress.com/wp-content/uploads/2012/03/run-length-encoding.pdf" TargetMode="External"/><Relationship Id="rId17" Type="http://schemas.openxmlformats.org/officeDocument/2006/relationships/hyperlink" Target="https://www.10xgenomics.com/datasets/whole-blood-rbc-lysis-for-pbmcs-neutrophils-granulocytes-3-3-1-standard" TargetMode="External"/><Relationship Id="rId16" Type="http://schemas.openxmlformats.org/officeDocument/2006/relationships/hyperlink" Target="https://www.10xgenomics.com/datasets/500-human-pbm-cs-3-lt-v-3-1-chromium-x-3-1-low-6-1-0" TargetMode="External"/><Relationship Id="rId5" Type="http://schemas.openxmlformats.org/officeDocument/2006/relationships/hyperlink" Target="https://crates.io/crates/minimum_redundancy" TargetMode="External"/><Relationship Id="rId19" Type="http://schemas.openxmlformats.org/officeDocument/2006/relationships/hyperlink" Target="https://www.10xgenomics.com/datasets/20-k-1-1-mixture-of-human-hek-293-t-and-mouse-nih-3-t-3-cells-3-ht-v-3-1-3-1-high-6-1-0" TargetMode="External"/><Relationship Id="rId6" Type="http://schemas.openxmlformats.org/officeDocument/2006/relationships/hyperlink" Target="https://crates.io/crates/bitfield-rle" TargetMode="External"/><Relationship Id="rId18" Type="http://schemas.openxmlformats.org/officeDocument/2006/relationships/hyperlink" Target="https://www.10xgenomics.com/datasets/10k-human-pbmcs-3-v3-1-chromium-x-with-intronic-reads-3-1-high" TargetMode="External"/><Relationship Id="rId7" Type="http://schemas.openxmlformats.org/officeDocument/2006/relationships/hyperlink" Target="https://anndata.readthedocs.io/en/stable/" TargetMode="External"/><Relationship Id="rId8" Type="http://schemas.openxmlformats.org/officeDocument/2006/relationships/hyperlink" Target="https://www.elucidata.io/blog/single-cell-rna-seq-data-analysis-beyond-h5ad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2941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Squeezing Single-Cell Matrix Data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Nathans (Pan &amp; Blanken)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Compress Row Array By Count</a:t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1693938" y="1435500"/>
            <a:ext cx="593700" cy="40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2287484" y="1435500"/>
            <a:ext cx="593700" cy="40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2881031" y="1435500"/>
            <a:ext cx="593700" cy="40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3474577" y="1435500"/>
            <a:ext cx="593700" cy="40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1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4068124" y="1435500"/>
            <a:ext cx="593700" cy="40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1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4661670" y="1435500"/>
            <a:ext cx="593700" cy="408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3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5255217" y="1435500"/>
            <a:ext cx="593700" cy="408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3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7" name="Google Shape;187;p22"/>
          <p:cNvSpPr/>
          <p:nvPr/>
        </p:nvSpPr>
        <p:spPr>
          <a:xfrm>
            <a:off x="5848764" y="1435500"/>
            <a:ext cx="593700" cy="408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3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275075" y="1435500"/>
            <a:ext cx="1419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Row (orig.):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89" name="Google Shape;189;p22"/>
          <p:cNvSpPr/>
          <p:nvPr/>
        </p:nvSpPr>
        <p:spPr>
          <a:xfrm>
            <a:off x="1693938" y="2267375"/>
            <a:ext cx="593700" cy="40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3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0" name="Google Shape;190;p22"/>
          <p:cNvSpPr/>
          <p:nvPr/>
        </p:nvSpPr>
        <p:spPr>
          <a:xfrm>
            <a:off x="2287484" y="2267375"/>
            <a:ext cx="593700" cy="40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2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1" name="Google Shape;191;p22"/>
          <p:cNvSpPr/>
          <p:nvPr/>
        </p:nvSpPr>
        <p:spPr>
          <a:xfrm>
            <a:off x="2881031" y="2267375"/>
            <a:ext cx="593700" cy="40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2" name="Google Shape;192;p22"/>
          <p:cNvSpPr/>
          <p:nvPr/>
        </p:nvSpPr>
        <p:spPr>
          <a:xfrm>
            <a:off x="3474577" y="2267375"/>
            <a:ext cx="593700" cy="408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3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347175" y="2267375"/>
            <a:ext cx="1346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Row (new)</a:t>
            </a: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: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4" name="Google Shape;194;p22"/>
          <p:cNvSpPr txBox="1"/>
          <p:nvPr/>
        </p:nvSpPr>
        <p:spPr>
          <a:xfrm>
            <a:off x="6644350" y="1844100"/>
            <a:ext cx="2451600" cy="13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At row[i] we store the number of non-zero values in row i (a modified CSR format)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5" name="Google Shape;195;p22"/>
          <p:cNvSpPr/>
          <p:nvPr/>
        </p:nvSpPr>
        <p:spPr>
          <a:xfrm>
            <a:off x="1693950" y="3129450"/>
            <a:ext cx="593700" cy="40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3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6" name="Google Shape;196;p22"/>
          <p:cNvSpPr/>
          <p:nvPr/>
        </p:nvSpPr>
        <p:spPr>
          <a:xfrm>
            <a:off x="2287497" y="3129450"/>
            <a:ext cx="593700" cy="40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7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7" name="Google Shape;197;p22"/>
          <p:cNvSpPr/>
          <p:nvPr/>
        </p:nvSpPr>
        <p:spPr>
          <a:xfrm>
            <a:off x="2881043" y="3129450"/>
            <a:ext cx="593700" cy="40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8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8" name="Google Shape;198;p22"/>
          <p:cNvSpPr/>
          <p:nvPr/>
        </p:nvSpPr>
        <p:spPr>
          <a:xfrm>
            <a:off x="3474590" y="3129450"/>
            <a:ext cx="593700" cy="40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99" name="Google Shape;199;p22"/>
          <p:cNvSpPr/>
          <p:nvPr/>
        </p:nvSpPr>
        <p:spPr>
          <a:xfrm>
            <a:off x="4068136" y="3129450"/>
            <a:ext cx="593700" cy="40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6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4661683" y="3129450"/>
            <a:ext cx="593700" cy="408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2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1" name="Google Shape;201;p22"/>
          <p:cNvSpPr/>
          <p:nvPr/>
        </p:nvSpPr>
        <p:spPr>
          <a:xfrm>
            <a:off x="5255229" y="3129450"/>
            <a:ext cx="593700" cy="408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3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2" name="Google Shape;202;p22"/>
          <p:cNvSpPr/>
          <p:nvPr/>
        </p:nvSpPr>
        <p:spPr>
          <a:xfrm>
            <a:off x="5848776" y="3129450"/>
            <a:ext cx="593700" cy="408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9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3" name="Google Shape;203;p22"/>
          <p:cNvSpPr txBox="1"/>
          <p:nvPr/>
        </p:nvSpPr>
        <p:spPr>
          <a:xfrm>
            <a:off x="690075" y="3129450"/>
            <a:ext cx="10038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Column: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4" name="Google Shape;204;p22"/>
          <p:cNvSpPr/>
          <p:nvPr/>
        </p:nvSpPr>
        <p:spPr>
          <a:xfrm>
            <a:off x="1693950" y="4044475"/>
            <a:ext cx="593700" cy="40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17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5" name="Google Shape;205;p22"/>
          <p:cNvSpPr/>
          <p:nvPr/>
        </p:nvSpPr>
        <p:spPr>
          <a:xfrm>
            <a:off x="2287497" y="4044475"/>
            <a:ext cx="593700" cy="40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4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6" name="Google Shape;206;p22"/>
          <p:cNvSpPr/>
          <p:nvPr/>
        </p:nvSpPr>
        <p:spPr>
          <a:xfrm>
            <a:off x="2881043" y="4044475"/>
            <a:ext cx="593700" cy="40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2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7" name="Google Shape;207;p22"/>
          <p:cNvSpPr/>
          <p:nvPr/>
        </p:nvSpPr>
        <p:spPr>
          <a:xfrm>
            <a:off x="3474590" y="4044475"/>
            <a:ext cx="593700" cy="40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5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8" name="Google Shape;208;p22"/>
          <p:cNvSpPr/>
          <p:nvPr/>
        </p:nvSpPr>
        <p:spPr>
          <a:xfrm>
            <a:off x="4068136" y="4044475"/>
            <a:ext cx="593700" cy="40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3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09" name="Google Shape;209;p22"/>
          <p:cNvSpPr/>
          <p:nvPr/>
        </p:nvSpPr>
        <p:spPr>
          <a:xfrm>
            <a:off x="4661683" y="4044475"/>
            <a:ext cx="593700" cy="408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5</a:t>
            </a: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2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0" name="Google Shape;210;p22"/>
          <p:cNvSpPr/>
          <p:nvPr/>
        </p:nvSpPr>
        <p:spPr>
          <a:xfrm>
            <a:off x="5255229" y="4044475"/>
            <a:ext cx="593700" cy="408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9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1" name="Google Shape;211;p22"/>
          <p:cNvSpPr/>
          <p:nvPr/>
        </p:nvSpPr>
        <p:spPr>
          <a:xfrm>
            <a:off x="5848776" y="4044475"/>
            <a:ext cx="593700" cy="408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1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2" name="Google Shape;212;p22"/>
          <p:cNvSpPr txBox="1"/>
          <p:nvPr/>
        </p:nvSpPr>
        <p:spPr>
          <a:xfrm>
            <a:off x="842300" y="4044475"/>
            <a:ext cx="851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Value: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Alternative: </a:t>
            </a:r>
            <a:r>
              <a:rPr lang="en"/>
              <a:t>Bit Vector</a:t>
            </a:r>
            <a:r>
              <a:rPr lang="en"/>
              <a:t> Indices</a:t>
            </a:r>
            <a:endParaRPr/>
          </a:p>
        </p:txBody>
      </p:sp>
      <p:sp>
        <p:nvSpPr>
          <p:cNvPr id="218" name="Google Shape;218;p23"/>
          <p:cNvSpPr/>
          <p:nvPr/>
        </p:nvSpPr>
        <p:spPr>
          <a:xfrm>
            <a:off x="2699675" y="1553300"/>
            <a:ext cx="4748400" cy="408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0001000110</a:t>
            </a:r>
            <a:r>
              <a:rPr lang="en">
                <a:solidFill>
                  <a:schemeClr val="accent3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1000001000</a:t>
            </a:r>
            <a:r>
              <a:rPr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0000000000</a:t>
            </a:r>
            <a:r>
              <a:rPr lang="en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0011000001</a:t>
            </a:r>
            <a:endParaRPr>
              <a:solidFill>
                <a:schemeClr val="accen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19" name="Google Shape;219;p23"/>
          <p:cNvSpPr txBox="1"/>
          <p:nvPr/>
        </p:nvSpPr>
        <p:spPr>
          <a:xfrm>
            <a:off x="1773250" y="1553300"/>
            <a:ext cx="9264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Matrix</a:t>
            </a: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: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0" name="Google Shape;220;p23"/>
          <p:cNvSpPr/>
          <p:nvPr/>
        </p:nvSpPr>
        <p:spPr>
          <a:xfrm>
            <a:off x="2699675" y="2468325"/>
            <a:ext cx="593700" cy="40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17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1" name="Google Shape;221;p23"/>
          <p:cNvSpPr txBox="1"/>
          <p:nvPr/>
        </p:nvSpPr>
        <p:spPr>
          <a:xfrm>
            <a:off x="1848025" y="2468325"/>
            <a:ext cx="851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Value: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2" name="Google Shape;222;p23"/>
          <p:cNvSpPr/>
          <p:nvPr/>
        </p:nvSpPr>
        <p:spPr>
          <a:xfrm>
            <a:off x="3293222" y="2468325"/>
            <a:ext cx="593700" cy="40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4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3" name="Google Shape;223;p23"/>
          <p:cNvSpPr/>
          <p:nvPr/>
        </p:nvSpPr>
        <p:spPr>
          <a:xfrm>
            <a:off x="3886768" y="2468325"/>
            <a:ext cx="593700" cy="40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2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4" name="Google Shape;224;p23"/>
          <p:cNvSpPr/>
          <p:nvPr/>
        </p:nvSpPr>
        <p:spPr>
          <a:xfrm>
            <a:off x="4480315" y="2468325"/>
            <a:ext cx="593700" cy="40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5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5" name="Google Shape;225;p23"/>
          <p:cNvSpPr/>
          <p:nvPr/>
        </p:nvSpPr>
        <p:spPr>
          <a:xfrm>
            <a:off x="5073861" y="2468325"/>
            <a:ext cx="593700" cy="408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3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6" name="Google Shape;226;p23"/>
          <p:cNvSpPr/>
          <p:nvPr/>
        </p:nvSpPr>
        <p:spPr>
          <a:xfrm>
            <a:off x="5667408" y="2468325"/>
            <a:ext cx="593700" cy="408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52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7" name="Google Shape;227;p23"/>
          <p:cNvSpPr/>
          <p:nvPr/>
        </p:nvSpPr>
        <p:spPr>
          <a:xfrm>
            <a:off x="6260954" y="2468325"/>
            <a:ext cx="593700" cy="408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9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8" name="Google Shape;228;p23"/>
          <p:cNvSpPr/>
          <p:nvPr/>
        </p:nvSpPr>
        <p:spPr>
          <a:xfrm>
            <a:off x="6854501" y="2468325"/>
            <a:ext cx="593700" cy="408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1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29" name="Google Shape;229;p23"/>
          <p:cNvSpPr txBox="1"/>
          <p:nvPr/>
        </p:nvSpPr>
        <p:spPr>
          <a:xfrm>
            <a:off x="1238400" y="3469775"/>
            <a:ext cx="6667200" cy="10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Convert NxM matrix into 1D array and store 1s in bit vector to indicate position of non-zero entries.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Matrix entry associated with non-zero bit stored in value[rank(b)]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Efficient Encodings</a:t>
            </a:r>
            <a:endParaRPr/>
          </a:p>
        </p:txBody>
      </p:sp>
      <p:sp>
        <p:nvSpPr>
          <p:cNvPr id="235" name="Google Shape;235;p24"/>
          <p:cNvSpPr txBox="1"/>
          <p:nvPr>
            <p:ph idx="1" type="body"/>
          </p:nvPr>
        </p:nvSpPr>
        <p:spPr>
          <a:xfrm>
            <a:off x="311700" y="1171675"/>
            <a:ext cx="83517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Delta encoding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Currently only implemented for column array (deltas reset per row)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Row array is equivalent to delta encoded CSR row array shifted left one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Huffman coding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Coding derived separately for each array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Bit-level r</a:t>
            </a:r>
            <a:r>
              <a:rPr lang="en" sz="1800"/>
              <a:t>un length encoding for bit vector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/>
          <p:nvPr>
            <p:ph type="title"/>
          </p:nvPr>
        </p:nvSpPr>
        <p:spPr>
          <a:xfrm>
            <a:off x="-30300" y="1373000"/>
            <a:ext cx="46785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Drawbacks</a:t>
            </a:r>
            <a:endParaRPr/>
          </a:p>
        </p:txBody>
      </p:sp>
      <p:sp>
        <p:nvSpPr>
          <p:cNvPr id="241" name="Google Shape;241;p25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not so great…</a:t>
            </a:r>
            <a:endParaRPr/>
          </a:p>
        </p:txBody>
      </p:sp>
      <p:sp>
        <p:nvSpPr>
          <p:cNvPr id="242" name="Google Shape;242;p2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easy to iterate through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Requires linear scan and decode for any operation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"/>
          <p:cNvSpPr txBox="1"/>
          <p:nvPr>
            <p:ph idx="2" type="body"/>
          </p:nvPr>
        </p:nvSpPr>
        <p:spPr>
          <a:xfrm>
            <a:off x="311700" y="1210625"/>
            <a:ext cx="38703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Provides data in HDF5 format and gzipped MTX format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We converted from MTX to the remaining formats using SciPy and AnnData libraries</a:t>
            </a:r>
            <a:endParaRPr sz="1900"/>
          </a:p>
        </p:txBody>
      </p:sp>
      <p:sp>
        <p:nvSpPr>
          <p:cNvPr id="253" name="Google Shape;253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10x Genomics</a:t>
            </a:r>
            <a:endParaRPr b="1"/>
          </a:p>
        </p:txBody>
      </p:sp>
      <p:pic>
        <p:nvPicPr>
          <p:cNvPr id="254" name="Google Shape;2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9697" y="1210625"/>
            <a:ext cx="4144277" cy="26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did it…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"/>
          <p:cNvSpPr txBox="1"/>
          <p:nvPr>
            <p:ph type="title"/>
          </p:nvPr>
        </p:nvSpPr>
        <p:spPr>
          <a:xfrm>
            <a:off x="-30300" y="1373000"/>
            <a:ext cx="46785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“30,000 feet”</a:t>
            </a:r>
            <a:endParaRPr/>
          </a:p>
        </p:txBody>
      </p:sp>
      <p:sp>
        <p:nvSpPr>
          <p:cNvPr id="270" name="Google Shape;270;p3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overview of results</a:t>
            </a:r>
            <a:endParaRPr/>
          </a:p>
        </p:txBody>
      </p:sp>
      <p:sp>
        <p:nvSpPr>
          <p:cNvPr id="271" name="Google Shape;271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compressions resulted in smaller files</a:t>
            </a:r>
            <a:r>
              <a:rPr lang="en"/>
              <a:t> than other compressions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GZipping made those files even smaller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31" title="Non-Zipped Comparison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75" y="0"/>
            <a:ext cx="816252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611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Develop a lossless compression algorithm for an NxM </a:t>
            </a:r>
            <a:r>
              <a:rPr lang="en" sz="4200"/>
              <a:t>sparse</a:t>
            </a:r>
            <a:r>
              <a:rPr lang="en" sz="4200"/>
              <a:t> matrix that uses less storage than existing formats.</a:t>
            </a:r>
            <a:endParaRPr sz="4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32" title="GZipped Comparison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63" y="76200"/>
            <a:ext cx="8071869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3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28" y="0"/>
            <a:ext cx="834037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34" title="All File Format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000" y="0"/>
            <a:ext cx="84500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35" title="Most Compressed Comparison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36" y="0"/>
            <a:ext cx="831832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6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36" title="Non-Zipped Comparison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36" y="0"/>
            <a:ext cx="831832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grpSp>
        <p:nvGrpSpPr>
          <p:cNvPr id="313" name="Google Shape;313;p37"/>
          <p:cNvGrpSpPr/>
          <p:nvPr/>
        </p:nvGrpSpPr>
        <p:grpSpPr>
          <a:xfrm>
            <a:off x="4637900" y="1190000"/>
            <a:ext cx="3221100" cy="3220500"/>
            <a:chOff x="2961500" y="961400"/>
            <a:chExt cx="3221100" cy="3220500"/>
          </a:xfrm>
        </p:grpSpPr>
        <p:sp>
          <p:nvSpPr>
            <p:cNvPr id="314" name="Google Shape;314;p37"/>
            <p:cNvSpPr/>
            <p:nvPr/>
          </p:nvSpPr>
          <p:spPr>
            <a:xfrm>
              <a:off x="2961500" y="961400"/>
              <a:ext cx="3221100" cy="3220500"/>
            </a:xfrm>
            <a:prstGeom prst="ellipse">
              <a:avLst/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7"/>
            <p:cNvSpPr txBox="1"/>
            <p:nvPr/>
          </p:nvSpPr>
          <p:spPr>
            <a:xfrm>
              <a:off x="3782900" y="1200950"/>
              <a:ext cx="1578000" cy="74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GZip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6" name="Google Shape;316;p37"/>
          <p:cNvGrpSpPr/>
          <p:nvPr/>
        </p:nvGrpSpPr>
        <p:grpSpPr>
          <a:xfrm>
            <a:off x="5150450" y="2214800"/>
            <a:ext cx="2195700" cy="2195700"/>
            <a:chOff x="3474050" y="1986200"/>
            <a:chExt cx="2195700" cy="2195700"/>
          </a:xfrm>
        </p:grpSpPr>
        <p:sp>
          <p:nvSpPr>
            <p:cNvPr id="317" name="Google Shape;317;p37"/>
            <p:cNvSpPr/>
            <p:nvPr/>
          </p:nvSpPr>
          <p:spPr>
            <a:xfrm>
              <a:off x="3474050" y="1986200"/>
              <a:ext cx="2195700" cy="2195700"/>
            </a:xfrm>
            <a:prstGeom prst="ellipse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7"/>
            <p:cNvSpPr txBox="1"/>
            <p:nvPr/>
          </p:nvSpPr>
          <p:spPr>
            <a:xfrm>
              <a:off x="3794475" y="2817050"/>
              <a:ext cx="1616400" cy="53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Modified CSR or bitvector indices</a:t>
              </a:r>
              <a:endParaRPr sz="2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19" name="Google Shape;319;p37"/>
          <p:cNvSpPr txBox="1"/>
          <p:nvPr/>
        </p:nvSpPr>
        <p:spPr>
          <a:xfrm>
            <a:off x="465725" y="1259200"/>
            <a:ext cx="3725100" cy="30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-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CSR-like format compressed better than other formats in all tests, even without gzip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-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Avg. </a:t>
            </a:r>
            <a:r>
              <a:rPr b="1"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70% reduction</a:t>
            </a: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in file size from original mtx.gz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-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1D </a:t>
            </a: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bit vector</a:t>
            </a: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format + gzip resulted in best compression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-"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Avg. </a:t>
            </a:r>
            <a:r>
              <a:rPr b="1"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74% reduction</a:t>
            </a: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in file size from original mtx.gz 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325" name="Google Shape;325;p3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deriving Huffman coding from all arrays combined instead of </a:t>
            </a:r>
            <a:r>
              <a:rPr lang="en"/>
              <a:t>individually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Re-test delta encoding row and value arrays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on more datasets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31" name="Google Shape;331;p39"/>
          <p:cNvSpPr txBox="1"/>
          <p:nvPr>
            <p:ph idx="1" type="body"/>
          </p:nvPr>
        </p:nvSpPr>
        <p:spPr>
          <a:xfrm>
            <a:off x="311700" y="9019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https://en.wikipedia.org/wiki/10x_Genomics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https://crates.io/crates/matrix-market-rs</a:t>
            </a:r>
            <a:r>
              <a:rPr lang="en" sz="1100"/>
              <a:t>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https://crates.io/crates/minimum_redundancy</a:t>
            </a:r>
            <a:r>
              <a:rPr lang="en" sz="1100"/>
              <a:t>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https://crates.io/crates/bitfield-rle</a:t>
            </a:r>
            <a:r>
              <a:rPr lang="en" sz="1100"/>
              <a:t>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 u="sng">
                <a:solidFill>
                  <a:schemeClr val="hlink"/>
                </a:solidFill>
                <a:hlinkClick r:id="rId7"/>
              </a:rPr>
              <a:t>https://anndata.readthedocs.io/en/stable/</a:t>
            </a:r>
            <a:r>
              <a:rPr lang="en" sz="1100"/>
              <a:t>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 u="sng">
                <a:solidFill>
                  <a:schemeClr val="hlink"/>
                </a:solidFill>
                <a:hlinkClick r:id="rId8"/>
              </a:rPr>
              <a:t>https://www.elucidata.io/blog/single-cell-rna-seq-data-analysis-beyond-h5ad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 u="sng">
                <a:solidFill>
                  <a:schemeClr val="hlink"/>
                </a:solidFill>
                <a:hlinkClick r:id="rId9"/>
              </a:rPr>
              <a:t>https://www.neonscience.org/resources/learning-hub/tutorials/about-hdf5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 u="sng">
                <a:solidFill>
                  <a:schemeClr val="hlink"/>
                </a:solidFill>
                <a:hlinkClick r:id="rId10"/>
              </a:rPr>
              <a:t>https://www.geeksforgeeks.org/compressed-sparse-formats-csr-and-csc-in-python/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 u="sng">
                <a:solidFill>
                  <a:schemeClr val="hlink"/>
                </a:solidFill>
                <a:hlinkClick r:id="rId11"/>
              </a:rPr>
              <a:t>https://www.cs.uaf.edu/~olawlor/papers/2013/compression/lawlor_compression_2013.pdf</a:t>
            </a:r>
            <a:r>
              <a:rPr lang="en" sz="1100"/>
              <a:t>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 u="sng">
                <a:solidFill>
                  <a:schemeClr val="hlink"/>
                </a:solidFill>
                <a:hlinkClick r:id="rId12"/>
              </a:rPr>
              <a:t>https://ieeexplore.ieee.org/document/4625888</a:t>
            </a:r>
            <a:r>
              <a:rPr lang="en" sz="1100"/>
              <a:t>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 u="sng">
                <a:solidFill>
                  <a:schemeClr val="hlink"/>
                </a:solidFill>
                <a:hlinkClick r:id="rId13"/>
              </a:rPr>
              <a:t>https://dl.acm.org/doi/pdf/10.1145/1183401.1183444</a:t>
            </a:r>
            <a:r>
              <a:rPr lang="en" sz="1100"/>
              <a:t>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 u="sng">
                <a:solidFill>
                  <a:schemeClr val="hlink"/>
                </a:solidFill>
                <a:hlinkClick r:id="rId14"/>
              </a:rPr>
              <a:t>https://taahmedsror.wordpress.com/wp-content/uploads/2012/03/run-length-encoding.pdf</a:t>
            </a:r>
            <a:r>
              <a:rPr lang="en" sz="1100"/>
              <a:t>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 u="sng">
                <a:solidFill>
                  <a:schemeClr val="hlink"/>
                </a:solidFill>
                <a:hlinkClick r:id="rId15"/>
              </a:rPr>
              <a:t>https://broadinstitute.github.io/wot/file_formats/#:~:text=5.0-,MTX,row%20and%20column%20indices%2C%20respectively</a:t>
            </a:r>
            <a:r>
              <a:rPr lang="en" sz="1100"/>
              <a:t>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Datasets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 u="sng">
                <a:solidFill>
                  <a:schemeClr val="hlink"/>
                </a:solidFill>
                <a:hlinkClick r:id="rId16"/>
              </a:rPr>
              <a:t>https://www.10xgenomics.com/datasets/500-human-pbm-cs-3-lt-v-3-1-chromium-x-3-1-low-6-1-0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 u="sng">
                <a:solidFill>
                  <a:schemeClr val="hlink"/>
                </a:solidFill>
                <a:hlinkClick r:id="rId17"/>
              </a:rPr>
              <a:t>https://www.10xgenomics.com/datasets/whole-blood-rbc-lysis-for-pbmcs-neutrophils-granulocytes-3-3-1-standard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 u="sng">
                <a:solidFill>
                  <a:schemeClr val="hlink"/>
                </a:solidFill>
                <a:hlinkClick r:id="rId18"/>
              </a:rPr>
              <a:t>https://www.10xgenomics.com/datasets/10k-human-pbmcs-3-v3-1-chromium-x-with-intronic-reads-3-1-high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 u="sng">
                <a:solidFill>
                  <a:schemeClr val="hlink"/>
                </a:solidFill>
                <a:hlinkClick r:id="rId19"/>
              </a:rPr>
              <a:t>https://www.10xgenomics.com/datasets/20-k-1-1-mixture-of-human-hek-293-t-and-mouse-nih-3-t-3-cells-3-ht-v-3-1-3-1-high-6-1-0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sz="1100" u="sng">
                <a:solidFill>
                  <a:schemeClr val="hlink"/>
                </a:solidFill>
                <a:hlinkClick r:id="rId20"/>
              </a:rPr>
              <a:t>https://www.10xgenomics.com/datasets/full-chip-mixture-of-drug-treated-h1975-and-a549-cells-targeted-gene-expression-gene-signature-3-1-high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Compressions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" name="Google Shape;75;p16"/>
          <p:cNvGraphicFramePr/>
          <p:nvPr/>
        </p:nvGraphicFramePr>
        <p:xfrm>
          <a:off x="645250" y="51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{F857FA8A-7394-4A76-8A39-B59CB97E3F71}</a:tableStyleId>
              </a:tblPr>
              <a:tblGrid>
                <a:gridCol w="3926750"/>
                <a:gridCol w="3926750"/>
              </a:tblGrid>
              <a:tr h="47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Format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Brief Description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91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MTX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Sparse matrix with genes as rows and cells as columns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HDF5 (.h5)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Hierarchical data format for large datasets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2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CSC (Compressed Sparse Column)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Matrix format to optimize for column-based operations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7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CSR (Compressed Sparse Row)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Like CSC but for row-based operations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2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H5AD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Based on HDF5 but separates the contents into different groups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2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Loom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Binary file specifically formatted for single-cell data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" name="Google Shape;80;p17"/>
          <p:cNvGraphicFramePr/>
          <p:nvPr/>
        </p:nvGraphicFramePr>
        <p:xfrm>
          <a:off x="952500" y="96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{F857FA8A-7394-4A76-8A39-B59CB97E3F71}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52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Format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Pros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Cons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Usage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53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MTX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Easy parsing and readable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Inefficient for size because text based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Common for sparse matrices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3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HDF5 (.h5)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Compresses relatively well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Binary format and difficult to manage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General scientific data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67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CSC (Compressed Sparse Column)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Fast column slicing for sparse matrices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Slow for accessing specific row data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Matrix factorization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39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CSR (Compressed Sparse Row)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Fast row slicing for sparse matrices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Hard to get data in column form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Linear systems or iterative methods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70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H5AD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Specific for single-cell data and stores data in groups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Large files could require chunking for easier processing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Single-cell datasets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679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Loom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Allows partial file loading into memory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Not able to handle much metadata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Single-cell datasets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1" name="Google Shape;81;p17"/>
          <p:cNvSpPr txBox="1"/>
          <p:nvPr/>
        </p:nvSpPr>
        <p:spPr>
          <a:xfrm>
            <a:off x="958400" y="289950"/>
            <a:ext cx="72390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File Formats</a:t>
            </a:r>
            <a:endParaRPr sz="3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Ideas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9"/>
          <p:cNvGrpSpPr/>
          <p:nvPr/>
        </p:nvGrpSpPr>
        <p:grpSpPr>
          <a:xfrm>
            <a:off x="0" y="1189989"/>
            <a:ext cx="2214600" cy="3217636"/>
            <a:chOff x="0" y="1189989"/>
            <a:chExt cx="2214600" cy="3217636"/>
          </a:xfrm>
        </p:grpSpPr>
        <p:sp>
          <p:nvSpPr>
            <p:cNvPr id="92" name="Google Shape;92;p19"/>
            <p:cNvSpPr/>
            <p:nvPr/>
          </p:nvSpPr>
          <p:spPr>
            <a:xfrm>
              <a:off x="0" y="1189989"/>
              <a:ext cx="2214600" cy="669000"/>
            </a:xfrm>
            <a:prstGeom prst="homePlate">
              <a:avLst>
                <a:gd fmla="val 50000" name="adj"/>
              </a:avLst>
            </a:prstGeom>
            <a:solidFill>
              <a:srgbClr val="085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COO format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3" name="Google Shape;93;p19"/>
            <p:cNvSpPr txBox="1"/>
            <p:nvPr/>
          </p:nvSpPr>
          <p:spPr>
            <a:xfrm>
              <a:off x="2950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8450" lvl="0" marL="228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Data stored as tuple (row, col, val)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228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Easy to create and update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228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Simple and flexible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4" name="Google Shape;94;p19"/>
          <p:cNvGrpSpPr/>
          <p:nvPr/>
        </p:nvGrpSpPr>
        <p:grpSpPr>
          <a:xfrm>
            <a:off x="1838325" y="1189775"/>
            <a:ext cx="2064000" cy="3217850"/>
            <a:chOff x="1838325" y="1189775"/>
            <a:chExt cx="2064000" cy="3217850"/>
          </a:xfrm>
        </p:grpSpPr>
        <p:sp>
          <p:nvSpPr>
            <p:cNvPr id="95" name="Google Shape;95;p19"/>
            <p:cNvSpPr/>
            <p:nvPr/>
          </p:nvSpPr>
          <p:spPr>
            <a:xfrm>
              <a:off x="18383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it-packing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" name="Google Shape;96;p19"/>
            <p:cNvSpPr txBox="1"/>
            <p:nvPr/>
          </p:nvSpPr>
          <p:spPr>
            <a:xfrm>
              <a:off x="20172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8450" lvl="0" marL="228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Compress ints to store in minimal number of bits required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228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Eliminates wasted space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228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Ideal for int-based data structures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" name="Google Shape;97;p19"/>
          <p:cNvGrpSpPr/>
          <p:nvPr/>
        </p:nvGrpSpPr>
        <p:grpSpPr>
          <a:xfrm>
            <a:off x="3516750" y="1189775"/>
            <a:ext cx="2064000" cy="3217850"/>
            <a:chOff x="3516750" y="1189775"/>
            <a:chExt cx="2064000" cy="3217850"/>
          </a:xfrm>
        </p:grpSpPr>
        <p:sp>
          <p:nvSpPr>
            <p:cNvPr id="98" name="Google Shape;98;p19"/>
            <p:cNvSpPr/>
            <p:nvPr/>
          </p:nvSpPr>
          <p:spPr>
            <a:xfrm>
              <a:off x="35167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CSR-like format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" name="Google Shape;99;p19"/>
            <p:cNvSpPr txBox="1"/>
            <p:nvPr/>
          </p:nvSpPr>
          <p:spPr>
            <a:xfrm>
              <a:off x="37394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8450" lvl="0" marL="228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Reduce row array to count of non-zero values per row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0" name="Google Shape;100;p19"/>
          <p:cNvGrpSpPr/>
          <p:nvPr/>
        </p:nvGrpSpPr>
        <p:grpSpPr>
          <a:xfrm>
            <a:off x="6874025" y="1189775"/>
            <a:ext cx="2064000" cy="3217850"/>
            <a:chOff x="6874025" y="1189775"/>
            <a:chExt cx="2064000" cy="3217850"/>
          </a:xfrm>
        </p:grpSpPr>
        <p:sp>
          <p:nvSpPr>
            <p:cNvPr id="101" name="Google Shape;101;p19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1D bitvector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" name="Google Shape;102;p19"/>
            <p:cNvSpPr txBox="1"/>
            <p:nvPr/>
          </p:nvSpPr>
          <p:spPr>
            <a:xfrm>
              <a:off x="71838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8450" lvl="0" marL="228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Roboto"/>
                <a:buChar char="●"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Linear data structure of only zeros and ones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228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Roboto"/>
                <a:buChar char="●"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Used to represent existence of data at a particular index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228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Roboto"/>
                <a:buChar char="●"/>
              </a:pPr>
              <a:r>
                <a:rPr lang="en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Quick access for values given a known index</a:t>
              </a:r>
              <a:endParaRPr b="1"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3" name="Google Shape;103;p19"/>
          <p:cNvGrpSpPr/>
          <p:nvPr/>
        </p:nvGrpSpPr>
        <p:grpSpPr>
          <a:xfrm>
            <a:off x="5195350" y="1189775"/>
            <a:ext cx="2064000" cy="3217850"/>
            <a:chOff x="5195350" y="1189775"/>
            <a:chExt cx="2064000" cy="3217850"/>
          </a:xfrm>
        </p:grpSpPr>
        <p:sp>
          <p:nvSpPr>
            <p:cNvPr id="104" name="Google Shape;104;p19"/>
            <p:cNvSpPr/>
            <p:nvPr/>
          </p:nvSpPr>
          <p:spPr>
            <a:xfrm>
              <a:off x="5195350" y="1189775"/>
              <a:ext cx="2064000" cy="669000"/>
            </a:xfrm>
            <a:prstGeom prst="chevron">
              <a:avLst>
                <a:gd fmla="val 50000" name="adj"/>
              </a:avLst>
            </a:prstGeom>
            <a:solidFill>
              <a:srgbClr val="0C8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Delta/Huffman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" name="Google Shape;105;p19"/>
            <p:cNvSpPr txBox="1"/>
            <p:nvPr/>
          </p:nvSpPr>
          <p:spPr>
            <a:xfrm>
              <a:off x="5351650" y="2057125"/>
              <a:ext cx="17514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8450" lvl="0" marL="228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Compression using delta encoding and Huffman coding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228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Delta encoding holds differences between neighboring values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  <a:p>
              <a:pPr indent="-298450" lvl="0" marL="2286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Font typeface="Roboto"/>
                <a:buChar char="●"/>
              </a:pPr>
              <a:r>
                <a:rPr lang="en" sz="1100">
                  <a:latin typeface="Roboto"/>
                  <a:ea typeface="Roboto"/>
                  <a:cs typeface="Roboto"/>
                  <a:sym typeface="Roboto"/>
                </a:rPr>
                <a:t>Huffman coding sets frequently seen values with short bit lengths</a:t>
              </a:r>
              <a:endParaRPr sz="11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tarting Point: </a:t>
            </a:r>
            <a:r>
              <a:rPr lang="en"/>
              <a:t>COO Format</a:t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1351050" y="1535575"/>
            <a:ext cx="905400" cy="40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2256450" y="1535575"/>
            <a:ext cx="905400" cy="40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3161850" y="1535575"/>
            <a:ext cx="905400" cy="40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4" name="Google Shape;114;p20"/>
          <p:cNvSpPr/>
          <p:nvPr/>
        </p:nvSpPr>
        <p:spPr>
          <a:xfrm>
            <a:off x="4067250" y="1535575"/>
            <a:ext cx="905400" cy="40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1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4972650" y="1535575"/>
            <a:ext cx="905400" cy="40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1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5878050" y="1535575"/>
            <a:ext cx="905400" cy="40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3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7" name="Google Shape;117;p20"/>
          <p:cNvSpPr/>
          <p:nvPr/>
        </p:nvSpPr>
        <p:spPr>
          <a:xfrm>
            <a:off x="6783450" y="1535575"/>
            <a:ext cx="905400" cy="40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3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7688850" y="1535575"/>
            <a:ext cx="905400" cy="40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3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635600" y="1535575"/>
            <a:ext cx="7152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Row: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0" name="Google Shape;120;p20"/>
          <p:cNvSpPr/>
          <p:nvPr/>
        </p:nvSpPr>
        <p:spPr>
          <a:xfrm>
            <a:off x="1351050" y="2367450"/>
            <a:ext cx="905400" cy="40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3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2256450" y="2367450"/>
            <a:ext cx="905400" cy="40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7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3161850" y="2367450"/>
            <a:ext cx="905400" cy="40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8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4067250" y="2367450"/>
            <a:ext cx="905400" cy="40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4" name="Google Shape;124;p20"/>
          <p:cNvSpPr/>
          <p:nvPr/>
        </p:nvSpPr>
        <p:spPr>
          <a:xfrm>
            <a:off x="4972650" y="2367450"/>
            <a:ext cx="905400" cy="40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6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5878050" y="2367450"/>
            <a:ext cx="905400" cy="40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2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6" name="Google Shape;126;p20"/>
          <p:cNvSpPr/>
          <p:nvPr/>
        </p:nvSpPr>
        <p:spPr>
          <a:xfrm>
            <a:off x="6783450" y="2367450"/>
            <a:ext cx="905400" cy="40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3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7688850" y="2367450"/>
            <a:ext cx="905400" cy="40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9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347175" y="2367450"/>
            <a:ext cx="10038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Column</a:t>
            </a: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: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1351050" y="3282475"/>
            <a:ext cx="905400" cy="40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17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2256450" y="3282475"/>
            <a:ext cx="905400" cy="40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4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3161850" y="3282475"/>
            <a:ext cx="905400" cy="40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2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4067250" y="3282475"/>
            <a:ext cx="905400" cy="40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5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4972650" y="3282475"/>
            <a:ext cx="905400" cy="40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3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5878050" y="3282475"/>
            <a:ext cx="905400" cy="40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52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6783450" y="3282475"/>
            <a:ext cx="905400" cy="40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9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7688850" y="3282475"/>
            <a:ext cx="905400" cy="40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1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499400" y="3282475"/>
            <a:ext cx="851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Value</a:t>
            </a: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: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138" name="Google Shape;138;p20"/>
          <p:cNvCxnSpPr>
            <a:stCxn id="115" idx="2"/>
            <a:endCxn id="124" idx="0"/>
          </p:cNvCxnSpPr>
          <p:nvPr/>
        </p:nvCxnSpPr>
        <p:spPr>
          <a:xfrm>
            <a:off x="5425350" y="1944175"/>
            <a:ext cx="0" cy="42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20"/>
          <p:cNvCxnSpPr>
            <a:stCxn id="124" idx="2"/>
            <a:endCxn id="133" idx="0"/>
          </p:cNvCxnSpPr>
          <p:nvPr/>
        </p:nvCxnSpPr>
        <p:spPr>
          <a:xfrm>
            <a:off x="5425350" y="2776050"/>
            <a:ext cx="0" cy="5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0"/>
          <p:cNvCxnSpPr>
            <a:stCxn id="133" idx="2"/>
            <a:endCxn id="141" idx="0"/>
          </p:cNvCxnSpPr>
          <p:nvPr/>
        </p:nvCxnSpPr>
        <p:spPr>
          <a:xfrm>
            <a:off x="5425350" y="3691075"/>
            <a:ext cx="0" cy="5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0"/>
          <p:cNvSpPr txBox="1"/>
          <p:nvPr/>
        </p:nvSpPr>
        <p:spPr>
          <a:xfrm>
            <a:off x="4115400" y="4197500"/>
            <a:ext cx="2619900" cy="7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Matrix</a:t>
            </a: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[1, 6] has value 3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Bit-pack!</a:t>
            </a:r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1351050" y="1535575"/>
            <a:ext cx="593700" cy="40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8" name="Google Shape;148;p21"/>
          <p:cNvSpPr/>
          <p:nvPr/>
        </p:nvSpPr>
        <p:spPr>
          <a:xfrm>
            <a:off x="1944597" y="1535575"/>
            <a:ext cx="593700" cy="40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2538143" y="1535575"/>
            <a:ext cx="593700" cy="40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3131690" y="1535575"/>
            <a:ext cx="593700" cy="40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1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1" name="Google Shape;151;p21"/>
          <p:cNvSpPr/>
          <p:nvPr/>
        </p:nvSpPr>
        <p:spPr>
          <a:xfrm>
            <a:off x="3725236" y="1535575"/>
            <a:ext cx="593700" cy="40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1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2" name="Google Shape;152;p21"/>
          <p:cNvSpPr/>
          <p:nvPr/>
        </p:nvSpPr>
        <p:spPr>
          <a:xfrm>
            <a:off x="4318783" y="1535575"/>
            <a:ext cx="593700" cy="40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3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4912329" y="1535575"/>
            <a:ext cx="593700" cy="40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3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4" name="Google Shape;154;p21"/>
          <p:cNvSpPr/>
          <p:nvPr/>
        </p:nvSpPr>
        <p:spPr>
          <a:xfrm>
            <a:off x="5505876" y="1535575"/>
            <a:ext cx="593700" cy="40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3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>
            <a:off x="635600" y="1535575"/>
            <a:ext cx="7152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Row: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1351050" y="2367450"/>
            <a:ext cx="593700" cy="40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3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1944597" y="2367450"/>
            <a:ext cx="593700" cy="40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7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2538143" y="2367450"/>
            <a:ext cx="593700" cy="40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8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3131690" y="2367450"/>
            <a:ext cx="593700" cy="40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0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3725236" y="2367450"/>
            <a:ext cx="593700" cy="40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6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4318783" y="2367450"/>
            <a:ext cx="593700" cy="40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2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2" name="Google Shape;162;p21"/>
          <p:cNvSpPr/>
          <p:nvPr/>
        </p:nvSpPr>
        <p:spPr>
          <a:xfrm>
            <a:off x="4912329" y="2367450"/>
            <a:ext cx="593700" cy="40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3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3" name="Google Shape;163;p21"/>
          <p:cNvSpPr/>
          <p:nvPr/>
        </p:nvSpPr>
        <p:spPr>
          <a:xfrm>
            <a:off x="5505876" y="2367450"/>
            <a:ext cx="593700" cy="40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9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347175" y="2367450"/>
            <a:ext cx="10038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Column: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1351050" y="3282475"/>
            <a:ext cx="593700" cy="40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17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6" name="Google Shape;166;p21"/>
          <p:cNvSpPr/>
          <p:nvPr/>
        </p:nvSpPr>
        <p:spPr>
          <a:xfrm>
            <a:off x="1944597" y="3282475"/>
            <a:ext cx="593700" cy="40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4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2538143" y="3282475"/>
            <a:ext cx="593700" cy="40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2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3131690" y="3282475"/>
            <a:ext cx="593700" cy="40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5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3725236" y="3282475"/>
            <a:ext cx="593700" cy="40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3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0" name="Google Shape;170;p21"/>
          <p:cNvSpPr/>
          <p:nvPr/>
        </p:nvSpPr>
        <p:spPr>
          <a:xfrm>
            <a:off x="4318783" y="3282475"/>
            <a:ext cx="593700" cy="40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52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4912329" y="3282475"/>
            <a:ext cx="593700" cy="40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9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2" name="Google Shape;172;p21"/>
          <p:cNvSpPr/>
          <p:nvPr/>
        </p:nvSpPr>
        <p:spPr>
          <a:xfrm>
            <a:off x="5505876" y="3282475"/>
            <a:ext cx="593700" cy="408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ld Standard TT"/>
                <a:ea typeface="Old Standard TT"/>
                <a:cs typeface="Old Standard TT"/>
                <a:sym typeface="Old Standard TT"/>
              </a:rPr>
              <a:t>1</a:t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3" name="Google Shape;173;p21"/>
          <p:cNvSpPr txBox="1"/>
          <p:nvPr/>
        </p:nvSpPr>
        <p:spPr>
          <a:xfrm>
            <a:off x="499400" y="3282475"/>
            <a:ext cx="8517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Value: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6693175" y="2024100"/>
            <a:ext cx="2178600" cy="10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Almost as small as mtx.gz file! Can we squeeze more?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