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89" r:id="rId3"/>
    <p:sldId id="291" r:id="rId4"/>
    <p:sldId id="292" r:id="rId5"/>
    <p:sldId id="293" r:id="rId6"/>
    <p:sldId id="294" r:id="rId7"/>
    <p:sldId id="322" r:id="rId8"/>
    <p:sldId id="295" r:id="rId9"/>
    <p:sldId id="259" r:id="rId10"/>
    <p:sldId id="260" r:id="rId11"/>
    <p:sldId id="261" r:id="rId12"/>
    <p:sldId id="262" r:id="rId13"/>
    <p:sldId id="263" r:id="rId14"/>
    <p:sldId id="264" r:id="rId15"/>
    <p:sldId id="323" r:id="rId16"/>
    <p:sldId id="265" r:id="rId17"/>
    <p:sldId id="266" r:id="rId18"/>
    <p:sldId id="269" r:id="rId19"/>
    <p:sldId id="298" r:id="rId20"/>
    <p:sldId id="297" r:id="rId21"/>
    <p:sldId id="299" r:id="rId22"/>
    <p:sldId id="300" r:id="rId23"/>
    <p:sldId id="301" r:id="rId24"/>
    <p:sldId id="320" r:id="rId25"/>
    <p:sldId id="271" r:id="rId26"/>
    <p:sldId id="274" r:id="rId27"/>
    <p:sldId id="324" r:id="rId28"/>
    <p:sldId id="275" r:id="rId29"/>
    <p:sldId id="302" r:id="rId30"/>
    <p:sldId id="303" r:id="rId31"/>
    <p:sldId id="304" r:id="rId32"/>
    <p:sldId id="280" r:id="rId33"/>
    <p:sldId id="281" r:id="rId34"/>
    <p:sldId id="282" r:id="rId35"/>
    <p:sldId id="321" r:id="rId36"/>
    <p:sldId id="314" r:id="rId37"/>
    <p:sldId id="315" r:id="rId38"/>
    <p:sldId id="316" r:id="rId39"/>
    <p:sldId id="317" r:id="rId40"/>
    <p:sldId id="318" r:id="rId41"/>
    <p:sldId id="319"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Lucida Sans Unicode" pitchFamily="34"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Lucida Sans Unicode" pitchFamily="34"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Lucida Sans Unicode" pitchFamily="34"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Lucida Sans Unicode" pitchFamily="34"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Lucida Sans Unicode" pitchFamily="34" charset="0"/>
      </a:defRPr>
    </a:lvl5pPr>
    <a:lvl6pPr marL="2286000" algn="l" defTabSz="914400" rtl="0" eaLnBrk="1" latinLnBrk="0" hangingPunct="1">
      <a:defRPr kern="1200">
        <a:solidFill>
          <a:schemeClr val="tx1"/>
        </a:solidFill>
        <a:latin typeface="Calibri" pitchFamily="34" charset="0"/>
        <a:ea typeface="+mn-ea"/>
        <a:cs typeface="Lucida Sans Unicode" pitchFamily="34" charset="0"/>
      </a:defRPr>
    </a:lvl6pPr>
    <a:lvl7pPr marL="2743200" algn="l" defTabSz="914400" rtl="0" eaLnBrk="1" latinLnBrk="0" hangingPunct="1">
      <a:defRPr kern="1200">
        <a:solidFill>
          <a:schemeClr val="tx1"/>
        </a:solidFill>
        <a:latin typeface="Calibri" pitchFamily="34" charset="0"/>
        <a:ea typeface="+mn-ea"/>
        <a:cs typeface="Lucida Sans Unicode" pitchFamily="34" charset="0"/>
      </a:defRPr>
    </a:lvl7pPr>
    <a:lvl8pPr marL="3200400" algn="l" defTabSz="914400" rtl="0" eaLnBrk="1" latinLnBrk="0" hangingPunct="1">
      <a:defRPr kern="1200">
        <a:solidFill>
          <a:schemeClr val="tx1"/>
        </a:solidFill>
        <a:latin typeface="Calibri" pitchFamily="34" charset="0"/>
        <a:ea typeface="+mn-ea"/>
        <a:cs typeface="Lucida Sans Unicode" pitchFamily="34" charset="0"/>
      </a:defRPr>
    </a:lvl8pPr>
    <a:lvl9pPr marL="3657600" algn="l" defTabSz="914400" rtl="0" eaLnBrk="1" latinLnBrk="0" hangingPunct="1">
      <a:defRPr kern="1200">
        <a:solidFill>
          <a:schemeClr val="tx1"/>
        </a:solidFill>
        <a:latin typeface="Calibri" pitchFamily="34" charset="0"/>
        <a:ea typeface="+mn-ea"/>
        <a:cs typeface="Lucida Sans Unicode"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7437" autoAdjust="0"/>
  </p:normalViewPr>
  <p:slideViewPr>
    <p:cSldViewPr snapToGrid="0">
      <p:cViewPr varScale="1">
        <p:scale>
          <a:sx n="64" d="100"/>
          <a:sy n="64" d="100"/>
        </p:scale>
        <p:origin x="-7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A2A3A37-5F44-485D-A531-E3B20B51F855}" type="datetimeFigureOut">
              <a:rPr lang="en-US"/>
              <a:pPr>
                <a:defRPr/>
              </a:pPr>
              <a:t>27-Jul-20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37293D-18C2-4FF9-BA84-E6F9731445AD}" type="slidenum">
              <a:rPr lang="en-US"/>
              <a:pPr>
                <a:defRPr/>
              </a:pPr>
              <a:t>‹#›</a:t>
            </a:fld>
            <a:endParaRPr lang="en-US"/>
          </a:p>
        </p:txBody>
      </p:sp>
    </p:spTree>
    <p:extLst>
      <p:ext uri="{BB962C8B-B14F-4D97-AF65-F5344CB8AC3E}">
        <p14:creationId xmlns:p14="http://schemas.microsoft.com/office/powerpoint/2010/main" xmlns="" val="251346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68612" name="Slide Number Placeholder 3"/>
          <p:cNvSpPr>
            <a:spLocks noGrp="1"/>
          </p:cNvSpPr>
          <p:nvPr>
            <p:ph type="sldNum" sz="quarter" idx="5"/>
          </p:nvPr>
        </p:nvSpPr>
        <p:spPr bwMode="auto">
          <a:noFill/>
          <a:ln>
            <a:miter lim="800000"/>
            <a:headEnd/>
            <a:tailEnd/>
          </a:ln>
        </p:spPr>
        <p:txBody>
          <a:bodyPr/>
          <a:lstStyle/>
          <a:p>
            <a:fld id="{84BE8537-A190-401B-A71D-654DFA901CB4}" type="slidenum">
              <a:rPr lang="en-US" smtClean="0"/>
              <a:pPr/>
              <a:t>1</a:t>
            </a:fld>
            <a:endParaRPr lang="en-US" smtClean="0"/>
          </a:p>
        </p:txBody>
      </p:sp>
    </p:spTree>
    <p:extLst>
      <p:ext uri="{BB962C8B-B14F-4D97-AF65-F5344CB8AC3E}">
        <p14:creationId xmlns:p14="http://schemas.microsoft.com/office/powerpoint/2010/main" xmlns="" val="445779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majority of the code for Bitly URL shortening services and analytics are all built</a:t>
            </a:r>
          </a:p>
          <a:p>
            <a:pPr eaLnBrk="1" hangingPunct="1">
              <a:spcBef>
                <a:spcPct val="0"/>
              </a:spcBef>
            </a:pPr>
            <a:r>
              <a:rPr lang="en-US" smtClean="0"/>
              <a:t>with Python. Their service can handle hundreds of millions of events per day.</a:t>
            </a:r>
          </a:p>
          <a:p>
            <a:pPr eaLnBrk="1" hangingPunct="1">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a:lstStyle/>
          <a:p>
            <a:fld id="{0586663F-AF1C-4AE6-B54E-BEB2477CD569}" type="slidenum">
              <a:rPr lang="en-US" smtClean="0"/>
              <a:pPr/>
              <a:t>14</a:t>
            </a:fld>
            <a:endParaRPr lang="en-US" smtClean="0"/>
          </a:p>
        </p:txBody>
      </p:sp>
    </p:spTree>
    <p:extLst>
      <p:ext uri="{BB962C8B-B14F-4D97-AF65-F5344CB8AC3E}">
        <p14:creationId xmlns:p14="http://schemas.microsoft.com/office/powerpoint/2010/main" xmlns="" val="31109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Reddit is known as the front page of the internet. It is the place online to find information or entertainment based on thousands of different categories. Posts and links are user generated and are promoted to the top through votes. Many of Reddit’s capabilities rely on Python for their functionality.</a:t>
            </a:r>
            <a:endParaRPr lang="en-US" smtClean="0"/>
          </a:p>
          <a:p>
            <a:pPr eaLnBrk="1" hangingPunct="1">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a:lstStyle/>
          <a:p>
            <a:fld id="{6518C8AA-B7CA-4D07-9806-410D7E91CFBE}" type="slidenum">
              <a:rPr lang="en-US" smtClean="0"/>
              <a:pPr/>
              <a:t>16</a:t>
            </a:fld>
            <a:endParaRPr lang="en-US" smtClean="0"/>
          </a:p>
        </p:txBody>
      </p:sp>
    </p:spTree>
    <p:extLst>
      <p:ext uri="{BB962C8B-B14F-4D97-AF65-F5344CB8AC3E}">
        <p14:creationId xmlns:p14="http://schemas.microsoft.com/office/powerpoint/2010/main" xmlns="" val="422930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Yahoo maps may be losing the battle to other map service providers, but it still holds some powerful tools. Yahoo’s map program runs on Python as well as many of its other programs.  </a:t>
            </a:r>
            <a:endParaRPr lang="en-US" smtClean="0"/>
          </a:p>
          <a:p>
            <a:pPr eaLnBrk="1" hangingPunct="1">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a:lstStyle/>
          <a:p>
            <a:fld id="{556BD065-E1FC-429A-AC7A-6CF013AE7692}" type="slidenum">
              <a:rPr lang="en-US" smtClean="0"/>
              <a:pPr/>
              <a:t>17</a:t>
            </a:fld>
            <a:endParaRPr lang="en-US" smtClean="0"/>
          </a:p>
        </p:txBody>
      </p:sp>
    </p:spTree>
    <p:extLst>
      <p:ext uri="{BB962C8B-B14F-4D97-AF65-F5344CB8AC3E}">
        <p14:creationId xmlns:p14="http://schemas.microsoft.com/office/powerpoint/2010/main" xmlns="" val="1054992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81924" name="Slide Number Placeholder 3"/>
          <p:cNvSpPr>
            <a:spLocks noGrp="1"/>
          </p:cNvSpPr>
          <p:nvPr>
            <p:ph type="sldNum" sz="quarter" idx="5"/>
          </p:nvPr>
        </p:nvSpPr>
        <p:spPr bwMode="auto">
          <a:noFill/>
          <a:ln>
            <a:miter lim="800000"/>
            <a:headEnd/>
            <a:tailEnd/>
          </a:ln>
        </p:spPr>
        <p:txBody>
          <a:bodyPr/>
          <a:lstStyle/>
          <a:p>
            <a:fld id="{C46C032B-4D13-49E5-B528-E6F372A1FF10}" type="slidenum">
              <a:rPr lang="en-US" smtClean="0"/>
              <a:pPr/>
              <a:t>18</a:t>
            </a:fld>
            <a:endParaRPr lang="en-US" smtClean="0"/>
          </a:p>
        </p:txBody>
      </p:sp>
    </p:spTree>
    <p:extLst>
      <p:ext uri="{BB962C8B-B14F-4D97-AF65-F5344CB8AC3E}">
        <p14:creationId xmlns:p14="http://schemas.microsoft.com/office/powerpoint/2010/main" xmlns="" val="40749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So ,Guys how many of you are afraid of programming ???? , who think that coding is the most difficult thing to do ??? Pick one of them and ask him/her the recipe of Maggi or tea …</a:t>
            </a:r>
          </a:p>
          <a:p>
            <a:pPr eaLnBrk="1" hangingPunct="1">
              <a:spcBef>
                <a:spcPct val="0"/>
              </a:spcBef>
            </a:pPr>
            <a:endParaRPr lang="en-GB" smtClean="0"/>
          </a:p>
          <a:p>
            <a:pPr eaLnBrk="1" hangingPunct="1">
              <a:spcBef>
                <a:spcPct val="0"/>
              </a:spcBef>
            </a:pPr>
            <a:endParaRPr lang="en-GB" smtClean="0"/>
          </a:p>
        </p:txBody>
      </p:sp>
      <p:sp>
        <p:nvSpPr>
          <p:cNvPr id="69636" name="Slide Number Placeholder 3"/>
          <p:cNvSpPr>
            <a:spLocks noGrp="1"/>
          </p:cNvSpPr>
          <p:nvPr>
            <p:ph type="sldNum" sz="quarter" idx="5"/>
          </p:nvPr>
        </p:nvSpPr>
        <p:spPr bwMode="auto">
          <a:noFill/>
          <a:ln>
            <a:miter lim="800000"/>
            <a:headEnd/>
            <a:tailEnd/>
          </a:ln>
        </p:spPr>
        <p:txBody>
          <a:bodyPr/>
          <a:lstStyle/>
          <a:p>
            <a:fld id="{C01B62E6-8287-4FBE-9AB4-716C8C0EF85C}" type="slidenum">
              <a:rPr lang="en-US" smtClean="0"/>
              <a:pPr/>
              <a:t>2</a:t>
            </a:fld>
            <a:endParaRPr lang="en-US" smtClean="0"/>
          </a:p>
        </p:txBody>
      </p:sp>
    </p:spTree>
    <p:extLst>
      <p:ext uri="{BB962C8B-B14F-4D97-AF65-F5344CB8AC3E}">
        <p14:creationId xmlns:p14="http://schemas.microsoft.com/office/powerpoint/2010/main" xmlns="" val="264875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70660" name="Slide Number Placeholder 3"/>
          <p:cNvSpPr>
            <a:spLocks noGrp="1"/>
          </p:cNvSpPr>
          <p:nvPr>
            <p:ph type="sldNum" sz="quarter" idx="5"/>
          </p:nvPr>
        </p:nvSpPr>
        <p:spPr bwMode="auto">
          <a:noFill/>
          <a:ln>
            <a:miter lim="800000"/>
            <a:headEnd/>
            <a:tailEnd/>
          </a:ln>
        </p:spPr>
        <p:txBody>
          <a:bodyPr/>
          <a:lstStyle/>
          <a:p>
            <a:fld id="{379F1583-DC37-4FAB-92D5-A3D1B076E33E}" type="slidenum">
              <a:rPr lang="en-US" smtClean="0"/>
              <a:pPr/>
              <a:t>6</a:t>
            </a:fld>
            <a:endParaRPr lang="en-US" smtClean="0"/>
          </a:p>
        </p:txBody>
      </p:sp>
    </p:spTree>
    <p:extLst>
      <p:ext uri="{BB962C8B-B14F-4D97-AF65-F5344CB8AC3E}">
        <p14:creationId xmlns:p14="http://schemas.microsoft.com/office/powerpoint/2010/main" xmlns="" val="107330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71684" name="Slide Number Placeholder 3"/>
          <p:cNvSpPr>
            <a:spLocks noGrp="1"/>
          </p:cNvSpPr>
          <p:nvPr>
            <p:ph type="sldNum" sz="quarter" idx="5"/>
          </p:nvPr>
        </p:nvSpPr>
        <p:spPr bwMode="auto">
          <a:noFill/>
          <a:ln>
            <a:miter lim="800000"/>
            <a:headEnd/>
            <a:tailEnd/>
          </a:ln>
        </p:spPr>
        <p:txBody>
          <a:bodyPr/>
          <a:lstStyle/>
          <a:p>
            <a:fld id="{01EB71FF-64BB-4A8E-8633-7C2D1530BB73}" type="slidenum">
              <a:rPr lang="en-US" smtClean="0"/>
              <a:pPr/>
              <a:t>8</a:t>
            </a:fld>
            <a:endParaRPr lang="en-US" smtClean="0"/>
          </a:p>
        </p:txBody>
      </p:sp>
    </p:spTree>
    <p:extLst>
      <p:ext uri="{BB962C8B-B14F-4D97-AF65-F5344CB8AC3E}">
        <p14:creationId xmlns:p14="http://schemas.microsoft.com/office/powerpoint/2010/main" xmlns="" val="17064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We all know YouTube as the place to upload cat videos and fails. As one of the most popular websites in existence, it provides us with endless hours of video entertainment. The Python programming language powers it and the features we love.</a:t>
            </a: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a:lstStyle/>
          <a:p>
            <a:fld id="{E052A76F-3E4C-40B8-A8EF-7A667D364338}" type="slidenum">
              <a:rPr lang="en-US" smtClean="0"/>
              <a:pPr/>
              <a:t>9</a:t>
            </a:fld>
            <a:endParaRPr lang="en-US" smtClean="0"/>
          </a:p>
        </p:txBody>
      </p:sp>
    </p:spTree>
    <p:extLst>
      <p:ext uri="{BB962C8B-B14F-4D97-AF65-F5344CB8AC3E}">
        <p14:creationId xmlns:p14="http://schemas.microsoft.com/office/powerpoint/2010/main" xmlns="" val="225583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DropBox started the online document storing revolution that has become part of daily life. We now store almost everything in the cloud. Dropbox allows us to store, sync, and share almost anything using the power of Python.</a:t>
            </a:r>
            <a:endParaRPr lang="en-US" smtClean="0"/>
          </a:p>
          <a:p>
            <a:pPr eaLnBrk="1" hangingPunct="1">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a:lstStyle/>
          <a:p>
            <a:fld id="{FA8322CD-61B1-45DD-B632-A5A9FA1119CC}" type="slidenum">
              <a:rPr lang="en-US" smtClean="0"/>
              <a:pPr/>
              <a:t>10</a:t>
            </a:fld>
            <a:endParaRPr lang="en-US" smtClean="0"/>
          </a:p>
        </p:txBody>
      </p:sp>
    </p:spTree>
    <p:extLst>
      <p:ext uri="{BB962C8B-B14F-4D97-AF65-F5344CB8AC3E}">
        <p14:creationId xmlns:p14="http://schemas.microsoft.com/office/powerpoint/2010/main" xmlns="" val="41235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GB" smtClean="0"/>
              <a:t>Survey Monkey is the largest online survey company. They can handle over one million responses every day on their rewritten Python.</a:t>
            </a:r>
          </a:p>
          <a:p>
            <a:pPr eaLnBrk="1" hangingPunct="1">
              <a:spcBef>
                <a:spcPct val="0"/>
              </a:spcBef>
            </a:pPr>
            <a:endParaRPr lang="en-GB" smtClean="0"/>
          </a:p>
        </p:txBody>
      </p:sp>
      <p:sp>
        <p:nvSpPr>
          <p:cNvPr id="74756" name="Slide Number Placeholder 3"/>
          <p:cNvSpPr>
            <a:spLocks noGrp="1"/>
          </p:cNvSpPr>
          <p:nvPr>
            <p:ph type="sldNum" sz="quarter" idx="5"/>
          </p:nvPr>
        </p:nvSpPr>
        <p:spPr bwMode="auto">
          <a:noFill/>
          <a:ln>
            <a:miter lim="800000"/>
            <a:headEnd/>
            <a:tailEnd/>
          </a:ln>
        </p:spPr>
        <p:txBody>
          <a:bodyPr/>
          <a:lstStyle/>
          <a:p>
            <a:fld id="{206BD6D2-CD4A-4475-8F49-CF39AF4BF93E}" type="slidenum">
              <a:rPr lang="en-US" smtClean="0"/>
              <a:pPr/>
              <a:t>11</a:t>
            </a:fld>
            <a:endParaRPr lang="en-US" smtClean="0"/>
          </a:p>
        </p:txBody>
      </p:sp>
    </p:spTree>
    <p:extLst>
      <p:ext uri="{BB962C8B-B14F-4D97-AF65-F5344CB8AC3E}">
        <p14:creationId xmlns:p14="http://schemas.microsoft.com/office/powerpoint/2010/main" xmlns="" val="533075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Python also provides the power behind the most popular search engine in the world – Google. The programming language can handle the traffic and computing needs of the search engine and its connected apps.</a:t>
            </a:r>
            <a:endParaRPr lang="en-US" smtClean="0"/>
          </a:p>
          <a:p>
            <a:pPr eaLnBrk="1" hangingPunct="1">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a:lstStyle/>
          <a:p>
            <a:fld id="{DAD31B3D-7605-42D3-ACED-04C714679D70}" type="slidenum">
              <a:rPr lang="en-US" smtClean="0"/>
              <a:pPr/>
              <a:t>12</a:t>
            </a:fld>
            <a:endParaRPr lang="en-US" smtClean="0"/>
          </a:p>
        </p:txBody>
      </p:sp>
    </p:spTree>
    <p:extLst>
      <p:ext uri="{BB962C8B-B14F-4D97-AF65-F5344CB8AC3E}">
        <p14:creationId xmlns:p14="http://schemas.microsoft.com/office/powerpoint/2010/main" xmlns="" val="104938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Quora is the number one place online to ask a question and receive answers from a community of individuals. On their Python website relevant results are answered, edited, and organized by these community members.</a:t>
            </a:r>
          </a:p>
          <a:p>
            <a:pPr eaLnBrk="1" hangingPunct="1">
              <a:spcBef>
                <a:spcPct val="0"/>
              </a:spcBef>
            </a:pPr>
            <a:endParaRPr lang="en-GB" smtClean="0"/>
          </a:p>
        </p:txBody>
      </p:sp>
      <p:sp>
        <p:nvSpPr>
          <p:cNvPr id="76804" name="Slide Number Placeholder 3"/>
          <p:cNvSpPr>
            <a:spLocks noGrp="1"/>
          </p:cNvSpPr>
          <p:nvPr>
            <p:ph type="sldNum" sz="quarter" idx="5"/>
          </p:nvPr>
        </p:nvSpPr>
        <p:spPr bwMode="auto">
          <a:noFill/>
          <a:ln>
            <a:miter lim="800000"/>
            <a:headEnd/>
            <a:tailEnd/>
          </a:ln>
        </p:spPr>
        <p:txBody>
          <a:bodyPr/>
          <a:lstStyle/>
          <a:p>
            <a:fld id="{8AEC7F60-6E0F-4119-8165-3C148083A17A}" type="slidenum">
              <a:rPr lang="en-US" smtClean="0"/>
              <a:pPr/>
              <a:t>13</a:t>
            </a:fld>
            <a:endParaRPr lang="en-US" smtClean="0"/>
          </a:p>
        </p:txBody>
      </p:sp>
    </p:spTree>
    <p:extLst>
      <p:ext uri="{BB962C8B-B14F-4D97-AF65-F5344CB8AC3E}">
        <p14:creationId xmlns:p14="http://schemas.microsoft.com/office/powerpoint/2010/main" xmlns="" val="341219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ea typeface="DejaVu Sans"/>
                <a:cs typeface="DejaVu Sans"/>
              </a:defRPr>
            </a:lvl1pPr>
          </a:lstStyle>
          <a:p>
            <a:pPr>
              <a:defRPr/>
            </a:pPr>
            <a:fld id="{76ED7BDE-733B-47F9-8926-962AE162CBE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ea typeface="DejaVu Sans"/>
                <a:cs typeface="DejaVu Sans"/>
              </a:defRPr>
            </a:lvl1pPr>
          </a:lstStyle>
          <a:p>
            <a:pPr>
              <a:defRPr/>
            </a:pPr>
            <a:fld id="{407032E1-E86B-415D-9014-A082C98BA7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ea typeface="DejaVu Sans"/>
                <a:cs typeface="DejaVu Sans"/>
              </a:defRPr>
            </a:lvl1pPr>
          </a:lstStyle>
          <a:p>
            <a:pPr>
              <a:defRPr/>
            </a:pPr>
            <a:fld id="{718CA6C2-4804-41A5-9CB0-3D5333F904A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ea typeface="DejaVu Sans"/>
                <a:cs typeface="DejaVu Sans"/>
              </a:defRPr>
            </a:lvl1pPr>
          </a:lstStyle>
          <a:p>
            <a:pPr>
              <a:defRPr/>
            </a:pPr>
            <a:fld id="{33103373-EBC5-4123-94B7-6CF0118308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ea typeface="DejaVu Sans"/>
                <a:cs typeface="DejaVu Sans"/>
              </a:defRPr>
            </a:lvl1pPr>
          </a:lstStyle>
          <a:p>
            <a:pPr>
              <a:defRPr/>
            </a:pPr>
            <a:fld id="{B44B88A5-B3C8-48D8-A2D6-ADC280AEF1B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ea typeface="DejaVu Sans"/>
                <a:cs typeface="DejaVu Sans"/>
              </a:defRPr>
            </a:lvl1pPr>
          </a:lstStyle>
          <a:p>
            <a:pPr>
              <a:defRPr/>
            </a:pPr>
            <a:fld id="{73FF5400-6472-49BC-9CE6-D5A11DF4F6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ea typeface="DejaVu Sans"/>
                <a:cs typeface="DejaVu Sans"/>
              </a:defRPr>
            </a:lvl1pPr>
          </a:lstStyle>
          <a:p>
            <a:pPr>
              <a:defRPr/>
            </a:pPr>
            <a:fld id="{8C281B20-B292-4BC0-B3B1-994D07A31E6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ea typeface="DejaVu Sans"/>
                <a:cs typeface="DejaVu Sans"/>
              </a:defRPr>
            </a:lvl1pPr>
          </a:lstStyle>
          <a:p>
            <a:pPr>
              <a:defRPr/>
            </a:pPr>
            <a:fld id="{DB0610BE-C782-4D6E-865F-F12E6AFFD2E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ea typeface="DejaVu Sans"/>
                <a:cs typeface="DejaVu Sans"/>
              </a:defRPr>
            </a:lvl1pPr>
          </a:lstStyle>
          <a:p>
            <a:pPr>
              <a:defRPr/>
            </a:pPr>
            <a:fld id="{9D10F16D-F7D1-4B05-ADEF-DB69462BE6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ea typeface="DejaVu Sans"/>
                <a:cs typeface="DejaVu Sans"/>
              </a:defRPr>
            </a:lvl1pPr>
          </a:lstStyle>
          <a:p>
            <a:pPr>
              <a:defRPr/>
            </a:pPr>
            <a:fld id="{F92FA58F-453D-4517-8B3E-251A12B93A8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ea typeface="DejaVu Sans"/>
                <a:cs typeface="DejaVu Sans"/>
              </a:defRPr>
            </a:lvl1pPr>
          </a:lstStyle>
          <a:p>
            <a:pPr>
              <a:defRPr/>
            </a:pPr>
            <a:fld id="{323AB1E0-45A7-4FE0-993C-8B5E81C418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w="9525">
            <a:noFill/>
            <a:miter lim="800000"/>
            <a:headEnd/>
            <a:tailEnd/>
          </a:ln>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w="9525">
            <a:noFill/>
            <a:miter lim="800000"/>
            <a:headEnd/>
            <a:tailEnd/>
          </a:ln>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pPr>
              <a:defRPr/>
            </a:pPr>
            <a:fld id="{8BE9EBC1-D1A8-4A3C-8158-DA4A778304E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smtClean="0"/>
              <a:t>				</a:t>
            </a:r>
            <a:endParaRPr lang="en-US" sz="6600" smtClean="0"/>
          </a:p>
        </p:txBody>
      </p:sp>
      <p:sp>
        <p:nvSpPr>
          <p:cNvPr id="15363" name="Subtitle 7"/>
          <p:cNvSpPr>
            <a:spLocks noGrp="1"/>
          </p:cNvSpPr>
          <p:nvPr>
            <p:ph type="subTitle" idx="1"/>
          </p:nvPr>
        </p:nvSpPr>
        <p:spPr>
          <a:xfrm>
            <a:off x="1870006" y="1382680"/>
            <a:ext cx="9356011" cy="4272532"/>
          </a:xfrm>
        </p:spPr>
        <p:txBody>
          <a:bodyPr/>
          <a:lstStyle/>
          <a:p>
            <a:pPr eaLnBrk="1" hangingPunct="1"/>
            <a:r>
              <a:rPr lang="en-IN" sz="5400" dirty="0" smtClean="0"/>
              <a:t>Python Programming</a:t>
            </a:r>
          </a:p>
          <a:p>
            <a:pPr eaLnBrk="1" hangingPunct="1"/>
            <a:r>
              <a:rPr lang="en-GB" sz="5000" dirty="0" smtClean="0"/>
              <a:t>Course Code: INT 213</a:t>
            </a:r>
          </a:p>
          <a:p>
            <a:pPr eaLnBrk="1" hangingPunct="1"/>
            <a:endParaRPr lang="en-GB" sz="5000" dirty="0" smtClean="0"/>
          </a:p>
          <a:p>
            <a:pPr eaLnBrk="1" hangingPunct="1"/>
            <a:endParaRPr lang="en-GB" sz="5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DROP BOX</a:t>
            </a:r>
          </a:p>
        </p:txBody>
      </p:sp>
      <p:pic>
        <p:nvPicPr>
          <p:cNvPr id="4" name="Content Placeholder 3" descr="screenshot-dropbox-python-websites"/>
          <p:cNvPicPr>
            <a:picLocks noGrp="1"/>
          </p:cNvPicPr>
          <p:nvPr>
            <p:ph idx="1"/>
          </p:nvPr>
        </p:nvPicPr>
        <p:blipFill>
          <a:blip r:embed="rId3" cstate="print"/>
          <a:srcRect/>
          <a:stretch>
            <a:fillRect/>
          </a:stretch>
        </p:blipFill>
        <p:spPr>
          <a:xfrm>
            <a:off x="1036638" y="1690688"/>
            <a:ext cx="9499600" cy="4751387"/>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SURVEY MONKEY</a:t>
            </a:r>
          </a:p>
        </p:txBody>
      </p:sp>
      <p:pic>
        <p:nvPicPr>
          <p:cNvPr id="4" name="Content Placeholder 3" descr="screenshot-survey-monkey-python-websites"/>
          <p:cNvPicPr>
            <a:picLocks noGrp="1"/>
          </p:cNvPicPr>
          <p:nvPr>
            <p:ph idx="1"/>
          </p:nvPr>
        </p:nvPicPr>
        <p:blipFill>
          <a:blip r:embed="rId3" cstate="print"/>
          <a:srcRect/>
          <a:stretch>
            <a:fillRect/>
          </a:stretch>
        </p:blipFill>
        <p:spPr>
          <a:xfrm>
            <a:off x="1309688" y="1843088"/>
            <a:ext cx="9348787" cy="4489450"/>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GB" b="1" smtClean="0"/>
              <a:t>GOOGLE</a:t>
            </a:r>
            <a:endParaRPr lang="en-US" smtClean="0"/>
          </a:p>
        </p:txBody>
      </p:sp>
      <p:pic>
        <p:nvPicPr>
          <p:cNvPr id="5" name="Content Placeholder 3" descr="screenshot-google-sloths-python-websites"/>
          <p:cNvPicPr>
            <a:picLocks noGrp="1"/>
          </p:cNvPicPr>
          <p:nvPr>
            <p:ph idx="1"/>
          </p:nvPr>
        </p:nvPicPr>
        <p:blipFill>
          <a:blip r:embed="rId3" cstate="print"/>
          <a:srcRect/>
          <a:stretch>
            <a:fillRect/>
          </a:stretch>
        </p:blipFill>
        <p:spPr>
          <a:xfrm>
            <a:off x="1665288" y="1541463"/>
            <a:ext cx="8788400" cy="4737100"/>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QUORA</a:t>
            </a:r>
          </a:p>
        </p:txBody>
      </p:sp>
      <p:pic>
        <p:nvPicPr>
          <p:cNvPr id="4" name="Content Placeholder 3" descr="screenshot-quora-python-websites"/>
          <p:cNvPicPr>
            <a:picLocks noGrp="1"/>
          </p:cNvPicPr>
          <p:nvPr>
            <p:ph idx="1"/>
          </p:nvPr>
        </p:nvPicPr>
        <p:blipFill>
          <a:blip r:embed="rId3" cstate="print"/>
          <a:stretch>
            <a:fillRect/>
          </a:stretch>
        </p:blipFill>
        <p:spPr>
          <a:xfrm>
            <a:off x="1119188" y="1201738"/>
            <a:ext cx="9963150" cy="5157787"/>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BITLY</a:t>
            </a:r>
          </a:p>
        </p:txBody>
      </p:sp>
      <p:pic>
        <p:nvPicPr>
          <p:cNvPr id="4" name="Content Placeholder 3" descr="screenshot-bitly-python-websites"/>
          <p:cNvPicPr>
            <a:picLocks noGrp="1"/>
          </p:cNvPicPr>
          <p:nvPr>
            <p:ph idx="1"/>
          </p:nvPr>
        </p:nvPicPr>
        <p:blipFill>
          <a:blip r:embed="rId3" cstate="print"/>
          <a:stretch>
            <a:fillRect/>
          </a:stretch>
        </p:blipFill>
        <p:spPr>
          <a:xfrm>
            <a:off x="609600" y="1501775"/>
            <a:ext cx="10553700" cy="4816475"/>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3.bp.blogspot.com/-ziQzHJxYo0A/U2MQSq1MFyI/AAAAAAAAUNM/bSjxixPgZOs/s1600/URL+Shortener+1.jpg"/>
          <p:cNvPicPr>
            <a:picLocks noChangeAspect="1" noChangeArrowheads="1"/>
          </p:cNvPicPr>
          <p:nvPr/>
        </p:nvPicPr>
        <p:blipFill>
          <a:blip r:embed="rId2"/>
          <a:srcRect/>
          <a:stretch>
            <a:fillRect/>
          </a:stretch>
        </p:blipFill>
        <p:spPr bwMode="auto">
          <a:xfrm>
            <a:off x="2374119" y="2162409"/>
            <a:ext cx="6972300" cy="249555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b="1" smtClean="0"/>
              <a:t>REDDIT</a:t>
            </a:r>
            <a:endParaRPr lang="en-US" smtClean="0"/>
          </a:p>
        </p:txBody>
      </p:sp>
      <p:pic>
        <p:nvPicPr>
          <p:cNvPr id="4" name="Content Placeholder 3" descr="screenshot-reddit-python-websites"/>
          <p:cNvPicPr>
            <a:picLocks noGrp="1"/>
          </p:cNvPicPr>
          <p:nvPr>
            <p:ph idx="1"/>
          </p:nvPr>
        </p:nvPicPr>
        <p:blipFill>
          <a:blip r:embed="rId3" cstate="print"/>
          <a:stretch>
            <a:fillRect/>
          </a:stretch>
        </p:blipFill>
        <p:spPr>
          <a:xfrm>
            <a:off x="723900" y="1604963"/>
            <a:ext cx="10439400" cy="4795837"/>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GB" b="1" smtClean="0"/>
              <a:t>YAHOO MAPS</a:t>
            </a:r>
            <a:endParaRPr lang="en-US" smtClean="0"/>
          </a:p>
        </p:txBody>
      </p:sp>
      <p:pic>
        <p:nvPicPr>
          <p:cNvPr id="4" name="Content Placeholder 3" descr="screenshot-yahoo-maps-python-websites"/>
          <p:cNvPicPr>
            <a:picLocks noGrp="1"/>
          </p:cNvPicPr>
          <p:nvPr>
            <p:ph idx="1"/>
          </p:nvPr>
        </p:nvPicPr>
        <p:blipFill>
          <a:blip r:embed="rId3" cstate="print">
            <a:extLst/>
          </a:blip>
          <a:stretch>
            <a:fillRect/>
          </a:stretch>
        </p:blipFill>
        <p:spPr>
          <a:xfrm>
            <a:off x="968992" y="1282392"/>
            <a:ext cx="10031104" cy="4777213"/>
          </a:xfrm>
          <a:prstGeom prst="roundRect">
            <a:avLst>
              <a:gd name="adj" fmla="val 16667"/>
            </a:avLst>
          </a:prstGeom>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Your Future ….!!!</a:t>
            </a:r>
          </a:p>
        </p:txBody>
      </p:sp>
      <p:pic>
        <p:nvPicPr>
          <p:cNvPr id="7" name="Content Placeholder 6"/>
          <p:cNvPicPr>
            <a:picLocks noGrp="1" noChangeAspect="1"/>
          </p:cNvPicPr>
          <p:nvPr>
            <p:ph idx="1"/>
          </p:nvPr>
        </p:nvPicPr>
        <p:blipFill>
          <a:blip r:embed="rId3" cstate="print">
            <a:extLst/>
          </a:blip>
          <a:stretch>
            <a:fillRect/>
          </a:stretch>
        </p:blipFill>
        <p:spPr>
          <a:xfrm>
            <a:off x="245660" y="1460310"/>
            <a:ext cx="10160119" cy="4735773"/>
          </a:xfrm>
          <a:prstGeom prst="roundRect">
            <a:avLst>
              <a:gd name="adj" fmla="val 16667"/>
            </a:avLst>
          </a:prstGeom>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GB" smtClean="0"/>
              <a:t>Let’s  Find Out ….!!</a:t>
            </a:r>
          </a:p>
        </p:txBody>
      </p:sp>
      <p:sp>
        <p:nvSpPr>
          <p:cNvPr id="3" name="Content Placeholder 2"/>
          <p:cNvSpPr>
            <a:spLocks noGrp="1"/>
          </p:cNvSpPr>
          <p:nvPr>
            <p:ph idx="1"/>
          </p:nvPr>
        </p:nvSpPr>
        <p:spPr/>
        <p:txBody>
          <a:bodyPr/>
          <a:lstStyle/>
          <a:p>
            <a:pPr marL="0" indent="0" algn="ctr" eaLnBrk="1" hangingPunct="1">
              <a:buFont typeface="Times New Roman" pitchFamily="18" charset="0"/>
              <a:buNone/>
              <a:defRPr/>
            </a:pPr>
            <a:endParaRPr lang="en-GB" sz="4800" dirty="0" smtClean="0"/>
          </a:p>
          <a:p>
            <a:pPr marL="0" indent="0" algn="ctr" eaLnBrk="1" hangingPunct="1">
              <a:buFont typeface="Times New Roman" pitchFamily="18" charset="0"/>
              <a:buNone/>
              <a:defRPr/>
            </a:pPr>
            <a:r>
              <a:rPr lang="en-GB" sz="4800" dirty="0" smtClean="0"/>
              <a:t>Write a </a:t>
            </a:r>
            <a:r>
              <a:rPr lang="en-GB" sz="4800" dirty="0"/>
              <a:t>Program using any language you </a:t>
            </a:r>
            <a:r>
              <a:rPr lang="en-GB" sz="4800" dirty="0" smtClean="0"/>
              <a:t>know </a:t>
            </a:r>
            <a:r>
              <a:rPr lang="en-GB" sz="4800" dirty="0"/>
              <a:t>to print “ HELLO WORLD “.</a:t>
            </a:r>
          </a:p>
          <a:p>
            <a:pPr eaLnBrk="1" hangingPunct="1">
              <a:defRPr/>
            </a:pP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smtClean="0"/>
              <a:t>Programming ..??</a:t>
            </a:r>
          </a:p>
        </p:txBody>
      </p:sp>
      <p:pic>
        <p:nvPicPr>
          <p:cNvPr id="19459" name="Content Placeholder 3"/>
          <p:cNvPicPr>
            <a:picLocks noGrp="1" noChangeAspect="1"/>
          </p:cNvPicPr>
          <p:nvPr>
            <p:ph idx="1"/>
          </p:nvPr>
        </p:nvPicPr>
        <p:blipFill>
          <a:blip r:embed="rId3" cstate="print"/>
          <a:srcRect/>
          <a:stretch>
            <a:fillRect/>
          </a:stretch>
        </p:blipFill>
        <p:spPr>
          <a:xfrm>
            <a:off x="831850" y="1604963"/>
            <a:ext cx="10209213" cy="4837112"/>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9600" y="695325"/>
            <a:ext cx="10806113" cy="614363"/>
          </a:xfrm>
        </p:spPr>
        <p:txBody>
          <a:bodyPr/>
          <a:lstStyle/>
          <a:p>
            <a:pPr eaLnBrk="1" hangingPunct="1"/>
            <a:r>
              <a:rPr lang="en-GB" smtClean="0"/>
              <a:t>Python Is Easy to Use</a:t>
            </a:r>
            <a:br>
              <a:rPr lang="en-GB" smtClean="0"/>
            </a:br>
            <a:endParaRPr lang="en-GB" smtClean="0"/>
          </a:p>
        </p:txBody>
      </p:sp>
      <p:sp>
        <p:nvSpPr>
          <p:cNvPr id="3" name="Content Placeholder 2"/>
          <p:cNvSpPr>
            <a:spLocks noGrp="1"/>
          </p:cNvSpPr>
          <p:nvPr>
            <p:ph idx="1"/>
          </p:nvPr>
        </p:nvSpPr>
        <p:spPr/>
        <p:txBody>
          <a:bodyPr/>
          <a:lstStyle/>
          <a:p>
            <a:pPr eaLnBrk="1" hangingPunct="1">
              <a:defRPr/>
            </a:pPr>
            <a:r>
              <a:rPr lang="en-GB" b="1" dirty="0"/>
              <a:t>C++ Program </a:t>
            </a:r>
            <a:r>
              <a:rPr lang="en-GB" b="1" dirty="0" smtClean="0"/>
              <a:t>:</a:t>
            </a:r>
          </a:p>
          <a:p>
            <a:pPr marL="0" indent="0" eaLnBrk="1" hangingPunct="1">
              <a:buFont typeface="Times New Roman" pitchFamily="18" charset="0"/>
              <a:buNone/>
              <a:defRPr/>
            </a:pPr>
            <a:r>
              <a:rPr lang="en-GB" dirty="0"/>
              <a:t>#include &lt;</a:t>
            </a:r>
            <a:r>
              <a:rPr lang="en-GB" dirty="0" err="1"/>
              <a:t>iostream</a:t>
            </a:r>
            <a:r>
              <a:rPr lang="en-GB" dirty="0"/>
              <a:t>&gt;&lt;</a:t>
            </a:r>
            <a:r>
              <a:rPr lang="en-GB" dirty="0" err="1"/>
              <a:t>br</a:t>
            </a:r>
            <a:r>
              <a:rPr lang="en-GB" dirty="0"/>
              <a:t>&gt;  </a:t>
            </a:r>
          </a:p>
          <a:p>
            <a:pPr marL="0" indent="0" eaLnBrk="1" hangingPunct="1">
              <a:buFont typeface="Times New Roman" pitchFamily="18" charset="0"/>
              <a:buNone/>
              <a:defRPr/>
            </a:pPr>
            <a:r>
              <a:rPr lang="en-GB" b="1" dirty="0" smtClean="0"/>
              <a:t>    </a:t>
            </a:r>
            <a:r>
              <a:rPr lang="en-GB" b="1" dirty="0" err="1" smtClean="0"/>
              <a:t>int</a:t>
            </a:r>
            <a:r>
              <a:rPr lang="en-GB" dirty="0"/>
              <a:t> main()   </a:t>
            </a:r>
            <a:endParaRPr lang="en-GB" dirty="0" smtClean="0"/>
          </a:p>
          <a:p>
            <a:pPr marL="0" indent="0" eaLnBrk="1" hangingPunct="1">
              <a:buFont typeface="Times New Roman" pitchFamily="18" charset="0"/>
              <a:buNone/>
              <a:defRPr/>
            </a:pPr>
            <a:r>
              <a:rPr lang="en-GB" dirty="0"/>
              <a:t>  { </a:t>
            </a:r>
          </a:p>
          <a:p>
            <a:pPr marL="0" indent="0" eaLnBrk="1" hangingPunct="1">
              <a:buFont typeface="Times New Roman" pitchFamily="18" charset="0"/>
              <a:buNone/>
              <a:defRPr/>
            </a:pPr>
            <a:r>
              <a:rPr lang="en-GB" dirty="0"/>
              <a:t> </a:t>
            </a:r>
            <a:r>
              <a:rPr lang="en-GB" dirty="0" smtClean="0"/>
              <a:t>      </a:t>
            </a:r>
            <a:r>
              <a:rPr lang="en-GB" dirty="0" err="1" smtClean="0"/>
              <a:t>cout</a:t>
            </a:r>
            <a:r>
              <a:rPr lang="en-GB" dirty="0"/>
              <a:t> &lt;&lt; "Hello World" &lt;&lt; </a:t>
            </a:r>
            <a:r>
              <a:rPr lang="en-GB" dirty="0" err="1" smtClean="0"/>
              <a:t>endl</a:t>
            </a:r>
            <a:r>
              <a:rPr lang="en-GB" dirty="0"/>
              <a:t>;  </a:t>
            </a:r>
            <a:endParaRPr lang="en-GB" dirty="0" smtClean="0"/>
          </a:p>
          <a:p>
            <a:pPr marL="0" indent="0" eaLnBrk="1" hangingPunct="1">
              <a:buFont typeface="Times New Roman" pitchFamily="18" charset="0"/>
              <a:buNone/>
              <a:defRPr/>
            </a:pPr>
            <a:r>
              <a:rPr lang="en-GB" b="1" dirty="0"/>
              <a:t> </a:t>
            </a:r>
            <a:r>
              <a:rPr lang="en-GB" b="1" dirty="0" smtClean="0"/>
              <a:t>      return</a:t>
            </a:r>
            <a:r>
              <a:rPr lang="en-GB" dirty="0"/>
              <a:t> 0;  </a:t>
            </a:r>
            <a:endParaRPr lang="en-GB" dirty="0" smtClean="0"/>
          </a:p>
          <a:p>
            <a:pPr marL="0" indent="0" eaLnBrk="1" hangingPunct="1">
              <a:buFont typeface="Times New Roman" pitchFamily="18" charset="0"/>
              <a:buNone/>
              <a:defRPr/>
            </a:pPr>
            <a:r>
              <a:rPr lang="en-GB" dirty="0"/>
              <a:t>  }  </a:t>
            </a:r>
          </a:p>
          <a:p>
            <a:pPr marL="0" indent="0" eaLnBrk="1" hangingPunct="1">
              <a:buFont typeface="Times New Roman" pitchFamily="18" charset="0"/>
              <a:buNone/>
              <a:defRPr/>
            </a:pP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GB" b="1" smtClean="0"/>
              <a:t>C Program </a:t>
            </a:r>
            <a:endParaRPr lang="en-GB" smtClean="0"/>
          </a:p>
        </p:txBody>
      </p:sp>
      <p:sp>
        <p:nvSpPr>
          <p:cNvPr id="37891" name="Content Placeholder 2"/>
          <p:cNvSpPr>
            <a:spLocks noGrp="1"/>
          </p:cNvSpPr>
          <p:nvPr>
            <p:ph idx="1"/>
          </p:nvPr>
        </p:nvSpPr>
        <p:spPr/>
        <p:txBody>
          <a:bodyPr/>
          <a:lstStyle/>
          <a:p>
            <a:pPr marL="0" indent="0" eaLnBrk="1" hangingPunct="1">
              <a:buFont typeface="Times New Roman" pitchFamily="18" charset="0"/>
              <a:buNone/>
            </a:pPr>
            <a:r>
              <a:rPr lang="en-GB" smtClean="0"/>
              <a:t>#include &lt;stdio.h&gt;  </a:t>
            </a:r>
          </a:p>
          <a:p>
            <a:pPr marL="0" indent="0" eaLnBrk="1" hangingPunct="1">
              <a:buFont typeface="Times New Roman" pitchFamily="18" charset="0"/>
              <a:buNone/>
            </a:pPr>
            <a:r>
              <a:rPr lang="en-GB" b="1" smtClean="0"/>
              <a:t>      int</a:t>
            </a:r>
            <a:r>
              <a:rPr lang="en-GB" smtClean="0"/>
              <a:t> main(</a:t>
            </a:r>
            <a:r>
              <a:rPr lang="en-GB" b="1" smtClean="0"/>
              <a:t>int</a:t>
            </a:r>
            <a:r>
              <a:rPr lang="en-GB" smtClean="0"/>
              <a:t> argc, </a:t>
            </a:r>
            <a:r>
              <a:rPr lang="en-GB" b="1" smtClean="0"/>
              <a:t>char</a:t>
            </a:r>
            <a:r>
              <a:rPr lang="en-GB" smtClean="0"/>
              <a:t> ** argv)   </a:t>
            </a:r>
          </a:p>
          <a:p>
            <a:pPr marL="0" indent="0" eaLnBrk="1" hangingPunct="1">
              <a:buFont typeface="Times New Roman" pitchFamily="18" charset="0"/>
              <a:buNone/>
            </a:pPr>
            <a:r>
              <a:rPr lang="en-GB" smtClean="0"/>
              <a:t>       {  </a:t>
            </a:r>
          </a:p>
          <a:p>
            <a:pPr marL="0" indent="0" eaLnBrk="1" hangingPunct="1">
              <a:buFont typeface="Times New Roman" pitchFamily="18" charset="0"/>
              <a:buNone/>
            </a:pPr>
            <a:r>
              <a:rPr lang="en-GB" smtClean="0"/>
              <a:t>           printf(“Hello, World!\n”);   </a:t>
            </a:r>
          </a:p>
          <a:p>
            <a:pPr marL="0" indent="0" eaLnBrk="1" hangingPunct="1">
              <a:buFont typeface="Times New Roman" pitchFamily="18" charset="0"/>
              <a:buNone/>
            </a:pPr>
            <a:r>
              <a:rPr lang="en-GB" smtClean="0"/>
              <a:t>       }  </a:t>
            </a:r>
          </a:p>
          <a:p>
            <a:pPr marL="0" indent="0" eaLnBrk="1" hangingPunct="1">
              <a:buFont typeface="Times New Roman" pitchFamily="18" charset="0"/>
              <a:buNone/>
            </a:pPr>
            <a:endParaRPr lang="en-GB"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477838"/>
            <a:ext cx="10806113" cy="831850"/>
          </a:xfrm>
        </p:spPr>
        <p:txBody>
          <a:bodyPr/>
          <a:lstStyle/>
          <a:p>
            <a:pPr eaLnBrk="1" hangingPunct="1"/>
            <a:r>
              <a:rPr lang="en-GB" b="1" smtClean="0"/>
              <a:t>Java Program :</a:t>
            </a:r>
            <a:endParaRPr lang="en-GB" smtClean="0"/>
          </a:p>
        </p:txBody>
      </p:sp>
      <p:sp>
        <p:nvSpPr>
          <p:cNvPr id="3" name="Content Placeholder 2"/>
          <p:cNvSpPr>
            <a:spLocks noGrp="1"/>
          </p:cNvSpPr>
          <p:nvPr>
            <p:ph idx="1"/>
          </p:nvPr>
        </p:nvSpPr>
        <p:spPr/>
        <p:txBody>
          <a:bodyPr/>
          <a:lstStyle/>
          <a:p>
            <a:pPr marL="0" indent="0" eaLnBrk="1" hangingPunct="1">
              <a:buFont typeface="Times New Roman" pitchFamily="18" charset="0"/>
              <a:buNone/>
              <a:defRPr/>
            </a:pPr>
            <a:r>
              <a:rPr lang="en-GB" b="1" dirty="0"/>
              <a:t>public</a:t>
            </a:r>
            <a:r>
              <a:rPr lang="en-GB" dirty="0"/>
              <a:t> </a:t>
            </a:r>
            <a:r>
              <a:rPr lang="en-GB" b="1" dirty="0"/>
              <a:t>class</a:t>
            </a:r>
            <a:r>
              <a:rPr lang="en-GB" dirty="0"/>
              <a:t> Hello  </a:t>
            </a:r>
          </a:p>
          <a:p>
            <a:pPr marL="0" indent="0" eaLnBrk="1" hangingPunct="1">
              <a:buFont typeface="Times New Roman" pitchFamily="18" charset="0"/>
              <a:buNone/>
              <a:defRPr/>
            </a:pPr>
            <a:r>
              <a:rPr lang="en-GB" dirty="0" smtClean="0"/>
              <a:t>        </a:t>
            </a:r>
            <a:r>
              <a:rPr lang="en-GB" dirty="0"/>
              <a:t> {  </a:t>
            </a:r>
            <a:endParaRPr lang="en-GB" dirty="0" smtClean="0"/>
          </a:p>
          <a:p>
            <a:pPr marL="0" indent="0" eaLnBrk="1" hangingPunct="1">
              <a:buFont typeface="Times New Roman" pitchFamily="18" charset="0"/>
              <a:buNone/>
              <a:defRPr/>
            </a:pPr>
            <a:r>
              <a:rPr lang="en-GB" dirty="0"/>
              <a:t> </a:t>
            </a:r>
            <a:r>
              <a:rPr lang="en-GB" dirty="0" smtClean="0"/>
              <a:t>            </a:t>
            </a: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argv</a:t>
            </a:r>
            <a:r>
              <a:rPr lang="en-GB" dirty="0"/>
              <a:t>[])  </a:t>
            </a:r>
            <a:endParaRPr lang="en-GB" dirty="0" smtClean="0"/>
          </a:p>
          <a:p>
            <a:pPr marL="0" indent="0" eaLnBrk="1" hangingPunct="1">
              <a:buFont typeface="Times New Roman" pitchFamily="18" charset="0"/>
              <a:buNone/>
              <a:defRPr/>
            </a:pPr>
            <a:r>
              <a:rPr lang="en-GB" dirty="0"/>
              <a:t> </a:t>
            </a:r>
            <a:r>
              <a:rPr lang="en-GB" dirty="0" smtClean="0"/>
              <a:t>         </a:t>
            </a:r>
            <a:r>
              <a:rPr lang="en-GB" dirty="0"/>
              <a:t>  {  </a:t>
            </a:r>
          </a:p>
          <a:p>
            <a:pPr marL="0" indent="0" eaLnBrk="1" hangingPunct="1">
              <a:buFont typeface="Times New Roman" pitchFamily="18" charset="0"/>
              <a:buNone/>
              <a:defRPr/>
            </a:pPr>
            <a:r>
              <a:rPr lang="en-GB" dirty="0"/>
              <a:t>	</a:t>
            </a:r>
            <a:r>
              <a:rPr lang="en-GB" dirty="0" smtClean="0"/>
              <a:t>			</a:t>
            </a:r>
            <a:r>
              <a:rPr lang="en-GB" dirty="0"/>
              <a:t>  </a:t>
            </a:r>
            <a:r>
              <a:rPr lang="en-GB" dirty="0" err="1"/>
              <a:t>System.out.println</a:t>
            </a:r>
            <a:r>
              <a:rPr lang="en-GB" dirty="0"/>
              <a:t>(“Hello, World!”);  </a:t>
            </a:r>
          </a:p>
          <a:p>
            <a:pPr marL="0" indent="0" eaLnBrk="1" hangingPunct="1">
              <a:buFont typeface="Times New Roman" pitchFamily="18" charset="0"/>
              <a:buNone/>
              <a:defRPr/>
            </a:pPr>
            <a:r>
              <a:rPr lang="en-GB" dirty="0"/>
              <a:t>	 </a:t>
            </a:r>
            <a:r>
              <a:rPr lang="en-GB" dirty="0" smtClean="0"/>
              <a:t>   </a:t>
            </a:r>
            <a:r>
              <a:rPr lang="en-GB" dirty="0"/>
              <a:t>   }  </a:t>
            </a:r>
          </a:p>
          <a:p>
            <a:pPr marL="0" indent="0" eaLnBrk="1" hangingPunct="1">
              <a:buFont typeface="Times New Roman" pitchFamily="18" charset="0"/>
              <a:buNone/>
              <a:defRPr/>
            </a:pPr>
            <a:r>
              <a:rPr lang="en-GB" dirty="0" smtClean="0"/>
              <a:t>         </a:t>
            </a:r>
            <a:r>
              <a:rPr lang="en-GB" dirty="0"/>
              <a:t> }  </a:t>
            </a:r>
          </a:p>
          <a:p>
            <a:pPr eaLnBrk="1" hangingPunct="1">
              <a:defRPr/>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GB" b="1" smtClean="0"/>
              <a:t>Python Program :</a:t>
            </a:r>
            <a:endParaRPr lang="en-GB" smtClean="0"/>
          </a:p>
        </p:txBody>
      </p:sp>
      <p:sp>
        <p:nvSpPr>
          <p:cNvPr id="39939" name="Content Placeholder 2"/>
          <p:cNvSpPr>
            <a:spLocks noGrp="1"/>
          </p:cNvSpPr>
          <p:nvPr>
            <p:ph idx="1"/>
          </p:nvPr>
        </p:nvSpPr>
        <p:spPr/>
        <p:txBody>
          <a:bodyPr/>
          <a:lstStyle/>
          <a:p>
            <a:pPr eaLnBrk="1" hangingPunct="1"/>
            <a:r>
              <a:rPr lang="en-GB" b="1" smtClean="0"/>
              <a:t>print</a:t>
            </a:r>
            <a:r>
              <a:rPr lang="en-GB" smtClean="0"/>
              <a:t> ( "Hello World") </a:t>
            </a:r>
          </a:p>
        </p:txBody>
      </p:sp>
      <p:pic>
        <p:nvPicPr>
          <p:cNvPr id="4" name="Picture 3"/>
          <p:cNvPicPr>
            <a:picLocks noChangeAspect="1"/>
          </p:cNvPicPr>
          <p:nvPr/>
        </p:nvPicPr>
        <p:blipFill>
          <a:blip r:embed="rId2" cstate="print">
            <a:extLst/>
          </a:blip>
          <a:stretch>
            <a:fillRect/>
          </a:stretch>
        </p:blipFill>
        <p:spPr>
          <a:xfrm>
            <a:off x="2989677" y="2347415"/>
            <a:ext cx="6045957" cy="36596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61" y="1784583"/>
            <a:ext cx="10806113" cy="4541265"/>
          </a:xfrm>
        </p:spPr>
        <p:txBody>
          <a:bodyPr/>
          <a:lstStyle/>
          <a:p>
            <a:pPr algn="l"/>
            <a:r>
              <a:rPr lang="en-US" dirty="0" smtClean="0"/>
              <a:t>The programming language Python was conceived in the</a:t>
            </a:r>
            <a:br>
              <a:rPr lang="en-US" dirty="0" smtClean="0"/>
            </a:br>
            <a:r>
              <a:rPr lang="en-US" dirty="0" smtClean="0"/>
              <a:t/>
            </a:r>
            <a:br>
              <a:rPr lang="en-US" dirty="0" smtClean="0"/>
            </a:br>
            <a:r>
              <a:rPr lang="en-US" dirty="0" smtClean="0"/>
              <a:t>A. 1955</a:t>
            </a:r>
            <a:br>
              <a:rPr lang="en-US" dirty="0" smtClean="0"/>
            </a:br>
            <a:r>
              <a:rPr lang="en-US" dirty="0" smtClean="0"/>
              <a:t>B. 1981</a:t>
            </a:r>
            <a:br>
              <a:rPr lang="en-US" dirty="0" smtClean="0"/>
            </a:br>
            <a:r>
              <a:rPr lang="en-US" dirty="0" smtClean="0"/>
              <a:t>C. 1989</a:t>
            </a:r>
            <a:br>
              <a:rPr lang="en-US" dirty="0" smtClean="0"/>
            </a:br>
            <a:r>
              <a:rPr lang="en-US" dirty="0" smtClean="0"/>
              <a:t>D.1976</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COMPARISON WITH JAVA</a:t>
            </a:r>
          </a:p>
        </p:txBody>
      </p:sp>
      <p:sp>
        <p:nvSpPr>
          <p:cNvPr id="40963" name="Content Placeholder 2"/>
          <p:cNvSpPr>
            <a:spLocks noGrp="1"/>
          </p:cNvSpPr>
          <p:nvPr>
            <p:ph idx="1"/>
          </p:nvPr>
        </p:nvSpPr>
        <p:spPr/>
        <p:txBody>
          <a:bodyPr/>
          <a:lstStyle/>
          <a:p>
            <a:pPr eaLnBrk="1" hangingPunct="1"/>
            <a:r>
              <a:rPr lang="en-IN" smtClean="0"/>
              <a:t>Python programs are typically 3-5 times shorter than equivalent Java programs.</a:t>
            </a:r>
            <a:endParaRPr lang="en-US" smtClean="0"/>
          </a:p>
          <a:p>
            <a:pPr eaLnBrk="1" hangingPunct="1"/>
            <a:endParaRPr lang="en-US" smtClean="0"/>
          </a:p>
          <a:p>
            <a:pPr eaLnBrk="1" hangingPunct="1"/>
            <a:r>
              <a:rPr lang="en-IN" smtClean="0"/>
              <a:t>Python programs are generally expected to run slower than Java programs.</a:t>
            </a:r>
          </a:p>
          <a:p>
            <a:pPr eaLnBrk="1" hangingPunct="1"/>
            <a:endParaRPr lang="en-IN" smtClean="0"/>
          </a:p>
          <a:p>
            <a:pPr eaLnBrk="1" hangingPunct="1"/>
            <a:r>
              <a:rPr lang="en-US" smtClean="0"/>
              <a:t>Java, on the other hand, can perform an efficient integer or floating point addition, but requires variable declarations for a and b.</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COMPARISON WITH C++</a:t>
            </a:r>
          </a:p>
        </p:txBody>
      </p:sp>
      <p:sp>
        <p:nvSpPr>
          <p:cNvPr id="41987" name="Content Placeholder 2"/>
          <p:cNvSpPr>
            <a:spLocks noGrp="1"/>
          </p:cNvSpPr>
          <p:nvPr>
            <p:ph idx="1"/>
          </p:nvPr>
        </p:nvSpPr>
        <p:spPr/>
        <p:txBody>
          <a:bodyPr/>
          <a:lstStyle/>
          <a:p>
            <a:pPr eaLnBrk="1" hangingPunct="1"/>
            <a:r>
              <a:rPr lang="en-IN" smtClean="0"/>
              <a:t>Python code is often 5-10 times shorter than equivalent C++ code. </a:t>
            </a:r>
          </a:p>
          <a:p>
            <a:pPr eaLnBrk="1" hangingPunct="1"/>
            <a:endParaRPr lang="en-IN" smtClean="0"/>
          </a:p>
          <a:p>
            <a:pPr eaLnBrk="1" hangingPunct="1"/>
            <a:r>
              <a:rPr lang="en-IN" smtClean="0"/>
              <a:t>Python uses algorithmic approach unlike C++.</a:t>
            </a:r>
          </a:p>
          <a:p>
            <a:pPr eaLnBrk="1" hangingPunct="1"/>
            <a:endParaRPr lang="en-US" smtClean="0"/>
          </a:p>
          <a:p>
            <a:pPr eaLnBrk="1" hangingPunct="1"/>
            <a:r>
              <a:rPr lang="en-US" smtClean="0"/>
              <a:t>Python is an interpretable language whereas C++ is a compiled language.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image.slidesharecdn.com/highperformancecomputinginodserafinal-160510182025/95/high-performance-computing-in-the-open-data-science-era-45-638.jpg?cb=1462904499"/>
          <p:cNvPicPr>
            <a:picLocks noChangeAspect="1" noChangeArrowheads="1"/>
          </p:cNvPicPr>
          <p:nvPr/>
        </p:nvPicPr>
        <p:blipFill>
          <a:blip r:embed="rId2"/>
          <a:srcRect/>
          <a:stretch>
            <a:fillRect/>
          </a:stretch>
        </p:blipFill>
        <p:spPr bwMode="auto">
          <a:xfrm>
            <a:off x="2356708" y="1374723"/>
            <a:ext cx="7893181" cy="444146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SALIENT FEATURES</a:t>
            </a:r>
          </a:p>
        </p:txBody>
      </p:sp>
      <p:sp>
        <p:nvSpPr>
          <p:cNvPr id="3" name="Content Placeholder 2"/>
          <p:cNvSpPr>
            <a:spLocks noGrp="1"/>
          </p:cNvSpPr>
          <p:nvPr>
            <p:ph idx="1"/>
          </p:nvPr>
        </p:nvSpPr>
        <p:spPr/>
        <p:txBody>
          <a:bodyPr>
            <a:normAutofit/>
          </a:bodyPr>
          <a:lstStyle/>
          <a:p>
            <a:pPr eaLnBrk="1" hangingPunct="1">
              <a:defRPr/>
            </a:pPr>
            <a:r>
              <a:rPr lang="en-US" b="1" dirty="0"/>
              <a:t>Simple</a:t>
            </a:r>
            <a:r>
              <a:rPr lang="en-US" dirty="0"/>
              <a:t>- Python is a simple language. Reading a good Python program feels almost like </a:t>
            </a:r>
            <a:r>
              <a:rPr lang="en-US" dirty="0" smtClean="0"/>
              <a:t>reading </a:t>
            </a:r>
            <a:r>
              <a:rPr lang="en-US" dirty="0"/>
              <a:t>English. It allows you to concentrate on the solution to the problem rather than the syntax i.e. the language itself</a:t>
            </a:r>
            <a:r>
              <a:rPr lang="en-US" dirty="0" smtClean="0"/>
              <a:t>.</a:t>
            </a:r>
          </a:p>
          <a:p>
            <a:pPr marL="0" indent="0" eaLnBrk="1" hangingPunct="1">
              <a:buFont typeface="Times New Roman" pitchFamily="18" charset="0"/>
              <a:buNone/>
              <a:defRPr/>
            </a:pPr>
            <a:endParaRPr lang="en-US" dirty="0"/>
          </a:p>
          <a:p>
            <a:pPr eaLnBrk="1" hangingPunct="1">
              <a:defRPr/>
            </a:pPr>
            <a:r>
              <a:rPr lang="en-IN" b="1" dirty="0"/>
              <a:t>Easy to Learn</a:t>
            </a:r>
            <a:r>
              <a:rPr lang="en-IN" dirty="0"/>
              <a:t>-Python is extremely easy to get started with. Python has an extraordinarily simple syntax</a:t>
            </a:r>
            <a:r>
              <a:rPr lang="en-IN" dirty="0" smtClean="0"/>
              <a:t>.</a:t>
            </a:r>
          </a:p>
          <a:p>
            <a:pPr marL="0" indent="0" eaLnBrk="1" hangingPunct="1">
              <a:buFont typeface="Times New Roman" pitchFamily="18" charset="0"/>
              <a:buNone/>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609600" y="1309688"/>
            <a:ext cx="10806113" cy="5548312"/>
          </a:xfrm>
        </p:spPr>
        <p:txBody>
          <a:bodyPr/>
          <a:lstStyle/>
          <a:p>
            <a:pPr eaLnBrk="1" hangingPunct="1"/>
            <a:r>
              <a:rPr lang="en-GB" b="1" smtClean="0"/>
              <a:t>Open source : </a:t>
            </a:r>
            <a:r>
              <a:rPr lang="en-GB" smtClean="0"/>
              <a:t>Python is publicly available open source software, any one can use source code that doesn't cost anything.</a:t>
            </a:r>
          </a:p>
          <a:p>
            <a:pPr eaLnBrk="1" hangingPunct="1"/>
            <a:r>
              <a:rPr lang="en-GB" b="1" smtClean="0"/>
              <a:t>Portable : </a:t>
            </a:r>
            <a:r>
              <a:rPr lang="en-GB" smtClean="0"/>
              <a:t/>
            </a:r>
            <a:br>
              <a:rPr lang="en-GB" smtClean="0"/>
            </a:br>
            <a:r>
              <a:rPr lang="en-GB" smtClean="0"/>
              <a:t>High level languages are portable, which means they are able to run across all major hardware and software platforms with few or no change in source code. Python is portable and can be used on Linux, Windows, Macintosh, Solaris, FreeBSD, OS/2, Amiga, AROS, AS/400 and many more.</a:t>
            </a:r>
          </a:p>
          <a:p>
            <a:pPr eaLnBrk="1" hangingPunct="1"/>
            <a:r>
              <a:rPr lang="en-GB" b="1" smtClean="0"/>
              <a:t>Object-Oriented :</a:t>
            </a:r>
            <a:r>
              <a:rPr lang="en-GB" smtClean="0"/>
              <a:t> Python is a full-featured object-oriented programming language, with features such as classes, inheritance, objects, and overloading.</a:t>
            </a:r>
          </a:p>
          <a:p>
            <a:pPr eaLnBrk="1" hangingPunct="1"/>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smtClean="0"/>
              <a:t>Algorithms v/s programming</a:t>
            </a:r>
          </a:p>
        </p:txBody>
      </p:sp>
      <p:sp>
        <p:nvSpPr>
          <p:cNvPr id="20483" name="Content Placeholder 2"/>
          <p:cNvSpPr>
            <a:spLocks noGrp="1"/>
          </p:cNvSpPr>
          <p:nvPr>
            <p:ph idx="1"/>
          </p:nvPr>
        </p:nvSpPr>
        <p:spPr/>
        <p:txBody>
          <a:bodyPr/>
          <a:lstStyle/>
          <a:p>
            <a:pPr marL="0" indent="0" eaLnBrk="1" hangingPunct="1">
              <a:buFont typeface="Times New Roman" pitchFamily="18" charset="0"/>
              <a:buNone/>
            </a:pPr>
            <a:r>
              <a:rPr lang="en-GB" smtClean="0"/>
              <a:t>Algorithm: how to systematically perform a task</a:t>
            </a:r>
          </a:p>
          <a:p>
            <a:pPr marL="0" indent="0" eaLnBrk="1" hangingPunct="1">
              <a:buFont typeface="Times New Roman" pitchFamily="18" charset="0"/>
              <a:buNone/>
            </a:pPr>
            <a:r>
              <a:rPr lang="en-GB" smtClean="0"/>
              <a:t>       Write down as a sequence of steps</a:t>
            </a:r>
          </a:p>
          <a:p>
            <a:pPr marL="0" indent="0" eaLnBrk="1" hangingPunct="1">
              <a:buFont typeface="Times New Roman" pitchFamily="18" charset="0"/>
              <a:buNone/>
            </a:pPr>
            <a:r>
              <a:rPr lang="en-GB" smtClean="0"/>
              <a:t>        “Recipe”, or program</a:t>
            </a:r>
          </a:p>
          <a:p>
            <a:pPr marL="0" indent="0" eaLnBrk="1" hangingPunct="1">
              <a:buFont typeface="Times New Roman" pitchFamily="18" charset="0"/>
              <a:buNone/>
            </a:pPr>
            <a:r>
              <a:rPr lang="en-GB" smtClean="0"/>
              <a:t>Programming language : describes the steps</a:t>
            </a:r>
          </a:p>
          <a:p>
            <a:pPr marL="0" indent="0" eaLnBrk="1" hangingPunct="1">
              <a:buFont typeface="Times New Roman" pitchFamily="18" charset="0"/>
              <a:buNone/>
            </a:pPr>
            <a:r>
              <a:rPr lang="en-GB" smtClean="0"/>
              <a:t>       What is a step? Degrees of detail</a:t>
            </a:r>
          </a:p>
          <a:p>
            <a:pPr marL="0" indent="0" eaLnBrk="1" hangingPunct="1">
              <a:buFont typeface="Times New Roman" pitchFamily="18" charset="0"/>
              <a:buNone/>
            </a:pPr>
            <a:r>
              <a:rPr lang="en-GB" smtClean="0"/>
              <a:t>		“Arrange the chairs” vs “Make 8 rows with 10</a:t>
            </a:r>
          </a:p>
          <a:p>
            <a:pPr marL="0" indent="0" eaLnBrk="1" hangingPunct="1">
              <a:buFont typeface="Times New Roman" pitchFamily="18" charset="0"/>
              <a:buNone/>
            </a:pPr>
            <a:r>
              <a:rPr lang="en-GB" smtClean="0"/>
              <a:t>		chairs in each row”</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609600" y="1146175"/>
            <a:ext cx="10806113" cy="4860925"/>
          </a:xfrm>
        </p:spPr>
        <p:txBody>
          <a:bodyPr/>
          <a:lstStyle/>
          <a:p>
            <a:pPr eaLnBrk="1" hangingPunct="1"/>
            <a:r>
              <a:rPr lang="en-GB" b="1" smtClean="0"/>
              <a:t>Python is Interactive : </a:t>
            </a:r>
            <a:r>
              <a:rPr lang="en-GB" smtClean="0"/>
              <a:t/>
            </a:r>
            <a:br>
              <a:rPr lang="en-GB" smtClean="0"/>
            </a:br>
            <a:r>
              <a:rPr lang="en-GB" smtClean="0"/>
              <a:t>Python has an interactive console where you get a Python prompt (command line) and interact with the interpreter directly to write and test your programs. This is useful for mathematical programming.</a:t>
            </a:r>
          </a:p>
          <a:p>
            <a:pPr eaLnBrk="1" hangingPunct="1"/>
            <a:r>
              <a:rPr lang="en-GB" b="1" smtClean="0"/>
              <a:t>Interpreted :</a:t>
            </a:r>
            <a:r>
              <a:rPr lang="en-GB" smtClean="0"/>
              <a:t> Python programs are interpreted, takes source code as input, and then compiles (to portable byte-code) each statement and executes it immediately. No need to compiling or linking</a:t>
            </a:r>
          </a:p>
          <a:p>
            <a:pPr eaLnBrk="1" hangingPunct="1"/>
            <a:endParaRPr lang="en-GB"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609600" y="1065213"/>
            <a:ext cx="10806113" cy="4941887"/>
          </a:xfrm>
        </p:spPr>
        <p:txBody>
          <a:bodyPr/>
          <a:lstStyle/>
          <a:p>
            <a:pPr eaLnBrk="1" hangingPunct="1"/>
            <a:r>
              <a:rPr lang="en-GB" b="1" smtClean="0"/>
              <a:t>Extendable :</a:t>
            </a:r>
            <a:r>
              <a:rPr lang="en-GB" smtClean="0"/>
              <a:t> Python is often referred to as a “glue” language, meaning that it is capable to work in mixed-language environment. The Python interpreter is easily extended and can add a new built-in function or modules written in C/C++/Java code.</a:t>
            </a:r>
          </a:p>
          <a:p>
            <a:pPr eaLnBrk="1" hangingPunct="1"/>
            <a:r>
              <a:rPr lang="en-GB" b="1" smtClean="0"/>
              <a:t>Libraries :</a:t>
            </a:r>
            <a:r>
              <a:rPr lang="en-GB" smtClean="0"/>
              <a:t> Databases, web services, networking, numerical packages, graphical user interfaces, 3D graphics, others.</a:t>
            </a:r>
          </a:p>
          <a:p>
            <a:pPr eaLnBrk="1" hangingPunct="1"/>
            <a:r>
              <a:rPr lang="en-GB" b="1" smtClean="0"/>
              <a:t>Supports :</a:t>
            </a:r>
            <a:r>
              <a:rPr lang="en-GB" smtClean="0"/>
              <a:t>Support from online Python community</a:t>
            </a:r>
          </a:p>
          <a:p>
            <a:pPr eaLnBrk="1" hangingPunct="1"/>
            <a:endParaRPr lang="en-GB"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VERSIONS OF PYTHON</a:t>
            </a:r>
          </a:p>
        </p:txBody>
      </p:sp>
      <p:sp>
        <p:nvSpPr>
          <p:cNvPr id="3" name="Content Placeholder 2"/>
          <p:cNvSpPr>
            <a:spLocks noGrp="1"/>
          </p:cNvSpPr>
          <p:nvPr>
            <p:ph idx="1"/>
          </p:nvPr>
        </p:nvSpPr>
        <p:spPr/>
        <p:txBody>
          <a:bodyPr>
            <a:normAutofit fontScale="77500" lnSpcReduction="20000"/>
          </a:bodyPr>
          <a:lstStyle/>
          <a:p>
            <a:pPr eaLnBrk="1" hangingPunct="1">
              <a:defRPr/>
            </a:pPr>
            <a:r>
              <a:rPr lang="en-IN" dirty="0"/>
              <a:t>Python 1.0 - January 1994 </a:t>
            </a:r>
            <a:endParaRPr lang="en-US" dirty="0"/>
          </a:p>
          <a:p>
            <a:pPr lvl="1" eaLnBrk="1" hangingPunct="1">
              <a:defRPr/>
            </a:pPr>
            <a:r>
              <a:rPr lang="en-US" dirty="0"/>
              <a:t>Python 1.5 - December 31, 1997</a:t>
            </a:r>
            <a:endParaRPr lang="en-US" sz="2000" dirty="0"/>
          </a:p>
          <a:p>
            <a:pPr lvl="1" eaLnBrk="1" hangingPunct="1">
              <a:defRPr/>
            </a:pPr>
            <a:r>
              <a:rPr lang="en-US" dirty="0"/>
              <a:t>Python 1.6 - September 5, 2000</a:t>
            </a:r>
            <a:endParaRPr lang="en-US" sz="2000" dirty="0"/>
          </a:p>
          <a:p>
            <a:pPr eaLnBrk="1" hangingPunct="1">
              <a:defRPr/>
            </a:pPr>
            <a:r>
              <a:rPr lang="en-US" dirty="0"/>
              <a:t>Python 2.0 - October 16, 2000 </a:t>
            </a:r>
            <a:endParaRPr lang="en-US" sz="2400" dirty="0"/>
          </a:p>
          <a:p>
            <a:pPr lvl="1" eaLnBrk="1" hangingPunct="1">
              <a:defRPr/>
            </a:pPr>
            <a:r>
              <a:rPr lang="en-US" dirty="0"/>
              <a:t>Python 2.1 - April 17, 2001</a:t>
            </a:r>
            <a:endParaRPr lang="en-US" sz="2000" dirty="0"/>
          </a:p>
          <a:p>
            <a:pPr lvl="1" eaLnBrk="1" hangingPunct="1">
              <a:defRPr/>
            </a:pPr>
            <a:r>
              <a:rPr lang="en-US" dirty="0"/>
              <a:t>Python 2.2 - December 21, 2001</a:t>
            </a:r>
            <a:endParaRPr lang="en-US" sz="2000" dirty="0"/>
          </a:p>
          <a:p>
            <a:pPr lvl="1" eaLnBrk="1" hangingPunct="1">
              <a:defRPr/>
            </a:pPr>
            <a:r>
              <a:rPr lang="en-US" dirty="0"/>
              <a:t>Python 2.3 - July 29, 2003</a:t>
            </a:r>
            <a:endParaRPr lang="en-US" sz="2000" dirty="0"/>
          </a:p>
          <a:p>
            <a:pPr lvl="1" eaLnBrk="1" hangingPunct="1">
              <a:defRPr/>
            </a:pPr>
            <a:r>
              <a:rPr lang="en-US" dirty="0"/>
              <a:t>Python 2.4 - November 30, 2004</a:t>
            </a:r>
            <a:endParaRPr lang="en-US" sz="2000" dirty="0"/>
          </a:p>
          <a:p>
            <a:pPr lvl="1" eaLnBrk="1" hangingPunct="1">
              <a:defRPr/>
            </a:pPr>
            <a:r>
              <a:rPr lang="en-US" dirty="0"/>
              <a:t>Python 2.5 - September 19, </a:t>
            </a:r>
            <a:r>
              <a:rPr lang="en-US" dirty="0" smtClean="0"/>
              <a:t>2006</a:t>
            </a:r>
          </a:p>
          <a:p>
            <a:pPr lvl="1" eaLnBrk="1" hangingPunct="1">
              <a:defRPr/>
            </a:pPr>
            <a:r>
              <a:rPr lang="en-US" dirty="0"/>
              <a:t>Python 2.6 - October 1, 2008</a:t>
            </a:r>
            <a:endParaRPr lang="en-US" sz="2000" dirty="0"/>
          </a:p>
          <a:p>
            <a:pPr lvl="1" eaLnBrk="1" hangingPunct="1">
              <a:defRPr/>
            </a:pPr>
            <a:r>
              <a:rPr lang="en-US" dirty="0"/>
              <a:t>Python 2.7 - July 3, 2010</a:t>
            </a:r>
            <a:endParaRPr lang="en-US" sz="2000" dirty="0"/>
          </a:p>
          <a:p>
            <a:pPr marL="0" indent="0" eaLnBrk="1" hangingPunct="1">
              <a:buFont typeface="Times New Roman" pitchFamily="18" charset="0"/>
              <a:buNone/>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VERSIONS OF PYTHON</a:t>
            </a:r>
          </a:p>
        </p:txBody>
      </p:sp>
      <p:sp>
        <p:nvSpPr>
          <p:cNvPr id="3" name="Content Placeholder 2"/>
          <p:cNvSpPr>
            <a:spLocks noGrp="1"/>
          </p:cNvSpPr>
          <p:nvPr>
            <p:ph idx="1"/>
          </p:nvPr>
        </p:nvSpPr>
        <p:spPr/>
        <p:txBody>
          <a:bodyPr/>
          <a:lstStyle/>
          <a:p>
            <a:pPr eaLnBrk="1" hangingPunct="1">
              <a:defRPr/>
            </a:pPr>
            <a:r>
              <a:rPr lang="en-US" dirty="0"/>
              <a:t>Python 3.0 - December 3, 2008 </a:t>
            </a:r>
            <a:endParaRPr lang="en-US" sz="2400" dirty="0"/>
          </a:p>
          <a:p>
            <a:pPr lvl="1" eaLnBrk="1" hangingPunct="1">
              <a:defRPr/>
            </a:pPr>
            <a:r>
              <a:rPr lang="en-US" dirty="0"/>
              <a:t>Python 3.1 - June 27, 2009</a:t>
            </a:r>
            <a:endParaRPr lang="en-US" sz="2000" dirty="0"/>
          </a:p>
          <a:p>
            <a:pPr lvl="1" eaLnBrk="1" hangingPunct="1">
              <a:defRPr/>
            </a:pPr>
            <a:r>
              <a:rPr lang="en-US" dirty="0"/>
              <a:t>Python 3.2 - February 20, 2011</a:t>
            </a:r>
            <a:endParaRPr lang="en-US" sz="2000" dirty="0"/>
          </a:p>
          <a:p>
            <a:pPr lvl="1" eaLnBrk="1" hangingPunct="1">
              <a:defRPr/>
            </a:pPr>
            <a:r>
              <a:rPr lang="en-US" dirty="0"/>
              <a:t>Python 3.3 - September 29, 2012</a:t>
            </a:r>
            <a:endParaRPr lang="en-US" sz="2000" dirty="0"/>
          </a:p>
          <a:p>
            <a:pPr lvl="1" eaLnBrk="1" hangingPunct="1">
              <a:defRPr/>
            </a:pPr>
            <a:r>
              <a:rPr lang="en-US" dirty="0"/>
              <a:t>Python 3.4 - March 16, 2014</a:t>
            </a:r>
            <a:endParaRPr lang="en-US" sz="2000" dirty="0"/>
          </a:p>
          <a:p>
            <a:pPr lvl="1" eaLnBrk="1" hangingPunct="1">
              <a:defRPr/>
            </a:pPr>
            <a:r>
              <a:rPr lang="en-US" dirty="0"/>
              <a:t>Python 3.5 - September 13, 2015</a:t>
            </a:r>
            <a:endParaRPr lang="en-US" sz="2000" dirty="0"/>
          </a:p>
          <a:p>
            <a:pPr marL="0" indent="0" eaLnBrk="1" hangingPunct="1">
              <a:buFont typeface="Times New Roman" pitchFamily="18" charset="0"/>
              <a:buNone/>
              <a:defRPr/>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DOWNLOADING PYTHON</a:t>
            </a:r>
          </a:p>
        </p:txBody>
      </p:sp>
      <p:sp>
        <p:nvSpPr>
          <p:cNvPr id="6" name="TextBox 5"/>
          <p:cNvSpPr txBox="1"/>
          <p:nvPr/>
        </p:nvSpPr>
        <p:spPr>
          <a:xfrm>
            <a:off x="314793" y="2023672"/>
            <a:ext cx="11557417" cy="707886"/>
          </a:xfrm>
          <a:prstGeom prst="rect">
            <a:avLst/>
          </a:prstGeom>
          <a:noFill/>
        </p:spPr>
        <p:txBody>
          <a:bodyPr wrap="square" rtlCol="0">
            <a:spAutoFit/>
          </a:bodyPr>
          <a:lstStyle/>
          <a:p>
            <a:pPr algn="ctr"/>
            <a:r>
              <a:rPr lang="en-US" sz="4000" b="1" dirty="0" smtClean="0">
                <a:solidFill>
                  <a:srgbClr val="FF0000"/>
                </a:solidFill>
              </a:rPr>
              <a:t>https://www.anaconda.com/products/individual</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905" y="1365399"/>
            <a:ext cx="10364196" cy="1471083"/>
          </a:xfrm>
        </p:spPr>
        <p:txBody>
          <a:bodyPr/>
          <a:lstStyle/>
          <a:p>
            <a:r>
              <a:rPr lang="en-US" dirty="0" smtClean="0"/>
              <a:t>Python is </a:t>
            </a:r>
            <a:endParaRPr lang="en-US" dirty="0"/>
          </a:p>
        </p:txBody>
      </p:sp>
      <p:sp>
        <p:nvSpPr>
          <p:cNvPr id="3" name="Subtitle 2"/>
          <p:cNvSpPr>
            <a:spLocks noGrp="1"/>
          </p:cNvSpPr>
          <p:nvPr>
            <p:ph type="subTitle" idx="1"/>
          </p:nvPr>
        </p:nvSpPr>
        <p:spPr>
          <a:xfrm>
            <a:off x="1827804" y="3107241"/>
            <a:ext cx="8536392" cy="1751542"/>
          </a:xfrm>
        </p:spPr>
        <p:txBody>
          <a:bodyPr/>
          <a:lstStyle/>
          <a:p>
            <a:pPr marL="514350" indent="-514350" algn="l">
              <a:buAutoNum type="alphaUcPeriod"/>
            </a:pPr>
            <a:r>
              <a:rPr lang="en-US" dirty="0" smtClean="0"/>
              <a:t>Compiled based language</a:t>
            </a:r>
          </a:p>
          <a:p>
            <a:pPr marL="514350" indent="-514350" algn="l">
              <a:buAutoNum type="alphaUcPeriod"/>
            </a:pPr>
            <a:r>
              <a:rPr lang="en-US" dirty="0" smtClean="0"/>
              <a:t>Byte code Interpreted based language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92150" y="1538288"/>
            <a:ext cx="10806113" cy="1054100"/>
          </a:xfrm>
        </p:spPr>
        <p:txBody>
          <a:bodyPr/>
          <a:lstStyle/>
          <a:p>
            <a:pPr eaLnBrk="1" hangingPunct="1"/>
            <a:r>
              <a:rPr lang="en-US" smtClean="0"/>
              <a:t>Competitive Programming is a sport. Its like Olympics of the programming. </a:t>
            </a:r>
            <a:br>
              <a:rPr lang="en-US" smtClean="0"/>
            </a:br>
            <a:endParaRPr lang="en-US" b="1" smtClean="0"/>
          </a:p>
        </p:txBody>
      </p:sp>
      <p:pic>
        <p:nvPicPr>
          <p:cNvPr id="55299" name="Content Placeholder 3" descr="competitive.png"/>
          <p:cNvPicPr>
            <a:picLocks noGrp="1" noChangeAspect="1"/>
          </p:cNvPicPr>
          <p:nvPr>
            <p:ph idx="1"/>
          </p:nvPr>
        </p:nvPicPr>
        <p:blipFill>
          <a:blip r:embed="rId2" cstate="print"/>
          <a:srcRect/>
          <a:stretch>
            <a:fillRect/>
          </a:stretch>
        </p:blipFill>
        <p:spPr>
          <a:xfrm>
            <a:off x="2019300" y="2906713"/>
            <a:ext cx="7943850" cy="34671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endParaRPr lang="en-US" smtClean="0"/>
          </a:p>
        </p:txBody>
      </p:sp>
      <p:sp>
        <p:nvSpPr>
          <p:cNvPr id="56323" name="Content Placeholder 2"/>
          <p:cNvSpPr>
            <a:spLocks noGrp="1"/>
          </p:cNvSpPr>
          <p:nvPr>
            <p:ph idx="1"/>
          </p:nvPr>
        </p:nvSpPr>
        <p:spPr/>
        <p:txBody>
          <a:bodyPr/>
          <a:lstStyle/>
          <a:p>
            <a:pPr eaLnBrk="1" hangingPunct="1">
              <a:buFont typeface="Times New Roman" pitchFamily="18" charset="0"/>
              <a:buNone/>
            </a:pPr>
            <a:r>
              <a:rPr lang="en-US" smtClean="0"/>
              <a:t>  </a:t>
            </a:r>
          </a:p>
        </p:txBody>
      </p:sp>
      <p:pic>
        <p:nvPicPr>
          <p:cNvPr id="4" name="Content Placeholder 3"/>
          <p:cNvPicPr>
            <a:picLocks noChangeAspect="1"/>
          </p:cNvPicPr>
          <p:nvPr/>
        </p:nvPicPr>
        <p:blipFill>
          <a:blip r:embed="rId2" cstate="print">
            <a:extLst/>
          </a:blip>
          <a:stretch>
            <a:fillRect/>
          </a:stretch>
        </p:blipFill>
        <p:spPr bwMode="auto">
          <a:xfrm>
            <a:off x="1788185" y="682625"/>
            <a:ext cx="8448943" cy="5635625"/>
          </a:xfrm>
          <a:prstGeom prst="roundRect">
            <a:avLst>
              <a:gd name="adj" fmla="val 16667"/>
            </a:avLst>
          </a:prstGeom>
          <a:noFill/>
          <a:ln w="9525">
            <a:noFill/>
            <a:miter lim="800000"/>
            <a:headEnd/>
            <a:tailEnd/>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endParaRPr lang="en-US" smtClean="0"/>
          </a:p>
        </p:txBody>
      </p:sp>
      <p:sp>
        <p:nvSpPr>
          <p:cNvPr id="57347" name="Content Placeholder 2"/>
          <p:cNvSpPr>
            <a:spLocks noGrp="1"/>
          </p:cNvSpPr>
          <p:nvPr>
            <p:ph idx="1"/>
          </p:nvPr>
        </p:nvSpPr>
        <p:spPr/>
        <p:txBody>
          <a:bodyPr/>
          <a:lstStyle/>
          <a:p>
            <a:pPr eaLnBrk="1" hangingPunct="1"/>
            <a:r>
              <a:rPr lang="en-US" b="1" smtClean="0"/>
              <a:t>Makes you a desirable candidate to major companies:</a:t>
            </a:r>
            <a:r>
              <a:rPr lang="en-US" smtClean="0"/>
              <a:t>Participation in the ACM International Collegiate Programming Contest (ACM ICPC) is a great opportunity to be seen by Apple, Facebook, Google, IBM and many other authorities in the IT sphere. </a:t>
            </a:r>
          </a:p>
          <a:p>
            <a:pPr eaLnBrk="1" hangingPunct="1"/>
            <a:r>
              <a:rPr lang="en-US" b="1" smtClean="0"/>
              <a:t>Makes you faster and more focused:</a:t>
            </a:r>
            <a:r>
              <a:rPr lang="en-US" smtClean="0"/>
              <a:t>In the competition, you must solve problems in stressful situations and do it up against a deadline or you will lose. Taking part in competitive programming teaches you how to be more focused on the task and not only complete it quickly, but accurately. These skills are highly beneficial for any job, not just in coding.</a:t>
            </a:r>
          </a:p>
          <a:p>
            <a:pPr eaLnBrk="1" hangingPunct="1"/>
            <a:endParaRPr lang="en-US" smtClean="0"/>
          </a:p>
          <a:p>
            <a:pPr eaLnBrk="1" hangingPunct="1">
              <a:buFont typeface="Times New Roman" pitchFamily="18" charset="0"/>
              <a:buNone/>
            </a:pPr>
            <a:endParaRPr lang="en-US" smtClean="0"/>
          </a:p>
          <a:p>
            <a:pPr eaLnBrk="1" hangingPunct="1">
              <a:buFont typeface="Times New Roman" pitchFamily="18" charset="0"/>
              <a:buNone/>
            </a:pPr>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t>Companies</a:t>
            </a:r>
          </a:p>
        </p:txBody>
      </p:sp>
      <p:pic>
        <p:nvPicPr>
          <p:cNvPr id="58371" name="Content Placeholder 3" descr="amazon.png"/>
          <p:cNvPicPr>
            <a:picLocks noGrp="1" noChangeAspect="1"/>
          </p:cNvPicPr>
          <p:nvPr>
            <p:ph idx="1"/>
          </p:nvPr>
        </p:nvPicPr>
        <p:blipFill>
          <a:blip r:embed="rId2" cstate="print"/>
          <a:srcRect/>
          <a:stretch>
            <a:fillRect/>
          </a:stretch>
        </p:blipFill>
        <p:spPr>
          <a:xfrm>
            <a:off x="901700" y="2092325"/>
            <a:ext cx="2143125" cy="1565275"/>
          </a:xfrm>
        </p:spPr>
      </p:pic>
      <p:pic>
        <p:nvPicPr>
          <p:cNvPr id="58372" name="Picture 5" descr="google.png"/>
          <p:cNvPicPr>
            <a:picLocks noChangeAspect="1"/>
          </p:cNvPicPr>
          <p:nvPr/>
        </p:nvPicPr>
        <p:blipFill>
          <a:blip r:embed="rId3" cstate="print"/>
          <a:srcRect/>
          <a:stretch>
            <a:fillRect/>
          </a:stretch>
        </p:blipFill>
        <p:spPr bwMode="auto">
          <a:xfrm>
            <a:off x="4010025" y="1698625"/>
            <a:ext cx="3290888" cy="1905000"/>
          </a:xfrm>
          <a:prstGeom prst="rect">
            <a:avLst/>
          </a:prstGeom>
          <a:noFill/>
          <a:ln w="9525">
            <a:noFill/>
            <a:miter lim="800000"/>
            <a:headEnd/>
            <a:tailEnd/>
          </a:ln>
        </p:spPr>
      </p:pic>
      <p:pic>
        <p:nvPicPr>
          <p:cNvPr id="58373" name="Picture 6" descr="Quora.png"/>
          <p:cNvPicPr>
            <a:picLocks noChangeAspect="1"/>
          </p:cNvPicPr>
          <p:nvPr/>
        </p:nvPicPr>
        <p:blipFill>
          <a:blip r:embed="rId4" cstate="print"/>
          <a:srcRect/>
          <a:stretch>
            <a:fillRect/>
          </a:stretch>
        </p:blipFill>
        <p:spPr bwMode="auto">
          <a:xfrm>
            <a:off x="8108950" y="1538288"/>
            <a:ext cx="2754313" cy="2143125"/>
          </a:xfrm>
          <a:prstGeom prst="rect">
            <a:avLst/>
          </a:prstGeom>
          <a:noFill/>
          <a:ln w="9525">
            <a:noFill/>
            <a:miter lim="800000"/>
            <a:headEnd/>
            <a:tailEnd/>
          </a:ln>
        </p:spPr>
      </p:pic>
      <p:pic>
        <p:nvPicPr>
          <p:cNvPr id="58374" name="Picture 7" descr="facebook.jpg"/>
          <p:cNvPicPr>
            <a:picLocks noChangeAspect="1"/>
          </p:cNvPicPr>
          <p:nvPr/>
        </p:nvPicPr>
        <p:blipFill>
          <a:blip r:embed="rId5" cstate="print"/>
          <a:srcRect/>
          <a:stretch>
            <a:fillRect/>
          </a:stretch>
        </p:blipFill>
        <p:spPr bwMode="auto">
          <a:xfrm>
            <a:off x="739775" y="3613150"/>
            <a:ext cx="2143125" cy="2143125"/>
          </a:xfrm>
          <a:prstGeom prst="rect">
            <a:avLst/>
          </a:prstGeom>
          <a:noFill/>
          <a:ln w="9525">
            <a:noFill/>
            <a:miter lim="800000"/>
            <a:headEnd/>
            <a:tailEnd/>
          </a:ln>
        </p:spPr>
      </p:pic>
      <p:pic>
        <p:nvPicPr>
          <p:cNvPr id="58375" name="Picture 8" descr="IBM.png"/>
          <p:cNvPicPr>
            <a:picLocks noChangeAspect="1"/>
          </p:cNvPicPr>
          <p:nvPr/>
        </p:nvPicPr>
        <p:blipFill>
          <a:blip r:embed="rId6" cstate="print"/>
          <a:srcRect/>
          <a:stretch>
            <a:fillRect/>
          </a:stretch>
        </p:blipFill>
        <p:spPr bwMode="auto">
          <a:xfrm>
            <a:off x="4230688" y="4003675"/>
            <a:ext cx="4052887" cy="1143000"/>
          </a:xfrm>
          <a:prstGeom prst="rect">
            <a:avLst/>
          </a:prstGeom>
          <a:noFill/>
          <a:ln w="9525">
            <a:noFill/>
            <a:miter lim="800000"/>
            <a:headEnd/>
            <a:tailEnd/>
          </a:ln>
        </p:spPr>
      </p:pic>
      <p:sp>
        <p:nvSpPr>
          <p:cNvPr id="58376" name="TextBox 9"/>
          <p:cNvSpPr txBox="1">
            <a:spLocks noChangeArrowheads="1"/>
          </p:cNvSpPr>
          <p:nvPr/>
        </p:nvSpPr>
        <p:spPr bwMode="auto">
          <a:xfrm>
            <a:off x="5554663" y="5732463"/>
            <a:ext cx="5705475" cy="646112"/>
          </a:xfrm>
          <a:prstGeom prst="rect">
            <a:avLst/>
          </a:prstGeom>
          <a:noFill/>
          <a:ln w="9525">
            <a:noFill/>
            <a:miter lim="800000"/>
            <a:headEnd/>
            <a:tailEnd/>
          </a:ln>
        </p:spPr>
        <p:txBody>
          <a:bodyPr>
            <a:spAutoFit/>
          </a:bodyPr>
          <a:lstStyle/>
          <a:p>
            <a:r>
              <a:rPr lang="en-US" sz="3600" b="1">
                <a:solidFill>
                  <a:srgbClr val="FF0000"/>
                </a:solidFill>
                <a:latin typeface="Blackadder ITC" pitchFamily="82" charset="0"/>
              </a:rPr>
              <a:t>And many more……………</a:t>
            </a:r>
          </a:p>
        </p:txBody>
      </p:sp>
      <p:pic>
        <p:nvPicPr>
          <p:cNvPr id="58377" name="Picture 10" descr="download.png"/>
          <p:cNvPicPr>
            <a:picLocks noChangeAspect="1"/>
          </p:cNvPicPr>
          <p:nvPr/>
        </p:nvPicPr>
        <p:blipFill>
          <a:blip r:embed="rId7" cstate="print"/>
          <a:srcRect/>
          <a:stretch>
            <a:fillRect/>
          </a:stretch>
        </p:blipFill>
        <p:spPr bwMode="auto">
          <a:xfrm>
            <a:off x="8518525" y="3286125"/>
            <a:ext cx="2143125" cy="21431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smtClean="0"/>
              <a:t>Which Programming Language ??</a:t>
            </a:r>
          </a:p>
        </p:txBody>
      </p:sp>
      <p:pic>
        <p:nvPicPr>
          <p:cNvPr id="6" name="Content Placeholder 5"/>
          <p:cNvPicPr>
            <a:picLocks noGrp="1" noChangeAspect="1"/>
          </p:cNvPicPr>
          <p:nvPr>
            <p:ph idx="1"/>
          </p:nvPr>
        </p:nvPicPr>
        <p:blipFill>
          <a:blip r:embed="rId2" cstate="print">
            <a:extLst/>
          </a:blip>
          <a:stretch>
            <a:fillRect/>
          </a:stretch>
        </p:blipFill>
        <p:spPr>
          <a:xfrm>
            <a:off x="1037230" y="1309688"/>
            <a:ext cx="10378483" cy="5186646"/>
          </a:xfrm>
          <a:prstGeom prst="round2DiagRect">
            <a:avLst>
              <a:gd name="adj1" fmla="val 16667"/>
              <a:gd name="adj2" fmla="val 0"/>
            </a:avLst>
          </a:prstGeom>
          <a:ln w="88900" cap="sq">
            <a:solidFill>
              <a:srgbClr val="FFFFFF"/>
            </a:solidFill>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mtClean="0"/>
              <a:t>Challenges</a:t>
            </a:r>
          </a:p>
        </p:txBody>
      </p:sp>
      <p:sp>
        <p:nvSpPr>
          <p:cNvPr id="59395" name="Content Placeholder 2"/>
          <p:cNvSpPr>
            <a:spLocks noGrp="1"/>
          </p:cNvSpPr>
          <p:nvPr>
            <p:ph idx="1"/>
          </p:nvPr>
        </p:nvSpPr>
        <p:spPr/>
        <p:txBody>
          <a:bodyPr/>
          <a:lstStyle/>
          <a:p>
            <a:pPr eaLnBrk="1" hangingPunct="1"/>
            <a:r>
              <a:rPr lang="en-US" b="1" smtClean="0">
                <a:solidFill>
                  <a:srgbClr val="0070C0"/>
                </a:solidFill>
                <a:latin typeface="Times New Roman" pitchFamily="18" charset="0"/>
                <a:cs typeface="Times New Roman" pitchFamily="18" charset="0"/>
              </a:rPr>
              <a:t>ACM – ICPC</a:t>
            </a:r>
          </a:p>
          <a:p>
            <a:pPr eaLnBrk="1" hangingPunct="1"/>
            <a:r>
              <a:rPr lang="en-US" b="1" smtClean="0">
                <a:solidFill>
                  <a:srgbClr val="0070C0"/>
                </a:solidFill>
                <a:latin typeface="Times New Roman" pitchFamily="18" charset="0"/>
                <a:cs typeface="Times New Roman" pitchFamily="18" charset="0"/>
              </a:rPr>
              <a:t>Google Code Jam</a:t>
            </a:r>
          </a:p>
          <a:p>
            <a:pPr eaLnBrk="1" hangingPunct="1"/>
            <a:r>
              <a:rPr lang="en-US" b="1" smtClean="0">
                <a:solidFill>
                  <a:srgbClr val="0070C0"/>
                </a:solidFill>
                <a:latin typeface="Times New Roman" pitchFamily="18" charset="0"/>
                <a:cs typeface="Times New Roman" pitchFamily="18" charset="0"/>
              </a:rPr>
              <a:t>Topcoder Open</a:t>
            </a:r>
          </a:p>
          <a:p>
            <a:pPr eaLnBrk="1" hangingPunct="1"/>
            <a:r>
              <a:rPr lang="en-US" b="1" smtClean="0">
                <a:solidFill>
                  <a:srgbClr val="0070C0"/>
                </a:solidFill>
                <a:latin typeface="Times New Roman" pitchFamily="18" charset="0"/>
                <a:cs typeface="Times New Roman" pitchFamily="18" charset="0"/>
              </a:rPr>
              <a:t>Google foo bar challenge</a:t>
            </a:r>
          </a:p>
          <a:p>
            <a:pPr eaLnBrk="1" hangingPunct="1"/>
            <a:r>
              <a:rPr lang="en-US" b="1" smtClean="0">
                <a:solidFill>
                  <a:srgbClr val="0070C0"/>
                </a:solidFill>
                <a:latin typeface="Times New Roman" pitchFamily="18" charset="0"/>
                <a:cs typeface="Times New Roman" pitchFamily="18" charset="0"/>
              </a:rPr>
              <a:t>Facebook Hacker cup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endParaRPr lang="en-US" smtClean="0"/>
          </a:p>
        </p:txBody>
      </p:sp>
      <p:pic>
        <p:nvPicPr>
          <p:cNvPr id="66563" name="Content Placeholder 3" descr="download.jpg"/>
          <p:cNvPicPr>
            <a:picLocks noGrp="1" noChangeAspect="1"/>
          </p:cNvPicPr>
          <p:nvPr>
            <p:ph idx="1"/>
          </p:nvPr>
        </p:nvPicPr>
        <p:blipFill>
          <a:blip r:embed="rId2" cstate="print"/>
          <a:srcRect/>
          <a:stretch>
            <a:fillRect/>
          </a:stretch>
        </p:blipFill>
        <p:spPr>
          <a:xfrm>
            <a:off x="873125" y="1404938"/>
            <a:ext cx="10563225" cy="49688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blip>
          <a:stretch>
            <a:fillRect/>
          </a:stretch>
        </p:blipFill>
        <p:spPr>
          <a:xfrm>
            <a:off x="1091821" y="1214651"/>
            <a:ext cx="10323892" cy="5240741"/>
          </a:xfrm>
          <a:prstGeom prst="roundRect">
            <a:avLst>
              <a:gd name="adj" fmla="val 16667"/>
            </a:avLst>
          </a:prstGeom>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709613"/>
            <a:ext cx="10806113" cy="695325"/>
          </a:xfrm>
        </p:spPr>
        <p:txBody>
          <a:bodyPr/>
          <a:lstStyle/>
          <a:p>
            <a:pPr eaLnBrk="1" hangingPunct="1"/>
            <a:r>
              <a:rPr lang="en-GB" smtClean="0"/>
              <a:t>What is Python?</a:t>
            </a:r>
            <a:br>
              <a:rPr lang="en-GB" smtClean="0"/>
            </a:br>
            <a:endParaRPr lang="en-GB" smtClean="0"/>
          </a:p>
        </p:txBody>
      </p:sp>
      <p:sp>
        <p:nvSpPr>
          <p:cNvPr id="23555" name="Content Placeholder 2"/>
          <p:cNvSpPr>
            <a:spLocks noGrp="1"/>
          </p:cNvSpPr>
          <p:nvPr>
            <p:ph idx="1"/>
          </p:nvPr>
        </p:nvSpPr>
        <p:spPr/>
        <p:txBody>
          <a:bodyPr/>
          <a:lstStyle/>
          <a:p>
            <a:pPr eaLnBrk="1" hangingPunct="1"/>
            <a:r>
              <a:rPr lang="en-GB" dirty="0" smtClean="0"/>
              <a:t>Python is an open source, object-oriented, high-level powerful programming language.</a:t>
            </a:r>
          </a:p>
          <a:p>
            <a:pPr eaLnBrk="1" hangingPunct="1"/>
            <a:r>
              <a:rPr lang="en-GB" dirty="0" smtClean="0"/>
              <a:t>Developed by Guido van </a:t>
            </a:r>
            <a:r>
              <a:rPr lang="en-GB" dirty="0" err="1" smtClean="0"/>
              <a:t>Rossum</a:t>
            </a:r>
            <a:r>
              <a:rPr lang="en-GB" dirty="0" smtClean="0"/>
              <a:t> in the early 1989. </a:t>
            </a:r>
            <a:r>
              <a:rPr lang="en-US" dirty="0" smtClean="0"/>
              <a:t>“Monty </a:t>
            </a:r>
            <a:r>
              <a:rPr lang="en-US" b="1" dirty="0" smtClean="0"/>
              <a:t>Python's</a:t>
            </a:r>
            <a:r>
              <a:rPr lang="en-US" dirty="0" smtClean="0"/>
              <a:t> Flying Circus”, a BBC comedy series from the 1970s.</a:t>
            </a:r>
            <a:endParaRPr lang="en-GB" dirty="0" smtClean="0"/>
          </a:p>
          <a:p>
            <a:pPr eaLnBrk="1" hangingPunct="1"/>
            <a:r>
              <a:rPr lang="en-GB" dirty="0" smtClean="0"/>
              <a:t>Python runs on many Unix variants, on the Mac, and on Windows 2000 and later.</a:t>
            </a:r>
          </a:p>
          <a:p>
            <a:pPr eaLnBrk="1" hangingPunct="1"/>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devopedia.org/images/article/264/9332.158522869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LetUsStudy\Desktop\Icons\LPU\Jun-Dec2020\INT213\9332.1585228697.jpg"/>
          <p:cNvPicPr>
            <a:picLocks noChangeAspect="1" noChangeArrowheads="1"/>
          </p:cNvPicPr>
          <p:nvPr/>
        </p:nvPicPr>
        <p:blipFill>
          <a:blip r:embed="rId2"/>
          <a:srcRect/>
          <a:stretch>
            <a:fillRect/>
          </a:stretch>
        </p:blipFill>
        <p:spPr bwMode="auto">
          <a:xfrm>
            <a:off x="2395537" y="1643062"/>
            <a:ext cx="7400925" cy="35718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blip>
          <a:stretch>
            <a:fillRect/>
          </a:stretch>
        </p:blipFill>
        <p:spPr>
          <a:xfrm>
            <a:off x="1788185" y="682625"/>
            <a:ext cx="8448943" cy="5635625"/>
          </a:xfrm>
          <a:prstGeom prst="roundRect">
            <a:avLst>
              <a:gd name="adj" fmla="val 16667"/>
            </a:avLst>
          </a:prstGeom>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YOUTUBE</a:t>
            </a:r>
          </a:p>
        </p:txBody>
      </p:sp>
      <p:pic>
        <p:nvPicPr>
          <p:cNvPr id="4" name="Content Placeholder 3" descr="screenshot-youtube-python-websites"/>
          <p:cNvPicPr>
            <a:picLocks noGrp="1"/>
          </p:cNvPicPr>
          <p:nvPr>
            <p:ph idx="1"/>
          </p:nvPr>
        </p:nvPicPr>
        <p:blipFill>
          <a:blip r:embed="rId3" cstate="print">
            <a:extLst/>
          </a:blip>
          <a:srcRect/>
          <a:stretch>
            <a:fillRect/>
          </a:stretch>
        </p:blipFill>
        <p:spPr>
          <a:xfrm>
            <a:off x="955343" y="1309688"/>
            <a:ext cx="9962866" cy="5391363"/>
          </a:xfrm>
          <a:solidFill>
            <a:srgbClr val="FFFFFF">
              <a:shade val="85000"/>
            </a:srgbClr>
          </a:solidFill>
          <a:ln w="88900" cap="sq">
            <a:solidFill>
              <a:srgbClr val="FFFFFF"/>
            </a:solidFill>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790</TotalTime>
  <Words>852</Words>
  <Application>Microsoft Office PowerPoint</Application>
  <PresentationFormat>Custom</PresentationFormat>
  <Paragraphs>140</Paragraphs>
  <Slides>41</Slides>
  <Notes>13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 lpu</vt:lpstr>
      <vt:lpstr>    </vt:lpstr>
      <vt:lpstr>Programming ..??</vt:lpstr>
      <vt:lpstr>Algorithms v/s programming</vt:lpstr>
      <vt:lpstr>Which Programming Language ??</vt:lpstr>
      <vt:lpstr>Slide 5</vt:lpstr>
      <vt:lpstr>What is Python? </vt:lpstr>
      <vt:lpstr>Slide 7</vt:lpstr>
      <vt:lpstr>Slide 8</vt:lpstr>
      <vt:lpstr>YOUTUBE</vt:lpstr>
      <vt:lpstr>DROP BOX</vt:lpstr>
      <vt:lpstr>SURVEY MONKEY</vt:lpstr>
      <vt:lpstr>GOOGLE</vt:lpstr>
      <vt:lpstr>QUORA</vt:lpstr>
      <vt:lpstr>BITLY</vt:lpstr>
      <vt:lpstr>Slide 15</vt:lpstr>
      <vt:lpstr>REDDIT</vt:lpstr>
      <vt:lpstr>YAHOO MAPS</vt:lpstr>
      <vt:lpstr>Your Future ….!!!</vt:lpstr>
      <vt:lpstr>Let’s  Find Out ….!!</vt:lpstr>
      <vt:lpstr>Python Is Easy to Use </vt:lpstr>
      <vt:lpstr>C Program </vt:lpstr>
      <vt:lpstr>Java Program :</vt:lpstr>
      <vt:lpstr>Python Program :</vt:lpstr>
      <vt:lpstr>The programming language Python was conceived in the  A. 1955 B. 1981 C. 1989 D.1976 </vt:lpstr>
      <vt:lpstr>COMPARISON WITH JAVA</vt:lpstr>
      <vt:lpstr>COMPARISON WITH C++</vt:lpstr>
      <vt:lpstr>Slide 27</vt:lpstr>
      <vt:lpstr>SALIENT FEATURES</vt:lpstr>
      <vt:lpstr>Slide 29</vt:lpstr>
      <vt:lpstr>Slide 30</vt:lpstr>
      <vt:lpstr>Slide 31</vt:lpstr>
      <vt:lpstr>VERSIONS OF PYTHON</vt:lpstr>
      <vt:lpstr>VERSIONS OF PYTHON</vt:lpstr>
      <vt:lpstr>DOWNLOADING PYTHON</vt:lpstr>
      <vt:lpstr>Python is </vt:lpstr>
      <vt:lpstr>Competitive Programming is a sport. Its like Olympics of the programming.  </vt:lpstr>
      <vt:lpstr>Slide 37</vt:lpstr>
      <vt:lpstr>Slide 38</vt:lpstr>
      <vt:lpstr>Companies</vt:lpstr>
      <vt:lpstr>Challenges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Deepika Banger</dc:creator>
  <cp:lastModifiedBy>LetUsStudy</cp:lastModifiedBy>
  <cp:revision>108</cp:revision>
  <dcterms:created xsi:type="dcterms:W3CDTF">2016-08-06T04:45:50Z</dcterms:created>
  <dcterms:modified xsi:type="dcterms:W3CDTF">2020-07-27T05:16:57Z</dcterms:modified>
</cp:coreProperties>
</file>