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305" r:id="rId2"/>
    <p:sldId id="307" r:id="rId3"/>
    <p:sldId id="306" r:id="rId4"/>
    <p:sldId id="289" r:id="rId5"/>
    <p:sldId id="292" r:id="rId6"/>
    <p:sldId id="294" r:id="rId7"/>
    <p:sldId id="295" r:id="rId8"/>
    <p:sldId id="259" r:id="rId9"/>
    <p:sldId id="260" r:id="rId10"/>
    <p:sldId id="261" r:id="rId11"/>
    <p:sldId id="262" r:id="rId12"/>
    <p:sldId id="320" r:id="rId13"/>
    <p:sldId id="263" r:id="rId14"/>
    <p:sldId id="264" r:id="rId15"/>
    <p:sldId id="265" r:id="rId16"/>
    <p:sldId id="317" r:id="rId17"/>
    <p:sldId id="319" r:id="rId18"/>
    <p:sldId id="313" r:id="rId19"/>
    <p:sldId id="266" r:id="rId20"/>
    <p:sldId id="267" r:id="rId21"/>
    <p:sldId id="269" r:id="rId22"/>
    <p:sldId id="298" r:id="rId23"/>
    <p:sldId id="297" r:id="rId24"/>
    <p:sldId id="299" r:id="rId25"/>
    <p:sldId id="300" r:id="rId26"/>
    <p:sldId id="318" r:id="rId27"/>
    <p:sldId id="301" r:id="rId28"/>
    <p:sldId id="271" r:id="rId29"/>
    <p:sldId id="274" r:id="rId30"/>
    <p:sldId id="275" r:id="rId31"/>
    <p:sldId id="321" r:id="rId32"/>
    <p:sldId id="302" r:id="rId33"/>
    <p:sldId id="303" r:id="rId34"/>
    <p:sldId id="304" r:id="rId35"/>
    <p:sldId id="280" r:id="rId36"/>
    <p:sldId id="324" r:id="rId37"/>
    <p:sldId id="323" r:id="rId38"/>
    <p:sldId id="281" r:id="rId39"/>
    <p:sldId id="308" r:id="rId40"/>
    <p:sldId id="309" r:id="rId41"/>
    <p:sldId id="310" r:id="rId42"/>
    <p:sldId id="311" r:id="rId43"/>
    <p:sldId id="322" r:id="rId44"/>
    <p:sldId id="314" r:id="rId45"/>
    <p:sldId id="315" r:id="rId46"/>
    <p:sldId id="316"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87634" autoAdjust="0"/>
  </p:normalViewPr>
  <p:slideViewPr>
    <p:cSldViewPr snapToGrid="0">
      <p:cViewPr varScale="1">
        <p:scale>
          <a:sx n="71" d="100"/>
          <a:sy n="71" d="100"/>
        </p:scale>
        <p:origin x="-390" y="-108"/>
      </p:cViewPr>
      <p:guideLst>
        <p:guide orient="horz" pos="2160"/>
        <p:guide pos="3840"/>
      </p:guideLst>
    </p:cSldViewPr>
  </p:slideViewPr>
  <p:notesTextViewPr>
    <p:cViewPr>
      <p:scale>
        <a:sx n="1" d="1"/>
        <a:sy n="1" d="1"/>
      </p:scale>
      <p:origin x="0" y="0"/>
    </p:cViewPr>
  </p:notesTextViewPr>
  <p:sorterViewPr>
    <p:cViewPr>
      <p:scale>
        <a:sx n="100" d="100"/>
        <a:sy n="100" d="100"/>
      </p:scale>
      <p:origin x="0" y="1171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029D0B-24A8-47AC-9AE0-85B8928571F9}" type="datetimeFigureOut">
              <a:rPr lang="en-US" smtClean="0"/>
              <a:pPr/>
              <a:t>17-Nov-20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98260-50E6-47F8-BE40-5A0D703D03FD}" type="slidenum">
              <a:rPr lang="en-US" smtClean="0"/>
              <a:pPr/>
              <a:t>‹#›</a:t>
            </a:fld>
            <a:endParaRPr lang="en-US"/>
          </a:p>
        </p:txBody>
      </p:sp>
    </p:spTree>
    <p:extLst>
      <p:ext uri="{BB962C8B-B14F-4D97-AF65-F5344CB8AC3E}">
        <p14:creationId xmlns:p14="http://schemas.microsoft.com/office/powerpoint/2010/main" xmlns="" val="1255190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 ,Guys how many of you are afraid of programming ???? ,</a:t>
            </a:r>
            <a:r>
              <a:rPr lang="en-GB" baseline="0" dirty="0" smtClean="0"/>
              <a:t> who think that coding is the most difficult thing to do ??? Pick one of them and ask him/her the recipe of Maggi or tea …</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4</a:t>
            </a:fld>
            <a:endParaRPr lang="en-US"/>
          </a:p>
        </p:txBody>
      </p:sp>
    </p:spTree>
    <p:extLst>
      <p:ext uri="{BB962C8B-B14F-4D97-AF65-F5344CB8AC3E}">
        <p14:creationId xmlns:p14="http://schemas.microsoft.com/office/powerpoint/2010/main" xmlns="" val="2642594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err="1" smtClean="0">
                <a:solidFill>
                  <a:schemeClr val="tx1"/>
                </a:solidFill>
                <a:effectLst/>
                <a:latin typeface="+mn-lt"/>
                <a:ea typeface="+mn-ea"/>
                <a:cs typeface="+mn-cs"/>
              </a:rPr>
              <a:t>Reddit</a:t>
            </a:r>
            <a:r>
              <a:rPr lang="en-GB" sz="1200" kern="1200" dirty="0" smtClean="0">
                <a:solidFill>
                  <a:schemeClr val="tx1"/>
                </a:solidFill>
                <a:effectLst/>
                <a:latin typeface="+mn-lt"/>
                <a:ea typeface="+mn-ea"/>
                <a:cs typeface="+mn-cs"/>
              </a:rPr>
              <a:t> is known as the front page of the internet. It is the place online to find information or entertainment based on thousands of different categories. Posts and links are user generated and are promoted to the top through votes. Many of </a:t>
            </a:r>
            <a:r>
              <a:rPr lang="en-GB" sz="1200" kern="1200" dirty="0" err="1" smtClean="0">
                <a:solidFill>
                  <a:schemeClr val="tx1"/>
                </a:solidFill>
                <a:effectLst/>
                <a:latin typeface="+mn-lt"/>
                <a:ea typeface="+mn-ea"/>
                <a:cs typeface="+mn-cs"/>
              </a:rPr>
              <a:t>Reddit’s</a:t>
            </a:r>
            <a:r>
              <a:rPr lang="en-GB" sz="1200" kern="1200" dirty="0" smtClean="0">
                <a:solidFill>
                  <a:schemeClr val="tx1"/>
                </a:solidFill>
                <a:effectLst/>
                <a:latin typeface="+mn-lt"/>
                <a:ea typeface="+mn-ea"/>
                <a:cs typeface="+mn-cs"/>
              </a:rPr>
              <a:t> capabilities rely on Python for their functionality.</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15</a:t>
            </a:fld>
            <a:endParaRPr lang="en-US"/>
          </a:p>
        </p:txBody>
      </p:sp>
    </p:spTree>
    <p:extLst>
      <p:ext uri="{BB962C8B-B14F-4D97-AF65-F5344CB8AC3E}">
        <p14:creationId xmlns:p14="http://schemas.microsoft.com/office/powerpoint/2010/main" xmlns="" val="6293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Yahoo maps may be losing the battle to other map service providers, but it still holds some powerful tools. Yahoo’s map program runs on Python as well as many of its other programs.  </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7B798260-50E6-47F8-BE40-5A0D703D03FD}" type="slidenum">
              <a:rPr lang="en-US" smtClean="0"/>
              <a:pPr/>
              <a:t>19</a:t>
            </a:fld>
            <a:endParaRPr lang="en-US"/>
          </a:p>
        </p:txBody>
      </p:sp>
    </p:spTree>
    <p:extLst>
      <p:ext uri="{BB962C8B-B14F-4D97-AF65-F5344CB8AC3E}">
        <p14:creationId xmlns:p14="http://schemas.microsoft.com/office/powerpoint/2010/main" xmlns="" val="1164995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 now lets start</a:t>
            </a:r>
            <a:r>
              <a:rPr lang="en-GB" baseline="0" dirty="0" smtClean="0"/>
              <a:t> with Python …..For your better Future.</a:t>
            </a:r>
            <a:endParaRPr lang="en-GB" dirty="0" smtClean="0"/>
          </a:p>
          <a:p>
            <a:r>
              <a:rPr lang="en-GB" dirty="0" smtClean="0"/>
              <a:t>You</a:t>
            </a:r>
            <a:r>
              <a:rPr lang="en-GB" baseline="0" dirty="0" smtClean="0"/>
              <a:t> can be placed in one of these companies ,if you are expert in python. You don’t need to approach them , then they will approach you.</a:t>
            </a:r>
            <a:endParaRPr lang="en-GB" dirty="0" smtClean="0"/>
          </a:p>
          <a:p>
            <a:endParaRPr lang="en-US" dirty="0" smtClean="0"/>
          </a:p>
        </p:txBody>
      </p:sp>
      <p:sp>
        <p:nvSpPr>
          <p:cNvPr id="4" name="Slide Number Placeholder 3"/>
          <p:cNvSpPr>
            <a:spLocks noGrp="1"/>
          </p:cNvSpPr>
          <p:nvPr>
            <p:ph type="sldNum" sz="quarter" idx="10"/>
          </p:nvPr>
        </p:nvSpPr>
        <p:spPr/>
        <p:txBody>
          <a:bodyPr/>
          <a:lstStyle/>
          <a:p>
            <a:fld id="{7B798260-50E6-47F8-BE40-5A0D703D03FD}" type="slidenum">
              <a:rPr lang="en-US" smtClean="0"/>
              <a:pPr/>
              <a:t>20</a:t>
            </a:fld>
            <a:endParaRPr lang="en-US"/>
          </a:p>
        </p:txBody>
      </p:sp>
    </p:spTree>
    <p:extLst>
      <p:ext uri="{BB962C8B-B14F-4D97-AF65-F5344CB8AC3E}">
        <p14:creationId xmlns:p14="http://schemas.microsoft.com/office/powerpoint/2010/main" xmlns="" val="751605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21</a:t>
            </a:fld>
            <a:endParaRPr lang="en-US"/>
          </a:p>
        </p:txBody>
      </p:sp>
    </p:spTree>
    <p:extLst>
      <p:ext uri="{BB962C8B-B14F-4D97-AF65-F5344CB8AC3E}">
        <p14:creationId xmlns:p14="http://schemas.microsoft.com/office/powerpoint/2010/main" xmlns="" val="2134008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execution of countdown begins with n=3, and since n is not 0, it outputs the value 3, and then calls itself...The execution of countdown begins with n=2, and since n is </a:t>
            </a:r>
            <a:r>
              <a:rPr lang="en-US" sz="1200" kern="1200" baseline="0" smtClean="0">
                <a:solidFill>
                  <a:schemeClr val="tx1"/>
                </a:solidFill>
                <a:latin typeface="+mn-lt"/>
                <a:ea typeface="+mn-ea"/>
                <a:cs typeface="+mn-cs"/>
              </a:rPr>
              <a:t>not 0, it </a:t>
            </a:r>
            <a:r>
              <a:rPr lang="en-US" sz="1200" kern="1200" baseline="0" dirty="0" smtClean="0">
                <a:solidFill>
                  <a:schemeClr val="tx1"/>
                </a:solidFill>
                <a:latin typeface="+mn-lt"/>
                <a:ea typeface="+mn-ea"/>
                <a:cs typeface="+mn-cs"/>
              </a:rPr>
              <a:t>outputs the value 2, and then calls itself...</a:t>
            </a:r>
          </a:p>
          <a:p>
            <a:r>
              <a:rPr lang="en-US" sz="1200" kern="1200" baseline="0" dirty="0" smtClean="0">
                <a:solidFill>
                  <a:schemeClr val="tx1"/>
                </a:solidFill>
                <a:latin typeface="+mn-lt"/>
                <a:ea typeface="+mn-ea"/>
                <a:cs typeface="+mn-cs"/>
              </a:rPr>
              <a:t>The execution of countdown begins with n=1, and since n</a:t>
            </a:r>
          </a:p>
          <a:p>
            <a:r>
              <a:rPr lang="en-US" sz="1200" kern="1200" baseline="0" dirty="0" smtClean="0">
                <a:solidFill>
                  <a:schemeClr val="tx1"/>
                </a:solidFill>
                <a:latin typeface="+mn-lt"/>
                <a:ea typeface="+mn-ea"/>
                <a:cs typeface="+mn-cs"/>
              </a:rPr>
              <a:t>is not 0, it outputs the value 1, and then calls itself...</a:t>
            </a:r>
          </a:p>
          <a:p>
            <a:r>
              <a:rPr lang="en-US" sz="1200" kern="1200" baseline="0" dirty="0" smtClean="0">
                <a:solidFill>
                  <a:schemeClr val="tx1"/>
                </a:solidFill>
                <a:latin typeface="+mn-lt"/>
                <a:ea typeface="+mn-ea"/>
                <a:cs typeface="+mn-cs"/>
              </a:rPr>
              <a:t>The execution of countdown begins with n=0, and</a:t>
            </a:r>
          </a:p>
          <a:p>
            <a:r>
              <a:rPr lang="en-US" sz="1200" kern="1200" baseline="0" dirty="0" smtClean="0">
                <a:solidFill>
                  <a:schemeClr val="tx1"/>
                </a:solidFill>
                <a:latin typeface="+mn-lt"/>
                <a:ea typeface="+mn-ea"/>
                <a:cs typeface="+mn-cs"/>
              </a:rPr>
              <a:t>since n is 0, it outputs the word, \</a:t>
            </a:r>
            <a:r>
              <a:rPr lang="en-US" sz="1200" kern="1200" baseline="0" dirty="0" err="1" smtClean="0">
                <a:solidFill>
                  <a:schemeClr val="tx1"/>
                </a:solidFill>
                <a:latin typeface="+mn-lt"/>
                <a:ea typeface="+mn-ea"/>
                <a:cs typeface="+mn-cs"/>
              </a:rPr>
              <a:t>Blasto</a:t>
            </a:r>
            <a:r>
              <a:rPr lang="en-US" sz="1200" kern="1200" baseline="0" dirty="0" smtClean="0">
                <a:solidFill>
                  <a:schemeClr val="tx1"/>
                </a:solidFill>
                <a:latin typeface="+mn-lt"/>
                <a:ea typeface="+mn-ea"/>
                <a:cs typeface="+mn-cs"/>
              </a:rPr>
              <a:t>!" and</a:t>
            </a:r>
          </a:p>
          <a:p>
            <a:r>
              <a:rPr lang="en-US" sz="1200" kern="1200" baseline="0" dirty="0" smtClean="0">
                <a:solidFill>
                  <a:schemeClr val="tx1"/>
                </a:solidFill>
                <a:latin typeface="+mn-lt"/>
                <a:ea typeface="+mn-ea"/>
                <a:cs typeface="+mn-cs"/>
              </a:rPr>
              <a:t>then returns.</a:t>
            </a:r>
          </a:p>
          <a:p>
            <a:r>
              <a:rPr lang="en-US" sz="1200" kern="1200" baseline="0" dirty="0" smtClean="0">
                <a:solidFill>
                  <a:schemeClr val="tx1"/>
                </a:solidFill>
                <a:latin typeface="+mn-lt"/>
                <a:ea typeface="+mn-ea"/>
                <a:cs typeface="+mn-cs"/>
              </a:rPr>
              <a:t>The countdown that got n=1 returns.</a:t>
            </a:r>
          </a:p>
          <a:p>
            <a:r>
              <a:rPr lang="en-US" sz="1200" kern="1200" baseline="0" dirty="0" smtClean="0">
                <a:solidFill>
                  <a:schemeClr val="tx1"/>
                </a:solidFill>
                <a:latin typeface="+mn-lt"/>
                <a:ea typeface="+mn-ea"/>
                <a:cs typeface="+mn-cs"/>
              </a:rPr>
              <a:t>The countdown that got n=2 returns.</a:t>
            </a:r>
          </a:p>
          <a:p>
            <a:r>
              <a:rPr lang="en-US" sz="1200" kern="1200" baseline="0" dirty="0" smtClean="0">
                <a:solidFill>
                  <a:schemeClr val="tx1"/>
                </a:solidFill>
                <a:latin typeface="+mn-lt"/>
                <a:ea typeface="+mn-ea"/>
                <a:cs typeface="+mn-cs"/>
              </a:rPr>
              <a:t>The countdown that got n=3 returns.</a:t>
            </a:r>
          </a:p>
          <a:p>
            <a:r>
              <a:rPr lang="en-US" sz="1200" kern="1200" baseline="0" dirty="0" smtClean="0">
                <a:solidFill>
                  <a:schemeClr val="tx1"/>
                </a:solidFill>
                <a:latin typeface="+mn-lt"/>
                <a:ea typeface="+mn-ea"/>
                <a:cs typeface="+mn-cs"/>
              </a:rPr>
              <a:t>And then you're back in main</a:t>
            </a:r>
            <a:endParaRPr lang="en-US"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38</a:t>
            </a:fld>
            <a:endParaRPr lang="en-US"/>
          </a:p>
        </p:txBody>
      </p:sp>
    </p:spTree>
    <p:extLst>
      <p:ext uri="{BB962C8B-B14F-4D97-AF65-F5344CB8AC3E}">
        <p14:creationId xmlns:p14="http://schemas.microsoft.com/office/powerpoint/2010/main" xmlns="" val="1339120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top of the stack is the frame for __main__ . It is empty because we did not create any variables in main or pass any arguments to it.</a:t>
            </a:r>
            <a:endParaRPr lang="en-US"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40</a:t>
            </a:fld>
            <a:endParaRPr lang="en-US"/>
          </a:p>
        </p:txBody>
      </p:sp>
    </p:spTree>
    <p:extLst>
      <p:ext uri="{BB962C8B-B14F-4D97-AF65-F5344CB8AC3E}">
        <p14:creationId xmlns:p14="http://schemas.microsoft.com/office/powerpoint/2010/main" xmlns="" val="402806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6</a:t>
            </a:fld>
            <a:endParaRPr lang="en-US"/>
          </a:p>
        </p:txBody>
      </p:sp>
    </p:spTree>
    <p:extLst>
      <p:ext uri="{BB962C8B-B14F-4D97-AF65-F5344CB8AC3E}">
        <p14:creationId xmlns:p14="http://schemas.microsoft.com/office/powerpoint/2010/main" xmlns="" val="3128098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7</a:t>
            </a:fld>
            <a:endParaRPr lang="en-US"/>
          </a:p>
        </p:txBody>
      </p:sp>
    </p:spTree>
    <p:extLst>
      <p:ext uri="{BB962C8B-B14F-4D97-AF65-F5344CB8AC3E}">
        <p14:creationId xmlns:p14="http://schemas.microsoft.com/office/powerpoint/2010/main" xmlns="" val="3502721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We all know YouTube as the place to upload cat videos and fails. As one of the most popular websites in existence, it provides us with endless hours of video entertainment. The Python programming language powers it and the features we love.</a:t>
            </a: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8</a:t>
            </a:fld>
            <a:endParaRPr lang="en-US"/>
          </a:p>
        </p:txBody>
      </p:sp>
    </p:spTree>
    <p:extLst>
      <p:ext uri="{BB962C8B-B14F-4D97-AF65-F5344CB8AC3E}">
        <p14:creationId xmlns:p14="http://schemas.microsoft.com/office/powerpoint/2010/main" xmlns="" val="343358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err="1" smtClean="0">
                <a:solidFill>
                  <a:schemeClr val="tx1"/>
                </a:solidFill>
                <a:effectLst/>
                <a:latin typeface="+mn-lt"/>
                <a:ea typeface="+mn-ea"/>
                <a:cs typeface="+mn-cs"/>
              </a:rPr>
              <a:t>DropBox</a:t>
            </a:r>
            <a:r>
              <a:rPr lang="en-GB" sz="1200" kern="1200" dirty="0" smtClean="0">
                <a:solidFill>
                  <a:schemeClr val="tx1"/>
                </a:solidFill>
                <a:effectLst/>
                <a:latin typeface="+mn-lt"/>
                <a:ea typeface="+mn-ea"/>
                <a:cs typeface="+mn-cs"/>
              </a:rPr>
              <a:t> started the online document storing revolution that has become part of daily life. We now store almost everything in the cloud. Dropbox allows us to store, sync, and share almost anything using the power of Python.</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798260-50E6-47F8-BE40-5A0D703D03FD}" type="slidenum">
              <a:rPr lang="en-US" smtClean="0"/>
              <a:pPr/>
              <a:t>9</a:t>
            </a:fld>
            <a:endParaRPr lang="en-US"/>
          </a:p>
        </p:txBody>
      </p:sp>
    </p:spTree>
    <p:extLst>
      <p:ext uri="{BB962C8B-B14F-4D97-AF65-F5344CB8AC3E}">
        <p14:creationId xmlns:p14="http://schemas.microsoft.com/office/powerpoint/2010/main" xmlns="" val="736765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Survey Monkey is the largest online survey company. They can handle over one million responses every day on their rewritten Python.</a:t>
            </a:r>
          </a:p>
          <a:p>
            <a:endParaRPr lang="en-GB"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10</a:t>
            </a:fld>
            <a:endParaRPr lang="en-US"/>
          </a:p>
        </p:txBody>
      </p:sp>
    </p:spTree>
    <p:extLst>
      <p:ext uri="{BB962C8B-B14F-4D97-AF65-F5344CB8AC3E}">
        <p14:creationId xmlns:p14="http://schemas.microsoft.com/office/powerpoint/2010/main" xmlns="" val="1253639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Python also provides the power behind the most popular search engine in the world – Google. The programming language can handle the traffic and computing needs of the search engine and its connected apps.</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11</a:t>
            </a:fld>
            <a:endParaRPr lang="en-US"/>
          </a:p>
        </p:txBody>
      </p:sp>
    </p:spTree>
    <p:extLst>
      <p:ext uri="{BB962C8B-B14F-4D97-AF65-F5344CB8AC3E}">
        <p14:creationId xmlns:p14="http://schemas.microsoft.com/office/powerpoint/2010/main" xmlns="" val="3436940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err="1" smtClean="0">
                <a:solidFill>
                  <a:schemeClr val="tx1"/>
                </a:solidFill>
                <a:effectLst/>
                <a:latin typeface="+mn-lt"/>
                <a:ea typeface="+mn-ea"/>
                <a:cs typeface="+mn-cs"/>
              </a:rPr>
              <a:t>Quora</a:t>
            </a:r>
            <a:r>
              <a:rPr lang="en-GB" sz="1200" kern="1200" dirty="0" smtClean="0">
                <a:solidFill>
                  <a:schemeClr val="tx1"/>
                </a:solidFill>
                <a:effectLst/>
                <a:latin typeface="+mn-lt"/>
                <a:ea typeface="+mn-ea"/>
                <a:cs typeface="+mn-cs"/>
              </a:rPr>
              <a:t> is the number one place online to ask a question and receive answers from a community of individuals. On their Python website relevant results are answered, edited, and organized by these community members.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798260-50E6-47F8-BE40-5A0D703D03FD}" type="slidenum">
              <a:rPr lang="en-US" smtClean="0"/>
              <a:pPr/>
              <a:t>13</a:t>
            </a:fld>
            <a:endParaRPr lang="en-US"/>
          </a:p>
        </p:txBody>
      </p:sp>
    </p:spTree>
    <p:extLst>
      <p:ext uri="{BB962C8B-B14F-4D97-AF65-F5344CB8AC3E}">
        <p14:creationId xmlns:p14="http://schemas.microsoft.com/office/powerpoint/2010/main" xmlns="" val="1942247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majority of the code for </a:t>
            </a:r>
            <a:r>
              <a:rPr lang="en-US" dirty="0" err="1" smtClean="0"/>
              <a:t>Bitly</a:t>
            </a:r>
            <a:r>
              <a:rPr lang="en-US" dirty="0" smtClean="0"/>
              <a:t> URL shortening services and analytics are all built</a:t>
            </a:r>
          </a:p>
          <a:p>
            <a:r>
              <a:rPr lang="en-US" dirty="0" smtClean="0"/>
              <a:t>with Python. Their service can handle hundreds of millions of events per day.</a:t>
            </a:r>
          </a:p>
          <a:p>
            <a:endParaRPr lang="en-US"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14</a:t>
            </a:fld>
            <a:endParaRPr lang="en-US"/>
          </a:p>
        </p:txBody>
      </p:sp>
    </p:spTree>
    <p:extLst>
      <p:ext uri="{BB962C8B-B14F-4D97-AF65-F5344CB8AC3E}">
        <p14:creationId xmlns:p14="http://schemas.microsoft.com/office/powerpoint/2010/main" xmlns="" val="2232264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905" y="2129897"/>
            <a:ext cx="10364196" cy="1471083"/>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7804" y="3886729"/>
            <a:ext cx="8536392" cy="175154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xmlns="" val="1659384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xmlns="" val="833141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15687" y="255323"/>
            <a:ext cx="2699372" cy="57520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10099" y="255323"/>
            <a:ext cx="7866528" cy="57520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xmlns="" val="1461841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24300"/>
            <a:ext cx="53848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43617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53848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0"/>
            <a:ext cx="53848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40894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xmlns="" val="4231238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709" y="4406636"/>
            <a:ext cx="10361705" cy="1362604"/>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709" y="2906449"/>
            <a:ext cx="10361705" cy="15001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xmlns="" val="3893049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10101" y="1604699"/>
            <a:ext cx="5281705" cy="44026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30865" y="1604699"/>
            <a:ext cx="5284196" cy="44026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xmlns="" val="540273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101" y="275167"/>
            <a:ext cx="10971804"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10099" y="1534583"/>
            <a:ext cx="5386293" cy="6402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0099" y="2174876"/>
            <a:ext cx="5386293" cy="39515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119" y="1534583"/>
            <a:ext cx="5388784" cy="6402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119" y="2174876"/>
            <a:ext cx="5388784" cy="39515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xmlns="" val="4154938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xmlns="" val="29658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xmlns="" val="63509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100" y="272521"/>
            <a:ext cx="4011705" cy="116284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235" y="272522"/>
            <a:ext cx="6815668" cy="58539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10100" y="1435366"/>
            <a:ext cx="401170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xmlns="" val="1409547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588" y="4800865"/>
            <a:ext cx="7313707" cy="5662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90588" y="612512"/>
            <a:ext cx="7313707" cy="411559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90588" y="5367074"/>
            <a:ext cx="7313707" cy="8056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xmlns="" val="35496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09600" y="255588"/>
            <a:ext cx="10806113" cy="1054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1720" tIns="42480" rIns="81720" bIns="4248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609600" y="1604963"/>
            <a:ext cx="10806113" cy="4402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15732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051" name="Rectangle 3"/>
          <p:cNvSpPr>
            <a:spLocks noGrp="1" noChangeArrowheads="1"/>
          </p:cNvSpPr>
          <p:nvPr>
            <p:ph type="sldNum"/>
          </p:nvPr>
        </p:nvSpPr>
        <p:spPr bwMode="auto">
          <a:xfrm>
            <a:off x="8743950" y="6246813"/>
            <a:ext cx="2671763" cy="349250"/>
          </a:xfrm>
          <a:prstGeom prst="rect">
            <a:avLst/>
          </a:prstGeom>
          <a:noFill/>
          <a:ln>
            <a:noFill/>
          </a:ln>
          <a:effectLst/>
          <a:extLst/>
        </p:spPr>
        <p:txBody>
          <a:bodyPr vert="horz" wrap="square" lIns="0" tIns="0" rIns="0" bIns="0" numCol="1" anchor="t" anchorCtr="0" compatLnSpc="1">
            <a:prstTxWarp prst="textNoShape">
              <a:avLst/>
            </a:prstTxWarp>
          </a:bodyPr>
          <a:lstStyle>
            <a:lvl1pPr algn="r">
              <a:lnSpc>
                <a:spcPct val="78000"/>
              </a:lnSpc>
              <a:defRPr sz="1300">
                <a:solidFill>
                  <a:srgbClr val="000000"/>
                </a:solidFill>
                <a:latin typeface="Times New Roman" panose="02020603050405020304" pitchFamily="18"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xmlns="" val="17326878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mj-lt"/>
          <a:ea typeface="+mj-ea"/>
          <a:cs typeface="+mj-cs"/>
        </a:defRPr>
      </a:lvl1pPr>
      <a:lvl2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2pPr>
      <a:lvl3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3pPr>
      <a:lvl4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4pPr>
      <a:lvl5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5pPr>
      <a:lvl6pPr marL="25146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6pPr>
      <a:lvl7pPr marL="29718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7pPr>
      <a:lvl8pPr marL="34290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8pPr>
      <a:lvl9pPr marL="38862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9pPr>
    </p:titleStyle>
    <p:bodyStyle>
      <a:lvl1pPr marL="342900" indent="-342900" algn="l" defTabSz="449263" rtl="0" eaLnBrk="1" fontAlgn="base" hangingPunct="1">
        <a:lnSpc>
          <a:spcPct val="97000"/>
        </a:lnSpc>
        <a:spcBef>
          <a:spcPct val="0"/>
        </a:spcBef>
        <a:spcAft>
          <a:spcPts val="1288"/>
        </a:spcAft>
        <a:buClr>
          <a:srgbClr val="000000"/>
        </a:buClr>
        <a:buSzPct val="100000"/>
        <a:buFont typeface="Times New Roman" pitchFamily="18" charset="0"/>
        <a:buChar char="•"/>
        <a:defRPr sz="2900">
          <a:solidFill>
            <a:srgbClr val="000000"/>
          </a:solidFill>
          <a:latin typeface="+mn-lt"/>
          <a:ea typeface="+mn-ea"/>
          <a:cs typeface="+mn-cs"/>
        </a:defRPr>
      </a:lvl1pPr>
      <a:lvl2pPr marL="742950" indent="-285750" algn="l" defTabSz="449263" rtl="0" eaLnBrk="1" fontAlgn="base" hangingPunct="1">
        <a:lnSpc>
          <a:spcPct val="97000"/>
        </a:lnSpc>
        <a:spcBef>
          <a:spcPct val="0"/>
        </a:spcBef>
        <a:spcAft>
          <a:spcPts val="1038"/>
        </a:spcAft>
        <a:buClr>
          <a:srgbClr val="000000"/>
        </a:buClr>
        <a:buSzPct val="100000"/>
        <a:buFont typeface="Times New Roman" pitchFamily="18" charset="0"/>
        <a:buChar char="–"/>
        <a:defRPr sz="2500">
          <a:solidFill>
            <a:srgbClr val="000000"/>
          </a:solidFill>
          <a:latin typeface="+mn-lt"/>
          <a:ea typeface="+mn-ea"/>
          <a:cs typeface="+mn-cs"/>
        </a:defRPr>
      </a:lvl2pPr>
      <a:lvl3pPr marL="1143000" indent="-228600" algn="l" defTabSz="449263" rtl="0" eaLnBrk="1" fontAlgn="base" hangingPunct="1">
        <a:lnSpc>
          <a:spcPct val="97000"/>
        </a:lnSpc>
        <a:spcBef>
          <a:spcPct val="0"/>
        </a:spcBef>
        <a:spcAft>
          <a:spcPts val="775"/>
        </a:spcAft>
        <a:buClr>
          <a:srgbClr val="000000"/>
        </a:buClr>
        <a:buSzPct val="100000"/>
        <a:buFont typeface="Times New Roman" pitchFamily="18" charset="0"/>
        <a:buChar char="•"/>
        <a:defRPr sz="2200">
          <a:solidFill>
            <a:srgbClr val="000000"/>
          </a:solidFill>
          <a:latin typeface="+mn-lt"/>
          <a:ea typeface="+mn-ea"/>
          <a:cs typeface="+mn-cs"/>
        </a:defRPr>
      </a:lvl3pPr>
      <a:lvl4pPr marL="1600200" indent="-228600" algn="l" defTabSz="449263" rtl="0" eaLnBrk="1" fontAlgn="base" hangingPunct="1">
        <a:lnSpc>
          <a:spcPct val="97000"/>
        </a:lnSpc>
        <a:spcBef>
          <a:spcPct val="0"/>
        </a:spcBef>
        <a:spcAft>
          <a:spcPts val="525"/>
        </a:spcAft>
        <a:buClr>
          <a:srgbClr val="000000"/>
        </a:buClr>
        <a:buSzPct val="100000"/>
        <a:buFont typeface="Times New Roman" pitchFamily="18" charset="0"/>
        <a:buChar char="–"/>
        <a:defRPr sz="2000">
          <a:solidFill>
            <a:srgbClr val="000000"/>
          </a:solidFill>
          <a:latin typeface="+mn-lt"/>
          <a:ea typeface="+mn-ea"/>
          <a:cs typeface="+mn-cs"/>
        </a:defRPr>
      </a:lvl4pPr>
      <a:lvl5pPr marL="2057400" indent="-228600" algn="l" defTabSz="449263" rtl="0" eaLnBrk="1" fontAlgn="base" hangingPunct="1">
        <a:lnSpc>
          <a:spcPct val="97000"/>
        </a:lnSpc>
        <a:spcBef>
          <a:spcPct val="0"/>
        </a:spcBef>
        <a:spcAft>
          <a:spcPts val="263"/>
        </a:spcAft>
        <a:buClr>
          <a:srgbClr val="000000"/>
        </a:buClr>
        <a:buSzPct val="100000"/>
        <a:buFont typeface="Times New Roman" pitchFamily="18" charset="0"/>
        <a:buChar char="»"/>
        <a:defRPr sz="2000">
          <a:solidFill>
            <a:srgbClr val="000000"/>
          </a:solidFill>
          <a:latin typeface="+mn-lt"/>
          <a:ea typeface="+mn-ea"/>
          <a:cs typeface="+mn-cs"/>
        </a:defRPr>
      </a:lvl5pPr>
      <a:lvl6pPr marL="25146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5022" y="2731501"/>
            <a:ext cx="10806113" cy="1054100"/>
          </a:xfrm>
        </p:spPr>
        <p:txBody>
          <a:bodyPr/>
          <a:lstStyle/>
          <a:p>
            <a:r>
              <a:rPr lang="en-US" sz="10000" dirty="0" smtClean="0"/>
              <a:t>Functions and Recursion</a:t>
            </a:r>
            <a:endParaRPr lang="en-US" sz="10000" dirty="0"/>
          </a:p>
        </p:txBody>
      </p:sp>
    </p:spTree>
    <p:extLst>
      <p:ext uri="{BB962C8B-B14F-4D97-AF65-F5344CB8AC3E}">
        <p14:creationId xmlns:p14="http://schemas.microsoft.com/office/powerpoint/2010/main" xmlns="" val="28254175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435468"/>
            <a:ext cx="10806113" cy="1054100"/>
          </a:xfrm>
        </p:spPr>
        <p:txBody>
          <a:bodyPr/>
          <a:lstStyle/>
          <a:p>
            <a:r>
              <a:rPr lang="en-US" b="1" dirty="0" smtClean="0"/>
              <a:t>Type coercion</a:t>
            </a:r>
            <a:endParaRPr lang="en-US" b="1" dirty="0"/>
          </a:p>
        </p:txBody>
      </p:sp>
      <p:sp>
        <p:nvSpPr>
          <p:cNvPr id="6" name="Content Placeholder 5"/>
          <p:cNvSpPr>
            <a:spLocks noGrp="1"/>
          </p:cNvSpPr>
          <p:nvPr>
            <p:ph idx="1"/>
          </p:nvPr>
        </p:nvSpPr>
        <p:spPr>
          <a:xfrm>
            <a:off x="609600" y="1604963"/>
            <a:ext cx="10806113" cy="1419591"/>
          </a:xfrm>
        </p:spPr>
        <p:txBody>
          <a:bodyPr/>
          <a:lstStyle/>
          <a:p>
            <a:r>
              <a:rPr lang="en-US" dirty="0" smtClean="0"/>
              <a:t>Rules for automatic type conversion is know as </a:t>
            </a:r>
            <a:r>
              <a:rPr lang="en-US" b="1" dirty="0" smtClean="0"/>
              <a:t>Type coercion.</a:t>
            </a:r>
          </a:p>
          <a:p>
            <a:r>
              <a:rPr lang="en-US" b="1" dirty="0" smtClean="0"/>
              <a:t>For example,</a:t>
            </a:r>
          </a:p>
          <a:p>
            <a:r>
              <a:rPr lang="en-US" b="1" dirty="0" smtClean="0"/>
              <a:t>                 </a:t>
            </a:r>
            <a:endParaRPr lang="en-US" b="1" dirty="0"/>
          </a:p>
        </p:txBody>
      </p:sp>
      <p:pic>
        <p:nvPicPr>
          <p:cNvPr id="1027" name="Picture 3"/>
          <p:cNvPicPr>
            <a:picLocks noChangeAspect="1" noChangeArrowheads="1"/>
          </p:cNvPicPr>
          <p:nvPr/>
        </p:nvPicPr>
        <p:blipFill>
          <a:blip r:embed="rId3" cstate="print"/>
          <a:srcRect/>
          <a:stretch>
            <a:fillRect/>
          </a:stretch>
        </p:blipFill>
        <p:spPr bwMode="auto">
          <a:xfrm>
            <a:off x="1181687" y="2876110"/>
            <a:ext cx="5922498" cy="2131989"/>
          </a:xfrm>
          <a:prstGeom prst="rect">
            <a:avLst/>
          </a:prstGeom>
          <a:noFill/>
          <a:ln w="9525">
            <a:noFill/>
            <a:miter lim="800000"/>
            <a:headEnd/>
            <a:tailEnd/>
          </a:ln>
          <a:effectLst/>
        </p:spPr>
      </p:pic>
      <p:sp>
        <p:nvSpPr>
          <p:cNvPr id="7" name="Rectangle 6"/>
          <p:cNvSpPr/>
          <p:nvPr/>
        </p:nvSpPr>
        <p:spPr>
          <a:xfrm>
            <a:off x="529882" y="5175962"/>
            <a:ext cx="10611729" cy="984885"/>
          </a:xfrm>
          <a:prstGeom prst="rect">
            <a:avLst/>
          </a:prstGeom>
        </p:spPr>
        <p:txBody>
          <a:bodyPr wrap="square">
            <a:spAutoFit/>
          </a:bodyPr>
          <a:lstStyle/>
          <a:p>
            <a:pPr>
              <a:buFont typeface="Arial" pitchFamily="34" charset="0"/>
              <a:buChar char="•"/>
            </a:pPr>
            <a:r>
              <a:rPr lang="en-US" sz="2900" dirty="0" smtClean="0"/>
              <a:t>  By making the denominator or numerator a float, we force Python to do floating-point division.</a:t>
            </a:r>
            <a:endParaRPr lang="en-US" sz="2900" dirty="0"/>
          </a:p>
        </p:txBody>
      </p:sp>
    </p:spTree>
    <p:extLst>
      <p:ext uri="{BB962C8B-B14F-4D97-AF65-F5344CB8AC3E}">
        <p14:creationId xmlns:p14="http://schemas.microsoft.com/office/powerpoint/2010/main" xmlns="" val="3344462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93213"/>
            <a:ext cx="10806113" cy="1054100"/>
          </a:xfrm>
        </p:spPr>
        <p:txBody>
          <a:bodyPr/>
          <a:lstStyle/>
          <a:p>
            <a:r>
              <a:rPr lang="en-US" b="1" dirty="0" smtClean="0"/>
              <a:t>Math Functions</a:t>
            </a:r>
            <a:endParaRPr lang="en-US" b="1" dirty="0"/>
          </a:p>
        </p:txBody>
      </p:sp>
      <p:pic>
        <p:nvPicPr>
          <p:cNvPr id="2050" name="Picture 2"/>
          <p:cNvPicPr>
            <a:picLocks noChangeAspect="1" noChangeArrowheads="1"/>
          </p:cNvPicPr>
          <p:nvPr/>
        </p:nvPicPr>
        <p:blipFill>
          <a:blip r:embed="rId3" cstate="print"/>
          <a:srcRect/>
          <a:stretch>
            <a:fillRect/>
          </a:stretch>
        </p:blipFill>
        <p:spPr bwMode="auto">
          <a:xfrm>
            <a:off x="436098" y="1645920"/>
            <a:ext cx="11324491" cy="3615397"/>
          </a:xfrm>
          <a:prstGeom prst="rect">
            <a:avLst/>
          </a:prstGeom>
          <a:noFill/>
          <a:ln w="9525">
            <a:noFill/>
            <a:miter lim="800000"/>
            <a:headEnd/>
            <a:tailEnd/>
          </a:ln>
          <a:effectLst/>
        </p:spPr>
      </p:pic>
    </p:spTree>
    <p:extLst>
      <p:ext uri="{BB962C8B-B14F-4D97-AF65-F5344CB8AC3E}">
        <p14:creationId xmlns:p14="http://schemas.microsoft.com/office/powerpoint/2010/main" xmlns="" val="3231086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p:cNvPicPr>
            <a:picLocks noChangeAspect="1" noChangeArrowheads="1"/>
          </p:cNvPicPr>
          <p:nvPr/>
        </p:nvPicPr>
        <p:blipFill>
          <a:blip r:embed="rId2"/>
          <a:srcRect/>
          <a:stretch>
            <a:fillRect/>
          </a:stretch>
        </p:blipFill>
        <p:spPr bwMode="auto">
          <a:xfrm>
            <a:off x="1490799" y="884421"/>
            <a:ext cx="9676231" cy="5576340"/>
          </a:xfrm>
          <a:prstGeom prst="rect">
            <a:avLst/>
          </a:prstGeom>
          <a:noFill/>
          <a:ln w="9525">
            <a:noFill/>
            <a:miter lim="800000"/>
            <a:headEnd/>
            <a:tailEnd/>
          </a:ln>
          <a:effectLst/>
        </p:spPr>
      </p:pic>
      <p:sp>
        <p:nvSpPr>
          <p:cNvPr id="3" name="TextBox 2"/>
          <p:cNvSpPr txBox="1"/>
          <p:nvPr/>
        </p:nvSpPr>
        <p:spPr>
          <a:xfrm>
            <a:off x="1678898" y="6280880"/>
            <a:ext cx="4646951" cy="461665"/>
          </a:xfrm>
          <a:prstGeom prst="rect">
            <a:avLst/>
          </a:prstGeom>
          <a:noFill/>
        </p:spPr>
        <p:txBody>
          <a:bodyPr wrap="square" rtlCol="0">
            <a:spAutoFit/>
          </a:bodyPr>
          <a:lstStyle/>
          <a:p>
            <a:r>
              <a:rPr lang="en-US" sz="2400" b="1" smtClean="0"/>
              <a:t>sqrt(x</a:t>
            </a:r>
            <a:r>
              <a:rPr lang="en-US" sz="2400" b="1" dirty="0" smtClean="0"/>
              <a:t>)  = square root</a:t>
            </a:r>
            <a:endParaRPr lang="en-US" sz="24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452536"/>
            <a:ext cx="10806113" cy="1054100"/>
          </a:xfrm>
        </p:spPr>
        <p:txBody>
          <a:bodyPr/>
          <a:lstStyle/>
          <a:p>
            <a:r>
              <a:rPr lang="en-US" b="1" dirty="0" smtClean="0"/>
              <a:t>Calling a Math Function</a:t>
            </a:r>
            <a:endParaRPr lang="en-US" b="1"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982650" y="1584506"/>
            <a:ext cx="10524721" cy="1763605"/>
          </a:xfrm>
          <a:prstGeom prst="rect">
            <a:avLst/>
          </a:prstGeom>
          <a:noFill/>
          <a:ln w="9525">
            <a:noFill/>
            <a:miter lim="800000"/>
            <a:headEnd/>
            <a:tailEnd/>
          </a:ln>
          <a:effectLst/>
        </p:spPr>
      </p:pic>
      <p:sp>
        <p:nvSpPr>
          <p:cNvPr id="7" name="TextBox 6"/>
          <p:cNvSpPr txBox="1"/>
          <p:nvPr/>
        </p:nvSpPr>
        <p:spPr>
          <a:xfrm>
            <a:off x="1237957" y="3573194"/>
            <a:ext cx="2256580" cy="538609"/>
          </a:xfrm>
          <a:prstGeom prst="rect">
            <a:avLst/>
          </a:prstGeom>
          <a:noFill/>
        </p:spPr>
        <p:txBody>
          <a:bodyPr wrap="none" rtlCol="0">
            <a:spAutoFit/>
          </a:bodyPr>
          <a:lstStyle/>
          <a:p>
            <a:r>
              <a:rPr lang="en-US" sz="2900" b="1" dirty="0" smtClean="0">
                <a:solidFill>
                  <a:srgbClr val="FF0000"/>
                </a:solidFill>
              </a:rPr>
              <a:t>For Example, </a:t>
            </a:r>
            <a:endParaRPr lang="en-US" sz="2900" b="1" dirty="0">
              <a:solidFill>
                <a:srgbClr val="FF0000"/>
              </a:solidFill>
            </a:endParaRPr>
          </a:p>
        </p:txBody>
      </p:sp>
      <p:pic>
        <p:nvPicPr>
          <p:cNvPr id="3075" name="Picture 3"/>
          <p:cNvPicPr>
            <a:picLocks noChangeAspect="1" noChangeArrowheads="1"/>
          </p:cNvPicPr>
          <p:nvPr/>
        </p:nvPicPr>
        <p:blipFill>
          <a:blip r:embed="rId4" cstate="print"/>
          <a:srcRect/>
          <a:stretch>
            <a:fillRect/>
          </a:stretch>
        </p:blipFill>
        <p:spPr bwMode="auto">
          <a:xfrm>
            <a:off x="3043091" y="4037428"/>
            <a:ext cx="5003629" cy="1716257"/>
          </a:xfrm>
          <a:prstGeom prst="rect">
            <a:avLst/>
          </a:prstGeom>
          <a:noFill/>
          <a:ln w="9525">
            <a:noFill/>
            <a:miter lim="800000"/>
            <a:headEnd/>
            <a:tailEnd/>
          </a:ln>
          <a:effectLst/>
        </p:spPr>
      </p:pic>
    </p:spTree>
    <p:extLst>
      <p:ext uri="{BB962C8B-B14F-4D97-AF65-F5344CB8AC3E}">
        <p14:creationId xmlns:p14="http://schemas.microsoft.com/office/powerpoint/2010/main" xmlns="" val="35871858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3668" y="607281"/>
            <a:ext cx="10806113" cy="1054100"/>
          </a:xfrm>
        </p:spPr>
        <p:txBody>
          <a:bodyPr/>
          <a:lstStyle/>
          <a:p>
            <a:r>
              <a:rPr lang="en-US" b="1" dirty="0" smtClean="0"/>
              <a:t>Composition</a:t>
            </a:r>
            <a:endParaRPr lang="en-US" b="1" dirty="0"/>
          </a:p>
        </p:txBody>
      </p:sp>
      <p:sp>
        <p:nvSpPr>
          <p:cNvPr id="6" name="Content Placeholder 5"/>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703385" y="1913205"/>
            <a:ext cx="10677378" cy="2743201"/>
          </a:xfrm>
          <a:prstGeom prst="rect">
            <a:avLst/>
          </a:prstGeom>
          <a:noFill/>
          <a:ln w="9525">
            <a:noFill/>
            <a:miter lim="800000"/>
            <a:headEnd/>
            <a:tailEnd/>
          </a:ln>
          <a:effectLst/>
        </p:spPr>
      </p:pic>
    </p:spTree>
    <p:extLst>
      <p:ext uri="{BB962C8B-B14F-4D97-AF65-F5344CB8AC3E}">
        <p14:creationId xmlns:p14="http://schemas.microsoft.com/office/powerpoint/2010/main" xmlns="" val="2498794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691017"/>
            <a:ext cx="10806113" cy="1054100"/>
          </a:xfrm>
        </p:spPr>
        <p:txBody>
          <a:bodyPr/>
          <a:lstStyle/>
          <a:p>
            <a:r>
              <a:rPr lang="en-US" b="1" dirty="0" smtClean="0"/>
              <a:t>Composition</a:t>
            </a:r>
            <a:endParaRPr lang="en-US" b="1" dirty="0"/>
          </a:p>
        </p:txBody>
      </p:sp>
      <p:pic>
        <p:nvPicPr>
          <p:cNvPr id="5122" name="Picture 2"/>
          <p:cNvPicPr>
            <a:picLocks noGrp="1" noChangeAspect="1" noChangeArrowheads="1"/>
          </p:cNvPicPr>
          <p:nvPr>
            <p:ph idx="1"/>
          </p:nvPr>
        </p:nvPicPr>
        <p:blipFill>
          <a:blip r:embed="rId3" cstate="print"/>
          <a:srcRect/>
          <a:stretch>
            <a:fillRect/>
          </a:stretch>
        </p:blipFill>
        <p:spPr bwMode="auto">
          <a:xfrm>
            <a:off x="827314" y="2061028"/>
            <a:ext cx="10769600" cy="3236686"/>
          </a:xfrm>
          <a:prstGeom prst="rect">
            <a:avLst/>
          </a:prstGeom>
          <a:noFill/>
          <a:ln w="9525">
            <a:noFill/>
            <a:miter lim="800000"/>
            <a:headEnd/>
            <a:tailEnd/>
          </a:ln>
          <a:effectLst/>
        </p:spPr>
      </p:pic>
    </p:spTree>
    <p:extLst>
      <p:ext uri="{BB962C8B-B14F-4D97-AF65-F5344CB8AC3E}">
        <p14:creationId xmlns:p14="http://schemas.microsoft.com/office/powerpoint/2010/main" xmlns="" val="16729167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Mathematical functions</a:t>
            </a:r>
            <a:endParaRPr lang="en-IN" dirty="0"/>
          </a:p>
        </p:txBody>
      </p:sp>
      <p:sp>
        <p:nvSpPr>
          <p:cNvPr id="3" name="Content Placeholder 2"/>
          <p:cNvSpPr>
            <a:spLocks noGrp="1"/>
          </p:cNvSpPr>
          <p:nvPr>
            <p:ph idx="1"/>
          </p:nvPr>
        </p:nvSpPr>
        <p:spPr/>
        <p:txBody>
          <a:bodyPr/>
          <a:lstStyle/>
          <a:p>
            <a:r>
              <a:rPr lang="en-IN" dirty="0" smtClean="0"/>
              <a:t>abs(x) : calculates the absolute value of x</a:t>
            </a:r>
          </a:p>
          <a:p>
            <a:r>
              <a:rPr lang="en-IN" dirty="0" err="1" smtClean="0"/>
              <a:t>pow</a:t>
            </a:r>
            <a:r>
              <a:rPr lang="en-IN" dirty="0" smtClean="0"/>
              <a:t>(x , y) : calculates x raise to the power of y.</a:t>
            </a:r>
          </a:p>
          <a:p>
            <a:r>
              <a:rPr lang="en-US" sz="3200" dirty="0" smtClean="0"/>
              <a:t>max (x1,x2….</a:t>
            </a:r>
            <a:r>
              <a:rPr lang="en-US" sz="3200" dirty="0" err="1" smtClean="0"/>
              <a:t>xn</a:t>
            </a:r>
            <a:r>
              <a:rPr lang="en-US" sz="3200" dirty="0" smtClean="0"/>
              <a:t>) : Gives the maximum number out the all the given numbers in parenthesis.</a:t>
            </a:r>
          </a:p>
          <a:p>
            <a:r>
              <a:rPr lang="en-US" sz="3200" dirty="0" smtClean="0"/>
              <a:t>min (x1,x2…</a:t>
            </a:r>
            <a:r>
              <a:rPr lang="en-US" sz="3200" dirty="0" err="1" smtClean="0"/>
              <a:t>xn</a:t>
            </a:r>
            <a:r>
              <a:rPr lang="en-US" sz="3200" dirty="0" smtClean="0"/>
              <a:t>) : Gives the minimum number out the all the given numbers in parenthesis.</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1026" name="Picture 2" descr="https://upload.wikimedia.org/wikipedia/commons/8/81/Logarithm_plots.png"/>
          <p:cNvPicPr>
            <a:picLocks noChangeAspect="1" noChangeArrowheads="1"/>
          </p:cNvPicPr>
          <p:nvPr/>
        </p:nvPicPr>
        <p:blipFill>
          <a:blip r:embed="rId2"/>
          <a:srcRect/>
          <a:stretch>
            <a:fillRect/>
          </a:stretch>
        </p:blipFill>
        <p:spPr bwMode="auto">
          <a:xfrm>
            <a:off x="2743201" y="1131210"/>
            <a:ext cx="6144145" cy="4565443"/>
          </a:xfrm>
          <a:prstGeom prst="rect">
            <a:avLst/>
          </a:prstGeom>
          <a:noFill/>
        </p:spPr>
      </p:pic>
      <p:sp>
        <p:nvSpPr>
          <p:cNvPr id="6" name="TextBox 5"/>
          <p:cNvSpPr txBox="1"/>
          <p:nvPr/>
        </p:nvSpPr>
        <p:spPr>
          <a:xfrm>
            <a:off x="4152275" y="5921115"/>
            <a:ext cx="4407108" cy="523220"/>
          </a:xfrm>
          <a:prstGeom prst="rect">
            <a:avLst/>
          </a:prstGeom>
          <a:noFill/>
        </p:spPr>
        <p:txBody>
          <a:bodyPr wrap="square" rtlCol="0">
            <a:spAutoFit/>
          </a:bodyPr>
          <a:lstStyle/>
          <a:p>
            <a:r>
              <a:rPr lang="en-US" sz="2800" dirty="0" smtClean="0"/>
              <a:t>e= 2.718281828459</a:t>
            </a:r>
            <a:endParaRPr lang="en-U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9705" y="555388"/>
            <a:ext cx="9488774" cy="1054100"/>
          </a:xfrm>
        </p:spPr>
        <p:txBody>
          <a:bodyPr/>
          <a:lstStyle/>
          <a:p>
            <a:r>
              <a:rPr lang="en-US" b="1" dirty="0" smtClean="0"/>
              <a:t>Trigonometric Functions in Math Module</a:t>
            </a:r>
            <a:br>
              <a:rPr lang="en-US" b="1" dirty="0" smtClean="0"/>
            </a:br>
            <a:endParaRPr lang="en-US" dirty="0"/>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37080" y="1334126"/>
            <a:ext cx="7116580" cy="54564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65871" y="635416"/>
            <a:ext cx="10806113" cy="1054100"/>
          </a:xfrm>
        </p:spPr>
        <p:txBody>
          <a:bodyPr/>
          <a:lstStyle/>
          <a:p>
            <a:r>
              <a:rPr lang="en-US" b="1" dirty="0" smtClean="0"/>
              <a:t>Adding new or user defined functions</a:t>
            </a:r>
            <a:endParaRPr lang="en-US" b="1" dirty="0"/>
          </a:p>
        </p:txBody>
      </p:sp>
      <p:sp>
        <p:nvSpPr>
          <p:cNvPr id="6" name="Content Placeholder 5"/>
          <p:cNvSpPr>
            <a:spLocks noGrp="1"/>
          </p:cNvSpPr>
          <p:nvPr>
            <p:ph idx="1"/>
          </p:nvPr>
        </p:nvSpPr>
        <p:spPr>
          <a:xfrm>
            <a:off x="609600" y="1604964"/>
            <a:ext cx="10806113" cy="2333990"/>
          </a:xfrm>
        </p:spPr>
        <p:txBody>
          <a:bodyPr/>
          <a:lstStyle/>
          <a:p>
            <a:r>
              <a:rPr lang="en-US" dirty="0" smtClean="0"/>
              <a:t>A function is a named sequence of statements that performs a desired operation. This operation is specified in a </a:t>
            </a:r>
            <a:r>
              <a:rPr lang="en-US" b="1" dirty="0" smtClean="0">
                <a:solidFill>
                  <a:srgbClr val="FF0000"/>
                </a:solidFill>
              </a:rPr>
              <a:t>function definition</a:t>
            </a:r>
            <a:r>
              <a:rPr lang="en-US" dirty="0" smtClean="0"/>
              <a:t>.</a:t>
            </a:r>
          </a:p>
          <a:p>
            <a:endParaRPr lang="en-US" dirty="0" smtClean="0"/>
          </a:p>
          <a:p>
            <a:r>
              <a:rPr lang="en-US" dirty="0" smtClean="0"/>
              <a:t>The syntax for a function definition is:</a:t>
            </a:r>
            <a:endParaRPr lang="en-US" dirty="0"/>
          </a:p>
        </p:txBody>
      </p:sp>
      <p:pic>
        <p:nvPicPr>
          <p:cNvPr id="6149" name="Picture 5"/>
          <p:cNvPicPr>
            <a:picLocks noChangeAspect="1" noChangeArrowheads="1"/>
          </p:cNvPicPr>
          <p:nvPr/>
        </p:nvPicPr>
        <p:blipFill>
          <a:blip r:embed="rId3" cstate="print"/>
          <a:srcRect/>
          <a:stretch>
            <a:fillRect/>
          </a:stretch>
        </p:blipFill>
        <p:spPr bwMode="auto">
          <a:xfrm>
            <a:off x="1885072" y="4164037"/>
            <a:ext cx="8651631" cy="2011680"/>
          </a:xfrm>
          <a:prstGeom prst="rect">
            <a:avLst/>
          </a:prstGeom>
          <a:noFill/>
          <a:ln w="9525">
            <a:noFill/>
            <a:miter lim="800000"/>
            <a:headEnd/>
            <a:tailEnd/>
          </a:ln>
          <a:effectLst/>
        </p:spPr>
      </p:pic>
    </p:spTree>
    <p:extLst>
      <p:ext uri="{BB962C8B-B14F-4D97-AF65-F5344CB8AC3E}">
        <p14:creationId xmlns:p14="http://schemas.microsoft.com/office/powerpoint/2010/main" xmlns="" val="2932364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305163"/>
            <a:ext cx="10806113" cy="4402137"/>
          </a:xfrm>
        </p:spPr>
        <p:txBody>
          <a:bodyPr/>
          <a:lstStyle/>
          <a:p>
            <a:r>
              <a:rPr lang="en-US" b="1" dirty="0" smtClean="0"/>
              <a:t>Function:  </a:t>
            </a:r>
            <a:r>
              <a:rPr lang="en-US" dirty="0" smtClean="0"/>
              <a:t>A named sequence of statements that performs some useful operation. Functions </a:t>
            </a:r>
            <a:r>
              <a:rPr lang="en-US" dirty="0" smtClean="0">
                <a:solidFill>
                  <a:srgbClr val="FF0000"/>
                </a:solidFill>
              </a:rPr>
              <a:t>may or may not </a:t>
            </a:r>
            <a:r>
              <a:rPr lang="en-US" dirty="0" smtClean="0"/>
              <a:t>take arguments and </a:t>
            </a:r>
            <a:r>
              <a:rPr lang="en-US" dirty="0" smtClean="0">
                <a:solidFill>
                  <a:srgbClr val="FF0000"/>
                </a:solidFill>
              </a:rPr>
              <a:t>may or may not </a:t>
            </a:r>
            <a:r>
              <a:rPr lang="en-US" dirty="0" smtClean="0"/>
              <a:t>produce a result.</a:t>
            </a:r>
          </a:p>
          <a:p>
            <a:pPr>
              <a:buNone/>
            </a:pPr>
            <a:endParaRPr lang="en-US" sz="1200" dirty="0" smtClean="0"/>
          </a:p>
          <a:p>
            <a:r>
              <a:rPr lang="en-US" b="1" dirty="0" smtClean="0"/>
              <a:t>Function definition:  </a:t>
            </a:r>
            <a:r>
              <a:rPr lang="en-US" dirty="0" smtClean="0"/>
              <a:t>A statement that creates a new function, specifying its name, parameters, and the statements it executes.</a:t>
            </a:r>
          </a:p>
          <a:p>
            <a:pPr>
              <a:buNone/>
            </a:pPr>
            <a:endParaRPr lang="en-US" sz="1200" dirty="0" smtClean="0"/>
          </a:p>
          <a:p>
            <a:r>
              <a:rPr lang="en-US" b="1" dirty="0" smtClean="0"/>
              <a:t>Function call:  </a:t>
            </a:r>
            <a:r>
              <a:rPr lang="en-US" dirty="0" smtClean="0"/>
              <a:t>A statement that call a function definition to perform a specific task.</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6" name="Content Placeholder 5"/>
          <p:cNvSpPr>
            <a:spLocks noGrp="1"/>
          </p:cNvSpPr>
          <p:nvPr>
            <p:ph idx="1"/>
          </p:nvPr>
        </p:nvSpPr>
        <p:spPr>
          <a:xfrm>
            <a:off x="609600" y="831223"/>
            <a:ext cx="10806113" cy="2418397"/>
          </a:xfrm>
        </p:spPr>
        <p:txBody>
          <a:bodyPr/>
          <a:lstStyle/>
          <a:p>
            <a:r>
              <a:rPr lang="en-US" b="1" dirty="0" smtClean="0"/>
              <a:t>Example,</a:t>
            </a:r>
          </a:p>
          <a:p>
            <a:pPr>
              <a:buNone/>
            </a:pPr>
            <a:endParaRPr lang="en-US" dirty="0" smtClean="0"/>
          </a:p>
          <a:p>
            <a:pPr>
              <a:buNone/>
            </a:pPr>
            <a:r>
              <a:rPr lang="en-US" dirty="0" smtClean="0"/>
              <a:t>                                        </a:t>
            </a:r>
            <a:r>
              <a:rPr lang="en-US" sz="3200" b="1" dirty="0" smtClean="0">
                <a:solidFill>
                  <a:srgbClr val="FF0000"/>
                </a:solidFill>
              </a:rPr>
              <a:t>def </a:t>
            </a:r>
            <a:r>
              <a:rPr lang="en-US" sz="3200" b="1" dirty="0" err="1" smtClean="0">
                <a:solidFill>
                  <a:srgbClr val="0070C0"/>
                </a:solidFill>
              </a:rPr>
              <a:t>newLine</a:t>
            </a:r>
            <a:r>
              <a:rPr lang="en-US" sz="3200" b="1" dirty="0" smtClean="0">
                <a:solidFill>
                  <a:srgbClr val="0070C0"/>
                </a:solidFill>
              </a:rPr>
              <a:t>():</a:t>
            </a:r>
          </a:p>
          <a:p>
            <a:pPr>
              <a:buNone/>
            </a:pPr>
            <a:r>
              <a:rPr lang="en-US" sz="3200" b="1" dirty="0" smtClean="0">
                <a:solidFill>
                  <a:srgbClr val="FF0000"/>
                </a:solidFill>
              </a:rPr>
              <a:t>                              	        </a:t>
            </a:r>
            <a:r>
              <a:rPr lang="en-US" sz="3200" b="1" dirty="0">
                <a:solidFill>
                  <a:srgbClr val="FF0000"/>
                </a:solidFill>
              </a:rPr>
              <a:t> </a:t>
            </a:r>
            <a:r>
              <a:rPr lang="en-US" sz="3200" b="1" dirty="0" smtClean="0">
                <a:solidFill>
                  <a:srgbClr val="FF0000"/>
                </a:solidFill>
              </a:rPr>
              <a:t>   </a:t>
            </a:r>
            <a:r>
              <a:rPr lang="en-US" sz="3200" b="1" dirty="0" smtClean="0">
                <a:solidFill>
                  <a:srgbClr val="00B050"/>
                </a:solidFill>
              </a:rPr>
              <a:t>print()</a:t>
            </a:r>
          </a:p>
          <a:p>
            <a:endParaRPr lang="en-US" dirty="0"/>
          </a:p>
        </p:txBody>
      </p:sp>
      <p:pic>
        <p:nvPicPr>
          <p:cNvPr id="7171" name="Picture 3"/>
          <p:cNvPicPr>
            <a:picLocks noChangeAspect="1" noChangeArrowheads="1"/>
          </p:cNvPicPr>
          <p:nvPr/>
        </p:nvPicPr>
        <p:blipFill>
          <a:blip r:embed="rId3" cstate="print"/>
          <a:srcRect/>
          <a:stretch>
            <a:fillRect/>
          </a:stretch>
        </p:blipFill>
        <p:spPr bwMode="auto">
          <a:xfrm>
            <a:off x="1181684" y="3657599"/>
            <a:ext cx="10269415" cy="1983546"/>
          </a:xfrm>
          <a:prstGeom prst="rect">
            <a:avLst/>
          </a:prstGeom>
          <a:noFill/>
          <a:ln w="9525">
            <a:noFill/>
            <a:miter lim="800000"/>
            <a:headEnd/>
            <a:tailEnd/>
          </a:ln>
          <a:effectLst/>
        </p:spPr>
      </p:pic>
    </p:spTree>
    <p:extLst>
      <p:ext uri="{BB962C8B-B14F-4D97-AF65-F5344CB8AC3E}">
        <p14:creationId xmlns:p14="http://schemas.microsoft.com/office/powerpoint/2010/main" xmlns="" val="15056448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330538"/>
            <a:ext cx="10806113" cy="1054100"/>
          </a:xfrm>
        </p:spPr>
        <p:txBody>
          <a:bodyPr/>
          <a:lstStyle/>
          <a:p>
            <a:r>
              <a:rPr lang="en-US" b="1" dirty="0" smtClean="0"/>
              <a:t>Calling user defined functions</a:t>
            </a:r>
            <a:endParaRPr lang="en-US" b="1" dirty="0"/>
          </a:p>
        </p:txBody>
      </p:sp>
      <p:sp>
        <p:nvSpPr>
          <p:cNvPr id="5" name="Content Placeholder 4"/>
          <p:cNvSpPr>
            <a:spLocks noGrp="1"/>
          </p:cNvSpPr>
          <p:nvPr>
            <p:ph idx="1"/>
          </p:nvPr>
        </p:nvSpPr>
        <p:spPr>
          <a:xfrm>
            <a:off x="609600" y="3812345"/>
            <a:ext cx="10806113" cy="844062"/>
          </a:xfrm>
        </p:spPr>
        <p:txBody>
          <a:bodyPr/>
          <a:lstStyle/>
          <a:p>
            <a:r>
              <a:rPr lang="en-US" b="1" dirty="0" smtClean="0"/>
              <a:t>Output of the program is: </a:t>
            </a:r>
            <a:endParaRPr lang="en-US" b="1" dirty="0"/>
          </a:p>
        </p:txBody>
      </p:sp>
      <p:pic>
        <p:nvPicPr>
          <p:cNvPr id="8194" name="Picture 2"/>
          <p:cNvPicPr>
            <a:picLocks noChangeAspect="1" noChangeArrowheads="1"/>
          </p:cNvPicPr>
          <p:nvPr/>
        </p:nvPicPr>
        <p:blipFill>
          <a:blip r:embed="rId3" cstate="print"/>
          <a:srcRect/>
          <a:stretch>
            <a:fillRect/>
          </a:stretch>
        </p:blipFill>
        <p:spPr bwMode="auto">
          <a:xfrm>
            <a:off x="621689" y="1384168"/>
            <a:ext cx="10885683" cy="2321169"/>
          </a:xfrm>
          <a:prstGeom prst="rect">
            <a:avLst/>
          </a:prstGeom>
          <a:noFill/>
          <a:ln w="9525">
            <a:noFill/>
            <a:miter lim="800000"/>
            <a:headEnd/>
            <a:tailEnd/>
          </a:ln>
          <a:effectLst/>
        </p:spPr>
      </p:pic>
      <p:pic>
        <p:nvPicPr>
          <p:cNvPr id="8195" name="Picture 3"/>
          <p:cNvPicPr>
            <a:picLocks noChangeAspect="1" noChangeArrowheads="1"/>
          </p:cNvPicPr>
          <p:nvPr/>
        </p:nvPicPr>
        <p:blipFill>
          <a:blip r:embed="rId4" cstate="print"/>
          <a:srcRect/>
          <a:stretch>
            <a:fillRect/>
          </a:stretch>
        </p:blipFill>
        <p:spPr bwMode="auto">
          <a:xfrm>
            <a:off x="855380" y="4728590"/>
            <a:ext cx="2332452" cy="1294228"/>
          </a:xfrm>
          <a:prstGeom prst="rect">
            <a:avLst/>
          </a:prstGeom>
          <a:noFill/>
          <a:ln w="9525">
            <a:noFill/>
            <a:miter lim="800000"/>
            <a:headEnd/>
            <a:tailEnd/>
          </a:ln>
          <a:effectLst/>
        </p:spPr>
      </p:pic>
    </p:spTree>
    <p:extLst>
      <p:ext uri="{BB962C8B-B14F-4D97-AF65-F5344CB8AC3E}">
        <p14:creationId xmlns:p14="http://schemas.microsoft.com/office/powerpoint/2010/main" xmlns="" val="2760977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50458"/>
            <a:ext cx="10806113" cy="1054100"/>
          </a:xfrm>
        </p:spPr>
        <p:txBody>
          <a:bodyPr/>
          <a:lstStyle/>
          <a:p>
            <a:r>
              <a:rPr lang="en-US" b="1" dirty="0" smtClean="0"/>
              <a:t>Why do we need to create functions?</a:t>
            </a:r>
            <a:endParaRPr lang="en-US" b="1" dirty="0"/>
          </a:p>
        </p:txBody>
      </p:sp>
      <p:sp>
        <p:nvSpPr>
          <p:cNvPr id="5" name="Content Placeholder 4"/>
          <p:cNvSpPr>
            <a:spLocks noGrp="1"/>
          </p:cNvSpPr>
          <p:nvPr>
            <p:ph idx="1"/>
          </p:nvPr>
        </p:nvSpPr>
        <p:spPr>
          <a:xfrm>
            <a:off x="609600" y="1694903"/>
            <a:ext cx="10806113" cy="4402137"/>
          </a:xfrm>
        </p:spPr>
        <p:txBody>
          <a:bodyPr/>
          <a:lstStyle/>
          <a:p>
            <a:r>
              <a:rPr lang="en-US" dirty="0" smtClean="0"/>
              <a:t>Creating a new function gives you an opportunity to name a group of statements. Functions can simplify a program by hiding a complex computation behind a single command and by using English words in place of arcane code.</a:t>
            </a:r>
          </a:p>
          <a:p>
            <a:endParaRPr lang="en-US" dirty="0" smtClean="0"/>
          </a:p>
          <a:p>
            <a:r>
              <a:rPr lang="en-US" dirty="0" smtClean="0"/>
              <a:t>Creating a new function can make a program smaller by eliminating repetitive code.</a:t>
            </a:r>
            <a:endParaRPr lang="en-US" dirty="0"/>
          </a:p>
        </p:txBody>
      </p:sp>
    </p:spTree>
    <p:extLst>
      <p:ext uri="{BB962C8B-B14F-4D97-AF65-F5344CB8AC3E}">
        <p14:creationId xmlns:p14="http://schemas.microsoft.com/office/powerpoint/2010/main" xmlns="" val="1550236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08807"/>
            <a:ext cx="10806113" cy="1054100"/>
          </a:xfrm>
        </p:spPr>
        <p:txBody>
          <a:bodyPr/>
          <a:lstStyle/>
          <a:p>
            <a:r>
              <a:rPr lang="en-US" b="1" dirty="0" smtClean="0"/>
              <a:t>Few points to remember</a:t>
            </a:r>
            <a:endParaRPr lang="en-US" b="1" dirty="0"/>
          </a:p>
        </p:txBody>
      </p:sp>
      <p:sp>
        <p:nvSpPr>
          <p:cNvPr id="5" name="Content Placeholder 4"/>
          <p:cNvSpPr>
            <a:spLocks noGrp="1"/>
          </p:cNvSpPr>
          <p:nvPr>
            <p:ph idx="1"/>
          </p:nvPr>
        </p:nvSpPr>
        <p:spPr/>
        <p:txBody>
          <a:bodyPr/>
          <a:lstStyle/>
          <a:p>
            <a:r>
              <a:rPr lang="en-US" dirty="0" smtClean="0"/>
              <a:t>Only the function definition generates no output.</a:t>
            </a:r>
          </a:p>
          <a:p>
            <a:r>
              <a:rPr lang="en-US" dirty="0" smtClean="0"/>
              <a:t>The statements inside the function do not get executed until the function is called.</a:t>
            </a:r>
          </a:p>
          <a:p>
            <a:r>
              <a:rPr lang="en-US" dirty="0" smtClean="0"/>
              <a:t>You have to create a function before you can execute it. </a:t>
            </a:r>
          </a:p>
          <a:p>
            <a:r>
              <a:rPr lang="en-US" b="1" dirty="0" err="1" smtClean="0"/>
              <a:t>Docstrings</a:t>
            </a:r>
            <a:r>
              <a:rPr lang="en-US" b="1" dirty="0" smtClean="0"/>
              <a:t> </a:t>
            </a:r>
            <a:r>
              <a:rPr lang="en-US" dirty="0" smtClean="0"/>
              <a:t>The first string after the function header is called the </a:t>
            </a:r>
            <a:r>
              <a:rPr lang="en-US" dirty="0" err="1" smtClean="0"/>
              <a:t>docstring</a:t>
            </a:r>
            <a:r>
              <a:rPr lang="en-US" dirty="0" smtClean="0"/>
              <a:t> and is short for documentation string. It is briefly used to explain what a function does.</a:t>
            </a:r>
          </a:p>
          <a:p>
            <a:endParaRPr lang="en-US" dirty="0" smtClean="0"/>
          </a:p>
        </p:txBody>
      </p:sp>
    </p:spTree>
    <p:extLst>
      <p:ext uri="{BB962C8B-B14F-4D97-AF65-F5344CB8AC3E}">
        <p14:creationId xmlns:p14="http://schemas.microsoft.com/office/powerpoint/2010/main" xmlns="" val="36836002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94739"/>
            <a:ext cx="10806113" cy="1054100"/>
          </a:xfrm>
        </p:spPr>
        <p:txBody>
          <a:bodyPr/>
          <a:lstStyle/>
          <a:p>
            <a:r>
              <a:rPr lang="en-US" b="1" dirty="0" smtClean="0"/>
              <a:t>Flow of execution</a:t>
            </a:r>
            <a:endParaRPr lang="en-US" b="1" dirty="0"/>
          </a:p>
        </p:txBody>
      </p:sp>
      <p:sp>
        <p:nvSpPr>
          <p:cNvPr id="5" name="Content Placeholder 4"/>
          <p:cNvSpPr>
            <a:spLocks noGrp="1"/>
          </p:cNvSpPr>
          <p:nvPr>
            <p:ph idx="1"/>
          </p:nvPr>
        </p:nvSpPr>
        <p:spPr>
          <a:xfrm>
            <a:off x="609600" y="1604963"/>
            <a:ext cx="10806113" cy="1503997"/>
          </a:xfrm>
        </p:spPr>
        <p:txBody>
          <a:bodyPr/>
          <a:lstStyle/>
          <a:p>
            <a:r>
              <a:rPr lang="en-US" dirty="0" smtClean="0"/>
              <a:t>In order to ensure that a function is defined before its first use, you have to know the order in which statements are executed, which is called the flow of execution.</a:t>
            </a:r>
            <a:endParaRPr lang="en-US" dirty="0"/>
          </a:p>
        </p:txBody>
      </p:sp>
      <p:sp>
        <p:nvSpPr>
          <p:cNvPr id="6" name="TextBox 5"/>
          <p:cNvSpPr txBox="1"/>
          <p:nvPr/>
        </p:nvSpPr>
        <p:spPr>
          <a:xfrm>
            <a:off x="7455877" y="5190978"/>
            <a:ext cx="2982351" cy="430887"/>
          </a:xfrm>
          <a:prstGeom prst="rect">
            <a:avLst/>
          </a:prstGeom>
          <a:noFill/>
        </p:spPr>
        <p:txBody>
          <a:bodyPr wrap="square" rtlCol="0">
            <a:spAutoFit/>
          </a:bodyPr>
          <a:lstStyle/>
          <a:p>
            <a:r>
              <a:rPr lang="en-US" sz="2200" b="1" dirty="0" smtClean="0"/>
              <a:t>Execution Starts  </a:t>
            </a:r>
            <a:endParaRPr lang="en-US" sz="2200" b="1" dirty="0"/>
          </a:p>
        </p:txBody>
      </p:sp>
      <p:cxnSp>
        <p:nvCxnSpPr>
          <p:cNvPr id="8" name="Straight Arrow Connector 7"/>
          <p:cNvCxnSpPr/>
          <p:nvPr/>
        </p:nvCxnSpPr>
        <p:spPr bwMode="auto">
          <a:xfrm>
            <a:off x="6063175" y="5430129"/>
            <a:ext cx="1322363"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 name="Straight Arrow Connector 8"/>
          <p:cNvCxnSpPr/>
          <p:nvPr/>
        </p:nvCxnSpPr>
        <p:spPr bwMode="auto">
          <a:xfrm>
            <a:off x="5416062" y="5838092"/>
            <a:ext cx="3235569" cy="1"/>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0" name="Straight Arrow Connector 9"/>
          <p:cNvCxnSpPr/>
          <p:nvPr/>
        </p:nvCxnSpPr>
        <p:spPr bwMode="auto">
          <a:xfrm>
            <a:off x="6203852" y="6288258"/>
            <a:ext cx="1575582"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6" name="Oval 15"/>
          <p:cNvSpPr/>
          <p:nvPr/>
        </p:nvSpPr>
        <p:spPr bwMode="auto">
          <a:xfrm>
            <a:off x="9467558" y="5148775"/>
            <a:ext cx="576775" cy="492369"/>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0" u="none" strike="noStrike" cap="none" normalizeH="0" baseline="0" dirty="0" smtClean="0">
                <a:ln>
                  <a:noFill/>
                </a:ln>
                <a:effectLst/>
                <a:latin typeface="Arial" charset="0"/>
              </a:rPr>
              <a:t>1</a:t>
            </a:r>
          </a:p>
        </p:txBody>
      </p:sp>
      <p:sp>
        <p:nvSpPr>
          <p:cNvPr id="17" name="Oval 16"/>
          <p:cNvSpPr/>
          <p:nvPr/>
        </p:nvSpPr>
        <p:spPr bwMode="auto">
          <a:xfrm>
            <a:off x="8747761" y="5638800"/>
            <a:ext cx="576775" cy="492369"/>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b="1" dirty="0" smtClean="0">
                <a:latin typeface="Arial" charset="0"/>
              </a:rPr>
              <a:t>2</a:t>
            </a:r>
            <a:endParaRPr kumimoji="0" lang="en-US" sz="2000" b="1" i="0" u="none" strike="noStrike" cap="none" normalizeH="0" baseline="0" dirty="0" smtClean="0">
              <a:ln>
                <a:noFill/>
              </a:ln>
              <a:effectLst/>
              <a:latin typeface="Arial" charset="0"/>
            </a:endParaRPr>
          </a:p>
        </p:txBody>
      </p:sp>
      <p:sp>
        <p:nvSpPr>
          <p:cNvPr id="18" name="Oval 17"/>
          <p:cNvSpPr/>
          <p:nvPr/>
        </p:nvSpPr>
        <p:spPr bwMode="auto">
          <a:xfrm>
            <a:off x="5554980" y="4618892"/>
            <a:ext cx="576775" cy="492369"/>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b="1" dirty="0" smtClean="0">
                <a:latin typeface="Arial" charset="0"/>
              </a:rPr>
              <a:t>6</a:t>
            </a:r>
            <a:endParaRPr kumimoji="0" lang="en-US" sz="2000" b="1" i="0" u="none" strike="noStrike" cap="none" normalizeH="0" baseline="0" dirty="0" smtClean="0">
              <a:ln>
                <a:noFill/>
              </a:ln>
              <a:effectLst/>
              <a:latin typeface="Arial" charset="0"/>
            </a:endParaRPr>
          </a:p>
        </p:txBody>
      </p:sp>
      <p:sp>
        <p:nvSpPr>
          <p:cNvPr id="19" name="Oval 18"/>
          <p:cNvSpPr/>
          <p:nvPr/>
        </p:nvSpPr>
        <p:spPr bwMode="auto">
          <a:xfrm>
            <a:off x="5730241" y="4157003"/>
            <a:ext cx="576775" cy="492369"/>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b="1" dirty="0" smtClean="0">
                <a:latin typeface="Arial" charset="0"/>
              </a:rPr>
              <a:t>5</a:t>
            </a:r>
            <a:endParaRPr kumimoji="0" lang="en-US" sz="2000" b="1" i="0" u="none" strike="noStrike" cap="none" normalizeH="0" baseline="0" dirty="0" smtClean="0">
              <a:ln>
                <a:noFill/>
              </a:ln>
              <a:effectLst/>
              <a:latin typeface="Arial" charset="0"/>
            </a:endParaRPr>
          </a:p>
        </p:txBody>
      </p:sp>
      <p:sp>
        <p:nvSpPr>
          <p:cNvPr id="20" name="Oval 19"/>
          <p:cNvSpPr/>
          <p:nvPr/>
        </p:nvSpPr>
        <p:spPr bwMode="auto">
          <a:xfrm>
            <a:off x="6207956" y="3857112"/>
            <a:ext cx="576775" cy="492369"/>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b="1" dirty="0" smtClean="0">
                <a:latin typeface="Arial" charset="0"/>
              </a:rPr>
              <a:t>4</a:t>
            </a:r>
            <a:endParaRPr kumimoji="0" lang="en-US" sz="2000" b="1" i="0" u="none" strike="noStrike" cap="none" normalizeH="0" baseline="0" dirty="0" smtClean="0">
              <a:ln>
                <a:noFill/>
              </a:ln>
              <a:effectLst/>
              <a:latin typeface="Arial" charset="0"/>
            </a:endParaRPr>
          </a:p>
        </p:txBody>
      </p:sp>
      <p:sp>
        <p:nvSpPr>
          <p:cNvPr id="21" name="Oval 20"/>
          <p:cNvSpPr/>
          <p:nvPr/>
        </p:nvSpPr>
        <p:spPr bwMode="auto">
          <a:xfrm>
            <a:off x="6414868" y="3450737"/>
            <a:ext cx="576775" cy="492369"/>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b="1" dirty="0" smtClean="0">
                <a:latin typeface="Arial" charset="0"/>
              </a:rPr>
              <a:t>3</a:t>
            </a:r>
            <a:endParaRPr kumimoji="0" lang="en-US" sz="2000" b="1" i="0" u="none" strike="noStrike" cap="none" normalizeH="0" baseline="0" dirty="0" smtClean="0">
              <a:ln>
                <a:noFill/>
              </a:ln>
              <a:effectLst/>
              <a:latin typeface="Arial" charset="0"/>
            </a:endParaRPr>
          </a:p>
        </p:txBody>
      </p:sp>
      <p:sp>
        <p:nvSpPr>
          <p:cNvPr id="22" name="Oval 21"/>
          <p:cNvSpPr/>
          <p:nvPr/>
        </p:nvSpPr>
        <p:spPr bwMode="auto">
          <a:xfrm>
            <a:off x="7859152" y="6100689"/>
            <a:ext cx="576775" cy="492369"/>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b="1" dirty="0" smtClean="0">
                <a:latin typeface="Arial" charset="0"/>
              </a:rPr>
              <a:t>7</a:t>
            </a:r>
            <a:endParaRPr kumimoji="0" lang="en-US" sz="2000" b="1" i="0" u="none" strike="noStrike" cap="none" normalizeH="0" baseline="0" dirty="0" smtClean="0">
              <a:ln>
                <a:noFill/>
              </a:ln>
              <a:effectLst/>
              <a:latin typeface="Arial" charset="0"/>
            </a:endParaRPr>
          </a:p>
        </p:txBody>
      </p:sp>
      <p:cxnSp>
        <p:nvCxnSpPr>
          <p:cNvPr id="30" name="Straight Arrow Connector 29"/>
          <p:cNvCxnSpPr/>
          <p:nvPr/>
        </p:nvCxnSpPr>
        <p:spPr bwMode="auto">
          <a:xfrm>
            <a:off x="3251983" y="3880338"/>
            <a:ext cx="1237956"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1" name="Straight Arrow Connector 30"/>
          <p:cNvCxnSpPr/>
          <p:nvPr/>
        </p:nvCxnSpPr>
        <p:spPr bwMode="auto">
          <a:xfrm flipV="1">
            <a:off x="4611859" y="3826412"/>
            <a:ext cx="1577926" cy="11723"/>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 name="Straight Arrow Connector 31"/>
          <p:cNvCxnSpPr/>
          <p:nvPr/>
        </p:nvCxnSpPr>
        <p:spPr bwMode="auto">
          <a:xfrm>
            <a:off x="4541520" y="4274233"/>
            <a:ext cx="1237956"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3" name="Straight Arrow Connector 32"/>
          <p:cNvCxnSpPr>
            <a:endCxn id="18" idx="2"/>
          </p:cNvCxnSpPr>
          <p:nvPr/>
        </p:nvCxnSpPr>
        <p:spPr bwMode="auto">
          <a:xfrm flipV="1">
            <a:off x="4868007" y="4865077"/>
            <a:ext cx="686973" cy="937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23" name="Picture 22"/>
          <p:cNvPicPr>
            <a:picLocks noChangeAspect="1"/>
          </p:cNvPicPr>
          <p:nvPr/>
        </p:nvPicPr>
        <p:blipFill rotWithShape="1">
          <a:blip r:embed="rId2"/>
          <a:srcRect r="50872" b="49027"/>
          <a:stretch/>
        </p:blipFill>
        <p:spPr>
          <a:xfrm>
            <a:off x="1174607" y="3276830"/>
            <a:ext cx="4320000" cy="3316228"/>
          </a:xfrm>
          <a:prstGeom prst="rect">
            <a:avLst/>
          </a:prstGeom>
        </p:spPr>
      </p:pic>
    </p:spTree>
    <p:extLst>
      <p:ext uri="{BB962C8B-B14F-4D97-AF65-F5344CB8AC3E}">
        <p14:creationId xmlns:p14="http://schemas.microsoft.com/office/powerpoint/2010/main" xmlns="" val="376495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linds(horizontal)">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blinds(horizontal)">
                                      <p:cBhvr>
                                        <p:cTn id="26" dur="500"/>
                                        <p:tgtEl>
                                          <p:spTgt spid="3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blinds(horizontal)">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blinds(horizontal)">
                                      <p:cBhvr>
                                        <p:cTn id="34" dur="500"/>
                                        <p:tgtEl>
                                          <p:spTgt spid="3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linds(horizontal)">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blinds(horizontal)">
                                      <p:cBhvr>
                                        <p:cTn id="42" dur="500"/>
                                        <p:tgtEl>
                                          <p:spTgt spid="32"/>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blinds(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blinds(horizontal)">
                                      <p:cBhvr>
                                        <p:cTn id="50" dur="500"/>
                                        <p:tgtEl>
                                          <p:spTgt spid="33"/>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blinds(horizontal)">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blinds(horizontal)">
                                      <p:cBhvr>
                                        <p:cTn id="58" dur="500"/>
                                        <p:tgtEl>
                                          <p:spTgt spid="10"/>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blinds(horizontal)">
                                      <p:cBhvr>
                                        <p:cTn id="6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animBg="1"/>
      <p:bldP spid="17" grpId="0" animBg="1"/>
      <p:bldP spid="18" grpId="0" animBg="1"/>
      <p:bldP spid="19" grpId="0" animBg="1"/>
      <p:bldP spid="20" grpId="0" animBg="1"/>
      <p:bldP spid="21" grpId="0" animBg="1"/>
      <p:bldP spid="2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396268"/>
            <a:ext cx="10806113" cy="1054100"/>
          </a:xfrm>
        </p:spPr>
        <p:txBody>
          <a:bodyPr/>
          <a:lstStyle/>
          <a:p>
            <a:r>
              <a:rPr lang="en-US" b="1" dirty="0" smtClean="0"/>
              <a:t>Parameters and arguments</a:t>
            </a:r>
            <a:endParaRPr lang="en-US" b="1" dirty="0"/>
          </a:p>
        </p:txBody>
      </p:sp>
      <p:sp>
        <p:nvSpPr>
          <p:cNvPr id="5" name="Content Placeholder 4"/>
          <p:cNvSpPr>
            <a:spLocks noGrp="1"/>
          </p:cNvSpPr>
          <p:nvPr>
            <p:ph idx="1"/>
          </p:nvPr>
        </p:nvSpPr>
        <p:spPr>
          <a:xfrm>
            <a:off x="609600" y="1604963"/>
            <a:ext cx="10806113" cy="4880243"/>
          </a:xfrm>
        </p:spPr>
        <p:txBody>
          <a:bodyPr/>
          <a:lstStyle/>
          <a:p>
            <a:pPr algn="just"/>
            <a:r>
              <a:rPr lang="en-US" b="1" dirty="0" smtClean="0"/>
              <a:t>Arguments </a:t>
            </a:r>
            <a:r>
              <a:rPr lang="en-US" dirty="0" smtClean="0"/>
              <a:t>are the values that control how the function does its job.</a:t>
            </a:r>
          </a:p>
          <a:p>
            <a:pPr algn="just"/>
            <a:r>
              <a:rPr lang="en-US" dirty="0" smtClean="0"/>
              <a:t>For example, if you want to find the </a:t>
            </a:r>
            <a:r>
              <a:rPr lang="en-US" dirty="0" smtClean="0">
                <a:solidFill>
                  <a:srgbClr val="FF0000"/>
                </a:solidFill>
              </a:rPr>
              <a:t>sin</a:t>
            </a:r>
            <a:r>
              <a:rPr lang="en-US" dirty="0" smtClean="0"/>
              <a:t> of a number, you have to indicate what the number is. Thus, sin takes a numeric value as an argument.</a:t>
            </a:r>
          </a:p>
          <a:p>
            <a:pPr algn="just"/>
            <a:endParaRPr lang="en-US" dirty="0" smtClean="0"/>
          </a:p>
          <a:p>
            <a:pPr algn="just"/>
            <a:r>
              <a:rPr lang="en-US" dirty="0" smtClean="0"/>
              <a:t>Some functions take more than one argument. For example, </a:t>
            </a:r>
            <a:r>
              <a:rPr lang="en-US" dirty="0" err="1" smtClean="0">
                <a:solidFill>
                  <a:srgbClr val="FF0000"/>
                </a:solidFill>
              </a:rPr>
              <a:t>pow</a:t>
            </a:r>
            <a:r>
              <a:rPr lang="en-US" dirty="0" smtClean="0"/>
              <a:t> takes two arguments, the base and the exponent. In the function definition, the values that are passed get assigned to variables called as </a:t>
            </a:r>
            <a:r>
              <a:rPr lang="en-US" b="1" dirty="0" smtClean="0"/>
              <a:t>parameters</a:t>
            </a:r>
            <a:r>
              <a:rPr lang="en-US" dirty="0" smtClean="0"/>
              <a:t>.</a:t>
            </a:r>
            <a:endParaRPr lang="en-US" dirty="0"/>
          </a:p>
        </p:txBody>
      </p:sp>
    </p:spTree>
    <p:extLst>
      <p:ext uri="{BB962C8B-B14F-4D97-AF65-F5344CB8AC3E}">
        <p14:creationId xmlns:p14="http://schemas.microsoft.com/office/powerpoint/2010/main" xmlns="" val="6225446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a:xfrm>
            <a:off x="609600" y="1604963"/>
            <a:ext cx="10806113" cy="5253037"/>
          </a:xfrm>
        </p:spPr>
        <p:txBody>
          <a:bodyPr/>
          <a:lstStyle/>
          <a:p>
            <a:pPr>
              <a:buNone/>
            </a:pPr>
            <a:r>
              <a:rPr lang="en-IN" dirty="0" smtClean="0"/>
              <a:t>     def </a:t>
            </a:r>
            <a:r>
              <a:rPr lang="en-IN" dirty="0" err="1" smtClean="0"/>
              <a:t>addme</a:t>
            </a:r>
            <a:r>
              <a:rPr lang="en-IN" dirty="0" smtClean="0"/>
              <a:t>( num1, num2):</a:t>
            </a:r>
          </a:p>
          <a:p>
            <a:pPr>
              <a:buNone/>
            </a:pPr>
            <a:r>
              <a:rPr lang="en-IN" dirty="0" smtClean="0"/>
              <a:t>				</a:t>
            </a:r>
            <a:r>
              <a:rPr lang="en-IN" dirty="0" err="1" smtClean="0"/>
              <a:t>mysum</a:t>
            </a:r>
            <a:r>
              <a:rPr lang="en-IN" dirty="0" smtClean="0"/>
              <a:t> = num1+num2</a:t>
            </a:r>
          </a:p>
          <a:p>
            <a:pPr>
              <a:buNone/>
            </a:pPr>
            <a:r>
              <a:rPr lang="en-IN" dirty="0" smtClean="0"/>
              <a:t>				return </a:t>
            </a:r>
            <a:r>
              <a:rPr lang="en-IN" dirty="0" err="1" smtClean="0"/>
              <a:t>mysum</a:t>
            </a:r>
            <a:endParaRPr lang="en-IN" dirty="0" smtClean="0"/>
          </a:p>
          <a:p>
            <a:pPr>
              <a:buNone/>
            </a:pPr>
            <a:r>
              <a:rPr lang="en-IN" dirty="0" smtClean="0"/>
              <a:t>	x=10</a:t>
            </a:r>
          </a:p>
          <a:p>
            <a:pPr>
              <a:buNone/>
            </a:pPr>
            <a:r>
              <a:rPr lang="en-IN" dirty="0" smtClean="0"/>
              <a:t>	y = 12</a:t>
            </a:r>
          </a:p>
          <a:p>
            <a:pPr>
              <a:buNone/>
            </a:pPr>
            <a:r>
              <a:rPr lang="en-IN" dirty="0" smtClean="0"/>
              <a:t>	</a:t>
            </a:r>
            <a:r>
              <a:rPr lang="en-IN" dirty="0" err="1" smtClean="0"/>
              <a:t>addme</a:t>
            </a:r>
            <a:r>
              <a:rPr lang="en-IN" dirty="0" smtClean="0"/>
              <a:t>(x, y)</a:t>
            </a:r>
          </a:p>
          <a:p>
            <a:pPr>
              <a:buNone/>
            </a:pPr>
            <a:r>
              <a:rPr lang="en-IN" dirty="0" smtClean="0"/>
              <a:t>	# Here x and y are arguments</a:t>
            </a:r>
          </a:p>
          <a:p>
            <a:pPr>
              <a:buNone/>
            </a:pPr>
            <a:r>
              <a:rPr lang="en-IN" dirty="0" smtClean="0"/>
              <a:t>	# num1 and num2 are parameters </a:t>
            </a:r>
          </a:p>
          <a:p>
            <a:pPr>
              <a:buNone/>
            </a:pPr>
            <a:endParaRPr lang="en-IN" dirty="0" smtClean="0"/>
          </a:p>
          <a:p>
            <a:pPr>
              <a:buNone/>
            </a:pPr>
            <a:r>
              <a:rPr lang="en-IN" dirty="0" smtClean="0"/>
              <a:t>	</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Grp="1" noChangeAspect="1" noChangeArrowheads="1"/>
          </p:cNvPicPr>
          <p:nvPr>
            <p:ph idx="1"/>
          </p:nvPr>
        </p:nvPicPr>
        <p:blipFill>
          <a:blip r:embed="rId2" cstate="print"/>
          <a:srcRect/>
          <a:stretch>
            <a:fillRect/>
          </a:stretch>
        </p:blipFill>
        <p:spPr bwMode="auto">
          <a:xfrm>
            <a:off x="1800664" y="3501745"/>
            <a:ext cx="5712620" cy="3124139"/>
          </a:xfrm>
          <a:prstGeom prst="rect">
            <a:avLst/>
          </a:prstGeom>
          <a:noFill/>
          <a:ln w="9525">
            <a:noFill/>
            <a:miter lim="800000"/>
            <a:headEnd/>
            <a:tailEnd/>
          </a:ln>
          <a:effectLst/>
        </p:spPr>
      </p:pic>
      <p:cxnSp>
        <p:nvCxnSpPr>
          <p:cNvPr id="8" name="Straight Arrow Connector 7"/>
          <p:cNvCxnSpPr/>
          <p:nvPr/>
        </p:nvCxnSpPr>
        <p:spPr bwMode="auto">
          <a:xfrm>
            <a:off x="6682154" y="1589649"/>
            <a:ext cx="1927274"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 name="Straight Arrow Connector 8"/>
          <p:cNvCxnSpPr/>
          <p:nvPr/>
        </p:nvCxnSpPr>
        <p:spPr bwMode="auto">
          <a:xfrm>
            <a:off x="6975231" y="3880338"/>
            <a:ext cx="1493520" cy="52285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0" name="TextBox 9"/>
          <p:cNvSpPr txBox="1"/>
          <p:nvPr/>
        </p:nvSpPr>
        <p:spPr>
          <a:xfrm>
            <a:off x="8609427" y="1097280"/>
            <a:ext cx="3145926" cy="984885"/>
          </a:xfrm>
          <a:prstGeom prst="rect">
            <a:avLst/>
          </a:prstGeom>
          <a:noFill/>
        </p:spPr>
        <p:txBody>
          <a:bodyPr wrap="none" rtlCol="0">
            <a:spAutoFit/>
          </a:bodyPr>
          <a:lstStyle/>
          <a:p>
            <a:r>
              <a:rPr lang="en-US" sz="2900" b="1" dirty="0" smtClean="0">
                <a:solidFill>
                  <a:srgbClr val="FF0000"/>
                </a:solidFill>
              </a:rPr>
              <a:t>Function Definition</a:t>
            </a:r>
          </a:p>
          <a:p>
            <a:r>
              <a:rPr lang="en-US" sz="2900" b="1" dirty="0" smtClean="0">
                <a:solidFill>
                  <a:srgbClr val="FF0000"/>
                </a:solidFill>
              </a:rPr>
              <a:t> with arguments</a:t>
            </a:r>
            <a:endParaRPr lang="en-US" sz="2900" b="1" dirty="0">
              <a:solidFill>
                <a:srgbClr val="FF0000"/>
              </a:solidFill>
            </a:endParaRPr>
          </a:p>
        </p:txBody>
      </p:sp>
      <p:sp>
        <p:nvSpPr>
          <p:cNvPr id="12" name="TextBox 11"/>
          <p:cNvSpPr txBox="1"/>
          <p:nvPr/>
        </p:nvSpPr>
        <p:spPr>
          <a:xfrm>
            <a:off x="8508606" y="4035083"/>
            <a:ext cx="3587970" cy="1877437"/>
          </a:xfrm>
          <a:prstGeom prst="rect">
            <a:avLst/>
          </a:prstGeom>
          <a:noFill/>
        </p:spPr>
        <p:txBody>
          <a:bodyPr wrap="none" rtlCol="0">
            <a:spAutoFit/>
          </a:bodyPr>
          <a:lstStyle/>
          <a:p>
            <a:r>
              <a:rPr lang="en-US" sz="2900" b="1" dirty="0" smtClean="0">
                <a:solidFill>
                  <a:srgbClr val="FF0000"/>
                </a:solidFill>
              </a:rPr>
              <a:t>Function Call</a:t>
            </a:r>
          </a:p>
          <a:p>
            <a:r>
              <a:rPr lang="en-US" sz="2900" b="1" dirty="0" smtClean="0">
                <a:solidFill>
                  <a:srgbClr val="FF0000"/>
                </a:solidFill>
              </a:rPr>
              <a:t> with arguments of </a:t>
            </a:r>
          </a:p>
          <a:p>
            <a:r>
              <a:rPr lang="en-US" sz="2900" b="1" dirty="0" smtClean="0">
                <a:solidFill>
                  <a:srgbClr val="FF0000"/>
                </a:solidFill>
              </a:rPr>
              <a:t>type String, Integer</a:t>
            </a:r>
          </a:p>
          <a:p>
            <a:r>
              <a:rPr lang="en-US" sz="2900" b="1" dirty="0" smtClean="0">
                <a:solidFill>
                  <a:srgbClr val="FF0000"/>
                </a:solidFill>
              </a:rPr>
              <a:t>and float respectively </a:t>
            </a:r>
            <a:endParaRPr lang="en-US" sz="2900" b="1" dirty="0">
              <a:solidFill>
                <a:srgbClr val="FF0000"/>
              </a:solidFill>
            </a:endParaRPr>
          </a:p>
        </p:txBody>
      </p:sp>
      <p:cxnSp>
        <p:nvCxnSpPr>
          <p:cNvPr id="14" name="Straight Arrow Connector 13"/>
          <p:cNvCxnSpPr/>
          <p:nvPr/>
        </p:nvCxnSpPr>
        <p:spPr bwMode="auto">
          <a:xfrm flipV="1">
            <a:off x="7059637" y="5275385"/>
            <a:ext cx="1437249" cy="447821"/>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 name="Straight Arrow Connector 14"/>
          <p:cNvCxnSpPr/>
          <p:nvPr/>
        </p:nvCxnSpPr>
        <p:spPr bwMode="auto">
          <a:xfrm>
            <a:off x="6058486" y="4806462"/>
            <a:ext cx="2410265" cy="4689"/>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 name="TextBox 2"/>
          <p:cNvSpPr txBox="1"/>
          <p:nvPr/>
        </p:nvSpPr>
        <p:spPr>
          <a:xfrm>
            <a:off x="2205394" y="1097280"/>
            <a:ext cx="4698610" cy="954107"/>
          </a:xfrm>
          <a:prstGeom prst="rect">
            <a:avLst/>
          </a:prstGeom>
          <a:noFill/>
        </p:spPr>
        <p:txBody>
          <a:bodyPr wrap="square" rtlCol="0">
            <a:spAutoFit/>
          </a:bodyPr>
          <a:lstStyle/>
          <a:p>
            <a:r>
              <a:rPr lang="en-IN" sz="2800" b="1" dirty="0" smtClean="0">
                <a:solidFill>
                  <a:srgbClr val="FF0000"/>
                </a:solidFill>
              </a:rPr>
              <a:t>def</a:t>
            </a:r>
            <a:r>
              <a:rPr lang="en-IN" sz="2800" b="1" dirty="0" smtClean="0">
                <a:solidFill>
                  <a:srgbClr val="0070C0"/>
                </a:solidFill>
              </a:rPr>
              <a:t>  </a:t>
            </a:r>
            <a:r>
              <a:rPr lang="en-IN" sz="2800" b="1" dirty="0" err="1" smtClean="0">
                <a:solidFill>
                  <a:srgbClr val="0070C0"/>
                </a:solidFill>
              </a:rPr>
              <a:t>printTwice</a:t>
            </a:r>
            <a:r>
              <a:rPr lang="en-IN" sz="2800" b="1" dirty="0" smtClean="0">
                <a:solidFill>
                  <a:srgbClr val="0070C0"/>
                </a:solidFill>
              </a:rPr>
              <a:t>(twice):</a:t>
            </a:r>
          </a:p>
          <a:p>
            <a:r>
              <a:rPr lang="en-IN" sz="2800" b="1" dirty="0">
                <a:solidFill>
                  <a:srgbClr val="0070C0"/>
                </a:solidFill>
              </a:rPr>
              <a:t>	</a:t>
            </a:r>
            <a:r>
              <a:rPr lang="en-IN" sz="2800" b="1" dirty="0" smtClean="0">
                <a:solidFill>
                  <a:srgbClr val="00B050"/>
                </a:solidFill>
              </a:rPr>
              <a:t>print(twice, twice)</a:t>
            </a:r>
            <a:endParaRPr lang="en-IN" sz="2800" b="1" dirty="0">
              <a:solidFill>
                <a:srgbClr val="00B050"/>
              </a:solidFill>
            </a:endParaRPr>
          </a:p>
        </p:txBody>
      </p:sp>
    </p:spTree>
    <p:extLst>
      <p:ext uri="{BB962C8B-B14F-4D97-AF65-F5344CB8AC3E}">
        <p14:creationId xmlns:p14="http://schemas.microsoft.com/office/powerpoint/2010/main" xmlns="" val="29746856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32100"/>
            <a:ext cx="10806113" cy="1054100"/>
          </a:xfrm>
        </p:spPr>
        <p:txBody>
          <a:bodyPr/>
          <a:lstStyle/>
          <a:p>
            <a:r>
              <a:rPr lang="en-US" b="1" dirty="0" smtClean="0"/>
              <a:t>Composition for user defined functions </a:t>
            </a:r>
            <a:endParaRPr lang="en-US" b="1" dirty="0"/>
          </a:p>
        </p:txBody>
      </p:sp>
      <p:sp>
        <p:nvSpPr>
          <p:cNvPr id="5" name="Content Placeholder 4"/>
          <p:cNvSpPr>
            <a:spLocks noGrp="1"/>
          </p:cNvSpPr>
          <p:nvPr>
            <p:ph idx="1"/>
          </p:nvPr>
        </p:nvSpPr>
        <p:spPr/>
        <p:txBody>
          <a:bodyPr/>
          <a:lstStyle/>
          <a:p>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464234" y="1617785"/>
            <a:ext cx="11437034" cy="4234375"/>
          </a:xfrm>
          <a:prstGeom prst="rect">
            <a:avLst/>
          </a:prstGeom>
          <a:noFill/>
          <a:ln w="9525">
            <a:noFill/>
            <a:miter lim="800000"/>
            <a:headEnd/>
            <a:tailEnd/>
          </a:ln>
          <a:effectLst/>
        </p:spPr>
      </p:pic>
    </p:spTree>
    <p:extLst>
      <p:ext uri="{BB962C8B-B14F-4D97-AF65-F5344CB8AC3E}">
        <p14:creationId xmlns:p14="http://schemas.microsoft.com/office/powerpoint/2010/main" xmlns="" val="12549323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660" y="458072"/>
            <a:ext cx="10806113" cy="1054100"/>
          </a:xfrm>
        </p:spPr>
        <p:txBody>
          <a:bodyPr/>
          <a:lstStyle/>
          <a:p>
            <a:r>
              <a:rPr lang="en-US" b="1" dirty="0" smtClean="0"/>
              <a:t>Variables and parameters are local</a:t>
            </a:r>
            <a:endParaRPr lang="en-US" b="1" dirty="0"/>
          </a:p>
        </p:txBody>
      </p:sp>
      <p:sp>
        <p:nvSpPr>
          <p:cNvPr id="6" name="Content Placeholder 5"/>
          <p:cNvSpPr>
            <a:spLocks noGrp="1"/>
          </p:cNvSpPr>
          <p:nvPr>
            <p:ph idx="1"/>
          </p:nvPr>
        </p:nvSpPr>
        <p:spPr>
          <a:xfrm>
            <a:off x="609600" y="1478351"/>
            <a:ext cx="10806113" cy="4402137"/>
          </a:xfrm>
        </p:spPr>
        <p:txBody>
          <a:bodyPr/>
          <a:lstStyle/>
          <a:p>
            <a:r>
              <a:rPr lang="en-US" dirty="0" smtClean="0"/>
              <a:t>When you create a local variable inside a function, it only exists inside the function, and you cannot use it outside. For example:</a:t>
            </a:r>
          </a:p>
          <a:p>
            <a:pPr>
              <a:buNone/>
            </a:pPr>
            <a:r>
              <a:rPr lang="en-US" dirty="0" smtClean="0"/>
              <a:t>                              </a:t>
            </a:r>
            <a:r>
              <a:rPr lang="en-US" b="1" dirty="0" smtClean="0"/>
              <a:t>def   </a:t>
            </a:r>
            <a:r>
              <a:rPr lang="en-US" b="1" dirty="0" err="1" smtClean="0"/>
              <a:t>catTwice</a:t>
            </a:r>
            <a:r>
              <a:rPr lang="en-US" b="1" dirty="0" smtClean="0"/>
              <a:t>(part1, part2):</a:t>
            </a:r>
          </a:p>
          <a:p>
            <a:pPr>
              <a:buNone/>
            </a:pPr>
            <a:r>
              <a:rPr lang="en-US" b="1" dirty="0" smtClean="0"/>
              <a:t>                                       </a:t>
            </a:r>
            <a:r>
              <a:rPr lang="en-US" b="1" dirty="0" smtClean="0">
                <a:solidFill>
                  <a:srgbClr val="FF0000"/>
                </a:solidFill>
              </a:rPr>
              <a:t>cat</a:t>
            </a:r>
            <a:r>
              <a:rPr lang="en-US" b="1" dirty="0" smtClean="0"/>
              <a:t> = part1 + part2</a:t>
            </a:r>
          </a:p>
          <a:p>
            <a:pPr>
              <a:buNone/>
            </a:pPr>
            <a:r>
              <a:rPr lang="en-US" b="1" dirty="0" smtClean="0"/>
              <a:t>                                       print (cat)</a:t>
            </a:r>
          </a:p>
          <a:p>
            <a:pPr>
              <a:lnSpc>
                <a:spcPct val="100000"/>
              </a:lnSpc>
              <a:buNone/>
            </a:pPr>
            <a:endParaRPr lang="en-US" sz="1200" b="1" dirty="0" smtClean="0"/>
          </a:p>
          <a:p>
            <a:pPr>
              <a:buNone/>
            </a:pPr>
            <a:r>
              <a:rPr lang="en-US" b="1" dirty="0" smtClean="0"/>
              <a:t>&gt;&gt;&gt; a= “Python”</a:t>
            </a:r>
          </a:p>
          <a:p>
            <a:pPr>
              <a:buNone/>
            </a:pPr>
            <a:r>
              <a:rPr lang="en-US" b="1" dirty="0" smtClean="0"/>
              <a:t>&gt;&gt;&gt; b=“Class”</a:t>
            </a:r>
          </a:p>
          <a:p>
            <a:pPr>
              <a:buNone/>
            </a:pPr>
            <a:r>
              <a:rPr lang="en-US" b="1" dirty="0" smtClean="0"/>
              <a:t>&gt;&gt;&gt; </a:t>
            </a:r>
            <a:r>
              <a:rPr lang="en-US" b="1" dirty="0" err="1" smtClean="0"/>
              <a:t>catTwice</a:t>
            </a:r>
            <a:r>
              <a:rPr lang="en-US" b="1" dirty="0" smtClean="0"/>
              <a:t>(</a:t>
            </a:r>
            <a:r>
              <a:rPr lang="en-US" b="1" dirty="0" err="1" smtClean="0"/>
              <a:t>a,b</a:t>
            </a:r>
            <a:r>
              <a:rPr lang="en-US" b="1" dirty="0" smtClean="0"/>
              <a:t>)</a:t>
            </a:r>
          </a:p>
        </p:txBody>
      </p:sp>
    </p:spTree>
    <p:extLst>
      <p:ext uri="{BB962C8B-B14F-4D97-AF65-F5344CB8AC3E}">
        <p14:creationId xmlns:p14="http://schemas.microsoft.com/office/powerpoint/2010/main" xmlns="" val="3453305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52540"/>
            <a:ext cx="10806113" cy="1054100"/>
          </a:xfrm>
        </p:spPr>
        <p:txBody>
          <a:bodyPr/>
          <a:lstStyle/>
          <a:p>
            <a:r>
              <a:rPr lang="en-US" b="1" dirty="0" smtClean="0"/>
              <a:t>Function calls</a:t>
            </a:r>
            <a:endParaRPr lang="en-US" b="1" dirty="0"/>
          </a:p>
        </p:txBody>
      </p:sp>
      <p:sp>
        <p:nvSpPr>
          <p:cNvPr id="9" name="Content Placeholder 8"/>
          <p:cNvSpPr>
            <a:spLocks noGrp="1"/>
          </p:cNvSpPr>
          <p:nvPr>
            <p:ph idx="1"/>
          </p:nvPr>
        </p:nvSpPr>
        <p:spPr/>
        <p:txBody>
          <a:bodyPr/>
          <a:lstStyle/>
          <a:p>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551543" y="1668176"/>
            <a:ext cx="11074400" cy="3179596"/>
          </a:xfrm>
          <a:prstGeom prst="rect">
            <a:avLst/>
          </a:prstGeom>
          <a:noFill/>
          <a:ln w="9525">
            <a:noFill/>
            <a:miter lim="800000"/>
            <a:headEnd/>
            <a:tailEnd/>
          </a:ln>
          <a:effectLst/>
        </p:spPr>
      </p:pic>
    </p:spTree>
    <p:extLst>
      <p:ext uri="{BB962C8B-B14F-4D97-AF65-F5344CB8AC3E}">
        <p14:creationId xmlns:p14="http://schemas.microsoft.com/office/powerpoint/2010/main" xmlns="" val="26683843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a:xfrm>
            <a:off x="609600" y="817155"/>
            <a:ext cx="10806113" cy="4402137"/>
          </a:xfrm>
        </p:spPr>
        <p:txBody>
          <a:bodyPr/>
          <a:lstStyle/>
          <a:p>
            <a:pPr>
              <a:buNone/>
            </a:pPr>
            <a:r>
              <a:rPr lang="en-US" dirty="0" smtClean="0"/>
              <a:t>    When cat Twice terminates, the variable cat is destroyed. If we try to print it,</a:t>
            </a:r>
          </a:p>
          <a:p>
            <a:pPr>
              <a:buNone/>
            </a:pPr>
            <a:r>
              <a:rPr lang="en-US" dirty="0" smtClean="0"/>
              <a:t>    we get an error:</a:t>
            </a:r>
          </a:p>
          <a:p>
            <a:pPr>
              <a:buNone/>
            </a:pPr>
            <a:endParaRPr lang="en-US" dirty="0" smtClean="0"/>
          </a:p>
          <a:p>
            <a:pPr>
              <a:buNone/>
            </a:pPr>
            <a:r>
              <a:rPr lang="en-US" dirty="0" smtClean="0"/>
              <a:t>   &gt;&gt;&gt; print( cat)</a:t>
            </a:r>
          </a:p>
          <a:p>
            <a:pPr>
              <a:buNone/>
            </a:pPr>
            <a:r>
              <a:rPr lang="en-US" dirty="0" smtClean="0"/>
              <a:t>   </a:t>
            </a:r>
            <a:r>
              <a:rPr lang="en-US" dirty="0" err="1" smtClean="0"/>
              <a:t>NameError</a:t>
            </a:r>
            <a:r>
              <a:rPr lang="en-US" dirty="0" smtClean="0"/>
              <a:t>: cat</a:t>
            </a:r>
          </a:p>
          <a:p>
            <a:pPr>
              <a:buNone/>
            </a:pPr>
            <a:endParaRPr lang="en-US" dirty="0" smtClean="0"/>
          </a:p>
          <a:p>
            <a:r>
              <a:rPr lang="en-US" dirty="0" smtClean="0"/>
              <a:t>Parameters are also local. For example, outside the function </a:t>
            </a:r>
            <a:r>
              <a:rPr lang="en-US" b="1" dirty="0" err="1" smtClean="0"/>
              <a:t>catTwice</a:t>
            </a:r>
            <a:r>
              <a:rPr lang="en-US" b="1" dirty="0" smtClean="0"/>
              <a:t>(part1, part2), </a:t>
            </a:r>
            <a:r>
              <a:rPr lang="en-US" dirty="0" smtClean="0"/>
              <a:t>there is no such thing as </a:t>
            </a:r>
            <a:r>
              <a:rPr lang="en-US" b="1" dirty="0" smtClean="0"/>
              <a:t>part1</a:t>
            </a:r>
            <a:r>
              <a:rPr lang="en-US" dirty="0" smtClean="0"/>
              <a:t> and </a:t>
            </a:r>
            <a:r>
              <a:rPr lang="en-US" b="1" dirty="0" smtClean="0"/>
              <a:t>part2</a:t>
            </a:r>
            <a:r>
              <a:rPr lang="en-US" dirty="0" smtClean="0"/>
              <a:t> </a:t>
            </a:r>
            <a:endParaRPr lang="en-US" dirty="0"/>
          </a:p>
        </p:txBody>
      </p:sp>
    </p:spTree>
    <p:extLst>
      <p:ext uri="{BB962C8B-B14F-4D97-AF65-F5344CB8AC3E}">
        <p14:creationId xmlns:p14="http://schemas.microsoft.com/office/powerpoint/2010/main" xmlns="" val="38722880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8876" y="1560264"/>
            <a:ext cx="10364196" cy="1471083"/>
          </a:xfrm>
        </p:spPr>
        <p:txBody>
          <a:bodyPr/>
          <a:lstStyle/>
          <a:p>
            <a:pPr algn="l"/>
            <a:r>
              <a:rPr lang="en-US" sz="2800" dirty="0" smtClean="0">
                <a:solidFill>
                  <a:srgbClr val="FF0000"/>
                </a:solidFill>
              </a:rPr>
              <a:t>Quiz</a:t>
            </a:r>
            <a:r>
              <a:rPr lang="en-US" sz="2800" dirty="0" smtClean="0">
                <a:solidFill>
                  <a:srgbClr val="0070C0"/>
                </a:solidFill>
              </a:rPr>
              <a:t/>
            </a:r>
            <a:br>
              <a:rPr lang="en-US" sz="2800" dirty="0" smtClean="0">
                <a:solidFill>
                  <a:srgbClr val="0070C0"/>
                </a:solidFill>
              </a:rPr>
            </a:br>
            <a:r>
              <a:rPr lang="en-US" sz="2800" dirty="0" smtClean="0">
                <a:solidFill>
                  <a:srgbClr val="0070C0"/>
                </a:solidFill>
              </a:rPr>
              <a:t/>
            </a:r>
            <a:br>
              <a:rPr lang="en-US" sz="2800" dirty="0" smtClean="0">
                <a:solidFill>
                  <a:srgbClr val="0070C0"/>
                </a:solidFill>
              </a:rPr>
            </a:br>
            <a:r>
              <a:rPr lang="en-US" sz="2800" dirty="0" smtClean="0">
                <a:solidFill>
                  <a:srgbClr val="0070C0"/>
                </a:solidFill>
              </a:rPr>
              <a:t>what would be the output for following code</a:t>
            </a:r>
            <a:br>
              <a:rPr lang="en-US" sz="2800" dirty="0" smtClean="0">
                <a:solidFill>
                  <a:srgbClr val="0070C0"/>
                </a:solidFill>
              </a:rPr>
            </a:br>
            <a:r>
              <a:rPr lang="en-US" sz="2800" dirty="0" err="1" smtClean="0">
                <a:solidFill>
                  <a:srgbClr val="0070C0"/>
                </a:solidFill>
              </a:rPr>
              <a:t>sum,i</a:t>
            </a:r>
            <a:r>
              <a:rPr lang="en-US" sz="2800" dirty="0" smtClean="0">
                <a:solidFill>
                  <a:srgbClr val="0070C0"/>
                </a:solidFill>
              </a:rPr>
              <a:t>=0,0</a:t>
            </a:r>
            <a:br>
              <a:rPr lang="en-US" sz="2800" dirty="0" smtClean="0">
                <a:solidFill>
                  <a:srgbClr val="0070C0"/>
                </a:solidFill>
              </a:rPr>
            </a:br>
            <a:r>
              <a:rPr lang="en-US" sz="2800" dirty="0" smtClean="0">
                <a:solidFill>
                  <a:srgbClr val="0070C0"/>
                </a:solidFill>
              </a:rPr>
              <a:t>while   </a:t>
            </a:r>
            <a:r>
              <a:rPr lang="en-US" sz="2800" dirty="0" err="1" smtClean="0">
                <a:solidFill>
                  <a:srgbClr val="0070C0"/>
                </a:solidFill>
              </a:rPr>
              <a:t>i</a:t>
            </a:r>
            <a:r>
              <a:rPr lang="en-US" sz="2800" dirty="0" smtClean="0">
                <a:solidFill>
                  <a:srgbClr val="0070C0"/>
                </a:solidFill>
              </a:rPr>
              <a:t>&lt;7:</a:t>
            </a:r>
            <a:r>
              <a:rPr lang="en-US" sz="2800" dirty="0" smtClean="0">
                <a:solidFill>
                  <a:srgbClr val="0070C0"/>
                </a:solidFill>
              </a:rPr>
              <a:t/>
            </a:r>
            <a:br>
              <a:rPr lang="en-US" sz="2800" dirty="0" smtClean="0">
                <a:solidFill>
                  <a:srgbClr val="0070C0"/>
                </a:solidFill>
              </a:rPr>
            </a:br>
            <a:r>
              <a:rPr lang="en-US" sz="2800" dirty="0" smtClean="0">
                <a:solidFill>
                  <a:srgbClr val="0070C0"/>
                </a:solidFill>
              </a:rPr>
              <a:t>		</a:t>
            </a:r>
            <a:r>
              <a:rPr lang="en-US" sz="2800" dirty="0" smtClean="0">
                <a:solidFill>
                  <a:srgbClr val="0070C0"/>
                </a:solidFill>
              </a:rPr>
              <a:t>print(i+2)</a:t>
            </a:r>
            <a:r>
              <a:rPr lang="en-US" sz="2800" dirty="0" smtClean="0">
                <a:solidFill>
                  <a:srgbClr val="0070C0"/>
                </a:solidFill>
              </a:rPr>
              <a:t/>
            </a:r>
            <a:br>
              <a:rPr lang="en-US" sz="2800" dirty="0" smtClean="0">
                <a:solidFill>
                  <a:srgbClr val="0070C0"/>
                </a:solidFill>
              </a:rPr>
            </a:br>
            <a:r>
              <a:rPr lang="en-US" sz="2800" dirty="0" smtClean="0">
                <a:solidFill>
                  <a:srgbClr val="0070C0"/>
                </a:solidFill>
              </a:rPr>
              <a:t>		sum=</a:t>
            </a:r>
            <a:r>
              <a:rPr lang="en-US" sz="2800" dirty="0" err="1" smtClean="0">
                <a:solidFill>
                  <a:srgbClr val="0070C0"/>
                </a:solidFill>
              </a:rPr>
              <a:t>sum+i</a:t>
            </a:r>
            <a:r>
              <a:rPr lang="en-US" sz="2800" dirty="0" smtClean="0">
                <a:solidFill>
                  <a:srgbClr val="0070C0"/>
                </a:solidFill>
              </a:rPr>
              <a:t/>
            </a:r>
            <a:br>
              <a:rPr lang="en-US" sz="2800" dirty="0" smtClean="0">
                <a:solidFill>
                  <a:srgbClr val="0070C0"/>
                </a:solidFill>
              </a:rPr>
            </a:br>
            <a:r>
              <a:rPr lang="en-US" sz="2800" dirty="0" smtClean="0">
                <a:solidFill>
                  <a:srgbClr val="0070C0"/>
                </a:solidFill>
              </a:rPr>
              <a:t>print(“I am out of loop”)</a:t>
            </a:r>
            <a:br>
              <a:rPr lang="en-US" sz="2800" dirty="0" smtClean="0">
                <a:solidFill>
                  <a:srgbClr val="0070C0"/>
                </a:solidFill>
              </a:rPr>
            </a:br>
            <a:r>
              <a:rPr lang="en-US" sz="2800" dirty="0" smtClean="0">
                <a:solidFill>
                  <a:srgbClr val="0070C0"/>
                </a:solidFill>
              </a:rPr>
              <a:t>print(sum)</a:t>
            </a:r>
            <a:endParaRPr lang="en-US" sz="2800" dirty="0">
              <a:solidFill>
                <a:srgbClr val="0070C0"/>
              </a:solidFill>
            </a:endParaRPr>
          </a:p>
        </p:txBody>
      </p:sp>
      <p:sp>
        <p:nvSpPr>
          <p:cNvPr id="4" name="TextBox 3"/>
          <p:cNvSpPr txBox="1"/>
          <p:nvPr/>
        </p:nvSpPr>
        <p:spPr>
          <a:xfrm>
            <a:off x="1049311" y="4257211"/>
            <a:ext cx="2272113" cy="707886"/>
          </a:xfrm>
          <a:prstGeom prst="rect">
            <a:avLst/>
          </a:prstGeom>
          <a:noFill/>
        </p:spPr>
        <p:txBody>
          <a:bodyPr wrap="square" rtlCol="0">
            <a:spAutoFit/>
          </a:bodyPr>
          <a:lstStyle/>
          <a:p>
            <a:pPr marL="342900" indent="-342900">
              <a:buAutoNum type="alphaUcPeriod"/>
            </a:pPr>
            <a:r>
              <a:rPr lang="en-US" sz="2000" b="1" dirty="0" smtClean="0"/>
              <a:t>I am out of loop</a:t>
            </a:r>
          </a:p>
          <a:p>
            <a:pPr marL="342900" indent="-342900"/>
            <a:r>
              <a:rPr lang="en-US" sz="2000" b="1" dirty="0" smtClean="0"/>
              <a:t>	10</a:t>
            </a:r>
            <a:endParaRPr lang="en-US" sz="2000" b="1" dirty="0"/>
          </a:p>
        </p:txBody>
      </p:sp>
      <p:sp>
        <p:nvSpPr>
          <p:cNvPr id="5" name="TextBox 4"/>
          <p:cNvSpPr txBox="1"/>
          <p:nvPr/>
        </p:nvSpPr>
        <p:spPr>
          <a:xfrm>
            <a:off x="3742519" y="4274701"/>
            <a:ext cx="2389338" cy="2246769"/>
          </a:xfrm>
          <a:prstGeom prst="rect">
            <a:avLst/>
          </a:prstGeom>
          <a:noFill/>
        </p:spPr>
        <p:txBody>
          <a:bodyPr wrap="square" rtlCol="0">
            <a:spAutoFit/>
          </a:bodyPr>
          <a:lstStyle/>
          <a:p>
            <a:pPr marL="342900" indent="-342900">
              <a:buAutoNum type="alphaUcPeriod" startAt="2"/>
            </a:pPr>
            <a:r>
              <a:rPr lang="en-US" sz="2000" b="1" dirty="0" smtClean="0"/>
              <a:t>3</a:t>
            </a:r>
          </a:p>
          <a:p>
            <a:pPr marL="342900" indent="-342900"/>
            <a:r>
              <a:rPr lang="en-US" sz="2000" b="1" dirty="0" smtClean="0"/>
              <a:t>       4</a:t>
            </a:r>
          </a:p>
          <a:p>
            <a:pPr marL="342900" indent="-342900"/>
            <a:r>
              <a:rPr lang="en-US" sz="2000" b="1" dirty="0" smtClean="0"/>
              <a:t>	5</a:t>
            </a:r>
          </a:p>
          <a:p>
            <a:pPr marL="342900" indent="-342900"/>
            <a:r>
              <a:rPr lang="en-US" sz="2000" b="1" dirty="0" smtClean="0"/>
              <a:t>	6</a:t>
            </a:r>
          </a:p>
          <a:p>
            <a:pPr marL="342900" indent="-342900"/>
            <a:r>
              <a:rPr lang="en-US" sz="2000" b="1" dirty="0" smtClean="0"/>
              <a:t>	7</a:t>
            </a:r>
          </a:p>
          <a:p>
            <a:pPr marL="342900" indent="-342900"/>
            <a:r>
              <a:rPr lang="en-US" sz="2000" b="1" dirty="0" smtClean="0"/>
              <a:t>	I am out of loop</a:t>
            </a:r>
          </a:p>
          <a:p>
            <a:pPr marL="342900" indent="-342900"/>
            <a:r>
              <a:rPr lang="en-US" sz="2000" b="1" dirty="0" smtClean="0"/>
              <a:t>	10</a:t>
            </a:r>
            <a:endParaRPr lang="en-US" sz="2000" b="1" dirty="0"/>
          </a:p>
        </p:txBody>
      </p:sp>
      <p:sp>
        <p:nvSpPr>
          <p:cNvPr id="7" name="TextBox 6"/>
          <p:cNvSpPr txBox="1"/>
          <p:nvPr/>
        </p:nvSpPr>
        <p:spPr>
          <a:xfrm>
            <a:off x="6398912" y="4277201"/>
            <a:ext cx="2098623" cy="1938992"/>
          </a:xfrm>
          <a:prstGeom prst="rect">
            <a:avLst/>
          </a:prstGeom>
          <a:noFill/>
        </p:spPr>
        <p:txBody>
          <a:bodyPr wrap="square" rtlCol="0">
            <a:spAutoFit/>
          </a:bodyPr>
          <a:lstStyle/>
          <a:p>
            <a:pPr marL="342900" indent="-342900"/>
            <a:r>
              <a:rPr lang="en-US" sz="2000" b="1" dirty="0" smtClean="0"/>
              <a:t>C.	3</a:t>
            </a:r>
          </a:p>
          <a:p>
            <a:pPr marL="342900" indent="-342900"/>
            <a:r>
              <a:rPr lang="en-US" sz="2000" b="1" dirty="0" smtClean="0"/>
              <a:t>       4</a:t>
            </a:r>
          </a:p>
          <a:p>
            <a:pPr marL="342900" indent="-342900"/>
            <a:r>
              <a:rPr lang="en-US" sz="2000" b="1" dirty="0" smtClean="0"/>
              <a:t>	5</a:t>
            </a:r>
          </a:p>
          <a:p>
            <a:pPr marL="342900" indent="-342900"/>
            <a:r>
              <a:rPr lang="en-US" sz="2000" b="1" dirty="0" smtClean="0"/>
              <a:t>	6</a:t>
            </a:r>
          </a:p>
          <a:p>
            <a:pPr marL="342900" indent="-342900"/>
            <a:r>
              <a:rPr lang="en-US" sz="2000" b="1" dirty="0" smtClean="0"/>
              <a:t>	7</a:t>
            </a:r>
          </a:p>
          <a:p>
            <a:pPr marL="342900" indent="-342900"/>
            <a:r>
              <a:rPr lang="en-US" sz="2000" b="1" dirty="0" smtClean="0"/>
              <a:t>	</a:t>
            </a:r>
            <a:endParaRPr lang="en-US" sz="2000" b="1" dirty="0"/>
          </a:p>
        </p:txBody>
      </p:sp>
      <p:sp>
        <p:nvSpPr>
          <p:cNvPr id="8" name="TextBox 7"/>
          <p:cNvSpPr txBox="1"/>
          <p:nvPr/>
        </p:nvSpPr>
        <p:spPr>
          <a:xfrm>
            <a:off x="8207856" y="4277201"/>
            <a:ext cx="2098623" cy="400110"/>
          </a:xfrm>
          <a:prstGeom prst="rect">
            <a:avLst/>
          </a:prstGeom>
          <a:noFill/>
        </p:spPr>
        <p:txBody>
          <a:bodyPr wrap="square" rtlCol="0">
            <a:spAutoFit/>
          </a:bodyPr>
          <a:lstStyle/>
          <a:p>
            <a:pPr marL="342900" indent="-342900"/>
            <a:r>
              <a:rPr lang="en-US" sz="2000" b="1" dirty="0" smtClean="0"/>
              <a:t>D. 	Error</a:t>
            </a:r>
            <a:endParaRPr lang="en-US" sz="2000"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To keep track of which variables can be used where, it is sometimes useful to draw a stack diagram.</a:t>
            </a:r>
          </a:p>
          <a:p>
            <a:r>
              <a:rPr lang="en-US" dirty="0" smtClean="0"/>
              <a:t>Stack diagram is used to represent the state of a program during a function call.</a:t>
            </a:r>
          </a:p>
          <a:p>
            <a:r>
              <a:rPr lang="en-US" dirty="0" smtClean="0"/>
              <a:t>Each function is represented by a frame. A frame is a box with the name of a function beside it and the parameters and variables of the function inside it.</a:t>
            </a:r>
            <a:endParaRPr lang="en-US" dirty="0"/>
          </a:p>
        </p:txBody>
      </p:sp>
      <p:sp>
        <p:nvSpPr>
          <p:cNvPr id="3" name="Title 3"/>
          <p:cNvSpPr>
            <a:spLocks noGrp="1"/>
          </p:cNvSpPr>
          <p:nvPr>
            <p:ph type="title"/>
          </p:nvPr>
        </p:nvSpPr>
        <p:spPr>
          <a:xfrm>
            <a:off x="609600" y="428092"/>
            <a:ext cx="10806113" cy="1054100"/>
          </a:xfrm>
        </p:spPr>
        <p:txBody>
          <a:bodyPr/>
          <a:lstStyle/>
          <a:p>
            <a:r>
              <a:rPr lang="en-US" b="1" dirty="0" smtClean="0"/>
              <a:t>Stack Diagram for functions</a:t>
            </a:r>
            <a:endParaRPr lang="en-US" b="1" dirty="0"/>
          </a:p>
        </p:txBody>
      </p:sp>
    </p:spTree>
    <p:extLst>
      <p:ext uri="{BB962C8B-B14F-4D97-AF65-F5344CB8AC3E}">
        <p14:creationId xmlns:p14="http://schemas.microsoft.com/office/powerpoint/2010/main" xmlns="" val="39954907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a:buNone/>
            </a:pPr>
            <a:r>
              <a:rPr lang="en-US" dirty="0" smtClean="0"/>
              <a:t>_main_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err="1" smtClean="0"/>
              <a:t>catTwice</a:t>
            </a:r>
            <a:endParaRPr lang="en-US" dirty="0"/>
          </a:p>
        </p:txBody>
      </p:sp>
      <p:sp>
        <p:nvSpPr>
          <p:cNvPr id="3" name="Rectangle 2"/>
          <p:cNvSpPr/>
          <p:nvPr/>
        </p:nvSpPr>
        <p:spPr bwMode="auto">
          <a:xfrm>
            <a:off x="2166424" y="1336426"/>
            <a:ext cx="7118253" cy="1983545"/>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4000" dirty="0" smtClean="0">
                <a:solidFill>
                  <a:schemeClr val="bg1"/>
                </a:solidFill>
                <a:latin typeface="Arial" charset="0"/>
              </a:rPr>
              <a:t>a</a:t>
            </a:r>
            <a:r>
              <a:rPr kumimoji="0" lang="en-US" sz="4000" b="0" i="0" u="none" strike="noStrike" cap="none" normalizeH="0" baseline="0" dirty="0" smtClean="0">
                <a:ln>
                  <a:noFill/>
                </a:ln>
                <a:solidFill>
                  <a:schemeClr val="bg1"/>
                </a:solidFill>
                <a:effectLst/>
                <a:latin typeface="Arial" charset="0"/>
              </a:rPr>
              <a:t>                   “Python”</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en-US" dirty="0" smtClean="0">
              <a:solidFill>
                <a:schemeClr val="bg1"/>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smtClean="0">
              <a:ln>
                <a:noFill/>
              </a:ln>
              <a:solidFill>
                <a:schemeClr val="bg1"/>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4000" dirty="0" smtClean="0">
                <a:solidFill>
                  <a:schemeClr val="bg1"/>
                </a:solidFill>
                <a:latin typeface="Arial" charset="0"/>
              </a:rPr>
              <a:t>b                   “Class”</a:t>
            </a:r>
            <a:r>
              <a:rPr kumimoji="0" lang="en-US" sz="1800" b="0" i="0" u="none" strike="noStrike" cap="none" normalizeH="0" baseline="0" dirty="0" smtClean="0">
                <a:ln>
                  <a:noFill/>
                </a:ln>
                <a:solidFill>
                  <a:schemeClr val="bg1"/>
                </a:solidFill>
                <a:effectLst/>
                <a:latin typeface="Arial" charset="0"/>
              </a:rPr>
              <a:t/>
            </a:r>
            <a:br>
              <a:rPr kumimoji="0" lang="en-US" sz="1800" b="0" i="0" u="none" strike="noStrike" cap="none" normalizeH="0" baseline="0" dirty="0" smtClean="0">
                <a:ln>
                  <a:noFill/>
                </a:ln>
                <a:solidFill>
                  <a:schemeClr val="bg1"/>
                </a:solidFill>
                <a:effectLst/>
                <a:latin typeface="Arial" charset="0"/>
              </a:rPr>
            </a:br>
            <a:endParaRPr kumimoji="0" lang="en-US" sz="1800" b="0" i="0" u="none" strike="noStrike" cap="none" normalizeH="0" baseline="0" dirty="0" smtClean="0">
              <a:ln>
                <a:noFill/>
              </a:ln>
              <a:solidFill>
                <a:schemeClr val="bg1"/>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en-US" dirty="0" smtClean="0">
              <a:solidFill>
                <a:schemeClr val="bg1"/>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smtClean="0">
                <a:ln>
                  <a:noFill/>
                </a:ln>
                <a:solidFill>
                  <a:schemeClr val="bg1"/>
                </a:solidFill>
                <a:effectLst/>
                <a:latin typeface="Arial" charset="0"/>
              </a:rPr>
              <a:t> </a:t>
            </a:r>
          </a:p>
        </p:txBody>
      </p:sp>
      <p:sp>
        <p:nvSpPr>
          <p:cNvPr id="5" name="Rectangle 4"/>
          <p:cNvSpPr/>
          <p:nvPr/>
        </p:nvSpPr>
        <p:spPr bwMode="auto">
          <a:xfrm>
            <a:off x="2178146" y="3742001"/>
            <a:ext cx="7162801" cy="2848708"/>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500" dirty="0" smtClean="0">
                <a:solidFill>
                  <a:schemeClr val="bg1"/>
                </a:solidFill>
                <a:latin typeface="Arial" charset="0"/>
              </a:rPr>
              <a:t>Part1                     “Python”</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3500" b="0" i="0" u="none" strike="noStrike" cap="none" normalizeH="0" baseline="0" dirty="0" smtClean="0">
              <a:ln>
                <a:noFill/>
              </a:ln>
              <a:solidFill>
                <a:schemeClr val="bg1"/>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500" dirty="0" smtClean="0">
                <a:solidFill>
                  <a:schemeClr val="bg1"/>
                </a:solidFill>
                <a:latin typeface="Arial" charset="0"/>
              </a:rPr>
              <a:t>Part2                     “Class”</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3500" b="0" i="0" u="none" strike="noStrike" cap="none" normalizeH="0" baseline="0" dirty="0" smtClean="0">
              <a:ln>
                <a:noFill/>
              </a:ln>
              <a:solidFill>
                <a:schemeClr val="bg1"/>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500" dirty="0" smtClean="0">
                <a:solidFill>
                  <a:schemeClr val="bg1"/>
                </a:solidFill>
                <a:latin typeface="Arial" charset="0"/>
              </a:rPr>
              <a:t>Cat                        “Python Class”</a:t>
            </a:r>
            <a:endParaRPr kumimoji="0" lang="en-US" sz="3500" b="0" i="0" u="none" strike="noStrike" cap="none" normalizeH="0" baseline="0" dirty="0" smtClean="0">
              <a:ln>
                <a:noFill/>
              </a:ln>
              <a:solidFill>
                <a:schemeClr val="bg1"/>
              </a:solidFill>
              <a:effectLst/>
              <a:latin typeface="Arial" charset="0"/>
            </a:endParaRPr>
          </a:p>
        </p:txBody>
      </p:sp>
      <p:cxnSp>
        <p:nvCxnSpPr>
          <p:cNvPr id="7" name="Straight Arrow Connector 6"/>
          <p:cNvCxnSpPr/>
          <p:nvPr/>
        </p:nvCxnSpPr>
        <p:spPr bwMode="auto">
          <a:xfrm>
            <a:off x="2813539" y="1730323"/>
            <a:ext cx="2208628"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 name="Straight Arrow Connector 7"/>
          <p:cNvCxnSpPr/>
          <p:nvPr/>
        </p:nvCxnSpPr>
        <p:spPr bwMode="auto">
          <a:xfrm>
            <a:off x="2867465" y="2867461"/>
            <a:ext cx="2208628"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 name="Straight Arrow Connector 8"/>
          <p:cNvCxnSpPr/>
          <p:nvPr/>
        </p:nvCxnSpPr>
        <p:spPr bwMode="auto">
          <a:xfrm>
            <a:off x="3528647" y="4077287"/>
            <a:ext cx="2208628"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0" name="Straight Arrow Connector 9"/>
          <p:cNvCxnSpPr/>
          <p:nvPr/>
        </p:nvCxnSpPr>
        <p:spPr bwMode="auto">
          <a:xfrm>
            <a:off x="3554438" y="5144086"/>
            <a:ext cx="2208628"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 name="Straight Arrow Connector 10"/>
          <p:cNvCxnSpPr/>
          <p:nvPr/>
        </p:nvCxnSpPr>
        <p:spPr bwMode="auto">
          <a:xfrm>
            <a:off x="3566160" y="6168682"/>
            <a:ext cx="2208628"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xmlns="" val="31472391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67730" y="1956656"/>
            <a:ext cx="5777132" cy="4402137"/>
          </a:xfrm>
        </p:spPr>
        <p:txBody>
          <a:bodyPr/>
          <a:lstStyle/>
          <a:p>
            <a:pPr>
              <a:buNone/>
            </a:pPr>
            <a:r>
              <a:rPr lang="en-US" dirty="0" smtClean="0"/>
              <a:t> </a:t>
            </a:r>
            <a:r>
              <a:rPr lang="en-US" b="1" dirty="0" smtClean="0"/>
              <a:t>def  </a:t>
            </a:r>
            <a:r>
              <a:rPr lang="en-US" b="1" dirty="0" err="1" smtClean="0"/>
              <a:t>mul</a:t>
            </a:r>
            <a:r>
              <a:rPr lang="en-US" b="1" dirty="0" smtClean="0"/>
              <a:t> (</a:t>
            </a:r>
            <a:r>
              <a:rPr lang="en-US" b="1" dirty="0" err="1" smtClean="0"/>
              <a:t>x,y</a:t>
            </a:r>
            <a:r>
              <a:rPr lang="en-US" b="1" dirty="0" smtClean="0"/>
              <a:t>):</a:t>
            </a:r>
          </a:p>
          <a:p>
            <a:pPr>
              <a:buNone/>
            </a:pPr>
            <a:r>
              <a:rPr lang="en-US" b="1" dirty="0" smtClean="0"/>
              <a:t>        return x*y</a:t>
            </a:r>
          </a:p>
          <a:p>
            <a:pPr>
              <a:buNone/>
            </a:pPr>
            <a:endParaRPr lang="en-US" dirty="0" smtClean="0"/>
          </a:p>
          <a:p>
            <a:pPr>
              <a:buNone/>
            </a:pPr>
            <a:r>
              <a:rPr lang="en-US" dirty="0" smtClean="0"/>
              <a:t>&gt;&gt;&gt; a=</a:t>
            </a:r>
            <a:r>
              <a:rPr lang="en-US" smtClean="0"/>
              <a:t>mul(3,4</a:t>
            </a:r>
            <a:r>
              <a:rPr lang="en-US" dirty="0" smtClean="0"/>
              <a:t>)</a:t>
            </a:r>
          </a:p>
          <a:p>
            <a:pPr>
              <a:buNone/>
            </a:pPr>
            <a:r>
              <a:rPr lang="en-US" dirty="0" smtClean="0"/>
              <a:t>&gt;&gt;&gt; print(a)</a:t>
            </a:r>
          </a:p>
          <a:p>
            <a:pPr>
              <a:buNone/>
            </a:pPr>
            <a:r>
              <a:rPr lang="en-US" dirty="0" smtClean="0"/>
              <a:t>12</a:t>
            </a:r>
            <a:endParaRPr lang="en-US" dirty="0"/>
          </a:p>
        </p:txBody>
      </p:sp>
      <p:sp>
        <p:nvSpPr>
          <p:cNvPr id="3" name="Title 3"/>
          <p:cNvSpPr>
            <a:spLocks noGrp="1"/>
          </p:cNvSpPr>
          <p:nvPr>
            <p:ph type="title"/>
          </p:nvPr>
        </p:nvSpPr>
        <p:spPr>
          <a:xfrm>
            <a:off x="173492" y="452540"/>
            <a:ext cx="10806113" cy="1054100"/>
          </a:xfrm>
        </p:spPr>
        <p:txBody>
          <a:bodyPr/>
          <a:lstStyle/>
          <a:p>
            <a:r>
              <a:rPr lang="en-US" b="1" dirty="0" smtClean="0"/>
              <a:t>Functions with results</a:t>
            </a:r>
            <a:endParaRPr lang="en-US" b="1" dirty="0"/>
          </a:p>
        </p:txBody>
      </p:sp>
    </p:spTree>
    <p:extLst>
      <p:ext uri="{BB962C8B-B14F-4D97-AF65-F5344CB8AC3E}">
        <p14:creationId xmlns:p14="http://schemas.microsoft.com/office/powerpoint/2010/main" xmlns="" val="14137805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720" y="420478"/>
            <a:ext cx="10806113" cy="1054100"/>
          </a:xfrm>
        </p:spPr>
        <p:txBody>
          <a:bodyPr/>
          <a:lstStyle/>
          <a:p>
            <a:r>
              <a:rPr lang="en-US" b="1" dirty="0" smtClean="0"/>
              <a:t>Recursion</a:t>
            </a:r>
            <a:endParaRPr lang="en-US" b="1" dirty="0"/>
          </a:p>
        </p:txBody>
      </p:sp>
      <p:sp>
        <p:nvSpPr>
          <p:cNvPr id="5" name="Content Placeholder 4"/>
          <p:cNvSpPr>
            <a:spLocks noGrp="1"/>
          </p:cNvSpPr>
          <p:nvPr>
            <p:ph idx="1"/>
          </p:nvPr>
        </p:nvSpPr>
        <p:spPr>
          <a:xfrm>
            <a:off x="609600" y="1604964"/>
            <a:ext cx="10806113" cy="2263652"/>
          </a:xfrm>
        </p:spPr>
        <p:txBody>
          <a:bodyPr/>
          <a:lstStyle/>
          <a:p>
            <a:r>
              <a:rPr lang="en-US" dirty="0" smtClean="0"/>
              <a:t>It is legal for one function to call another, and you have seen several examples of that.</a:t>
            </a:r>
          </a:p>
          <a:p>
            <a:r>
              <a:rPr lang="en-US" dirty="0" smtClean="0"/>
              <a:t>But it is also legal for a function to call itself.</a:t>
            </a:r>
          </a:p>
          <a:p>
            <a:r>
              <a:rPr lang="en-US" dirty="0" smtClean="0"/>
              <a:t>A </a:t>
            </a:r>
            <a:r>
              <a:rPr lang="en-US" b="1" dirty="0" smtClean="0"/>
              <a:t>function</a:t>
            </a:r>
            <a:r>
              <a:rPr lang="en-US" dirty="0" smtClean="0"/>
              <a:t> is </a:t>
            </a:r>
            <a:r>
              <a:rPr lang="en-US" b="1" dirty="0" smtClean="0"/>
              <a:t>called</a:t>
            </a:r>
            <a:r>
              <a:rPr lang="en-US" dirty="0" smtClean="0"/>
              <a:t> a recursive </a:t>
            </a:r>
            <a:r>
              <a:rPr lang="en-US" b="1" dirty="0" smtClean="0"/>
              <a:t>function</a:t>
            </a:r>
            <a:r>
              <a:rPr lang="en-US" dirty="0" smtClean="0"/>
              <a:t> if it </a:t>
            </a:r>
            <a:r>
              <a:rPr lang="en-US" b="1" dirty="0" smtClean="0"/>
              <a:t>calls itself again and again</a:t>
            </a:r>
            <a:r>
              <a:rPr lang="en-US" dirty="0" smtClean="0"/>
              <a:t> . Recursion can be direct as well as indirect. Direct recursion is when a </a:t>
            </a:r>
            <a:r>
              <a:rPr lang="en-US" b="1" dirty="0" smtClean="0"/>
              <a:t>function calls itself</a:t>
            </a:r>
            <a:r>
              <a:rPr lang="en-US" dirty="0" smtClean="0"/>
              <a:t>. Whereas indirect recursion is when a </a:t>
            </a:r>
            <a:r>
              <a:rPr lang="en-US" b="1" dirty="0" smtClean="0"/>
              <a:t>function calls</a:t>
            </a:r>
            <a:r>
              <a:rPr lang="en-US" dirty="0" smtClean="0"/>
              <a:t> another </a:t>
            </a:r>
            <a:r>
              <a:rPr lang="en-US" b="1" dirty="0" smtClean="0"/>
              <a:t>function</a:t>
            </a:r>
            <a:r>
              <a:rPr lang="en-US" dirty="0" smtClean="0"/>
              <a:t> and the </a:t>
            </a:r>
            <a:r>
              <a:rPr lang="en-US" b="1" dirty="0" smtClean="0"/>
              <a:t>called function</a:t>
            </a:r>
            <a:r>
              <a:rPr lang="en-US" dirty="0" smtClean="0"/>
              <a:t> in turn </a:t>
            </a:r>
            <a:r>
              <a:rPr lang="en-US" b="1" dirty="0" smtClean="0"/>
              <a:t>calls</a:t>
            </a:r>
            <a:r>
              <a:rPr lang="en-US" dirty="0" smtClean="0"/>
              <a:t> the </a:t>
            </a:r>
            <a:r>
              <a:rPr lang="en-US" b="1" dirty="0" smtClean="0"/>
              <a:t>calling function</a:t>
            </a:r>
            <a:r>
              <a:rPr lang="en-US" dirty="0" smtClean="0"/>
              <a:t>.</a:t>
            </a:r>
            <a:endParaRPr lang="en-US" b="1" dirty="0"/>
          </a:p>
        </p:txBody>
      </p:sp>
    </p:spTree>
    <p:extLst>
      <p:ext uri="{BB962C8B-B14F-4D97-AF65-F5344CB8AC3E}">
        <p14:creationId xmlns:p14="http://schemas.microsoft.com/office/powerpoint/2010/main" xmlns="" val="2833617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720" y="420478"/>
            <a:ext cx="10806113" cy="1054100"/>
          </a:xfrm>
        </p:spPr>
        <p:txBody>
          <a:bodyPr/>
          <a:lstStyle/>
          <a:p>
            <a:r>
              <a:rPr lang="en-US" b="1" dirty="0" smtClean="0"/>
              <a:t>Recursion</a:t>
            </a:r>
            <a:endParaRPr lang="en-US" b="1" dirty="0"/>
          </a:p>
        </p:txBody>
      </p:sp>
      <p:sp>
        <p:nvSpPr>
          <p:cNvPr id="5" name="Content Placeholder 4"/>
          <p:cNvSpPr>
            <a:spLocks noGrp="1"/>
          </p:cNvSpPr>
          <p:nvPr>
            <p:ph idx="1"/>
          </p:nvPr>
        </p:nvSpPr>
        <p:spPr>
          <a:xfrm>
            <a:off x="579620" y="1215220"/>
            <a:ext cx="10806113" cy="2263652"/>
          </a:xfrm>
        </p:spPr>
        <p:txBody>
          <a:bodyPr/>
          <a:lstStyle/>
          <a:p>
            <a:r>
              <a:rPr lang="en-US" dirty="0" smtClean="0"/>
              <a:t>A </a:t>
            </a:r>
            <a:r>
              <a:rPr lang="en-US" b="1" dirty="0" smtClean="0"/>
              <a:t>function</a:t>
            </a:r>
            <a:r>
              <a:rPr lang="en-US" dirty="0" smtClean="0"/>
              <a:t> is </a:t>
            </a:r>
            <a:r>
              <a:rPr lang="en-US" b="1" dirty="0" smtClean="0"/>
              <a:t>called</a:t>
            </a:r>
            <a:r>
              <a:rPr lang="en-US" dirty="0" smtClean="0"/>
              <a:t> a recursive </a:t>
            </a:r>
            <a:r>
              <a:rPr lang="en-US" b="1" dirty="0" smtClean="0"/>
              <a:t>function</a:t>
            </a:r>
            <a:r>
              <a:rPr lang="en-US" dirty="0" smtClean="0"/>
              <a:t> if it </a:t>
            </a:r>
            <a:r>
              <a:rPr lang="en-US" b="1" dirty="0" smtClean="0"/>
              <a:t>calls itself again and again</a:t>
            </a:r>
            <a:r>
              <a:rPr lang="en-US" dirty="0" smtClean="0"/>
              <a:t> . Recursion can be direct as well as indirect. Direct recursion is when a </a:t>
            </a:r>
            <a:r>
              <a:rPr lang="en-US" b="1" dirty="0" smtClean="0"/>
              <a:t>function calls itself</a:t>
            </a:r>
            <a:r>
              <a:rPr lang="en-US" dirty="0" smtClean="0"/>
              <a:t>. Whereas indirect recursion is when a </a:t>
            </a:r>
            <a:r>
              <a:rPr lang="en-US" b="1" dirty="0" smtClean="0"/>
              <a:t>function calls</a:t>
            </a:r>
            <a:r>
              <a:rPr lang="en-US" dirty="0" smtClean="0"/>
              <a:t> another </a:t>
            </a:r>
            <a:r>
              <a:rPr lang="en-US" b="1" dirty="0" smtClean="0"/>
              <a:t>function</a:t>
            </a:r>
            <a:r>
              <a:rPr lang="en-US" dirty="0" smtClean="0"/>
              <a:t> and the </a:t>
            </a:r>
            <a:r>
              <a:rPr lang="en-US" b="1" dirty="0" smtClean="0"/>
              <a:t>called function</a:t>
            </a:r>
            <a:r>
              <a:rPr lang="en-US" dirty="0" smtClean="0"/>
              <a:t> in turn </a:t>
            </a:r>
            <a:r>
              <a:rPr lang="en-US" b="1" dirty="0" smtClean="0"/>
              <a:t>calls</a:t>
            </a:r>
            <a:r>
              <a:rPr lang="en-US" dirty="0" smtClean="0"/>
              <a:t> the </a:t>
            </a:r>
            <a:r>
              <a:rPr lang="en-US" b="1" dirty="0" smtClean="0"/>
              <a:t>calling function</a:t>
            </a:r>
            <a:r>
              <a:rPr lang="en-US" dirty="0" smtClean="0"/>
              <a:t>.</a:t>
            </a:r>
            <a:endParaRPr lang="en-US" b="1" dirty="0"/>
          </a:p>
        </p:txBody>
      </p:sp>
      <p:sp>
        <p:nvSpPr>
          <p:cNvPr id="6" name="Rectangle 5"/>
          <p:cNvSpPr/>
          <p:nvPr/>
        </p:nvSpPr>
        <p:spPr bwMode="auto">
          <a:xfrm>
            <a:off x="1034321" y="4167266"/>
            <a:ext cx="1334125" cy="1469036"/>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1" i="0" u="none" strike="noStrike" cap="none" normalizeH="0" baseline="0" dirty="0" smtClean="0">
                <a:ln>
                  <a:noFill/>
                </a:ln>
                <a:solidFill>
                  <a:schemeClr val="bg1"/>
                </a:solidFill>
                <a:effectLst/>
                <a:latin typeface="Arial" charset="0"/>
              </a:rPr>
              <a:t>A</a:t>
            </a:r>
          </a:p>
        </p:txBody>
      </p:sp>
      <p:sp>
        <p:nvSpPr>
          <p:cNvPr id="7" name="Rectangle 6"/>
          <p:cNvSpPr/>
          <p:nvPr/>
        </p:nvSpPr>
        <p:spPr bwMode="auto">
          <a:xfrm>
            <a:off x="4454576" y="4244716"/>
            <a:ext cx="1334125" cy="1469036"/>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b="1" dirty="0" smtClean="0">
                <a:solidFill>
                  <a:schemeClr val="bg1"/>
                </a:solidFill>
                <a:latin typeface="Arial" charset="0"/>
              </a:rPr>
              <a:t>B</a:t>
            </a:r>
            <a:endParaRPr kumimoji="0" lang="en-US" sz="1800" b="1" i="0" u="none" strike="noStrike" cap="none" normalizeH="0" baseline="0" dirty="0" smtClean="0">
              <a:ln>
                <a:noFill/>
              </a:ln>
              <a:solidFill>
                <a:schemeClr val="bg1"/>
              </a:solidFill>
              <a:effectLst/>
              <a:latin typeface="Arial" charset="0"/>
            </a:endParaRPr>
          </a:p>
        </p:txBody>
      </p:sp>
      <p:sp>
        <p:nvSpPr>
          <p:cNvPr id="8" name="Rectangle 7"/>
          <p:cNvSpPr/>
          <p:nvPr/>
        </p:nvSpPr>
        <p:spPr bwMode="auto">
          <a:xfrm>
            <a:off x="7245245" y="4247215"/>
            <a:ext cx="1334125" cy="1469036"/>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b="1" dirty="0" smtClean="0">
                <a:solidFill>
                  <a:schemeClr val="bg1"/>
                </a:solidFill>
                <a:latin typeface="Arial" charset="0"/>
              </a:rPr>
              <a:t>C</a:t>
            </a:r>
            <a:endParaRPr kumimoji="0" lang="en-US" sz="1800" b="1" i="0" u="none" strike="noStrike" cap="none" normalizeH="0" baseline="0" dirty="0" smtClean="0">
              <a:ln>
                <a:noFill/>
              </a:ln>
              <a:solidFill>
                <a:schemeClr val="bg1"/>
              </a:solidFill>
              <a:effectLst/>
              <a:latin typeface="Arial" charset="0"/>
            </a:endParaRPr>
          </a:p>
        </p:txBody>
      </p:sp>
      <p:sp>
        <p:nvSpPr>
          <p:cNvPr id="10" name="Freeform 9"/>
          <p:cNvSpPr/>
          <p:nvPr/>
        </p:nvSpPr>
        <p:spPr bwMode="auto">
          <a:xfrm>
            <a:off x="2143593" y="3737547"/>
            <a:ext cx="1264171" cy="1434060"/>
          </a:xfrm>
          <a:custGeom>
            <a:avLst/>
            <a:gdLst>
              <a:gd name="connsiteX0" fmla="*/ 0 w 1264171"/>
              <a:gd name="connsiteY0" fmla="*/ 399738 h 1434060"/>
              <a:gd name="connsiteX1" fmla="*/ 509666 w 1264171"/>
              <a:gd name="connsiteY1" fmla="*/ 54964 h 1434060"/>
              <a:gd name="connsiteX2" fmla="*/ 974361 w 1264171"/>
              <a:gd name="connsiteY2" fmla="*/ 69955 h 1434060"/>
              <a:gd name="connsiteX3" fmla="*/ 1199214 w 1264171"/>
              <a:gd name="connsiteY3" fmla="*/ 339778 h 1434060"/>
              <a:gd name="connsiteX4" fmla="*/ 1259174 w 1264171"/>
              <a:gd name="connsiteY4" fmla="*/ 789483 h 1434060"/>
              <a:gd name="connsiteX5" fmla="*/ 1169233 w 1264171"/>
              <a:gd name="connsiteY5" fmla="*/ 1044315 h 1434060"/>
              <a:gd name="connsiteX6" fmla="*/ 974361 w 1264171"/>
              <a:gd name="connsiteY6" fmla="*/ 1269168 h 1434060"/>
              <a:gd name="connsiteX7" fmla="*/ 689548 w 1264171"/>
              <a:gd name="connsiteY7" fmla="*/ 1374099 h 1434060"/>
              <a:gd name="connsiteX8" fmla="*/ 419725 w 1264171"/>
              <a:gd name="connsiteY8" fmla="*/ 1419069 h 1434060"/>
              <a:gd name="connsiteX9" fmla="*/ 224853 w 1264171"/>
              <a:gd name="connsiteY9" fmla="*/ 1434060 h 1434060"/>
              <a:gd name="connsiteX10" fmla="*/ 224853 w 1264171"/>
              <a:gd name="connsiteY10" fmla="*/ 1434060 h 143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1" h="1434060">
                <a:moveTo>
                  <a:pt x="0" y="399738"/>
                </a:moveTo>
                <a:cubicBezTo>
                  <a:pt x="173636" y="254833"/>
                  <a:pt x="347273" y="109928"/>
                  <a:pt x="509666" y="54964"/>
                </a:cubicBezTo>
                <a:cubicBezTo>
                  <a:pt x="672060" y="0"/>
                  <a:pt x="859436" y="22486"/>
                  <a:pt x="974361" y="69955"/>
                </a:cubicBezTo>
                <a:cubicBezTo>
                  <a:pt x="1089286" y="117424"/>
                  <a:pt x="1151745" y="219857"/>
                  <a:pt x="1199214" y="339778"/>
                </a:cubicBezTo>
                <a:cubicBezTo>
                  <a:pt x="1246683" y="459699"/>
                  <a:pt x="1264171" y="672060"/>
                  <a:pt x="1259174" y="789483"/>
                </a:cubicBezTo>
                <a:cubicBezTo>
                  <a:pt x="1254177" y="906906"/>
                  <a:pt x="1216702" y="964368"/>
                  <a:pt x="1169233" y="1044315"/>
                </a:cubicBezTo>
                <a:cubicBezTo>
                  <a:pt x="1121764" y="1124263"/>
                  <a:pt x="1054309" y="1214204"/>
                  <a:pt x="974361" y="1269168"/>
                </a:cubicBezTo>
                <a:cubicBezTo>
                  <a:pt x="894414" y="1324132"/>
                  <a:pt x="781987" y="1349116"/>
                  <a:pt x="689548" y="1374099"/>
                </a:cubicBezTo>
                <a:cubicBezTo>
                  <a:pt x="597109" y="1399082"/>
                  <a:pt x="497174" y="1409076"/>
                  <a:pt x="419725" y="1419069"/>
                </a:cubicBezTo>
                <a:cubicBezTo>
                  <a:pt x="342276" y="1429063"/>
                  <a:pt x="224853" y="1434060"/>
                  <a:pt x="224853" y="1434060"/>
                </a:cubicBezTo>
                <a:lnTo>
                  <a:pt x="224853" y="1434060"/>
                </a:lnTo>
              </a:path>
            </a:pathLst>
          </a:cu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ndParaRPr>
          </a:p>
        </p:txBody>
      </p:sp>
      <p:cxnSp>
        <p:nvCxnSpPr>
          <p:cNvPr id="12" name="Straight Arrow Connector 11"/>
          <p:cNvCxnSpPr/>
          <p:nvPr/>
        </p:nvCxnSpPr>
        <p:spPr bwMode="auto">
          <a:xfrm rot="10800000" flipV="1">
            <a:off x="2098624" y="3927422"/>
            <a:ext cx="284813" cy="239843"/>
          </a:xfrm>
          <a:prstGeom prst="straightConnector1">
            <a:avLst/>
          </a:prstGeom>
          <a:ln>
            <a:headEnd type="none" w="med" len="med"/>
            <a:tailEnd type="arrow"/>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3">
            <a:schemeClr val="accent4"/>
          </a:lnRef>
          <a:fillRef idx="0">
            <a:schemeClr val="accent4"/>
          </a:fillRef>
          <a:effectRef idx="2">
            <a:schemeClr val="accent4"/>
          </a:effectRef>
          <a:fontRef idx="minor">
            <a:schemeClr val="tx1"/>
          </a:fontRef>
        </p:style>
      </p:cxnSp>
      <p:sp>
        <p:nvSpPr>
          <p:cNvPr id="13" name="TextBox 12"/>
          <p:cNvSpPr txBox="1"/>
          <p:nvPr/>
        </p:nvSpPr>
        <p:spPr>
          <a:xfrm>
            <a:off x="1454046" y="4991724"/>
            <a:ext cx="854439" cy="523220"/>
          </a:xfrm>
          <a:prstGeom prst="rect">
            <a:avLst/>
          </a:prstGeom>
          <a:noFill/>
        </p:spPr>
        <p:txBody>
          <a:bodyPr wrap="square" rtlCol="0">
            <a:spAutoFit/>
          </a:bodyPr>
          <a:lstStyle/>
          <a:p>
            <a:r>
              <a:rPr lang="en-US" sz="2800" b="1" dirty="0" smtClean="0"/>
              <a:t>A()</a:t>
            </a:r>
            <a:endParaRPr lang="en-US" sz="2800" b="1" dirty="0"/>
          </a:p>
        </p:txBody>
      </p:sp>
      <p:cxnSp>
        <p:nvCxnSpPr>
          <p:cNvPr id="15" name="Straight Arrow Connector 14"/>
          <p:cNvCxnSpPr/>
          <p:nvPr/>
        </p:nvCxnSpPr>
        <p:spPr bwMode="auto">
          <a:xfrm>
            <a:off x="5816184" y="4946754"/>
            <a:ext cx="1409075" cy="1588"/>
          </a:xfrm>
          <a:prstGeom prst="straightConnector1">
            <a:avLst/>
          </a:prstGeom>
          <a:ln>
            <a:headEnd type="none" w="med" len="med"/>
            <a:tailEnd type="arrow"/>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6"/>
          </a:lnRef>
          <a:fillRef idx="0">
            <a:schemeClr val="accent6"/>
          </a:fillRef>
          <a:effectRef idx="1">
            <a:schemeClr val="accent6"/>
          </a:effectRef>
          <a:fontRef idx="minor">
            <a:schemeClr val="tx1"/>
          </a:fontRef>
        </p:style>
      </p:cxnSp>
      <p:cxnSp>
        <p:nvCxnSpPr>
          <p:cNvPr id="17" name="Straight Arrow Connector 16"/>
          <p:cNvCxnSpPr/>
          <p:nvPr/>
        </p:nvCxnSpPr>
        <p:spPr bwMode="auto">
          <a:xfrm rot="10800000" flipV="1">
            <a:off x="5756223" y="5351489"/>
            <a:ext cx="1469036" cy="14990"/>
          </a:xfrm>
          <a:prstGeom prst="straightConnector1">
            <a:avLst/>
          </a:prstGeom>
          <a:ln>
            <a:headEnd type="none" w="med" len="med"/>
            <a:tailEnd type="arrow"/>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3">
            <a:schemeClr val="accent2"/>
          </a:lnRef>
          <a:fillRef idx="0">
            <a:schemeClr val="accent2"/>
          </a:fillRef>
          <a:effectRef idx="2">
            <a:schemeClr val="accent2"/>
          </a:effectRef>
          <a:fontRef idx="minor">
            <a:schemeClr val="tx1"/>
          </a:fontRef>
        </p:style>
      </p:cxnSp>
      <p:sp>
        <p:nvSpPr>
          <p:cNvPr id="21" name="TextBox 20"/>
          <p:cNvSpPr txBox="1"/>
          <p:nvPr/>
        </p:nvSpPr>
        <p:spPr>
          <a:xfrm>
            <a:off x="4844321" y="4634458"/>
            <a:ext cx="854439" cy="523220"/>
          </a:xfrm>
          <a:prstGeom prst="rect">
            <a:avLst/>
          </a:prstGeom>
          <a:noFill/>
        </p:spPr>
        <p:txBody>
          <a:bodyPr wrap="square" rtlCol="0">
            <a:spAutoFit/>
          </a:bodyPr>
          <a:lstStyle/>
          <a:p>
            <a:r>
              <a:rPr lang="en-US" sz="2800" b="1" dirty="0" smtClean="0"/>
              <a:t>C()</a:t>
            </a:r>
            <a:endParaRPr lang="en-US" sz="2800" b="1" dirty="0"/>
          </a:p>
        </p:txBody>
      </p:sp>
      <p:sp>
        <p:nvSpPr>
          <p:cNvPr id="22" name="TextBox 21"/>
          <p:cNvSpPr txBox="1"/>
          <p:nvPr/>
        </p:nvSpPr>
        <p:spPr>
          <a:xfrm>
            <a:off x="7362669" y="5129134"/>
            <a:ext cx="854439" cy="523220"/>
          </a:xfrm>
          <a:prstGeom prst="rect">
            <a:avLst/>
          </a:prstGeom>
          <a:noFill/>
        </p:spPr>
        <p:txBody>
          <a:bodyPr wrap="square" rtlCol="0">
            <a:spAutoFit/>
          </a:bodyPr>
          <a:lstStyle/>
          <a:p>
            <a:r>
              <a:rPr lang="en-US" sz="2800" b="1" dirty="0" smtClean="0"/>
              <a:t>B()</a:t>
            </a:r>
            <a:endParaRPr lang="en-US" sz="2800" b="1" dirty="0"/>
          </a:p>
        </p:txBody>
      </p:sp>
    </p:spTree>
    <p:extLst>
      <p:ext uri="{BB962C8B-B14F-4D97-AF65-F5344CB8AC3E}">
        <p14:creationId xmlns:p14="http://schemas.microsoft.com/office/powerpoint/2010/main" xmlns="" val="2833617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720" y="420478"/>
            <a:ext cx="10806113" cy="1054100"/>
          </a:xfrm>
        </p:spPr>
        <p:txBody>
          <a:bodyPr/>
          <a:lstStyle/>
          <a:p>
            <a:r>
              <a:rPr lang="en-US" b="1" dirty="0" smtClean="0"/>
              <a:t>Recursion</a:t>
            </a:r>
            <a:endParaRPr lang="en-US" b="1" dirty="0"/>
          </a:p>
        </p:txBody>
      </p:sp>
      <p:sp>
        <p:nvSpPr>
          <p:cNvPr id="2" name="TextBox 1"/>
          <p:cNvSpPr txBox="1"/>
          <p:nvPr/>
        </p:nvSpPr>
        <p:spPr>
          <a:xfrm>
            <a:off x="553022" y="1270793"/>
            <a:ext cx="5937720" cy="2677656"/>
          </a:xfrm>
          <a:prstGeom prst="rect">
            <a:avLst/>
          </a:prstGeom>
          <a:noFill/>
        </p:spPr>
        <p:txBody>
          <a:bodyPr wrap="square" rtlCol="0">
            <a:spAutoFit/>
          </a:bodyPr>
          <a:lstStyle/>
          <a:p>
            <a:r>
              <a:rPr lang="en-US" sz="2800" dirty="0"/>
              <a:t>def </a:t>
            </a:r>
            <a:r>
              <a:rPr lang="en-US" sz="2800" dirty="0" smtClean="0"/>
              <a:t>   countdown(n</a:t>
            </a:r>
            <a:r>
              <a:rPr lang="en-US" sz="2800" dirty="0"/>
              <a:t>):</a:t>
            </a:r>
          </a:p>
          <a:p>
            <a:r>
              <a:rPr lang="en-US" sz="2800" dirty="0"/>
              <a:t>   </a:t>
            </a:r>
            <a:r>
              <a:rPr lang="en-US" sz="2800" dirty="0" smtClean="0"/>
              <a:t>      </a:t>
            </a:r>
            <a:r>
              <a:rPr lang="en-US" sz="2800" dirty="0"/>
              <a:t>if n==0:</a:t>
            </a:r>
          </a:p>
          <a:p>
            <a:r>
              <a:rPr lang="en-US" sz="2800" dirty="0"/>
              <a:t>        </a:t>
            </a:r>
            <a:r>
              <a:rPr lang="en-US" sz="2800" dirty="0" smtClean="0"/>
              <a:t>       print</a:t>
            </a:r>
            <a:r>
              <a:rPr lang="en-US" sz="2800" dirty="0"/>
              <a:t>("blastoff")</a:t>
            </a:r>
          </a:p>
          <a:p>
            <a:r>
              <a:rPr lang="en-US" sz="2800" dirty="0"/>
              <a:t>    </a:t>
            </a:r>
            <a:r>
              <a:rPr lang="en-US" sz="2800" dirty="0" smtClean="0"/>
              <a:t>     else</a:t>
            </a:r>
            <a:r>
              <a:rPr lang="en-US" sz="2800" dirty="0"/>
              <a:t>:</a:t>
            </a:r>
          </a:p>
          <a:p>
            <a:r>
              <a:rPr lang="en-US" sz="2800" dirty="0"/>
              <a:t>        </a:t>
            </a:r>
            <a:r>
              <a:rPr lang="en-US" sz="2800" dirty="0" smtClean="0"/>
              <a:t>       print(n)</a:t>
            </a:r>
            <a:endParaRPr lang="en-US" sz="2800" dirty="0"/>
          </a:p>
          <a:p>
            <a:r>
              <a:rPr lang="en-US" sz="2800" dirty="0"/>
              <a:t>        </a:t>
            </a:r>
            <a:r>
              <a:rPr lang="en-US" sz="2800" dirty="0" smtClean="0"/>
              <a:t>       countdown(n-1</a:t>
            </a:r>
            <a:r>
              <a:rPr lang="en-US" sz="2800" dirty="0"/>
              <a:t>)</a:t>
            </a:r>
            <a:endParaRPr lang="en-IN" sz="2800" dirty="0"/>
          </a:p>
        </p:txBody>
      </p:sp>
    </p:spTree>
    <p:extLst>
      <p:ext uri="{BB962C8B-B14F-4D97-AF65-F5344CB8AC3E}">
        <p14:creationId xmlns:p14="http://schemas.microsoft.com/office/powerpoint/2010/main" xmlns="" val="2833617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pPr>
              <a:buNone/>
            </a:pPr>
            <a:r>
              <a:rPr lang="en-US" dirty="0" smtClean="0"/>
              <a:t>&gt;&gt;&gt; countdown(3)</a:t>
            </a:r>
          </a:p>
          <a:p>
            <a:pPr>
              <a:buNone/>
            </a:pPr>
            <a:endParaRPr lang="en-US" dirty="0" smtClean="0"/>
          </a:p>
          <a:p>
            <a:pPr>
              <a:buNone/>
            </a:pPr>
            <a:r>
              <a:rPr lang="en-US" b="1" dirty="0" smtClean="0"/>
              <a:t>OUTPUT of this function will be :</a:t>
            </a:r>
          </a:p>
          <a:p>
            <a:pPr>
              <a:buNone/>
            </a:pPr>
            <a:endParaRPr lang="en-US" b="1" dirty="0" smtClean="0"/>
          </a:p>
          <a:p>
            <a:pPr>
              <a:buNone/>
            </a:pPr>
            <a:r>
              <a:rPr lang="en-US" b="1" dirty="0" smtClean="0"/>
              <a:t>               </a:t>
            </a:r>
          </a:p>
          <a:p>
            <a:pPr>
              <a:buNone/>
            </a:pPr>
            <a:r>
              <a:rPr lang="en-US" b="1" dirty="0" smtClean="0"/>
              <a:t>               </a:t>
            </a:r>
          </a:p>
          <a:p>
            <a:pPr>
              <a:buNone/>
            </a:pPr>
            <a:r>
              <a:rPr lang="en-US" b="1" dirty="0" smtClean="0"/>
              <a:t>               </a:t>
            </a:r>
          </a:p>
          <a:p>
            <a:pPr>
              <a:buNone/>
            </a:pPr>
            <a:r>
              <a:rPr lang="en-US" b="1" dirty="0" smtClean="0"/>
              <a:t>           </a:t>
            </a:r>
            <a:endParaRPr lang="en-US" b="1" dirty="0"/>
          </a:p>
        </p:txBody>
      </p:sp>
      <p:pic>
        <p:nvPicPr>
          <p:cNvPr id="1026" name="Picture 2"/>
          <p:cNvPicPr>
            <a:picLocks noChangeAspect="1" noChangeArrowheads="1"/>
          </p:cNvPicPr>
          <p:nvPr/>
        </p:nvPicPr>
        <p:blipFill>
          <a:blip r:embed="rId3" cstate="print"/>
          <a:srcRect/>
          <a:stretch>
            <a:fillRect/>
          </a:stretch>
        </p:blipFill>
        <p:spPr bwMode="auto">
          <a:xfrm>
            <a:off x="1685470" y="3759199"/>
            <a:ext cx="2443779" cy="2191658"/>
          </a:xfrm>
          <a:prstGeom prst="rect">
            <a:avLst/>
          </a:prstGeom>
          <a:noFill/>
          <a:ln w="9525">
            <a:noFill/>
            <a:miter lim="800000"/>
            <a:headEnd/>
            <a:tailEnd/>
          </a:ln>
          <a:effectLst/>
        </p:spPr>
      </p:pic>
    </p:spTree>
    <p:extLst>
      <p:ext uri="{BB962C8B-B14F-4D97-AF65-F5344CB8AC3E}">
        <p14:creationId xmlns:p14="http://schemas.microsoft.com/office/powerpoint/2010/main" xmlns="" val="14162622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444" y="508812"/>
            <a:ext cx="10806113" cy="1054100"/>
          </a:xfrm>
        </p:spPr>
        <p:txBody>
          <a:bodyPr/>
          <a:lstStyle/>
          <a:p>
            <a:r>
              <a:rPr lang="en-US" b="1" dirty="0" smtClean="0"/>
              <a:t>Stack diagrams for recursive functions</a:t>
            </a:r>
            <a:endParaRPr lang="en-US" b="1" dirty="0"/>
          </a:p>
        </p:txBody>
      </p:sp>
      <p:sp>
        <p:nvSpPr>
          <p:cNvPr id="3" name="Content Placeholder 2"/>
          <p:cNvSpPr>
            <a:spLocks noGrp="1"/>
          </p:cNvSpPr>
          <p:nvPr>
            <p:ph idx="1"/>
          </p:nvPr>
        </p:nvSpPr>
        <p:spPr/>
        <p:txBody>
          <a:bodyPr/>
          <a:lstStyle/>
          <a:p>
            <a:r>
              <a:rPr lang="en-US" dirty="0" smtClean="0"/>
              <a:t>Earlier we used a stack diagram to represent the state of a program during a function call. The same kind of diagram can help interpret a recursive function.</a:t>
            </a:r>
          </a:p>
          <a:p>
            <a:endParaRPr lang="en-US" dirty="0" smtClean="0"/>
          </a:p>
          <a:p>
            <a:r>
              <a:rPr lang="en-US" dirty="0" smtClean="0"/>
              <a:t>Every time a function gets called, Python creates a new function frame, which contains the function's local variables and parameters. For a recursive function, there might be more than one frame on the stack at the same time.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112512"/>
            <a:ext cx="9497818" cy="1054100"/>
          </a:xfrm>
        </p:spPr>
        <p:txBody>
          <a:bodyPr/>
          <a:lstStyle/>
          <a:p>
            <a:pPr algn="l"/>
            <a:r>
              <a:rPr lang="en-US" sz="8800" b="1" dirty="0" smtClean="0">
                <a:solidFill>
                  <a:srgbClr val="FF0000"/>
                </a:solidFill>
              </a:rPr>
              <a:t>&gt;&gt;&gt;  type(“32”)</a:t>
            </a:r>
            <a:endParaRPr lang="en-US" sz="8800" b="1" dirty="0">
              <a:solidFill>
                <a:srgbClr val="FF0000"/>
              </a:solidFill>
            </a:endParaRPr>
          </a:p>
        </p:txBody>
      </p:sp>
      <p:cxnSp>
        <p:nvCxnSpPr>
          <p:cNvPr id="8" name="Straight Arrow Connector 7"/>
          <p:cNvCxnSpPr/>
          <p:nvPr/>
        </p:nvCxnSpPr>
        <p:spPr bwMode="auto">
          <a:xfrm>
            <a:off x="2644726" y="1252026"/>
            <a:ext cx="1266092" cy="956602"/>
          </a:xfrm>
          <a:prstGeom prst="straightConnector1">
            <a:avLst/>
          </a:prstGeom>
          <a:ln>
            <a:headEnd type="none" w="med" len="med"/>
            <a:tailEnd type="arrow"/>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bwMode="auto">
          <a:xfrm rot="10800000" flipV="1">
            <a:off x="6991644" y="1178555"/>
            <a:ext cx="1254071" cy="903465"/>
          </a:xfrm>
          <a:prstGeom prst="straightConnector1">
            <a:avLst/>
          </a:prstGeom>
          <a:ln>
            <a:headEnd type="none" w="med" len="med"/>
            <a:tailEnd type="arrow"/>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872168" y="661178"/>
            <a:ext cx="3206327" cy="646331"/>
          </a:xfrm>
          <a:prstGeom prst="rect">
            <a:avLst/>
          </a:prstGeom>
          <a:noFill/>
        </p:spPr>
        <p:txBody>
          <a:bodyPr wrap="none" rtlCol="0">
            <a:spAutoFit/>
          </a:bodyPr>
          <a:lstStyle/>
          <a:p>
            <a:r>
              <a:rPr lang="en-US" sz="3600" b="1" dirty="0" smtClean="0"/>
              <a:t>Function  Name</a:t>
            </a:r>
            <a:endParaRPr lang="en-US" sz="3600" b="1" dirty="0"/>
          </a:p>
        </p:txBody>
      </p:sp>
      <p:sp>
        <p:nvSpPr>
          <p:cNvPr id="15" name="TextBox 14"/>
          <p:cNvSpPr txBox="1"/>
          <p:nvPr/>
        </p:nvSpPr>
        <p:spPr>
          <a:xfrm>
            <a:off x="7101838" y="672902"/>
            <a:ext cx="2287742" cy="646331"/>
          </a:xfrm>
          <a:prstGeom prst="rect">
            <a:avLst/>
          </a:prstGeom>
          <a:noFill/>
        </p:spPr>
        <p:txBody>
          <a:bodyPr wrap="none" rtlCol="0">
            <a:spAutoFit/>
          </a:bodyPr>
          <a:lstStyle/>
          <a:p>
            <a:r>
              <a:rPr lang="en-US" sz="3600" b="1" dirty="0" smtClean="0"/>
              <a:t>Arguments</a:t>
            </a:r>
            <a:endParaRPr lang="en-US" sz="3600" b="1" dirty="0"/>
          </a:p>
        </p:txBody>
      </p:sp>
      <p:cxnSp>
        <p:nvCxnSpPr>
          <p:cNvPr id="23" name="Straight Arrow Connector 22"/>
          <p:cNvCxnSpPr/>
          <p:nvPr/>
        </p:nvCxnSpPr>
        <p:spPr bwMode="auto">
          <a:xfrm rot="16200000" flipH="1">
            <a:off x="5352749" y="3706829"/>
            <a:ext cx="703400" cy="14073"/>
          </a:xfrm>
          <a:prstGeom prst="straightConnector1">
            <a:avLst/>
          </a:prstGeom>
          <a:ln>
            <a:headEnd type="none" w="med" len="med"/>
            <a:tailEnd type="arrow"/>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29" name="Title 4"/>
          <p:cNvSpPr txBox="1">
            <a:spLocks/>
          </p:cNvSpPr>
          <p:nvPr/>
        </p:nvSpPr>
        <p:spPr bwMode="auto">
          <a:xfrm>
            <a:off x="912055" y="4037453"/>
            <a:ext cx="9497818" cy="1054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1720" tIns="42480" rIns="81720" bIns="42480" numCol="1" anchor="ctr" anchorCtr="0" compatLnSpc="1">
            <a:prstTxWarp prst="textNoShape">
              <a:avLst/>
            </a:prstTxWarp>
          </a:bodyPr>
          <a:lstStyle/>
          <a:p>
            <a:pPr lvl="0" defTabSz="449263" fontAlgn="base">
              <a:lnSpc>
                <a:spcPct val="97000"/>
              </a:lnSpc>
              <a:spcBef>
                <a:spcPct val="0"/>
              </a:spcBef>
              <a:spcAft>
                <a:spcPct val="0"/>
              </a:spcAft>
              <a:buClr>
                <a:srgbClr val="000000"/>
              </a:buClr>
              <a:buSzPct val="100000"/>
            </a:pPr>
            <a:r>
              <a:rPr kumimoji="0" lang="en-US" sz="8800" b="1" i="0" u="none" strike="noStrike" kern="0" cap="none" spc="0" normalizeH="0" baseline="0" noProof="0" dirty="0" smtClean="0">
                <a:ln>
                  <a:noFill/>
                </a:ln>
                <a:solidFill>
                  <a:srgbClr val="FF0000"/>
                </a:solidFill>
                <a:effectLst/>
                <a:uLnTx/>
                <a:uFillTx/>
                <a:latin typeface="+mj-lt"/>
                <a:ea typeface="+mj-ea"/>
                <a:cs typeface="+mj-cs"/>
              </a:rPr>
              <a:t>&lt;type</a:t>
            </a:r>
            <a:r>
              <a:rPr kumimoji="0" lang="en-US" sz="8800" b="1" i="0" u="none" strike="noStrike" kern="0" cap="none" spc="0" normalizeH="0" noProof="0" dirty="0" smtClean="0">
                <a:ln>
                  <a:noFill/>
                </a:ln>
                <a:solidFill>
                  <a:srgbClr val="FF0000"/>
                </a:solidFill>
                <a:effectLst/>
                <a:uLnTx/>
                <a:uFillTx/>
                <a:latin typeface="+mj-lt"/>
                <a:ea typeface="+mj-ea"/>
                <a:cs typeface="+mj-cs"/>
              </a:rPr>
              <a:t> ‘</a:t>
            </a:r>
            <a:r>
              <a:rPr lang="en-US" sz="8800" b="1" kern="0" dirty="0" err="1" smtClean="0">
                <a:solidFill>
                  <a:srgbClr val="FF0000"/>
                </a:solidFill>
              </a:rPr>
              <a:t>str</a:t>
            </a:r>
            <a:r>
              <a:rPr kumimoji="0" lang="en-US" sz="8800" b="1" i="0" u="none" strike="noStrike" kern="0" cap="none" spc="0" normalizeH="0" noProof="0" dirty="0" smtClean="0">
                <a:ln>
                  <a:noFill/>
                </a:ln>
                <a:solidFill>
                  <a:srgbClr val="FF0000"/>
                </a:solidFill>
                <a:effectLst/>
                <a:uLnTx/>
                <a:uFillTx/>
                <a:latin typeface="+mj-lt"/>
                <a:ea typeface="+mj-ea"/>
                <a:cs typeface="+mj-cs"/>
              </a:rPr>
              <a:t>’</a:t>
            </a:r>
            <a:r>
              <a:rPr kumimoji="0" lang="en-US" sz="8800" b="1" i="0" u="none" strike="noStrike" kern="0" cap="none" spc="0" normalizeH="0" baseline="0" noProof="0" dirty="0" smtClean="0">
                <a:ln>
                  <a:noFill/>
                </a:ln>
                <a:solidFill>
                  <a:srgbClr val="FF0000"/>
                </a:solidFill>
                <a:effectLst/>
                <a:uLnTx/>
                <a:uFillTx/>
                <a:latin typeface="+mj-lt"/>
                <a:ea typeface="+mj-ea"/>
                <a:cs typeface="+mj-cs"/>
              </a:rPr>
              <a:t>&gt;</a:t>
            </a:r>
            <a:endParaRPr kumimoji="0" lang="en-US" sz="8800" b="1" i="0" u="none" strike="noStrike" kern="0" cap="none" spc="0" normalizeH="0" baseline="0" noProof="0" dirty="0">
              <a:ln>
                <a:noFill/>
              </a:ln>
              <a:solidFill>
                <a:srgbClr val="FF0000"/>
              </a:solidFill>
              <a:effectLst/>
              <a:uLnTx/>
              <a:uFillTx/>
              <a:latin typeface="+mj-lt"/>
              <a:ea typeface="+mj-ea"/>
              <a:cs typeface="+mj-cs"/>
            </a:endParaRPr>
          </a:p>
        </p:txBody>
      </p:sp>
      <p:sp>
        <p:nvSpPr>
          <p:cNvPr id="45" name="TextBox 44"/>
          <p:cNvSpPr txBox="1"/>
          <p:nvPr/>
        </p:nvSpPr>
        <p:spPr>
          <a:xfrm>
            <a:off x="9155694" y="4611855"/>
            <a:ext cx="2765437" cy="646331"/>
          </a:xfrm>
          <a:prstGeom prst="rect">
            <a:avLst/>
          </a:prstGeom>
          <a:noFill/>
        </p:spPr>
        <p:txBody>
          <a:bodyPr wrap="none" rtlCol="0">
            <a:spAutoFit/>
          </a:bodyPr>
          <a:lstStyle/>
          <a:p>
            <a:r>
              <a:rPr lang="en-US" sz="3600" b="1" dirty="0" smtClean="0"/>
              <a:t>Return  Value</a:t>
            </a:r>
            <a:endParaRPr lang="en-US" sz="3600" b="1" dirty="0"/>
          </a:p>
        </p:txBody>
      </p:sp>
      <p:cxnSp>
        <p:nvCxnSpPr>
          <p:cNvPr id="50" name="Straight Arrow Connector 49"/>
          <p:cNvCxnSpPr/>
          <p:nvPr/>
        </p:nvCxnSpPr>
        <p:spPr bwMode="auto">
          <a:xfrm rot="10800000">
            <a:off x="6553205" y="4611862"/>
            <a:ext cx="2450123" cy="2344"/>
          </a:xfrm>
          <a:prstGeom prst="straightConnector1">
            <a:avLst/>
          </a:prstGeom>
          <a:ln>
            <a:headEnd type="none" w="med" len="med"/>
            <a:tailEnd type="arrow"/>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30131542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765" y="859381"/>
            <a:ext cx="10806113" cy="1081966"/>
          </a:xfrm>
        </p:spPr>
        <p:txBody>
          <a:bodyPr/>
          <a:lstStyle/>
          <a:p>
            <a:r>
              <a:rPr lang="en-US" dirty="0" smtClean="0"/>
              <a:t>Following figure shows a stack diagram for function </a:t>
            </a:r>
            <a:r>
              <a:rPr lang="en-US" b="1" dirty="0" smtClean="0"/>
              <a:t>countdown (n)</a:t>
            </a:r>
            <a:r>
              <a:rPr lang="en-US" dirty="0" smtClean="0"/>
              <a:t> called with n = 3:</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2011680" y="1899166"/>
            <a:ext cx="7118252" cy="50503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25408"/>
            <a:ext cx="10806113" cy="1054100"/>
          </a:xfrm>
        </p:spPr>
        <p:txBody>
          <a:bodyPr/>
          <a:lstStyle/>
          <a:p>
            <a:r>
              <a:rPr lang="en-US" b="1" dirty="0" smtClean="0"/>
              <a:t>Infinite recursion</a:t>
            </a:r>
            <a:endParaRPr lang="en-US" b="1" dirty="0"/>
          </a:p>
        </p:txBody>
      </p:sp>
      <p:sp>
        <p:nvSpPr>
          <p:cNvPr id="3" name="Content Placeholder 2"/>
          <p:cNvSpPr>
            <a:spLocks noGrp="1"/>
          </p:cNvSpPr>
          <p:nvPr>
            <p:ph idx="1"/>
          </p:nvPr>
        </p:nvSpPr>
        <p:spPr/>
        <p:txBody>
          <a:bodyPr/>
          <a:lstStyle/>
          <a:p>
            <a:r>
              <a:rPr lang="en-US" dirty="0" smtClean="0"/>
              <a:t>If a recursion never reaches a base case, it goes on making recursive calls forever, and the program never terminates. This is known as infinite recursion, and it is generally not considered a good idea. Here is a minimal program with an infinite recursion:</a:t>
            </a:r>
          </a:p>
          <a:p>
            <a:endParaRPr lang="en-US" sz="2000" dirty="0" smtClean="0"/>
          </a:p>
          <a:p>
            <a:pPr>
              <a:buNone/>
            </a:pPr>
            <a:r>
              <a:rPr lang="en-US" dirty="0" smtClean="0"/>
              <a:t>                                    </a:t>
            </a:r>
            <a:r>
              <a:rPr lang="en-US" sz="4000" b="1" dirty="0" smtClean="0"/>
              <a:t>def  </a:t>
            </a:r>
            <a:r>
              <a:rPr lang="en-US" sz="4000" b="1" dirty="0" err="1" smtClean="0"/>
              <a:t>recurse</a:t>
            </a:r>
            <a:r>
              <a:rPr lang="en-US" sz="4000" b="1" dirty="0" smtClean="0"/>
              <a:t> () :</a:t>
            </a:r>
          </a:p>
          <a:p>
            <a:pPr>
              <a:buNone/>
            </a:pPr>
            <a:r>
              <a:rPr lang="en-US" sz="4000" b="1" dirty="0" smtClean="0"/>
              <a:t>                                  </a:t>
            </a:r>
            <a:r>
              <a:rPr lang="en-US" sz="4000" b="1" dirty="0" err="1" smtClean="0"/>
              <a:t>recurse</a:t>
            </a:r>
            <a:r>
              <a:rPr lang="en-US" sz="4000" b="1" dirty="0" smtClean="0"/>
              <a:t>()</a:t>
            </a:r>
            <a:endParaRPr lang="en-US" sz="4000" b="1" dirty="0"/>
          </a:p>
        </p:txBody>
      </p:sp>
      <p:cxnSp>
        <p:nvCxnSpPr>
          <p:cNvPr id="8" name="Straight Arrow Connector 7"/>
          <p:cNvCxnSpPr/>
          <p:nvPr/>
        </p:nvCxnSpPr>
        <p:spPr bwMode="auto">
          <a:xfrm rot="10800000">
            <a:off x="6670627" y="5171607"/>
            <a:ext cx="1868957" cy="14990"/>
          </a:xfrm>
          <a:prstGeom prst="straightConnector1">
            <a:avLst/>
          </a:prstGeom>
          <a:ln>
            <a:solidFill>
              <a:srgbClr val="FF0000"/>
            </a:solidFill>
            <a:headEnd type="none" w="med" len="med"/>
            <a:tailEnd type="arrow"/>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8785753" y="4324282"/>
            <a:ext cx="3189271" cy="1631216"/>
          </a:xfrm>
          <a:prstGeom prst="rect">
            <a:avLst/>
          </a:prstGeom>
          <a:noFill/>
        </p:spPr>
        <p:txBody>
          <a:bodyPr wrap="none" rtlCol="0">
            <a:spAutoFit/>
          </a:bodyPr>
          <a:lstStyle/>
          <a:p>
            <a:r>
              <a:rPr lang="en-US" sz="2500" b="1" dirty="0" smtClean="0">
                <a:solidFill>
                  <a:srgbClr val="FF0000"/>
                </a:solidFill>
              </a:rPr>
              <a:t>Function is calling </a:t>
            </a:r>
          </a:p>
          <a:p>
            <a:r>
              <a:rPr lang="en-US" sz="2500" b="1" dirty="0" smtClean="0">
                <a:solidFill>
                  <a:srgbClr val="FF0000"/>
                </a:solidFill>
              </a:rPr>
              <a:t>itself without any </a:t>
            </a:r>
          </a:p>
          <a:p>
            <a:r>
              <a:rPr lang="en-US" sz="2500" b="1" dirty="0" smtClean="0">
                <a:solidFill>
                  <a:srgbClr val="FF0000"/>
                </a:solidFill>
              </a:rPr>
              <a:t>condition to terminate</a:t>
            </a:r>
          </a:p>
          <a:p>
            <a:r>
              <a:rPr lang="en-US" sz="2500" b="1" dirty="0" smtClean="0">
                <a:solidFill>
                  <a:srgbClr val="FF0000"/>
                </a:solidFill>
              </a:rPr>
              <a:t>The recursive call</a:t>
            </a:r>
            <a:endParaRPr lang="en-US" sz="2500" b="1" dirty="0">
              <a:solidFill>
                <a:srgbClr val="FF000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604964"/>
            <a:ext cx="10806113" cy="1797804"/>
          </a:xfrm>
        </p:spPr>
        <p:txBody>
          <a:bodyPr/>
          <a:lstStyle/>
          <a:p>
            <a:r>
              <a:rPr lang="en-US" dirty="0" smtClean="0"/>
              <a:t>In most programming environments, a program with infinite recursion does not really run forever. Python reports an error message when the maximum recursion depth is reached:</a:t>
            </a:r>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1079292" y="3312824"/>
            <a:ext cx="7225259" cy="22635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03749" y="3086307"/>
            <a:ext cx="10361705" cy="1500188"/>
          </a:xfrm>
        </p:spPr>
        <p:txBody>
          <a:bodyPr/>
          <a:lstStyle/>
          <a:p>
            <a:r>
              <a:rPr lang="en-US" sz="2400" b="1" dirty="0" smtClean="0">
                <a:solidFill>
                  <a:srgbClr val="FF0000"/>
                </a:solidFill>
              </a:rPr>
              <a:t>Quiz</a:t>
            </a:r>
          </a:p>
          <a:p>
            <a:r>
              <a:rPr lang="en-US" sz="2400" b="1" dirty="0" smtClean="0">
                <a:solidFill>
                  <a:srgbClr val="00B050"/>
                </a:solidFill>
              </a:rPr>
              <a:t>The output for the following program would be</a:t>
            </a:r>
          </a:p>
          <a:p>
            <a:r>
              <a:rPr lang="en-US" sz="2400" b="1" dirty="0" smtClean="0">
                <a:solidFill>
                  <a:srgbClr val="00B050"/>
                </a:solidFill>
              </a:rPr>
              <a:t>import </a:t>
            </a:r>
            <a:r>
              <a:rPr lang="en-US" sz="2400" b="1" dirty="0" smtClean="0">
                <a:solidFill>
                  <a:srgbClr val="00B050"/>
                </a:solidFill>
              </a:rPr>
              <a:t>  math</a:t>
            </a:r>
            <a:endParaRPr lang="en-US" sz="2400" b="1" dirty="0" smtClean="0">
              <a:solidFill>
                <a:srgbClr val="00B050"/>
              </a:solidFill>
            </a:endParaRPr>
          </a:p>
          <a:p>
            <a:r>
              <a:rPr lang="en-US" sz="2400" b="1" dirty="0" smtClean="0">
                <a:solidFill>
                  <a:srgbClr val="00B050"/>
                </a:solidFill>
              </a:rPr>
              <a:t>X=6</a:t>
            </a:r>
          </a:p>
          <a:p>
            <a:r>
              <a:rPr lang="en-US" sz="2400" b="1" dirty="0" smtClean="0">
                <a:solidFill>
                  <a:srgbClr val="00B050"/>
                </a:solidFill>
              </a:rPr>
              <a:t>if     X&gt;0:</a:t>
            </a:r>
          </a:p>
          <a:p>
            <a:r>
              <a:rPr lang="en-US" sz="2400" b="1" dirty="0" smtClean="0">
                <a:solidFill>
                  <a:srgbClr val="00B050"/>
                </a:solidFill>
              </a:rPr>
              <a:t>	print(math.log10())</a:t>
            </a:r>
          </a:p>
          <a:p>
            <a:r>
              <a:rPr lang="en-US" sz="2400" b="1" dirty="0" smtClean="0">
                <a:solidFill>
                  <a:srgbClr val="00B050"/>
                </a:solidFill>
              </a:rPr>
              <a:t>else:</a:t>
            </a:r>
          </a:p>
          <a:p>
            <a:r>
              <a:rPr lang="en-US" sz="2400" b="1" dirty="0" smtClean="0">
                <a:solidFill>
                  <a:srgbClr val="00B050"/>
                </a:solidFill>
              </a:rPr>
              <a:t>	print(“I am in else”)</a:t>
            </a:r>
            <a:endParaRPr lang="en-US" sz="2400" b="1" dirty="0">
              <a:solidFill>
                <a:srgbClr val="00B050"/>
              </a:solidFill>
            </a:endParaRPr>
          </a:p>
        </p:txBody>
      </p:sp>
      <p:sp>
        <p:nvSpPr>
          <p:cNvPr id="4" name="TextBox 3"/>
          <p:cNvSpPr txBox="1"/>
          <p:nvPr/>
        </p:nvSpPr>
        <p:spPr>
          <a:xfrm>
            <a:off x="779489" y="4931764"/>
            <a:ext cx="10508104" cy="523220"/>
          </a:xfrm>
          <a:prstGeom prst="rect">
            <a:avLst/>
          </a:prstGeom>
          <a:noFill/>
        </p:spPr>
        <p:txBody>
          <a:bodyPr wrap="square" rtlCol="0">
            <a:spAutoFit/>
          </a:bodyPr>
          <a:lstStyle/>
          <a:p>
            <a:r>
              <a:rPr lang="en-US" sz="2800" b="1" dirty="0" smtClean="0"/>
              <a:t>A.  1.4567	      B.  I am in else	         C.  No out put       	D.   Error  </a:t>
            </a:r>
            <a:endParaRPr lang="en-US" sz="2800"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55388"/>
            <a:ext cx="10806113" cy="1054100"/>
          </a:xfrm>
        </p:spPr>
        <p:txBody>
          <a:bodyPr/>
          <a:lstStyle/>
          <a:p>
            <a:r>
              <a:rPr lang="en-US" b="1" dirty="0" smtClean="0"/>
              <a:t>EXCERCISE</a:t>
            </a:r>
            <a:endParaRPr lang="en-US" b="1" dirty="0"/>
          </a:p>
        </p:txBody>
      </p:sp>
      <p:sp>
        <p:nvSpPr>
          <p:cNvPr id="3" name="Content Placeholder 2"/>
          <p:cNvSpPr>
            <a:spLocks noGrp="1"/>
          </p:cNvSpPr>
          <p:nvPr>
            <p:ph idx="1"/>
          </p:nvPr>
        </p:nvSpPr>
        <p:spPr>
          <a:xfrm>
            <a:off x="609600" y="1739873"/>
            <a:ext cx="10806113" cy="4402137"/>
          </a:xfrm>
        </p:spPr>
        <p:txBody>
          <a:bodyPr/>
          <a:lstStyle/>
          <a:p>
            <a:pPr marL="514350" lvl="0" indent="-514350">
              <a:buAutoNum type="arabicPeriod"/>
            </a:pPr>
            <a:r>
              <a:rPr lang="en-US" dirty="0" smtClean="0"/>
              <a:t>Write a Python function to find the Max of three numbers. </a:t>
            </a:r>
          </a:p>
          <a:p>
            <a:pPr marL="514350" indent="-514350">
              <a:buFont typeface="Times New Roman" pitchFamily="18" charset="0"/>
              <a:buAutoNum type="arabicPeriod"/>
            </a:pPr>
            <a:r>
              <a:rPr lang="en-US" dirty="0" smtClean="0"/>
              <a:t>Write a Python function to sum all the numbers in a list. </a:t>
            </a:r>
          </a:p>
          <a:p>
            <a:pPr marL="514350" lvl="0" indent="-514350">
              <a:buAutoNum type="arabicPeriod"/>
            </a:pPr>
            <a:r>
              <a:rPr lang="en-US" dirty="0" smtClean="0"/>
              <a:t>Write a Python function to multiply all the numbers in a list. </a:t>
            </a:r>
          </a:p>
          <a:p>
            <a:pPr marL="514350" lvl="0" indent="-514350">
              <a:buAutoNum type="arabicPeriod"/>
            </a:pPr>
            <a:r>
              <a:rPr lang="en-US" dirty="0" smtClean="0"/>
              <a:t>Write a Python function to reverse a string. </a:t>
            </a:r>
          </a:p>
          <a:p>
            <a:pPr marL="514350" lvl="0" indent="-514350">
              <a:buAutoNum type="arabicPeriod"/>
            </a:pPr>
            <a:r>
              <a:rPr lang="en-US" dirty="0" smtClean="0"/>
              <a:t>Write a Python function to calculate the factorial of a number (non-negative integer). The function accept the number as an argument.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buNone/>
            </a:pPr>
            <a:r>
              <a:rPr lang="en-US" dirty="0" smtClean="0"/>
              <a:t>6. Write a Python function to check whether a number is in a given range. </a:t>
            </a:r>
          </a:p>
          <a:p>
            <a:pPr>
              <a:buNone/>
            </a:pPr>
            <a:r>
              <a:rPr lang="en-US" dirty="0" smtClean="0"/>
              <a:t>7. Write a Python function that takes a number as a parameter and check the number is prime or not. </a:t>
            </a:r>
          </a:p>
          <a:p>
            <a:pPr>
              <a:buNone/>
            </a:pPr>
            <a:r>
              <a:rPr lang="en-US" dirty="0" smtClean="0"/>
              <a:t>8. Write a Python function that checks whether a passed number is palindrome or not. </a:t>
            </a:r>
          </a:p>
          <a:p>
            <a:pPr>
              <a:buNone/>
            </a:pPr>
            <a:endParaRPr lang="en-US" dirty="0" smtClean="0"/>
          </a:p>
          <a:p>
            <a:pPr>
              <a:buNone/>
            </a:pPr>
            <a:r>
              <a:rPr lang="en-US" dirty="0" smtClean="0"/>
              <a:t> </a:t>
            </a:r>
          </a:p>
          <a:p>
            <a:pPr>
              <a:buNone/>
            </a:pPr>
            <a:endParaRPr lang="en-US" dirty="0" smtClean="0"/>
          </a:p>
          <a:p>
            <a:pPr>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125283"/>
            <a:ext cx="10806113" cy="4402137"/>
          </a:xfrm>
        </p:spPr>
        <p:txBody>
          <a:bodyPr/>
          <a:lstStyle/>
          <a:p>
            <a:pPr>
              <a:buNone/>
            </a:pPr>
            <a:r>
              <a:rPr lang="en-US" dirty="0" smtClean="0"/>
              <a:t>9. Write a Python function to check whether a number is perfect or not. According to Wikipedia : In number theory, a perfect number is a positive integer that is equal to the sum of its proper positive divisors, that is, the sum of its positive divisors excluding the number itself (also known as its aliquot sum). Equivalently, a perfect number is a number that is half the sum of all of its positive divisors (including itself).</a:t>
            </a:r>
            <a:br>
              <a:rPr lang="en-US" dirty="0" smtClean="0"/>
            </a:br>
            <a:r>
              <a:rPr lang="en-US" i="1" dirty="0" smtClean="0"/>
              <a:t>Example</a:t>
            </a:r>
            <a:r>
              <a:rPr lang="en-US" dirty="0" smtClean="0"/>
              <a:t> : The first perfect number is 6, because 1, 2, and 3 are its proper positive divisors, and 1 + 2 + 3 = 6. Equivalently, the number 6 is equal to half the sum of all its positive divisors: ( 1 + 2 + 3 + 6 ) / 2 = 6. The next perfect number is 28 = 1 + 2 + 4 + 7 + 14. This is followed by the perfect numbers 496 and 8128.</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562708" y="1069150"/>
            <a:ext cx="11338560" cy="5261318"/>
          </a:xfrm>
          <a:prstGeom prst="rect">
            <a:avLst/>
          </a:prstGeom>
          <a:noFill/>
          <a:ln w="9525">
            <a:noFill/>
            <a:miter lim="800000"/>
            <a:headEnd/>
            <a:tailEnd/>
          </a:ln>
          <a:effectLst/>
        </p:spPr>
      </p:pic>
    </p:spTree>
    <p:extLst>
      <p:ext uri="{BB962C8B-B14F-4D97-AF65-F5344CB8AC3E}">
        <p14:creationId xmlns:p14="http://schemas.microsoft.com/office/powerpoint/2010/main" xmlns="" val="3390443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390498"/>
            <a:ext cx="10806113" cy="1054100"/>
          </a:xfrm>
        </p:spPr>
        <p:txBody>
          <a:bodyPr/>
          <a:lstStyle/>
          <a:p>
            <a:r>
              <a:rPr lang="en-US" b="1" dirty="0" smtClean="0"/>
              <a:t>Type conversion</a:t>
            </a:r>
            <a:endParaRPr lang="en-US" b="1" dirty="0"/>
          </a:p>
        </p:txBody>
      </p:sp>
      <p:pic>
        <p:nvPicPr>
          <p:cNvPr id="4098" name="Picture 2"/>
          <p:cNvPicPr>
            <a:picLocks noGrp="1" noChangeAspect="1" noChangeArrowheads="1"/>
          </p:cNvPicPr>
          <p:nvPr>
            <p:ph idx="1"/>
          </p:nvPr>
        </p:nvPicPr>
        <p:blipFill>
          <a:blip r:embed="rId3" cstate="print"/>
          <a:srcRect/>
          <a:stretch>
            <a:fillRect/>
          </a:stretch>
        </p:blipFill>
        <p:spPr bwMode="auto">
          <a:xfrm>
            <a:off x="464234" y="1561514"/>
            <a:ext cx="11268221" cy="4178104"/>
          </a:xfrm>
          <a:prstGeom prst="rect">
            <a:avLst/>
          </a:prstGeom>
          <a:noFill/>
          <a:ln w="9525">
            <a:noFill/>
            <a:miter lim="800000"/>
            <a:headEnd/>
            <a:tailEnd/>
          </a:ln>
          <a:effectLst/>
        </p:spPr>
      </p:pic>
    </p:spTree>
    <p:extLst>
      <p:ext uri="{BB962C8B-B14F-4D97-AF65-F5344CB8AC3E}">
        <p14:creationId xmlns:p14="http://schemas.microsoft.com/office/powerpoint/2010/main" xmlns="" val="4196010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a:stretch>
            <a:fillRect/>
          </a:stretch>
        </p:blipFill>
        <p:spPr bwMode="auto">
          <a:xfrm>
            <a:off x="548640" y="1927274"/>
            <a:ext cx="10761785" cy="2940147"/>
          </a:xfrm>
          <a:prstGeom prst="rect">
            <a:avLst/>
          </a:prstGeom>
          <a:noFill/>
          <a:ln w="9525">
            <a:noFill/>
            <a:miter lim="800000"/>
            <a:headEnd/>
            <a:tailEnd/>
          </a:ln>
          <a:effectLst/>
        </p:spPr>
      </p:pic>
      <p:sp>
        <p:nvSpPr>
          <p:cNvPr id="5" name="Title 4"/>
          <p:cNvSpPr>
            <a:spLocks noGrp="1"/>
          </p:cNvSpPr>
          <p:nvPr>
            <p:ph type="title"/>
          </p:nvPr>
        </p:nvSpPr>
        <p:spPr>
          <a:xfrm>
            <a:off x="679939" y="747957"/>
            <a:ext cx="10806113" cy="1054100"/>
          </a:xfrm>
        </p:spPr>
        <p:txBody>
          <a:bodyPr/>
          <a:lstStyle/>
          <a:p>
            <a:r>
              <a:rPr lang="en-US" b="1" dirty="0" smtClean="0"/>
              <a:t>Float to integer conversion</a:t>
            </a:r>
            <a:endParaRPr lang="en-US" b="1" dirty="0"/>
          </a:p>
        </p:txBody>
      </p:sp>
    </p:spTree>
    <p:extLst>
      <p:ext uri="{BB962C8B-B14F-4D97-AF65-F5344CB8AC3E}">
        <p14:creationId xmlns:p14="http://schemas.microsoft.com/office/powerpoint/2010/main" xmlns="" val="102284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1803" y="818296"/>
            <a:ext cx="10806113" cy="1054100"/>
          </a:xfrm>
        </p:spPr>
        <p:txBody>
          <a:bodyPr/>
          <a:lstStyle/>
          <a:p>
            <a:r>
              <a:rPr lang="en-US" b="1" dirty="0" smtClean="0"/>
              <a:t>Integer and String Conversion to Float </a:t>
            </a:r>
            <a:endParaRPr lang="en-US" b="1" dirty="0"/>
          </a:p>
        </p:txBody>
      </p:sp>
      <p:pic>
        <p:nvPicPr>
          <p:cNvPr id="6146" name="Picture 2"/>
          <p:cNvPicPr>
            <a:picLocks noChangeAspect="1" noChangeArrowheads="1"/>
          </p:cNvPicPr>
          <p:nvPr/>
        </p:nvPicPr>
        <p:blipFill>
          <a:blip r:embed="rId3" cstate="print"/>
          <a:srcRect/>
          <a:stretch>
            <a:fillRect/>
          </a:stretch>
        </p:blipFill>
        <p:spPr bwMode="auto">
          <a:xfrm>
            <a:off x="661182" y="2011680"/>
            <a:ext cx="10789920" cy="3488788"/>
          </a:xfrm>
          <a:prstGeom prst="rect">
            <a:avLst/>
          </a:prstGeom>
          <a:noFill/>
          <a:ln w="9525">
            <a:noFill/>
            <a:miter lim="800000"/>
            <a:headEnd/>
            <a:tailEnd/>
          </a:ln>
          <a:effectLst/>
        </p:spPr>
      </p:pic>
    </p:spTree>
    <p:extLst>
      <p:ext uri="{BB962C8B-B14F-4D97-AF65-F5344CB8AC3E}">
        <p14:creationId xmlns:p14="http://schemas.microsoft.com/office/powerpoint/2010/main" xmlns="" val="30983692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type="title"/>
          </p:nvPr>
        </p:nvSpPr>
        <p:spPr>
          <a:xfrm>
            <a:off x="217715" y="618446"/>
            <a:ext cx="10806113" cy="1054100"/>
          </a:xfrm>
        </p:spPr>
        <p:txBody>
          <a:bodyPr/>
          <a:lstStyle/>
          <a:p>
            <a:r>
              <a:rPr lang="en-US" b="1" dirty="0" smtClean="0"/>
              <a:t>Integer and Float Conversion to String</a:t>
            </a:r>
            <a:endParaRPr lang="en-US" b="1" dirty="0"/>
          </a:p>
        </p:txBody>
      </p:sp>
      <p:pic>
        <p:nvPicPr>
          <p:cNvPr id="7170" name="Picture 2"/>
          <p:cNvPicPr>
            <a:picLocks noGrp="1" noChangeAspect="1" noChangeArrowheads="1"/>
          </p:cNvPicPr>
          <p:nvPr>
            <p:ph idx="1"/>
          </p:nvPr>
        </p:nvPicPr>
        <p:blipFill>
          <a:blip r:embed="rId3" cstate="print"/>
          <a:srcRect/>
          <a:stretch>
            <a:fillRect/>
          </a:stretch>
        </p:blipFill>
        <p:spPr bwMode="auto">
          <a:xfrm>
            <a:off x="1538513" y="1930399"/>
            <a:ext cx="8882743" cy="3439887"/>
          </a:xfrm>
          <a:prstGeom prst="rect">
            <a:avLst/>
          </a:prstGeom>
          <a:noFill/>
          <a:ln w="9525">
            <a:noFill/>
            <a:miter lim="800000"/>
            <a:headEnd/>
            <a:tailEnd/>
          </a:ln>
          <a:effectLst/>
        </p:spPr>
      </p:pic>
    </p:spTree>
    <p:extLst>
      <p:ext uri="{BB962C8B-B14F-4D97-AF65-F5344CB8AC3E}">
        <p14:creationId xmlns:p14="http://schemas.microsoft.com/office/powerpoint/2010/main" xmlns="" val="350575667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 lpu">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Lucida Sans Unicode"/>
        <a:cs typeface="Lucida Sans Unicode"/>
      </a:majorFont>
      <a:minorFont>
        <a:latin typeface="Calibri"/>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Theme lpu" id="{9559D905-D79D-4DE8-91F9-E782DB16ED3B}" vid="{B75CE884-AA52-4450-A729-E6C29F577D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 lpu</Template>
  <TotalTime>2086</TotalTime>
  <Words>1913</Words>
  <Application>Microsoft Office PowerPoint</Application>
  <PresentationFormat>Custom</PresentationFormat>
  <Paragraphs>252</Paragraphs>
  <Slides>46</Slides>
  <Notes>15</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Theme lpu</vt:lpstr>
      <vt:lpstr>Functions and Recursion</vt:lpstr>
      <vt:lpstr>Slide 2</vt:lpstr>
      <vt:lpstr>Function calls</vt:lpstr>
      <vt:lpstr>&gt;&gt;&gt;  type(“32”)</vt:lpstr>
      <vt:lpstr>Slide 5</vt:lpstr>
      <vt:lpstr>Type conversion</vt:lpstr>
      <vt:lpstr>Float to integer conversion</vt:lpstr>
      <vt:lpstr>Integer and String Conversion to Float </vt:lpstr>
      <vt:lpstr>Integer and Float Conversion to String</vt:lpstr>
      <vt:lpstr>Type coercion</vt:lpstr>
      <vt:lpstr>Math Functions</vt:lpstr>
      <vt:lpstr>Slide 12</vt:lpstr>
      <vt:lpstr>Calling a Math Function</vt:lpstr>
      <vt:lpstr>Composition</vt:lpstr>
      <vt:lpstr>Composition</vt:lpstr>
      <vt:lpstr>Mathematical functions</vt:lpstr>
      <vt:lpstr>Slide 17</vt:lpstr>
      <vt:lpstr>Trigonometric Functions in Math Module </vt:lpstr>
      <vt:lpstr>Adding new or user defined functions</vt:lpstr>
      <vt:lpstr>Slide 20</vt:lpstr>
      <vt:lpstr>Calling user defined functions</vt:lpstr>
      <vt:lpstr>Why do we need to create functions?</vt:lpstr>
      <vt:lpstr>Few points to remember</vt:lpstr>
      <vt:lpstr>Flow of execution</vt:lpstr>
      <vt:lpstr>Parameters and arguments</vt:lpstr>
      <vt:lpstr>EXAMPLE</vt:lpstr>
      <vt:lpstr>Slide 27</vt:lpstr>
      <vt:lpstr>Composition for user defined functions </vt:lpstr>
      <vt:lpstr>Variables and parameters are local</vt:lpstr>
      <vt:lpstr>Slide 30</vt:lpstr>
      <vt:lpstr>Quiz  what would be the output for following code sum,i=0,0 while   i&lt;7:   print(i+2)   sum=sum+i print(“I am out of loop”) print(sum)</vt:lpstr>
      <vt:lpstr>Stack Diagram for functions</vt:lpstr>
      <vt:lpstr>Slide 33</vt:lpstr>
      <vt:lpstr>Functions with results</vt:lpstr>
      <vt:lpstr>Recursion</vt:lpstr>
      <vt:lpstr>Recursion</vt:lpstr>
      <vt:lpstr>Recursion</vt:lpstr>
      <vt:lpstr>Slide 38</vt:lpstr>
      <vt:lpstr>Stack diagrams for recursive functions</vt:lpstr>
      <vt:lpstr>Slide 40</vt:lpstr>
      <vt:lpstr>Infinite recursion</vt:lpstr>
      <vt:lpstr>Slide 42</vt:lpstr>
      <vt:lpstr>Slide 43</vt:lpstr>
      <vt:lpstr>EXCERCISE</vt:lpstr>
      <vt:lpstr>Slide 45</vt:lpstr>
      <vt:lpstr>Slide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Deepika Banger</dc:creator>
  <cp:lastModifiedBy>LetUsStudy</cp:lastModifiedBy>
  <cp:revision>157</cp:revision>
  <dcterms:created xsi:type="dcterms:W3CDTF">2016-08-06T04:45:50Z</dcterms:created>
  <dcterms:modified xsi:type="dcterms:W3CDTF">2020-11-17T15:08:04Z</dcterms:modified>
</cp:coreProperties>
</file>