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308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33" r:id="rId11"/>
    <p:sldId id="317" r:id="rId12"/>
    <p:sldId id="318" r:id="rId13"/>
    <p:sldId id="319" r:id="rId14"/>
    <p:sldId id="320" r:id="rId15"/>
    <p:sldId id="321" r:id="rId16"/>
    <p:sldId id="332" r:id="rId17"/>
    <p:sldId id="334" r:id="rId18"/>
    <p:sldId id="322" r:id="rId19"/>
    <p:sldId id="325" r:id="rId20"/>
    <p:sldId id="327" r:id="rId21"/>
    <p:sldId id="335" r:id="rId22"/>
    <p:sldId id="328" r:id="rId23"/>
    <p:sldId id="329" r:id="rId24"/>
    <p:sldId id="330" r:id="rId25"/>
    <p:sldId id="33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87634" autoAdjust="0"/>
  </p:normalViewPr>
  <p:slideViewPr>
    <p:cSldViewPr snapToGrid="0">
      <p:cViewPr varScale="1">
        <p:scale>
          <a:sx n="71" d="100"/>
          <a:sy n="71" d="100"/>
        </p:scale>
        <p:origin x="-39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29D0B-24A8-47AC-9AE0-85B8928571F9}" type="datetimeFigureOut">
              <a:rPr lang="en-US" smtClean="0"/>
              <a:pPr/>
              <a:t>17-Nov-20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98260-50E6-47F8-BE40-5A0D703D03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5190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91BF6-D40D-4FF1-A4EA-91AB6E437FA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5397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905" y="2129897"/>
            <a:ext cx="10364196" cy="14710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7804" y="3886729"/>
            <a:ext cx="8536392" cy="175154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buSzTx/>
              <a:defRPr>
                <a:ea typeface="Lucida Sans Unicode" panose="020B0602030504020204" pitchFamily="34" charset="0"/>
                <a:cs typeface="DejaVu Sans" pitchFamily="34" charset="0"/>
              </a:defRPr>
            </a:lvl1pPr>
          </a:lstStyle>
          <a:p>
            <a:fld id="{1559A714-6E7B-49D2-B1D7-355CB53A7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9384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buSzTx/>
              <a:defRPr>
                <a:ea typeface="Lucida Sans Unicode" panose="020B0602030504020204" pitchFamily="34" charset="0"/>
                <a:cs typeface="DejaVu Sans" pitchFamily="34" charset="0"/>
              </a:defRPr>
            </a:lvl1pPr>
          </a:lstStyle>
          <a:p>
            <a:fld id="{1559A714-6E7B-49D2-B1D7-355CB53A7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314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5687" y="255323"/>
            <a:ext cx="2699372" cy="57520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0099" y="255323"/>
            <a:ext cx="7866528" cy="57520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buSzTx/>
              <a:defRPr>
                <a:ea typeface="Lucida Sans Unicode" panose="020B0602030504020204" pitchFamily="34" charset="0"/>
                <a:cs typeface="DejaVu Sans" pitchFamily="34" charset="0"/>
              </a:defRPr>
            </a:lvl1pPr>
          </a:lstStyle>
          <a:p>
            <a:fld id="{1559A714-6E7B-49D2-B1D7-355CB53A7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1841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24300"/>
            <a:ext cx="53848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617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948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buSzTx/>
              <a:defRPr>
                <a:ea typeface="Lucida Sans Unicode" panose="020B0602030504020204" pitchFamily="34" charset="0"/>
                <a:cs typeface="DejaVu Sans" pitchFamily="34" charset="0"/>
              </a:defRPr>
            </a:lvl1pPr>
          </a:lstStyle>
          <a:p>
            <a:fld id="{1559A714-6E7B-49D2-B1D7-355CB53A7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123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709" y="4406636"/>
            <a:ext cx="10361705" cy="136260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709" y="2906449"/>
            <a:ext cx="10361705" cy="150018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buSzTx/>
              <a:defRPr>
                <a:ea typeface="Lucida Sans Unicode" panose="020B0602030504020204" pitchFamily="34" charset="0"/>
                <a:cs typeface="DejaVu Sans" pitchFamily="34" charset="0"/>
              </a:defRPr>
            </a:lvl1pPr>
          </a:lstStyle>
          <a:p>
            <a:fld id="{1559A714-6E7B-49D2-B1D7-355CB53A7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3049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0101" y="1604699"/>
            <a:ext cx="5281705" cy="44026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0865" y="1604699"/>
            <a:ext cx="5284196" cy="44026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buSzTx/>
              <a:defRPr>
                <a:ea typeface="Lucida Sans Unicode" panose="020B0602030504020204" pitchFamily="34" charset="0"/>
                <a:cs typeface="DejaVu Sans" pitchFamily="34" charset="0"/>
              </a:defRPr>
            </a:lvl1pPr>
          </a:lstStyle>
          <a:p>
            <a:fld id="{1559A714-6E7B-49D2-B1D7-355CB53A7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027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01" y="275167"/>
            <a:ext cx="1097180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099" y="1534583"/>
            <a:ext cx="5386293" cy="6402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099" y="2174876"/>
            <a:ext cx="5386293" cy="39515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119" y="1534583"/>
            <a:ext cx="5388784" cy="6402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119" y="2174876"/>
            <a:ext cx="5388784" cy="39515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buSzTx/>
              <a:defRPr>
                <a:ea typeface="Lucida Sans Unicode" panose="020B0602030504020204" pitchFamily="34" charset="0"/>
                <a:cs typeface="DejaVu Sans" pitchFamily="34" charset="0"/>
              </a:defRPr>
            </a:lvl1pPr>
          </a:lstStyle>
          <a:p>
            <a:fld id="{1559A714-6E7B-49D2-B1D7-355CB53A7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4938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buSzTx/>
              <a:defRPr>
                <a:ea typeface="Lucida Sans Unicode" panose="020B0602030504020204" pitchFamily="34" charset="0"/>
                <a:cs typeface="DejaVu Sans" pitchFamily="34" charset="0"/>
              </a:defRPr>
            </a:lvl1pPr>
          </a:lstStyle>
          <a:p>
            <a:fld id="{1559A714-6E7B-49D2-B1D7-355CB53A7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58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buSzTx/>
              <a:defRPr>
                <a:ea typeface="Lucida Sans Unicode" panose="020B0602030504020204" pitchFamily="34" charset="0"/>
                <a:cs typeface="DejaVu Sans" pitchFamily="34" charset="0"/>
              </a:defRPr>
            </a:lvl1pPr>
          </a:lstStyle>
          <a:p>
            <a:fld id="{1559A714-6E7B-49D2-B1D7-355CB53A7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50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00" y="272521"/>
            <a:ext cx="4011705" cy="11628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235" y="272522"/>
            <a:ext cx="6815668" cy="58539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100" y="1435366"/>
            <a:ext cx="401170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buSzTx/>
              <a:defRPr>
                <a:ea typeface="Lucida Sans Unicode" panose="020B0602030504020204" pitchFamily="34" charset="0"/>
                <a:cs typeface="DejaVu Sans" pitchFamily="34" charset="0"/>
              </a:defRPr>
            </a:lvl1pPr>
          </a:lstStyle>
          <a:p>
            <a:fld id="{1559A714-6E7B-49D2-B1D7-355CB53A7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954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588" y="4800865"/>
            <a:ext cx="7313707" cy="5662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588" y="612512"/>
            <a:ext cx="7313707" cy="411559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588" y="5367074"/>
            <a:ext cx="7313707" cy="8056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buSzTx/>
              <a:defRPr>
                <a:ea typeface="Lucida Sans Unicode" panose="020B0602030504020204" pitchFamily="34" charset="0"/>
                <a:cs typeface="DejaVu Sans" pitchFamily="34" charset="0"/>
              </a:defRPr>
            </a:lvl1pPr>
          </a:lstStyle>
          <a:p>
            <a:fld id="{1559A714-6E7B-49D2-B1D7-355CB53A7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96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55588"/>
            <a:ext cx="108061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720" tIns="42480" rIns="81720" bIns="424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4963"/>
            <a:ext cx="10806113" cy="440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5732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8743950" y="6246813"/>
            <a:ext cx="2671763" cy="349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78000"/>
              </a:lnSpc>
              <a:defRPr sz="13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1559A714-6E7B-49D2-B1D7-355CB53A7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268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449263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0000"/>
          </a:solidFill>
          <a:latin typeface="Calibri" pitchFamily="32" charset="0"/>
          <a:ea typeface="Lucida Sans Unicode" pitchFamily="32" charset="0"/>
          <a:cs typeface="Lucida Sans Unicode" pitchFamily="32" charset="0"/>
        </a:defRPr>
      </a:lvl2pPr>
      <a:lvl3pPr algn="ctr" defTabSz="449263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0000"/>
          </a:solidFill>
          <a:latin typeface="Calibri" pitchFamily="32" charset="0"/>
          <a:ea typeface="Lucida Sans Unicode" pitchFamily="32" charset="0"/>
          <a:cs typeface="Lucida Sans Unicode" pitchFamily="32" charset="0"/>
        </a:defRPr>
      </a:lvl3pPr>
      <a:lvl4pPr algn="ctr" defTabSz="449263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0000"/>
          </a:solidFill>
          <a:latin typeface="Calibri" pitchFamily="32" charset="0"/>
          <a:ea typeface="Lucida Sans Unicode" pitchFamily="32" charset="0"/>
          <a:cs typeface="Lucida Sans Unicode" pitchFamily="32" charset="0"/>
        </a:defRPr>
      </a:lvl4pPr>
      <a:lvl5pPr algn="ctr" defTabSz="449263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0000"/>
          </a:solidFill>
          <a:latin typeface="Calibri" pitchFamily="32" charset="0"/>
          <a:ea typeface="Lucida Sans Unicode" pitchFamily="32" charset="0"/>
          <a:cs typeface="Lucida Sans Unicode" pitchFamily="32" charset="0"/>
        </a:defRPr>
      </a:lvl5pPr>
      <a:lvl6pPr marL="2514600" indent="-228600" algn="ctr" defTabSz="449263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pitchFamily="32" charset="0"/>
          <a:ea typeface="Lucida Sans Unicode" pitchFamily="32" charset="0"/>
          <a:cs typeface="Lucida Sans Unicode" pitchFamily="32" charset="0"/>
        </a:defRPr>
      </a:lvl6pPr>
      <a:lvl7pPr marL="2971800" indent="-228600" algn="ctr" defTabSz="449263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pitchFamily="32" charset="0"/>
          <a:ea typeface="Lucida Sans Unicode" pitchFamily="32" charset="0"/>
          <a:cs typeface="Lucida Sans Unicode" pitchFamily="32" charset="0"/>
        </a:defRPr>
      </a:lvl7pPr>
      <a:lvl8pPr marL="3429000" indent="-228600" algn="ctr" defTabSz="449263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pitchFamily="32" charset="0"/>
          <a:ea typeface="Lucida Sans Unicode" pitchFamily="32" charset="0"/>
          <a:cs typeface="Lucida Sans Unicode" pitchFamily="32" charset="0"/>
        </a:defRPr>
      </a:lvl8pPr>
      <a:lvl9pPr marL="3886200" indent="-228600" algn="ctr" defTabSz="449263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pitchFamily="32" charset="0"/>
          <a:ea typeface="Lucida Sans Unicode" pitchFamily="32" charset="0"/>
          <a:cs typeface="Lucida Sans Unicode" pitchFamily="32" charset="0"/>
        </a:defRPr>
      </a:lvl9pPr>
    </p:titleStyle>
    <p:bodyStyle>
      <a:lvl1pPr marL="342900" indent="-342900" algn="l" defTabSz="449263" rtl="0" eaLnBrk="1" fontAlgn="base" hangingPunct="1">
        <a:lnSpc>
          <a:spcPct val="97000"/>
        </a:lnSpc>
        <a:spcBef>
          <a:spcPct val="0"/>
        </a:spcBef>
        <a:spcAft>
          <a:spcPts val="1288"/>
        </a:spcAft>
        <a:buClr>
          <a:srgbClr val="000000"/>
        </a:buClr>
        <a:buSzPct val="100000"/>
        <a:buFont typeface="Times New Roman" pitchFamily="18" charset="0"/>
        <a:buChar char="•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lnSpc>
          <a:spcPct val="97000"/>
        </a:lnSpc>
        <a:spcBef>
          <a:spcPct val="0"/>
        </a:spcBef>
        <a:spcAft>
          <a:spcPts val="1038"/>
        </a:spcAft>
        <a:buClr>
          <a:srgbClr val="000000"/>
        </a:buClr>
        <a:buSzPct val="100000"/>
        <a:buFont typeface="Times New Roman" pitchFamily="18" charset="0"/>
        <a:buChar char="–"/>
        <a:defRPr sz="25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1" fontAlgn="base" hangingPunct="1">
        <a:lnSpc>
          <a:spcPct val="97000"/>
        </a:lnSpc>
        <a:spcBef>
          <a:spcPct val="0"/>
        </a:spcBef>
        <a:spcAft>
          <a:spcPts val="775"/>
        </a:spcAft>
        <a:buClr>
          <a:srgbClr val="000000"/>
        </a:buClr>
        <a:buSzPct val="100000"/>
        <a:buFont typeface="Times New Roman" pitchFamily="18" charset="0"/>
        <a:buChar char="•"/>
        <a:defRPr sz="2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1" fontAlgn="base" hangingPunct="1">
        <a:lnSpc>
          <a:spcPct val="97000"/>
        </a:lnSpc>
        <a:spcBef>
          <a:spcPct val="0"/>
        </a:spcBef>
        <a:spcAft>
          <a:spcPts val="525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1" fontAlgn="base" hangingPunct="1">
        <a:lnSpc>
          <a:spcPct val="97000"/>
        </a:lnSpc>
        <a:spcBef>
          <a:spcPct val="0"/>
        </a:spcBef>
        <a:spcAft>
          <a:spcPts val="263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1" fontAlgn="base" hangingPunct="1">
        <a:lnSpc>
          <a:spcPct val="97000"/>
        </a:lnSpc>
        <a:spcBef>
          <a:spcPct val="0"/>
        </a:spcBef>
        <a:spcAft>
          <a:spcPts val="263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lnSpc>
          <a:spcPct val="97000"/>
        </a:lnSpc>
        <a:spcBef>
          <a:spcPct val="0"/>
        </a:spcBef>
        <a:spcAft>
          <a:spcPts val="263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lnSpc>
          <a:spcPct val="97000"/>
        </a:lnSpc>
        <a:spcBef>
          <a:spcPct val="0"/>
        </a:spcBef>
        <a:spcAft>
          <a:spcPts val="263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lnSpc>
          <a:spcPct val="97000"/>
        </a:lnSpc>
        <a:spcBef>
          <a:spcPct val="0"/>
        </a:spcBef>
        <a:spcAft>
          <a:spcPts val="263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4040" y="2732602"/>
            <a:ext cx="9144000" cy="1655762"/>
          </a:xfrm>
        </p:spPr>
        <p:txBody>
          <a:bodyPr>
            <a:normAutofit/>
          </a:bodyPr>
          <a:lstStyle/>
          <a:p>
            <a:r>
              <a:rPr lang="en-US" sz="8800" b="1" dirty="0" smtClean="0">
                <a:solidFill>
                  <a:schemeClr val="accent2"/>
                </a:solidFill>
              </a:rPr>
              <a:t>STRINGS</a:t>
            </a:r>
            <a:endParaRPr lang="en-US" sz="8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272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413" y="3177443"/>
            <a:ext cx="10361705" cy="1362604"/>
          </a:xfrm>
        </p:spPr>
        <p:txBody>
          <a:bodyPr/>
          <a:lstStyle/>
          <a:p>
            <a:r>
              <a:rPr lang="en-US" b="0" cap="none" dirty="0" smtClean="0">
                <a:solidFill>
                  <a:schemeClr val="accent2">
                    <a:lumMod val="75000"/>
                  </a:schemeClr>
                </a:solidFill>
              </a:rPr>
              <a:t>a. else	 </a:t>
            </a:r>
            <a:br>
              <a:rPr lang="en-US" b="0" cap="none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b="0" cap="none" dirty="0" smtClean="0">
                <a:solidFill>
                  <a:schemeClr val="accent2">
                    <a:lumMod val="75000"/>
                  </a:schemeClr>
                </a:solidFill>
              </a:rPr>
              <a:t>b. </a:t>
            </a:r>
            <a:r>
              <a:rPr lang="en-US" b="0" cap="none" dirty="0" err="1" smtClean="0">
                <a:solidFill>
                  <a:schemeClr val="accent2">
                    <a:lumMod val="75000"/>
                  </a:schemeClr>
                </a:solidFill>
              </a:rPr>
              <a:t>elif</a:t>
            </a:r>
            <a:r>
              <a:rPr lang="en-US" b="0" cap="none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br>
              <a:rPr lang="en-US" b="0" cap="none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b="0" cap="none" dirty="0" smtClean="0">
                <a:solidFill>
                  <a:schemeClr val="accent2">
                    <a:lumMod val="75000"/>
                  </a:schemeClr>
                </a:solidFill>
              </a:rPr>
              <a:t>c. for </a:t>
            </a:r>
            <a:br>
              <a:rPr lang="en-US" b="0" cap="none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b="0" cap="none" dirty="0" smtClean="0">
                <a:solidFill>
                  <a:schemeClr val="accent2">
                    <a:lumMod val="75000"/>
                  </a:schemeClr>
                </a:solidFill>
              </a:rPr>
              <a:t>d. None of these</a:t>
            </a:r>
            <a:endParaRPr lang="en-US" b="0" cap="non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384" y="1002698"/>
            <a:ext cx="10361705" cy="1500188"/>
          </a:xfrm>
        </p:spPr>
        <p:txBody>
          <a:bodyPr/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break keyword is associated with 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4084" y="554636"/>
            <a:ext cx="2053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Quiz</a:t>
            </a:r>
            <a:endParaRPr lang="en-US" sz="36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STRING COMPARISON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 Equality Comparison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smtClean="0">
                <a:solidFill>
                  <a:srgbClr val="7030A0"/>
                </a:solidFill>
              </a:rPr>
              <a:t> “banana” == “banana”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	  </a:t>
            </a:r>
            <a:r>
              <a:rPr lang="en-US" dirty="0" smtClean="0">
                <a:solidFill>
                  <a:srgbClr val="C00000"/>
                </a:solidFill>
              </a:rPr>
              <a:t>True</a:t>
            </a:r>
          </a:p>
          <a:p>
            <a:r>
              <a:rPr lang="en-US" dirty="0" smtClean="0"/>
              <a:t> Other Comparisons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   “apple”  &lt;  “banana”: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print ”apple comes before banana.”</a:t>
            </a:r>
          </a:p>
          <a:p>
            <a:pPr marL="0" indent="0">
              <a:buNone/>
            </a:pPr>
            <a:r>
              <a:rPr lang="en-US" dirty="0" smtClean="0"/>
              <a:t>	else: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print ”apple comes after banana.”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410" y="5921115"/>
            <a:ext cx="948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Note:  Comparison of UNICODE of first mismatched character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05338" y="2503358"/>
            <a:ext cx="4441938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 smtClean="0"/>
              <a:t>“India”&gt;=“</a:t>
            </a:r>
            <a:r>
              <a:rPr lang="en-US" sz="3200" b="1" dirty="0" err="1" smtClean="0"/>
              <a:t>india</a:t>
            </a:r>
            <a:r>
              <a:rPr lang="en-US" sz="3200" b="1" dirty="0" smtClean="0"/>
              <a:t>”</a:t>
            </a:r>
          </a:p>
          <a:p>
            <a:r>
              <a:rPr lang="en-US" sz="3200" b="1" dirty="0" smtClean="0"/>
              <a:t>?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200737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STRING </a:t>
            </a:r>
            <a:r>
              <a:rPr lang="en-US" b="1" dirty="0" smtClean="0">
                <a:solidFill>
                  <a:schemeClr val="accent2"/>
                </a:solidFill>
              </a:rPr>
              <a:t>COMPARISON </a:t>
            </a:r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/>
              <a:t>		</a:t>
            </a:r>
            <a:r>
              <a:rPr lang="en-US" sz="2400" b="1" dirty="0" smtClean="0"/>
              <a:t>(</a:t>
            </a:r>
            <a:r>
              <a:rPr lang="en-US" sz="2400" b="1" dirty="0"/>
              <a:t>to be continued…..)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&gt;  and &lt; comparison operations are useful for putting words in alphabetical order:</a:t>
            </a:r>
          </a:p>
          <a:p>
            <a:r>
              <a:rPr lang="en-US" dirty="0" smtClean="0"/>
              <a:t>Uppercase letters ,numerals and special symbol comes before Lowercase letters in Python.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Need to maintain a standard format of the strings.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672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STRINGS ARE IMMUTABLE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existing string cannot be modified.</a:t>
            </a:r>
          </a:p>
          <a:p>
            <a:pPr marL="0" indent="0">
              <a:buNone/>
            </a:pPr>
            <a:r>
              <a:rPr lang="en-US" dirty="0" smtClean="0"/>
              <a:t>	For </a:t>
            </a:r>
            <a:r>
              <a:rPr lang="en-US" dirty="0" err="1" smtClean="0"/>
              <a:t>Eg</a:t>
            </a:r>
            <a:r>
              <a:rPr lang="en-US" dirty="0" smtClean="0"/>
              <a:t> :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greeting </a:t>
            </a:r>
            <a:r>
              <a:rPr lang="en-US" b="1" dirty="0"/>
              <a:t>= "Hello, world</a:t>
            </a:r>
            <a:r>
              <a:rPr lang="en-US" b="1" dirty="0" smtClean="0"/>
              <a:t>!“							</a:t>
            </a:r>
          </a:p>
          <a:p>
            <a:pPr marL="0" indent="0">
              <a:buNone/>
            </a:pPr>
            <a:r>
              <a:rPr lang="en-US" b="1" dirty="0" smtClean="0"/>
              <a:t>	greeting[0</a:t>
            </a:r>
            <a:r>
              <a:rPr lang="en-US" b="1" dirty="0"/>
              <a:t>] = ’J’ </a:t>
            </a:r>
            <a:r>
              <a:rPr lang="en-US" b="1" dirty="0" smtClean="0"/>
              <a:t>			</a:t>
            </a:r>
            <a:r>
              <a:rPr lang="en-US" b="1" dirty="0" smtClean="0">
                <a:solidFill>
                  <a:srgbClr val="FF0000"/>
                </a:solidFill>
              </a:rPr>
              <a:t># </a:t>
            </a:r>
            <a:r>
              <a:rPr lang="en-US" b="1" dirty="0">
                <a:solidFill>
                  <a:srgbClr val="FF0000"/>
                </a:solidFill>
              </a:rPr>
              <a:t>ERROR!  </a:t>
            </a:r>
            <a:r>
              <a:rPr lang="en-US" b="1" dirty="0" smtClean="0">
                <a:solidFill>
                  <a:srgbClr val="FF0000"/>
                </a:solidFill>
              </a:rPr>
              <a:t>   </a:t>
            </a:r>
            <a:r>
              <a:rPr lang="en-US" dirty="0" smtClean="0">
                <a:solidFill>
                  <a:srgbClr val="FF0000"/>
                </a:solidFill>
              </a:rPr>
              <a:t>                                                                                 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 	For </a:t>
            </a:r>
            <a:r>
              <a:rPr lang="en-US" dirty="0" err="1" smtClean="0"/>
              <a:t>Eg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dirty="0" smtClean="0"/>
              <a:t>	print (greeting)</a:t>
            </a:r>
          </a:p>
          <a:p>
            <a:pPr marL="0" indent="0">
              <a:buNone/>
            </a:pPr>
            <a:r>
              <a:rPr lang="en-US" dirty="0" smtClean="0"/>
              <a:t>	Output : Hello, world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783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STRINGS ARE IMMUTABLE                </a:t>
            </a:r>
            <a:r>
              <a:rPr lang="en-US" sz="2400" b="1" dirty="0" smtClean="0"/>
              <a:t>(to be continued….)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Solution of the problem is 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b="1" dirty="0"/>
              <a:t>greeting = "Hello, world</a:t>
            </a:r>
            <a:r>
              <a:rPr lang="en-US" b="1" dirty="0" smtClean="0"/>
              <a:t>!“						</a:t>
            </a:r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newGreeting</a:t>
            </a:r>
            <a:r>
              <a:rPr lang="en-US" b="1" dirty="0" smtClean="0"/>
              <a:t> </a:t>
            </a:r>
            <a:r>
              <a:rPr lang="en-US" b="1" dirty="0"/>
              <a:t>= ’J’ + greeting[1:] </a:t>
            </a:r>
            <a:r>
              <a:rPr lang="en-US" b="1" dirty="0" smtClean="0"/>
              <a:t>					</a:t>
            </a:r>
          </a:p>
          <a:p>
            <a:pPr marL="0" indent="0">
              <a:buNone/>
            </a:pPr>
            <a:r>
              <a:rPr lang="en-US" b="1" dirty="0" smtClean="0"/>
              <a:t>	print </a:t>
            </a:r>
            <a:r>
              <a:rPr lang="en-US" b="1" dirty="0" err="1"/>
              <a:t>newGreeting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	</a:t>
            </a:r>
          </a:p>
          <a:p>
            <a:pPr marL="0" indent="0">
              <a:buNone/>
            </a:pPr>
            <a:r>
              <a:rPr lang="en-US" b="1" dirty="0" smtClean="0"/>
              <a:t>	Output : </a:t>
            </a:r>
            <a:r>
              <a:rPr lang="en-US" b="1" dirty="0" err="1" smtClean="0"/>
              <a:t>Jello</a:t>
            </a:r>
            <a:r>
              <a:rPr lang="en-US" b="1" dirty="0" smtClean="0"/>
              <a:t>, World</a:t>
            </a:r>
          </a:p>
          <a:p>
            <a:r>
              <a:rPr lang="en-US" dirty="0" smtClean="0"/>
              <a:t>The original string remains intact.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394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Creation of Find Function in Strings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79293"/>
            <a:ext cx="10806113" cy="4927808"/>
          </a:xfrm>
        </p:spPr>
        <p:txBody>
          <a:bodyPr/>
          <a:lstStyle/>
          <a:p>
            <a:r>
              <a:rPr lang="en-US" dirty="0" smtClean="0"/>
              <a:t>The find() method finds the first occurrence of the specified value.</a:t>
            </a:r>
          </a:p>
          <a:p>
            <a:r>
              <a:rPr lang="en-US" dirty="0" smtClean="0"/>
              <a:t>The find() method </a:t>
            </a:r>
            <a:r>
              <a:rPr lang="en-US" dirty="0" smtClean="0">
                <a:solidFill>
                  <a:srgbClr val="FF0000"/>
                </a:solidFill>
              </a:rPr>
              <a:t>returns -1</a:t>
            </a:r>
            <a:r>
              <a:rPr lang="en-US" dirty="0" smtClean="0"/>
              <a:t> if the value is not found.</a:t>
            </a:r>
          </a:p>
          <a:p>
            <a:r>
              <a:rPr lang="en-US" i="1" dirty="0" err="1" smtClean="0"/>
              <a:t>string</a:t>
            </a:r>
            <a:r>
              <a:rPr lang="en-US" dirty="0" err="1" smtClean="0"/>
              <a:t>.find</a:t>
            </a:r>
            <a:r>
              <a:rPr lang="en-US" dirty="0" smtClean="0"/>
              <a:t>(</a:t>
            </a:r>
            <a:r>
              <a:rPr lang="en-US" i="1" dirty="0" smtClean="0"/>
              <a:t>value, start, end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start and end are optional index values</a:t>
            </a:r>
          </a:p>
          <a:p>
            <a:r>
              <a:rPr lang="en-US" dirty="0" smtClean="0"/>
              <a:t>Ex.</a:t>
            </a:r>
          </a:p>
          <a:p>
            <a:pPr lvl="2">
              <a:buNone/>
            </a:pPr>
            <a:r>
              <a:rPr lang="en-US" sz="2400" b="1" dirty="0" smtClean="0"/>
              <a:t>S=“I am Indian”</a:t>
            </a:r>
          </a:p>
          <a:p>
            <a:pPr lvl="2">
              <a:buNone/>
            </a:pPr>
            <a:r>
              <a:rPr lang="en-US" sz="2400" b="1" dirty="0" err="1" smtClean="0"/>
              <a:t>S.find</a:t>
            </a:r>
            <a:r>
              <a:rPr lang="en-US" sz="2400" b="1" dirty="0" smtClean="0"/>
              <a:t>(“</a:t>
            </a:r>
            <a:r>
              <a:rPr lang="en-US" sz="2400" b="1" dirty="0" err="1" smtClean="0"/>
              <a:t>di</a:t>
            </a:r>
            <a:r>
              <a:rPr lang="en-US" sz="2400" b="1" dirty="0" smtClean="0"/>
              <a:t>”)</a:t>
            </a:r>
          </a:p>
          <a:p>
            <a:pPr lvl="2">
              <a:buNone/>
            </a:pPr>
            <a:r>
              <a:rPr lang="en-US" sz="2400" b="1" dirty="0" smtClean="0"/>
              <a:t>Output</a:t>
            </a:r>
          </a:p>
          <a:p>
            <a:pPr lvl="2">
              <a:buNone/>
            </a:pPr>
            <a:r>
              <a:rPr lang="en-US" sz="2400" b="1" dirty="0" smtClean="0"/>
              <a:t>7</a:t>
            </a:r>
          </a:p>
          <a:p>
            <a:pPr marL="344488" lvl="2" indent="-344488"/>
            <a:r>
              <a:rPr lang="en-US" dirty="0" smtClean="0"/>
              <a:t>Python string </a:t>
            </a:r>
            <a:r>
              <a:rPr lang="en-US" dirty="0" err="1" smtClean="0">
                <a:solidFill>
                  <a:srgbClr val="FF0000"/>
                </a:solidFill>
              </a:rPr>
              <a:t>rfind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method is similar to find(), except that search is performed </a:t>
            </a:r>
            <a:r>
              <a:rPr lang="en-US" dirty="0" smtClean="0">
                <a:solidFill>
                  <a:srgbClr val="FF0000"/>
                </a:solidFill>
              </a:rPr>
              <a:t>from right to left.</a:t>
            </a:r>
          </a:p>
          <a:p>
            <a:pPr lvl="2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622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Creation of Find Function in Strings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9420" y="1485039"/>
            <a:ext cx="10806113" cy="440213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b="1" dirty="0">
                <a:solidFill>
                  <a:srgbClr val="C00000"/>
                </a:solidFill>
              </a:rPr>
              <a:t>def </a:t>
            </a:r>
            <a:r>
              <a:rPr lang="en-US" sz="3200" b="1" dirty="0" smtClean="0"/>
              <a:t>    </a:t>
            </a:r>
            <a:r>
              <a:rPr lang="en-US" sz="3200" b="1" dirty="0" err="1" smtClean="0"/>
              <a:t>myfind</a:t>
            </a:r>
            <a:r>
              <a:rPr lang="en-US" sz="3200" b="1" dirty="0" smtClean="0"/>
              <a:t>(</a:t>
            </a:r>
            <a:r>
              <a:rPr lang="en-US" sz="3200" b="1" dirty="0" err="1" smtClean="0"/>
              <a:t>st</a:t>
            </a:r>
            <a:r>
              <a:rPr lang="en-US" sz="3200" b="1" dirty="0" smtClean="0"/>
              <a:t>, </a:t>
            </a:r>
            <a:r>
              <a:rPr lang="en-US" sz="3200" b="1" dirty="0" err="1"/>
              <a:t>ch</a:t>
            </a:r>
            <a:r>
              <a:rPr lang="en-US" sz="3200" b="1" dirty="0" smtClean="0"/>
              <a:t>):								</a:t>
            </a:r>
          </a:p>
          <a:p>
            <a:pPr marL="0" indent="0">
              <a:buNone/>
            </a:pPr>
            <a:r>
              <a:rPr lang="en-US" sz="3200" b="1" dirty="0" smtClean="0"/>
              <a:t>		index </a:t>
            </a:r>
            <a:r>
              <a:rPr lang="en-US" sz="3200" b="1" dirty="0"/>
              <a:t>= 0 </a:t>
            </a:r>
            <a:r>
              <a:rPr lang="en-US" sz="3200" b="1" dirty="0" smtClean="0"/>
              <a:t>							</a:t>
            </a:r>
          </a:p>
          <a:p>
            <a:pPr marL="0" indent="0">
              <a:buNone/>
            </a:pPr>
            <a:r>
              <a:rPr lang="en-US" sz="3200" b="1" dirty="0" smtClean="0"/>
              <a:t>		while   </a:t>
            </a:r>
            <a:r>
              <a:rPr lang="en-US" sz="3200" b="1" dirty="0"/>
              <a:t>index </a:t>
            </a:r>
            <a:r>
              <a:rPr lang="en-US" sz="3200" b="1" dirty="0" smtClean="0"/>
              <a:t>&lt;= </a:t>
            </a:r>
            <a:r>
              <a:rPr lang="en-US" sz="3200" b="1" dirty="0" err="1" smtClean="0"/>
              <a:t>len</a:t>
            </a:r>
            <a:r>
              <a:rPr lang="en-US" sz="3200" b="1" dirty="0" smtClean="0"/>
              <a:t>(</a:t>
            </a:r>
            <a:r>
              <a:rPr lang="en-US" sz="3200" b="1" dirty="0" err="1" smtClean="0"/>
              <a:t>st</a:t>
            </a:r>
            <a:r>
              <a:rPr lang="en-US" sz="3200" b="1" dirty="0" smtClean="0"/>
              <a:t>) - 1: 					</a:t>
            </a:r>
          </a:p>
          <a:p>
            <a:pPr marL="0" indent="0">
              <a:buNone/>
            </a:pPr>
            <a:r>
              <a:rPr lang="en-US" sz="3200" b="1" dirty="0" smtClean="0"/>
              <a:t>				if </a:t>
            </a:r>
            <a:r>
              <a:rPr lang="en-US" sz="3200" b="1" dirty="0" err="1" smtClean="0"/>
              <a:t>st</a:t>
            </a:r>
            <a:r>
              <a:rPr lang="en-US" sz="3200" b="1" dirty="0" smtClean="0"/>
              <a:t>[index</a:t>
            </a:r>
            <a:r>
              <a:rPr lang="en-US" sz="3200" b="1" dirty="0"/>
              <a:t>] == </a:t>
            </a:r>
            <a:r>
              <a:rPr lang="en-US" sz="3200" b="1" dirty="0" err="1"/>
              <a:t>ch</a:t>
            </a:r>
            <a:r>
              <a:rPr lang="en-US" sz="3200" b="1" dirty="0"/>
              <a:t>: </a:t>
            </a:r>
            <a:r>
              <a:rPr lang="en-US" sz="3200" b="1" dirty="0" smtClean="0"/>
              <a:t>							</a:t>
            </a:r>
          </a:p>
          <a:p>
            <a:pPr marL="0" indent="0">
              <a:buNone/>
            </a:pPr>
            <a:r>
              <a:rPr lang="en-US" sz="3200" b="1" dirty="0" smtClean="0"/>
              <a:t>					   </a:t>
            </a:r>
            <a:r>
              <a:rPr lang="en-US" sz="3200" b="1" dirty="0" smtClean="0">
                <a:solidFill>
                  <a:srgbClr val="C00000"/>
                </a:solidFill>
              </a:rPr>
              <a:t>return</a:t>
            </a:r>
            <a:r>
              <a:rPr lang="en-US" sz="3200" b="1" dirty="0" smtClean="0"/>
              <a:t>  </a:t>
            </a:r>
            <a:r>
              <a:rPr lang="en-US" sz="3200" b="1" dirty="0"/>
              <a:t>index </a:t>
            </a:r>
            <a:r>
              <a:rPr lang="en-US" sz="3200" b="1" dirty="0" smtClean="0"/>
              <a:t>	</a:t>
            </a:r>
          </a:p>
          <a:p>
            <a:pPr marL="0" indent="0">
              <a:buNone/>
            </a:pPr>
            <a:r>
              <a:rPr lang="en-US" sz="3200" b="1" dirty="0" smtClean="0"/>
              <a:t>				index </a:t>
            </a:r>
            <a:r>
              <a:rPr lang="en-US" sz="3200" b="1" dirty="0"/>
              <a:t>= index + </a:t>
            </a:r>
            <a:r>
              <a:rPr lang="en-US" sz="3200" b="1" dirty="0" smtClean="0"/>
              <a:t>1</a:t>
            </a:r>
          </a:p>
          <a:p>
            <a:pPr marL="0" indent="0">
              <a:buNone/>
            </a:pPr>
            <a:r>
              <a:rPr lang="en-US" sz="3200" b="1" dirty="0" smtClean="0"/>
              <a:t>		</a:t>
            </a:r>
            <a:r>
              <a:rPr lang="en-US" sz="3200" b="1" dirty="0" smtClean="0">
                <a:solidFill>
                  <a:srgbClr val="C00000"/>
                </a:solidFill>
              </a:rPr>
              <a:t>return </a:t>
            </a:r>
            <a:r>
              <a:rPr lang="en-US" sz="3200" b="1" dirty="0" smtClean="0">
                <a:solidFill>
                  <a:schemeClr val="tx1"/>
                </a:solidFill>
              </a:rPr>
              <a:t>-1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88622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413" y="3657123"/>
            <a:ext cx="10361705" cy="1362604"/>
          </a:xfrm>
        </p:spPr>
        <p:txBody>
          <a:bodyPr/>
          <a:lstStyle/>
          <a:p>
            <a:r>
              <a:rPr lang="en-US" b="0" cap="none" dirty="0" smtClean="0">
                <a:solidFill>
                  <a:schemeClr val="tx1"/>
                </a:solidFill>
              </a:rPr>
              <a:t>a. parameters	 </a:t>
            </a:r>
            <a:br>
              <a:rPr lang="en-US" b="0" cap="none" dirty="0" smtClean="0">
                <a:solidFill>
                  <a:schemeClr val="tx1"/>
                </a:solidFill>
              </a:rPr>
            </a:br>
            <a:r>
              <a:rPr lang="en-US" b="0" cap="none" dirty="0" smtClean="0">
                <a:solidFill>
                  <a:schemeClr val="tx1"/>
                </a:solidFill>
              </a:rPr>
              <a:t>b. arguments</a:t>
            </a:r>
            <a:br>
              <a:rPr lang="en-US" b="0" cap="none" dirty="0" smtClean="0">
                <a:solidFill>
                  <a:schemeClr val="tx1"/>
                </a:solidFill>
              </a:rPr>
            </a:br>
            <a:r>
              <a:rPr lang="en-US" b="0" cap="none" dirty="0" smtClean="0">
                <a:solidFill>
                  <a:schemeClr val="tx1"/>
                </a:solidFill>
              </a:rPr>
              <a:t>c. keywords</a:t>
            </a:r>
            <a:br>
              <a:rPr lang="en-US" b="0" cap="none" dirty="0" smtClean="0">
                <a:solidFill>
                  <a:schemeClr val="tx1"/>
                </a:solidFill>
              </a:rPr>
            </a:br>
            <a:r>
              <a:rPr lang="en-US" b="0" cap="none" dirty="0" smtClean="0">
                <a:solidFill>
                  <a:schemeClr val="tx1"/>
                </a:solidFill>
              </a:rPr>
              <a:t>d. Data types</a:t>
            </a:r>
            <a:endParaRPr lang="en-US" b="0" cap="none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384" y="1797168"/>
            <a:ext cx="10361705" cy="1500188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def   </a:t>
            </a:r>
            <a:r>
              <a:rPr lang="en-US" sz="3600" b="1" dirty="0" err="1" smtClean="0">
                <a:solidFill>
                  <a:srgbClr val="00B050"/>
                </a:solidFill>
              </a:rPr>
              <a:t>xymul</a:t>
            </a:r>
            <a:r>
              <a:rPr lang="en-US" sz="3600" b="1" dirty="0" smtClean="0">
                <a:solidFill>
                  <a:srgbClr val="00B050"/>
                </a:solidFill>
              </a:rPr>
              <a:t>(num1, num2):</a:t>
            </a:r>
          </a:p>
          <a:p>
            <a:r>
              <a:rPr lang="en-US" sz="3600" b="1" dirty="0" smtClean="0">
                <a:solidFill>
                  <a:srgbClr val="00B050"/>
                </a:solidFill>
              </a:rPr>
              <a:t>		return (num1*num2)</a:t>
            </a:r>
          </a:p>
          <a:p>
            <a:r>
              <a:rPr lang="en-US" sz="2800" b="1" dirty="0" smtClean="0">
                <a:solidFill>
                  <a:srgbClr val="7030A0"/>
                </a:solidFill>
              </a:rPr>
              <a:t>In this function num1 and num2 are known as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4084" y="554636"/>
            <a:ext cx="2053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Quiz</a:t>
            </a:r>
            <a:endParaRPr lang="en-US" sz="36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988" y="403761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LOOPING AND COUNTING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80113"/>
            <a:ext cx="10806113" cy="4402137"/>
          </a:xfrm>
        </p:spPr>
        <p:txBody>
          <a:bodyPr/>
          <a:lstStyle/>
          <a:p>
            <a:r>
              <a:rPr lang="en-US" sz="2800" dirty="0" smtClean="0"/>
              <a:t>The following code counts the number of times </a:t>
            </a:r>
            <a:r>
              <a:rPr lang="en-US" sz="2800" dirty="0" smtClean="0">
                <a:solidFill>
                  <a:srgbClr val="FF0000"/>
                </a:solidFill>
              </a:rPr>
              <a:t>a</a:t>
            </a:r>
            <a:r>
              <a:rPr lang="en-US" sz="2800" dirty="0" smtClean="0"/>
              <a:t> appears in the string.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b="1" dirty="0"/>
              <a:t>fruit = </a:t>
            </a:r>
            <a:r>
              <a:rPr lang="en-US" sz="2800" b="1" dirty="0" smtClean="0"/>
              <a:t>“grapes" 									</a:t>
            </a:r>
          </a:p>
          <a:p>
            <a:pPr marL="0" indent="0">
              <a:buNone/>
            </a:pPr>
            <a:r>
              <a:rPr lang="en-US" sz="2800" b="1" dirty="0" smtClean="0"/>
              <a:t>	count </a:t>
            </a:r>
            <a:r>
              <a:rPr lang="en-US" sz="2800" b="1" dirty="0"/>
              <a:t>= 0 </a:t>
            </a:r>
            <a:r>
              <a:rPr lang="en-US" sz="2800" b="1" dirty="0" smtClean="0"/>
              <a:t>									</a:t>
            </a:r>
          </a:p>
          <a:p>
            <a:pPr marL="0" indent="0">
              <a:buNone/>
            </a:pPr>
            <a:r>
              <a:rPr lang="en-US" sz="2800" b="1" dirty="0" smtClean="0"/>
              <a:t>	for   </a:t>
            </a:r>
            <a:r>
              <a:rPr lang="en-US" sz="2800" b="1" dirty="0" err="1" smtClean="0"/>
              <a:t>ch</a:t>
            </a:r>
            <a:r>
              <a:rPr lang="en-US" sz="2800" b="1" dirty="0" smtClean="0"/>
              <a:t>   in   </a:t>
            </a:r>
            <a:r>
              <a:rPr lang="en-US" sz="2800" b="1" dirty="0"/>
              <a:t>fruit: </a:t>
            </a:r>
            <a:r>
              <a:rPr lang="en-US" sz="2800" b="1" dirty="0" smtClean="0"/>
              <a:t>		</a:t>
            </a:r>
          </a:p>
          <a:p>
            <a:pPr marL="0" indent="0">
              <a:buNone/>
            </a:pPr>
            <a:r>
              <a:rPr lang="en-US" sz="2800" b="1" dirty="0" smtClean="0"/>
              <a:t>			if </a:t>
            </a:r>
            <a:r>
              <a:rPr lang="en-US" sz="2800" b="1" dirty="0" err="1" smtClean="0"/>
              <a:t>ch</a:t>
            </a:r>
            <a:r>
              <a:rPr lang="en-US" sz="2800" b="1" dirty="0" smtClean="0"/>
              <a:t> </a:t>
            </a:r>
            <a:r>
              <a:rPr lang="en-US" sz="2800" b="1" dirty="0"/>
              <a:t>== ’a’: </a:t>
            </a:r>
            <a:r>
              <a:rPr lang="en-US" sz="2800" b="1" dirty="0" smtClean="0"/>
              <a:t>		</a:t>
            </a:r>
          </a:p>
          <a:p>
            <a:pPr marL="0" indent="0">
              <a:buNone/>
            </a:pPr>
            <a:r>
              <a:rPr lang="en-US" sz="2800" b="1" dirty="0" smtClean="0"/>
              <a:t>					count </a:t>
            </a:r>
            <a:r>
              <a:rPr lang="en-US" sz="2800" b="1" dirty="0"/>
              <a:t>= count + 1 </a:t>
            </a:r>
            <a:r>
              <a:rPr lang="en-US" sz="2800" b="1" dirty="0" smtClean="0"/>
              <a:t>		</a:t>
            </a:r>
          </a:p>
          <a:p>
            <a:pPr marL="0" indent="0">
              <a:buNone/>
            </a:pPr>
            <a:r>
              <a:rPr lang="en-US" sz="2800" b="1" dirty="0" smtClean="0"/>
              <a:t>	print (count)</a:t>
            </a:r>
            <a:endParaRPr lang="en-US" sz="2800" b="1" dirty="0"/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C00000"/>
                </a:solidFill>
              </a:rPr>
              <a:t>Output : 1</a:t>
            </a:r>
          </a:p>
        </p:txBody>
      </p:sp>
    </p:spTree>
    <p:extLst>
      <p:ext uri="{BB962C8B-B14F-4D97-AF65-F5344CB8AC3E}">
        <p14:creationId xmlns:p14="http://schemas.microsoft.com/office/powerpoint/2010/main" xmlns="" val="149665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CHARACTER CLASSIFICATION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7916"/>
            <a:ext cx="10515600" cy="5100033"/>
          </a:xfrm>
        </p:spPr>
        <p:txBody>
          <a:bodyPr>
            <a:noAutofit/>
          </a:bodyPr>
          <a:lstStyle/>
          <a:p>
            <a:r>
              <a:rPr lang="en-US" sz="2800" dirty="0" smtClean="0"/>
              <a:t>String module provides several constants that are useful for these purposes.</a:t>
            </a:r>
          </a:p>
          <a:p>
            <a:r>
              <a:rPr lang="en-US" sz="2800" dirty="0" err="1" smtClean="0"/>
              <a:t>string.lowercase</a:t>
            </a:r>
            <a:r>
              <a:rPr lang="en-US" sz="2800" dirty="0" smtClean="0"/>
              <a:t> contains all the letters that the system considers to be lowercase.</a:t>
            </a:r>
          </a:p>
          <a:p>
            <a:r>
              <a:rPr lang="en-US" sz="2800" dirty="0" err="1" smtClean="0"/>
              <a:t>string.uppercase</a:t>
            </a:r>
            <a:r>
              <a:rPr lang="en-US" sz="2800" dirty="0" smtClean="0"/>
              <a:t> contains all the letters that the system considers to be uppercase.</a:t>
            </a:r>
          </a:p>
          <a:p>
            <a:pPr>
              <a:buNone/>
            </a:pPr>
            <a:r>
              <a:rPr lang="en-US" sz="2800" b="1" dirty="0" smtClean="0"/>
              <a:t>		import     string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b="1" dirty="0" smtClean="0"/>
              <a:t>print  (</a:t>
            </a:r>
            <a:r>
              <a:rPr lang="en-US" sz="2800" b="1" dirty="0" err="1" smtClean="0"/>
              <a:t>string.ascii_lowercase</a:t>
            </a:r>
            <a:r>
              <a:rPr lang="en-US" sz="2800" b="1" dirty="0" smtClean="0"/>
              <a:t>)</a:t>
            </a:r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en-US" sz="2800" b="1" dirty="0" smtClean="0"/>
              <a:t>print  (</a:t>
            </a:r>
            <a:r>
              <a:rPr lang="en-US" sz="2800" b="1" dirty="0" err="1" smtClean="0"/>
              <a:t>string.ascii_uppercase</a:t>
            </a:r>
            <a:r>
              <a:rPr lang="en-US" sz="2800" b="1" dirty="0" smtClean="0"/>
              <a:t>)</a:t>
            </a:r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en-US" sz="2800" b="1" dirty="0" smtClean="0"/>
              <a:t>print  (</a:t>
            </a:r>
            <a:r>
              <a:rPr lang="en-US" sz="2800" b="1" dirty="0" err="1" smtClean="0"/>
              <a:t>string.digits</a:t>
            </a:r>
            <a:r>
              <a:rPr lang="en-US" sz="2800" b="1" dirty="0" smtClean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xmlns="" val="96944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accent2"/>
                </a:solidFill>
              </a:rPr>
              <a:t>COMPOUND DATA TYPE</a:t>
            </a:r>
            <a:endParaRPr lang="en-US" sz="48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 are qualitatively different from Integer and Float type.</a:t>
            </a:r>
          </a:p>
          <a:p>
            <a:r>
              <a:rPr lang="en-US" dirty="0" smtClean="0"/>
              <a:t>Characters which collectively form a String is a Compound Data Type.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For </a:t>
            </a:r>
            <a:r>
              <a:rPr lang="en-US" dirty="0" err="1" smtClean="0"/>
              <a:t>Eg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fruit = “apple”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letter = fruit[1]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 (letter)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	Output  : p 	// (index value starts from 0 as in C &amp; </a:t>
            </a:r>
            <a:r>
              <a:rPr lang="en-US" dirty="0"/>
              <a:t>C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246556" y="3417896"/>
          <a:ext cx="4898455" cy="1554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79691"/>
                <a:gridCol w="979691"/>
                <a:gridCol w="979691"/>
                <a:gridCol w="979691"/>
                <a:gridCol w="9796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02570" y="3102964"/>
            <a:ext cx="142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index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4572000" y="3357797"/>
            <a:ext cx="854439" cy="31479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rot="16200000" flipH="1">
            <a:off x="4309672" y="3605134"/>
            <a:ext cx="1304144" cy="80946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328890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String Operations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47" y="1214203"/>
            <a:ext cx="11390447" cy="502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98262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find ASCII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&gt;&gt;&gt;</a:t>
            </a:r>
            <a:r>
              <a:rPr lang="en-US" dirty="0" err="1" smtClean="0"/>
              <a:t>ord</a:t>
            </a:r>
            <a:r>
              <a:rPr lang="en-US" dirty="0" smtClean="0"/>
              <a:t>(‘a’)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Output  97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&gt;&gt;&gt;char(97)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Output  ‘a’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Assignment Questions: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Q1: Write a program in python to reverse a string.</a:t>
            </a:r>
          </a:p>
          <a:p>
            <a:pPr marL="0" indent="0">
              <a:buNone/>
            </a:pPr>
            <a:r>
              <a:rPr lang="en-US" dirty="0" smtClean="0"/>
              <a:t>Q2: Write a program in python to check whether a given string is palindrome or not.</a:t>
            </a:r>
          </a:p>
          <a:p>
            <a:pPr marL="0" indent="0">
              <a:buNone/>
            </a:pPr>
            <a:r>
              <a:rPr lang="en-US" dirty="0" smtClean="0"/>
              <a:t>Q3:Write </a:t>
            </a:r>
            <a:r>
              <a:rPr lang="en-US" dirty="0"/>
              <a:t>a Python function that accepts a string and calculate the number of upper case letters and lower case letters. </a:t>
            </a:r>
            <a:br>
              <a:rPr lang="en-US" dirty="0"/>
            </a:br>
            <a:r>
              <a:rPr lang="en-US" i="1" dirty="0"/>
              <a:t>Sample String </a:t>
            </a:r>
            <a:r>
              <a:rPr lang="en-US" dirty="0"/>
              <a:t>: 'The quick Brow Fox'</a:t>
            </a:r>
            <a:br>
              <a:rPr lang="en-US" dirty="0"/>
            </a:br>
            <a:r>
              <a:rPr lang="en-US" i="1" dirty="0"/>
              <a:t>Expected Output 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No. of Upper case characters : 3</a:t>
            </a:r>
            <a:br>
              <a:rPr lang="en-US" dirty="0"/>
            </a:br>
            <a:r>
              <a:rPr lang="en-US" dirty="0"/>
              <a:t>No. of Lower case Characters : 12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9044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0651"/>
            <a:ext cx="10515600" cy="55810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Q4:</a:t>
            </a:r>
            <a:r>
              <a:rPr lang="en-US" dirty="0"/>
              <a:t>Write a Python function to check whether a string is pangram or not. Note : Pangrams are words or sentences containing every letter of the alphabet at least once.</a:t>
            </a:r>
            <a:br>
              <a:rPr lang="en-US" dirty="0"/>
            </a:br>
            <a:r>
              <a:rPr lang="en-US" dirty="0"/>
              <a:t>For example : "The quick brown fox jumps over the lazy dog" </a:t>
            </a:r>
            <a:br>
              <a:rPr lang="en-US" dirty="0"/>
            </a:br>
            <a:r>
              <a:rPr lang="en-US" dirty="0" smtClean="0"/>
              <a:t>Q5: Write a python program to count the occurrence(frequency) of a particular character in a string.</a:t>
            </a:r>
          </a:p>
          <a:p>
            <a:pPr marL="0" indent="0">
              <a:buNone/>
            </a:pPr>
            <a:r>
              <a:rPr lang="en-US" dirty="0" smtClean="0"/>
              <a:t>Q6:Write </a:t>
            </a:r>
            <a:r>
              <a:rPr lang="en-US" dirty="0"/>
              <a:t>a Python program to get a string made of the first 2 and the last 2 chars from a given a string. If the string length is less than 2, return instead of the empty string. Sample String : </a:t>
            </a:r>
            <a:r>
              <a:rPr lang="en-US" dirty="0" smtClean="0"/>
              <a:t>'</a:t>
            </a:r>
            <a:r>
              <a:rPr lang="en-US" dirty="0" err="1" smtClean="0"/>
              <a:t>wakawama</a:t>
            </a:r>
            <a:r>
              <a:rPr lang="en-US" dirty="0" smtClean="0"/>
              <a:t>'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Expected Result : </a:t>
            </a:r>
            <a:r>
              <a:rPr lang="en-US" dirty="0" smtClean="0"/>
              <a:t>'</a:t>
            </a:r>
            <a:r>
              <a:rPr lang="en-US" dirty="0" err="1" smtClean="0"/>
              <a:t>wama</a:t>
            </a:r>
            <a:r>
              <a:rPr lang="en-US" dirty="0" smtClean="0"/>
              <a:t>'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Sample String : </a:t>
            </a:r>
            <a:r>
              <a:rPr lang="en-US" dirty="0" smtClean="0"/>
              <a:t>'</a:t>
            </a:r>
            <a:r>
              <a:rPr lang="en-US" dirty="0" err="1" smtClean="0"/>
              <a:t>wa</a:t>
            </a:r>
            <a:r>
              <a:rPr lang="en-US" dirty="0" smtClean="0"/>
              <a:t>'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Expected Result : </a:t>
            </a:r>
            <a:r>
              <a:rPr lang="en-US" dirty="0" smtClean="0"/>
              <a:t>'</a:t>
            </a:r>
            <a:r>
              <a:rPr lang="en-US" dirty="0" err="1" smtClean="0"/>
              <a:t>wawa</a:t>
            </a:r>
            <a:r>
              <a:rPr lang="en-US" dirty="0" smtClean="0"/>
              <a:t>'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Sample String : ' w'</a:t>
            </a:r>
            <a:br>
              <a:rPr lang="en-US" dirty="0"/>
            </a:br>
            <a:r>
              <a:rPr lang="en-US" dirty="0"/>
              <a:t>Expected Result : Empty String </a:t>
            </a:r>
          </a:p>
        </p:txBody>
      </p:sp>
    </p:spTree>
    <p:extLst>
      <p:ext uri="{BB962C8B-B14F-4D97-AF65-F5344CB8AC3E}">
        <p14:creationId xmlns:p14="http://schemas.microsoft.com/office/powerpoint/2010/main" xmlns="" val="3255591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3727"/>
            <a:ext cx="10515600" cy="54680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Q7:</a:t>
            </a:r>
            <a:r>
              <a:rPr lang="en-US" dirty="0"/>
              <a:t>Write a Python program to add '</a:t>
            </a:r>
            <a:r>
              <a:rPr lang="en-US" dirty="0" err="1"/>
              <a:t>ing</a:t>
            </a:r>
            <a:r>
              <a:rPr lang="en-US" dirty="0"/>
              <a:t>' at the end of a given string (length should be at least 3). If the given string already ends with '</a:t>
            </a:r>
            <a:r>
              <a:rPr lang="en-US" dirty="0" err="1"/>
              <a:t>ing</a:t>
            </a:r>
            <a:r>
              <a:rPr lang="en-US" dirty="0"/>
              <a:t>' then add </a:t>
            </a:r>
            <a:r>
              <a:rPr lang="en-US" dirty="0" smtClean="0"/>
              <a:t>‘EE' </a:t>
            </a:r>
            <a:r>
              <a:rPr lang="en-US" dirty="0"/>
              <a:t>instead. If the string length of the given string is less than 3, leave it unchanged</a:t>
            </a:r>
            <a:r>
              <a:rPr lang="en-US" dirty="0" smtClean="0"/>
              <a:t>.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Sample </a:t>
            </a:r>
            <a:r>
              <a:rPr lang="en-US" dirty="0"/>
              <a:t>String : '</a:t>
            </a:r>
            <a:r>
              <a:rPr lang="en-US" dirty="0" err="1"/>
              <a:t>abc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Expected Result : '</a:t>
            </a:r>
            <a:r>
              <a:rPr lang="en-US" dirty="0" err="1"/>
              <a:t>abcing</a:t>
            </a:r>
            <a:r>
              <a:rPr lang="en-US" dirty="0"/>
              <a:t>' </a:t>
            </a:r>
            <a:br>
              <a:rPr lang="en-US" dirty="0"/>
            </a:br>
            <a:r>
              <a:rPr lang="en-US" dirty="0"/>
              <a:t>Sample String : 'string'</a:t>
            </a:r>
            <a:br>
              <a:rPr lang="en-US" dirty="0"/>
            </a:br>
            <a:r>
              <a:rPr lang="en-US" dirty="0"/>
              <a:t>Expected Result : </a:t>
            </a:r>
            <a:r>
              <a:rPr lang="en-US" dirty="0" smtClean="0"/>
              <a:t>'</a:t>
            </a:r>
            <a:r>
              <a:rPr lang="en-US" dirty="0" err="1" smtClean="0"/>
              <a:t>stringEE</a:t>
            </a:r>
            <a:r>
              <a:rPr lang="en-US" dirty="0" smtClean="0"/>
              <a:t>‘</a:t>
            </a:r>
          </a:p>
          <a:p>
            <a:pPr marL="0" indent="0">
              <a:buNone/>
            </a:pPr>
            <a:r>
              <a:rPr lang="en-US" dirty="0" smtClean="0"/>
              <a:t>Q8: Write </a:t>
            </a:r>
            <a:r>
              <a:rPr lang="en-US" dirty="0"/>
              <a:t>a Python program to find the first appearance of the substring 'not' and 'poor' from a given string, if 'bad' follows the 'poor', replace the whole 'not'...'poor' substring with 'good'. Return the resulting string. 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Sample String : 'The lyrics is not that poor!'</a:t>
            </a:r>
            <a:br>
              <a:rPr lang="en-US" dirty="0"/>
            </a:br>
            <a:r>
              <a:rPr lang="en-US" dirty="0"/>
              <a:t>Expected Result : 'The lyrics is good!'</a:t>
            </a:r>
          </a:p>
        </p:txBody>
      </p:sp>
    </p:spTree>
    <p:extLst>
      <p:ext uri="{BB962C8B-B14F-4D97-AF65-F5344CB8AC3E}">
        <p14:creationId xmlns:p14="http://schemas.microsoft.com/office/powerpoint/2010/main" xmlns="" val="1927089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8961"/>
            <a:ext cx="10515600" cy="58276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Q10: Write </a:t>
            </a:r>
            <a:r>
              <a:rPr lang="en-US" dirty="0"/>
              <a:t>a Python program to get a string from a given string where all occurrences of its first char have been changed to '$', except the first char itself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Sample String : 'restart'</a:t>
            </a:r>
            <a:br>
              <a:rPr lang="en-US" dirty="0"/>
            </a:br>
            <a:r>
              <a:rPr lang="en-US" dirty="0"/>
              <a:t>Expected Result : </a:t>
            </a:r>
            <a:r>
              <a:rPr lang="en-US" dirty="0" smtClean="0"/>
              <a:t>'</a:t>
            </a:r>
            <a:r>
              <a:rPr lang="en-US" dirty="0" err="1" smtClean="0"/>
              <a:t>resta$t</a:t>
            </a:r>
            <a:r>
              <a:rPr lang="en-US" dirty="0" smtClean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4084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LENGTH OF STRINGS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inbuilt function to find the length of a string is </a:t>
            </a:r>
            <a:r>
              <a:rPr lang="en-US" b="1" dirty="0" smtClean="0"/>
              <a:t>‘</a:t>
            </a:r>
            <a:r>
              <a:rPr lang="en-US" b="1" dirty="0" err="1" smtClean="0"/>
              <a:t>len</a:t>
            </a:r>
            <a:r>
              <a:rPr lang="en-US" b="1" dirty="0" smtClean="0"/>
              <a:t>()’.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E.g..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fruit = “banana”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len</a:t>
            </a:r>
            <a:r>
              <a:rPr lang="en-US" dirty="0" smtClean="0"/>
              <a:t>(fruit)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Output : 6</a:t>
            </a:r>
          </a:p>
          <a:p>
            <a:r>
              <a:rPr lang="en-US" dirty="0" smtClean="0"/>
              <a:t> To get the last letter we might try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length = </a:t>
            </a:r>
            <a:r>
              <a:rPr lang="en-US" dirty="0" err="1" smtClean="0"/>
              <a:t>len</a:t>
            </a:r>
            <a:r>
              <a:rPr lang="en-US" dirty="0" smtClean="0"/>
              <a:t>(fruit)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last = fruit[length]     			</a:t>
            </a:r>
            <a:r>
              <a:rPr lang="en-US" dirty="0" smtClean="0">
                <a:solidFill>
                  <a:srgbClr val="FF0000"/>
                </a:solidFill>
              </a:rPr>
              <a:t>#ERROR</a:t>
            </a:r>
          </a:p>
          <a:p>
            <a:pPr marL="0" indent="0">
              <a:buNone/>
            </a:pPr>
            <a:r>
              <a:rPr lang="en-US" dirty="0" smtClean="0"/>
              <a:t>	( because there is no character at 6</a:t>
            </a:r>
            <a:r>
              <a:rPr lang="en-US" baseline="30000" dirty="0" smtClean="0"/>
              <a:t>th</a:t>
            </a:r>
            <a:r>
              <a:rPr lang="en-US" dirty="0" smtClean="0"/>
              <a:t> place)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76930" y="2698368"/>
          <a:ext cx="7102008" cy="1371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3668"/>
                <a:gridCol w="1183668"/>
                <a:gridCol w="1183668"/>
                <a:gridCol w="1183668"/>
                <a:gridCol w="1183668"/>
                <a:gridCol w="11836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9434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LENGTH OF STRINGS </a:t>
            </a:r>
            <a:r>
              <a:rPr lang="en-US" b="1" dirty="0" smtClean="0"/>
              <a:t>			    </a:t>
            </a:r>
            <a:r>
              <a:rPr lang="en-US" sz="2400" b="1" dirty="0" smtClean="0"/>
              <a:t>(to be continued…..)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 Method to do this is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length = </a:t>
            </a:r>
            <a:r>
              <a:rPr lang="en-US" b="1" dirty="0" err="1" smtClean="0"/>
              <a:t>len</a:t>
            </a:r>
            <a:r>
              <a:rPr lang="en-US" b="1" dirty="0" smtClean="0"/>
              <a:t>(fruit)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last = fruit[length-1]  </a:t>
            </a:r>
          </a:p>
          <a:p>
            <a:endParaRPr lang="en-US" dirty="0" smtClean="0"/>
          </a:p>
          <a:p>
            <a:r>
              <a:rPr lang="en-US" dirty="0" smtClean="0"/>
              <a:t>Another way to get the elements from last is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fruit[-1]     	# yields the last letter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fruit[-2] 		# yields the second last letter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841822" y="2503496"/>
          <a:ext cx="7102008" cy="1371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3668"/>
                <a:gridCol w="1183668"/>
                <a:gridCol w="1183668"/>
                <a:gridCol w="1183668"/>
                <a:gridCol w="1183668"/>
                <a:gridCol w="11836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5217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TRAVERSAL USING WHILE LOOP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Processing one character at one time.</a:t>
            </a:r>
          </a:p>
          <a:p>
            <a:pPr marL="0" indent="0">
              <a:buNone/>
            </a:pPr>
            <a:r>
              <a:rPr lang="en-US" dirty="0" smtClean="0"/>
              <a:t>	For </a:t>
            </a:r>
            <a:r>
              <a:rPr lang="en-US" dirty="0" err="1" smtClean="0"/>
              <a:t>Eg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index = 0</a:t>
            </a:r>
          </a:p>
          <a:p>
            <a:pPr marL="0" indent="0">
              <a:buNone/>
            </a:pPr>
            <a:r>
              <a:rPr lang="en-US" b="1" dirty="0" smtClean="0"/>
              <a:t>	while    index &lt; </a:t>
            </a:r>
            <a:r>
              <a:rPr lang="en-US" b="1" dirty="0" err="1" smtClean="0"/>
              <a:t>len</a:t>
            </a:r>
            <a:r>
              <a:rPr lang="en-US" b="1" dirty="0" smtClean="0"/>
              <a:t>(fruit):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letter = fruit[index]</a:t>
            </a:r>
          </a:p>
          <a:p>
            <a:pPr marL="0" indent="0">
              <a:buNone/>
            </a:pPr>
            <a:r>
              <a:rPr lang="en-US" b="1" dirty="0" smtClean="0"/>
              <a:t>		print (letter)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index = index + 1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(Take care of the indentation)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231566" y="2503496"/>
          <a:ext cx="6712266" cy="1371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18711"/>
                <a:gridCol w="1118711"/>
                <a:gridCol w="1118711"/>
                <a:gridCol w="1118711"/>
                <a:gridCol w="1118711"/>
                <a:gridCol w="11187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5431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TRAVERSAL USING FOR LOOP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loop provides us a privilege to access the characters without using index.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</a:t>
            </a:r>
            <a:r>
              <a:rPr lang="en-US" dirty="0" err="1" smtClean="0"/>
              <a:t>Eg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          </a:t>
            </a:r>
            <a:r>
              <a:rPr lang="en-IN" b="1" dirty="0" smtClean="0"/>
              <a:t>fruit=“apple”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for   </a:t>
            </a:r>
            <a:r>
              <a:rPr lang="en-US" b="1" dirty="0" err="1" smtClean="0">
                <a:solidFill>
                  <a:srgbClr val="FF0000"/>
                </a:solidFill>
              </a:rPr>
              <a:t>ch</a:t>
            </a:r>
            <a:r>
              <a:rPr lang="en-US" b="1" dirty="0" smtClean="0"/>
              <a:t>   in   fruit: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       print (</a:t>
            </a:r>
            <a:r>
              <a:rPr lang="en-US" b="1" dirty="0" err="1" smtClean="0">
                <a:solidFill>
                  <a:srgbClr val="FF0000"/>
                </a:solidFill>
              </a:rPr>
              <a:t>ch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 smtClean="0"/>
              <a:t>(Each time through the loop a character is assigned to the variable char)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751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STRING SLICES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 A segment of a string is called a slice.</a:t>
            </a:r>
          </a:p>
          <a:p>
            <a:r>
              <a:rPr lang="en-US" dirty="0" smtClean="0"/>
              <a:t>The syntax to select a slice from a string is   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a[ n : m ]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,</a:t>
            </a:r>
            <a:r>
              <a:rPr lang="en-US" dirty="0" smtClean="0"/>
              <a:t>   where </a:t>
            </a:r>
            <a:r>
              <a:rPr lang="en-US" b="1" dirty="0" smtClean="0"/>
              <a:t>a</a:t>
            </a:r>
            <a:r>
              <a:rPr lang="en-US" dirty="0" smtClean="0"/>
              <a:t> contains strings,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en-US" dirty="0" smtClean="0"/>
              <a:t> is the starting index and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US" dirty="0" smtClean="0"/>
              <a:t> is the end index.</a:t>
            </a:r>
          </a:p>
          <a:p>
            <a:r>
              <a:rPr lang="en-US" dirty="0"/>
              <a:t>I</a:t>
            </a:r>
            <a:r>
              <a:rPr lang="en-US" dirty="0" smtClean="0"/>
              <a:t>ncludes the first index and </a:t>
            </a:r>
            <a:r>
              <a:rPr lang="en-US" b="1" dirty="0" smtClean="0">
                <a:solidFill>
                  <a:srgbClr val="FF0000"/>
                </a:solidFill>
              </a:rPr>
              <a:t>excluding</a:t>
            </a:r>
            <a:r>
              <a:rPr lang="en-US" dirty="0" smtClean="0"/>
              <a:t> the last index.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s = “Peter, Paul, and Mary”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s[ 0 : 5 ]			# Peter    (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index from 0 to 4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s[ 7 : 11 ]			# Paul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s[ 17 : 21 ]			# Mary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44728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STRING SLICES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smtClean="0"/>
              <a:t>					    </a:t>
            </a:r>
            <a:r>
              <a:rPr lang="en-US" sz="2400" b="1" dirty="0" smtClean="0"/>
              <a:t>(</a:t>
            </a:r>
            <a:r>
              <a:rPr lang="en-US" sz="2400" b="1" dirty="0"/>
              <a:t>to be continued…..)</a:t>
            </a:r>
            <a:r>
              <a:rPr lang="en-US" sz="2400" b="1" dirty="0" smtClean="0"/>
              <a:t> </a:t>
            </a:r>
            <a:endParaRPr lang="en-US" sz="2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fruit = “banana”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fruit[ : 3]		#ban</a:t>
            </a:r>
          </a:p>
          <a:p>
            <a:pPr marL="0" indent="0">
              <a:buNone/>
            </a:pPr>
            <a:r>
              <a:rPr lang="en-US" dirty="0" smtClean="0"/>
              <a:t>  fruit[ 3 :]		#</a:t>
            </a:r>
            <a:r>
              <a:rPr lang="en-US" dirty="0" err="1" smtClean="0"/>
              <a:t>ana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fruit[:]			?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497048" y="2878249"/>
          <a:ext cx="6652302" cy="1371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08717"/>
                <a:gridCol w="1108717"/>
                <a:gridCol w="1108717"/>
                <a:gridCol w="1108717"/>
                <a:gridCol w="1108717"/>
                <a:gridCol w="110871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5519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Slicing with steps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94278" y="1454048"/>
            <a:ext cx="1082289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String[ m : n : step ]</a:t>
            </a:r>
          </a:p>
          <a:p>
            <a:endParaRPr lang="en-US" sz="28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By default</a:t>
            </a:r>
          </a:p>
          <a:p>
            <a:endParaRPr lang="en-US" sz="28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m=0</a:t>
            </a:r>
          </a:p>
          <a:p>
            <a:endParaRPr lang="en-US" sz="28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n=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</a:rPr>
              <a:t>len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() – 1</a:t>
            </a:r>
          </a:p>
          <a:p>
            <a:endParaRPr lang="en-US" sz="28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step = 1</a:t>
            </a:r>
          </a:p>
          <a:p>
            <a:endParaRPr lang="en-US" sz="28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96066" y="2773180"/>
            <a:ext cx="3837482" cy="25545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S = “Hello, world”</a:t>
            </a:r>
          </a:p>
          <a:p>
            <a:endParaRPr lang="en-US" sz="32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S[0 : 5 : 2 ]</a:t>
            </a:r>
          </a:p>
          <a:p>
            <a:endParaRPr lang="en-US" sz="32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Output ?</a:t>
            </a:r>
            <a:endParaRPr 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lpu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Lucida Sans Unicode"/>
        <a:cs typeface="Lucida Sans Unicode"/>
      </a:majorFont>
      <a:minorFont>
        <a:latin typeface="Calibri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Theme lpu" id="{9559D905-D79D-4DE8-91F9-E782DB16ED3B}" vid="{B75CE884-AA52-4450-A729-E6C29F577D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lpu</Template>
  <TotalTime>2139</TotalTime>
  <Words>683</Words>
  <Application>Microsoft Office PowerPoint</Application>
  <PresentationFormat>Custom</PresentationFormat>
  <Paragraphs>263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Theme lpu</vt:lpstr>
      <vt:lpstr>Slide 1</vt:lpstr>
      <vt:lpstr>COMPOUND DATA TYPE</vt:lpstr>
      <vt:lpstr>LENGTH OF STRINGS</vt:lpstr>
      <vt:lpstr>LENGTH OF STRINGS        (to be continued…..)</vt:lpstr>
      <vt:lpstr>TRAVERSAL USING WHILE LOOP</vt:lpstr>
      <vt:lpstr>TRAVERSAL USING FOR LOOP</vt:lpstr>
      <vt:lpstr>STRING SLICES</vt:lpstr>
      <vt:lpstr>STRING SLICES          (to be continued…..) </vt:lpstr>
      <vt:lpstr>Slicing with steps</vt:lpstr>
      <vt:lpstr>a. else   b. elif  c. for  d. None of these</vt:lpstr>
      <vt:lpstr>STRING COMPARISON</vt:lpstr>
      <vt:lpstr>STRING COMPARISON    (to be continued…..) </vt:lpstr>
      <vt:lpstr>STRINGS ARE IMMUTABLE</vt:lpstr>
      <vt:lpstr>STRINGS ARE IMMUTABLE                (to be continued….)</vt:lpstr>
      <vt:lpstr>Creation of Find Function in Strings</vt:lpstr>
      <vt:lpstr>Creation of Find Function in Strings</vt:lpstr>
      <vt:lpstr>a. parameters   b. arguments c. keywords d. Data types</vt:lpstr>
      <vt:lpstr>LOOPING AND COUNTING</vt:lpstr>
      <vt:lpstr>CHARACTER CLASSIFICATION</vt:lpstr>
      <vt:lpstr>String Operations</vt:lpstr>
      <vt:lpstr>How to find ASCII</vt:lpstr>
      <vt:lpstr>Assignment Questions: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Deepika Banger</dc:creator>
  <cp:lastModifiedBy>LetUsStudy</cp:lastModifiedBy>
  <cp:revision>213</cp:revision>
  <dcterms:created xsi:type="dcterms:W3CDTF">2016-08-06T04:45:50Z</dcterms:created>
  <dcterms:modified xsi:type="dcterms:W3CDTF">2020-11-17T15:08:12Z</dcterms:modified>
</cp:coreProperties>
</file>