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74" r:id="rId4"/>
    <p:sldId id="275" r:id="rId5"/>
    <p:sldId id="276" r:id="rId6"/>
    <p:sldId id="277" r:id="rId7"/>
    <p:sldId id="279" r:id="rId8"/>
    <p:sldId id="280" r:id="rId9"/>
    <p:sldId id="281" r:id="rId10"/>
    <p:sldId id="282" r:id="rId11"/>
    <p:sldId id="285" r:id="rId12"/>
    <p:sldId id="284" r:id="rId13"/>
    <p:sldId id="283" r:id="rId14"/>
    <p:sldId id="286" r:id="rId15"/>
    <p:sldId id="287" r:id="rId16"/>
    <p:sldId id="301" r:id="rId17"/>
    <p:sldId id="288" r:id="rId18"/>
    <p:sldId id="289" r:id="rId19"/>
    <p:sldId id="290" r:id="rId20"/>
    <p:sldId id="291" r:id="rId21"/>
    <p:sldId id="303" r:id="rId22"/>
    <p:sldId id="302" r:id="rId23"/>
    <p:sldId id="292" r:id="rId24"/>
    <p:sldId id="293" r:id="rId25"/>
    <p:sldId id="294" r:id="rId26"/>
    <p:sldId id="295" r:id="rId27"/>
    <p:sldId id="296" r:id="rId28"/>
    <p:sldId id="297" r:id="rId29"/>
    <p:sldId id="298" r:id="rId30"/>
    <p:sldId id="299" r:id="rId31"/>
    <p:sldId id="300"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1BD5FF9-852F-4A5D-83E8-C4E0533E9481}" type="datetimeFigureOut">
              <a:rPr lang="en-US" smtClean="0"/>
              <a:t>8/30/2021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9023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D5FF9-852F-4A5D-83E8-C4E0533E9481}"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05051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BD5FF9-852F-4A5D-83E8-C4E0533E9481}" type="datetimeFigureOut">
              <a:rPr lang="en-US" smtClean="0"/>
              <a:t>8/30/2021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2253121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BD5FF9-852F-4A5D-83E8-C4E0533E9481}" type="datetimeFigureOut">
              <a:rPr lang="en-US" smtClean="0"/>
              <a:t>8/30/2021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4319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1BD5FF9-852F-4A5D-83E8-C4E0533E9481}" type="datetimeFigureOut">
              <a:rPr lang="en-US" smtClean="0"/>
              <a:t>8/30/2021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86994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D5FF9-852F-4A5D-83E8-C4E0533E9481}"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553999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D5FF9-852F-4A5D-83E8-C4E0533E9481}"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596282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D5FF9-852F-4A5D-83E8-C4E0533E948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662694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1BD5FF9-852F-4A5D-83E8-C4E0533E9481}" type="datetimeFigureOut">
              <a:rPr lang="en-US" smtClean="0"/>
              <a:t>8/30/2021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08420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D5FF9-852F-4A5D-83E8-C4E0533E9481}"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258286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1BD5FF9-852F-4A5D-83E8-C4E0533E9481}" type="datetimeFigureOut">
              <a:rPr lang="en-US" smtClean="0"/>
              <a:t>8/30/2021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05997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D5FF9-852F-4A5D-83E8-C4E0533E9481}"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86611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D5FF9-852F-4A5D-83E8-C4E0533E9481}"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76890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D5FF9-852F-4A5D-83E8-C4E0533E9481}"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72201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5FF9-852F-4A5D-83E8-C4E0533E9481}"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72737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D5FF9-852F-4A5D-83E8-C4E0533E9481}"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70559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D5FF9-852F-4A5D-83E8-C4E0533E9481}"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80261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BD5FF9-852F-4A5D-83E8-C4E0533E9481}" type="datetimeFigureOut">
              <a:rPr lang="en-US" smtClean="0"/>
              <a:t>8/30/2021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05B9D5-548C-4EC1-888B-F3A7F28F5AFF}" type="slidenum">
              <a:rPr lang="en-US" smtClean="0"/>
              <a:t>‹#›</a:t>
            </a:fld>
            <a:endParaRPr lang="en-US"/>
          </a:p>
        </p:txBody>
      </p:sp>
      <p:sp>
        <p:nvSpPr>
          <p:cNvPr id="7" name="TextBox 6">
            <a:extLst>
              <a:ext uri="{FF2B5EF4-FFF2-40B4-BE49-F238E27FC236}">
                <a16:creationId xmlns:a16="http://schemas.microsoft.com/office/drawing/2014/main" id="{742844F6-D4A5-4F03-8F20-F331AB9C1722}"/>
              </a:ext>
            </a:extLst>
          </p:cNvPr>
          <p:cNvSpPr txBox="1"/>
          <p:nvPr userDrawn="1"/>
        </p:nvSpPr>
        <p:spPr>
          <a:xfrm rot="20319883">
            <a:off x="4832808" y="3535050"/>
            <a:ext cx="2526383" cy="369332"/>
          </a:xfrm>
          <a:prstGeom prst="rect">
            <a:avLst/>
          </a:prstGeom>
          <a:solidFill>
            <a:schemeClr val="accent6">
              <a:lumMod val="20000"/>
              <a:lumOff val="80000"/>
              <a:alpha val="26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HargobindAcademy</a:t>
            </a:r>
          </a:p>
        </p:txBody>
      </p:sp>
    </p:spTree>
    <p:extLst>
      <p:ext uri="{BB962C8B-B14F-4D97-AF65-F5344CB8AC3E}">
        <p14:creationId xmlns:p14="http://schemas.microsoft.com/office/powerpoint/2010/main" val="274342654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E315-30BA-4FEF-9CFF-047069DAE6EB}"/>
              </a:ext>
            </a:extLst>
          </p:cNvPr>
          <p:cNvSpPr>
            <a:spLocks noGrp="1"/>
          </p:cNvSpPr>
          <p:nvPr>
            <p:ph type="ctrTitle"/>
          </p:nvPr>
        </p:nvSpPr>
        <p:spPr>
          <a:xfrm>
            <a:off x="1371600" y="1803406"/>
            <a:ext cx="9448800" cy="1825096"/>
          </a:xfrm>
        </p:spPr>
        <p:txBody>
          <a:bodyPr/>
          <a:lstStyle/>
          <a:p>
            <a:r>
              <a:rPr lang="en-US" dirty="0"/>
              <a:t>Int 306 dbms</a:t>
            </a:r>
          </a:p>
        </p:txBody>
      </p:sp>
      <p:sp>
        <p:nvSpPr>
          <p:cNvPr id="3" name="Subtitle 2">
            <a:extLst>
              <a:ext uri="{FF2B5EF4-FFF2-40B4-BE49-F238E27FC236}">
                <a16:creationId xmlns:a16="http://schemas.microsoft.com/office/drawing/2014/main" id="{6427FFF8-BB73-4D76-A93F-88C56A9A8AEC}"/>
              </a:ext>
            </a:extLst>
          </p:cNvPr>
          <p:cNvSpPr>
            <a:spLocks noGrp="1"/>
          </p:cNvSpPr>
          <p:nvPr>
            <p:ph type="subTitle" idx="1"/>
          </p:nvPr>
        </p:nvSpPr>
        <p:spPr>
          <a:xfrm>
            <a:off x="1371600" y="3632200"/>
            <a:ext cx="9448800" cy="1825095"/>
          </a:xfrm>
        </p:spPr>
        <p:txBody>
          <a:bodyPr/>
          <a:lstStyle/>
          <a:p>
            <a:r>
              <a:rPr lang="en-US" sz="2000" b="1" dirty="0">
                <a:solidFill>
                  <a:schemeClr val="accent1">
                    <a:lumMod val="75000"/>
                  </a:schemeClr>
                </a:solidFill>
              </a:rPr>
              <a:t>Database Architecture</a:t>
            </a:r>
            <a:endParaRPr lang="en-US" dirty="0"/>
          </a:p>
        </p:txBody>
      </p:sp>
    </p:spTree>
    <p:extLst>
      <p:ext uri="{BB962C8B-B14F-4D97-AF65-F5344CB8AC3E}">
        <p14:creationId xmlns:p14="http://schemas.microsoft.com/office/powerpoint/2010/main" val="166675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C84-A972-4441-9740-0456B3BAD946}"/>
              </a:ext>
            </a:extLst>
          </p:cNvPr>
          <p:cNvSpPr>
            <a:spLocks noGrp="1"/>
          </p:cNvSpPr>
          <p:nvPr>
            <p:ph type="title"/>
          </p:nvPr>
        </p:nvSpPr>
        <p:spPr>
          <a:xfrm>
            <a:off x="2895600" y="154773"/>
            <a:ext cx="8610600" cy="983147"/>
          </a:xfrm>
        </p:spPr>
        <p:txBody>
          <a:bodyPr>
            <a:normAutofit fontScale="90000"/>
          </a:bodyPr>
          <a:lstStyle/>
          <a:p>
            <a:r>
              <a:rPr lang="en-US" altLang="en-US" dirty="0">
                <a:latin typeface="Times New Roman" panose="02020603050405020304" pitchFamily="18" charset="0"/>
              </a:rPr>
              <a:t>One </a:t>
            </a:r>
            <a:r>
              <a:rPr lang="en-US" altLang="en-US" sz="4000" dirty="0">
                <a:latin typeface="Times New Roman" panose="02020603050405020304" pitchFamily="18" charset="0"/>
              </a:rPr>
              <a:t>Tier</a:t>
            </a:r>
            <a:br>
              <a:rPr lang="en-US" altLang="en-US" sz="4000" dirty="0">
                <a:latin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id="{D45C19AC-6532-418F-8415-FD0256445011}"/>
              </a:ext>
            </a:extLst>
          </p:cNvPr>
          <p:cNvPicPr>
            <a:picLocks noGrp="1" noChangeAspect="1"/>
          </p:cNvPicPr>
          <p:nvPr>
            <p:ph idx="1"/>
          </p:nvPr>
        </p:nvPicPr>
        <p:blipFill>
          <a:blip r:embed="rId2"/>
          <a:stretch>
            <a:fillRect/>
          </a:stretch>
        </p:blipFill>
        <p:spPr>
          <a:xfrm>
            <a:off x="3037840" y="1577022"/>
            <a:ext cx="6654800" cy="4498657"/>
          </a:xfrm>
        </p:spPr>
      </p:pic>
    </p:spTree>
    <p:extLst>
      <p:ext uri="{BB962C8B-B14F-4D97-AF65-F5344CB8AC3E}">
        <p14:creationId xmlns:p14="http://schemas.microsoft.com/office/powerpoint/2010/main" val="117551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C84-A972-4441-9740-0456B3BAD946}"/>
              </a:ext>
            </a:extLst>
          </p:cNvPr>
          <p:cNvSpPr>
            <a:spLocks noGrp="1"/>
          </p:cNvSpPr>
          <p:nvPr>
            <p:ph type="title"/>
          </p:nvPr>
        </p:nvSpPr>
        <p:spPr>
          <a:xfrm>
            <a:off x="2895600" y="154773"/>
            <a:ext cx="8610600" cy="983147"/>
          </a:xfrm>
        </p:spPr>
        <p:txBody>
          <a:bodyPr>
            <a:normAutofit fontScale="90000"/>
          </a:bodyPr>
          <a:lstStyle/>
          <a:p>
            <a:r>
              <a:rPr lang="en-US" altLang="en-US" dirty="0">
                <a:latin typeface="Times New Roman" panose="02020603050405020304" pitchFamily="18" charset="0"/>
              </a:rPr>
              <a:t>One </a:t>
            </a:r>
            <a:r>
              <a:rPr lang="en-US" altLang="en-US" sz="4000" dirty="0">
                <a:latin typeface="Times New Roman" panose="02020603050405020304" pitchFamily="18" charset="0"/>
              </a:rPr>
              <a:t>Tier</a:t>
            </a:r>
            <a:br>
              <a:rPr lang="en-US" altLang="en-US" sz="4000" dirty="0">
                <a:latin typeface="Times New Roman" panose="02020603050405020304" pitchFamily="18" charset="0"/>
              </a:rPr>
            </a:br>
            <a:endParaRPr lang="en-US" dirty="0"/>
          </a:p>
        </p:txBody>
      </p:sp>
      <p:sp>
        <p:nvSpPr>
          <p:cNvPr id="6" name="Content Placeholder 2">
            <a:extLst>
              <a:ext uri="{FF2B5EF4-FFF2-40B4-BE49-F238E27FC236}">
                <a16:creationId xmlns:a16="http://schemas.microsoft.com/office/drawing/2014/main" id="{399067BC-D63E-42CE-9DA8-6FF0033E1AF1}"/>
              </a:ext>
            </a:extLst>
          </p:cNvPr>
          <p:cNvSpPr>
            <a:spLocks noGrp="1"/>
          </p:cNvSpPr>
          <p:nvPr>
            <p:ph idx="1"/>
          </p:nvPr>
        </p:nvSpPr>
        <p:spPr>
          <a:xfrm>
            <a:off x="685800" y="1137920"/>
            <a:ext cx="10820400" cy="5080766"/>
          </a:xfrm>
        </p:spPr>
        <p:txBody>
          <a:bodyPr>
            <a:noAutofit/>
          </a:bodyPr>
          <a:lstStyle/>
          <a:p>
            <a:pPr algn="just">
              <a:buFont typeface="Arial" panose="020B0604020202020204" pitchFamily="34" charset="0"/>
              <a:buChar char="•"/>
            </a:pPr>
            <a:r>
              <a:rPr lang="en-US" sz="2800" b="1" i="0" dirty="0">
                <a:solidFill>
                  <a:srgbClr val="222222"/>
                </a:solidFill>
                <a:effectLst/>
                <a:latin typeface="Source Sans Pro" panose="020B0503030403020204" pitchFamily="34" charset="0"/>
              </a:rPr>
              <a:t>1 Tier Architecture</a:t>
            </a:r>
            <a:r>
              <a:rPr lang="en-US" sz="2800" b="0" i="0" dirty="0">
                <a:solidFill>
                  <a:srgbClr val="222222"/>
                </a:solidFill>
                <a:effectLst/>
                <a:latin typeface="Source Sans Pro" panose="020B0503030403020204" pitchFamily="34" charset="0"/>
              </a:rPr>
              <a:t> in DBMS is the simplest architecture of Database in which the client, server, and Database all reside on the same machine.</a:t>
            </a:r>
            <a:endParaRPr lang="en-US" sz="2800" b="0" i="0" dirty="0">
              <a:solidFill>
                <a:srgbClr val="000000"/>
              </a:solidFill>
              <a:effectLst/>
              <a:latin typeface="inter-regular"/>
            </a:endParaRPr>
          </a:p>
          <a:p>
            <a:pPr algn="just">
              <a:buFont typeface="Arial" panose="020B0604020202020204" pitchFamily="34" charset="0"/>
              <a:buChar char="•"/>
            </a:pPr>
            <a:r>
              <a:rPr lang="en-US" sz="2800" b="0" i="0" dirty="0">
                <a:solidFill>
                  <a:srgbClr val="000000"/>
                </a:solidFill>
                <a:effectLst/>
                <a:latin typeface="inter-regular"/>
              </a:rPr>
              <a:t>Any changes done here will directly be done on the database itself. It doesn't provide a handy tool for end users.</a:t>
            </a:r>
          </a:p>
          <a:p>
            <a:pPr algn="just">
              <a:buFont typeface="Arial" panose="020B0604020202020204" pitchFamily="34" charset="0"/>
              <a:buChar char="•"/>
            </a:pPr>
            <a:r>
              <a:rPr lang="en-US" sz="2800" b="0" i="0" dirty="0">
                <a:solidFill>
                  <a:srgbClr val="000000"/>
                </a:solidFill>
                <a:effectLst/>
                <a:latin typeface="inter-regular"/>
              </a:rPr>
              <a:t>The 1-Tier architecture is used for development of the local application, where programmers can directly communicate with the database for the quick response.</a:t>
            </a:r>
          </a:p>
          <a:p>
            <a:pPr marL="0" indent="0">
              <a:buNone/>
            </a:pPr>
            <a:r>
              <a:rPr lang="en-US" sz="2800" b="1" i="0" dirty="0">
                <a:solidFill>
                  <a:srgbClr val="222222"/>
                </a:solidFill>
                <a:effectLst/>
                <a:latin typeface="Source Sans Pro" panose="020B0503030403020204" pitchFamily="34" charset="0"/>
              </a:rPr>
              <a:t>Example</a:t>
            </a:r>
          </a:p>
          <a:p>
            <a:pPr marL="0" indent="0">
              <a:buNone/>
            </a:pPr>
            <a:r>
              <a:rPr lang="en-US" sz="2800" b="0" i="0" dirty="0">
                <a:solidFill>
                  <a:srgbClr val="222222"/>
                </a:solidFill>
                <a:effectLst/>
                <a:latin typeface="Source Sans Pro" panose="020B0503030403020204" pitchFamily="34" charset="0"/>
              </a:rPr>
              <a:t>A simple one tier architecture example would be anytime you install a Database in your system and access it to practice SQL queries. But such architecture is rarely used in production.</a:t>
            </a: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131762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C84-A972-4441-9740-0456B3BAD946}"/>
              </a:ext>
            </a:extLst>
          </p:cNvPr>
          <p:cNvSpPr>
            <a:spLocks noGrp="1"/>
          </p:cNvSpPr>
          <p:nvPr>
            <p:ph type="title"/>
          </p:nvPr>
        </p:nvSpPr>
        <p:spPr>
          <a:xfrm>
            <a:off x="2895600" y="154773"/>
            <a:ext cx="8610600" cy="983147"/>
          </a:xfrm>
        </p:spPr>
        <p:txBody>
          <a:bodyPr>
            <a:normAutofit fontScale="90000"/>
          </a:bodyPr>
          <a:lstStyle/>
          <a:p>
            <a:r>
              <a:rPr lang="en-US" altLang="en-US" sz="4000" dirty="0">
                <a:latin typeface="Times New Roman" panose="02020603050405020304" pitchFamily="18" charset="0"/>
              </a:rPr>
              <a:t>Two-Tier</a:t>
            </a:r>
            <a:br>
              <a:rPr lang="en-US" altLang="en-US" sz="4000" dirty="0">
                <a:latin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CF7A125F-AF49-4A44-B330-8D7CB109617D}"/>
              </a:ext>
            </a:extLst>
          </p:cNvPr>
          <p:cNvPicPr>
            <a:picLocks noChangeAspect="1"/>
          </p:cNvPicPr>
          <p:nvPr/>
        </p:nvPicPr>
        <p:blipFill>
          <a:blip r:embed="rId2"/>
          <a:stretch>
            <a:fillRect/>
          </a:stretch>
        </p:blipFill>
        <p:spPr>
          <a:xfrm>
            <a:off x="744220" y="1290357"/>
            <a:ext cx="10459720" cy="4975990"/>
          </a:xfrm>
          <a:prstGeom prst="rect">
            <a:avLst/>
          </a:prstGeom>
        </p:spPr>
      </p:pic>
    </p:spTree>
    <p:extLst>
      <p:ext uri="{BB962C8B-B14F-4D97-AF65-F5344CB8AC3E}">
        <p14:creationId xmlns:p14="http://schemas.microsoft.com/office/powerpoint/2010/main" val="139055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C84-A972-4441-9740-0456B3BAD946}"/>
              </a:ext>
            </a:extLst>
          </p:cNvPr>
          <p:cNvSpPr>
            <a:spLocks noGrp="1"/>
          </p:cNvSpPr>
          <p:nvPr>
            <p:ph type="title"/>
          </p:nvPr>
        </p:nvSpPr>
        <p:spPr>
          <a:xfrm>
            <a:off x="2895600" y="154773"/>
            <a:ext cx="8610600" cy="983147"/>
          </a:xfrm>
        </p:spPr>
        <p:txBody>
          <a:bodyPr>
            <a:normAutofit fontScale="90000"/>
          </a:bodyPr>
          <a:lstStyle/>
          <a:p>
            <a:r>
              <a:rPr lang="en-US" altLang="en-US" sz="4000" dirty="0">
                <a:latin typeface="Times New Roman" panose="02020603050405020304" pitchFamily="18" charset="0"/>
              </a:rPr>
              <a:t>Two-Tier</a:t>
            </a:r>
            <a:br>
              <a:rPr lang="en-US" altLang="en-US" sz="4000" dirty="0">
                <a:latin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F6E33BAB-8102-47A4-B952-A3CA73E7F610}"/>
              </a:ext>
            </a:extLst>
          </p:cNvPr>
          <p:cNvPicPr>
            <a:picLocks noChangeAspect="1"/>
          </p:cNvPicPr>
          <p:nvPr/>
        </p:nvPicPr>
        <p:blipFill>
          <a:blip r:embed="rId2"/>
          <a:stretch>
            <a:fillRect/>
          </a:stretch>
        </p:blipFill>
        <p:spPr>
          <a:xfrm>
            <a:off x="3200400" y="1137920"/>
            <a:ext cx="5466079" cy="5308600"/>
          </a:xfrm>
          <a:prstGeom prst="rect">
            <a:avLst/>
          </a:prstGeom>
        </p:spPr>
      </p:pic>
    </p:spTree>
    <p:extLst>
      <p:ext uri="{BB962C8B-B14F-4D97-AF65-F5344CB8AC3E}">
        <p14:creationId xmlns:p14="http://schemas.microsoft.com/office/powerpoint/2010/main" val="322416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C84-A972-4441-9740-0456B3BAD946}"/>
              </a:ext>
            </a:extLst>
          </p:cNvPr>
          <p:cNvSpPr>
            <a:spLocks noGrp="1"/>
          </p:cNvSpPr>
          <p:nvPr>
            <p:ph type="title"/>
          </p:nvPr>
        </p:nvSpPr>
        <p:spPr>
          <a:xfrm>
            <a:off x="2895600" y="154773"/>
            <a:ext cx="8610600" cy="983147"/>
          </a:xfrm>
        </p:spPr>
        <p:txBody>
          <a:bodyPr>
            <a:normAutofit fontScale="90000"/>
          </a:bodyPr>
          <a:lstStyle/>
          <a:p>
            <a:r>
              <a:rPr lang="en-US" altLang="en-US" sz="4000" dirty="0">
                <a:latin typeface="Times New Roman" panose="02020603050405020304" pitchFamily="18" charset="0"/>
              </a:rPr>
              <a:t>Two-Tier</a:t>
            </a:r>
            <a:br>
              <a:rPr lang="en-US" altLang="en-US" sz="4000" dirty="0">
                <a:latin typeface="Times New Roman" panose="02020603050405020304" pitchFamily="18" charset="0"/>
              </a:rPr>
            </a:br>
            <a:endParaRPr lang="en-US" dirty="0"/>
          </a:p>
        </p:txBody>
      </p:sp>
      <p:sp>
        <p:nvSpPr>
          <p:cNvPr id="5" name="Content Placeholder 2">
            <a:extLst>
              <a:ext uri="{FF2B5EF4-FFF2-40B4-BE49-F238E27FC236}">
                <a16:creationId xmlns:a16="http://schemas.microsoft.com/office/drawing/2014/main" id="{F5634C7A-F29C-4EEA-AF41-0E50A37AAE1C}"/>
              </a:ext>
            </a:extLst>
          </p:cNvPr>
          <p:cNvSpPr>
            <a:spLocks noGrp="1"/>
          </p:cNvSpPr>
          <p:nvPr>
            <p:ph idx="1"/>
          </p:nvPr>
        </p:nvSpPr>
        <p:spPr>
          <a:xfrm>
            <a:off x="685800" y="619760"/>
            <a:ext cx="10820400" cy="5842766"/>
          </a:xfrm>
        </p:spPr>
        <p:txBody>
          <a:bodyPr>
            <a:noAutofit/>
          </a:bodyPr>
          <a:lstStyle/>
          <a:p>
            <a:pPr algn="just">
              <a:buFont typeface="Arial" panose="020B0604020202020204" pitchFamily="34" charset="0"/>
              <a:buChar char="•"/>
            </a:pPr>
            <a:r>
              <a:rPr lang="en-US" sz="3200" b="0" i="0" dirty="0">
                <a:solidFill>
                  <a:srgbClr val="000000"/>
                </a:solidFill>
                <a:effectLst/>
                <a:latin typeface="inter-regular"/>
              </a:rPr>
              <a:t>The 2-Tier architecture is same as basic client-server. In the two-tier architecture, applications on the client end can directly communicate with the database at the server side. For this interaction, API's like: </a:t>
            </a:r>
            <a:r>
              <a:rPr lang="en-US" sz="3200" b="1" i="0" dirty="0">
                <a:solidFill>
                  <a:srgbClr val="000000"/>
                </a:solidFill>
                <a:effectLst/>
                <a:latin typeface="inter-bold"/>
              </a:rPr>
              <a:t>ODBC</a:t>
            </a:r>
            <a:r>
              <a:rPr lang="en-US" sz="3200" b="0" i="0" dirty="0">
                <a:solidFill>
                  <a:srgbClr val="000000"/>
                </a:solidFill>
                <a:effectLst/>
                <a:latin typeface="inter-regular"/>
              </a:rPr>
              <a:t>, </a:t>
            </a:r>
            <a:r>
              <a:rPr lang="en-US" sz="3200" b="1" i="0" dirty="0">
                <a:solidFill>
                  <a:srgbClr val="000000"/>
                </a:solidFill>
                <a:effectLst/>
                <a:latin typeface="inter-bold"/>
              </a:rPr>
              <a:t>JDBC</a:t>
            </a:r>
            <a:r>
              <a:rPr lang="en-US" sz="3200" b="0" i="0" dirty="0">
                <a:solidFill>
                  <a:srgbClr val="000000"/>
                </a:solidFill>
                <a:effectLst/>
                <a:latin typeface="inter-regular"/>
              </a:rPr>
              <a:t> are used.</a:t>
            </a:r>
          </a:p>
          <a:p>
            <a:pPr algn="just">
              <a:buFont typeface="Arial" panose="020B0604020202020204" pitchFamily="34" charset="0"/>
              <a:buChar char="•"/>
            </a:pPr>
            <a:r>
              <a:rPr lang="en-US" sz="3200" b="0" i="0" dirty="0">
                <a:solidFill>
                  <a:srgbClr val="000000"/>
                </a:solidFill>
                <a:effectLst/>
                <a:latin typeface="inter-regular"/>
              </a:rPr>
              <a:t>The user interfaces and application programs are run on the client-side.</a:t>
            </a:r>
          </a:p>
          <a:p>
            <a:pPr algn="just">
              <a:buFont typeface="Arial" panose="020B0604020202020204" pitchFamily="34" charset="0"/>
              <a:buChar char="•"/>
            </a:pPr>
            <a:r>
              <a:rPr lang="en-US" sz="3200" b="0" i="0" dirty="0">
                <a:solidFill>
                  <a:srgbClr val="000000"/>
                </a:solidFill>
                <a:effectLst/>
                <a:latin typeface="inter-regular"/>
              </a:rPr>
              <a:t>The server side is responsible to provide the functionalities like: query processing and transaction management.</a:t>
            </a:r>
          </a:p>
          <a:p>
            <a:pPr algn="just">
              <a:buFont typeface="Arial" panose="020B0604020202020204" pitchFamily="34" charset="0"/>
              <a:buChar char="•"/>
            </a:pPr>
            <a:r>
              <a:rPr lang="en-US" sz="3200" b="0" i="0" dirty="0">
                <a:solidFill>
                  <a:srgbClr val="000000"/>
                </a:solidFill>
                <a:effectLst/>
                <a:latin typeface="inter-regular"/>
              </a:rPr>
              <a:t>To communicate with the DBMS, client-side application establishes a connection with the server side.</a:t>
            </a:r>
          </a:p>
          <a:p>
            <a:pPr algn="just"/>
            <a:r>
              <a:rPr lang="en-US" altLang="en-US" sz="3200" dirty="0">
                <a:solidFill>
                  <a:srgbClr val="222222"/>
                </a:solidFill>
                <a:latin typeface="Source Sans Pro" panose="020B0503030403020204" pitchFamily="34" charset="0"/>
              </a:rPr>
              <a:t>Examples- Clerk in the bank</a:t>
            </a:r>
            <a:endParaRPr lang="en-US" altLang="en-US" sz="3200" dirty="0">
              <a:latin typeface="Times New Roman" panose="02020603050405020304" pitchFamily="18" charset="0"/>
            </a:endParaRPr>
          </a:p>
          <a:p>
            <a:pPr algn="just">
              <a:buFont typeface="Arial" panose="020B0604020202020204" pitchFamily="34" charset="0"/>
              <a:buChar char="•"/>
            </a:pPr>
            <a:endParaRPr lang="en-US" sz="3200" b="0" i="0" dirty="0">
              <a:solidFill>
                <a:srgbClr val="000000"/>
              </a:solidFill>
              <a:effectLst/>
              <a:latin typeface="inter-regular"/>
            </a:endParaRPr>
          </a:p>
          <a:p>
            <a:pPr algn="just">
              <a:buFont typeface="Arial" panose="020B0604020202020204" pitchFamily="34" charset="0"/>
              <a:buChar char="•"/>
            </a:pP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59198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C84-A972-4441-9740-0456B3BAD946}"/>
              </a:ext>
            </a:extLst>
          </p:cNvPr>
          <p:cNvSpPr>
            <a:spLocks noGrp="1"/>
          </p:cNvSpPr>
          <p:nvPr>
            <p:ph type="title"/>
          </p:nvPr>
        </p:nvSpPr>
        <p:spPr>
          <a:xfrm>
            <a:off x="1270000" y="154773"/>
            <a:ext cx="10236200" cy="983147"/>
          </a:xfrm>
        </p:spPr>
        <p:txBody>
          <a:bodyPr>
            <a:normAutofit fontScale="90000"/>
          </a:bodyPr>
          <a:lstStyle/>
          <a:p>
            <a:r>
              <a:rPr lang="en-US" altLang="en-US" sz="4000" dirty="0">
                <a:latin typeface="Times New Roman" panose="02020603050405020304" pitchFamily="18" charset="0"/>
              </a:rPr>
              <a:t>Advantages of Two-Tier Architecture</a:t>
            </a:r>
            <a:br>
              <a:rPr lang="en-US" altLang="en-US" sz="4000" dirty="0">
                <a:latin typeface="Times New Roman" panose="02020603050405020304" pitchFamily="18" charset="0"/>
              </a:rPr>
            </a:br>
            <a:endParaRPr lang="en-US" dirty="0"/>
          </a:p>
        </p:txBody>
      </p:sp>
      <p:sp>
        <p:nvSpPr>
          <p:cNvPr id="5" name="Content Placeholder 2">
            <a:extLst>
              <a:ext uri="{FF2B5EF4-FFF2-40B4-BE49-F238E27FC236}">
                <a16:creationId xmlns:a16="http://schemas.microsoft.com/office/drawing/2014/main" id="{F5634C7A-F29C-4EEA-AF41-0E50A37AAE1C}"/>
              </a:ext>
            </a:extLst>
          </p:cNvPr>
          <p:cNvSpPr>
            <a:spLocks noGrp="1"/>
          </p:cNvSpPr>
          <p:nvPr>
            <p:ph idx="1"/>
          </p:nvPr>
        </p:nvSpPr>
        <p:spPr>
          <a:xfrm>
            <a:off x="685800" y="1381760"/>
            <a:ext cx="10820400" cy="5080766"/>
          </a:xfrm>
        </p:spPr>
        <p:txBody>
          <a:bodyPr>
            <a:noAutofit/>
          </a:bodyPr>
          <a:lstStyle/>
          <a:p>
            <a:pPr algn="just">
              <a:buFont typeface="Arial" panose="020B0604020202020204" pitchFamily="34" charset="0"/>
              <a:buChar char="•"/>
            </a:pPr>
            <a:r>
              <a:rPr lang="en-US" sz="3200" b="0" i="0" dirty="0">
                <a:solidFill>
                  <a:srgbClr val="222222"/>
                </a:solidFill>
                <a:effectLst/>
                <a:latin typeface="Source Sans Pro" panose="020B0503030403020204" pitchFamily="34" charset="0"/>
              </a:rPr>
              <a:t>Two tier architecture provides added security to the DBMS as it is not exposed to the end-user directly (authorized users only). </a:t>
            </a:r>
          </a:p>
          <a:p>
            <a:pPr algn="just">
              <a:buFont typeface="Arial" panose="020B0604020202020204" pitchFamily="34" charset="0"/>
              <a:buChar char="•"/>
            </a:pPr>
            <a:r>
              <a:rPr lang="en-US" sz="3200" b="0" i="0" dirty="0">
                <a:solidFill>
                  <a:srgbClr val="222222"/>
                </a:solidFill>
                <a:effectLst/>
                <a:latin typeface="Source Sans Pro" panose="020B0503030403020204" pitchFamily="34" charset="0"/>
              </a:rPr>
              <a:t>It also provides direct and faster communication.</a:t>
            </a:r>
          </a:p>
          <a:p>
            <a:pPr algn="just">
              <a:buFont typeface="Arial" panose="020B0604020202020204" pitchFamily="34" charset="0"/>
              <a:buChar char="•"/>
            </a:pPr>
            <a:r>
              <a:rPr lang="en-US" sz="3200" dirty="0">
                <a:solidFill>
                  <a:srgbClr val="222222"/>
                </a:solidFill>
                <a:latin typeface="Source Sans Pro" panose="020B0503030403020204" pitchFamily="34" charset="0"/>
              </a:rPr>
              <a:t>Easy to maintain.</a:t>
            </a:r>
            <a:endParaRPr lang="en-US" sz="3200"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400695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C84-A972-4441-9740-0456B3BAD946}"/>
              </a:ext>
            </a:extLst>
          </p:cNvPr>
          <p:cNvSpPr>
            <a:spLocks noGrp="1"/>
          </p:cNvSpPr>
          <p:nvPr>
            <p:ph type="title"/>
          </p:nvPr>
        </p:nvSpPr>
        <p:spPr>
          <a:xfrm>
            <a:off x="1554480" y="591653"/>
            <a:ext cx="10236200" cy="983147"/>
          </a:xfrm>
        </p:spPr>
        <p:txBody>
          <a:bodyPr>
            <a:normAutofit fontScale="90000"/>
          </a:bodyPr>
          <a:lstStyle/>
          <a:p>
            <a:r>
              <a:rPr lang="en-US" altLang="en-US" sz="4000" dirty="0">
                <a:latin typeface="Times New Roman" panose="02020603050405020304" pitchFamily="18" charset="0"/>
              </a:rPr>
              <a:t>Disadvantages of Two-Tier Architecture</a:t>
            </a:r>
            <a:br>
              <a:rPr lang="en-US" altLang="en-US" sz="4000" dirty="0">
                <a:latin typeface="Times New Roman" panose="02020603050405020304" pitchFamily="18" charset="0"/>
              </a:rPr>
            </a:br>
            <a:endParaRPr lang="en-US" dirty="0"/>
          </a:p>
        </p:txBody>
      </p:sp>
      <p:sp>
        <p:nvSpPr>
          <p:cNvPr id="5" name="Content Placeholder 2">
            <a:extLst>
              <a:ext uri="{FF2B5EF4-FFF2-40B4-BE49-F238E27FC236}">
                <a16:creationId xmlns:a16="http://schemas.microsoft.com/office/drawing/2014/main" id="{F5634C7A-F29C-4EEA-AF41-0E50A37AAE1C}"/>
              </a:ext>
            </a:extLst>
          </p:cNvPr>
          <p:cNvSpPr>
            <a:spLocks noGrp="1"/>
          </p:cNvSpPr>
          <p:nvPr>
            <p:ph idx="1"/>
          </p:nvPr>
        </p:nvSpPr>
        <p:spPr>
          <a:xfrm>
            <a:off x="685800" y="1960880"/>
            <a:ext cx="10820400" cy="4501646"/>
          </a:xfrm>
        </p:spPr>
        <p:txBody>
          <a:bodyPr>
            <a:noAutofit/>
          </a:bodyPr>
          <a:lstStyle/>
          <a:p>
            <a:pPr algn="just">
              <a:buFont typeface="Arial" panose="020B0604020202020204" pitchFamily="34" charset="0"/>
              <a:buChar char="•"/>
            </a:pPr>
            <a:r>
              <a:rPr lang="en-US" sz="3200" b="0" i="0" dirty="0">
                <a:solidFill>
                  <a:srgbClr val="222222"/>
                </a:solidFill>
                <a:effectLst/>
                <a:latin typeface="Source Sans Pro" panose="020B0503030403020204" pitchFamily="34" charset="0"/>
              </a:rPr>
              <a:t>Scalability is not possible.</a:t>
            </a:r>
          </a:p>
          <a:p>
            <a:pPr algn="just">
              <a:buFont typeface="Arial" panose="020B0604020202020204" pitchFamily="34" charset="0"/>
              <a:buChar char="•"/>
            </a:pPr>
            <a:r>
              <a:rPr lang="en-US" sz="3200" dirty="0">
                <a:solidFill>
                  <a:srgbClr val="222222"/>
                </a:solidFill>
                <a:latin typeface="Source Sans Pro" panose="020B0503030403020204" pitchFamily="34" charset="0"/>
              </a:rPr>
              <a:t>Risk of authorized users harming the database as they are directly getting access to the database.</a:t>
            </a:r>
            <a:endParaRPr lang="en-US" sz="3200"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95731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B10A-9416-4B06-A298-AF4D0A13197B}"/>
              </a:ext>
            </a:extLst>
          </p:cNvPr>
          <p:cNvSpPr>
            <a:spLocks noGrp="1"/>
          </p:cNvSpPr>
          <p:nvPr>
            <p:ph type="title"/>
          </p:nvPr>
        </p:nvSpPr>
        <p:spPr/>
        <p:txBody>
          <a:bodyPr/>
          <a:lstStyle/>
          <a:p>
            <a:r>
              <a:rPr lang="en-US" dirty="0"/>
              <a:t>Three tier Architecture </a:t>
            </a:r>
          </a:p>
        </p:txBody>
      </p:sp>
      <p:pic>
        <p:nvPicPr>
          <p:cNvPr id="5" name="Content Placeholder 4">
            <a:extLst>
              <a:ext uri="{FF2B5EF4-FFF2-40B4-BE49-F238E27FC236}">
                <a16:creationId xmlns:a16="http://schemas.microsoft.com/office/drawing/2014/main" id="{DEE02339-EA05-497B-AE21-6349BADB40E3}"/>
              </a:ext>
            </a:extLst>
          </p:cNvPr>
          <p:cNvPicPr>
            <a:picLocks noGrp="1" noChangeAspect="1"/>
          </p:cNvPicPr>
          <p:nvPr>
            <p:ph idx="1"/>
          </p:nvPr>
        </p:nvPicPr>
        <p:blipFill>
          <a:blip r:embed="rId2"/>
          <a:stretch>
            <a:fillRect/>
          </a:stretch>
        </p:blipFill>
        <p:spPr>
          <a:xfrm>
            <a:off x="1889760" y="2326640"/>
            <a:ext cx="8463279" cy="3317716"/>
          </a:xfrm>
        </p:spPr>
      </p:pic>
    </p:spTree>
    <p:extLst>
      <p:ext uri="{BB962C8B-B14F-4D97-AF65-F5344CB8AC3E}">
        <p14:creationId xmlns:p14="http://schemas.microsoft.com/office/powerpoint/2010/main" val="129998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B10A-9416-4B06-A298-AF4D0A13197B}"/>
              </a:ext>
            </a:extLst>
          </p:cNvPr>
          <p:cNvSpPr>
            <a:spLocks noGrp="1"/>
          </p:cNvSpPr>
          <p:nvPr>
            <p:ph type="title"/>
          </p:nvPr>
        </p:nvSpPr>
        <p:spPr/>
        <p:txBody>
          <a:bodyPr/>
          <a:lstStyle/>
          <a:p>
            <a:r>
              <a:rPr lang="en-US" dirty="0"/>
              <a:t>Three tier Architecture </a:t>
            </a:r>
          </a:p>
        </p:txBody>
      </p:sp>
      <p:sp>
        <p:nvSpPr>
          <p:cNvPr id="3" name="Content Placeholder 2">
            <a:extLst>
              <a:ext uri="{FF2B5EF4-FFF2-40B4-BE49-F238E27FC236}">
                <a16:creationId xmlns:a16="http://schemas.microsoft.com/office/drawing/2014/main" id="{13242FC8-D809-42A5-817E-A1DD700E5D64}"/>
              </a:ext>
            </a:extLst>
          </p:cNvPr>
          <p:cNvSpPr>
            <a:spLocks noGrp="1"/>
          </p:cNvSpPr>
          <p:nvPr>
            <p:ph idx="1"/>
          </p:nvPr>
        </p:nvSpPr>
        <p:spPr/>
        <p:txBody>
          <a:bodyPr/>
          <a:lstStyle/>
          <a:p>
            <a:pPr algn="just"/>
            <a:r>
              <a:rPr lang="en-US" sz="2800" b="0" i="0" dirty="0">
                <a:solidFill>
                  <a:srgbClr val="000000"/>
                </a:solidFill>
                <a:effectLst/>
                <a:latin typeface="Arial" panose="020B0604020202020204" pitchFamily="34" charset="0"/>
              </a:rPr>
              <a:t>The 3-tier architecture contains one more layer between the client and the server.</a:t>
            </a:r>
          </a:p>
          <a:p>
            <a:pPr algn="just">
              <a:buFont typeface="Arial" panose="020B0604020202020204" pitchFamily="34" charset="0"/>
              <a:buChar char="•"/>
            </a:pPr>
            <a:r>
              <a:rPr lang="en-US" sz="2800" b="0" i="0" dirty="0">
                <a:solidFill>
                  <a:srgbClr val="000000"/>
                </a:solidFill>
                <a:effectLst/>
                <a:latin typeface="Arial" panose="020B0604020202020204" pitchFamily="34" charset="0"/>
              </a:rPr>
              <a:t>In this architecture, there is no direct communication between client and server.</a:t>
            </a:r>
          </a:p>
          <a:p>
            <a:pPr algn="just">
              <a:buFont typeface="Arial" panose="020B0604020202020204" pitchFamily="34" charset="0"/>
              <a:buChar char="•"/>
            </a:pPr>
            <a:r>
              <a:rPr lang="en-US" sz="2800" b="0" i="0" dirty="0">
                <a:solidFill>
                  <a:srgbClr val="000000"/>
                </a:solidFill>
                <a:effectLst/>
                <a:latin typeface="Arial" panose="020B0604020202020204" pitchFamily="34" charset="0"/>
              </a:rPr>
              <a:t>Mainly, the 3-tier is used for large applications on the web.</a:t>
            </a:r>
          </a:p>
          <a:p>
            <a:pPr algn="just">
              <a:buFont typeface="Arial" panose="020B0604020202020204" pitchFamily="34" charset="0"/>
              <a:buChar char="•"/>
            </a:pPr>
            <a:r>
              <a:rPr lang="en-US" sz="2800" b="0" i="0" dirty="0">
                <a:solidFill>
                  <a:srgbClr val="000000"/>
                </a:solidFill>
                <a:effectLst/>
                <a:latin typeface="Arial" panose="020B0604020202020204" pitchFamily="34" charset="0"/>
              </a:rPr>
              <a:t>The features of 3-tier architecture are data backup, recovery, security, and concurrency control.</a:t>
            </a:r>
          </a:p>
          <a:p>
            <a:endParaRPr lang="en-US" dirty="0"/>
          </a:p>
        </p:txBody>
      </p:sp>
    </p:spTree>
    <p:extLst>
      <p:ext uri="{BB962C8B-B14F-4D97-AF65-F5344CB8AC3E}">
        <p14:creationId xmlns:p14="http://schemas.microsoft.com/office/powerpoint/2010/main" val="3114635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B10A-9416-4B06-A298-AF4D0A13197B}"/>
              </a:ext>
            </a:extLst>
          </p:cNvPr>
          <p:cNvSpPr>
            <a:spLocks noGrp="1"/>
          </p:cNvSpPr>
          <p:nvPr>
            <p:ph type="title"/>
          </p:nvPr>
        </p:nvSpPr>
        <p:spPr/>
        <p:txBody>
          <a:bodyPr/>
          <a:lstStyle/>
          <a:p>
            <a:r>
              <a:rPr lang="en-US" dirty="0"/>
              <a:t>Three tier Architecture </a:t>
            </a:r>
          </a:p>
        </p:txBody>
      </p:sp>
      <p:sp>
        <p:nvSpPr>
          <p:cNvPr id="3" name="Content Placeholder 2">
            <a:extLst>
              <a:ext uri="{FF2B5EF4-FFF2-40B4-BE49-F238E27FC236}">
                <a16:creationId xmlns:a16="http://schemas.microsoft.com/office/drawing/2014/main" id="{13242FC8-D809-42A5-817E-A1DD700E5D64}"/>
              </a:ext>
            </a:extLst>
          </p:cNvPr>
          <p:cNvSpPr>
            <a:spLocks noGrp="1"/>
          </p:cNvSpPr>
          <p:nvPr>
            <p:ph idx="1"/>
          </p:nvPr>
        </p:nvSpPr>
        <p:spPr/>
        <p:txBody>
          <a:bodyPr>
            <a:normAutofit/>
          </a:bodyPr>
          <a:lstStyle/>
          <a:p>
            <a:r>
              <a:rPr lang="en-US" sz="3200" b="0" i="0" dirty="0">
                <a:solidFill>
                  <a:srgbClr val="222222"/>
                </a:solidFill>
                <a:effectLst/>
                <a:latin typeface="Source Sans Pro" panose="020B0503030403020204" pitchFamily="34" charset="0"/>
              </a:rPr>
              <a:t>The Application layer resides between the user and the DBMS, which is responsible for communicating the user’s request to the DBMS system and send the response from the DBMS to the user. The application layer(business logic layer) also processes functional logic, constraint, and rules before passing data to the user or down to the DBMS.</a:t>
            </a:r>
            <a:endParaRPr lang="en-US" sz="3200" dirty="0"/>
          </a:p>
        </p:txBody>
      </p:sp>
    </p:spTree>
    <p:extLst>
      <p:ext uri="{BB962C8B-B14F-4D97-AF65-F5344CB8AC3E}">
        <p14:creationId xmlns:p14="http://schemas.microsoft.com/office/powerpoint/2010/main" val="41211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37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B10A-9416-4B06-A298-AF4D0A13197B}"/>
              </a:ext>
            </a:extLst>
          </p:cNvPr>
          <p:cNvSpPr>
            <a:spLocks noGrp="1"/>
          </p:cNvSpPr>
          <p:nvPr>
            <p:ph type="title"/>
          </p:nvPr>
        </p:nvSpPr>
        <p:spPr/>
        <p:txBody>
          <a:bodyPr/>
          <a:lstStyle/>
          <a:p>
            <a:r>
              <a:rPr lang="en-US" dirty="0"/>
              <a:t>Three tier Architecture </a:t>
            </a:r>
          </a:p>
        </p:txBody>
      </p:sp>
      <p:sp>
        <p:nvSpPr>
          <p:cNvPr id="3" name="Content Placeholder 2">
            <a:extLst>
              <a:ext uri="{FF2B5EF4-FFF2-40B4-BE49-F238E27FC236}">
                <a16:creationId xmlns:a16="http://schemas.microsoft.com/office/drawing/2014/main" id="{13242FC8-D809-42A5-817E-A1DD700E5D64}"/>
              </a:ext>
            </a:extLst>
          </p:cNvPr>
          <p:cNvSpPr>
            <a:spLocks noGrp="1"/>
          </p:cNvSpPr>
          <p:nvPr>
            <p:ph idx="1"/>
          </p:nvPr>
        </p:nvSpPr>
        <p:spPr/>
        <p:txBody>
          <a:bodyPr>
            <a:normAutofit/>
          </a:bodyPr>
          <a:lstStyle/>
          <a:p>
            <a:pPr algn="l"/>
            <a:r>
              <a:rPr lang="en-US" sz="3200" b="1" i="0" dirty="0">
                <a:solidFill>
                  <a:srgbClr val="222222"/>
                </a:solidFill>
                <a:effectLst/>
                <a:latin typeface="Source Sans Pro" panose="020B0503030403020204" pitchFamily="34" charset="0"/>
              </a:rPr>
              <a:t>The goal of Three Tier client-server architecture is:</a:t>
            </a:r>
          </a:p>
          <a:p>
            <a:pPr algn="l">
              <a:buFont typeface="Arial" panose="020B0604020202020204" pitchFamily="34" charset="0"/>
              <a:buChar char="•"/>
            </a:pPr>
            <a:r>
              <a:rPr lang="en-US" sz="3200" b="0" i="0" dirty="0">
                <a:solidFill>
                  <a:srgbClr val="222222"/>
                </a:solidFill>
                <a:effectLst/>
                <a:latin typeface="Source Sans Pro" panose="020B0503030403020204" pitchFamily="34" charset="0"/>
              </a:rPr>
              <a:t>To separate the user applications and physical database</a:t>
            </a:r>
          </a:p>
          <a:p>
            <a:pPr algn="l">
              <a:buFont typeface="Arial" panose="020B0604020202020204" pitchFamily="34" charset="0"/>
              <a:buChar char="•"/>
            </a:pPr>
            <a:r>
              <a:rPr lang="en-US" sz="3200" b="0" i="0" dirty="0">
                <a:solidFill>
                  <a:srgbClr val="222222"/>
                </a:solidFill>
                <a:effectLst/>
                <a:latin typeface="Source Sans Pro" panose="020B0503030403020204" pitchFamily="34" charset="0"/>
              </a:rPr>
              <a:t>To support DBMS characteristics</a:t>
            </a:r>
          </a:p>
          <a:p>
            <a:pPr algn="l">
              <a:buFont typeface="Arial" panose="020B0604020202020204" pitchFamily="34" charset="0"/>
              <a:buChar char="•"/>
            </a:pPr>
            <a:r>
              <a:rPr lang="en-US" sz="3200" b="0" i="0" dirty="0">
                <a:solidFill>
                  <a:srgbClr val="222222"/>
                </a:solidFill>
                <a:effectLst/>
                <a:latin typeface="Source Sans Pro" panose="020B0503030403020204" pitchFamily="34" charset="0"/>
              </a:rPr>
              <a:t>Program-data independence</a:t>
            </a:r>
          </a:p>
          <a:p>
            <a:pPr algn="l">
              <a:buFont typeface="Arial" panose="020B0604020202020204" pitchFamily="34" charset="0"/>
              <a:buChar char="•"/>
            </a:pPr>
            <a:r>
              <a:rPr lang="en-US" sz="3200" b="0" i="0" dirty="0">
                <a:solidFill>
                  <a:srgbClr val="222222"/>
                </a:solidFill>
                <a:effectLst/>
                <a:latin typeface="Source Sans Pro" panose="020B0503030403020204" pitchFamily="34" charset="0"/>
              </a:rPr>
              <a:t>Supporting multiple views of the data</a:t>
            </a:r>
          </a:p>
          <a:p>
            <a:endParaRPr lang="en-US" sz="3200" dirty="0"/>
          </a:p>
        </p:txBody>
      </p:sp>
    </p:spTree>
    <p:extLst>
      <p:ext uri="{BB962C8B-B14F-4D97-AF65-F5344CB8AC3E}">
        <p14:creationId xmlns:p14="http://schemas.microsoft.com/office/powerpoint/2010/main" val="175975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B10A-9416-4B06-A298-AF4D0A13197B}"/>
              </a:ext>
            </a:extLst>
          </p:cNvPr>
          <p:cNvSpPr>
            <a:spLocks noGrp="1"/>
          </p:cNvSpPr>
          <p:nvPr>
            <p:ph type="title"/>
          </p:nvPr>
        </p:nvSpPr>
        <p:spPr/>
        <p:txBody>
          <a:bodyPr/>
          <a:lstStyle/>
          <a:p>
            <a:r>
              <a:rPr lang="en-US" dirty="0"/>
              <a:t>Three tier Architecture</a:t>
            </a:r>
          </a:p>
        </p:txBody>
      </p:sp>
      <p:sp>
        <p:nvSpPr>
          <p:cNvPr id="3" name="Content Placeholder 2">
            <a:extLst>
              <a:ext uri="{FF2B5EF4-FFF2-40B4-BE49-F238E27FC236}">
                <a16:creationId xmlns:a16="http://schemas.microsoft.com/office/drawing/2014/main" id="{13242FC8-D809-42A5-817E-A1DD700E5D64}"/>
              </a:ext>
            </a:extLst>
          </p:cNvPr>
          <p:cNvSpPr>
            <a:spLocks noGrp="1"/>
          </p:cNvSpPr>
          <p:nvPr>
            <p:ph idx="1"/>
          </p:nvPr>
        </p:nvSpPr>
        <p:spPr/>
        <p:txBody>
          <a:bodyPr>
            <a:normAutofit/>
          </a:bodyPr>
          <a:lstStyle/>
          <a:p>
            <a:r>
              <a:rPr lang="en-US" sz="3600" b="1" dirty="0"/>
              <a:t>Advantages</a:t>
            </a:r>
          </a:p>
          <a:p>
            <a:pPr lvl="1"/>
            <a:r>
              <a:rPr lang="en-US" sz="3000" dirty="0"/>
              <a:t>Scalability</a:t>
            </a:r>
          </a:p>
          <a:p>
            <a:pPr lvl="1"/>
            <a:r>
              <a:rPr lang="en-US" sz="3000" dirty="0"/>
              <a:t>Security (no direct access to database)</a:t>
            </a:r>
          </a:p>
          <a:p>
            <a:pPr marL="457200" lvl="1" indent="0">
              <a:buNone/>
            </a:pPr>
            <a:endParaRPr lang="en-US" sz="3000" dirty="0"/>
          </a:p>
          <a:p>
            <a:r>
              <a:rPr lang="en-US" sz="3600" b="1" dirty="0"/>
              <a:t>Disadvantages</a:t>
            </a:r>
          </a:p>
          <a:p>
            <a:pPr lvl="1"/>
            <a:r>
              <a:rPr lang="en-US" sz="3400" dirty="0"/>
              <a:t>Maintenance</a:t>
            </a:r>
          </a:p>
        </p:txBody>
      </p:sp>
    </p:spTree>
    <p:extLst>
      <p:ext uri="{BB962C8B-B14F-4D97-AF65-F5344CB8AC3E}">
        <p14:creationId xmlns:p14="http://schemas.microsoft.com/office/powerpoint/2010/main" val="11291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B10A-9416-4B06-A298-AF4D0A13197B}"/>
              </a:ext>
            </a:extLst>
          </p:cNvPr>
          <p:cNvSpPr>
            <a:spLocks noGrp="1"/>
          </p:cNvSpPr>
          <p:nvPr>
            <p:ph type="title"/>
          </p:nvPr>
        </p:nvSpPr>
        <p:spPr>
          <a:xfrm>
            <a:off x="1790700" y="2603333"/>
            <a:ext cx="8610600" cy="1293028"/>
          </a:xfrm>
        </p:spPr>
        <p:txBody>
          <a:bodyPr/>
          <a:lstStyle/>
          <a:p>
            <a:pPr algn="ctr"/>
            <a:r>
              <a:rPr lang="en-US" dirty="0"/>
              <a:t>Three Schema Architecture </a:t>
            </a:r>
          </a:p>
        </p:txBody>
      </p:sp>
    </p:spTree>
    <p:extLst>
      <p:ext uri="{BB962C8B-B14F-4D97-AF65-F5344CB8AC3E}">
        <p14:creationId xmlns:p14="http://schemas.microsoft.com/office/powerpoint/2010/main" val="4272863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BF18-4C30-43F8-8473-3D2194C14CCF}"/>
              </a:ext>
            </a:extLst>
          </p:cNvPr>
          <p:cNvSpPr>
            <a:spLocks noGrp="1"/>
          </p:cNvSpPr>
          <p:nvPr>
            <p:ph type="title"/>
          </p:nvPr>
        </p:nvSpPr>
        <p:spPr/>
        <p:txBody>
          <a:bodyPr/>
          <a:lstStyle/>
          <a:p>
            <a:r>
              <a:rPr lang="en-US" dirty="0"/>
              <a:t>Three schema Architecture</a:t>
            </a:r>
          </a:p>
        </p:txBody>
      </p:sp>
      <p:sp>
        <p:nvSpPr>
          <p:cNvPr id="3" name="Content Placeholder 2">
            <a:extLst>
              <a:ext uri="{FF2B5EF4-FFF2-40B4-BE49-F238E27FC236}">
                <a16:creationId xmlns:a16="http://schemas.microsoft.com/office/drawing/2014/main" id="{94CF9CB3-FDA2-4AAE-8378-CB60C7A6E64B}"/>
              </a:ext>
            </a:extLst>
          </p:cNvPr>
          <p:cNvSpPr>
            <a:spLocks noGrp="1"/>
          </p:cNvSpPr>
          <p:nvPr>
            <p:ph idx="1"/>
          </p:nvPr>
        </p:nvSpPr>
        <p:spPr/>
        <p:txBody>
          <a:bodyPr/>
          <a:lstStyle/>
          <a:p>
            <a:pPr algn="just"/>
            <a:r>
              <a:rPr lang="en-US" sz="2800" b="0" i="0" dirty="0">
                <a:solidFill>
                  <a:srgbClr val="000000"/>
                </a:solidFill>
                <a:effectLst/>
                <a:latin typeface="Arial" panose="020B0604020202020204" pitchFamily="34" charset="0"/>
              </a:rPr>
              <a:t>The three-schema architecture divides the database into three-level used to create a separation between the physical database and the user application. In simple terms, this architecture hides the details of physical storage from the user.</a:t>
            </a:r>
          </a:p>
          <a:p>
            <a:pPr algn="just"/>
            <a:r>
              <a:rPr lang="en-US" sz="2800" b="0" i="0" dirty="0">
                <a:solidFill>
                  <a:srgbClr val="000000"/>
                </a:solidFill>
                <a:effectLst/>
                <a:latin typeface="Arial" panose="020B0604020202020204" pitchFamily="34" charset="0"/>
              </a:rPr>
              <a:t>The database administrator (DBA) responsible is to change the structure of database storage without affecting the user’s view. It deals with the data, the relationship between them and the different access methods implemented on the database. The logical design of database is called a schema</a:t>
            </a:r>
          </a:p>
          <a:p>
            <a:endParaRPr lang="en-US" dirty="0"/>
          </a:p>
        </p:txBody>
      </p:sp>
    </p:spTree>
    <p:extLst>
      <p:ext uri="{BB962C8B-B14F-4D97-AF65-F5344CB8AC3E}">
        <p14:creationId xmlns:p14="http://schemas.microsoft.com/office/powerpoint/2010/main" val="196132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BF18-4C30-43F8-8473-3D2194C14CCF}"/>
              </a:ext>
            </a:extLst>
          </p:cNvPr>
          <p:cNvSpPr>
            <a:spLocks noGrp="1"/>
          </p:cNvSpPr>
          <p:nvPr>
            <p:ph type="title"/>
          </p:nvPr>
        </p:nvSpPr>
        <p:spPr/>
        <p:txBody>
          <a:bodyPr/>
          <a:lstStyle/>
          <a:p>
            <a:r>
              <a:rPr lang="en-US" dirty="0"/>
              <a:t>Three schema Architecture</a:t>
            </a:r>
          </a:p>
        </p:txBody>
      </p:sp>
      <p:sp>
        <p:nvSpPr>
          <p:cNvPr id="3" name="Content Placeholder 2">
            <a:extLst>
              <a:ext uri="{FF2B5EF4-FFF2-40B4-BE49-F238E27FC236}">
                <a16:creationId xmlns:a16="http://schemas.microsoft.com/office/drawing/2014/main" id="{94CF9CB3-FDA2-4AAE-8378-CB60C7A6E64B}"/>
              </a:ext>
            </a:extLst>
          </p:cNvPr>
          <p:cNvSpPr>
            <a:spLocks noGrp="1"/>
          </p:cNvSpPr>
          <p:nvPr>
            <p:ph idx="1"/>
          </p:nvPr>
        </p:nvSpPr>
        <p:spPr/>
        <p:txBody>
          <a:bodyPr/>
          <a:lstStyle/>
          <a:p>
            <a:pPr algn="just"/>
            <a:r>
              <a:rPr lang="en-US" sz="3200" b="0" i="0" dirty="0">
                <a:solidFill>
                  <a:srgbClr val="000000"/>
                </a:solidFill>
                <a:effectLst/>
                <a:latin typeface="Arial" panose="020B0604020202020204" pitchFamily="34" charset="0"/>
              </a:rPr>
              <a:t>This architecture contains three layers of database management system, which are as follows −</a:t>
            </a:r>
          </a:p>
          <a:p>
            <a:pPr algn="just">
              <a:buFont typeface="Arial" panose="020B0604020202020204" pitchFamily="34" charset="0"/>
              <a:buChar char="•"/>
            </a:pPr>
            <a:r>
              <a:rPr lang="en-US" sz="3200" b="0" i="0" dirty="0">
                <a:solidFill>
                  <a:srgbClr val="000000"/>
                </a:solidFill>
                <a:effectLst/>
                <a:latin typeface="Arial" panose="020B0604020202020204" pitchFamily="34" charset="0"/>
              </a:rPr>
              <a:t>External level</a:t>
            </a:r>
          </a:p>
          <a:p>
            <a:pPr algn="just">
              <a:buFont typeface="Arial" panose="020B0604020202020204" pitchFamily="34" charset="0"/>
              <a:buChar char="•"/>
            </a:pPr>
            <a:r>
              <a:rPr lang="en-US" sz="3200" b="0" i="0" dirty="0">
                <a:solidFill>
                  <a:srgbClr val="000000"/>
                </a:solidFill>
                <a:effectLst/>
                <a:latin typeface="Arial" panose="020B0604020202020204" pitchFamily="34" charset="0"/>
              </a:rPr>
              <a:t>Conceptual level</a:t>
            </a:r>
          </a:p>
          <a:p>
            <a:pPr algn="just">
              <a:buFont typeface="Arial" panose="020B0604020202020204" pitchFamily="34" charset="0"/>
              <a:buChar char="•"/>
            </a:pPr>
            <a:r>
              <a:rPr lang="en-US" sz="3200" b="0" i="0" dirty="0">
                <a:solidFill>
                  <a:srgbClr val="000000"/>
                </a:solidFill>
                <a:effectLst/>
                <a:latin typeface="Arial" panose="020B0604020202020204" pitchFamily="34" charset="0"/>
              </a:rPr>
              <a:t>Internal level</a:t>
            </a:r>
          </a:p>
          <a:p>
            <a:endParaRPr lang="en-US" dirty="0"/>
          </a:p>
        </p:txBody>
      </p:sp>
    </p:spTree>
    <p:extLst>
      <p:ext uri="{BB962C8B-B14F-4D97-AF65-F5344CB8AC3E}">
        <p14:creationId xmlns:p14="http://schemas.microsoft.com/office/powerpoint/2010/main" val="4080459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55AB4D-4E9F-4D0F-BDF8-4648B4B468A7}"/>
              </a:ext>
            </a:extLst>
          </p:cNvPr>
          <p:cNvPicPr>
            <a:picLocks noGrp="1" noChangeAspect="1"/>
          </p:cNvPicPr>
          <p:nvPr>
            <p:ph idx="1"/>
          </p:nvPr>
        </p:nvPicPr>
        <p:blipFill>
          <a:blip r:embed="rId2"/>
          <a:stretch>
            <a:fillRect/>
          </a:stretch>
        </p:blipFill>
        <p:spPr>
          <a:xfrm>
            <a:off x="1645920" y="254000"/>
            <a:ext cx="8890000" cy="6370319"/>
          </a:xfrm>
        </p:spPr>
      </p:pic>
    </p:spTree>
    <p:extLst>
      <p:ext uri="{BB962C8B-B14F-4D97-AF65-F5344CB8AC3E}">
        <p14:creationId xmlns:p14="http://schemas.microsoft.com/office/powerpoint/2010/main" val="2796597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B53E-5D29-4775-AAA5-0021114BFB20}"/>
              </a:ext>
            </a:extLst>
          </p:cNvPr>
          <p:cNvSpPr>
            <a:spLocks noGrp="1"/>
          </p:cNvSpPr>
          <p:nvPr>
            <p:ph type="title"/>
          </p:nvPr>
        </p:nvSpPr>
        <p:spPr/>
        <p:txBody>
          <a:bodyPr/>
          <a:lstStyle/>
          <a:p>
            <a:r>
              <a:rPr lang="en-US" dirty="0"/>
              <a:t>Three schema Architecture</a:t>
            </a:r>
          </a:p>
        </p:txBody>
      </p:sp>
      <p:sp>
        <p:nvSpPr>
          <p:cNvPr id="3" name="Content Placeholder 2">
            <a:extLst>
              <a:ext uri="{FF2B5EF4-FFF2-40B4-BE49-F238E27FC236}">
                <a16:creationId xmlns:a16="http://schemas.microsoft.com/office/drawing/2014/main" id="{8836D03F-30EF-4C60-83B0-EB5892C0DFA3}"/>
              </a:ext>
            </a:extLst>
          </p:cNvPr>
          <p:cNvSpPr>
            <a:spLocks noGrp="1"/>
          </p:cNvSpPr>
          <p:nvPr>
            <p:ph idx="1"/>
          </p:nvPr>
        </p:nvSpPr>
        <p:spPr/>
        <p:txBody>
          <a:bodyPr/>
          <a:lstStyle/>
          <a:p>
            <a:pPr algn="l"/>
            <a:r>
              <a:rPr lang="en-US" sz="3200" b="1" i="0" dirty="0">
                <a:effectLst/>
                <a:latin typeface="Arial" panose="020B0604020202020204" pitchFamily="34" charset="0"/>
              </a:rPr>
              <a:t>External/ View level</a:t>
            </a:r>
          </a:p>
          <a:p>
            <a:pPr algn="just"/>
            <a:r>
              <a:rPr lang="en-US" sz="3200" b="0" i="0" dirty="0">
                <a:solidFill>
                  <a:srgbClr val="000000"/>
                </a:solidFill>
                <a:effectLst/>
                <a:latin typeface="Arial" panose="020B0604020202020204" pitchFamily="34" charset="0"/>
              </a:rPr>
              <a:t>This is the highest level of database abstraction. It includes a number of external schemas or user views. This level provides different views of the same database for a specific user or a group of users. An external view provides a powerful and flexible security mechanism by hiding the parts of the database from a particular user.</a:t>
            </a:r>
          </a:p>
          <a:p>
            <a:endParaRPr lang="en-US" dirty="0"/>
          </a:p>
        </p:txBody>
      </p:sp>
    </p:spTree>
    <p:extLst>
      <p:ext uri="{BB962C8B-B14F-4D97-AF65-F5344CB8AC3E}">
        <p14:creationId xmlns:p14="http://schemas.microsoft.com/office/powerpoint/2010/main" val="3661195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B53E-5D29-4775-AAA5-0021114BFB20}"/>
              </a:ext>
            </a:extLst>
          </p:cNvPr>
          <p:cNvSpPr>
            <a:spLocks noGrp="1"/>
          </p:cNvSpPr>
          <p:nvPr>
            <p:ph type="title"/>
          </p:nvPr>
        </p:nvSpPr>
        <p:spPr>
          <a:xfrm>
            <a:off x="2895600" y="193040"/>
            <a:ext cx="8610600" cy="1293028"/>
          </a:xfrm>
        </p:spPr>
        <p:txBody>
          <a:bodyPr/>
          <a:lstStyle/>
          <a:p>
            <a:r>
              <a:rPr lang="en-US" dirty="0"/>
              <a:t>Three schema Architecture</a:t>
            </a:r>
          </a:p>
        </p:txBody>
      </p:sp>
      <p:sp>
        <p:nvSpPr>
          <p:cNvPr id="3" name="Content Placeholder 2">
            <a:extLst>
              <a:ext uri="{FF2B5EF4-FFF2-40B4-BE49-F238E27FC236}">
                <a16:creationId xmlns:a16="http://schemas.microsoft.com/office/drawing/2014/main" id="{8836D03F-30EF-4C60-83B0-EB5892C0DFA3}"/>
              </a:ext>
            </a:extLst>
          </p:cNvPr>
          <p:cNvSpPr>
            <a:spLocks noGrp="1"/>
          </p:cNvSpPr>
          <p:nvPr>
            <p:ph idx="1"/>
          </p:nvPr>
        </p:nvSpPr>
        <p:spPr>
          <a:xfrm>
            <a:off x="685800" y="1239520"/>
            <a:ext cx="10820400" cy="5425440"/>
          </a:xfrm>
        </p:spPr>
        <p:txBody>
          <a:bodyPr>
            <a:normAutofit/>
          </a:bodyPr>
          <a:lstStyle/>
          <a:p>
            <a:pPr algn="l"/>
            <a:r>
              <a:rPr lang="en-US" sz="2800" b="1" i="0" dirty="0">
                <a:effectLst/>
                <a:latin typeface="Arial" panose="020B0604020202020204" pitchFamily="34" charset="0"/>
              </a:rPr>
              <a:t>Conceptual or Logical level</a:t>
            </a:r>
          </a:p>
          <a:p>
            <a:pPr algn="just"/>
            <a:r>
              <a:rPr lang="en-US" sz="2800" b="0" i="0" dirty="0">
                <a:solidFill>
                  <a:srgbClr val="000000"/>
                </a:solidFill>
                <a:effectLst/>
                <a:latin typeface="Arial" panose="020B0604020202020204" pitchFamily="34" charset="0"/>
              </a:rPr>
              <a:t>This level describes the structure of the whole database. It acts as a middle layer between the physical storage and user view. It explains what data to be stored in the database, what the data types are, and what relationship exists among those data. There is only one conceptual schema per database.</a:t>
            </a:r>
          </a:p>
          <a:p>
            <a:pPr algn="just"/>
            <a:r>
              <a:rPr lang="en-US" sz="2800" b="0" i="0" dirty="0">
                <a:solidFill>
                  <a:srgbClr val="000000"/>
                </a:solidFill>
                <a:effectLst/>
                <a:latin typeface="Arial" panose="020B0604020202020204" pitchFamily="34" charset="0"/>
              </a:rPr>
              <a:t>This level describes the structure of the whole database. It acts as a middle layer between the physical storage and user view. It explains what data to be stored in the database, what the data types are, and what relationship exists among those data. There is only one conceptual schema per database.</a:t>
            </a:r>
          </a:p>
          <a:p>
            <a:endParaRPr lang="en-US" dirty="0"/>
          </a:p>
        </p:txBody>
      </p:sp>
    </p:spTree>
    <p:extLst>
      <p:ext uri="{BB962C8B-B14F-4D97-AF65-F5344CB8AC3E}">
        <p14:creationId xmlns:p14="http://schemas.microsoft.com/office/powerpoint/2010/main" val="3258686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B53E-5D29-4775-AAA5-0021114BFB20}"/>
              </a:ext>
            </a:extLst>
          </p:cNvPr>
          <p:cNvSpPr>
            <a:spLocks noGrp="1"/>
          </p:cNvSpPr>
          <p:nvPr>
            <p:ph type="title"/>
          </p:nvPr>
        </p:nvSpPr>
        <p:spPr>
          <a:xfrm>
            <a:off x="2895600" y="121920"/>
            <a:ext cx="8610600" cy="1293028"/>
          </a:xfrm>
        </p:spPr>
        <p:txBody>
          <a:bodyPr/>
          <a:lstStyle/>
          <a:p>
            <a:r>
              <a:rPr lang="en-US" dirty="0"/>
              <a:t>Three schema Architecture</a:t>
            </a:r>
          </a:p>
        </p:txBody>
      </p:sp>
      <p:sp>
        <p:nvSpPr>
          <p:cNvPr id="3" name="Content Placeholder 2">
            <a:extLst>
              <a:ext uri="{FF2B5EF4-FFF2-40B4-BE49-F238E27FC236}">
                <a16:creationId xmlns:a16="http://schemas.microsoft.com/office/drawing/2014/main" id="{8836D03F-30EF-4C60-83B0-EB5892C0DFA3}"/>
              </a:ext>
            </a:extLst>
          </p:cNvPr>
          <p:cNvSpPr>
            <a:spLocks noGrp="1"/>
          </p:cNvSpPr>
          <p:nvPr>
            <p:ph idx="1"/>
          </p:nvPr>
        </p:nvSpPr>
        <p:spPr>
          <a:xfrm>
            <a:off x="685800" y="1158240"/>
            <a:ext cx="10820400" cy="5577840"/>
          </a:xfrm>
        </p:spPr>
        <p:txBody>
          <a:bodyPr>
            <a:normAutofit/>
          </a:bodyPr>
          <a:lstStyle/>
          <a:p>
            <a:pPr algn="l"/>
            <a:r>
              <a:rPr lang="en-US" sz="2800" b="1" i="0" dirty="0">
                <a:effectLst/>
                <a:latin typeface="Arial" panose="020B0604020202020204" pitchFamily="34" charset="0"/>
              </a:rPr>
              <a:t>Internal or Physical level</a:t>
            </a:r>
          </a:p>
          <a:p>
            <a:pPr algn="just"/>
            <a:r>
              <a:rPr lang="en-US" sz="2800" b="0" i="0" dirty="0">
                <a:solidFill>
                  <a:srgbClr val="000000"/>
                </a:solidFill>
                <a:effectLst/>
                <a:latin typeface="Arial" panose="020B0604020202020204" pitchFamily="34" charset="0"/>
              </a:rPr>
              <a:t>This is the lowest level of database abstraction. It describes how the data is stored in the database and provides the methods to access data from the database. It allows viewing the physical representation of the database on the computer system.</a:t>
            </a:r>
          </a:p>
          <a:p>
            <a:pPr algn="just"/>
            <a:r>
              <a:rPr lang="en-US" sz="2800" b="0" i="0" dirty="0">
                <a:solidFill>
                  <a:srgbClr val="000000"/>
                </a:solidFill>
                <a:effectLst/>
                <a:latin typeface="Arial" panose="020B0604020202020204" pitchFamily="34" charset="0"/>
              </a:rPr>
              <a:t>The interface between the conceptual and internal schema identifies how an element in the conceptual schema is stored and how it may be accessed. It is one which is closest to physical storage. The internal schema not only defines different stored record types, but also specifies what indices exist, how stored fields are represented.</a:t>
            </a:r>
          </a:p>
          <a:p>
            <a:pPr marL="0" indent="0" algn="l">
              <a:buNone/>
            </a:pPr>
            <a:endParaRPr lang="en-US" b="1" i="0" dirty="0">
              <a:effectLst/>
              <a:latin typeface="Arial" panose="020B0604020202020204" pitchFamily="34" charset="0"/>
            </a:endParaRPr>
          </a:p>
        </p:txBody>
      </p:sp>
    </p:spTree>
    <p:extLst>
      <p:ext uri="{BB962C8B-B14F-4D97-AF65-F5344CB8AC3E}">
        <p14:creationId xmlns:p14="http://schemas.microsoft.com/office/powerpoint/2010/main" val="1081133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B53E-5D29-4775-AAA5-0021114BFB20}"/>
              </a:ext>
            </a:extLst>
          </p:cNvPr>
          <p:cNvSpPr>
            <a:spLocks noGrp="1"/>
          </p:cNvSpPr>
          <p:nvPr>
            <p:ph type="title"/>
          </p:nvPr>
        </p:nvSpPr>
        <p:spPr>
          <a:xfrm>
            <a:off x="2184400" y="853440"/>
            <a:ext cx="9464040" cy="1293028"/>
          </a:xfrm>
        </p:spPr>
        <p:txBody>
          <a:bodyPr>
            <a:normAutofit/>
          </a:bodyPr>
          <a:lstStyle/>
          <a:p>
            <a:r>
              <a:rPr lang="en-US" b="1" dirty="0">
                <a:solidFill>
                  <a:schemeClr val="accent1">
                    <a:lumMod val="75000"/>
                  </a:schemeClr>
                </a:solidFill>
              </a:rPr>
              <a:t>Data Independence-Achievement</a:t>
            </a:r>
            <a:br>
              <a:rPr lang="en-US" b="1" dirty="0">
                <a:solidFill>
                  <a:schemeClr val="accent1">
                    <a:lumMod val="75000"/>
                  </a:schemeClr>
                </a:solidFill>
              </a:rPr>
            </a:br>
            <a:r>
              <a:rPr lang="en-US" b="1" dirty="0">
                <a:solidFill>
                  <a:schemeClr val="accent1">
                    <a:lumMod val="75000"/>
                  </a:schemeClr>
                </a:solidFill>
              </a:rPr>
              <a:t>of Layered Architecture of DBMS</a:t>
            </a:r>
            <a:endParaRPr lang="en-US" dirty="0"/>
          </a:p>
        </p:txBody>
      </p:sp>
      <p:sp>
        <p:nvSpPr>
          <p:cNvPr id="3" name="Content Placeholder 2">
            <a:extLst>
              <a:ext uri="{FF2B5EF4-FFF2-40B4-BE49-F238E27FC236}">
                <a16:creationId xmlns:a16="http://schemas.microsoft.com/office/drawing/2014/main" id="{8836D03F-30EF-4C60-83B0-EB5892C0DFA3}"/>
              </a:ext>
            </a:extLst>
          </p:cNvPr>
          <p:cNvSpPr>
            <a:spLocks noGrp="1"/>
          </p:cNvSpPr>
          <p:nvPr>
            <p:ph idx="1"/>
          </p:nvPr>
        </p:nvSpPr>
        <p:spPr>
          <a:xfrm>
            <a:off x="685800" y="2641600"/>
            <a:ext cx="10820400" cy="4094480"/>
          </a:xfrm>
        </p:spPr>
        <p:txBody>
          <a:bodyPr>
            <a:normAutofit/>
          </a:bodyPr>
          <a:lstStyle/>
          <a:p>
            <a:r>
              <a:rPr lang="en-US" sz="3200" dirty="0"/>
              <a:t>Two kinds of data independence:</a:t>
            </a:r>
          </a:p>
          <a:p>
            <a:pPr lvl="1"/>
            <a:r>
              <a:rPr lang="en-US" sz="3200" dirty="0"/>
              <a:t>Logical data independence</a:t>
            </a:r>
          </a:p>
          <a:p>
            <a:pPr lvl="1"/>
            <a:r>
              <a:rPr lang="en-US" sz="3200" dirty="0"/>
              <a:t>Physical data independence</a:t>
            </a:r>
          </a:p>
          <a:p>
            <a:pPr marL="0" indent="0" algn="l">
              <a:buNone/>
            </a:pPr>
            <a:endParaRPr lang="en-US" b="1" i="0" dirty="0">
              <a:effectLst/>
              <a:latin typeface="Arial" panose="020B0604020202020204" pitchFamily="34" charset="0"/>
            </a:endParaRPr>
          </a:p>
        </p:txBody>
      </p:sp>
    </p:spTree>
    <p:extLst>
      <p:ext uri="{BB962C8B-B14F-4D97-AF65-F5344CB8AC3E}">
        <p14:creationId xmlns:p14="http://schemas.microsoft.com/office/powerpoint/2010/main" val="101556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873A-6436-42DC-822B-3CED7CB9BCB7}"/>
              </a:ext>
            </a:extLst>
          </p:cNvPr>
          <p:cNvSpPr>
            <a:spLocks noGrp="1"/>
          </p:cNvSpPr>
          <p:nvPr>
            <p:ph type="title"/>
          </p:nvPr>
        </p:nvSpPr>
        <p:spPr/>
        <p:txBody>
          <a:bodyPr/>
          <a:lstStyle/>
          <a:p>
            <a:r>
              <a:rPr lang="en-US" altLang="en-US" sz="4000" dirty="0"/>
              <a:t>Schemas, Instances, and Database State</a:t>
            </a:r>
            <a:endParaRPr lang="en-US" dirty="0"/>
          </a:p>
        </p:txBody>
      </p:sp>
      <p:sp>
        <p:nvSpPr>
          <p:cNvPr id="3" name="Content Placeholder 2">
            <a:extLst>
              <a:ext uri="{FF2B5EF4-FFF2-40B4-BE49-F238E27FC236}">
                <a16:creationId xmlns:a16="http://schemas.microsoft.com/office/drawing/2014/main" id="{728A9E3E-187A-4BFB-963F-5E23804D331A}"/>
              </a:ext>
            </a:extLst>
          </p:cNvPr>
          <p:cNvSpPr>
            <a:spLocks noGrp="1"/>
          </p:cNvSpPr>
          <p:nvPr>
            <p:ph idx="1"/>
          </p:nvPr>
        </p:nvSpPr>
        <p:spPr/>
        <p:txBody>
          <a:bodyPr/>
          <a:lstStyle/>
          <a:p>
            <a:pPr eaLnBrk="1" hangingPunct="1">
              <a:lnSpc>
                <a:spcPct val="80000"/>
              </a:lnSpc>
            </a:pPr>
            <a:r>
              <a:rPr lang="en-US" altLang="en-US" sz="2400" dirty="0">
                <a:latin typeface="Times New Roman" panose="02020603050405020304" pitchFamily="18" charset="0"/>
              </a:rPr>
              <a:t>Database Schema</a:t>
            </a:r>
          </a:p>
          <a:p>
            <a:pPr lvl="1" eaLnBrk="1" hangingPunct="1">
              <a:lnSpc>
                <a:spcPct val="80000"/>
              </a:lnSpc>
            </a:pPr>
            <a:r>
              <a:rPr lang="en-US" altLang="en-US" sz="2400" dirty="0">
                <a:latin typeface="Times New Roman" panose="02020603050405020304" pitchFamily="18" charset="0"/>
              </a:rPr>
              <a:t>The description of the database </a:t>
            </a:r>
          </a:p>
          <a:p>
            <a:pPr lvl="1" eaLnBrk="1" hangingPunct="1">
              <a:lnSpc>
                <a:spcPct val="80000"/>
              </a:lnSpc>
            </a:pPr>
            <a:r>
              <a:rPr lang="en-US" altLang="en-US" sz="2400" dirty="0">
                <a:latin typeface="Times New Roman" panose="02020603050405020304" pitchFamily="18" charset="0"/>
              </a:rPr>
              <a:t>Specified during database design</a:t>
            </a:r>
          </a:p>
          <a:p>
            <a:pPr lvl="1" eaLnBrk="1" hangingPunct="1">
              <a:lnSpc>
                <a:spcPct val="80000"/>
              </a:lnSpc>
            </a:pPr>
            <a:r>
              <a:rPr lang="en-US" altLang="en-US" sz="2400" dirty="0">
                <a:latin typeface="Times New Roman" panose="02020603050405020304" pitchFamily="18" charset="0"/>
              </a:rPr>
              <a:t>Expected to change when requirements change</a:t>
            </a:r>
          </a:p>
          <a:p>
            <a:pPr eaLnBrk="1" hangingPunct="1">
              <a:lnSpc>
                <a:spcPct val="80000"/>
              </a:lnSpc>
            </a:pPr>
            <a:r>
              <a:rPr lang="en-US" altLang="en-US" sz="2400" dirty="0">
                <a:latin typeface="Times New Roman" panose="02020603050405020304" pitchFamily="18" charset="0"/>
              </a:rPr>
              <a:t>Schema Diagram</a:t>
            </a:r>
          </a:p>
          <a:p>
            <a:pPr lvl="1" eaLnBrk="1" hangingPunct="1">
              <a:lnSpc>
                <a:spcPct val="80000"/>
              </a:lnSpc>
            </a:pPr>
            <a:r>
              <a:rPr lang="en-US" altLang="en-US" sz="2400" dirty="0">
                <a:latin typeface="Times New Roman" panose="02020603050405020304" pitchFamily="18" charset="0"/>
              </a:rPr>
              <a:t>Most data models have certain conventions for displaying schemas as diagrams</a:t>
            </a:r>
          </a:p>
          <a:p>
            <a:pPr lvl="1" eaLnBrk="1" hangingPunct="1">
              <a:lnSpc>
                <a:spcPct val="80000"/>
              </a:lnSpc>
            </a:pPr>
            <a:r>
              <a:rPr lang="en-US" altLang="en-US" sz="2400" dirty="0">
                <a:latin typeface="Times New Roman" panose="02020603050405020304" pitchFamily="18" charset="0"/>
              </a:rPr>
              <a:t>Displays only some aspects of a schema, such as names of record types and data items</a:t>
            </a:r>
          </a:p>
          <a:p>
            <a:pPr lvl="1" eaLnBrk="1" hangingPunct="1">
              <a:lnSpc>
                <a:spcPct val="80000"/>
              </a:lnSpc>
            </a:pPr>
            <a:r>
              <a:rPr lang="en-US" altLang="en-US" sz="2400" dirty="0">
                <a:latin typeface="Times New Roman" panose="02020603050405020304" pitchFamily="18" charset="0"/>
              </a:rPr>
              <a:t>Some constraints are difficult to represent</a:t>
            </a:r>
          </a:p>
          <a:p>
            <a:pPr eaLnBrk="1" hangingPunct="1">
              <a:lnSpc>
                <a:spcPct val="80000"/>
              </a:lnSpc>
            </a:pPr>
            <a:r>
              <a:rPr lang="en-US" altLang="en-US" sz="2400" dirty="0">
                <a:latin typeface="Times New Roman" panose="02020603050405020304" pitchFamily="18" charset="0"/>
              </a:rPr>
              <a:t>Schema Construct</a:t>
            </a:r>
          </a:p>
          <a:p>
            <a:pPr lvl="1" eaLnBrk="1" hangingPunct="1">
              <a:lnSpc>
                <a:spcPct val="80000"/>
              </a:lnSpc>
            </a:pPr>
            <a:r>
              <a:rPr lang="en-US" altLang="en-US" sz="2400" dirty="0">
                <a:latin typeface="Times New Roman" panose="02020603050405020304" pitchFamily="18" charset="0"/>
              </a:rPr>
              <a:t>Each object in the schema (e.g., student, course)</a:t>
            </a:r>
          </a:p>
          <a:p>
            <a:endParaRPr lang="en-US" dirty="0"/>
          </a:p>
        </p:txBody>
      </p:sp>
    </p:spTree>
    <p:extLst>
      <p:ext uri="{BB962C8B-B14F-4D97-AF65-F5344CB8AC3E}">
        <p14:creationId xmlns:p14="http://schemas.microsoft.com/office/powerpoint/2010/main" val="3857306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34E-4AAE-4F9C-AA28-A3558E2368E7}"/>
              </a:ext>
            </a:extLst>
          </p:cNvPr>
          <p:cNvSpPr>
            <a:spLocks noGrp="1"/>
          </p:cNvSpPr>
          <p:nvPr>
            <p:ph type="title"/>
          </p:nvPr>
        </p:nvSpPr>
        <p:spPr/>
        <p:txBody>
          <a:bodyPr/>
          <a:lstStyle/>
          <a:p>
            <a:r>
              <a:rPr lang="en-US" b="1" dirty="0">
                <a:solidFill>
                  <a:schemeClr val="accent1">
                    <a:lumMod val="75000"/>
                  </a:schemeClr>
                </a:solidFill>
              </a:rPr>
              <a:t>Data Independence</a:t>
            </a:r>
            <a:endParaRPr lang="en-US" dirty="0"/>
          </a:p>
        </p:txBody>
      </p:sp>
      <p:sp>
        <p:nvSpPr>
          <p:cNvPr id="3" name="Content Placeholder 2">
            <a:extLst>
              <a:ext uri="{FF2B5EF4-FFF2-40B4-BE49-F238E27FC236}">
                <a16:creationId xmlns:a16="http://schemas.microsoft.com/office/drawing/2014/main" id="{EFC85B53-A8F7-467A-936E-11A61312BBAF}"/>
              </a:ext>
            </a:extLst>
          </p:cNvPr>
          <p:cNvSpPr>
            <a:spLocks noGrp="1"/>
          </p:cNvSpPr>
          <p:nvPr>
            <p:ph idx="1"/>
          </p:nvPr>
        </p:nvSpPr>
        <p:spPr/>
        <p:txBody>
          <a:bodyPr/>
          <a:lstStyle/>
          <a:p>
            <a:pPr algn="just"/>
            <a:r>
              <a:rPr lang="en-US" sz="3200" b="1" dirty="0">
                <a:solidFill>
                  <a:srgbClr val="000000"/>
                </a:solidFill>
              </a:rPr>
              <a:t>Logical Data Independence</a:t>
            </a:r>
            <a:r>
              <a:rPr lang="en-US" sz="3200" dirty="0">
                <a:solidFill>
                  <a:srgbClr val="000000"/>
                </a:solidFill>
              </a:rPr>
              <a:t>: The capacity to change the conceptual schema without having to change the external schemas and their application programs.</a:t>
            </a:r>
          </a:p>
          <a:p>
            <a:pPr algn="just"/>
            <a:r>
              <a:rPr lang="en-US" sz="3200" b="1" dirty="0">
                <a:solidFill>
                  <a:srgbClr val="000000"/>
                </a:solidFill>
              </a:rPr>
              <a:t>Physical Data Independence</a:t>
            </a:r>
            <a:r>
              <a:rPr lang="en-US" sz="3200" dirty="0">
                <a:solidFill>
                  <a:srgbClr val="000000"/>
                </a:solidFill>
              </a:rPr>
              <a:t>: The capacity to change the internal schema without having to change the conceptual schema.</a:t>
            </a:r>
          </a:p>
          <a:p>
            <a:endParaRPr lang="en-US" dirty="0"/>
          </a:p>
        </p:txBody>
      </p:sp>
    </p:spTree>
    <p:extLst>
      <p:ext uri="{BB962C8B-B14F-4D97-AF65-F5344CB8AC3E}">
        <p14:creationId xmlns:p14="http://schemas.microsoft.com/office/powerpoint/2010/main" val="401765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34E-4AAE-4F9C-AA28-A3558E2368E7}"/>
              </a:ext>
            </a:extLst>
          </p:cNvPr>
          <p:cNvSpPr>
            <a:spLocks noGrp="1"/>
          </p:cNvSpPr>
          <p:nvPr>
            <p:ph type="title"/>
          </p:nvPr>
        </p:nvSpPr>
        <p:spPr/>
        <p:txBody>
          <a:bodyPr/>
          <a:lstStyle/>
          <a:p>
            <a:r>
              <a:rPr lang="en-US" b="1" dirty="0">
                <a:solidFill>
                  <a:schemeClr val="accent1">
                    <a:lumMod val="75000"/>
                  </a:schemeClr>
                </a:solidFill>
              </a:rPr>
              <a:t>Data Independence</a:t>
            </a:r>
            <a:endParaRPr lang="en-US" dirty="0"/>
          </a:p>
        </p:txBody>
      </p:sp>
      <p:sp>
        <p:nvSpPr>
          <p:cNvPr id="3" name="Content Placeholder 2">
            <a:extLst>
              <a:ext uri="{FF2B5EF4-FFF2-40B4-BE49-F238E27FC236}">
                <a16:creationId xmlns:a16="http://schemas.microsoft.com/office/drawing/2014/main" id="{EFC85B53-A8F7-467A-936E-11A61312BBAF}"/>
              </a:ext>
            </a:extLst>
          </p:cNvPr>
          <p:cNvSpPr>
            <a:spLocks noGrp="1"/>
          </p:cNvSpPr>
          <p:nvPr>
            <p:ph idx="1"/>
          </p:nvPr>
        </p:nvSpPr>
        <p:spPr/>
        <p:txBody>
          <a:bodyPr/>
          <a:lstStyle/>
          <a:p>
            <a:pPr algn="just"/>
            <a:r>
              <a:rPr lang="en-US" sz="2800" dirty="0">
                <a:solidFill>
                  <a:srgbClr val="000000"/>
                </a:solidFill>
              </a:rPr>
              <a:t>The processes of transforming requests and results between the levels are called </a:t>
            </a:r>
            <a:r>
              <a:rPr lang="en-US" sz="2800" b="1" dirty="0">
                <a:solidFill>
                  <a:srgbClr val="000000"/>
                </a:solidFill>
              </a:rPr>
              <a:t>mappings.</a:t>
            </a:r>
          </a:p>
          <a:p>
            <a:pPr algn="just"/>
            <a:r>
              <a:rPr lang="en-US" sz="2800" dirty="0">
                <a:solidFill>
                  <a:srgbClr val="000000"/>
                </a:solidFill>
              </a:rPr>
              <a:t>When a schema at a lower level is changed, only the </a:t>
            </a:r>
            <a:r>
              <a:rPr lang="en-US" sz="2800" b="1" dirty="0">
                <a:solidFill>
                  <a:srgbClr val="000000"/>
                </a:solidFill>
              </a:rPr>
              <a:t>mappings</a:t>
            </a:r>
            <a:r>
              <a:rPr lang="en-US" sz="2800" dirty="0">
                <a:solidFill>
                  <a:srgbClr val="000000"/>
                </a:solidFill>
              </a:rPr>
              <a:t> between this schema and higher-level schemas need to be changed in a DBMS that fully supports data independence. The higher-level schemas themselves are </a:t>
            </a:r>
            <a:r>
              <a:rPr lang="en-US" sz="2800" i="1" dirty="0">
                <a:solidFill>
                  <a:srgbClr val="000000"/>
                </a:solidFill>
              </a:rPr>
              <a:t>unchanged</a:t>
            </a:r>
            <a:r>
              <a:rPr lang="en-US" sz="2800" dirty="0">
                <a:solidFill>
                  <a:srgbClr val="000000"/>
                </a:solidFill>
              </a:rPr>
              <a:t>.  Hence, the application programs need not be changed since they refer to the external schemas.</a:t>
            </a:r>
          </a:p>
          <a:p>
            <a:endParaRPr lang="en-US" dirty="0"/>
          </a:p>
        </p:txBody>
      </p:sp>
    </p:spTree>
    <p:extLst>
      <p:ext uri="{BB962C8B-B14F-4D97-AF65-F5344CB8AC3E}">
        <p14:creationId xmlns:p14="http://schemas.microsoft.com/office/powerpoint/2010/main" val="2160227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47F5-5CB2-489F-B595-E7792E09ECE4}"/>
              </a:ext>
            </a:extLst>
          </p:cNvPr>
          <p:cNvSpPr>
            <a:spLocks noGrp="1"/>
          </p:cNvSpPr>
          <p:nvPr>
            <p:ph type="title"/>
          </p:nvPr>
        </p:nvSpPr>
        <p:spPr>
          <a:xfrm>
            <a:off x="2011680" y="733893"/>
            <a:ext cx="8610600" cy="1293028"/>
          </a:xfrm>
        </p:spPr>
        <p:txBody>
          <a:bodyPr/>
          <a:lstStyle/>
          <a:p>
            <a:pPr algn="ctr"/>
            <a:r>
              <a:rPr lang="en-US" b="1" dirty="0"/>
              <a:t>Any DOUBT ?</a:t>
            </a:r>
          </a:p>
        </p:txBody>
      </p:sp>
      <p:pic>
        <p:nvPicPr>
          <p:cNvPr id="3" name="Picture 2">
            <a:extLst>
              <a:ext uri="{FF2B5EF4-FFF2-40B4-BE49-F238E27FC236}">
                <a16:creationId xmlns:a16="http://schemas.microsoft.com/office/drawing/2014/main" id="{73EEACD3-D853-4EC4-A7D8-03B64593896A}"/>
              </a:ext>
            </a:extLst>
          </p:cNvPr>
          <p:cNvPicPr>
            <a:picLocks noChangeAspect="1"/>
          </p:cNvPicPr>
          <p:nvPr/>
        </p:nvPicPr>
        <p:blipFill>
          <a:blip r:embed="rId2"/>
          <a:stretch>
            <a:fillRect/>
          </a:stretch>
        </p:blipFill>
        <p:spPr>
          <a:xfrm>
            <a:off x="3340100" y="2140267"/>
            <a:ext cx="5715000" cy="2943225"/>
          </a:xfrm>
          <a:prstGeom prst="rect">
            <a:avLst/>
          </a:prstGeom>
        </p:spPr>
      </p:pic>
    </p:spTree>
    <p:extLst>
      <p:ext uri="{BB962C8B-B14F-4D97-AF65-F5344CB8AC3E}">
        <p14:creationId xmlns:p14="http://schemas.microsoft.com/office/powerpoint/2010/main" val="300144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B931-E4A7-4B28-8D94-2E40CB55AF6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C188A05-520D-412B-A5F9-1F032A8740EF}"/>
              </a:ext>
            </a:extLst>
          </p:cNvPr>
          <p:cNvSpPr>
            <a:spLocks noGrp="1"/>
          </p:cNvSpPr>
          <p:nvPr>
            <p:ph idx="1"/>
          </p:nvPr>
        </p:nvSpPr>
        <p:spPr/>
        <p:txBody>
          <a:bodyPr/>
          <a:lstStyle/>
          <a:p>
            <a:endParaRPr lang="en-US"/>
          </a:p>
        </p:txBody>
      </p:sp>
      <p:pic>
        <p:nvPicPr>
          <p:cNvPr id="4" name="Picture 3" descr="fig02_01">
            <a:extLst>
              <a:ext uri="{FF2B5EF4-FFF2-40B4-BE49-F238E27FC236}">
                <a16:creationId xmlns:a16="http://schemas.microsoft.com/office/drawing/2014/main" id="{1B3DC333-1675-40E2-8D75-26C4F3028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60" y="2194560"/>
            <a:ext cx="109372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55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5B86-4B78-4ADF-B269-6C4EA3D22AD4}"/>
              </a:ext>
            </a:extLst>
          </p:cNvPr>
          <p:cNvSpPr>
            <a:spLocks noGrp="1"/>
          </p:cNvSpPr>
          <p:nvPr>
            <p:ph type="title"/>
          </p:nvPr>
        </p:nvSpPr>
        <p:spPr/>
        <p:txBody>
          <a:bodyPr/>
          <a:lstStyle/>
          <a:p>
            <a:r>
              <a:rPr lang="en-US" altLang="en-US" sz="4000" dirty="0"/>
              <a:t>Database State or Snapshot</a:t>
            </a:r>
            <a:endParaRPr lang="en-US" dirty="0"/>
          </a:p>
        </p:txBody>
      </p:sp>
      <p:sp>
        <p:nvSpPr>
          <p:cNvPr id="3" name="Content Placeholder 2">
            <a:extLst>
              <a:ext uri="{FF2B5EF4-FFF2-40B4-BE49-F238E27FC236}">
                <a16:creationId xmlns:a16="http://schemas.microsoft.com/office/drawing/2014/main" id="{36463BCD-D06C-46AC-B9E8-E2A0283C3757}"/>
              </a:ext>
            </a:extLst>
          </p:cNvPr>
          <p:cNvSpPr>
            <a:spLocks noGrp="1"/>
          </p:cNvSpPr>
          <p:nvPr>
            <p:ph idx="1"/>
          </p:nvPr>
        </p:nvSpPr>
        <p:spPr/>
        <p:txBody>
          <a:bodyPr/>
          <a:lstStyle/>
          <a:p>
            <a:pPr eaLnBrk="1" hangingPunct="1"/>
            <a:r>
              <a:rPr lang="en-US" altLang="en-US" sz="3200" dirty="0">
                <a:latin typeface="Times New Roman" panose="02020603050405020304" pitchFamily="18" charset="0"/>
              </a:rPr>
              <a:t>Actual data in the database may change frequently</a:t>
            </a:r>
          </a:p>
          <a:p>
            <a:pPr eaLnBrk="1" hangingPunct="1"/>
            <a:r>
              <a:rPr lang="en-US" altLang="en-US" sz="3200" dirty="0">
                <a:latin typeface="Times New Roman" panose="02020603050405020304" pitchFamily="18" charset="0"/>
              </a:rPr>
              <a:t>The data in the database at a particular moment in time is called a </a:t>
            </a:r>
            <a:r>
              <a:rPr lang="en-US" altLang="en-US" sz="3200" i="1" dirty="0">
                <a:latin typeface="Times New Roman" panose="02020603050405020304" pitchFamily="18" charset="0"/>
              </a:rPr>
              <a:t>database state</a:t>
            </a:r>
            <a:r>
              <a:rPr lang="en-US" altLang="en-US" sz="3200" dirty="0">
                <a:latin typeface="Times New Roman" panose="02020603050405020304" pitchFamily="18" charset="0"/>
              </a:rPr>
              <a:t> or </a:t>
            </a:r>
            <a:r>
              <a:rPr lang="en-US" altLang="en-US" sz="3200" i="1" dirty="0">
                <a:latin typeface="Times New Roman" panose="02020603050405020304" pitchFamily="18" charset="0"/>
              </a:rPr>
              <a:t>snapshot</a:t>
            </a:r>
          </a:p>
          <a:p>
            <a:pPr eaLnBrk="1" hangingPunct="1"/>
            <a:r>
              <a:rPr lang="en-US" altLang="en-US" sz="3200" dirty="0">
                <a:latin typeface="Times New Roman" panose="02020603050405020304" pitchFamily="18" charset="0"/>
              </a:rPr>
              <a:t>Also called the </a:t>
            </a:r>
            <a:r>
              <a:rPr lang="en-US" altLang="en-US" sz="3200" i="1" dirty="0">
                <a:latin typeface="Times New Roman" panose="02020603050405020304" pitchFamily="18" charset="0"/>
              </a:rPr>
              <a:t>current </a:t>
            </a:r>
            <a:r>
              <a:rPr lang="en-US" altLang="en-US" sz="3200" dirty="0">
                <a:latin typeface="Times New Roman" panose="02020603050405020304" pitchFamily="18" charset="0"/>
              </a:rPr>
              <a:t>set</a:t>
            </a:r>
            <a:r>
              <a:rPr lang="en-US" altLang="en-US" sz="3200" i="1" dirty="0">
                <a:latin typeface="Times New Roman" panose="02020603050405020304" pitchFamily="18" charset="0"/>
              </a:rPr>
              <a:t> </a:t>
            </a:r>
            <a:r>
              <a:rPr lang="en-US" altLang="en-US" sz="3200" dirty="0">
                <a:latin typeface="Times New Roman" panose="02020603050405020304" pitchFamily="18" charset="0"/>
              </a:rPr>
              <a:t>of</a:t>
            </a:r>
            <a:r>
              <a:rPr lang="en-US" altLang="en-US" sz="3200" i="1" dirty="0">
                <a:latin typeface="Times New Roman" panose="02020603050405020304" pitchFamily="18" charset="0"/>
              </a:rPr>
              <a:t> occurrences</a:t>
            </a:r>
            <a:r>
              <a:rPr lang="en-US" altLang="en-US" sz="3200" dirty="0">
                <a:latin typeface="Times New Roman" panose="02020603050405020304" pitchFamily="18" charset="0"/>
              </a:rPr>
              <a:t> or </a:t>
            </a:r>
            <a:r>
              <a:rPr lang="en-US" altLang="en-US" sz="3200" i="1" dirty="0">
                <a:latin typeface="Times New Roman" panose="02020603050405020304" pitchFamily="18" charset="0"/>
              </a:rPr>
              <a:t>instances</a:t>
            </a:r>
            <a:r>
              <a:rPr lang="en-US" altLang="en-US" sz="3200" dirty="0">
                <a:latin typeface="Times New Roman" panose="02020603050405020304" pitchFamily="18" charset="0"/>
              </a:rPr>
              <a:t> in the database</a:t>
            </a:r>
          </a:p>
          <a:p>
            <a:endParaRPr lang="en-US" dirty="0"/>
          </a:p>
        </p:txBody>
      </p:sp>
    </p:spTree>
    <p:extLst>
      <p:ext uri="{BB962C8B-B14F-4D97-AF65-F5344CB8AC3E}">
        <p14:creationId xmlns:p14="http://schemas.microsoft.com/office/powerpoint/2010/main" val="393835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FC89-3F69-470D-831C-BFF583B68667}"/>
              </a:ext>
            </a:extLst>
          </p:cNvPr>
          <p:cNvSpPr>
            <a:spLocks noGrp="1"/>
          </p:cNvSpPr>
          <p:nvPr>
            <p:ph type="title"/>
          </p:nvPr>
        </p:nvSpPr>
        <p:spPr/>
        <p:txBody>
          <a:bodyPr/>
          <a:lstStyle/>
          <a:p>
            <a:r>
              <a:rPr lang="en-US" altLang="en-US" sz="4000" dirty="0"/>
              <a:t>Database Schema vs. Database State</a:t>
            </a:r>
            <a:endParaRPr lang="en-US" dirty="0"/>
          </a:p>
        </p:txBody>
      </p:sp>
      <p:sp>
        <p:nvSpPr>
          <p:cNvPr id="3" name="Content Placeholder 2">
            <a:extLst>
              <a:ext uri="{FF2B5EF4-FFF2-40B4-BE49-F238E27FC236}">
                <a16:creationId xmlns:a16="http://schemas.microsoft.com/office/drawing/2014/main" id="{DA6B5B70-F280-42E7-B33B-14215C6020F4}"/>
              </a:ext>
            </a:extLst>
          </p:cNvPr>
          <p:cNvSpPr>
            <a:spLocks noGrp="1"/>
          </p:cNvSpPr>
          <p:nvPr>
            <p:ph idx="1"/>
          </p:nvPr>
        </p:nvSpPr>
        <p:spPr/>
        <p:txBody>
          <a:bodyPr/>
          <a:lstStyle/>
          <a:p>
            <a:pPr eaLnBrk="1" hangingPunct="1">
              <a:lnSpc>
                <a:spcPct val="90000"/>
              </a:lnSpc>
            </a:pPr>
            <a:r>
              <a:rPr lang="en-US" altLang="en-US" sz="2800" dirty="0">
                <a:latin typeface="Times New Roman" panose="02020603050405020304" pitchFamily="18" charset="0"/>
              </a:rPr>
              <a:t>The distinction is very important</a:t>
            </a:r>
          </a:p>
          <a:p>
            <a:pPr eaLnBrk="1" hangingPunct="1">
              <a:lnSpc>
                <a:spcPct val="90000"/>
              </a:lnSpc>
              <a:buFont typeface="Wingdings" panose="05000000000000000000" pitchFamily="2" charset="2"/>
              <a:buNone/>
            </a:pPr>
            <a:endParaRPr lang="en-US" altLang="en-US" sz="2800" dirty="0">
              <a:latin typeface="Times New Roman" panose="02020603050405020304" pitchFamily="18" charset="0"/>
            </a:endParaRPr>
          </a:p>
          <a:p>
            <a:pPr eaLnBrk="1" hangingPunct="1">
              <a:lnSpc>
                <a:spcPct val="90000"/>
              </a:lnSpc>
            </a:pPr>
            <a:r>
              <a:rPr lang="en-US" altLang="en-US" sz="2800" dirty="0">
                <a:latin typeface="Times New Roman" panose="02020603050405020304" pitchFamily="18" charset="0"/>
              </a:rPr>
              <a:t>When we </a:t>
            </a:r>
            <a:r>
              <a:rPr lang="en-US" altLang="en-US" sz="2800" b="1" dirty="0">
                <a:latin typeface="Times New Roman" panose="02020603050405020304" pitchFamily="18" charset="0"/>
              </a:rPr>
              <a:t>define</a:t>
            </a:r>
            <a:r>
              <a:rPr lang="en-US" altLang="en-US" sz="2800" dirty="0">
                <a:latin typeface="Times New Roman" panose="02020603050405020304" pitchFamily="18" charset="0"/>
              </a:rPr>
              <a:t> a database, we specify its database schema only to the DBMS</a:t>
            </a:r>
          </a:p>
          <a:p>
            <a:pPr lvl="1" eaLnBrk="1" hangingPunct="1">
              <a:lnSpc>
                <a:spcPct val="90000"/>
              </a:lnSpc>
            </a:pPr>
            <a:r>
              <a:rPr lang="en-US" altLang="en-US" sz="2800" dirty="0">
                <a:latin typeface="Times New Roman" panose="02020603050405020304" pitchFamily="18" charset="0"/>
              </a:rPr>
              <a:t>Database state is the empty state (w/ no data)</a:t>
            </a:r>
          </a:p>
          <a:p>
            <a:pPr lvl="1" eaLnBrk="1" hangingPunct="1">
              <a:lnSpc>
                <a:spcPct val="90000"/>
              </a:lnSpc>
            </a:pPr>
            <a:r>
              <a:rPr lang="en-US" altLang="en-US" sz="2800" dirty="0">
                <a:latin typeface="Times New Roman" panose="02020603050405020304" pitchFamily="18" charset="0"/>
              </a:rPr>
              <a:t>Initial state: when the database is first populated or loaded with initial data</a:t>
            </a:r>
          </a:p>
          <a:p>
            <a:pPr lvl="1" eaLnBrk="1" hangingPunct="1">
              <a:lnSpc>
                <a:spcPct val="90000"/>
              </a:lnSpc>
            </a:pPr>
            <a:r>
              <a:rPr lang="en-US" altLang="en-US" sz="2800" dirty="0">
                <a:latin typeface="Times New Roman" panose="02020603050405020304" pitchFamily="18" charset="0"/>
              </a:rPr>
              <a:t>Current State: State at any point in time. Every time an update operation is applied to the database, database state changes</a:t>
            </a:r>
          </a:p>
          <a:p>
            <a:endParaRPr lang="en-US" dirty="0"/>
          </a:p>
        </p:txBody>
      </p:sp>
    </p:spTree>
    <p:extLst>
      <p:ext uri="{BB962C8B-B14F-4D97-AF65-F5344CB8AC3E}">
        <p14:creationId xmlns:p14="http://schemas.microsoft.com/office/powerpoint/2010/main" val="385188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FC89-3F69-470D-831C-BFF583B68667}"/>
              </a:ext>
            </a:extLst>
          </p:cNvPr>
          <p:cNvSpPr>
            <a:spLocks noGrp="1"/>
          </p:cNvSpPr>
          <p:nvPr>
            <p:ph type="title"/>
          </p:nvPr>
        </p:nvSpPr>
        <p:spPr/>
        <p:txBody>
          <a:bodyPr/>
          <a:lstStyle/>
          <a:p>
            <a:r>
              <a:rPr lang="en-US" altLang="en-US" sz="4000" dirty="0"/>
              <a:t>Database Schema vs. Database State</a:t>
            </a:r>
            <a:endParaRPr lang="en-US" dirty="0"/>
          </a:p>
        </p:txBody>
      </p:sp>
      <p:sp>
        <p:nvSpPr>
          <p:cNvPr id="3" name="Content Placeholder 2">
            <a:extLst>
              <a:ext uri="{FF2B5EF4-FFF2-40B4-BE49-F238E27FC236}">
                <a16:creationId xmlns:a16="http://schemas.microsoft.com/office/drawing/2014/main" id="{DA6B5B70-F280-42E7-B33B-14215C6020F4}"/>
              </a:ext>
            </a:extLst>
          </p:cNvPr>
          <p:cNvSpPr>
            <a:spLocks noGrp="1"/>
          </p:cNvSpPr>
          <p:nvPr>
            <p:ph idx="1"/>
          </p:nvPr>
        </p:nvSpPr>
        <p:spPr/>
        <p:txBody>
          <a:bodyPr/>
          <a:lstStyle/>
          <a:p>
            <a:pPr eaLnBrk="1" hangingPunct="1"/>
            <a:r>
              <a:rPr lang="en-US" altLang="en-US" sz="2800" dirty="0">
                <a:latin typeface="Times New Roman" panose="02020603050405020304" pitchFamily="18" charset="0"/>
              </a:rPr>
              <a:t>Valid State: A state that satisfies the structure and the constraints specified in the schema</a:t>
            </a:r>
          </a:p>
          <a:p>
            <a:pPr eaLnBrk="1" hangingPunct="1"/>
            <a:endParaRPr lang="en-US" altLang="en-US" sz="2800" dirty="0">
              <a:latin typeface="Times New Roman" panose="02020603050405020304" pitchFamily="18" charset="0"/>
            </a:endParaRPr>
          </a:p>
          <a:p>
            <a:pPr eaLnBrk="1" hangingPunct="1"/>
            <a:r>
              <a:rPr lang="en-US" altLang="en-US" sz="2800" dirty="0">
                <a:latin typeface="Times New Roman" panose="02020603050405020304" pitchFamily="18" charset="0"/>
              </a:rPr>
              <a:t>The schema is sometimes called the </a:t>
            </a:r>
            <a:r>
              <a:rPr lang="en-US" altLang="en-US" sz="2800" i="1" dirty="0">
                <a:latin typeface="Times New Roman" panose="02020603050405020304" pitchFamily="18" charset="0"/>
              </a:rPr>
              <a:t>intension</a:t>
            </a:r>
            <a:r>
              <a:rPr lang="en-US" altLang="en-US" sz="2800" dirty="0">
                <a:latin typeface="Times New Roman" panose="02020603050405020304" pitchFamily="18" charset="0"/>
              </a:rPr>
              <a:t>, and a database state is called an </a:t>
            </a:r>
            <a:r>
              <a:rPr lang="en-US" altLang="en-US" sz="2800" i="1" dirty="0">
                <a:latin typeface="Times New Roman" panose="02020603050405020304" pitchFamily="18" charset="0"/>
              </a:rPr>
              <a:t>extension </a:t>
            </a:r>
            <a:r>
              <a:rPr lang="en-US" altLang="en-US" sz="2800" dirty="0">
                <a:latin typeface="Times New Roman" panose="02020603050405020304" pitchFamily="18" charset="0"/>
              </a:rPr>
              <a:t>of the schema</a:t>
            </a:r>
          </a:p>
          <a:p>
            <a:endParaRPr lang="en-US" dirty="0"/>
          </a:p>
        </p:txBody>
      </p:sp>
    </p:spTree>
    <p:extLst>
      <p:ext uri="{BB962C8B-B14F-4D97-AF65-F5344CB8AC3E}">
        <p14:creationId xmlns:p14="http://schemas.microsoft.com/office/powerpoint/2010/main" val="289847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4914-DD6D-4B86-8E5D-580F6F07B236}"/>
              </a:ext>
            </a:extLst>
          </p:cNvPr>
          <p:cNvSpPr>
            <a:spLocks noGrp="1"/>
          </p:cNvSpPr>
          <p:nvPr>
            <p:ph type="title"/>
          </p:nvPr>
        </p:nvSpPr>
        <p:spPr/>
        <p:txBody>
          <a:bodyPr/>
          <a:lstStyle/>
          <a:p>
            <a:r>
              <a:rPr lang="en-US" dirty="0"/>
              <a:t>Database Architecture</a:t>
            </a:r>
          </a:p>
        </p:txBody>
      </p:sp>
      <p:sp>
        <p:nvSpPr>
          <p:cNvPr id="3" name="Content Placeholder 2">
            <a:extLst>
              <a:ext uri="{FF2B5EF4-FFF2-40B4-BE49-F238E27FC236}">
                <a16:creationId xmlns:a16="http://schemas.microsoft.com/office/drawing/2014/main" id="{E5EDD5DC-0A8F-4F74-8970-07CA3351725C}"/>
              </a:ext>
            </a:extLst>
          </p:cNvPr>
          <p:cNvSpPr>
            <a:spLocks noGrp="1"/>
          </p:cNvSpPr>
          <p:nvPr>
            <p:ph idx="1"/>
          </p:nvPr>
        </p:nvSpPr>
        <p:spPr/>
        <p:txBody>
          <a:bodyPr/>
          <a:lstStyle/>
          <a:p>
            <a:pPr eaLnBrk="1" hangingPunct="1"/>
            <a:r>
              <a:rPr lang="en-US" altLang="en-US" sz="3200" dirty="0">
                <a:latin typeface="Times New Roman" panose="02020603050405020304" pitchFamily="18" charset="0"/>
              </a:rPr>
              <a:t>Defines the structure of the system</a:t>
            </a:r>
          </a:p>
          <a:p>
            <a:pPr eaLnBrk="1" hangingPunct="1"/>
            <a:endParaRPr lang="en-US" altLang="en-US" sz="3200" dirty="0">
              <a:latin typeface="Times New Roman" panose="02020603050405020304" pitchFamily="18" charset="0"/>
            </a:endParaRPr>
          </a:p>
          <a:p>
            <a:pPr lvl="1"/>
            <a:r>
              <a:rPr lang="en-US" altLang="en-US" sz="3400" dirty="0">
                <a:latin typeface="Times New Roman" panose="02020603050405020304" pitchFamily="18" charset="0"/>
              </a:rPr>
              <a:t>Identify the Components</a:t>
            </a:r>
          </a:p>
          <a:p>
            <a:pPr lvl="1"/>
            <a:r>
              <a:rPr lang="en-US" altLang="en-US" sz="3400" dirty="0">
                <a:latin typeface="Times New Roman" panose="02020603050405020304" pitchFamily="18" charset="0"/>
              </a:rPr>
              <a:t>Define function of each component</a:t>
            </a:r>
          </a:p>
          <a:p>
            <a:pPr lvl="1"/>
            <a:r>
              <a:rPr lang="en-US" altLang="en-US" sz="3400" dirty="0">
                <a:latin typeface="Times New Roman" panose="02020603050405020304" pitchFamily="18" charset="0"/>
              </a:rPr>
              <a:t>Inter-relation and interactions between each components defined </a:t>
            </a:r>
          </a:p>
          <a:p>
            <a:endParaRPr lang="en-US" dirty="0"/>
          </a:p>
        </p:txBody>
      </p:sp>
    </p:spTree>
    <p:extLst>
      <p:ext uri="{BB962C8B-B14F-4D97-AF65-F5344CB8AC3E}">
        <p14:creationId xmlns:p14="http://schemas.microsoft.com/office/powerpoint/2010/main" val="356066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BB6-51D7-4611-8FA6-AF29CF6C7F37}"/>
              </a:ext>
            </a:extLst>
          </p:cNvPr>
          <p:cNvSpPr>
            <a:spLocks noGrp="1"/>
          </p:cNvSpPr>
          <p:nvPr>
            <p:ph type="title"/>
          </p:nvPr>
        </p:nvSpPr>
        <p:spPr>
          <a:xfrm>
            <a:off x="2966720" y="266533"/>
            <a:ext cx="8610600" cy="1293028"/>
          </a:xfrm>
        </p:spPr>
        <p:txBody>
          <a:bodyPr/>
          <a:lstStyle/>
          <a:p>
            <a:r>
              <a:rPr lang="en-US" dirty="0"/>
              <a:t>Database Architecture</a:t>
            </a:r>
          </a:p>
        </p:txBody>
      </p:sp>
      <p:sp>
        <p:nvSpPr>
          <p:cNvPr id="3" name="Content Placeholder 2">
            <a:extLst>
              <a:ext uri="{FF2B5EF4-FFF2-40B4-BE49-F238E27FC236}">
                <a16:creationId xmlns:a16="http://schemas.microsoft.com/office/drawing/2014/main" id="{28569CCA-448D-4D9F-9495-4D31C16577F9}"/>
              </a:ext>
            </a:extLst>
          </p:cNvPr>
          <p:cNvSpPr>
            <a:spLocks noGrp="1"/>
          </p:cNvSpPr>
          <p:nvPr>
            <p:ph idx="1"/>
          </p:nvPr>
        </p:nvSpPr>
        <p:spPr>
          <a:xfrm>
            <a:off x="685800" y="1559562"/>
            <a:ext cx="10820400" cy="4659124"/>
          </a:xfrm>
        </p:spPr>
        <p:txBody>
          <a:bodyPr>
            <a:normAutofit/>
          </a:bodyPr>
          <a:lstStyle/>
          <a:p>
            <a:pPr>
              <a:buFont typeface="Wingdings" panose="05000000000000000000" pitchFamily="2" charset="2"/>
              <a:buChar char="q"/>
            </a:pPr>
            <a:r>
              <a:rPr lang="en-US" altLang="en-US" sz="3200" dirty="0">
                <a:latin typeface="Times New Roman" panose="02020603050405020304" pitchFamily="18" charset="0"/>
              </a:rPr>
              <a:t>Three types</a:t>
            </a:r>
          </a:p>
          <a:p>
            <a:pPr marL="971550" lvl="1" indent="-514350">
              <a:buFont typeface="+mj-lt"/>
              <a:buAutoNum type="alphaUcPeriod"/>
            </a:pPr>
            <a:r>
              <a:rPr lang="en-US" altLang="en-US" sz="3000" dirty="0">
                <a:latin typeface="Times New Roman" panose="02020603050405020304" pitchFamily="18" charset="0"/>
              </a:rPr>
              <a:t>One Tier </a:t>
            </a:r>
          </a:p>
          <a:p>
            <a:pPr marL="971550" lvl="1" indent="-514350">
              <a:buFont typeface="+mj-lt"/>
              <a:buAutoNum type="alphaUcPeriod"/>
            </a:pPr>
            <a:r>
              <a:rPr lang="en-US" altLang="en-US" sz="3000" dirty="0">
                <a:latin typeface="Times New Roman" panose="02020603050405020304" pitchFamily="18" charset="0"/>
              </a:rPr>
              <a:t>Two Tier</a:t>
            </a:r>
          </a:p>
          <a:p>
            <a:pPr marL="971550" lvl="1" indent="-514350">
              <a:buFont typeface="+mj-lt"/>
              <a:buAutoNum type="alphaUcPeriod"/>
            </a:pPr>
            <a:r>
              <a:rPr lang="en-US" altLang="en-US" sz="3000" dirty="0">
                <a:latin typeface="Times New Roman" panose="02020603050405020304" pitchFamily="18" charset="0"/>
              </a:rPr>
              <a:t>Three Tier</a:t>
            </a:r>
          </a:p>
        </p:txBody>
      </p:sp>
    </p:spTree>
    <p:extLst>
      <p:ext uri="{BB962C8B-B14F-4D97-AF65-F5344CB8AC3E}">
        <p14:creationId xmlns:p14="http://schemas.microsoft.com/office/powerpoint/2010/main" val="20542971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256</TotalTime>
  <Words>1290</Words>
  <Application>Microsoft Office PowerPoint</Application>
  <PresentationFormat>Widescreen</PresentationFormat>
  <Paragraphs>114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Century Gothic</vt:lpstr>
      <vt:lpstr>inter-bold</vt:lpstr>
      <vt:lpstr>inter-regular</vt:lpstr>
      <vt:lpstr>Source Sans Pro</vt:lpstr>
      <vt:lpstr>Times New Roman</vt:lpstr>
      <vt:lpstr>Wingdings</vt:lpstr>
      <vt:lpstr>Vapor Trail</vt:lpstr>
      <vt:lpstr>Int 306 dbms</vt:lpstr>
      <vt:lpstr>PowerPoint Presentation</vt:lpstr>
      <vt:lpstr>Schemas, Instances, and Database State</vt:lpstr>
      <vt:lpstr>Example</vt:lpstr>
      <vt:lpstr>Database State or Snapshot</vt:lpstr>
      <vt:lpstr>Database Schema vs. Database State</vt:lpstr>
      <vt:lpstr>Database Schema vs. Database State</vt:lpstr>
      <vt:lpstr>Database Architecture</vt:lpstr>
      <vt:lpstr>Database Architecture</vt:lpstr>
      <vt:lpstr>One Tier </vt:lpstr>
      <vt:lpstr>One Tier </vt:lpstr>
      <vt:lpstr>Two-Tier </vt:lpstr>
      <vt:lpstr>Two-Tier </vt:lpstr>
      <vt:lpstr>Two-Tier </vt:lpstr>
      <vt:lpstr>Advantages of Two-Tier Architecture </vt:lpstr>
      <vt:lpstr>Disadvantages of Two-Tier Architecture </vt:lpstr>
      <vt:lpstr>Three tier Architecture </vt:lpstr>
      <vt:lpstr>Three tier Architecture </vt:lpstr>
      <vt:lpstr>Three tier Architecture </vt:lpstr>
      <vt:lpstr>Three tier Architecture </vt:lpstr>
      <vt:lpstr>Three tier Architecture</vt:lpstr>
      <vt:lpstr>Three Schema Architecture </vt:lpstr>
      <vt:lpstr>Three schema Architecture</vt:lpstr>
      <vt:lpstr>Three schema Architecture</vt:lpstr>
      <vt:lpstr>PowerPoint Presentation</vt:lpstr>
      <vt:lpstr>Three schema Architecture</vt:lpstr>
      <vt:lpstr>Three schema Architecture</vt:lpstr>
      <vt:lpstr>Three schema Architecture</vt:lpstr>
      <vt:lpstr>Data Independence-Achievement of Layered Architecture of DBMS</vt:lpstr>
      <vt:lpstr>Data Independence</vt:lpstr>
      <vt:lpstr>Data Independence</vt:lpstr>
      <vt:lpstr>Any DOUBT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306 dbms</dc:title>
  <dc:creator>Hargobind Virk</dc:creator>
  <cp:lastModifiedBy>Hargobind Virk</cp:lastModifiedBy>
  <cp:revision>12</cp:revision>
  <dcterms:created xsi:type="dcterms:W3CDTF">2021-08-24T14:23:53Z</dcterms:created>
  <dcterms:modified xsi:type="dcterms:W3CDTF">2021-08-30T03:28:26Z</dcterms:modified>
</cp:coreProperties>
</file>