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9" r:id="rId3"/>
    <p:sldId id="274" r:id="rId4"/>
    <p:sldId id="275" r:id="rId5"/>
    <p:sldId id="277" r:id="rId6"/>
    <p:sldId id="304" r:id="rId7"/>
    <p:sldId id="303" r:id="rId8"/>
    <p:sldId id="305" r:id="rId9"/>
    <p:sldId id="306" r:id="rId10"/>
    <p:sldId id="293" r:id="rId11"/>
    <p:sldId id="294" r:id="rId12"/>
    <p:sldId id="307" r:id="rId13"/>
    <p:sldId id="308" r:id="rId14"/>
    <p:sldId id="309" r:id="rId15"/>
    <p:sldId id="310" r:id="rId16"/>
    <p:sldId id="297" r:id="rId17"/>
    <p:sldId id="298" r:id="rId18"/>
    <p:sldId id="314" r:id="rId19"/>
    <p:sldId id="311" r:id="rId20"/>
    <p:sldId id="312" r:id="rId21"/>
    <p:sldId id="313" r:id="rId22"/>
    <p:sldId id="299" r:id="rId23"/>
    <p:sldId id="300" r:id="rId24"/>
    <p:sldId id="301" r:id="rId25"/>
    <p:sldId id="302" r:id="rId26"/>
    <p:sldId id="295" r:id="rId27"/>
    <p:sldId id="315" r:id="rId28"/>
    <p:sldId id="296" r:id="rId29"/>
    <p:sldId id="316" r:id="rId30"/>
    <p:sldId id="317" r:id="rId31"/>
    <p:sldId id="318" r:id="rId32"/>
    <p:sldId id="319" r:id="rId33"/>
    <p:sldId id="320" r:id="rId34"/>
    <p:sldId id="27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dirty="0"/>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1BD5FF9-852F-4A5D-83E8-C4E0533E9481}" type="datetimeFigureOut">
              <a:rPr lang="en-US" smtClean="0"/>
              <a:t>9/2/2021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4605B9D5-548C-4EC1-888B-F3A7F28F5AFF}" type="slidenum">
              <a:rPr lang="en-US" smtClean="0"/>
              <a:t>‹#›</a:t>
            </a:fld>
            <a:endParaRPr lang="en-US"/>
          </a:p>
        </p:txBody>
      </p:sp>
    </p:spTree>
    <p:extLst>
      <p:ext uri="{BB962C8B-B14F-4D97-AF65-F5344CB8AC3E}">
        <p14:creationId xmlns:p14="http://schemas.microsoft.com/office/powerpoint/2010/main" val="390230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D5FF9-852F-4A5D-83E8-C4E0533E9481}"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5B9D5-548C-4EC1-888B-F3A7F28F5AFF}" type="slidenum">
              <a:rPr lang="en-US" smtClean="0"/>
              <a:t>‹#›</a:t>
            </a:fld>
            <a:endParaRPr lang="en-US"/>
          </a:p>
        </p:txBody>
      </p:sp>
    </p:spTree>
    <p:extLst>
      <p:ext uri="{BB962C8B-B14F-4D97-AF65-F5344CB8AC3E}">
        <p14:creationId xmlns:p14="http://schemas.microsoft.com/office/powerpoint/2010/main" val="1050518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1BD5FF9-852F-4A5D-83E8-C4E0533E9481}" type="datetimeFigureOut">
              <a:rPr lang="en-US" smtClean="0"/>
              <a:t>9/2/2021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605B9D5-548C-4EC1-888B-F3A7F28F5AFF}" type="slidenum">
              <a:rPr lang="en-US" smtClean="0"/>
              <a:t>‹#›</a:t>
            </a:fld>
            <a:endParaRPr lang="en-US"/>
          </a:p>
        </p:txBody>
      </p:sp>
    </p:spTree>
    <p:extLst>
      <p:ext uri="{BB962C8B-B14F-4D97-AF65-F5344CB8AC3E}">
        <p14:creationId xmlns:p14="http://schemas.microsoft.com/office/powerpoint/2010/main" val="2253121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1BD5FF9-852F-4A5D-83E8-C4E0533E9481}" type="datetimeFigureOut">
              <a:rPr lang="en-US" smtClean="0"/>
              <a:t>9/2/2021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605B9D5-548C-4EC1-888B-F3A7F28F5AF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44319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1BD5FF9-852F-4A5D-83E8-C4E0533E9481}" type="datetimeFigureOut">
              <a:rPr lang="en-US" smtClean="0"/>
              <a:t>9/2/2021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605B9D5-548C-4EC1-888B-F3A7F28F5AFF}" type="slidenum">
              <a:rPr lang="en-US" smtClean="0"/>
              <a:t>‹#›</a:t>
            </a:fld>
            <a:endParaRPr lang="en-US"/>
          </a:p>
        </p:txBody>
      </p:sp>
    </p:spTree>
    <p:extLst>
      <p:ext uri="{BB962C8B-B14F-4D97-AF65-F5344CB8AC3E}">
        <p14:creationId xmlns:p14="http://schemas.microsoft.com/office/powerpoint/2010/main" val="386994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BD5FF9-852F-4A5D-83E8-C4E0533E9481}" type="datetimeFigureOut">
              <a:rPr lang="en-US" smtClean="0"/>
              <a:t>9/2/2021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05B9D5-548C-4EC1-888B-F3A7F28F5AFF}" type="slidenum">
              <a:rPr lang="en-US" smtClean="0"/>
              <a:t>‹#›</a:t>
            </a:fld>
            <a:endParaRPr lang="en-US"/>
          </a:p>
        </p:txBody>
      </p:sp>
    </p:spTree>
    <p:extLst>
      <p:ext uri="{BB962C8B-B14F-4D97-AF65-F5344CB8AC3E}">
        <p14:creationId xmlns:p14="http://schemas.microsoft.com/office/powerpoint/2010/main" val="553999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BD5FF9-852F-4A5D-83E8-C4E0533E9481}" type="datetimeFigureOut">
              <a:rPr lang="en-US" smtClean="0"/>
              <a:t>9/2/2021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05B9D5-548C-4EC1-888B-F3A7F28F5AFF}" type="slidenum">
              <a:rPr lang="en-US" smtClean="0"/>
              <a:t>‹#›</a:t>
            </a:fld>
            <a:endParaRPr lang="en-US"/>
          </a:p>
        </p:txBody>
      </p:sp>
    </p:spTree>
    <p:extLst>
      <p:ext uri="{BB962C8B-B14F-4D97-AF65-F5344CB8AC3E}">
        <p14:creationId xmlns:p14="http://schemas.microsoft.com/office/powerpoint/2010/main" val="596282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D5FF9-852F-4A5D-83E8-C4E0533E9481}"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5B9D5-548C-4EC1-888B-F3A7F28F5AFF}" type="slidenum">
              <a:rPr lang="en-US" smtClean="0"/>
              <a:t>‹#›</a:t>
            </a:fld>
            <a:endParaRPr lang="en-US"/>
          </a:p>
        </p:txBody>
      </p:sp>
    </p:spTree>
    <p:extLst>
      <p:ext uri="{BB962C8B-B14F-4D97-AF65-F5344CB8AC3E}">
        <p14:creationId xmlns:p14="http://schemas.microsoft.com/office/powerpoint/2010/main" val="3662694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1BD5FF9-852F-4A5D-83E8-C4E0533E9481}" type="datetimeFigureOut">
              <a:rPr lang="en-US" smtClean="0"/>
              <a:t>9/2/2021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605B9D5-548C-4EC1-888B-F3A7F28F5AFF}" type="slidenum">
              <a:rPr lang="en-US" smtClean="0"/>
              <a:t>‹#›</a:t>
            </a:fld>
            <a:endParaRPr lang="en-US"/>
          </a:p>
        </p:txBody>
      </p:sp>
    </p:spTree>
    <p:extLst>
      <p:ext uri="{BB962C8B-B14F-4D97-AF65-F5344CB8AC3E}">
        <p14:creationId xmlns:p14="http://schemas.microsoft.com/office/powerpoint/2010/main" val="308420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BD5FF9-852F-4A5D-83E8-C4E0533E9481}"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5B9D5-548C-4EC1-888B-F3A7F28F5AFF}" type="slidenum">
              <a:rPr lang="en-US" smtClean="0"/>
              <a:t>‹#›</a:t>
            </a:fld>
            <a:endParaRPr lang="en-US"/>
          </a:p>
        </p:txBody>
      </p:sp>
    </p:spTree>
    <p:extLst>
      <p:ext uri="{BB962C8B-B14F-4D97-AF65-F5344CB8AC3E}">
        <p14:creationId xmlns:p14="http://schemas.microsoft.com/office/powerpoint/2010/main" val="2582867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1BD5FF9-852F-4A5D-83E8-C4E0533E9481}" type="datetimeFigureOut">
              <a:rPr lang="en-US" smtClean="0"/>
              <a:t>9/2/2021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605B9D5-548C-4EC1-888B-F3A7F28F5AFF}" type="slidenum">
              <a:rPr lang="en-US" smtClean="0"/>
              <a:t>‹#›</a:t>
            </a:fld>
            <a:endParaRPr lang="en-US"/>
          </a:p>
        </p:txBody>
      </p:sp>
    </p:spTree>
    <p:extLst>
      <p:ext uri="{BB962C8B-B14F-4D97-AF65-F5344CB8AC3E}">
        <p14:creationId xmlns:p14="http://schemas.microsoft.com/office/powerpoint/2010/main" val="1059975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BD5FF9-852F-4A5D-83E8-C4E0533E9481}"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5B9D5-548C-4EC1-888B-F3A7F28F5AFF}" type="slidenum">
              <a:rPr lang="en-US" smtClean="0"/>
              <a:t>‹#›</a:t>
            </a:fld>
            <a:endParaRPr lang="en-US"/>
          </a:p>
        </p:txBody>
      </p:sp>
    </p:spTree>
    <p:extLst>
      <p:ext uri="{BB962C8B-B14F-4D97-AF65-F5344CB8AC3E}">
        <p14:creationId xmlns:p14="http://schemas.microsoft.com/office/powerpoint/2010/main" val="866118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D5FF9-852F-4A5D-83E8-C4E0533E9481}" type="datetimeFigureOut">
              <a:rPr lang="en-US" smtClean="0"/>
              <a:t>9/2/2021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05B9D5-548C-4EC1-888B-F3A7F28F5AFF}" type="slidenum">
              <a:rPr lang="en-US" smtClean="0"/>
              <a:t>‹#›</a:t>
            </a:fld>
            <a:endParaRPr lang="en-US"/>
          </a:p>
        </p:txBody>
      </p:sp>
    </p:spTree>
    <p:extLst>
      <p:ext uri="{BB962C8B-B14F-4D97-AF65-F5344CB8AC3E}">
        <p14:creationId xmlns:p14="http://schemas.microsoft.com/office/powerpoint/2010/main" val="1768906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BD5FF9-852F-4A5D-83E8-C4E0533E9481}" type="datetimeFigureOut">
              <a:rPr lang="en-US" smtClean="0"/>
              <a:t>9/2/2021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05B9D5-548C-4EC1-888B-F3A7F28F5AFF}" type="slidenum">
              <a:rPr lang="en-US" smtClean="0"/>
              <a:t>‹#›</a:t>
            </a:fld>
            <a:endParaRPr lang="en-US"/>
          </a:p>
        </p:txBody>
      </p:sp>
    </p:spTree>
    <p:extLst>
      <p:ext uri="{BB962C8B-B14F-4D97-AF65-F5344CB8AC3E}">
        <p14:creationId xmlns:p14="http://schemas.microsoft.com/office/powerpoint/2010/main" val="172201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D5FF9-852F-4A5D-83E8-C4E0533E9481}" type="datetimeFigureOut">
              <a:rPr lang="en-US" smtClean="0"/>
              <a:t>9/2/2021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05B9D5-548C-4EC1-888B-F3A7F28F5AFF}" type="slidenum">
              <a:rPr lang="en-US" smtClean="0"/>
              <a:t>‹#›</a:t>
            </a:fld>
            <a:endParaRPr lang="en-US"/>
          </a:p>
        </p:txBody>
      </p:sp>
    </p:spTree>
    <p:extLst>
      <p:ext uri="{BB962C8B-B14F-4D97-AF65-F5344CB8AC3E}">
        <p14:creationId xmlns:p14="http://schemas.microsoft.com/office/powerpoint/2010/main" val="1727379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D5FF9-852F-4A5D-83E8-C4E0533E9481}"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5B9D5-548C-4EC1-888B-F3A7F28F5AFF}" type="slidenum">
              <a:rPr lang="en-US" smtClean="0"/>
              <a:t>‹#›</a:t>
            </a:fld>
            <a:endParaRPr lang="en-US"/>
          </a:p>
        </p:txBody>
      </p:sp>
    </p:spTree>
    <p:extLst>
      <p:ext uri="{BB962C8B-B14F-4D97-AF65-F5344CB8AC3E}">
        <p14:creationId xmlns:p14="http://schemas.microsoft.com/office/powerpoint/2010/main" val="370559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D5FF9-852F-4A5D-83E8-C4E0533E9481}"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5B9D5-548C-4EC1-888B-F3A7F28F5AFF}" type="slidenum">
              <a:rPr lang="en-US" smtClean="0"/>
              <a:t>‹#›</a:t>
            </a:fld>
            <a:endParaRPr lang="en-US"/>
          </a:p>
        </p:txBody>
      </p:sp>
    </p:spTree>
    <p:extLst>
      <p:ext uri="{BB962C8B-B14F-4D97-AF65-F5344CB8AC3E}">
        <p14:creationId xmlns:p14="http://schemas.microsoft.com/office/powerpoint/2010/main" val="1802612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BD5FF9-852F-4A5D-83E8-C4E0533E9481}" type="datetimeFigureOut">
              <a:rPr lang="en-US" smtClean="0"/>
              <a:t>9/2/2021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605B9D5-548C-4EC1-888B-F3A7F28F5AFF}" type="slidenum">
              <a:rPr lang="en-US" smtClean="0"/>
              <a:t>‹#›</a:t>
            </a:fld>
            <a:endParaRPr lang="en-US"/>
          </a:p>
        </p:txBody>
      </p:sp>
      <p:sp>
        <p:nvSpPr>
          <p:cNvPr id="7" name="TextBox 6">
            <a:extLst>
              <a:ext uri="{FF2B5EF4-FFF2-40B4-BE49-F238E27FC236}">
                <a16:creationId xmlns:a16="http://schemas.microsoft.com/office/drawing/2014/main" id="{742844F6-D4A5-4F03-8F20-F331AB9C1722}"/>
              </a:ext>
            </a:extLst>
          </p:cNvPr>
          <p:cNvSpPr txBox="1"/>
          <p:nvPr userDrawn="1"/>
        </p:nvSpPr>
        <p:spPr>
          <a:xfrm rot="20319883">
            <a:off x="4832808" y="3535050"/>
            <a:ext cx="2526383" cy="369332"/>
          </a:xfrm>
          <a:prstGeom prst="rect">
            <a:avLst/>
          </a:prstGeom>
          <a:solidFill>
            <a:schemeClr val="accent6">
              <a:lumMod val="20000"/>
              <a:lumOff val="80000"/>
              <a:alpha val="26000"/>
            </a:schemeClr>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t>HargobindAcademy</a:t>
            </a:r>
          </a:p>
        </p:txBody>
      </p:sp>
    </p:spTree>
    <p:extLst>
      <p:ext uri="{BB962C8B-B14F-4D97-AF65-F5344CB8AC3E}">
        <p14:creationId xmlns:p14="http://schemas.microsoft.com/office/powerpoint/2010/main" val="274342654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7E315-30BA-4FEF-9CFF-047069DAE6EB}"/>
              </a:ext>
            </a:extLst>
          </p:cNvPr>
          <p:cNvSpPr>
            <a:spLocks noGrp="1"/>
          </p:cNvSpPr>
          <p:nvPr>
            <p:ph type="ctrTitle"/>
          </p:nvPr>
        </p:nvSpPr>
        <p:spPr>
          <a:xfrm>
            <a:off x="1371600" y="1803406"/>
            <a:ext cx="9448800" cy="1825096"/>
          </a:xfrm>
        </p:spPr>
        <p:txBody>
          <a:bodyPr/>
          <a:lstStyle/>
          <a:p>
            <a:r>
              <a:rPr lang="en-US" dirty="0"/>
              <a:t>Int 306 dbms</a:t>
            </a:r>
          </a:p>
        </p:txBody>
      </p:sp>
      <p:sp>
        <p:nvSpPr>
          <p:cNvPr id="3" name="Subtitle 2">
            <a:extLst>
              <a:ext uri="{FF2B5EF4-FFF2-40B4-BE49-F238E27FC236}">
                <a16:creationId xmlns:a16="http://schemas.microsoft.com/office/drawing/2014/main" id="{6427FFF8-BB73-4D76-A93F-88C56A9A8AEC}"/>
              </a:ext>
            </a:extLst>
          </p:cNvPr>
          <p:cNvSpPr>
            <a:spLocks noGrp="1"/>
          </p:cNvSpPr>
          <p:nvPr>
            <p:ph type="subTitle" idx="1"/>
          </p:nvPr>
        </p:nvSpPr>
        <p:spPr>
          <a:xfrm>
            <a:off x="1371600" y="3632200"/>
            <a:ext cx="9448800" cy="1825095"/>
          </a:xfrm>
        </p:spPr>
        <p:txBody>
          <a:bodyPr/>
          <a:lstStyle/>
          <a:p>
            <a:r>
              <a:rPr lang="en-US" dirty="0"/>
              <a:t>data modeling</a:t>
            </a:r>
          </a:p>
        </p:txBody>
      </p:sp>
    </p:spTree>
    <p:extLst>
      <p:ext uri="{BB962C8B-B14F-4D97-AF65-F5344CB8AC3E}">
        <p14:creationId xmlns:p14="http://schemas.microsoft.com/office/powerpoint/2010/main" val="1666757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AC01B-B57B-415D-8203-7CCD7479EABB}"/>
              </a:ext>
            </a:extLst>
          </p:cNvPr>
          <p:cNvSpPr>
            <a:spLocks noGrp="1"/>
          </p:cNvSpPr>
          <p:nvPr>
            <p:ph type="title"/>
          </p:nvPr>
        </p:nvSpPr>
        <p:spPr>
          <a:xfrm>
            <a:off x="1447800" y="533400"/>
            <a:ext cx="8229600" cy="1143000"/>
          </a:xfrm>
        </p:spPr>
        <p:txBody>
          <a:bodyPr rtlCol="0">
            <a:normAutofit fontScale="90000"/>
          </a:bodyPr>
          <a:lstStyle/>
          <a:p>
            <a:pPr>
              <a:defRPr/>
            </a:pPr>
            <a:r>
              <a:rPr lang="en-IN" b="1" dirty="0">
                <a:solidFill>
                  <a:schemeClr val="accent5"/>
                </a:solidFill>
              </a:rPr>
              <a:t>Network Model</a:t>
            </a:r>
            <a:br>
              <a:rPr lang="en-IN" b="1" dirty="0">
                <a:solidFill>
                  <a:schemeClr val="accent5"/>
                </a:solidFill>
              </a:rPr>
            </a:br>
            <a:endParaRPr lang="en-IN" dirty="0">
              <a:solidFill>
                <a:schemeClr val="accent5"/>
              </a:solidFill>
            </a:endParaRPr>
          </a:p>
        </p:txBody>
      </p:sp>
      <p:sp>
        <p:nvSpPr>
          <p:cNvPr id="3" name="Content Placeholder 2">
            <a:extLst>
              <a:ext uri="{FF2B5EF4-FFF2-40B4-BE49-F238E27FC236}">
                <a16:creationId xmlns:a16="http://schemas.microsoft.com/office/drawing/2014/main" id="{B7B3144B-82E8-4956-B908-C5106AB1968E}"/>
              </a:ext>
            </a:extLst>
          </p:cNvPr>
          <p:cNvSpPr>
            <a:spLocks noGrp="1"/>
          </p:cNvSpPr>
          <p:nvPr>
            <p:ph idx="1"/>
          </p:nvPr>
        </p:nvSpPr>
        <p:spPr/>
        <p:txBody>
          <a:bodyPr rtlCol="0">
            <a:normAutofit/>
          </a:bodyPr>
          <a:lstStyle/>
          <a:p>
            <a:pPr>
              <a:defRPr/>
            </a:pPr>
            <a:r>
              <a:rPr lang="en-US" sz="2800" dirty="0"/>
              <a:t>This is an extension of the Hierarchical model. In this model data is organised more like a graph, and are allowed to have more than one parent node.</a:t>
            </a:r>
          </a:p>
          <a:p>
            <a:pPr marL="0" indent="0">
              <a:buNone/>
              <a:defRPr/>
            </a:pPr>
            <a:endParaRPr lang="en-US" sz="2800" dirty="0"/>
          </a:p>
          <a:p>
            <a:pPr>
              <a:defRPr/>
            </a:pPr>
            <a:r>
              <a:rPr lang="en-US" sz="2800" dirty="0"/>
              <a:t>In this database model data is more related as more relationships are established in this database model. Also, as the data is more related, hence accessing the data is also easier and fast. This database model was used to map many-to-many data relationships.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F9D4-ACCE-499E-A54B-B647539066BC}"/>
              </a:ext>
            </a:extLst>
          </p:cNvPr>
          <p:cNvSpPr>
            <a:spLocks noGrp="1"/>
          </p:cNvSpPr>
          <p:nvPr>
            <p:ph type="title"/>
          </p:nvPr>
        </p:nvSpPr>
        <p:spPr/>
        <p:txBody>
          <a:bodyPr rtlCol="0">
            <a:normAutofit/>
          </a:bodyPr>
          <a:lstStyle/>
          <a:p>
            <a:pPr>
              <a:defRPr/>
            </a:pPr>
            <a:r>
              <a:rPr lang="en-IN" dirty="0">
                <a:solidFill>
                  <a:schemeClr val="accent5"/>
                </a:solidFill>
              </a:rPr>
              <a:t>Network Model continue..</a:t>
            </a:r>
          </a:p>
        </p:txBody>
      </p:sp>
      <p:pic>
        <p:nvPicPr>
          <p:cNvPr id="26627" name="Content Placeholder 3">
            <a:extLst>
              <a:ext uri="{FF2B5EF4-FFF2-40B4-BE49-F238E27FC236}">
                <a16:creationId xmlns:a16="http://schemas.microsoft.com/office/drawing/2014/main" id="{AF04A87D-CF77-4317-BFCC-16F7995A9AE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867025" y="1887539"/>
            <a:ext cx="6457950" cy="395287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F9D4-ACCE-499E-A54B-B647539066BC}"/>
              </a:ext>
            </a:extLst>
          </p:cNvPr>
          <p:cNvSpPr>
            <a:spLocks noGrp="1"/>
          </p:cNvSpPr>
          <p:nvPr>
            <p:ph type="title"/>
          </p:nvPr>
        </p:nvSpPr>
        <p:spPr/>
        <p:txBody>
          <a:bodyPr rtlCol="0">
            <a:normAutofit/>
          </a:bodyPr>
          <a:lstStyle/>
          <a:p>
            <a:pPr>
              <a:defRPr/>
            </a:pPr>
            <a:r>
              <a:rPr lang="en-IN" dirty="0">
                <a:solidFill>
                  <a:schemeClr val="accent5"/>
                </a:solidFill>
              </a:rPr>
              <a:t>Network Model continue..</a:t>
            </a:r>
          </a:p>
        </p:txBody>
      </p:sp>
      <p:pic>
        <p:nvPicPr>
          <p:cNvPr id="6" name="Picture 5">
            <a:extLst>
              <a:ext uri="{FF2B5EF4-FFF2-40B4-BE49-F238E27FC236}">
                <a16:creationId xmlns:a16="http://schemas.microsoft.com/office/drawing/2014/main" id="{7F248C60-FB67-415A-B13F-FDF4A3BE1E1A}"/>
              </a:ext>
            </a:extLst>
          </p:cNvPr>
          <p:cNvPicPr>
            <a:picLocks noChangeAspect="1"/>
          </p:cNvPicPr>
          <p:nvPr/>
        </p:nvPicPr>
        <p:blipFill>
          <a:blip r:embed="rId2"/>
          <a:stretch>
            <a:fillRect/>
          </a:stretch>
        </p:blipFill>
        <p:spPr>
          <a:xfrm>
            <a:off x="2228850" y="2377440"/>
            <a:ext cx="7734300" cy="3978404"/>
          </a:xfrm>
          <a:prstGeom prst="rect">
            <a:avLst/>
          </a:prstGeom>
        </p:spPr>
      </p:pic>
    </p:spTree>
    <p:extLst>
      <p:ext uri="{BB962C8B-B14F-4D97-AF65-F5344CB8AC3E}">
        <p14:creationId xmlns:p14="http://schemas.microsoft.com/office/powerpoint/2010/main" val="2682323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F9D4-ACCE-499E-A54B-B647539066BC}"/>
              </a:ext>
            </a:extLst>
          </p:cNvPr>
          <p:cNvSpPr>
            <a:spLocks noGrp="1"/>
          </p:cNvSpPr>
          <p:nvPr>
            <p:ph type="title"/>
          </p:nvPr>
        </p:nvSpPr>
        <p:spPr/>
        <p:txBody>
          <a:bodyPr rtlCol="0">
            <a:normAutofit/>
          </a:bodyPr>
          <a:lstStyle/>
          <a:p>
            <a:pPr>
              <a:defRPr/>
            </a:pPr>
            <a:r>
              <a:rPr lang="en-US" b="0" i="1" dirty="0">
                <a:solidFill>
                  <a:srgbClr val="333333"/>
                </a:solidFill>
                <a:effectLst/>
                <a:latin typeface="PT Serif"/>
              </a:rPr>
              <a:t>Features of a Network Model</a:t>
            </a:r>
            <a:endParaRPr lang="en-IN" dirty="0">
              <a:solidFill>
                <a:schemeClr val="accent5"/>
              </a:solidFill>
            </a:endParaRPr>
          </a:p>
        </p:txBody>
      </p:sp>
      <p:sp>
        <p:nvSpPr>
          <p:cNvPr id="4" name="Content Placeholder 3">
            <a:extLst>
              <a:ext uri="{FF2B5EF4-FFF2-40B4-BE49-F238E27FC236}">
                <a16:creationId xmlns:a16="http://schemas.microsoft.com/office/drawing/2014/main" id="{B5AB565E-7463-4B19-8779-26D3BF73B6B1}"/>
              </a:ext>
            </a:extLst>
          </p:cNvPr>
          <p:cNvSpPr>
            <a:spLocks noGrp="1"/>
          </p:cNvSpPr>
          <p:nvPr>
            <p:ph idx="1"/>
          </p:nvPr>
        </p:nvSpPr>
        <p:spPr/>
        <p:txBody>
          <a:bodyPr/>
          <a:lstStyle/>
          <a:p>
            <a:pPr algn="l">
              <a:buFont typeface="+mj-lt"/>
              <a:buAutoNum type="arabicPeriod"/>
            </a:pPr>
            <a:r>
              <a:rPr lang="en-US" sz="2400" b="1" i="1" dirty="0">
                <a:solidFill>
                  <a:srgbClr val="333333"/>
                </a:solidFill>
                <a:effectLst/>
                <a:latin typeface="PT Serif"/>
              </a:rPr>
              <a:t>Ability to Merge more Relationships: </a:t>
            </a:r>
            <a:r>
              <a:rPr lang="en-US" sz="2400" b="0" i="0" dirty="0">
                <a:solidFill>
                  <a:srgbClr val="333333"/>
                </a:solidFill>
                <a:effectLst/>
                <a:latin typeface="PT Serif"/>
              </a:rPr>
              <a:t>In this model, as there are more relationships so data is more related. This model has the ability to manage one-to-one relationships as well as many-to-many relationships.</a:t>
            </a:r>
          </a:p>
          <a:p>
            <a:pPr algn="l">
              <a:buFont typeface="+mj-lt"/>
              <a:buAutoNum type="arabicPeriod"/>
            </a:pPr>
            <a:r>
              <a:rPr lang="en-US" sz="2400" b="1" i="1" dirty="0">
                <a:solidFill>
                  <a:srgbClr val="333333"/>
                </a:solidFill>
                <a:effectLst/>
                <a:latin typeface="PT Serif"/>
              </a:rPr>
              <a:t>Many paths: </a:t>
            </a:r>
            <a:r>
              <a:rPr lang="en-US" sz="2400" b="0" i="0" dirty="0">
                <a:solidFill>
                  <a:srgbClr val="333333"/>
                </a:solidFill>
                <a:effectLst/>
                <a:latin typeface="PT Serif"/>
              </a:rPr>
              <a:t>As there are more relationships so there can be more than one path to the same record. This makes data access fast and simple.</a:t>
            </a:r>
          </a:p>
          <a:p>
            <a:pPr algn="l">
              <a:buFont typeface="+mj-lt"/>
              <a:buAutoNum type="arabicPeriod"/>
            </a:pPr>
            <a:r>
              <a:rPr lang="en-US" sz="2400" b="1" i="1" dirty="0">
                <a:solidFill>
                  <a:srgbClr val="333333"/>
                </a:solidFill>
                <a:effectLst/>
                <a:latin typeface="PT Serif"/>
              </a:rPr>
              <a:t>Circular Linked List: </a:t>
            </a:r>
            <a:r>
              <a:rPr lang="en-US" sz="2400" b="0" i="0" dirty="0">
                <a:solidFill>
                  <a:srgbClr val="333333"/>
                </a:solidFill>
                <a:effectLst/>
                <a:latin typeface="PT Serif"/>
              </a:rPr>
              <a:t>The operations on the network model are done with the help of the circular linked list. The current position is maintained with the help of a program and this position navigates through the records according to the relationship.</a:t>
            </a:r>
          </a:p>
          <a:p>
            <a:endParaRPr lang="en-US" dirty="0"/>
          </a:p>
        </p:txBody>
      </p:sp>
    </p:spTree>
    <p:extLst>
      <p:ext uri="{BB962C8B-B14F-4D97-AF65-F5344CB8AC3E}">
        <p14:creationId xmlns:p14="http://schemas.microsoft.com/office/powerpoint/2010/main" val="146215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F9D4-ACCE-499E-A54B-B647539066BC}"/>
              </a:ext>
            </a:extLst>
          </p:cNvPr>
          <p:cNvSpPr>
            <a:spLocks noGrp="1"/>
          </p:cNvSpPr>
          <p:nvPr>
            <p:ph type="title"/>
          </p:nvPr>
        </p:nvSpPr>
        <p:spPr/>
        <p:txBody>
          <a:bodyPr rtlCol="0">
            <a:normAutofit fontScale="90000"/>
          </a:bodyPr>
          <a:lstStyle/>
          <a:p>
            <a:pPr>
              <a:defRPr/>
            </a:pPr>
            <a:r>
              <a:rPr lang="en-US" dirty="0"/>
              <a:t>Advantages of Network Model</a:t>
            </a:r>
            <a:br>
              <a:rPr lang="en-US" dirty="0"/>
            </a:br>
            <a:endParaRPr lang="en-IN" dirty="0">
              <a:solidFill>
                <a:schemeClr val="accent5"/>
              </a:solidFill>
            </a:endParaRPr>
          </a:p>
        </p:txBody>
      </p:sp>
      <p:sp>
        <p:nvSpPr>
          <p:cNvPr id="4" name="Content Placeholder 3">
            <a:extLst>
              <a:ext uri="{FF2B5EF4-FFF2-40B4-BE49-F238E27FC236}">
                <a16:creationId xmlns:a16="http://schemas.microsoft.com/office/drawing/2014/main" id="{B5AB565E-7463-4B19-8779-26D3BF73B6B1}"/>
              </a:ext>
            </a:extLst>
          </p:cNvPr>
          <p:cNvSpPr>
            <a:spLocks noGrp="1"/>
          </p:cNvSpPr>
          <p:nvPr>
            <p:ph idx="1"/>
          </p:nvPr>
        </p:nvSpPr>
        <p:spPr/>
        <p:txBody>
          <a:bodyPr>
            <a:normAutofit/>
          </a:bodyPr>
          <a:lstStyle/>
          <a:p>
            <a:r>
              <a:rPr lang="en-US" sz="2800" dirty="0"/>
              <a:t>The data can be accessed faster as compared to the hierarchical model. This is because the data is more related in the network model and there can be more than one path to reach a particular node. So the data can be accessed in many ways.</a:t>
            </a:r>
          </a:p>
          <a:p>
            <a:r>
              <a:rPr lang="en-US" sz="2800" dirty="0"/>
              <a:t>As there is a parent-child relationship so data integrity is present. Any change in parent record is reflected in the child record.</a:t>
            </a:r>
          </a:p>
        </p:txBody>
      </p:sp>
    </p:spTree>
    <p:extLst>
      <p:ext uri="{BB962C8B-B14F-4D97-AF65-F5344CB8AC3E}">
        <p14:creationId xmlns:p14="http://schemas.microsoft.com/office/powerpoint/2010/main" val="896117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F9D4-ACCE-499E-A54B-B647539066BC}"/>
              </a:ext>
            </a:extLst>
          </p:cNvPr>
          <p:cNvSpPr>
            <a:spLocks noGrp="1"/>
          </p:cNvSpPr>
          <p:nvPr>
            <p:ph type="title"/>
          </p:nvPr>
        </p:nvSpPr>
        <p:spPr/>
        <p:txBody>
          <a:bodyPr rtlCol="0">
            <a:normAutofit fontScale="90000"/>
          </a:bodyPr>
          <a:lstStyle/>
          <a:p>
            <a:pPr>
              <a:defRPr/>
            </a:pPr>
            <a:r>
              <a:rPr lang="en-US" dirty="0"/>
              <a:t>Disadvantages of Network Model</a:t>
            </a:r>
            <a:br>
              <a:rPr lang="en-US" dirty="0"/>
            </a:br>
            <a:endParaRPr lang="en-IN" dirty="0">
              <a:solidFill>
                <a:schemeClr val="accent5"/>
              </a:solidFill>
            </a:endParaRPr>
          </a:p>
        </p:txBody>
      </p:sp>
      <p:sp>
        <p:nvSpPr>
          <p:cNvPr id="4" name="Content Placeholder 3">
            <a:extLst>
              <a:ext uri="{FF2B5EF4-FFF2-40B4-BE49-F238E27FC236}">
                <a16:creationId xmlns:a16="http://schemas.microsoft.com/office/drawing/2014/main" id="{B5AB565E-7463-4B19-8779-26D3BF73B6B1}"/>
              </a:ext>
            </a:extLst>
          </p:cNvPr>
          <p:cNvSpPr>
            <a:spLocks noGrp="1"/>
          </p:cNvSpPr>
          <p:nvPr>
            <p:ph idx="1"/>
          </p:nvPr>
        </p:nvSpPr>
        <p:spPr/>
        <p:txBody>
          <a:bodyPr>
            <a:normAutofit/>
          </a:bodyPr>
          <a:lstStyle/>
          <a:p>
            <a:pPr algn="l">
              <a:buFont typeface="Arial" panose="020B0604020202020204" pitchFamily="34" charset="0"/>
              <a:buChar char="•"/>
            </a:pPr>
            <a:r>
              <a:rPr lang="en-US" sz="3600" b="0" i="0" dirty="0">
                <a:solidFill>
                  <a:srgbClr val="333333"/>
                </a:solidFill>
                <a:effectLst/>
                <a:latin typeface="PT Serif"/>
              </a:rPr>
              <a:t>As more and more relationships need to be handled the system might get complex. So, a user must be having detailed knowledge of the model to work with the model.</a:t>
            </a:r>
          </a:p>
          <a:p>
            <a:pPr algn="l">
              <a:buFont typeface="Arial" panose="020B0604020202020204" pitchFamily="34" charset="0"/>
              <a:buChar char="•"/>
            </a:pPr>
            <a:r>
              <a:rPr lang="en-US" sz="3600" b="0" i="0" dirty="0">
                <a:solidFill>
                  <a:srgbClr val="333333"/>
                </a:solidFill>
                <a:effectLst/>
                <a:latin typeface="PT Serif"/>
              </a:rPr>
              <a:t>Any change like </a:t>
            </a:r>
            <a:r>
              <a:rPr lang="en-US" sz="3600" b="0" i="0" dirty="0" err="1">
                <a:solidFill>
                  <a:srgbClr val="333333"/>
                </a:solidFill>
                <a:effectLst/>
                <a:latin typeface="PT Serif"/>
              </a:rPr>
              <a:t>updation</a:t>
            </a:r>
            <a:r>
              <a:rPr lang="en-US" sz="3600" b="0" i="0" dirty="0">
                <a:solidFill>
                  <a:srgbClr val="333333"/>
                </a:solidFill>
                <a:effectLst/>
                <a:latin typeface="PT Serif"/>
              </a:rPr>
              <a:t>, deletion, insertion is very complex.</a:t>
            </a:r>
          </a:p>
          <a:p>
            <a:endParaRPr lang="en-US" sz="2800" dirty="0"/>
          </a:p>
        </p:txBody>
      </p:sp>
    </p:spTree>
    <p:extLst>
      <p:ext uri="{BB962C8B-B14F-4D97-AF65-F5344CB8AC3E}">
        <p14:creationId xmlns:p14="http://schemas.microsoft.com/office/powerpoint/2010/main" val="1323136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21B7E-EE65-4E96-85A2-F2A74F451DE7}"/>
              </a:ext>
            </a:extLst>
          </p:cNvPr>
          <p:cNvSpPr>
            <a:spLocks noGrp="1"/>
          </p:cNvSpPr>
          <p:nvPr>
            <p:ph type="title"/>
          </p:nvPr>
        </p:nvSpPr>
        <p:spPr>
          <a:xfrm>
            <a:off x="2989868" y="161058"/>
            <a:ext cx="8610600" cy="1293028"/>
          </a:xfrm>
        </p:spPr>
        <p:txBody>
          <a:bodyPr rtlCol="0">
            <a:normAutofit/>
          </a:bodyPr>
          <a:lstStyle/>
          <a:p>
            <a:pPr>
              <a:defRPr/>
            </a:pPr>
            <a:r>
              <a:rPr lang="en-IN" b="1" dirty="0">
                <a:solidFill>
                  <a:schemeClr val="accent5"/>
                </a:solidFill>
              </a:rPr>
              <a:t>Relational Model</a:t>
            </a:r>
          </a:p>
        </p:txBody>
      </p:sp>
      <p:sp>
        <p:nvSpPr>
          <p:cNvPr id="3" name="Content Placeholder 2">
            <a:extLst>
              <a:ext uri="{FF2B5EF4-FFF2-40B4-BE49-F238E27FC236}">
                <a16:creationId xmlns:a16="http://schemas.microsoft.com/office/drawing/2014/main" id="{12157F08-DB4A-486C-9A26-A943B620468B}"/>
              </a:ext>
            </a:extLst>
          </p:cNvPr>
          <p:cNvSpPr>
            <a:spLocks noGrp="1"/>
          </p:cNvSpPr>
          <p:nvPr>
            <p:ph idx="1"/>
          </p:nvPr>
        </p:nvSpPr>
        <p:spPr>
          <a:xfrm>
            <a:off x="685800" y="1121790"/>
            <a:ext cx="10820400" cy="5505253"/>
          </a:xfrm>
        </p:spPr>
        <p:txBody>
          <a:bodyPr rtlCol="0">
            <a:normAutofit fontScale="92500" lnSpcReduction="10000"/>
          </a:bodyPr>
          <a:lstStyle/>
          <a:p>
            <a:pPr>
              <a:defRPr/>
            </a:pPr>
            <a:r>
              <a:rPr lang="en-US" sz="3200" dirty="0"/>
              <a:t>In this model, data is organised in two-dimensional </a:t>
            </a:r>
            <a:r>
              <a:rPr lang="en-US" sz="3200" b="1" dirty="0"/>
              <a:t>tables</a:t>
            </a:r>
            <a:r>
              <a:rPr lang="en-US" sz="3200" dirty="0"/>
              <a:t> and the relationship is maintained by storing a common field.</a:t>
            </a:r>
          </a:p>
          <a:p>
            <a:pPr>
              <a:defRPr/>
            </a:pPr>
            <a:r>
              <a:rPr lang="en-US" sz="3200" dirty="0"/>
              <a:t>This model was introduced by E.F Codd in 1970, and since then it has been the most widely used database model, in fact, we can say the only database model used around the world.</a:t>
            </a:r>
          </a:p>
          <a:p>
            <a:pPr marL="0" indent="0">
              <a:buNone/>
              <a:defRPr/>
            </a:pPr>
            <a:endParaRPr lang="en-US" sz="3200" dirty="0"/>
          </a:p>
          <a:p>
            <a:pPr>
              <a:defRPr/>
            </a:pPr>
            <a:r>
              <a:rPr lang="en-US" sz="3200" dirty="0"/>
              <a:t>The basic structure of data in the relational model is tables. All the information related to a particular type is stored in rows of that table.</a:t>
            </a:r>
          </a:p>
          <a:p>
            <a:pPr>
              <a:defRPr/>
            </a:pPr>
            <a:r>
              <a:rPr lang="en-US" sz="3200" dirty="0"/>
              <a:t>Hence, tables are also known as </a:t>
            </a:r>
            <a:r>
              <a:rPr lang="en-US" sz="3200" b="1" dirty="0"/>
              <a:t>relations</a:t>
            </a:r>
            <a:r>
              <a:rPr lang="en-US" sz="3200" dirty="0"/>
              <a:t> in relational model.</a:t>
            </a:r>
          </a:p>
          <a:p>
            <a:pPr marL="0" indent="0">
              <a:buNone/>
              <a:defRPr/>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A8D7-155B-4E5C-8944-79B28CAFDBD9}"/>
              </a:ext>
            </a:extLst>
          </p:cNvPr>
          <p:cNvSpPr>
            <a:spLocks noGrp="1"/>
          </p:cNvSpPr>
          <p:nvPr>
            <p:ph type="title"/>
          </p:nvPr>
        </p:nvSpPr>
        <p:spPr/>
        <p:txBody>
          <a:bodyPr rtlCol="0">
            <a:normAutofit/>
          </a:bodyPr>
          <a:lstStyle/>
          <a:p>
            <a:pPr>
              <a:defRPr/>
            </a:pPr>
            <a:r>
              <a:rPr lang="en-IN" b="1" dirty="0">
                <a:solidFill>
                  <a:schemeClr val="accent5"/>
                </a:solidFill>
              </a:rPr>
              <a:t>Relational Model</a:t>
            </a:r>
            <a:endParaRPr lang="en-IN" dirty="0"/>
          </a:p>
        </p:txBody>
      </p:sp>
      <p:pic>
        <p:nvPicPr>
          <p:cNvPr id="30723" name="Content Placeholder 3">
            <a:extLst>
              <a:ext uri="{FF2B5EF4-FFF2-40B4-BE49-F238E27FC236}">
                <a16:creationId xmlns:a16="http://schemas.microsoft.com/office/drawing/2014/main" id="{ADE05DFB-0F50-4EBA-A894-02F818BAD94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719389" y="1600201"/>
            <a:ext cx="6753225" cy="4525963"/>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A8D7-155B-4E5C-8944-79B28CAFDBD9}"/>
              </a:ext>
            </a:extLst>
          </p:cNvPr>
          <p:cNvSpPr>
            <a:spLocks noGrp="1"/>
          </p:cNvSpPr>
          <p:nvPr>
            <p:ph type="title"/>
          </p:nvPr>
        </p:nvSpPr>
        <p:spPr/>
        <p:txBody>
          <a:bodyPr rtlCol="0">
            <a:normAutofit/>
          </a:bodyPr>
          <a:lstStyle/>
          <a:p>
            <a:pPr>
              <a:defRPr/>
            </a:pPr>
            <a:r>
              <a:rPr lang="en-IN" b="1" dirty="0">
                <a:solidFill>
                  <a:schemeClr val="accent5"/>
                </a:solidFill>
              </a:rPr>
              <a:t>Relational Model</a:t>
            </a:r>
            <a:endParaRPr lang="en-IN" dirty="0"/>
          </a:p>
        </p:txBody>
      </p:sp>
      <p:pic>
        <p:nvPicPr>
          <p:cNvPr id="6" name="Content Placeholder 5">
            <a:extLst>
              <a:ext uri="{FF2B5EF4-FFF2-40B4-BE49-F238E27FC236}">
                <a16:creationId xmlns:a16="http://schemas.microsoft.com/office/drawing/2014/main" id="{BA14536A-796F-424E-A43B-ADAC8EACC368}"/>
              </a:ext>
            </a:extLst>
          </p:cNvPr>
          <p:cNvPicPr>
            <a:picLocks noGrp="1" noChangeAspect="1"/>
          </p:cNvPicPr>
          <p:nvPr>
            <p:ph idx="1"/>
          </p:nvPr>
        </p:nvPicPr>
        <p:blipFill>
          <a:blip r:embed="rId2"/>
          <a:stretch>
            <a:fillRect/>
          </a:stretch>
        </p:blipFill>
        <p:spPr>
          <a:xfrm>
            <a:off x="990600" y="2229644"/>
            <a:ext cx="10210800" cy="3952875"/>
          </a:xfrm>
        </p:spPr>
      </p:pic>
    </p:spTree>
    <p:extLst>
      <p:ext uri="{BB962C8B-B14F-4D97-AF65-F5344CB8AC3E}">
        <p14:creationId xmlns:p14="http://schemas.microsoft.com/office/powerpoint/2010/main" val="1470094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A8D7-155B-4E5C-8944-79B28CAFDBD9}"/>
              </a:ext>
            </a:extLst>
          </p:cNvPr>
          <p:cNvSpPr>
            <a:spLocks noGrp="1"/>
          </p:cNvSpPr>
          <p:nvPr>
            <p:ph type="title"/>
          </p:nvPr>
        </p:nvSpPr>
        <p:spPr/>
        <p:txBody>
          <a:bodyPr rtlCol="0">
            <a:normAutofit/>
          </a:bodyPr>
          <a:lstStyle/>
          <a:p>
            <a:pPr>
              <a:defRPr/>
            </a:pPr>
            <a:r>
              <a:rPr lang="en-US" b="0" i="1" dirty="0">
                <a:solidFill>
                  <a:srgbClr val="333333"/>
                </a:solidFill>
                <a:effectLst/>
                <a:latin typeface="PT Serif"/>
              </a:rPr>
              <a:t>Features of Relational Model</a:t>
            </a:r>
            <a:endParaRPr lang="en-IN" dirty="0"/>
          </a:p>
        </p:txBody>
      </p:sp>
      <p:sp>
        <p:nvSpPr>
          <p:cNvPr id="4" name="Content Placeholder 3">
            <a:extLst>
              <a:ext uri="{FF2B5EF4-FFF2-40B4-BE49-F238E27FC236}">
                <a16:creationId xmlns:a16="http://schemas.microsoft.com/office/drawing/2014/main" id="{67DCD597-5919-418E-8EDF-21C0B2BDD8C7}"/>
              </a:ext>
            </a:extLst>
          </p:cNvPr>
          <p:cNvSpPr>
            <a:spLocks noGrp="1"/>
          </p:cNvSpPr>
          <p:nvPr>
            <p:ph idx="1"/>
          </p:nvPr>
        </p:nvSpPr>
        <p:spPr/>
        <p:txBody>
          <a:bodyPr/>
          <a:lstStyle/>
          <a:p>
            <a:pPr algn="l">
              <a:buFont typeface="Arial" panose="020B0604020202020204" pitchFamily="34" charset="0"/>
              <a:buChar char="•"/>
            </a:pPr>
            <a:r>
              <a:rPr lang="en-US" sz="2800" b="1" i="1" dirty="0">
                <a:solidFill>
                  <a:srgbClr val="333333"/>
                </a:solidFill>
                <a:effectLst/>
                <a:latin typeface="PT Serif"/>
              </a:rPr>
              <a:t>Tuples</a:t>
            </a:r>
            <a:r>
              <a:rPr lang="en-US" sz="2800" b="0" i="0" dirty="0">
                <a:solidFill>
                  <a:srgbClr val="333333"/>
                </a:solidFill>
                <a:effectLst/>
                <a:latin typeface="PT Serif"/>
              </a:rPr>
              <a:t>: Each row in the table is called tuple. A row contains all the information about any instance of the object. In the above example, each row has all the information about any specific individual like the first row has information about John.</a:t>
            </a:r>
          </a:p>
          <a:p>
            <a:pPr algn="l">
              <a:buFont typeface="Arial" panose="020B0604020202020204" pitchFamily="34" charset="0"/>
              <a:buChar char="•"/>
            </a:pPr>
            <a:r>
              <a:rPr lang="en-US" sz="2800" b="1" i="1" dirty="0">
                <a:solidFill>
                  <a:srgbClr val="333333"/>
                </a:solidFill>
                <a:effectLst/>
                <a:latin typeface="PT Serif"/>
              </a:rPr>
              <a:t>Attribute or field:</a:t>
            </a:r>
            <a:r>
              <a:rPr lang="en-US" sz="2800" b="0" i="0" dirty="0">
                <a:solidFill>
                  <a:srgbClr val="333333"/>
                </a:solidFill>
                <a:effectLst/>
                <a:latin typeface="PT Serif"/>
              </a:rPr>
              <a:t> Attributes are the property which defines the table or relation. The values of the attribute should be from the same domain. In the above example, we have different attributes of the </a:t>
            </a:r>
            <a:r>
              <a:rPr lang="en-US" sz="2800" b="0" i="1" dirty="0">
                <a:solidFill>
                  <a:srgbClr val="333333"/>
                </a:solidFill>
                <a:effectLst/>
                <a:latin typeface="PT Serif"/>
              </a:rPr>
              <a:t>employee</a:t>
            </a:r>
            <a:r>
              <a:rPr lang="en-US" sz="2800" b="0" i="0" dirty="0">
                <a:solidFill>
                  <a:srgbClr val="333333"/>
                </a:solidFill>
                <a:effectLst/>
                <a:latin typeface="PT Serif"/>
              </a:rPr>
              <a:t> like Salary, </a:t>
            </a:r>
            <a:r>
              <a:rPr lang="en-US" sz="2800" b="0" i="0" dirty="0" err="1">
                <a:solidFill>
                  <a:srgbClr val="333333"/>
                </a:solidFill>
                <a:effectLst/>
                <a:latin typeface="PT Serif"/>
              </a:rPr>
              <a:t>Mobile_no</a:t>
            </a:r>
            <a:r>
              <a:rPr lang="en-US" sz="2800" b="0" i="0" dirty="0">
                <a:solidFill>
                  <a:srgbClr val="333333"/>
                </a:solidFill>
                <a:effectLst/>
                <a:latin typeface="PT Serif"/>
              </a:rPr>
              <a:t>, etc.</a:t>
            </a:r>
          </a:p>
          <a:p>
            <a:endParaRPr lang="en-US" dirty="0"/>
          </a:p>
        </p:txBody>
      </p:sp>
    </p:spTree>
    <p:extLst>
      <p:ext uri="{BB962C8B-B14F-4D97-AF65-F5344CB8AC3E}">
        <p14:creationId xmlns:p14="http://schemas.microsoft.com/office/powerpoint/2010/main" val="1756679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9374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A8D7-155B-4E5C-8944-79B28CAFDBD9}"/>
              </a:ext>
            </a:extLst>
          </p:cNvPr>
          <p:cNvSpPr>
            <a:spLocks noGrp="1"/>
          </p:cNvSpPr>
          <p:nvPr>
            <p:ph type="title"/>
          </p:nvPr>
        </p:nvSpPr>
        <p:spPr/>
        <p:txBody>
          <a:bodyPr rtlCol="0">
            <a:normAutofit/>
          </a:bodyPr>
          <a:lstStyle/>
          <a:p>
            <a:pPr>
              <a:defRPr/>
            </a:pPr>
            <a:r>
              <a:rPr lang="en-US" b="0" i="1" dirty="0">
                <a:solidFill>
                  <a:srgbClr val="333333"/>
                </a:solidFill>
                <a:effectLst/>
                <a:latin typeface="PT Serif"/>
              </a:rPr>
              <a:t>Advantages of Relational Model</a:t>
            </a:r>
            <a:endParaRPr lang="en-IN" dirty="0"/>
          </a:p>
        </p:txBody>
      </p:sp>
      <p:sp>
        <p:nvSpPr>
          <p:cNvPr id="4" name="Content Placeholder 3">
            <a:extLst>
              <a:ext uri="{FF2B5EF4-FFF2-40B4-BE49-F238E27FC236}">
                <a16:creationId xmlns:a16="http://schemas.microsoft.com/office/drawing/2014/main" id="{67DCD597-5919-418E-8EDF-21C0B2BDD8C7}"/>
              </a:ext>
            </a:extLst>
          </p:cNvPr>
          <p:cNvSpPr>
            <a:spLocks noGrp="1"/>
          </p:cNvSpPr>
          <p:nvPr>
            <p:ph idx="1"/>
          </p:nvPr>
        </p:nvSpPr>
        <p:spPr/>
        <p:txBody>
          <a:bodyPr/>
          <a:lstStyle/>
          <a:p>
            <a:pPr algn="l">
              <a:buFont typeface="Arial" panose="020B0604020202020204" pitchFamily="34" charset="0"/>
              <a:buChar char="•"/>
            </a:pPr>
            <a:r>
              <a:rPr lang="en-US" sz="2800" b="1" i="1" dirty="0">
                <a:solidFill>
                  <a:srgbClr val="333333"/>
                </a:solidFill>
                <a:effectLst/>
                <a:latin typeface="PT Serif"/>
              </a:rPr>
              <a:t>Simple:</a:t>
            </a:r>
            <a:r>
              <a:rPr lang="en-US" sz="2800" b="0" i="0" dirty="0">
                <a:solidFill>
                  <a:srgbClr val="333333"/>
                </a:solidFill>
                <a:effectLst/>
                <a:latin typeface="PT Serif"/>
              </a:rPr>
              <a:t> This model is more simple as compared to the network and hierarchical model.</a:t>
            </a:r>
          </a:p>
          <a:p>
            <a:pPr algn="l">
              <a:buFont typeface="Arial" panose="020B0604020202020204" pitchFamily="34" charset="0"/>
              <a:buChar char="•"/>
            </a:pPr>
            <a:r>
              <a:rPr lang="en-US" sz="2800" b="1" i="1" dirty="0">
                <a:solidFill>
                  <a:srgbClr val="333333"/>
                </a:solidFill>
                <a:effectLst/>
                <a:latin typeface="PT Serif"/>
              </a:rPr>
              <a:t>Scalable: </a:t>
            </a:r>
            <a:r>
              <a:rPr lang="en-US" sz="2800" b="0" i="0" dirty="0">
                <a:solidFill>
                  <a:srgbClr val="333333"/>
                </a:solidFill>
                <a:effectLst/>
                <a:latin typeface="PT Serif"/>
              </a:rPr>
              <a:t>This model can be easily scaled as we can add as many rows and columns we want.</a:t>
            </a:r>
          </a:p>
          <a:p>
            <a:pPr algn="l">
              <a:buFont typeface="Arial" panose="020B0604020202020204" pitchFamily="34" charset="0"/>
              <a:buChar char="•"/>
            </a:pPr>
            <a:r>
              <a:rPr lang="en-US" sz="2800" b="1" i="1" dirty="0">
                <a:solidFill>
                  <a:srgbClr val="333333"/>
                </a:solidFill>
                <a:effectLst/>
                <a:latin typeface="PT Serif"/>
              </a:rPr>
              <a:t>Structural Independence:</a:t>
            </a:r>
            <a:r>
              <a:rPr lang="en-US" sz="2800" b="0" i="0" dirty="0">
                <a:solidFill>
                  <a:srgbClr val="333333"/>
                </a:solidFill>
                <a:effectLst/>
                <a:latin typeface="PT Serif"/>
              </a:rPr>
              <a:t> We can make changes in database structure without changing the way to access the data. When we can make changes to the database structure without affecting the capability to DBMS to access the data we can say that structural independence has been achieved.</a:t>
            </a:r>
          </a:p>
          <a:p>
            <a:endParaRPr lang="en-US" dirty="0"/>
          </a:p>
        </p:txBody>
      </p:sp>
    </p:spTree>
    <p:extLst>
      <p:ext uri="{BB962C8B-B14F-4D97-AF65-F5344CB8AC3E}">
        <p14:creationId xmlns:p14="http://schemas.microsoft.com/office/powerpoint/2010/main" val="1966392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A8D7-155B-4E5C-8944-79B28CAFDBD9}"/>
              </a:ext>
            </a:extLst>
          </p:cNvPr>
          <p:cNvSpPr>
            <a:spLocks noGrp="1"/>
          </p:cNvSpPr>
          <p:nvPr>
            <p:ph type="title"/>
          </p:nvPr>
        </p:nvSpPr>
        <p:spPr/>
        <p:txBody>
          <a:bodyPr rtlCol="0">
            <a:normAutofit/>
          </a:bodyPr>
          <a:lstStyle/>
          <a:p>
            <a:pPr>
              <a:defRPr/>
            </a:pPr>
            <a:r>
              <a:rPr lang="en-US" b="0" i="1" dirty="0">
                <a:solidFill>
                  <a:srgbClr val="333333"/>
                </a:solidFill>
                <a:effectLst/>
                <a:latin typeface="PT Serif"/>
              </a:rPr>
              <a:t>Disadvantages of Relational Model</a:t>
            </a:r>
            <a:endParaRPr lang="en-IN" dirty="0"/>
          </a:p>
        </p:txBody>
      </p:sp>
      <p:sp>
        <p:nvSpPr>
          <p:cNvPr id="4" name="Content Placeholder 3">
            <a:extLst>
              <a:ext uri="{FF2B5EF4-FFF2-40B4-BE49-F238E27FC236}">
                <a16:creationId xmlns:a16="http://schemas.microsoft.com/office/drawing/2014/main" id="{67DCD597-5919-418E-8EDF-21C0B2BDD8C7}"/>
              </a:ext>
            </a:extLst>
          </p:cNvPr>
          <p:cNvSpPr>
            <a:spLocks noGrp="1"/>
          </p:cNvSpPr>
          <p:nvPr>
            <p:ph idx="1"/>
          </p:nvPr>
        </p:nvSpPr>
        <p:spPr/>
        <p:txBody>
          <a:bodyPr/>
          <a:lstStyle/>
          <a:p>
            <a:pPr algn="l">
              <a:buFont typeface="Arial" panose="020B0604020202020204" pitchFamily="34" charset="0"/>
              <a:buChar char="•"/>
            </a:pPr>
            <a:r>
              <a:rPr lang="en-US" sz="2400" b="1" i="1" dirty="0">
                <a:solidFill>
                  <a:srgbClr val="333333"/>
                </a:solidFill>
                <a:effectLst/>
                <a:latin typeface="PT Serif"/>
              </a:rPr>
              <a:t>Hardware Overheads: </a:t>
            </a:r>
            <a:r>
              <a:rPr lang="en-US" sz="2400" b="0" i="0" dirty="0">
                <a:solidFill>
                  <a:srgbClr val="333333"/>
                </a:solidFill>
                <a:effectLst/>
                <a:latin typeface="PT Serif"/>
              </a:rPr>
              <a:t>For hiding the complexities and making things easier for the user this model requires more powerful hardware computers and data storage devices.</a:t>
            </a:r>
          </a:p>
          <a:p>
            <a:pPr algn="l">
              <a:buFont typeface="Arial" panose="020B0604020202020204" pitchFamily="34" charset="0"/>
              <a:buChar char="•"/>
            </a:pPr>
            <a:r>
              <a:rPr lang="en-US" sz="2400" b="1" i="1" dirty="0">
                <a:solidFill>
                  <a:srgbClr val="333333"/>
                </a:solidFill>
                <a:effectLst/>
                <a:latin typeface="PT Serif"/>
              </a:rPr>
              <a:t>Bad Design:</a:t>
            </a:r>
            <a:r>
              <a:rPr lang="en-US" sz="2400" b="0" i="0" dirty="0">
                <a:solidFill>
                  <a:srgbClr val="333333"/>
                </a:solidFill>
                <a:effectLst/>
                <a:latin typeface="PT Serif"/>
              </a:rPr>
              <a:t> As the relational model is very easy to design and use. So the users don't need to know how the data is stored in order to access it. This ease of design can lead to the development of a poor database which would slow down if the database grows.</a:t>
            </a:r>
          </a:p>
          <a:p>
            <a:pPr algn="l"/>
            <a:r>
              <a:rPr lang="en-US" sz="2400" b="0" i="0" dirty="0">
                <a:solidFill>
                  <a:srgbClr val="333333"/>
                </a:solidFill>
                <a:effectLst/>
                <a:latin typeface="PT Serif"/>
              </a:rPr>
              <a:t>But all these disadvantages are minor as compared to the advantages of the relational model. These problems can be avoided with the help of proper implementation and </a:t>
            </a:r>
            <a:r>
              <a:rPr lang="en-US" sz="2400" b="0" i="0" dirty="0" err="1">
                <a:solidFill>
                  <a:srgbClr val="333333"/>
                </a:solidFill>
                <a:effectLst/>
                <a:latin typeface="PT Serif"/>
              </a:rPr>
              <a:t>organisation</a:t>
            </a:r>
            <a:r>
              <a:rPr lang="en-US" sz="2400" b="0" i="0" dirty="0">
                <a:solidFill>
                  <a:srgbClr val="333333"/>
                </a:solidFill>
                <a:effectLst/>
                <a:latin typeface="PT Serif"/>
              </a:rPr>
              <a:t>.</a:t>
            </a:r>
          </a:p>
          <a:p>
            <a:endParaRPr lang="en-US" dirty="0"/>
          </a:p>
        </p:txBody>
      </p:sp>
    </p:spTree>
    <p:extLst>
      <p:ext uri="{BB962C8B-B14F-4D97-AF65-F5344CB8AC3E}">
        <p14:creationId xmlns:p14="http://schemas.microsoft.com/office/powerpoint/2010/main" val="1685492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BD7E-4CB5-4783-ADC7-2957C98C9C67}"/>
              </a:ext>
            </a:extLst>
          </p:cNvPr>
          <p:cNvSpPr>
            <a:spLocks noGrp="1"/>
          </p:cNvSpPr>
          <p:nvPr>
            <p:ph type="title"/>
          </p:nvPr>
        </p:nvSpPr>
        <p:spPr/>
        <p:txBody>
          <a:bodyPr/>
          <a:lstStyle/>
          <a:p>
            <a:r>
              <a:rPr lang="en-US" sz="4000" b="0" i="0" dirty="0">
                <a:solidFill>
                  <a:srgbClr val="333333"/>
                </a:solidFill>
                <a:effectLst/>
                <a:latin typeface="PT Serif"/>
              </a:rPr>
              <a:t>object-oriented data model</a:t>
            </a:r>
            <a:endParaRPr lang="en-US" dirty="0"/>
          </a:p>
        </p:txBody>
      </p:sp>
      <p:sp>
        <p:nvSpPr>
          <p:cNvPr id="3" name="Content Placeholder 2">
            <a:extLst>
              <a:ext uri="{FF2B5EF4-FFF2-40B4-BE49-F238E27FC236}">
                <a16:creationId xmlns:a16="http://schemas.microsoft.com/office/drawing/2014/main" id="{27564A79-F44D-47A8-BFCE-CB14448A1F83}"/>
              </a:ext>
            </a:extLst>
          </p:cNvPr>
          <p:cNvSpPr>
            <a:spLocks noGrp="1"/>
          </p:cNvSpPr>
          <p:nvPr>
            <p:ph idx="1"/>
          </p:nvPr>
        </p:nvSpPr>
        <p:spPr/>
        <p:txBody>
          <a:bodyPr>
            <a:noAutofit/>
          </a:bodyPr>
          <a:lstStyle/>
          <a:p>
            <a:pPr algn="l"/>
            <a:r>
              <a:rPr lang="en-US" sz="2800" b="0" i="0" dirty="0">
                <a:solidFill>
                  <a:srgbClr val="333333"/>
                </a:solidFill>
                <a:effectLst/>
                <a:latin typeface="PT Serif"/>
              </a:rPr>
              <a:t>The real-world problems are more closely represented through the object-oriented data model. In this model, both the data and relationship are present in a single structure known as an object. We can store audio, video, images, </a:t>
            </a:r>
            <a:r>
              <a:rPr lang="en-US" sz="2800" b="0" i="0" dirty="0" err="1">
                <a:solidFill>
                  <a:srgbClr val="333333"/>
                </a:solidFill>
                <a:effectLst/>
                <a:latin typeface="PT Serif"/>
              </a:rPr>
              <a:t>etc</a:t>
            </a:r>
            <a:r>
              <a:rPr lang="en-US" sz="2800" b="0" i="0" dirty="0">
                <a:solidFill>
                  <a:srgbClr val="333333"/>
                </a:solidFill>
                <a:effectLst/>
                <a:latin typeface="PT Serif"/>
              </a:rPr>
              <a:t> in the database which was not possible in the relational model(although you can store audio and video in relational database, it is </a:t>
            </a:r>
            <a:r>
              <a:rPr lang="en-US" sz="2800" b="0" i="0" dirty="0" err="1">
                <a:solidFill>
                  <a:srgbClr val="333333"/>
                </a:solidFill>
                <a:effectLst/>
                <a:latin typeface="PT Serif"/>
              </a:rPr>
              <a:t>adviced</a:t>
            </a:r>
            <a:r>
              <a:rPr lang="en-US" sz="2800" b="0" i="0" dirty="0">
                <a:solidFill>
                  <a:srgbClr val="333333"/>
                </a:solidFill>
                <a:effectLst/>
                <a:latin typeface="PT Serif"/>
              </a:rPr>
              <a:t> not to store in the relational database). In this model, two are more objects are connected through links. We use this link to relate one object to other objects. This can be understood by the example given below.</a:t>
            </a:r>
          </a:p>
          <a:p>
            <a:pPr marL="0" indent="0">
              <a:buNone/>
            </a:pPr>
            <a:br>
              <a:rPr lang="en-US" sz="2800" dirty="0"/>
            </a:br>
            <a:endParaRPr lang="en-US" sz="2800" dirty="0"/>
          </a:p>
        </p:txBody>
      </p:sp>
    </p:spTree>
    <p:extLst>
      <p:ext uri="{BB962C8B-B14F-4D97-AF65-F5344CB8AC3E}">
        <p14:creationId xmlns:p14="http://schemas.microsoft.com/office/powerpoint/2010/main" val="2341960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BD7E-4CB5-4783-ADC7-2957C98C9C67}"/>
              </a:ext>
            </a:extLst>
          </p:cNvPr>
          <p:cNvSpPr>
            <a:spLocks noGrp="1"/>
          </p:cNvSpPr>
          <p:nvPr>
            <p:ph type="title"/>
          </p:nvPr>
        </p:nvSpPr>
        <p:spPr>
          <a:xfrm>
            <a:off x="3017520" y="387817"/>
            <a:ext cx="8610600" cy="1293028"/>
          </a:xfrm>
        </p:spPr>
        <p:txBody>
          <a:bodyPr/>
          <a:lstStyle/>
          <a:p>
            <a:r>
              <a:rPr lang="en-US" sz="4000" b="0" i="0" dirty="0">
                <a:solidFill>
                  <a:srgbClr val="333333"/>
                </a:solidFill>
                <a:effectLst/>
                <a:latin typeface="PT Serif"/>
              </a:rPr>
              <a:t>object-oriented data model</a:t>
            </a:r>
            <a:endParaRPr lang="en-US" dirty="0"/>
          </a:p>
        </p:txBody>
      </p:sp>
      <p:sp>
        <p:nvSpPr>
          <p:cNvPr id="3" name="Content Placeholder 2">
            <a:extLst>
              <a:ext uri="{FF2B5EF4-FFF2-40B4-BE49-F238E27FC236}">
                <a16:creationId xmlns:a16="http://schemas.microsoft.com/office/drawing/2014/main" id="{27564A79-F44D-47A8-BFCE-CB14448A1F83}"/>
              </a:ext>
            </a:extLst>
          </p:cNvPr>
          <p:cNvSpPr>
            <a:spLocks noGrp="1"/>
          </p:cNvSpPr>
          <p:nvPr>
            <p:ph idx="1"/>
          </p:nvPr>
        </p:nvSpPr>
        <p:spPr/>
        <p:txBody>
          <a:bodyPr>
            <a:noAutofit/>
          </a:bodyPr>
          <a:lstStyle/>
          <a:p>
            <a:pPr marL="0" indent="0">
              <a:buNone/>
            </a:pPr>
            <a:br>
              <a:rPr lang="en-US" sz="2800" dirty="0"/>
            </a:br>
            <a:endParaRPr lang="en-US" sz="2800" dirty="0"/>
          </a:p>
        </p:txBody>
      </p:sp>
      <p:pic>
        <p:nvPicPr>
          <p:cNvPr id="5" name="Picture 4">
            <a:extLst>
              <a:ext uri="{FF2B5EF4-FFF2-40B4-BE49-F238E27FC236}">
                <a16:creationId xmlns:a16="http://schemas.microsoft.com/office/drawing/2014/main" id="{D1DDE07F-FBF4-4E0D-BBEA-40FC8480846C}"/>
              </a:ext>
            </a:extLst>
          </p:cNvPr>
          <p:cNvPicPr>
            <a:picLocks noChangeAspect="1"/>
          </p:cNvPicPr>
          <p:nvPr/>
        </p:nvPicPr>
        <p:blipFill>
          <a:blip r:embed="rId2"/>
          <a:stretch>
            <a:fillRect/>
          </a:stretch>
        </p:blipFill>
        <p:spPr>
          <a:xfrm>
            <a:off x="966787" y="1680845"/>
            <a:ext cx="10258425" cy="4857750"/>
          </a:xfrm>
          <a:prstGeom prst="rect">
            <a:avLst/>
          </a:prstGeom>
        </p:spPr>
      </p:pic>
    </p:spTree>
    <p:extLst>
      <p:ext uri="{BB962C8B-B14F-4D97-AF65-F5344CB8AC3E}">
        <p14:creationId xmlns:p14="http://schemas.microsoft.com/office/powerpoint/2010/main" val="1197917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BD7E-4CB5-4783-ADC7-2957C98C9C67}"/>
              </a:ext>
            </a:extLst>
          </p:cNvPr>
          <p:cNvSpPr>
            <a:spLocks noGrp="1"/>
          </p:cNvSpPr>
          <p:nvPr>
            <p:ph type="title"/>
          </p:nvPr>
        </p:nvSpPr>
        <p:spPr>
          <a:xfrm>
            <a:off x="3017520" y="387817"/>
            <a:ext cx="8610600" cy="1293028"/>
          </a:xfrm>
        </p:spPr>
        <p:txBody>
          <a:bodyPr/>
          <a:lstStyle/>
          <a:p>
            <a:r>
              <a:rPr lang="en-US" sz="4000" b="0" i="0" dirty="0">
                <a:solidFill>
                  <a:srgbClr val="333333"/>
                </a:solidFill>
                <a:effectLst/>
                <a:latin typeface="PT Serif"/>
              </a:rPr>
              <a:t>object-oriented data model</a:t>
            </a:r>
            <a:endParaRPr lang="en-US" dirty="0"/>
          </a:p>
        </p:txBody>
      </p:sp>
      <p:sp>
        <p:nvSpPr>
          <p:cNvPr id="3" name="Content Placeholder 2">
            <a:extLst>
              <a:ext uri="{FF2B5EF4-FFF2-40B4-BE49-F238E27FC236}">
                <a16:creationId xmlns:a16="http://schemas.microsoft.com/office/drawing/2014/main" id="{27564A79-F44D-47A8-BFCE-CB14448A1F83}"/>
              </a:ext>
            </a:extLst>
          </p:cNvPr>
          <p:cNvSpPr>
            <a:spLocks noGrp="1"/>
          </p:cNvSpPr>
          <p:nvPr>
            <p:ph idx="1"/>
          </p:nvPr>
        </p:nvSpPr>
        <p:spPr/>
        <p:txBody>
          <a:bodyPr>
            <a:noAutofit/>
          </a:bodyPr>
          <a:lstStyle/>
          <a:p>
            <a:pPr marL="0" indent="0">
              <a:buNone/>
            </a:pPr>
            <a:br>
              <a:rPr lang="en-US" sz="2800" dirty="0"/>
            </a:br>
            <a:endParaRPr lang="en-US" sz="2800" dirty="0"/>
          </a:p>
        </p:txBody>
      </p:sp>
      <p:sp>
        <p:nvSpPr>
          <p:cNvPr id="6" name="TextBox 5">
            <a:extLst>
              <a:ext uri="{FF2B5EF4-FFF2-40B4-BE49-F238E27FC236}">
                <a16:creationId xmlns:a16="http://schemas.microsoft.com/office/drawing/2014/main" id="{58858EE4-BAE8-4C01-B930-09E6F271DF6D}"/>
              </a:ext>
            </a:extLst>
          </p:cNvPr>
          <p:cNvSpPr txBox="1"/>
          <p:nvPr/>
        </p:nvSpPr>
        <p:spPr>
          <a:xfrm>
            <a:off x="1330960" y="1997839"/>
            <a:ext cx="9885680" cy="4093428"/>
          </a:xfrm>
          <a:prstGeom prst="rect">
            <a:avLst/>
          </a:prstGeom>
          <a:noFill/>
        </p:spPr>
        <p:txBody>
          <a:bodyPr wrap="square">
            <a:spAutoFit/>
          </a:bodyPr>
          <a:lstStyle/>
          <a:p>
            <a:pPr algn="l"/>
            <a:r>
              <a:rPr lang="en-US" sz="2800" b="0" i="0" dirty="0">
                <a:solidFill>
                  <a:srgbClr val="333333"/>
                </a:solidFill>
                <a:effectLst/>
                <a:latin typeface="PT Serif"/>
              </a:rPr>
              <a:t>In the </a:t>
            </a:r>
            <a:r>
              <a:rPr lang="en-US" sz="2800" dirty="0">
                <a:solidFill>
                  <a:srgbClr val="333333"/>
                </a:solidFill>
                <a:latin typeface="PT Serif"/>
              </a:rPr>
              <a:t>previous</a:t>
            </a:r>
            <a:r>
              <a:rPr lang="en-US" sz="2800" b="0" i="0" dirty="0">
                <a:solidFill>
                  <a:srgbClr val="333333"/>
                </a:solidFill>
                <a:effectLst/>
                <a:latin typeface="PT Serif"/>
              </a:rPr>
              <a:t> example, we have two objects Employee and Department. All the data and relationships of each object are contained as a single unit. The attributes like Name, </a:t>
            </a:r>
            <a:r>
              <a:rPr lang="en-US" sz="2800" b="0" i="0" dirty="0" err="1">
                <a:solidFill>
                  <a:srgbClr val="333333"/>
                </a:solidFill>
                <a:effectLst/>
                <a:latin typeface="PT Serif"/>
              </a:rPr>
              <a:t>Job_title</a:t>
            </a:r>
            <a:r>
              <a:rPr lang="en-US" sz="2800" b="0" i="0" dirty="0">
                <a:solidFill>
                  <a:srgbClr val="333333"/>
                </a:solidFill>
                <a:effectLst/>
                <a:latin typeface="PT Serif"/>
              </a:rPr>
              <a:t> of the employee and the methods which will be performed by that object are stored as a single object. The two objects are connected through a common attribute </a:t>
            </a:r>
            <a:r>
              <a:rPr lang="en-US" sz="2800" b="0" i="0" dirty="0" err="1">
                <a:solidFill>
                  <a:srgbClr val="333333"/>
                </a:solidFill>
                <a:effectLst/>
                <a:latin typeface="PT Serif"/>
              </a:rPr>
              <a:t>i.e</a:t>
            </a:r>
            <a:r>
              <a:rPr lang="en-US" sz="2800" b="0" i="0" dirty="0">
                <a:solidFill>
                  <a:srgbClr val="333333"/>
                </a:solidFill>
                <a:effectLst/>
                <a:latin typeface="PT Serif"/>
              </a:rPr>
              <a:t> the </a:t>
            </a:r>
            <a:r>
              <a:rPr lang="en-US" sz="2800" b="0" i="0" dirty="0" err="1">
                <a:solidFill>
                  <a:srgbClr val="333333"/>
                </a:solidFill>
                <a:effectLst/>
                <a:latin typeface="PT Serif"/>
              </a:rPr>
              <a:t>Department_id</a:t>
            </a:r>
            <a:r>
              <a:rPr lang="en-US" sz="2800" b="0" i="0" dirty="0">
                <a:solidFill>
                  <a:srgbClr val="333333"/>
                </a:solidFill>
                <a:effectLst/>
                <a:latin typeface="PT Serif"/>
              </a:rPr>
              <a:t> and the communication between these two will be done with the help of this common id.</a:t>
            </a:r>
          </a:p>
          <a:p>
            <a:br>
              <a:rPr lang="en-US" b="0" i="0" dirty="0">
                <a:solidFill>
                  <a:srgbClr val="333333"/>
                </a:solidFill>
                <a:effectLst/>
                <a:latin typeface="PT Serif"/>
              </a:rPr>
            </a:br>
            <a:endParaRPr lang="en-US" dirty="0"/>
          </a:p>
        </p:txBody>
      </p:sp>
    </p:spTree>
    <p:extLst>
      <p:ext uri="{BB962C8B-B14F-4D97-AF65-F5344CB8AC3E}">
        <p14:creationId xmlns:p14="http://schemas.microsoft.com/office/powerpoint/2010/main" val="1450948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BD7E-4CB5-4783-ADC7-2957C98C9C67}"/>
              </a:ext>
            </a:extLst>
          </p:cNvPr>
          <p:cNvSpPr>
            <a:spLocks noGrp="1"/>
          </p:cNvSpPr>
          <p:nvPr>
            <p:ph type="title"/>
          </p:nvPr>
        </p:nvSpPr>
        <p:spPr>
          <a:xfrm>
            <a:off x="3017520" y="387817"/>
            <a:ext cx="8610600" cy="1293028"/>
          </a:xfrm>
        </p:spPr>
        <p:txBody>
          <a:bodyPr/>
          <a:lstStyle/>
          <a:p>
            <a:r>
              <a:rPr lang="en-US" sz="4000" b="0" i="0" dirty="0">
                <a:solidFill>
                  <a:srgbClr val="333333"/>
                </a:solidFill>
                <a:effectLst/>
                <a:latin typeface="PT Serif"/>
              </a:rPr>
              <a:t>object-oriented data model</a:t>
            </a:r>
            <a:endParaRPr lang="en-US" dirty="0"/>
          </a:p>
        </p:txBody>
      </p:sp>
      <p:sp>
        <p:nvSpPr>
          <p:cNvPr id="3" name="Content Placeholder 2">
            <a:extLst>
              <a:ext uri="{FF2B5EF4-FFF2-40B4-BE49-F238E27FC236}">
                <a16:creationId xmlns:a16="http://schemas.microsoft.com/office/drawing/2014/main" id="{27564A79-F44D-47A8-BFCE-CB14448A1F83}"/>
              </a:ext>
            </a:extLst>
          </p:cNvPr>
          <p:cNvSpPr>
            <a:spLocks noGrp="1"/>
          </p:cNvSpPr>
          <p:nvPr>
            <p:ph idx="1"/>
          </p:nvPr>
        </p:nvSpPr>
        <p:spPr/>
        <p:txBody>
          <a:bodyPr>
            <a:noAutofit/>
          </a:bodyPr>
          <a:lstStyle/>
          <a:p>
            <a:pPr marL="0" indent="0">
              <a:buNone/>
            </a:pPr>
            <a:br>
              <a:rPr lang="en-US" sz="2800" dirty="0"/>
            </a:br>
            <a:endParaRPr lang="en-US" sz="2800" dirty="0"/>
          </a:p>
        </p:txBody>
      </p:sp>
      <p:sp>
        <p:nvSpPr>
          <p:cNvPr id="6" name="TextBox 5">
            <a:extLst>
              <a:ext uri="{FF2B5EF4-FFF2-40B4-BE49-F238E27FC236}">
                <a16:creationId xmlns:a16="http://schemas.microsoft.com/office/drawing/2014/main" id="{58858EE4-BAE8-4C01-B930-09E6F271DF6D}"/>
              </a:ext>
            </a:extLst>
          </p:cNvPr>
          <p:cNvSpPr txBox="1"/>
          <p:nvPr/>
        </p:nvSpPr>
        <p:spPr>
          <a:xfrm>
            <a:off x="1330960" y="1997839"/>
            <a:ext cx="9885680" cy="4093428"/>
          </a:xfrm>
          <a:prstGeom prst="rect">
            <a:avLst/>
          </a:prstGeom>
          <a:noFill/>
        </p:spPr>
        <p:txBody>
          <a:bodyPr wrap="square">
            <a:spAutoFit/>
          </a:bodyPr>
          <a:lstStyle/>
          <a:p>
            <a:pPr algn="l"/>
            <a:r>
              <a:rPr lang="en-US" sz="2800" b="0" i="0" dirty="0">
                <a:solidFill>
                  <a:srgbClr val="333333"/>
                </a:solidFill>
                <a:effectLst/>
                <a:latin typeface="PT Serif"/>
              </a:rPr>
              <a:t>In the </a:t>
            </a:r>
            <a:r>
              <a:rPr lang="en-US" sz="2800" dirty="0">
                <a:solidFill>
                  <a:srgbClr val="333333"/>
                </a:solidFill>
                <a:latin typeface="PT Serif"/>
              </a:rPr>
              <a:t>previous</a:t>
            </a:r>
            <a:r>
              <a:rPr lang="en-US" sz="2800" b="0" i="0" dirty="0">
                <a:solidFill>
                  <a:srgbClr val="333333"/>
                </a:solidFill>
                <a:effectLst/>
                <a:latin typeface="PT Serif"/>
              </a:rPr>
              <a:t> example, we have two objects Employee and Department. All the data and relationships of each object are contained as a single unit. The attributes like Name, </a:t>
            </a:r>
            <a:r>
              <a:rPr lang="en-US" sz="2800" b="0" i="0" dirty="0" err="1">
                <a:solidFill>
                  <a:srgbClr val="333333"/>
                </a:solidFill>
                <a:effectLst/>
                <a:latin typeface="PT Serif"/>
              </a:rPr>
              <a:t>Job_title</a:t>
            </a:r>
            <a:r>
              <a:rPr lang="en-US" sz="2800" b="0" i="0" dirty="0">
                <a:solidFill>
                  <a:srgbClr val="333333"/>
                </a:solidFill>
                <a:effectLst/>
                <a:latin typeface="PT Serif"/>
              </a:rPr>
              <a:t> of the employee and the methods which will be performed by that object are stored as a single object. The two objects are connected through a common attribute </a:t>
            </a:r>
            <a:r>
              <a:rPr lang="en-US" sz="2800" b="0" i="0" dirty="0" err="1">
                <a:solidFill>
                  <a:srgbClr val="333333"/>
                </a:solidFill>
                <a:effectLst/>
                <a:latin typeface="PT Serif"/>
              </a:rPr>
              <a:t>i.e</a:t>
            </a:r>
            <a:r>
              <a:rPr lang="en-US" sz="2800" b="0" i="0" dirty="0">
                <a:solidFill>
                  <a:srgbClr val="333333"/>
                </a:solidFill>
                <a:effectLst/>
                <a:latin typeface="PT Serif"/>
              </a:rPr>
              <a:t> the </a:t>
            </a:r>
            <a:r>
              <a:rPr lang="en-US" sz="2800" b="0" i="0" dirty="0" err="1">
                <a:solidFill>
                  <a:srgbClr val="333333"/>
                </a:solidFill>
                <a:effectLst/>
                <a:latin typeface="PT Serif"/>
              </a:rPr>
              <a:t>Department_id</a:t>
            </a:r>
            <a:r>
              <a:rPr lang="en-US" sz="2800" b="0" i="0" dirty="0">
                <a:solidFill>
                  <a:srgbClr val="333333"/>
                </a:solidFill>
                <a:effectLst/>
                <a:latin typeface="PT Serif"/>
              </a:rPr>
              <a:t> and the communication between these two will be done with the help of this common id.</a:t>
            </a:r>
          </a:p>
          <a:p>
            <a:br>
              <a:rPr lang="en-US" b="0" i="0" dirty="0">
                <a:solidFill>
                  <a:srgbClr val="333333"/>
                </a:solidFill>
                <a:effectLst/>
                <a:latin typeface="PT Serif"/>
              </a:rPr>
            </a:br>
            <a:endParaRPr lang="en-US" dirty="0"/>
          </a:p>
        </p:txBody>
      </p:sp>
    </p:spTree>
    <p:extLst>
      <p:ext uri="{BB962C8B-B14F-4D97-AF65-F5344CB8AC3E}">
        <p14:creationId xmlns:p14="http://schemas.microsoft.com/office/powerpoint/2010/main" val="549701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D2B64-CBE9-4AA3-A862-8C3CA4B5A942}"/>
              </a:ext>
            </a:extLst>
          </p:cNvPr>
          <p:cNvSpPr>
            <a:spLocks noGrp="1"/>
          </p:cNvSpPr>
          <p:nvPr>
            <p:ph type="title"/>
          </p:nvPr>
        </p:nvSpPr>
        <p:spPr/>
        <p:txBody>
          <a:bodyPr rtlCol="0">
            <a:normAutofit/>
          </a:bodyPr>
          <a:lstStyle/>
          <a:p>
            <a:pPr>
              <a:defRPr/>
            </a:pPr>
            <a:r>
              <a:rPr lang="en-IN" dirty="0">
                <a:solidFill>
                  <a:schemeClr val="accent5"/>
                </a:solidFill>
              </a:rPr>
              <a:t>ER model</a:t>
            </a:r>
          </a:p>
        </p:txBody>
      </p:sp>
      <p:sp>
        <p:nvSpPr>
          <p:cNvPr id="3" name="Content Placeholder 2">
            <a:extLst>
              <a:ext uri="{FF2B5EF4-FFF2-40B4-BE49-F238E27FC236}">
                <a16:creationId xmlns:a16="http://schemas.microsoft.com/office/drawing/2014/main" id="{C9043328-6964-4E4E-B4E4-AF35B9A81643}"/>
              </a:ext>
            </a:extLst>
          </p:cNvPr>
          <p:cNvSpPr>
            <a:spLocks noGrp="1"/>
          </p:cNvSpPr>
          <p:nvPr>
            <p:ph idx="1"/>
          </p:nvPr>
        </p:nvSpPr>
        <p:spPr/>
        <p:txBody>
          <a:bodyPr rtlCol="0">
            <a:normAutofit/>
          </a:bodyPr>
          <a:lstStyle/>
          <a:p>
            <a:pPr>
              <a:defRPr/>
            </a:pPr>
            <a:r>
              <a:rPr lang="en-US" sz="2800" dirty="0"/>
              <a:t>In this database model, relationships are created by dividing object of interest into entity and its characteristics into attributes.</a:t>
            </a:r>
          </a:p>
          <a:p>
            <a:pPr>
              <a:defRPr/>
            </a:pPr>
            <a:r>
              <a:rPr lang="en-US" sz="2800" dirty="0"/>
              <a:t>Different entities are </a:t>
            </a:r>
            <a:r>
              <a:rPr lang="en-US" sz="2800" b="1" dirty="0"/>
              <a:t>related using </a:t>
            </a:r>
            <a:r>
              <a:rPr lang="en-US" sz="2800" dirty="0"/>
              <a:t>relationships.</a:t>
            </a:r>
          </a:p>
          <a:p>
            <a:pPr marL="0" indent="0">
              <a:buNone/>
              <a:defRPr/>
            </a:pPr>
            <a:endParaRPr lang="en-US" sz="2800" dirty="0"/>
          </a:p>
          <a:p>
            <a:pPr>
              <a:defRPr/>
            </a:pPr>
            <a:r>
              <a:rPr lang="en-US" sz="2800" dirty="0"/>
              <a:t>E-R Models are defined to represent the relationships into pictorial form to make it easier for different stakeholders to understand.</a:t>
            </a:r>
          </a:p>
          <a:p>
            <a:pPr marL="0" indent="0">
              <a:buNone/>
              <a:defRPr/>
            </a:pP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D2B64-CBE9-4AA3-A862-8C3CA4B5A942}"/>
              </a:ext>
            </a:extLst>
          </p:cNvPr>
          <p:cNvSpPr>
            <a:spLocks noGrp="1"/>
          </p:cNvSpPr>
          <p:nvPr>
            <p:ph type="title"/>
          </p:nvPr>
        </p:nvSpPr>
        <p:spPr/>
        <p:txBody>
          <a:bodyPr rtlCol="0">
            <a:normAutofit/>
          </a:bodyPr>
          <a:lstStyle/>
          <a:p>
            <a:pPr>
              <a:defRPr/>
            </a:pPr>
            <a:r>
              <a:rPr lang="en-IN" dirty="0">
                <a:solidFill>
                  <a:schemeClr val="accent5"/>
                </a:solidFill>
              </a:rPr>
              <a:t>ER model</a:t>
            </a:r>
          </a:p>
        </p:txBody>
      </p:sp>
      <p:sp>
        <p:nvSpPr>
          <p:cNvPr id="3" name="Content Placeholder 2">
            <a:extLst>
              <a:ext uri="{FF2B5EF4-FFF2-40B4-BE49-F238E27FC236}">
                <a16:creationId xmlns:a16="http://schemas.microsoft.com/office/drawing/2014/main" id="{C9043328-6964-4E4E-B4E4-AF35B9A81643}"/>
              </a:ext>
            </a:extLst>
          </p:cNvPr>
          <p:cNvSpPr>
            <a:spLocks noGrp="1"/>
          </p:cNvSpPr>
          <p:nvPr>
            <p:ph idx="1"/>
          </p:nvPr>
        </p:nvSpPr>
        <p:spPr/>
        <p:txBody>
          <a:bodyPr rtlCol="0">
            <a:normAutofit/>
          </a:bodyPr>
          <a:lstStyle/>
          <a:p>
            <a:pPr algn="l">
              <a:buFont typeface="Arial" panose="020B0604020202020204" pitchFamily="34" charset="0"/>
              <a:buChar char="•"/>
            </a:pPr>
            <a:r>
              <a:rPr lang="en-US" sz="2800" b="1" i="1" dirty="0">
                <a:solidFill>
                  <a:srgbClr val="333333"/>
                </a:solidFill>
                <a:effectLst/>
                <a:latin typeface="PT Serif"/>
              </a:rPr>
              <a:t>Entities:</a:t>
            </a:r>
            <a:r>
              <a:rPr lang="en-US" sz="2800" b="0" i="0" dirty="0">
                <a:solidFill>
                  <a:srgbClr val="333333"/>
                </a:solidFill>
                <a:effectLst/>
                <a:latin typeface="PT Serif"/>
              </a:rPr>
              <a:t> Entity is a real-world thing. It can be a person, place, or even a concept. </a:t>
            </a:r>
            <a:r>
              <a:rPr lang="en-US" sz="2800" b="0" i="1" dirty="0">
                <a:solidFill>
                  <a:srgbClr val="333333"/>
                </a:solidFill>
                <a:effectLst/>
                <a:latin typeface="PT Serif"/>
              </a:rPr>
              <a:t>Example:</a:t>
            </a:r>
            <a:r>
              <a:rPr lang="en-US" sz="2800" b="0" i="0" dirty="0">
                <a:solidFill>
                  <a:srgbClr val="333333"/>
                </a:solidFill>
                <a:effectLst/>
                <a:latin typeface="PT Serif"/>
              </a:rPr>
              <a:t> Teachers, Students, Course, Building, Department, </a:t>
            </a:r>
            <a:r>
              <a:rPr lang="en-US" sz="2800" b="0" i="0" dirty="0" err="1">
                <a:solidFill>
                  <a:srgbClr val="333333"/>
                </a:solidFill>
                <a:effectLst/>
                <a:latin typeface="PT Serif"/>
              </a:rPr>
              <a:t>etc</a:t>
            </a:r>
            <a:r>
              <a:rPr lang="en-US" sz="2800" b="0" i="0" dirty="0">
                <a:solidFill>
                  <a:srgbClr val="333333"/>
                </a:solidFill>
                <a:effectLst/>
                <a:latin typeface="PT Serif"/>
              </a:rPr>
              <a:t> are some of the entities of a School Management System.</a:t>
            </a:r>
          </a:p>
          <a:p>
            <a:pPr algn="l">
              <a:buFont typeface="Arial" panose="020B0604020202020204" pitchFamily="34" charset="0"/>
              <a:buChar char="•"/>
            </a:pPr>
            <a:r>
              <a:rPr lang="en-US" sz="2800" b="1" i="1" dirty="0">
                <a:solidFill>
                  <a:srgbClr val="333333"/>
                </a:solidFill>
                <a:effectLst/>
                <a:latin typeface="PT Serif"/>
              </a:rPr>
              <a:t>Attributes:</a:t>
            </a:r>
            <a:r>
              <a:rPr lang="en-US" sz="2800" b="0" i="0" dirty="0">
                <a:solidFill>
                  <a:srgbClr val="333333"/>
                </a:solidFill>
                <a:effectLst/>
                <a:latin typeface="PT Serif"/>
              </a:rPr>
              <a:t> An entity contains a real-world property called attribute. This is the characteristics of that attribute. </a:t>
            </a:r>
            <a:r>
              <a:rPr lang="en-US" sz="2800" b="0" i="1" dirty="0">
                <a:solidFill>
                  <a:srgbClr val="333333"/>
                </a:solidFill>
                <a:effectLst/>
                <a:latin typeface="PT Serif"/>
              </a:rPr>
              <a:t>Example:</a:t>
            </a:r>
            <a:r>
              <a:rPr lang="en-US" sz="2800" b="0" i="0" dirty="0">
                <a:solidFill>
                  <a:srgbClr val="333333"/>
                </a:solidFill>
                <a:effectLst/>
                <a:latin typeface="PT Serif"/>
              </a:rPr>
              <a:t> The entity teacher has the property like teacher id, salary, age, etc.</a:t>
            </a:r>
          </a:p>
          <a:p>
            <a:pPr algn="l">
              <a:buFont typeface="Arial" panose="020B0604020202020204" pitchFamily="34" charset="0"/>
              <a:buChar char="•"/>
            </a:pPr>
            <a:r>
              <a:rPr lang="en-US" sz="2800" b="1" i="1" dirty="0">
                <a:solidFill>
                  <a:srgbClr val="333333"/>
                </a:solidFill>
                <a:effectLst/>
                <a:latin typeface="PT Serif"/>
              </a:rPr>
              <a:t>Relationship:</a:t>
            </a:r>
            <a:r>
              <a:rPr lang="en-US" sz="2800" b="0" i="0" dirty="0">
                <a:solidFill>
                  <a:srgbClr val="333333"/>
                </a:solidFill>
                <a:effectLst/>
                <a:latin typeface="PT Serif"/>
              </a:rPr>
              <a:t> Relationship tells how two attributes are related. </a:t>
            </a:r>
            <a:r>
              <a:rPr lang="en-US" sz="2800" b="0" i="1" dirty="0">
                <a:solidFill>
                  <a:srgbClr val="333333"/>
                </a:solidFill>
                <a:effectLst/>
                <a:latin typeface="PT Serif"/>
              </a:rPr>
              <a:t>Example:</a:t>
            </a:r>
            <a:r>
              <a:rPr lang="en-US" sz="2800" b="0" i="0" dirty="0">
                <a:solidFill>
                  <a:srgbClr val="333333"/>
                </a:solidFill>
                <a:effectLst/>
                <a:latin typeface="PT Serif"/>
              </a:rPr>
              <a:t> Teacher works for a department.</a:t>
            </a:r>
          </a:p>
          <a:p>
            <a:pPr marL="0" indent="0">
              <a:buNone/>
              <a:defRPr/>
            </a:pPr>
            <a:endParaRPr lang="en-IN" dirty="0"/>
          </a:p>
        </p:txBody>
      </p:sp>
    </p:spTree>
    <p:extLst>
      <p:ext uri="{BB962C8B-B14F-4D97-AF65-F5344CB8AC3E}">
        <p14:creationId xmlns:p14="http://schemas.microsoft.com/office/powerpoint/2010/main" val="2126900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7AA1-2F65-4741-B882-C6288FD9D3E4}"/>
              </a:ext>
            </a:extLst>
          </p:cNvPr>
          <p:cNvSpPr>
            <a:spLocks noGrp="1"/>
          </p:cNvSpPr>
          <p:nvPr>
            <p:ph type="title"/>
          </p:nvPr>
        </p:nvSpPr>
        <p:spPr/>
        <p:txBody>
          <a:bodyPr rtlCol="0">
            <a:normAutofit/>
          </a:bodyPr>
          <a:lstStyle/>
          <a:p>
            <a:pPr>
              <a:defRPr/>
            </a:pPr>
            <a:r>
              <a:rPr lang="en-IN" dirty="0">
                <a:solidFill>
                  <a:schemeClr val="accent5"/>
                </a:solidFill>
              </a:rPr>
              <a:t>ER model continue..</a:t>
            </a:r>
          </a:p>
        </p:txBody>
      </p:sp>
      <p:pic>
        <p:nvPicPr>
          <p:cNvPr id="28675" name="Content Placeholder 3">
            <a:extLst>
              <a:ext uri="{FF2B5EF4-FFF2-40B4-BE49-F238E27FC236}">
                <a16:creationId xmlns:a16="http://schemas.microsoft.com/office/drawing/2014/main" id="{79ADA060-0EA2-4EE4-BDC1-4E869AF9B7E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824164" y="2109788"/>
            <a:ext cx="6543675" cy="35052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7AA1-2F65-4741-B882-C6288FD9D3E4}"/>
              </a:ext>
            </a:extLst>
          </p:cNvPr>
          <p:cNvSpPr>
            <a:spLocks noGrp="1"/>
          </p:cNvSpPr>
          <p:nvPr>
            <p:ph type="title"/>
          </p:nvPr>
        </p:nvSpPr>
        <p:spPr/>
        <p:txBody>
          <a:bodyPr rtlCol="0">
            <a:normAutofit/>
          </a:bodyPr>
          <a:lstStyle/>
          <a:p>
            <a:pPr>
              <a:defRPr/>
            </a:pPr>
            <a:r>
              <a:rPr lang="en-IN" dirty="0">
                <a:solidFill>
                  <a:schemeClr val="accent5"/>
                </a:solidFill>
              </a:rPr>
              <a:t>ER model continue..</a:t>
            </a:r>
          </a:p>
        </p:txBody>
      </p:sp>
      <p:pic>
        <p:nvPicPr>
          <p:cNvPr id="6" name="Content Placeholder 5">
            <a:extLst>
              <a:ext uri="{FF2B5EF4-FFF2-40B4-BE49-F238E27FC236}">
                <a16:creationId xmlns:a16="http://schemas.microsoft.com/office/drawing/2014/main" id="{0C1645DE-EEC8-4707-B2F5-DA140853E00C}"/>
              </a:ext>
            </a:extLst>
          </p:cNvPr>
          <p:cNvPicPr>
            <a:picLocks noGrp="1" noChangeAspect="1"/>
          </p:cNvPicPr>
          <p:nvPr>
            <p:ph idx="1"/>
          </p:nvPr>
        </p:nvPicPr>
        <p:blipFill>
          <a:blip r:embed="rId2"/>
          <a:stretch>
            <a:fillRect/>
          </a:stretch>
        </p:blipFill>
        <p:spPr>
          <a:xfrm>
            <a:off x="1564640" y="2069314"/>
            <a:ext cx="9272060" cy="4024313"/>
          </a:xfrm>
        </p:spPr>
      </p:pic>
    </p:spTree>
    <p:extLst>
      <p:ext uri="{BB962C8B-B14F-4D97-AF65-F5344CB8AC3E}">
        <p14:creationId xmlns:p14="http://schemas.microsoft.com/office/powerpoint/2010/main" val="1894622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77740-D435-457E-9554-D27C679B7A76}"/>
              </a:ext>
            </a:extLst>
          </p:cNvPr>
          <p:cNvSpPr>
            <a:spLocks noGrp="1"/>
          </p:cNvSpPr>
          <p:nvPr>
            <p:ph type="title"/>
          </p:nvPr>
        </p:nvSpPr>
        <p:spPr/>
        <p:txBody>
          <a:bodyPr/>
          <a:lstStyle/>
          <a:p>
            <a:r>
              <a:rPr lang="en-IN" dirty="0">
                <a:solidFill>
                  <a:schemeClr val="accent5"/>
                </a:solidFill>
              </a:rPr>
              <a:t>Data models Type</a:t>
            </a:r>
            <a:endParaRPr lang="en-US" dirty="0"/>
          </a:p>
        </p:txBody>
      </p:sp>
      <p:sp>
        <p:nvSpPr>
          <p:cNvPr id="3" name="Content Placeholder 2">
            <a:extLst>
              <a:ext uri="{FF2B5EF4-FFF2-40B4-BE49-F238E27FC236}">
                <a16:creationId xmlns:a16="http://schemas.microsoft.com/office/drawing/2014/main" id="{605125C2-475B-4FCB-BBD0-144A25042B68}"/>
              </a:ext>
            </a:extLst>
          </p:cNvPr>
          <p:cNvSpPr>
            <a:spLocks noGrp="1"/>
          </p:cNvSpPr>
          <p:nvPr>
            <p:ph idx="1"/>
          </p:nvPr>
        </p:nvSpPr>
        <p:spPr/>
        <p:txBody>
          <a:bodyPr/>
          <a:lstStyle/>
          <a:p>
            <a:pPr>
              <a:buFont typeface="Wingdings" panose="05000000000000000000" pitchFamily="2" charset="2"/>
              <a:buChar char="q"/>
            </a:pPr>
            <a:r>
              <a:rPr lang="en-IN" sz="3600" dirty="0"/>
              <a:t>Hierarchical Model</a:t>
            </a:r>
          </a:p>
          <a:p>
            <a:pPr>
              <a:buFont typeface="Wingdings" panose="05000000000000000000" pitchFamily="2" charset="2"/>
              <a:buChar char="q"/>
            </a:pPr>
            <a:r>
              <a:rPr lang="en-IN" sz="3600" dirty="0"/>
              <a:t>Network Model</a:t>
            </a:r>
          </a:p>
          <a:p>
            <a:pPr>
              <a:buFont typeface="Wingdings" panose="05000000000000000000" pitchFamily="2" charset="2"/>
              <a:buChar char="q"/>
            </a:pPr>
            <a:r>
              <a:rPr lang="en-IN" sz="3600" dirty="0"/>
              <a:t>Relational Model</a:t>
            </a:r>
          </a:p>
          <a:p>
            <a:pPr>
              <a:buFont typeface="Wingdings" panose="05000000000000000000" pitchFamily="2" charset="2"/>
              <a:buChar char="q"/>
            </a:pPr>
            <a:r>
              <a:rPr lang="en-IN" sz="3600" dirty="0"/>
              <a:t>Object Oriented Model</a:t>
            </a:r>
          </a:p>
          <a:p>
            <a:pPr>
              <a:buFont typeface="Wingdings" panose="05000000000000000000" pitchFamily="2" charset="2"/>
              <a:buChar char="q"/>
            </a:pPr>
            <a:r>
              <a:rPr lang="en-IN" sz="3600" b="1" dirty="0"/>
              <a:t>Entity-relationship Model</a:t>
            </a:r>
          </a:p>
          <a:p>
            <a:pPr>
              <a:buFont typeface="Wingdings" panose="05000000000000000000" pitchFamily="2" charset="2"/>
              <a:buChar char="q"/>
            </a:pPr>
            <a:endParaRPr lang="en-IN" sz="3600" dirty="0"/>
          </a:p>
          <a:p>
            <a:pPr>
              <a:buFont typeface="Wingdings" panose="05000000000000000000" pitchFamily="2" charset="2"/>
              <a:buChar char="q"/>
            </a:pPr>
            <a:endParaRPr lang="en-IN" sz="3600" dirty="0"/>
          </a:p>
          <a:p>
            <a:pPr marL="0" indent="0">
              <a:buNone/>
            </a:pPr>
            <a:endParaRPr lang="en-US" dirty="0"/>
          </a:p>
        </p:txBody>
      </p:sp>
      <p:sp>
        <p:nvSpPr>
          <p:cNvPr id="4" name="Right Brace 3">
            <a:extLst>
              <a:ext uri="{FF2B5EF4-FFF2-40B4-BE49-F238E27FC236}">
                <a16:creationId xmlns:a16="http://schemas.microsoft.com/office/drawing/2014/main" id="{B9383545-0B84-474F-95A3-9D95DE66C8B2}"/>
              </a:ext>
            </a:extLst>
          </p:cNvPr>
          <p:cNvSpPr/>
          <p:nvPr/>
        </p:nvSpPr>
        <p:spPr>
          <a:xfrm>
            <a:off x="5882640" y="2194560"/>
            <a:ext cx="2042160" cy="1676400"/>
          </a:xfrm>
          <a:prstGeom prst="rightBrace">
            <a:avLst/>
          </a:prstGeom>
          <a:ln>
            <a:solidFill>
              <a:schemeClr val="tx1"/>
            </a:solidFill>
          </a:ln>
          <a:effectLst/>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A89D6401-2119-426F-9A74-7FB05A55AAD1}"/>
              </a:ext>
            </a:extLst>
          </p:cNvPr>
          <p:cNvSpPr txBox="1"/>
          <p:nvPr/>
        </p:nvSpPr>
        <p:spPr>
          <a:xfrm>
            <a:off x="8117840" y="2809240"/>
            <a:ext cx="2641600" cy="461665"/>
          </a:xfrm>
          <a:prstGeom prst="rect">
            <a:avLst/>
          </a:prstGeom>
          <a:noFill/>
        </p:spPr>
        <p:txBody>
          <a:bodyPr wrap="square" rtlCol="0">
            <a:spAutoFit/>
          </a:bodyPr>
          <a:lstStyle/>
          <a:p>
            <a:r>
              <a:rPr lang="en-US" sz="2400" b="1" dirty="0"/>
              <a:t>Record based</a:t>
            </a:r>
          </a:p>
        </p:txBody>
      </p:sp>
      <p:sp>
        <p:nvSpPr>
          <p:cNvPr id="6" name="Right Brace 5">
            <a:extLst>
              <a:ext uri="{FF2B5EF4-FFF2-40B4-BE49-F238E27FC236}">
                <a16:creationId xmlns:a16="http://schemas.microsoft.com/office/drawing/2014/main" id="{E72909DE-ED1A-4CC5-BD82-F0BE40B075A8}"/>
              </a:ext>
            </a:extLst>
          </p:cNvPr>
          <p:cNvSpPr/>
          <p:nvPr/>
        </p:nvSpPr>
        <p:spPr>
          <a:xfrm>
            <a:off x="6654800" y="4074160"/>
            <a:ext cx="1757680" cy="1229360"/>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0F17FF33-A97A-49A6-90A6-ED43D9709B16}"/>
              </a:ext>
            </a:extLst>
          </p:cNvPr>
          <p:cNvSpPr txBox="1"/>
          <p:nvPr/>
        </p:nvSpPr>
        <p:spPr>
          <a:xfrm>
            <a:off x="8656320" y="4490720"/>
            <a:ext cx="2245360" cy="461665"/>
          </a:xfrm>
          <a:prstGeom prst="rect">
            <a:avLst/>
          </a:prstGeom>
          <a:noFill/>
        </p:spPr>
        <p:txBody>
          <a:bodyPr wrap="square" rtlCol="0">
            <a:spAutoFit/>
          </a:bodyPr>
          <a:lstStyle/>
          <a:p>
            <a:r>
              <a:rPr lang="en-US" sz="2400" b="1" dirty="0"/>
              <a:t>Object Based</a:t>
            </a:r>
          </a:p>
        </p:txBody>
      </p:sp>
    </p:spTree>
    <p:extLst>
      <p:ext uri="{BB962C8B-B14F-4D97-AF65-F5344CB8AC3E}">
        <p14:creationId xmlns:p14="http://schemas.microsoft.com/office/powerpoint/2010/main" val="3172625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7AA1-2F65-4741-B882-C6288FD9D3E4}"/>
              </a:ext>
            </a:extLst>
          </p:cNvPr>
          <p:cNvSpPr>
            <a:spLocks noGrp="1"/>
          </p:cNvSpPr>
          <p:nvPr>
            <p:ph type="title"/>
          </p:nvPr>
        </p:nvSpPr>
        <p:spPr/>
        <p:txBody>
          <a:bodyPr rtlCol="0">
            <a:normAutofit/>
          </a:bodyPr>
          <a:lstStyle/>
          <a:p>
            <a:pPr>
              <a:defRPr/>
            </a:pPr>
            <a:r>
              <a:rPr lang="en-IN" dirty="0">
                <a:solidFill>
                  <a:schemeClr val="accent5"/>
                </a:solidFill>
              </a:rPr>
              <a:t>ER model continue..</a:t>
            </a:r>
          </a:p>
        </p:txBody>
      </p:sp>
      <p:sp>
        <p:nvSpPr>
          <p:cNvPr id="4" name="Content Placeholder 3">
            <a:extLst>
              <a:ext uri="{FF2B5EF4-FFF2-40B4-BE49-F238E27FC236}">
                <a16:creationId xmlns:a16="http://schemas.microsoft.com/office/drawing/2014/main" id="{4BE6795D-9EEE-4969-9F6B-CD695E79679A}"/>
              </a:ext>
            </a:extLst>
          </p:cNvPr>
          <p:cNvSpPr>
            <a:spLocks noGrp="1"/>
          </p:cNvSpPr>
          <p:nvPr>
            <p:ph idx="1"/>
          </p:nvPr>
        </p:nvSpPr>
        <p:spPr/>
        <p:txBody>
          <a:bodyPr>
            <a:normAutofit/>
          </a:bodyPr>
          <a:lstStyle/>
          <a:p>
            <a:r>
              <a:rPr lang="en-US" sz="3200" b="0" i="0" dirty="0">
                <a:solidFill>
                  <a:srgbClr val="333333"/>
                </a:solidFill>
                <a:effectLst/>
                <a:latin typeface="PT Serif"/>
              </a:rPr>
              <a:t>In the previous diagram, the entities are Teacher and Department. The attributes of </a:t>
            </a:r>
            <a:r>
              <a:rPr lang="en-US" sz="3200" b="1" i="1" dirty="0">
                <a:solidFill>
                  <a:srgbClr val="333333"/>
                </a:solidFill>
                <a:effectLst/>
                <a:latin typeface="PT Serif"/>
              </a:rPr>
              <a:t>Teacher </a:t>
            </a:r>
            <a:r>
              <a:rPr lang="en-US" sz="3200" b="0" i="0" dirty="0">
                <a:solidFill>
                  <a:srgbClr val="333333"/>
                </a:solidFill>
                <a:effectLst/>
                <a:latin typeface="PT Serif"/>
              </a:rPr>
              <a:t>entity are </a:t>
            </a:r>
            <a:r>
              <a:rPr lang="en-US" sz="3200" b="0" i="0" dirty="0" err="1">
                <a:solidFill>
                  <a:srgbClr val="333333"/>
                </a:solidFill>
                <a:effectLst/>
                <a:latin typeface="PT Serif"/>
              </a:rPr>
              <a:t>Teacher_Name</a:t>
            </a:r>
            <a:r>
              <a:rPr lang="en-US" sz="3200" b="0" i="0" dirty="0">
                <a:solidFill>
                  <a:srgbClr val="333333"/>
                </a:solidFill>
                <a:effectLst/>
                <a:latin typeface="PT Serif"/>
              </a:rPr>
              <a:t>, </a:t>
            </a:r>
            <a:r>
              <a:rPr lang="en-US" sz="3200" b="0" i="0" dirty="0" err="1">
                <a:solidFill>
                  <a:srgbClr val="333333"/>
                </a:solidFill>
                <a:effectLst/>
                <a:latin typeface="PT Serif"/>
              </a:rPr>
              <a:t>Teacher_id</a:t>
            </a:r>
            <a:r>
              <a:rPr lang="en-US" sz="3200" b="0" i="0" dirty="0">
                <a:solidFill>
                  <a:srgbClr val="333333"/>
                </a:solidFill>
                <a:effectLst/>
                <a:latin typeface="PT Serif"/>
              </a:rPr>
              <a:t>, Age, Salary, </a:t>
            </a:r>
            <a:r>
              <a:rPr lang="en-US" sz="3200" b="0" i="0" dirty="0" err="1">
                <a:solidFill>
                  <a:srgbClr val="333333"/>
                </a:solidFill>
                <a:effectLst/>
                <a:latin typeface="PT Serif"/>
              </a:rPr>
              <a:t>Mobile_Number</a:t>
            </a:r>
            <a:r>
              <a:rPr lang="en-US" sz="3200" b="0" i="0" dirty="0">
                <a:solidFill>
                  <a:srgbClr val="333333"/>
                </a:solidFill>
                <a:effectLst/>
                <a:latin typeface="PT Serif"/>
              </a:rPr>
              <a:t>. The attributes of entity </a:t>
            </a:r>
            <a:r>
              <a:rPr lang="en-US" sz="3200" b="1" i="1" dirty="0">
                <a:solidFill>
                  <a:srgbClr val="333333"/>
                </a:solidFill>
                <a:effectLst/>
                <a:latin typeface="PT Serif"/>
              </a:rPr>
              <a:t>Department </a:t>
            </a:r>
            <a:r>
              <a:rPr lang="en-US" sz="3200" b="0" i="0" dirty="0">
                <a:solidFill>
                  <a:srgbClr val="333333"/>
                </a:solidFill>
                <a:effectLst/>
                <a:latin typeface="PT Serif"/>
              </a:rPr>
              <a:t>entity are </a:t>
            </a:r>
            <a:r>
              <a:rPr lang="en-US" sz="3200" b="0" i="0" dirty="0" err="1">
                <a:solidFill>
                  <a:srgbClr val="333333"/>
                </a:solidFill>
                <a:effectLst/>
                <a:latin typeface="PT Serif"/>
              </a:rPr>
              <a:t>Dept_id</a:t>
            </a:r>
            <a:r>
              <a:rPr lang="en-US" sz="3200" b="0" i="0" dirty="0">
                <a:solidFill>
                  <a:srgbClr val="333333"/>
                </a:solidFill>
                <a:effectLst/>
                <a:latin typeface="PT Serif"/>
              </a:rPr>
              <a:t>, </a:t>
            </a:r>
            <a:r>
              <a:rPr lang="en-US" sz="3200" b="0" i="0" dirty="0" err="1">
                <a:solidFill>
                  <a:srgbClr val="333333"/>
                </a:solidFill>
                <a:effectLst/>
                <a:latin typeface="PT Serif"/>
              </a:rPr>
              <a:t>Dept_name</a:t>
            </a:r>
            <a:r>
              <a:rPr lang="en-US" sz="3200" b="0" i="0" dirty="0">
                <a:solidFill>
                  <a:srgbClr val="333333"/>
                </a:solidFill>
                <a:effectLst/>
                <a:latin typeface="PT Serif"/>
              </a:rPr>
              <a:t>. The two entities are connected using the relationship. Here, each teacher works for a department.</a:t>
            </a:r>
            <a:endParaRPr lang="en-US" sz="3200" dirty="0"/>
          </a:p>
        </p:txBody>
      </p:sp>
    </p:spTree>
    <p:extLst>
      <p:ext uri="{BB962C8B-B14F-4D97-AF65-F5344CB8AC3E}">
        <p14:creationId xmlns:p14="http://schemas.microsoft.com/office/powerpoint/2010/main" val="2950691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7AA1-2F65-4741-B882-C6288FD9D3E4}"/>
              </a:ext>
            </a:extLst>
          </p:cNvPr>
          <p:cNvSpPr>
            <a:spLocks noGrp="1"/>
          </p:cNvSpPr>
          <p:nvPr>
            <p:ph type="title"/>
          </p:nvPr>
        </p:nvSpPr>
        <p:spPr/>
        <p:txBody>
          <a:bodyPr rtlCol="0">
            <a:normAutofit/>
          </a:bodyPr>
          <a:lstStyle/>
          <a:p>
            <a:pPr>
              <a:defRPr/>
            </a:pPr>
            <a:r>
              <a:rPr lang="en-US" b="0" i="1" dirty="0">
                <a:solidFill>
                  <a:srgbClr val="333333"/>
                </a:solidFill>
                <a:effectLst/>
                <a:latin typeface="PT Serif"/>
              </a:rPr>
              <a:t>Features of ER Model</a:t>
            </a:r>
            <a:endParaRPr lang="en-IN" dirty="0">
              <a:solidFill>
                <a:schemeClr val="accent5"/>
              </a:solidFill>
            </a:endParaRPr>
          </a:p>
        </p:txBody>
      </p:sp>
      <p:sp>
        <p:nvSpPr>
          <p:cNvPr id="4" name="Content Placeholder 3">
            <a:extLst>
              <a:ext uri="{FF2B5EF4-FFF2-40B4-BE49-F238E27FC236}">
                <a16:creationId xmlns:a16="http://schemas.microsoft.com/office/drawing/2014/main" id="{4BE6795D-9EEE-4969-9F6B-CD695E79679A}"/>
              </a:ext>
            </a:extLst>
          </p:cNvPr>
          <p:cNvSpPr>
            <a:spLocks noGrp="1"/>
          </p:cNvSpPr>
          <p:nvPr>
            <p:ph idx="1"/>
          </p:nvPr>
        </p:nvSpPr>
        <p:spPr/>
        <p:txBody>
          <a:bodyPr>
            <a:normAutofit/>
          </a:bodyPr>
          <a:lstStyle/>
          <a:p>
            <a:pPr algn="l">
              <a:buFont typeface="Arial" panose="020B0604020202020204" pitchFamily="34" charset="0"/>
              <a:buChar char="•"/>
            </a:pPr>
            <a:r>
              <a:rPr lang="en-US" sz="3200" b="1" i="1" dirty="0">
                <a:solidFill>
                  <a:srgbClr val="333333"/>
                </a:solidFill>
                <a:effectLst/>
                <a:latin typeface="PT Serif"/>
              </a:rPr>
              <a:t>Graphical Representation for Better Understanding:</a:t>
            </a:r>
            <a:r>
              <a:rPr lang="en-US" sz="3200" b="0" i="0" dirty="0">
                <a:solidFill>
                  <a:srgbClr val="333333"/>
                </a:solidFill>
                <a:effectLst/>
                <a:latin typeface="PT Serif"/>
              </a:rPr>
              <a:t> It is very easy and simple to understand so it can be used by the developers to communicate with the stakeholders.</a:t>
            </a:r>
          </a:p>
          <a:p>
            <a:pPr algn="l">
              <a:buFont typeface="Arial" panose="020B0604020202020204" pitchFamily="34" charset="0"/>
              <a:buChar char="•"/>
            </a:pPr>
            <a:r>
              <a:rPr lang="en-US" sz="3200" b="1" i="1" dirty="0">
                <a:solidFill>
                  <a:srgbClr val="333333"/>
                </a:solidFill>
                <a:effectLst/>
                <a:latin typeface="PT Serif"/>
              </a:rPr>
              <a:t>ER Diagram:</a:t>
            </a:r>
            <a:r>
              <a:rPr lang="en-US" sz="3200" b="0" i="0" dirty="0">
                <a:solidFill>
                  <a:srgbClr val="333333"/>
                </a:solidFill>
                <a:effectLst/>
                <a:latin typeface="PT Serif"/>
              </a:rPr>
              <a:t> ER diagram is used as a visual tool for representing the model.</a:t>
            </a:r>
          </a:p>
          <a:p>
            <a:pPr algn="l">
              <a:buFont typeface="Arial" panose="020B0604020202020204" pitchFamily="34" charset="0"/>
              <a:buChar char="•"/>
            </a:pPr>
            <a:r>
              <a:rPr lang="en-US" sz="3200" b="1" i="1" dirty="0">
                <a:solidFill>
                  <a:srgbClr val="333333"/>
                </a:solidFill>
                <a:effectLst/>
                <a:latin typeface="PT Serif"/>
              </a:rPr>
              <a:t>Database Design:</a:t>
            </a:r>
            <a:r>
              <a:rPr lang="en-US" sz="3200" b="0" i="0" dirty="0">
                <a:solidFill>
                  <a:srgbClr val="333333"/>
                </a:solidFill>
                <a:effectLst/>
                <a:latin typeface="PT Serif"/>
              </a:rPr>
              <a:t> This model helps the database designers to build the database and is widely used in database design.</a:t>
            </a:r>
          </a:p>
          <a:p>
            <a:endParaRPr lang="en-US" sz="3200" dirty="0"/>
          </a:p>
        </p:txBody>
      </p:sp>
    </p:spTree>
    <p:extLst>
      <p:ext uri="{BB962C8B-B14F-4D97-AF65-F5344CB8AC3E}">
        <p14:creationId xmlns:p14="http://schemas.microsoft.com/office/powerpoint/2010/main" val="2003146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7AA1-2F65-4741-B882-C6288FD9D3E4}"/>
              </a:ext>
            </a:extLst>
          </p:cNvPr>
          <p:cNvSpPr>
            <a:spLocks noGrp="1"/>
          </p:cNvSpPr>
          <p:nvPr>
            <p:ph type="title"/>
          </p:nvPr>
        </p:nvSpPr>
        <p:spPr/>
        <p:txBody>
          <a:bodyPr rtlCol="0">
            <a:normAutofit/>
          </a:bodyPr>
          <a:lstStyle/>
          <a:p>
            <a:pPr>
              <a:defRPr/>
            </a:pPr>
            <a:r>
              <a:rPr lang="en-US" i="1" dirty="0">
                <a:solidFill>
                  <a:srgbClr val="333333"/>
                </a:solidFill>
                <a:latin typeface="PT Serif"/>
              </a:rPr>
              <a:t>advantages</a:t>
            </a:r>
            <a:r>
              <a:rPr lang="en-US" b="0" i="1" dirty="0">
                <a:solidFill>
                  <a:srgbClr val="333333"/>
                </a:solidFill>
                <a:effectLst/>
                <a:latin typeface="PT Serif"/>
              </a:rPr>
              <a:t> of ER Model</a:t>
            </a:r>
            <a:endParaRPr lang="en-IN" dirty="0">
              <a:solidFill>
                <a:schemeClr val="accent5"/>
              </a:solidFill>
            </a:endParaRPr>
          </a:p>
        </p:txBody>
      </p:sp>
      <p:sp>
        <p:nvSpPr>
          <p:cNvPr id="4" name="Content Placeholder 3">
            <a:extLst>
              <a:ext uri="{FF2B5EF4-FFF2-40B4-BE49-F238E27FC236}">
                <a16:creationId xmlns:a16="http://schemas.microsoft.com/office/drawing/2014/main" id="{4BE6795D-9EEE-4969-9F6B-CD695E79679A}"/>
              </a:ext>
            </a:extLst>
          </p:cNvPr>
          <p:cNvSpPr>
            <a:spLocks noGrp="1"/>
          </p:cNvSpPr>
          <p:nvPr>
            <p:ph idx="1"/>
          </p:nvPr>
        </p:nvSpPr>
        <p:spPr/>
        <p:txBody>
          <a:bodyPr>
            <a:normAutofit/>
          </a:bodyPr>
          <a:lstStyle/>
          <a:p>
            <a:pPr algn="l">
              <a:buFont typeface="Arial" panose="020B0604020202020204" pitchFamily="34" charset="0"/>
              <a:buChar char="•"/>
            </a:pPr>
            <a:r>
              <a:rPr lang="en-US" sz="2400" b="1" i="1" dirty="0">
                <a:solidFill>
                  <a:srgbClr val="333333"/>
                </a:solidFill>
                <a:effectLst/>
                <a:latin typeface="PT Serif"/>
              </a:rPr>
              <a:t>Simple:</a:t>
            </a:r>
            <a:r>
              <a:rPr lang="en-US" sz="2400" b="0" i="0" dirty="0">
                <a:solidFill>
                  <a:srgbClr val="333333"/>
                </a:solidFill>
                <a:effectLst/>
                <a:latin typeface="PT Serif"/>
              </a:rPr>
              <a:t> Conceptually ER Model is very easy to build. If we know the relationship between the attributes and the entities we can easily build the ER Diagram for the model.</a:t>
            </a:r>
          </a:p>
          <a:p>
            <a:pPr algn="l">
              <a:buFont typeface="Arial" panose="020B0604020202020204" pitchFamily="34" charset="0"/>
              <a:buChar char="•"/>
            </a:pPr>
            <a:r>
              <a:rPr lang="en-US" sz="2400" b="1" i="1" dirty="0">
                <a:solidFill>
                  <a:srgbClr val="333333"/>
                </a:solidFill>
                <a:effectLst/>
                <a:latin typeface="PT Serif"/>
              </a:rPr>
              <a:t>Effective Communication Tool</a:t>
            </a:r>
            <a:r>
              <a:rPr lang="en-US" sz="2400" b="0" i="0" dirty="0">
                <a:solidFill>
                  <a:srgbClr val="333333"/>
                </a:solidFill>
                <a:effectLst/>
                <a:latin typeface="PT Serif"/>
              </a:rPr>
              <a:t>: This model is used widely by the database designers for communicating their ideas.</a:t>
            </a:r>
          </a:p>
          <a:p>
            <a:pPr algn="l">
              <a:buFont typeface="Arial" panose="020B0604020202020204" pitchFamily="34" charset="0"/>
              <a:buChar char="•"/>
            </a:pPr>
            <a:r>
              <a:rPr lang="en-US" sz="2400" b="1" i="1" dirty="0">
                <a:solidFill>
                  <a:srgbClr val="333333"/>
                </a:solidFill>
                <a:effectLst/>
                <a:latin typeface="PT Serif"/>
              </a:rPr>
              <a:t>Easy Conversion to any Model</a:t>
            </a:r>
            <a:r>
              <a:rPr lang="en-US" sz="2400" b="0" i="0" dirty="0">
                <a:solidFill>
                  <a:srgbClr val="333333"/>
                </a:solidFill>
                <a:effectLst/>
                <a:latin typeface="PT Serif"/>
              </a:rPr>
              <a:t>: This model maps well to the relational model and can be easily converted relational model by converting the ER model to the table. This model can also be converted to any other model like network model, hierarchical model etc.</a:t>
            </a:r>
          </a:p>
          <a:p>
            <a:endParaRPr lang="en-US" sz="3200" dirty="0"/>
          </a:p>
        </p:txBody>
      </p:sp>
    </p:spTree>
    <p:extLst>
      <p:ext uri="{BB962C8B-B14F-4D97-AF65-F5344CB8AC3E}">
        <p14:creationId xmlns:p14="http://schemas.microsoft.com/office/powerpoint/2010/main" val="42526910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7AA1-2F65-4741-B882-C6288FD9D3E4}"/>
              </a:ext>
            </a:extLst>
          </p:cNvPr>
          <p:cNvSpPr>
            <a:spLocks noGrp="1"/>
          </p:cNvSpPr>
          <p:nvPr>
            <p:ph type="title"/>
          </p:nvPr>
        </p:nvSpPr>
        <p:spPr/>
        <p:txBody>
          <a:bodyPr rtlCol="0">
            <a:normAutofit/>
          </a:bodyPr>
          <a:lstStyle/>
          <a:p>
            <a:pPr>
              <a:defRPr/>
            </a:pPr>
            <a:r>
              <a:rPr lang="en-US" i="1" dirty="0">
                <a:solidFill>
                  <a:srgbClr val="333333"/>
                </a:solidFill>
                <a:latin typeface="PT Serif"/>
              </a:rPr>
              <a:t>Disadvantages</a:t>
            </a:r>
            <a:r>
              <a:rPr lang="en-US" b="0" i="1" dirty="0">
                <a:solidFill>
                  <a:srgbClr val="333333"/>
                </a:solidFill>
                <a:effectLst/>
                <a:latin typeface="PT Serif"/>
              </a:rPr>
              <a:t> of ER Model</a:t>
            </a:r>
            <a:endParaRPr lang="en-IN" dirty="0">
              <a:solidFill>
                <a:schemeClr val="accent5"/>
              </a:solidFill>
            </a:endParaRPr>
          </a:p>
        </p:txBody>
      </p:sp>
      <p:sp>
        <p:nvSpPr>
          <p:cNvPr id="4" name="Content Placeholder 3">
            <a:extLst>
              <a:ext uri="{FF2B5EF4-FFF2-40B4-BE49-F238E27FC236}">
                <a16:creationId xmlns:a16="http://schemas.microsoft.com/office/drawing/2014/main" id="{4BE6795D-9EEE-4969-9F6B-CD695E79679A}"/>
              </a:ext>
            </a:extLst>
          </p:cNvPr>
          <p:cNvSpPr>
            <a:spLocks noGrp="1"/>
          </p:cNvSpPr>
          <p:nvPr>
            <p:ph idx="1"/>
          </p:nvPr>
        </p:nvSpPr>
        <p:spPr/>
        <p:txBody>
          <a:bodyPr>
            <a:normAutofit/>
          </a:bodyPr>
          <a:lstStyle/>
          <a:p>
            <a:pPr algn="l">
              <a:buFont typeface="Arial" panose="020B0604020202020204" pitchFamily="34" charset="0"/>
              <a:buChar char="•"/>
            </a:pPr>
            <a:r>
              <a:rPr lang="en-US" sz="3200" b="1" i="1" dirty="0">
                <a:solidFill>
                  <a:srgbClr val="333333"/>
                </a:solidFill>
                <a:effectLst/>
                <a:latin typeface="PT Serif"/>
              </a:rPr>
              <a:t>No industry standard for notation:</a:t>
            </a:r>
            <a:r>
              <a:rPr lang="en-US" sz="3200" b="0" i="0" dirty="0">
                <a:solidFill>
                  <a:srgbClr val="333333"/>
                </a:solidFill>
                <a:effectLst/>
                <a:latin typeface="PT Serif"/>
              </a:rPr>
              <a:t> There is no industry standard for developing an ER model. So one developer might use notations which are not understood by other developers.</a:t>
            </a:r>
          </a:p>
          <a:p>
            <a:pPr algn="l">
              <a:buFont typeface="Arial" panose="020B0604020202020204" pitchFamily="34" charset="0"/>
              <a:buChar char="•"/>
            </a:pPr>
            <a:r>
              <a:rPr lang="en-US" sz="3200" b="1" i="1" dirty="0">
                <a:solidFill>
                  <a:srgbClr val="333333"/>
                </a:solidFill>
                <a:effectLst/>
                <a:latin typeface="PT Serif"/>
              </a:rPr>
              <a:t>Hidden information:</a:t>
            </a:r>
            <a:r>
              <a:rPr lang="en-US" sz="3200" b="0" i="0" dirty="0">
                <a:solidFill>
                  <a:srgbClr val="333333"/>
                </a:solidFill>
                <a:effectLst/>
                <a:latin typeface="PT Serif"/>
              </a:rPr>
              <a:t> Some information might be lost or hidden in the ER model. As it is a high-level view so there are chances that some details of information might be hidden.</a:t>
            </a:r>
          </a:p>
          <a:p>
            <a:endParaRPr lang="en-US" sz="3200" dirty="0"/>
          </a:p>
        </p:txBody>
      </p:sp>
    </p:spTree>
    <p:extLst>
      <p:ext uri="{BB962C8B-B14F-4D97-AF65-F5344CB8AC3E}">
        <p14:creationId xmlns:p14="http://schemas.microsoft.com/office/powerpoint/2010/main" val="1947582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147F5-5CB2-489F-B595-E7792E09ECE4}"/>
              </a:ext>
            </a:extLst>
          </p:cNvPr>
          <p:cNvSpPr>
            <a:spLocks noGrp="1"/>
          </p:cNvSpPr>
          <p:nvPr>
            <p:ph type="title"/>
          </p:nvPr>
        </p:nvSpPr>
        <p:spPr>
          <a:xfrm>
            <a:off x="2011680" y="733893"/>
            <a:ext cx="8610600" cy="1293028"/>
          </a:xfrm>
        </p:spPr>
        <p:txBody>
          <a:bodyPr/>
          <a:lstStyle/>
          <a:p>
            <a:pPr algn="ctr"/>
            <a:r>
              <a:rPr lang="en-US" b="1" dirty="0"/>
              <a:t>Any DOUBT ?</a:t>
            </a:r>
          </a:p>
        </p:txBody>
      </p:sp>
      <p:pic>
        <p:nvPicPr>
          <p:cNvPr id="3" name="Picture 2">
            <a:extLst>
              <a:ext uri="{FF2B5EF4-FFF2-40B4-BE49-F238E27FC236}">
                <a16:creationId xmlns:a16="http://schemas.microsoft.com/office/drawing/2014/main" id="{73EEACD3-D853-4EC4-A7D8-03B64593896A}"/>
              </a:ext>
            </a:extLst>
          </p:cNvPr>
          <p:cNvPicPr>
            <a:picLocks noChangeAspect="1"/>
          </p:cNvPicPr>
          <p:nvPr/>
        </p:nvPicPr>
        <p:blipFill>
          <a:blip r:embed="rId2"/>
          <a:stretch>
            <a:fillRect/>
          </a:stretch>
        </p:blipFill>
        <p:spPr>
          <a:xfrm>
            <a:off x="3340100" y="2140267"/>
            <a:ext cx="5715000" cy="2943225"/>
          </a:xfrm>
          <a:prstGeom prst="rect">
            <a:avLst/>
          </a:prstGeom>
        </p:spPr>
      </p:pic>
    </p:spTree>
    <p:extLst>
      <p:ext uri="{BB962C8B-B14F-4D97-AF65-F5344CB8AC3E}">
        <p14:creationId xmlns:p14="http://schemas.microsoft.com/office/powerpoint/2010/main" val="300144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65EFA-737D-49CE-8A2B-2A22B4E82E7A}"/>
              </a:ext>
            </a:extLst>
          </p:cNvPr>
          <p:cNvSpPr>
            <a:spLocks noGrp="1"/>
          </p:cNvSpPr>
          <p:nvPr>
            <p:ph type="title"/>
          </p:nvPr>
        </p:nvSpPr>
        <p:spPr/>
        <p:txBody>
          <a:bodyPr/>
          <a:lstStyle/>
          <a:p>
            <a:r>
              <a:rPr lang="en-IN" sz="4000" dirty="0"/>
              <a:t>Hierarchical Model</a:t>
            </a:r>
            <a:br>
              <a:rPr lang="en-IN" sz="4000" dirty="0"/>
            </a:br>
            <a:endParaRPr lang="en-US" dirty="0"/>
          </a:p>
        </p:txBody>
      </p:sp>
      <p:sp>
        <p:nvSpPr>
          <p:cNvPr id="3" name="Content Placeholder 2">
            <a:extLst>
              <a:ext uri="{FF2B5EF4-FFF2-40B4-BE49-F238E27FC236}">
                <a16:creationId xmlns:a16="http://schemas.microsoft.com/office/drawing/2014/main" id="{AD93D920-1B51-4AC6-A92C-E79DE74C456E}"/>
              </a:ext>
            </a:extLst>
          </p:cNvPr>
          <p:cNvSpPr>
            <a:spLocks noGrp="1"/>
          </p:cNvSpPr>
          <p:nvPr>
            <p:ph idx="1"/>
          </p:nvPr>
        </p:nvSpPr>
        <p:spPr/>
        <p:txBody>
          <a:bodyPr/>
          <a:lstStyle/>
          <a:p>
            <a:r>
              <a:rPr lang="en-US" sz="3600" dirty="0"/>
              <a:t>This database model organizes data into a tree-like-structure, with a single root, to which all the other data is linked. The hierarchy starts from the </a:t>
            </a:r>
            <a:r>
              <a:rPr lang="en-US" sz="3600" b="1" dirty="0"/>
              <a:t>Root</a:t>
            </a:r>
            <a:r>
              <a:rPr lang="en-US" sz="3600" dirty="0"/>
              <a:t> data, and expands like a tree, adding child nodes to the parent nodes.</a:t>
            </a:r>
            <a:endParaRPr lang="en-IN" sz="3600" dirty="0"/>
          </a:p>
          <a:p>
            <a:endParaRPr lang="en-US" dirty="0"/>
          </a:p>
        </p:txBody>
      </p:sp>
    </p:spTree>
    <p:extLst>
      <p:ext uri="{BB962C8B-B14F-4D97-AF65-F5344CB8AC3E}">
        <p14:creationId xmlns:p14="http://schemas.microsoft.com/office/powerpoint/2010/main" val="2780103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65EFA-737D-49CE-8A2B-2A22B4E82E7A}"/>
              </a:ext>
            </a:extLst>
          </p:cNvPr>
          <p:cNvSpPr>
            <a:spLocks noGrp="1"/>
          </p:cNvSpPr>
          <p:nvPr>
            <p:ph type="title"/>
          </p:nvPr>
        </p:nvSpPr>
        <p:spPr/>
        <p:txBody>
          <a:bodyPr/>
          <a:lstStyle/>
          <a:p>
            <a:r>
              <a:rPr lang="en-IN" sz="4000" dirty="0"/>
              <a:t>Hierarchical Model</a:t>
            </a:r>
            <a:br>
              <a:rPr lang="en-IN" sz="4000" dirty="0"/>
            </a:br>
            <a:endParaRPr lang="en-US" dirty="0"/>
          </a:p>
        </p:txBody>
      </p:sp>
      <p:sp>
        <p:nvSpPr>
          <p:cNvPr id="3" name="Content Placeholder 2">
            <a:extLst>
              <a:ext uri="{FF2B5EF4-FFF2-40B4-BE49-F238E27FC236}">
                <a16:creationId xmlns:a16="http://schemas.microsoft.com/office/drawing/2014/main" id="{AD93D920-1B51-4AC6-A92C-E79DE74C456E}"/>
              </a:ext>
            </a:extLst>
          </p:cNvPr>
          <p:cNvSpPr>
            <a:spLocks noGrp="1"/>
          </p:cNvSpPr>
          <p:nvPr>
            <p:ph idx="1"/>
          </p:nvPr>
        </p:nvSpPr>
        <p:spPr/>
        <p:txBody>
          <a:bodyPr/>
          <a:lstStyle/>
          <a:p>
            <a:pPr marL="0" indent="0">
              <a:buNone/>
            </a:pPr>
            <a:endParaRPr lang="en-IN" sz="3600" dirty="0"/>
          </a:p>
          <a:p>
            <a:endParaRPr lang="en-US" dirty="0"/>
          </a:p>
        </p:txBody>
      </p:sp>
      <p:pic>
        <p:nvPicPr>
          <p:cNvPr id="4" name="Content Placeholder 3">
            <a:extLst>
              <a:ext uri="{FF2B5EF4-FFF2-40B4-BE49-F238E27FC236}">
                <a16:creationId xmlns:a16="http://schemas.microsoft.com/office/drawing/2014/main" id="{5EECBEA5-17AF-4FEF-818A-9FF7F39A10B0}"/>
              </a:ext>
            </a:extLst>
          </p:cNvPr>
          <p:cNvPicPr>
            <a:picLocks noGrp="1" noChangeAspect="1"/>
          </p:cNvPicPr>
          <p:nvPr/>
        </p:nvPicPr>
        <p:blipFill>
          <a:blip r:embed="rId2"/>
          <a:stretch>
            <a:fillRect/>
          </a:stretch>
        </p:blipFill>
        <p:spPr>
          <a:xfrm>
            <a:off x="1253765" y="2007910"/>
            <a:ext cx="9860437" cy="3577680"/>
          </a:xfrm>
          <a:prstGeom prst="rect">
            <a:avLst/>
          </a:prstGeom>
        </p:spPr>
      </p:pic>
    </p:spTree>
    <p:extLst>
      <p:ext uri="{BB962C8B-B14F-4D97-AF65-F5344CB8AC3E}">
        <p14:creationId xmlns:p14="http://schemas.microsoft.com/office/powerpoint/2010/main" val="304027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65EFA-737D-49CE-8A2B-2A22B4E82E7A}"/>
              </a:ext>
            </a:extLst>
          </p:cNvPr>
          <p:cNvSpPr>
            <a:spLocks noGrp="1"/>
          </p:cNvSpPr>
          <p:nvPr>
            <p:ph type="title"/>
          </p:nvPr>
        </p:nvSpPr>
        <p:spPr>
          <a:xfrm>
            <a:off x="2895600" y="459573"/>
            <a:ext cx="8610600" cy="1293028"/>
          </a:xfrm>
        </p:spPr>
        <p:txBody>
          <a:bodyPr/>
          <a:lstStyle/>
          <a:p>
            <a:r>
              <a:rPr lang="en-IN" sz="4000" dirty="0"/>
              <a:t>Hierarchical Model</a:t>
            </a:r>
            <a:br>
              <a:rPr lang="en-IN" sz="4000" dirty="0"/>
            </a:br>
            <a:endParaRPr lang="en-US" dirty="0"/>
          </a:p>
        </p:txBody>
      </p:sp>
      <p:sp>
        <p:nvSpPr>
          <p:cNvPr id="3" name="Content Placeholder 2">
            <a:extLst>
              <a:ext uri="{FF2B5EF4-FFF2-40B4-BE49-F238E27FC236}">
                <a16:creationId xmlns:a16="http://schemas.microsoft.com/office/drawing/2014/main" id="{AD93D920-1B51-4AC6-A92C-E79DE74C456E}"/>
              </a:ext>
            </a:extLst>
          </p:cNvPr>
          <p:cNvSpPr>
            <a:spLocks noGrp="1"/>
          </p:cNvSpPr>
          <p:nvPr>
            <p:ph idx="1"/>
          </p:nvPr>
        </p:nvSpPr>
        <p:spPr/>
        <p:txBody>
          <a:bodyPr/>
          <a:lstStyle/>
          <a:p>
            <a:pPr marL="0" indent="0">
              <a:buNone/>
            </a:pPr>
            <a:endParaRPr lang="en-IN" sz="3600" dirty="0"/>
          </a:p>
          <a:p>
            <a:endParaRPr lang="en-US" dirty="0"/>
          </a:p>
        </p:txBody>
      </p:sp>
      <p:pic>
        <p:nvPicPr>
          <p:cNvPr id="6" name="Picture 5">
            <a:extLst>
              <a:ext uri="{FF2B5EF4-FFF2-40B4-BE49-F238E27FC236}">
                <a16:creationId xmlns:a16="http://schemas.microsoft.com/office/drawing/2014/main" id="{75E57307-D190-490B-9C1F-CA05CEE096BD}"/>
              </a:ext>
            </a:extLst>
          </p:cNvPr>
          <p:cNvPicPr>
            <a:picLocks noChangeAspect="1"/>
          </p:cNvPicPr>
          <p:nvPr/>
        </p:nvPicPr>
        <p:blipFill>
          <a:blip r:embed="rId2"/>
          <a:stretch>
            <a:fillRect/>
          </a:stretch>
        </p:blipFill>
        <p:spPr>
          <a:xfrm>
            <a:off x="1473200" y="1673860"/>
            <a:ext cx="9702800" cy="4953000"/>
          </a:xfrm>
          <a:prstGeom prst="rect">
            <a:avLst/>
          </a:prstGeom>
        </p:spPr>
      </p:pic>
    </p:spTree>
    <p:extLst>
      <p:ext uri="{BB962C8B-B14F-4D97-AF65-F5344CB8AC3E}">
        <p14:creationId xmlns:p14="http://schemas.microsoft.com/office/powerpoint/2010/main" val="3760282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65EFA-737D-49CE-8A2B-2A22B4E82E7A}"/>
              </a:ext>
            </a:extLst>
          </p:cNvPr>
          <p:cNvSpPr>
            <a:spLocks noGrp="1"/>
          </p:cNvSpPr>
          <p:nvPr>
            <p:ph type="title"/>
          </p:nvPr>
        </p:nvSpPr>
        <p:spPr>
          <a:xfrm>
            <a:off x="2336800" y="215733"/>
            <a:ext cx="9403080" cy="1293028"/>
          </a:xfrm>
        </p:spPr>
        <p:txBody>
          <a:bodyPr/>
          <a:lstStyle/>
          <a:p>
            <a:r>
              <a:rPr lang="en-US" b="0" i="1" dirty="0">
                <a:solidFill>
                  <a:srgbClr val="333333"/>
                </a:solidFill>
                <a:effectLst/>
                <a:latin typeface="PT Serif"/>
              </a:rPr>
              <a:t>Features of a Hierarchical Model</a:t>
            </a:r>
            <a:endParaRPr lang="en-US" dirty="0"/>
          </a:p>
        </p:txBody>
      </p:sp>
      <p:sp>
        <p:nvSpPr>
          <p:cNvPr id="3" name="Content Placeholder 2">
            <a:extLst>
              <a:ext uri="{FF2B5EF4-FFF2-40B4-BE49-F238E27FC236}">
                <a16:creationId xmlns:a16="http://schemas.microsoft.com/office/drawing/2014/main" id="{AD93D920-1B51-4AC6-A92C-E79DE74C456E}"/>
              </a:ext>
            </a:extLst>
          </p:cNvPr>
          <p:cNvSpPr>
            <a:spLocks noGrp="1"/>
          </p:cNvSpPr>
          <p:nvPr>
            <p:ph idx="1"/>
          </p:nvPr>
        </p:nvSpPr>
        <p:spPr>
          <a:xfrm>
            <a:off x="685800" y="1508761"/>
            <a:ext cx="10820400" cy="5227319"/>
          </a:xfrm>
        </p:spPr>
        <p:txBody>
          <a:bodyPr>
            <a:normAutofit fontScale="92500" lnSpcReduction="10000"/>
          </a:bodyPr>
          <a:lstStyle/>
          <a:p>
            <a:pPr algn="l">
              <a:buFont typeface="+mj-lt"/>
              <a:buAutoNum type="arabicPeriod"/>
            </a:pPr>
            <a:r>
              <a:rPr lang="en-US" sz="2800" b="1" i="1" dirty="0">
                <a:solidFill>
                  <a:srgbClr val="333333"/>
                </a:solidFill>
                <a:effectLst/>
                <a:latin typeface="PT Serif"/>
              </a:rPr>
              <a:t>One-to-many relationship:</a:t>
            </a:r>
            <a:r>
              <a:rPr lang="en-US" sz="2800" b="0" i="0" dirty="0">
                <a:solidFill>
                  <a:srgbClr val="333333"/>
                </a:solidFill>
                <a:effectLst/>
                <a:latin typeface="PT Serif"/>
              </a:rPr>
              <a:t> The data here is organised in a tree-like structure where the one-to-many relationship is between the datatypes. Also, there can be only one path from parent to any node. </a:t>
            </a:r>
            <a:r>
              <a:rPr lang="en-US" sz="2800" b="1" i="1" dirty="0">
                <a:solidFill>
                  <a:srgbClr val="333333"/>
                </a:solidFill>
                <a:effectLst/>
                <a:latin typeface="PT Serif"/>
              </a:rPr>
              <a:t>Example:</a:t>
            </a:r>
            <a:r>
              <a:rPr lang="en-US" sz="2800" b="0" i="0" dirty="0">
                <a:solidFill>
                  <a:srgbClr val="333333"/>
                </a:solidFill>
                <a:effectLst/>
                <a:latin typeface="PT Serif"/>
              </a:rPr>
              <a:t> In the </a:t>
            </a:r>
            <a:r>
              <a:rPr lang="en-US" sz="2800" b="0" i="0" dirty="0" err="1">
                <a:solidFill>
                  <a:srgbClr val="333333"/>
                </a:solidFill>
                <a:effectLst/>
                <a:latin typeface="PT Serif"/>
              </a:rPr>
              <a:t>previos</a:t>
            </a:r>
            <a:r>
              <a:rPr lang="en-US" sz="2800" b="0" i="0" dirty="0">
                <a:solidFill>
                  <a:srgbClr val="333333"/>
                </a:solidFill>
                <a:effectLst/>
                <a:latin typeface="PT Serif"/>
              </a:rPr>
              <a:t> example, if we want to go to the node </a:t>
            </a:r>
            <a:r>
              <a:rPr lang="en-US" sz="2800" b="0" i="1" dirty="0">
                <a:solidFill>
                  <a:srgbClr val="333333"/>
                </a:solidFill>
                <a:effectLst/>
                <a:latin typeface="PT Serif"/>
              </a:rPr>
              <a:t>sneakers </a:t>
            </a:r>
            <a:r>
              <a:rPr lang="en-US" sz="2800" b="0" i="0" dirty="0">
                <a:solidFill>
                  <a:srgbClr val="333333"/>
                </a:solidFill>
                <a:effectLst/>
                <a:latin typeface="PT Serif"/>
              </a:rPr>
              <a:t>we only have one path to reach there </a:t>
            </a:r>
            <a:r>
              <a:rPr lang="en-US" sz="2800" b="0" i="0" dirty="0" err="1">
                <a:solidFill>
                  <a:srgbClr val="333333"/>
                </a:solidFill>
                <a:effectLst/>
                <a:latin typeface="PT Serif"/>
              </a:rPr>
              <a:t>i.e</a:t>
            </a:r>
            <a:r>
              <a:rPr lang="en-US" sz="2800" b="0" i="0" dirty="0">
                <a:solidFill>
                  <a:srgbClr val="333333"/>
                </a:solidFill>
                <a:effectLst/>
                <a:latin typeface="PT Serif"/>
              </a:rPr>
              <a:t> through men's shoes node.</a:t>
            </a:r>
          </a:p>
          <a:p>
            <a:pPr algn="l">
              <a:buFont typeface="+mj-lt"/>
              <a:buAutoNum type="arabicPeriod"/>
            </a:pPr>
            <a:r>
              <a:rPr lang="en-US" sz="2800" b="1" i="1" dirty="0">
                <a:solidFill>
                  <a:srgbClr val="333333"/>
                </a:solidFill>
                <a:effectLst/>
                <a:latin typeface="PT Serif"/>
              </a:rPr>
              <a:t>Parent-Child Relationship:</a:t>
            </a:r>
            <a:r>
              <a:rPr lang="en-US" sz="2800" b="0" i="0" dirty="0">
                <a:solidFill>
                  <a:srgbClr val="333333"/>
                </a:solidFill>
                <a:effectLst/>
                <a:latin typeface="PT Serif"/>
              </a:rPr>
              <a:t> Each child node has a parent node but a parent node can have more than one child node. Multiple parents are not allowed.</a:t>
            </a:r>
          </a:p>
          <a:p>
            <a:pPr algn="l">
              <a:buFont typeface="+mj-lt"/>
              <a:buAutoNum type="arabicPeriod"/>
            </a:pPr>
            <a:r>
              <a:rPr lang="en-US" sz="2800" b="1" i="1" dirty="0">
                <a:solidFill>
                  <a:srgbClr val="333333"/>
                </a:solidFill>
                <a:effectLst/>
                <a:latin typeface="PT Serif"/>
              </a:rPr>
              <a:t>Deletion Problem:</a:t>
            </a:r>
            <a:r>
              <a:rPr lang="en-US" sz="2800" b="0" i="0" dirty="0">
                <a:solidFill>
                  <a:srgbClr val="333333"/>
                </a:solidFill>
                <a:effectLst/>
                <a:latin typeface="PT Serif"/>
              </a:rPr>
              <a:t> If a parent node is deleted then the child node is automatically deleted.</a:t>
            </a:r>
          </a:p>
          <a:p>
            <a:pPr algn="l">
              <a:buFont typeface="+mj-lt"/>
              <a:buAutoNum type="arabicPeriod"/>
            </a:pPr>
            <a:r>
              <a:rPr lang="en-US" sz="2800" b="1" i="1" dirty="0">
                <a:solidFill>
                  <a:srgbClr val="333333"/>
                </a:solidFill>
                <a:effectLst/>
                <a:latin typeface="PT Serif"/>
              </a:rPr>
              <a:t>Pointers: </a:t>
            </a:r>
            <a:r>
              <a:rPr lang="en-US" sz="2800" b="0" i="0" dirty="0">
                <a:solidFill>
                  <a:srgbClr val="333333"/>
                </a:solidFill>
                <a:effectLst/>
                <a:latin typeface="PT Serif"/>
              </a:rPr>
              <a:t>Pointers are used to link the parent node with the child node and are used to navigate between the stored data. </a:t>
            </a:r>
            <a:r>
              <a:rPr lang="en-US" sz="2800" b="0" i="1" dirty="0">
                <a:solidFill>
                  <a:srgbClr val="333333"/>
                </a:solidFill>
                <a:effectLst/>
                <a:latin typeface="PT Serif"/>
              </a:rPr>
              <a:t>Example:</a:t>
            </a:r>
            <a:r>
              <a:rPr lang="en-US" sz="2800" b="0" i="0" dirty="0">
                <a:solidFill>
                  <a:srgbClr val="333333"/>
                </a:solidFill>
                <a:effectLst/>
                <a:latin typeface="PT Serif"/>
              </a:rPr>
              <a:t> In the above example the '</a:t>
            </a:r>
            <a:r>
              <a:rPr lang="en-US" sz="2800" b="0" i="1" dirty="0">
                <a:solidFill>
                  <a:srgbClr val="333333"/>
                </a:solidFill>
                <a:effectLst/>
                <a:latin typeface="PT Serif"/>
              </a:rPr>
              <a:t>shoes</a:t>
            </a:r>
            <a:r>
              <a:rPr lang="en-US" sz="2800" b="0" i="0" dirty="0">
                <a:solidFill>
                  <a:srgbClr val="333333"/>
                </a:solidFill>
                <a:effectLst/>
                <a:latin typeface="PT Serif"/>
              </a:rPr>
              <a:t>' node points to the two other nodes '</a:t>
            </a:r>
            <a:r>
              <a:rPr lang="en-US" sz="2800" b="0" i="1" dirty="0">
                <a:solidFill>
                  <a:srgbClr val="333333"/>
                </a:solidFill>
                <a:effectLst/>
                <a:latin typeface="PT Serif"/>
              </a:rPr>
              <a:t>women shoes</a:t>
            </a:r>
            <a:r>
              <a:rPr lang="en-US" sz="2800" b="0" i="0" dirty="0">
                <a:solidFill>
                  <a:srgbClr val="333333"/>
                </a:solidFill>
                <a:effectLst/>
                <a:latin typeface="PT Serif"/>
              </a:rPr>
              <a:t>' node and '</a:t>
            </a:r>
            <a:r>
              <a:rPr lang="en-US" sz="2800" b="0" i="1" dirty="0">
                <a:solidFill>
                  <a:srgbClr val="333333"/>
                </a:solidFill>
                <a:effectLst/>
                <a:latin typeface="PT Serif"/>
              </a:rPr>
              <a:t>men's shoes</a:t>
            </a:r>
            <a:r>
              <a:rPr lang="en-US" sz="2800" b="0" i="0" dirty="0">
                <a:solidFill>
                  <a:srgbClr val="333333"/>
                </a:solidFill>
                <a:effectLst/>
                <a:latin typeface="PT Serif"/>
              </a:rPr>
              <a:t>' node.</a:t>
            </a:r>
          </a:p>
        </p:txBody>
      </p:sp>
    </p:spTree>
    <p:extLst>
      <p:ext uri="{BB962C8B-B14F-4D97-AF65-F5344CB8AC3E}">
        <p14:creationId xmlns:p14="http://schemas.microsoft.com/office/powerpoint/2010/main" val="2514821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65EFA-737D-49CE-8A2B-2A22B4E82E7A}"/>
              </a:ext>
            </a:extLst>
          </p:cNvPr>
          <p:cNvSpPr>
            <a:spLocks noGrp="1"/>
          </p:cNvSpPr>
          <p:nvPr>
            <p:ph type="title"/>
          </p:nvPr>
        </p:nvSpPr>
        <p:spPr>
          <a:xfrm>
            <a:off x="2519680" y="764373"/>
            <a:ext cx="9403080" cy="1293028"/>
          </a:xfrm>
        </p:spPr>
        <p:txBody>
          <a:bodyPr/>
          <a:lstStyle/>
          <a:p>
            <a:r>
              <a:rPr lang="en-US" i="1" dirty="0">
                <a:solidFill>
                  <a:srgbClr val="333333"/>
                </a:solidFill>
                <a:latin typeface="PT Serif"/>
              </a:rPr>
              <a:t>Advantages</a:t>
            </a:r>
            <a:r>
              <a:rPr lang="en-US" b="0" i="1" dirty="0">
                <a:solidFill>
                  <a:srgbClr val="333333"/>
                </a:solidFill>
                <a:effectLst/>
                <a:latin typeface="PT Serif"/>
              </a:rPr>
              <a:t> of a Hierarchical Model</a:t>
            </a:r>
            <a:endParaRPr lang="en-US" dirty="0"/>
          </a:p>
        </p:txBody>
      </p:sp>
      <p:sp>
        <p:nvSpPr>
          <p:cNvPr id="3" name="Content Placeholder 2">
            <a:extLst>
              <a:ext uri="{FF2B5EF4-FFF2-40B4-BE49-F238E27FC236}">
                <a16:creationId xmlns:a16="http://schemas.microsoft.com/office/drawing/2014/main" id="{AD93D920-1B51-4AC6-A92C-E79DE74C456E}"/>
              </a:ext>
            </a:extLst>
          </p:cNvPr>
          <p:cNvSpPr>
            <a:spLocks noGrp="1"/>
          </p:cNvSpPr>
          <p:nvPr>
            <p:ph idx="1"/>
          </p:nvPr>
        </p:nvSpPr>
        <p:spPr>
          <a:xfrm>
            <a:off x="685800" y="2418080"/>
            <a:ext cx="10820400" cy="4318000"/>
          </a:xfrm>
        </p:spPr>
        <p:txBody>
          <a:bodyPr>
            <a:normAutofit/>
          </a:bodyPr>
          <a:lstStyle/>
          <a:p>
            <a:pPr algn="l">
              <a:buFont typeface="Arial" panose="020B0604020202020204" pitchFamily="34" charset="0"/>
              <a:buChar char="•"/>
            </a:pPr>
            <a:r>
              <a:rPr lang="en-US" sz="3200" b="0" i="0" dirty="0">
                <a:solidFill>
                  <a:srgbClr val="333333"/>
                </a:solidFill>
                <a:effectLst/>
                <a:latin typeface="PT Serif"/>
              </a:rPr>
              <a:t>It is very simple and fast to traverse through a tree-like structure.</a:t>
            </a:r>
          </a:p>
          <a:p>
            <a:pPr algn="l">
              <a:buFont typeface="Arial" panose="020B0604020202020204" pitchFamily="34" charset="0"/>
              <a:buChar char="•"/>
            </a:pPr>
            <a:endParaRPr lang="en-US" sz="3200" b="0" i="0" dirty="0">
              <a:solidFill>
                <a:srgbClr val="333333"/>
              </a:solidFill>
              <a:effectLst/>
              <a:latin typeface="PT Serif"/>
            </a:endParaRPr>
          </a:p>
          <a:p>
            <a:pPr algn="l">
              <a:buFont typeface="Arial" panose="020B0604020202020204" pitchFamily="34" charset="0"/>
              <a:buChar char="•"/>
            </a:pPr>
            <a:r>
              <a:rPr lang="en-US" sz="3200" b="0" i="0" dirty="0">
                <a:solidFill>
                  <a:srgbClr val="333333"/>
                </a:solidFill>
                <a:effectLst/>
                <a:latin typeface="PT Serif"/>
              </a:rPr>
              <a:t>Any change in the parent node is automatically reflected in the child node so, the integrity of data is maintained.</a:t>
            </a:r>
          </a:p>
          <a:p>
            <a:pPr marL="0" indent="0" algn="l">
              <a:buNone/>
            </a:pPr>
            <a:endParaRPr lang="en-US" sz="2800" b="0" i="0" dirty="0">
              <a:solidFill>
                <a:srgbClr val="333333"/>
              </a:solidFill>
              <a:effectLst/>
              <a:latin typeface="PT Serif"/>
            </a:endParaRPr>
          </a:p>
        </p:txBody>
      </p:sp>
    </p:spTree>
    <p:extLst>
      <p:ext uri="{BB962C8B-B14F-4D97-AF65-F5344CB8AC3E}">
        <p14:creationId xmlns:p14="http://schemas.microsoft.com/office/powerpoint/2010/main" val="1305326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65EFA-737D-49CE-8A2B-2A22B4E82E7A}"/>
              </a:ext>
            </a:extLst>
          </p:cNvPr>
          <p:cNvSpPr>
            <a:spLocks noGrp="1"/>
          </p:cNvSpPr>
          <p:nvPr>
            <p:ph type="title"/>
          </p:nvPr>
        </p:nvSpPr>
        <p:spPr>
          <a:xfrm>
            <a:off x="1442720" y="764373"/>
            <a:ext cx="10480040" cy="1293028"/>
          </a:xfrm>
        </p:spPr>
        <p:txBody>
          <a:bodyPr/>
          <a:lstStyle/>
          <a:p>
            <a:r>
              <a:rPr lang="en-US" i="1" dirty="0">
                <a:solidFill>
                  <a:srgbClr val="333333"/>
                </a:solidFill>
                <a:latin typeface="PT Serif"/>
              </a:rPr>
              <a:t>Disadvantages</a:t>
            </a:r>
            <a:r>
              <a:rPr lang="en-US" b="0" i="1" dirty="0">
                <a:solidFill>
                  <a:srgbClr val="333333"/>
                </a:solidFill>
                <a:effectLst/>
                <a:latin typeface="PT Serif"/>
              </a:rPr>
              <a:t> of a Hierarchical Model</a:t>
            </a:r>
            <a:endParaRPr lang="en-US" dirty="0"/>
          </a:p>
        </p:txBody>
      </p:sp>
      <p:sp>
        <p:nvSpPr>
          <p:cNvPr id="3" name="Content Placeholder 2">
            <a:extLst>
              <a:ext uri="{FF2B5EF4-FFF2-40B4-BE49-F238E27FC236}">
                <a16:creationId xmlns:a16="http://schemas.microsoft.com/office/drawing/2014/main" id="{AD93D920-1B51-4AC6-A92C-E79DE74C456E}"/>
              </a:ext>
            </a:extLst>
          </p:cNvPr>
          <p:cNvSpPr>
            <a:spLocks noGrp="1"/>
          </p:cNvSpPr>
          <p:nvPr>
            <p:ph idx="1"/>
          </p:nvPr>
        </p:nvSpPr>
        <p:spPr>
          <a:xfrm>
            <a:off x="685800" y="2418080"/>
            <a:ext cx="10820400" cy="4318000"/>
          </a:xfrm>
        </p:spPr>
        <p:txBody>
          <a:bodyPr>
            <a:normAutofit/>
          </a:bodyPr>
          <a:lstStyle/>
          <a:p>
            <a:pPr algn="l">
              <a:buFont typeface="Arial" panose="020B0604020202020204" pitchFamily="34" charset="0"/>
              <a:buChar char="•"/>
            </a:pPr>
            <a:r>
              <a:rPr lang="en-US" sz="3200" b="0" i="0" dirty="0">
                <a:solidFill>
                  <a:srgbClr val="333333"/>
                </a:solidFill>
                <a:effectLst/>
                <a:latin typeface="PT Serif"/>
              </a:rPr>
              <a:t>Complex relationships are not supported.</a:t>
            </a:r>
          </a:p>
          <a:p>
            <a:pPr algn="l">
              <a:buFont typeface="Arial" panose="020B0604020202020204" pitchFamily="34" charset="0"/>
              <a:buChar char="•"/>
            </a:pPr>
            <a:r>
              <a:rPr lang="en-US" sz="3200" b="0" i="0" dirty="0">
                <a:solidFill>
                  <a:srgbClr val="333333"/>
                </a:solidFill>
                <a:effectLst/>
                <a:latin typeface="PT Serif"/>
              </a:rPr>
              <a:t>As it does not support more than one parent of the child node so if we have some complex relationship where a child node needs to have two parent node then that can't be represented using this model.</a:t>
            </a:r>
          </a:p>
          <a:p>
            <a:pPr algn="l">
              <a:buFont typeface="Arial" panose="020B0604020202020204" pitchFamily="34" charset="0"/>
              <a:buChar char="•"/>
            </a:pPr>
            <a:r>
              <a:rPr lang="en-US" sz="3200" b="0" i="0" dirty="0">
                <a:solidFill>
                  <a:srgbClr val="333333"/>
                </a:solidFill>
                <a:effectLst/>
                <a:latin typeface="PT Serif"/>
              </a:rPr>
              <a:t>If a parent node is deleted then the child node is automatically deleted.</a:t>
            </a:r>
          </a:p>
          <a:p>
            <a:pPr marL="0" indent="0" algn="l">
              <a:buNone/>
            </a:pPr>
            <a:endParaRPr lang="en-US" sz="2800" b="0" i="0" dirty="0">
              <a:solidFill>
                <a:srgbClr val="333333"/>
              </a:solidFill>
              <a:effectLst/>
              <a:latin typeface="PT Serif"/>
            </a:endParaRPr>
          </a:p>
        </p:txBody>
      </p:sp>
    </p:spTree>
    <p:extLst>
      <p:ext uri="{BB962C8B-B14F-4D97-AF65-F5344CB8AC3E}">
        <p14:creationId xmlns:p14="http://schemas.microsoft.com/office/powerpoint/2010/main" val="162618819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Vapor Trail</Template>
  <TotalTime>308</TotalTime>
  <Words>1874</Words>
  <Application>Microsoft Office PowerPoint</Application>
  <PresentationFormat>Widescreen</PresentationFormat>
  <Paragraphs>101</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Century Gothic</vt:lpstr>
      <vt:lpstr>PT Serif</vt:lpstr>
      <vt:lpstr>Wingdings</vt:lpstr>
      <vt:lpstr>Vapor Trail</vt:lpstr>
      <vt:lpstr>Int 306 dbms</vt:lpstr>
      <vt:lpstr>PowerPoint Presentation</vt:lpstr>
      <vt:lpstr>Data models Type</vt:lpstr>
      <vt:lpstr>Hierarchical Model </vt:lpstr>
      <vt:lpstr>Hierarchical Model </vt:lpstr>
      <vt:lpstr>Hierarchical Model </vt:lpstr>
      <vt:lpstr>Features of a Hierarchical Model</vt:lpstr>
      <vt:lpstr>Advantages of a Hierarchical Model</vt:lpstr>
      <vt:lpstr>Disadvantages of a Hierarchical Model</vt:lpstr>
      <vt:lpstr>Network Model </vt:lpstr>
      <vt:lpstr>Network Model continue..</vt:lpstr>
      <vt:lpstr>Network Model continue..</vt:lpstr>
      <vt:lpstr>Features of a Network Model</vt:lpstr>
      <vt:lpstr>Advantages of Network Model </vt:lpstr>
      <vt:lpstr>Disadvantages of Network Model </vt:lpstr>
      <vt:lpstr>Relational Model</vt:lpstr>
      <vt:lpstr>Relational Model</vt:lpstr>
      <vt:lpstr>Relational Model</vt:lpstr>
      <vt:lpstr>Features of Relational Model</vt:lpstr>
      <vt:lpstr>Advantages of Relational Model</vt:lpstr>
      <vt:lpstr>Disadvantages of Relational Model</vt:lpstr>
      <vt:lpstr>object-oriented data model</vt:lpstr>
      <vt:lpstr>object-oriented data model</vt:lpstr>
      <vt:lpstr>object-oriented data model</vt:lpstr>
      <vt:lpstr>object-oriented data model</vt:lpstr>
      <vt:lpstr>ER model</vt:lpstr>
      <vt:lpstr>ER model</vt:lpstr>
      <vt:lpstr>ER model continue..</vt:lpstr>
      <vt:lpstr>ER model continue..</vt:lpstr>
      <vt:lpstr>ER model continue..</vt:lpstr>
      <vt:lpstr>Features of ER Model</vt:lpstr>
      <vt:lpstr>advantages of ER Model</vt:lpstr>
      <vt:lpstr>Disadvantages of ER Model</vt:lpstr>
      <vt:lpstr>Any DOUBT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 306 dbms</dc:title>
  <dc:creator>Hargobind Virk</dc:creator>
  <cp:lastModifiedBy>Hargobind Virk</cp:lastModifiedBy>
  <cp:revision>20</cp:revision>
  <dcterms:created xsi:type="dcterms:W3CDTF">2021-08-24T14:23:53Z</dcterms:created>
  <dcterms:modified xsi:type="dcterms:W3CDTF">2021-09-02T09:05:33Z</dcterms:modified>
</cp:coreProperties>
</file>