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60" r:id="rId5"/>
    <p:sldId id="262" r:id="rId6"/>
    <p:sldId id="261" r:id="rId7"/>
    <p:sldId id="259" r:id="rId8"/>
    <p:sldId id="263" r:id="rId9"/>
    <p:sldId id="264" r:id="rId10"/>
    <p:sldId id="281" r:id="rId11"/>
    <p:sldId id="265" r:id="rId12"/>
    <p:sldId id="266" r:id="rId13"/>
    <p:sldId id="267" r:id="rId14"/>
    <p:sldId id="278" r:id="rId15"/>
    <p:sldId id="277" r:id="rId16"/>
    <p:sldId id="279" r:id="rId17"/>
    <p:sldId id="280" r:id="rId18"/>
    <p:sldId id="269" r:id="rId19"/>
    <p:sldId id="271" r:id="rId20"/>
    <p:sldId id="270" r:id="rId21"/>
    <p:sldId id="268"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FD8ED9C-7FA4-4B41-859C-69B1DBE89FAF}" type="datetimeFigureOut">
              <a:rPr lang="en-US" smtClean="0"/>
              <a:t>8/24/2021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409799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8ED9C-7FA4-4B41-859C-69B1DBE89FAF}"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99325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D8ED9C-7FA4-4B41-859C-69B1DBE89FAF}" type="datetimeFigureOut">
              <a:rPr lang="en-US" smtClean="0"/>
              <a:t>8/24/2021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59340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D8ED9C-7FA4-4B41-859C-69B1DBE89FAF}" type="datetimeFigureOut">
              <a:rPr lang="en-US" smtClean="0"/>
              <a:t>8/24/2021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7A441F-B863-4DA3-A7E0-524475C0210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988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FD8ED9C-7FA4-4B41-859C-69B1DBE89FAF}" type="datetimeFigureOut">
              <a:rPr lang="en-US" smtClean="0"/>
              <a:t>8/24/2021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4031969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D8ED9C-7FA4-4B41-859C-69B1DBE89FAF}"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2784147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D8ED9C-7FA4-4B41-859C-69B1DBE89FAF}"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21814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8ED9C-7FA4-4B41-859C-69B1DBE89FAF}"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950851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FD8ED9C-7FA4-4B41-859C-69B1DBE89FAF}" type="datetimeFigureOut">
              <a:rPr lang="en-US" smtClean="0"/>
              <a:t>8/24/2021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33105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8ED9C-7FA4-4B41-859C-69B1DBE89FAF}"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386137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FD8ED9C-7FA4-4B41-859C-69B1DBE89FAF}" type="datetimeFigureOut">
              <a:rPr lang="en-US" smtClean="0"/>
              <a:t>8/24/2021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369259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D8ED9C-7FA4-4B41-859C-69B1DBE89FAF}"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402513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D8ED9C-7FA4-4B41-859C-69B1DBE89FAF}"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24033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D8ED9C-7FA4-4B41-859C-69B1DBE89FAF}"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7921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8ED9C-7FA4-4B41-859C-69B1DBE89FAF}"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259951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8ED9C-7FA4-4B41-859C-69B1DBE89FAF}"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243520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8ED9C-7FA4-4B41-859C-69B1DBE89FAF}"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441F-B863-4DA3-A7E0-524475C02101}" type="slidenum">
              <a:rPr lang="en-US" smtClean="0"/>
              <a:t>‹#›</a:t>
            </a:fld>
            <a:endParaRPr lang="en-US"/>
          </a:p>
        </p:txBody>
      </p:sp>
    </p:spTree>
    <p:extLst>
      <p:ext uri="{BB962C8B-B14F-4D97-AF65-F5344CB8AC3E}">
        <p14:creationId xmlns:p14="http://schemas.microsoft.com/office/powerpoint/2010/main" val="335785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D8ED9C-7FA4-4B41-859C-69B1DBE89FAF}" type="datetimeFigureOut">
              <a:rPr lang="en-US" smtClean="0"/>
              <a:t>8/24/2021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7A441F-B863-4DA3-A7E0-524475C02101}" type="slidenum">
              <a:rPr lang="en-US" smtClean="0"/>
              <a:t>‹#›</a:t>
            </a:fld>
            <a:endParaRPr lang="en-US"/>
          </a:p>
        </p:txBody>
      </p:sp>
    </p:spTree>
    <p:extLst>
      <p:ext uri="{BB962C8B-B14F-4D97-AF65-F5344CB8AC3E}">
        <p14:creationId xmlns:p14="http://schemas.microsoft.com/office/powerpoint/2010/main" val="4286504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F9F2-762B-417E-BB30-142F7543F48C}"/>
              </a:ext>
            </a:extLst>
          </p:cNvPr>
          <p:cNvSpPr>
            <a:spLocks noGrp="1"/>
          </p:cNvSpPr>
          <p:nvPr>
            <p:ph type="ctrTitle"/>
          </p:nvPr>
        </p:nvSpPr>
        <p:spPr/>
        <p:txBody>
          <a:bodyPr/>
          <a:lstStyle/>
          <a:p>
            <a:r>
              <a:rPr lang="en-US" dirty="0"/>
              <a:t>Introduction to databases</a:t>
            </a:r>
          </a:p>
        </p:txBody>
      </p:sp>
      <p:sp>
        <p:nvSpPr>
          <p:cNvPr id="3" name="Subtitle 2">
            <a:extLst>
              <a:ext uri="{FF2B5EF4-FFF2-40B4-BE49-F238E27FC236}">
                <a16:creationId xmlns:a16="http://schemas.microsoft.com/office/drawing/2014/main" id="{4BF99419-AACD-4376-9177-33FD29A5F483}"/>
              </a:ext>
            </a:extLst>
          </p:cNvPr>
          <p:cNvSpPr>
            <a:spLocks noGrp="1"/>
          </p:cNvSpPr>
          <p:nvPr>
            <p:ph type="subTitle" idx="1"/>
          </p:nvPr>
        </p:nvSpPr>
        <p:spPr/>
        <p:txBody>
          <a:bodyPr>
            <a:normAutofit fontScale="92500" lnSpcReduction="10000"/>
          </a:bodyPr>
          <a:lstStyle/>
          <a:p>
            <a:r>
              <a:rPr lang="en-US" dirty="0"/>
              <a:t>INT 306</a:t>
            </a:r>
          </a:p>
          <a:p>
            <a:r>
              <a:rPr lang="en-US" dirty="0"/>
              <a:t>By- Hargobind </a:t>
            </a:r>
            <a:r>
              <a:rPr lang="en-US" dirty="0" err="1"/>
              <a:t>SIngh</a:t>
            </a:r>
            <a:endParaRPr lang="en-US" dirty="0"/>
          </a:p>
        </p:txBody>
      </p:sp>
    </p:spTree>
    <p:extLst>
      <p:ext uri="{BB962C8B-B14F-4D97-AF65-F5344CB8AC3E}">
        <p14:creationId xmlns:p14="http://schemas.microsoft.com/office/powerpoint/2010/main" val="161422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B631-022F-4F39-9D61-8A10F269F40F}"/>
              </a:ext>
            </a:extLst>
          </p:cNvPr>
          <p:cNvSpPr>
            <a:spLocks noGrp="1"/>
          </p:cNvSpPr>
          <p:nvPr>
            <p:ph type="title"/>
          </p:nvPr>
        </p:nvSpPr>
        <p:spPr/>
        <p:txBody>
          <a:bodyPr/>
          <a:lstStyle/>
          <a:p>
            <a:r>
              <a:rPr lang="en-US" dirty="0"/>
              <a:t>Examples of </a:t>
            </a:r>
            <a:r>
              <a:rPr lang="en-US" dirty="0" err="1"/>
              <a:t>dbms</a:t>
            </a:r>
            <a:endParaRPr lang="en-US" dirty="0"/>
          </a:p>
        </p:txBody>
      </p:sp>
      <p:sp>
        <p:nvSpPr>
          <p:cNvPr id="3" name="Content Placeholder 2">
            <a:extLst>
              <a:ext uri="{FF2B5EF4-FFF2-40B4-BE49-F238E27FC236}">
                <a16:creationId xmlns:a16="http://schemas.microsoft.com/office/drawing/2014/main" id="{2F71FDB0-0275-4910-ADD8-09EB644C57E2}"/>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SQL server</a:t>
            </a:r>
          </a:p>
          <a:p>
            <a:r>
              <a:rPr lang="en-US" sz="3200" dirty="0">
                <a:latin typeface="Times New Roman" panose="02020603050405020304" pitchFamily="18" charset="0"/>
                <a:cs typeface="Times New Roman" panose="02020603050405020304" pitchFamily="18" charset="0"/>
              </a:rPr>
              <a:t>ORACLE 9i,</a:t>
            </a:r>
            <a:r>
              <a:rPr lang="en-US" sz="3200" dirty="0">
                <a:solidFill>
                  <a:srgbClr val="92D050"/>
                </a:solidFill>
                <a:latin typeface="Times New Roman" panose="02020603050405020304" pitchFamily="18" charset="0"/>
                <a:cs typeface="Times New Roman" panose="02020603050405020304" pitchFamily="18" charset="0"/>
              </a:rPr>
              <a:t>10g</a:t>
            </a:r>
            <a:r>
              <a:rPr lang="en-US" sz="3200" dirty="0">
                <a:latin typeface="Times New Roman" panose="02020603050405020304" pitchFamily="18" charset="0"/>
                <a:cs typeface="Times New Roman" panose="02020603050405020304" pitchFamily="18" charset="0"/>
              </a:rPr>
              <a:t>,11,12c..</a:t>
            </a:r>
          </a:p>
          <a:p>
            <a:r>
              <a:rPr lang="en-US" sz="3200" dirty="0">
                <a:latin typeface="Times New Roman" panose="02020603050405020304" pitchFamily="18" charset="0"/>
                <a:cs typeface="Times New Roman" panose="02020603050405020304" pitchFamily="18" charset="0"/>
              </a:rPr>
              <a:t>MY SQL </a:t>
            </a:r>
            <a:r>
              <a:rPr lang="en-US" sz="2400" b="1" i="0" dirty="0">
                <a:solidFill>
                  <a:srgbClr val="D9D6D6"/>
                </a:solidFill>
                <a:effectLst/>
                <a:latin typeface="fell"/>
              </a:rPr>
              <a:t> (</a:t>
            </a:r>
            <a:r>
              <a:rPr lang="en-US" sz="2400" b="1" i="1" dirty="0">
                <a:solidFill>
                  <a:srgbClr val="D9D6D6"/>
                </a:solidFill>
                <a:effectLst/>
                <a:latin typeface="fell"/>
              </a:rPr>
              <a:t>Microsoft SQL)</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DB2 (IBM)</a:t>
            </a:r>
          </a:p>
          <a:p>
            <a:r>
              <a:rPr lang="en-US" sz="3200" b="1" i="0" dirty="0">
                <a:effectLst/>
                <a:latin typeface="Times New Roman" panose="02020603050405020304" pitchFamily="18" charset="0"/>
                <a:cs typeface="Times New Roman" panose="02020603050405020304" pitchFamily="18" charset="0"/>
              </a:rPr>
              <a:t>Microsoft Access</a:t>
            </a:r>
          </a:p>
          <a:p>
            <a:pPr marL="0" indent="0">
              <a:buNone/>
            </a:pP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0610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0FC3-EBCB-499B-ABE5-D99AB872B008}"/>
              </a:ext>
            </a:extLst>
          </p:cNvPr>
          <p:cNvSpPr>
            <a:spLocks noGrp="1"/>
          </p:cNvSpPr>
          <p:nvPr>
            <p:ph type="title"/>
          </p:nvPr>
        </p:nvSpPr>
        <p:spPr/>
        <p:txBody>
          <a:bodyPr/>
          <a:lstStyle/>
          <a:p>
            <a:r>
              <a:rPr lang="en-US" b="1" dirty="0">
                <a:solidFill>
                  <a:schemeClr val="accent1">
                    <a:lumMod val="75000"/>
                  </a:schemeClr>
                </a:solidFill>
              </a:rPr>
              <a:t>Operations on databases</a:t>
            </a:r>
            <a:endParaRPr lang="en-US" dirty="0"/>
          </a:p>
        </p:txBody>
      </p:sp>
      <p:sp>
        <p:nvSpPr>
          <p:cNvPr id="3" name="Content Placeholder 2">
            <a:extLst>
              <a:ext uri="{FF2B5EF4-FFF2-40B4-BE49-F238E27FC236}">
                <a16:creationId xmlns:a16="http://schemas.microsoft.com/office/drawing/2014/main" id="{2F81C6A9-5A95-4857-95EE-B2C767128336}"/>
              </a:ext>
            </a:extLst>
          </p:cNvPr>
          <p:cNvSpPr>
            <a:spLocks noGrp="1"/>
          </p:cNvSpPr>
          <p:nvPr>
            <p:ph idx="1"/>
          </p:nvPr>
        </p:nvSpPr>
        <p:spPr/>
        <p:txBody>
          <a:bodyPr/>
          <a:lstStyle/>
          <a:p>
            <a:pPr algn="just"/>
            <a:r>
              <a:rPr lang="en-US" sz="3600" dirty="0">
                <a:latin typeface="Times New Roman" panose="02020603050405020304" pitchFamily="18" charset="0"/>
                <a:cs typeface="Times New Roman" panose="02020603050405020304" pitchFamily="18" charset="0"/>
              </a:rPr>
              <a:t> To add new information</a:t>
            </a:r>
          </a:p>
          <a:p>
            <a:pPr algn="just"/>
            <a:r>
              <a:rPr lang="en-US" sz="3600" dirty="0">
                <a:latin typeface="Times New Roman" panose="02020603050405020304" pitchFamily="18" charset="0"/>
                <a:cs typeface="Times New Roman" panose="02020603050405020304" pitchFamily="18" charset="0"/>
              </a:rPr>
              <a:t> To view or retrieve the stored information</a:t>
            </a:r>
          </a:p>
          <a:p>
            <a:pPr algn="just"/>
            <a:r>
              <a:rPr lang="en-US" sz="3600" dirty="0">
                <a:latin typeface="Times New Roman" panose="02020603050405020304" pitchFamily="18" charset="0"/>
                <a:cs typeface="Times New Roman" panose="02020603050405020304" pitchFamily="18" charset="0"/>
              </a:rPr>
              <a:t> To modify or edit the existing</a:t>
            </a:r>
          </a:p>
          <a:p>
            <a:pPr algn="just"/>
            <a:r>
              <a:rPr lang="en-US" sz="3600" dirty="0">
                <a:latin typeface="Times New Roman" panose="02020603050405020304" pitchFamily="18" charset="0"/>
                <a:cs typeface="Times New Roman" panose="02020603050405020304" pitchFamily="18" charset="0"/>
              </a:rPr>
              <a:t> To remove or delete the unwanted information</a:t>
            </a:r>
          </a:p>
          <a:p>
            <a:pPr algn="just"/>
            <a:r>
              <a:rPr lang="en-US" sz="3600" dirty="0">
                <a:latin typeface="Times New Roman" panose="02020603050405020304" pitchFamily="18" charset="0"/>
                <a:cs typeface="Times New Roman" panose="02020603050405020304" pitchFamily="18" charset="0"/>
              </a:rPr>
              <a:t> Arranging the information in a desired order etc.</a:t>
            </a:r>
          </a:p>
          <a:p>
            <a:pPr marL="0" indent="0">
              <a:buNone/>
            </a:pPr>
            <a:endParaRPr lang="en-US" dirty="0"/>
          </a:p>
        </p:txBody>
      </p:sp>
    </p:spTree>
    <p:extLst>
      <p:ext uri="{BB962C8B-B14F-4D97-AF65-F5344CB8AC3E}">
        <p14:creationId xmlns:p14="http://schemas.microsoft.com/office/powerpoint/2010/main" val="377880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09D4-5FA5-40E6-A52F-51E70A4C4B30}"/>
              </a:ext>
            </a:extLst>
          </p:cNvPr>
          <p:cNvSpPr>
            <a:spLocks noGrp="1"/>
          </p:cNvSpPr>
          <p:nvPr>
            <p:ph type="title"/>
          </p:nvPr>
        </p:nvSpPr>
        <p:spPr>
          <a:xfrm>
            <a:off x="2255520" y="764373"/>
            <a:ext cx="9250680" cy="1293028"/>
          </a:xfrm>
        </p:spPr>
        <p:txBody>
          <a:bodyPr/>
          <a:lstStyle/>
          <a:p>
            <a:r>
              <a:rPr lang="en-US" b="1" dirty="0">
                <a:solidFill>
                  <a:schemeClr val="accent1">
                    <a:lumMod val="75000"/>
                  </a:schemeClr>
                </a:solidFill>
              </a:rPr>
              <a:t>Components of Database System</a:t>
            </a:r>
            <a:endParaRPr lang="en-US" dirty="0"/>
          </a:p>
        </p:txBody>
      </p:sp>
      <p:sp>
        <p:nvSpPr>
          <p:cNvPr id="3" name="Content Placeholder 2">
            <a:extLst>
              <a:ext uri="{FF2B5EF4-FFF2-40B4-BE49-F238E27FC236}">
                <a16:creationId xmlns:a16="http://schemas.microsoft.com/office/drawing/2014/main" id="{D3C1377D-162B-473F-9E71-7D2CD8C8D035}"/>
              </a:ext>
            </a:extLst>
          </p:cNvPr>
          <p:cNvSpPr>
            <a:spLocks noGrp="1"/>
          </p:cNvSpPr>
          <p:nvPr>
            <p:ph idx="1"/>
          </p:nvPr>
        </p:nvSpPr>
        <p:spPr>
          <a:xfrm>
            <a:off x="685800" y="1879600"/>
            <a:ext cx="6344920" cy="4339085"/>
          </a:xfrm>
        </p:spPr>
        <p:txBody>
          <a:bodyPr/>
          <a:lstStyle/>
          <a:p>
            <a:r>
              <a:rPr lang="en-US" sz="3200" dirty="0">
                <a:latin typeface="Times New Roman" panose="02020603050405020304" pitchFamily="18" charset="0"/>
                <a:cs typeface="Times New Roman" panose="02020603050405020304" pitchFamily="18" charset="0"/>
              </a:rPr>
              <a:t>Five major components in database</a:t>
            </a:r>
          </a:p>
          <a:p>
            <a:pPr marL="0" indent="0">
              <a:buNone/>
            </a:pPr>
            <a:r>
              <a:rPr lang="en-US" sz="3200" dirty="0">
                <a:latin typeface="Times New Roman" panose="02020603050405020304" pitchFamily="18" charset="0"/>
                <a:cs typeface="Times New Roman" panose="02020603050405020304" pitchFamily="18" charset="0"/>
              </a:rPr>
              <a:t> system environment:</a:t>
            </a:r>
          </a:p>
          <a:p>
            <a:pPr lvl="1"/>
            <a:r>
              <a:rPr lang="en-US" sz="3200" dirty="0">
                <a:solidFill>
                  <a:schemeClr val="accent3">
                    <a:lumMod val="75000"/>
                  </a:schemeClr>
                </a:solidFill>
                <a:latin typeface="Times New Roman" panose="02020603050405020304" pitchFamily="18" charset="0"/>
                <a:cs typeface="Times New Roman" panose="02020603050405020304" pitchFamily="18" charset="0"/>
              </a:rPr>
              <a:t>Hardware</a:t>
            </a:r>
          </a:p>
          <a:p>
            <a:pPr lvl="1"/>
            <a:r>
              <a:rPr lang="en-US" sz="3200" dirty="0">
                <a:solidFill>
                  <a:schemeClr val="accent3">
                    <a:lumMod val="75000"/>
                  </a:schemeClr>
                </a:solidFill>
                <a:latin typeface="Times New Roman" panose="02020603050405020304" pitchFamily="18" charset="0"/>
                <a:cs typeface="Times New Roman" panose="02020603050405020304" pitchFamily="18" charset="0"/>
              </a:rPr>
              <a:t>Software</a:t>
            </a:r>
          </a:p>
          <a:p>
            <a:pPr lvl="1"/>
            <a:r>
              <a:rPr lang="en-US" sz="3200" dirty="0">
                <a:solidFill>
                  <a:schemeClr val="accent3">
                    <a:lumMod val="75000"/>
                  </a:schemeClr>
                </a:solidFill>
                <a:latin typeface="Times New Roman" panose="02020603050405020304" pitchFamily="18" charset="0"/>
                <a:cs typeface="Times New Roman" panose="02020603050405020304" pitchFamily="18" charset="0"/>
              </a:rPr>
              <a:t>Data</a:t>
            </a:r>
          </a:p>
          <a:p>
            <a:pPr lvl="1"/>
            <a:r>
              <a:rPr lang="en-US" sz="3200" dirty="0">
                <a:solidFill>
                  <a:schemeClr val="accent3">
                    <a:lumMod val="75000"/>
                  </a:schemeClr>
                </a:solidFill>
                <a:latin typeface="Times New Roman" panose="02020603050405020304" pitchFamily="18" charset="0"/>
                <a:cs typeface="Times New Roman" panose="02020603050405020304" pitchFamily="18" charset="0"/>
              </a:rPr>
              <a:t>Users</a:t>
            </a:r>
          </a:p>
          <a:p>
            <a:pPr lvl="1"/>
            <a:r>
              <a:rPr lang="en-US" sz="3200" dirty="0">
                <a:solidFill>
                  <a:schemeClr val="accent3">
                    <a:lumMod val="75000"/>
                  </a:schemeClr>
                </a:solidFill>
                <a:latin typeface="Times New Roman" panose="02020603050405020304" pitchFamily="18" charset="0"/>
                <a:cs typeface="Times New Roman" panose="02020603050405020304" pitchFamily="18" charset="0"/>
              </a:rPr>
              <a:t>Procedures</a:t>
            </a:r>
          </a:p>
          <a:p>
            <a:endParaRPr lang="en-US" dirty="0"/>
          </a:p>
        </p:txBody>
      </p:sp>
      <p:pic>
        <p:nvPicPr>
          <p:cNvPr id="4" name="Picture 2" descr="C:\Users\Richa\Desktop\IMG_20140807_102552.jpg">
            <a:extLst>
              <a:ext uri="{FF2B5EF4-FFF2-40B4-BE49-F238E27FC236}">
                <a16:creationId xmlns:a16="http://schemas.microsoft.com/office/drawing/2014/main" id="{EB5AA7C3-1E31-43DF-8E37-7C07195DF24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6880860" y="1727200"/>
            <a:ext cx="4953000" cy="473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24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775B-0406-4819-9C3A-9A3CA850F3B1}"/>
              </a:ext>
            </a:extLst>
          </p:cNvPr>
          <p:cNvSpPr>
            <a:spLocks noGrp="1"/>
          </p:cNvSpPr>
          <p:nvPr>
            <p:ph type="title"/>
          </p:nvPr>
        </p:nvSpPr>
        <p:spPr>
          <a:xfrm>
            <a:off x="2387600" y="764373"/>
            <a:ext cx="9118600" cy="1293028"/>
          </a:xfrm>
        </p:spPr>
        <p:txBody>
          <a:bodyPr/>
          <a:lstStyle/>
          <a:p>
            <a:r>
              <a:rPr lang="en-US" b="1" dirty="0">
                <a:solidFill>
                  <a:schemeClr val="accent1">
                    <a:lumMod val="75000"/>
                  </a:schemeClr>
                </a:solidFill>
              </a:rPr>
              <a:t>Components of Database System</a:t>
            </a:r>
            <a:endParaRPr lang="en-US" dirty="0"/>
          </a:p>
        </p:txBody>
      </p:sp>
      <p:sp>
        <p:nvSpPr>
          <p:cNvPr id="3" name="Content Placeholder 2">
            <a:extLst>
              <a:ext uri="{FF2B5EF4-FFF2-40B4-BE49-F238E27FC236}">
                <a16:creationId xmlns:a16="http://schemas.microsoft.com/office/drawing/2014/main" id="{DEB551D0-F0AE-4DFD-A045-A577973C7945}"/>
              </a:ext>
            </a:extLst>
          </p:cNvPr>
          <p:cNvSpPr>
            <a:spLocks noGrp="1"/>
          </p:cNvSpPr>
          <p:nvPr>
            <p:ph idx="1"/>
          </p:nvPr>
        </p:nvSpPr>
        <p:spPr/>
        <p:txBody>
          <a:bodyPr/>
          <a:lstStyle/>
          <a:p>
            <a:pPr algn="just"/>
            <a:r>
              <a:rPr lang="en-US" sz="3200" b="1" dirty="0">
                <a:latin typeface="Times New Roman" panose="02020603050405020304" pitchFamily="18" charset="0"/>
                <a:cs typeface="Times New Roman" panose="02020603050405020304" pitchFamily="18" charset="0"/>
              </a:rPr>
              <a:t>Hardware: </a:t>
            </a:r>
            <a:r>
              <a:rPr lang="en-US" sz="3200" dirty="0">
                <a:latin typeface="Times New Roman" panose="02020603050405020304" pitchFamily="18" charset="0"/>
                <a:cs typeface="Times New Roman" panose="02020603050405020304" pitchFamily="18" charset="0"/>
              </a:rPr>
              <a:t>It is the actual computer system used for keeping and accessing the database. DBMS hardware consists of secondary storage devices like hard disks.</a:t>
            </a:r>
          </a:p>
          <a:p>
            <a:pPr algn="just"/>
            <a:r>
              <a:rPr lang="en-US" sz="3200" b="1" dirty="0">
                <a:latin typeface="Times New Roman" panose="02020603050405020304" pitchFamily="18" charset="0"/>
                <a:cs typeface="Times New Roman" panose="02020603050405020304" pitchFamily="18" charset="0"/>
              </a:rPr>
              <a:t>Software: </a:t>
            </a:r>
            <a:r>
              <a:rPr lang="en-US" sz="3200" dirty="0">
                <a:latin typeface="Times New Roman" panose="02020603050405020304" pitchFamily="18" charset="0"/>
                <a:cs typeface="Times New Roman" panose="02020603050405020304" pitchFamily="18" charset="0"/>
              </a:rPr>
              <a:t>It is the actual DBMS. Between the physical database itself and the users of system is a layer of software, called DBMS.</a:t>
            </a:r>
          </a:p>
          <a:p>
            <a:pPr algn="just"/>
            <a:r>
              <a:rPr lang="en-US" sz="3200" b="1" dirty="0">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Data acts as the bridge between the machine components and user components.</a:t>
            </a:r>
            <a:endParaRPr lang="en-US" sz="32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241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1F45-1E39-49A8-AFD0-CCADE17E3B80}"/>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864245BF-8394-43B0-AE2A-6CEAD0542574}"/>
              </a:ext>
            </a:extLst>
          </p:cNvPr>
          <p:cNvSpPr>
            <a:spLocks noGrp="1"/>
          </p:cNvSpPr>
          <p:nvPr>
            <p:ph idx="1"/>
          </p:nvPr>
        </p:nvSpPr>
        <p:spPr>
          <a:xfrm>
            <a:off x="685800" y="2194561"/>
            <a:ext cx="10820400" cy="2814320"/>
          </a:xfrm>
        </p:spPr>
        <p:txBody>
          <a:bodyPr>
            <a:normAutofit/>
          </a:bodyPr>
          <a:lstStyle/>
          <a:p>
            <a:r>
              <a:rPr lang="en-US" sz="3600" dirty="0">
                <a:latin typeface="Times New Roman" panose="02020603050405020304" pitchFamily="18" charset="0"/>
                <a:cs typeface="Times New Roman" panose="02020603050405020304" pitchFamily="18" charset="0"/>
              </a:rPr>
              <a:t>Structured data</a:t>
            </a:r>
          </a:p>
          <a:p>
            <a:r>
              <a:rPr lang="en-US" sz="3600" dirty="0">
                <a:latin typeface="Times New Roman" panose="02020603050405020304" pitchFamily="18" charset="0"/>
                <a:cs typeface="Times New Roman" panose="02020603050405020304" pitchFamily="18" charset="0"/>
              </a:rPr>
              <a:t>Unstructured data</a:t>
            </a:r>
          </a:p>
          <a:p>
            <a:r>
              <a:rPr lang="en-US" sz="3600" dirty="0">
                <a:latin typeface="Times New Roman" panose="02020603050405020304" pitchFamily="18" charset="0"/>
                <a:cs typeface="Times New Roman" panose="02020603050405020304" pitchFamily="18" charset="0"/>
              </a:rPr>
              <a:t>Semi Structured data</a:t>
            </a:r>
          </a:p>
        </p:txBody>
      </p:sp>
    </p:spTree>
    <p:extLst>
      <p:ext uri="{BB962C8B-B14F-4D97-AF65-F5344CB8AC3E}">
        <p14:creationId xmlns:p14="http://schemas.microsoft.com/office/powerpoint/2010/main" val="90404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1E74-541F-419A-AAAB-7B51BE731900}"/>
              </a:ext>
            </a:extLst>
          </p:cNvPr>
          <p:cNvSpPr>
            <a:spLocks noGrp="1"/>
          </p:cNvSpPr>
          <p:nvPr>
            <p:ph type="title"/>
          </p:nvPr>
        </p:nvSpPr>
        <p:spPr>
          <a:xfrm>
            <a:off x="2895600" y="429093"/>
            <a:ext cx="8610600" cy="1293028"/>
          </a:xfrm>
        </p:spPr>
        <p:txBody>
          <a:bodyPr/>
          <a:lstStyle/>
          <a:p>
            <a:r>
              <a:rPr lang="en-US" dirty="0"/>
              <a:t>Structured data</a:t>
            </a:r>
          </a:p>
        </p:txBody>
      </p:sp>
      <p:sp>
        <p:nvSpPr>
          <p:cNvPr id="3" name="Content Placeholder 2">
            <a:extLst>
              <a:ext uri="{FF2B5EF4-FFF2-40B4-BE49-F238E27FC236}">
                <a16:creationId xmlns:a16="http://schemas.microsoft.com/office/drawing/2014/main" id="{15064C71-D376-477C-9A5D-1E194FB9F5E4}"/>
              </a:ext>
            </a:extLst>
          </p:cNvPr>
          <p:cNvSpPr>
            <a:spLocks noGrp="1"/>
          </p:cNvSpPr>
          <p:nvPr>
            <p:ph idx="1"/>
          </p:nvPr>
        </p:nvSpPr>
        <p:spPr>
          <a:xfrm>
            <a:off x="685800" y="1859280"/>
            <a:ext cx="10820400" cy="4359405"/>
          </a:xfrm>
        </p:spPr>
        <p:txBody>
          <a:bodyPr>
            <a:normAutofit lnSpcReduction="10000"/>
          </a:bodyPr>
          <a:lstStyle/>
          <a:p>
            <a:pPr marL="0" indent="0">
              <a:buNone/>
            </a:pPr>
            <a:endParaRPr lang="en-US" dirty="0"/>
          </a:p>
          <a:p>
            <a:pPr algn="l" fontAlgn="base"/>
            <a:r>
              <a:rPr lang="en-US" sz="3200" b="1" i="0" dirty="0">
                <a:effectLst/>
                <a:latin typeface="Times New Roman" panose="02020603050405020304" pitchFamily="18" charset="0"/>
                <a:cs typeface="Times New Roman" panose="02020603050405020304" pitchFamily="18" charset="0"/>
              </a:rPr>
              <a:t>Structured data</a:t>
            </a:r>
            <a:r>
              <a:rPr lang="en-US" sz="3200" b="0" i="0" dirty="0">
                <a:effectLst/>
                <a:latin typeface="Times New Roman" panose="02020603050405020304" pitchFamily="18" charset="0"/>
                <a:cs typeface="Times New Roman" panose="02020603050405020304" pitchFamily="18" charset="0"/>
              </a:rPr>
              <a:t> is the data which conforms to a data model, has a well define structure, follows a consistent order and can be easily accessed and used by a person or a computer program.</a:t>
            </a:r>
          </a:p>
          <a:p>
            <a:pPr algn="l" fontAlgn="base"/>
            <a:r>
              <a:rPr lang="en-US" sz="3200" b="0" i="0" dirty="0">
                <a:effectLst/>
                <a:latin typeface="Times New Roman" panose="02020603050405020304" pitchFamily="18" charset="0"/>
                <a:cs typeface="Times New Roman" panose="02020603050405020304" pitchFamily="18" charset="0"/>
              </a:rPr>
              <a:t>Structured data is usually stored in well-defined schemas such as Databases. It is generally tabular with column and rows that clearly define its attributes.</a:t>
            </a:r>
          </a:p>
          <a:p>
            <a:pPr algn="l" fontAlgn="base"/>
            <a:r>
              <a:rPr lang="en-US" sz="3200" b="0" i="0" dirty="0">
                <a:effectLst/>
                <a:latin typeface="Times New Roman" panose="02020603050405020304" pitchFamily="18" charset="0"/>
                <a:cs typeface="Times New Roman" panose="02020603050405020304" pitchFamily="18" charset="0"/>
              </a:rPr>
              <a:t>SQL (Structured Query language) is often used to manage structured data stored in databases.</a:t>
            </a:r>
          </a:p>
          <a:p>
            <a:pPr lvl="2">
              <a:buFont typeface="Wingdings" panose="05000000000000000000" pitchFamily="2" charset="2"/>
              <a:buChar char="v"/>
            </a:pPr>
            <a:endParaRPr lang="en-US" dirty="0"/>
          </a:p>
        </p:txBody>
      </p:sp>
    </p:spTree>
    <p:extLst>
      <p:ext uri="{BB962C8B-B14F-4D97-AF65-F5344CB8AC3E}">
        <p14:creationId xmlns:p14="http://schemas.microsoft.com/office/powerpoint/2010/main" val="274602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A1F7-CD4E-499A-A315-A3C24C226604}"/>
              </a:ext>
            </a:extLst>
          </p:cNvPr>
          <p:cNvSpPr>
            <a:spLocks noGrp="1"/>
          </p:cNvSpPr>
          <p:nvPr>
            <p:ph type="title"/>
          </p:nvPr>
        </p:nvSpPr>
        <p:spPr>
          <a:xfrm>
            <a:off x="2895600" y="510373"/>
            <a:ext cx="8610600" cy="1293028"/>
          </a:xfrm>
        </p:spPr>
        <p:txBody>
          <a:bodyPr/>
          <a:lstStyle/>
          <a:p>
            <a:r>
              <a:rPr lang="en-US" dirty="0"/>
              <a:t>Unstructured data</a:t>
            </a:r>
          </a:p>
        </p:txBody>
      </p:sp>
      <p:sp>
        <p:nvSpPr>
          <p:cNvPr id="3" name="Content Placeholder 2">
            <a:extLst>
              <a:ext uri="{FF2B5EF4-FFF2-40B4-BE49-F238E27FC236}">
                <a16:creationId xmlns:a16="http://schemas.microsoft.com/office/drawing/2014/main" id="{8CE38C47-0EB3-4914-8E9D-FE3FADEB6B62}"/>
              </a:ext>
            </a:extLst>
          </p:cNvPr>
          <p:cNvSpPr>
            <a:spLocks noGrp="1"/>
          </p:cNvSpPr>
          <p:nvPr>
            <p:ph idx="1"/>
          </p:nvPr>
        </p:nvSpPr>
        <p:spPr>
          <a:xfrm>
            <a:off x="685800" y="1683422"/>
            <a:ext cx="10820400" cy="4664205"/>
          </a:xfrm>
        </p:spPr>
        <p:txBody>
          <a:bodyPr>
            <a:normAutofit fontScale="92500" lnSpcReduction="10000"/>
          </a:bodyPr>
          <a:lstStyle/>
          <a:p>
            <a:r>
              <a:rPr lang="en-US" sz="2800" b="1" i="0" dirty="0">
                <a:effectLst/>
                <a:latin typeface="Times New Roman" panose="02020603050405020304" pitchFamily="18" charset="0"/>
                <a:cs typeface="Times New Roman" panose="02020603050405020304" pitchFamily="18" charset="0"/>
              </a:rPr>
              <a:t>Unstructured data</a:t>
            </a:r>
            <a:r>
              <a:rPr lang="en-US" sz="2800" b="0" i="0" dirty="0">
                <a:effectLst/>
                <a:latin typeface="Times New Roman" panose="02020603050405020304" pitchFamily="18" charset="0"/>
                <a:cs typeface="Times New Roman" panose="02020603050405020304" pitchFamily="18" charset="0"/>
              </a:rPr>
              <a:t> is the data which does not conforms to a data model and has no easily identifiable structure such that it can not be used by a computer program easily. Unstructured data is not organized in a pre-defined manner or does not have a pre-defined data model, thus it is not a good fit for a mainstream relational database</a:t>
            </a:r>
          </a:p>
          <a:p>
            <a:pPr algn="l" fontAlgn="base"/>
            <a:r>
              <a:rPr lang="en-US" sz="2600" b="1" i="0" dirty="0">
                <a:effectLst/>
                <a:latin typeface="Times New Roman" panose="02020603050405020304" pitchFamily="18" charset="0"/>
                <a:cs typeface="Times New Roman" panose="02020603050405020304" pitchFamily="18" charset="0"/>
              </a:rPr>
              <a:t>Sources of Unstructured Data:</a:t>
            </a:r>
            <a:endParaRPr lang="en-US" sz="2600" b="0" i="0" dirty="0">
              <a:effectLst/>
              <a:latin typeface="Times New Roman" panose="02020603050405020304" pitchFamily="18" charset="0"/>
              <a:cs typeface="Times New Roman" panose="02020603050405020304" pitchFamily="18" charset="0"/>
            </a:endParaRPr>
          </a:p>
          <a:p>
            <a:pPr lvl="1" fontAlgn="base"/>
            <a:r>
              <a:rPr lang="en-US" sz="2200" b="0" i="0" dirty="0">
                <a:effectLst/>
                <a:latin typeface="Times New Roman" panose="02020603050405020304" pitchFamily="18" charset="0"/>
                <a:cs typeface="Times New Roman" panose="02020603050405020304" pitchFamily="18" charset="0"/>
              </a:rPr>
              <a:t>Web pages</a:t>
            </a:r>
          </a:p>
          <a:p>
            <a:pPr lvl="1" fontAlgn="base"/>
            <a:r>
              <a:rPr lang="en-US" sz="2200" b="0" i="0" dirty="0">
                <a:effectLst/>
                <a:latin typeface="Times New Roman" panose="02020603050405020304" pitchFamily="18" charset="0"/>
                <a:cs typeface="Times New Roman" panose="02020603050405020304" pitchFamily="18" charset="0"/>
              </a:rPr>
              <a:t>Images (JPEG, GIF, PNG, etc.)</a:t>
            </a:r>
          </a:p>
          <a:p>
            <a:pPr lvl="1" fontAlgn="base"/>
            <a:r>
              <a:rPr lang="en-US" sz="2200" b="0" i="0" dirty="0">
                <a:effectLst/>
                <a:latin typeface="Times New Roman" panose="02020603050405020304" pitchFamily="18" charset="0"/>
                <a:cs typeface="Times New Roman" panose="02020603050405020304" pitchFamily="18" charset="0"/>
              </a:rPr>
              <a:t>Videos</a:t>
            </a:r>
          </a:p>
          <a:p>
            <a:pPr lvl="1" fontAlgn="base"/>
            <a:r>
              <a:rPr lang="en-US" sz="2200" b="0" i="0" dirty="0">
                <a:effectLst/>
                <a:latin typeface="Times New Roman" panose="02020603050405020304" pitchFamily="18" charset="0"/>
                <a:cs typeface="Times New Roman" panose="02020603050405020304" pitchFamily="18" charset="0"/>
              </a:rPr>
              <a:t>Memos</a:t>
            </a:r>
          </a:p>
          <a:p>
            <a:pPr lvl="1" fontAlgn="base"/>
            <a:r>
              <a:rPr lang="en-US" sz="2200" b="0" i="0" dirty="0">
                <a:effectLst/>
                <a:latin typeface="Times New Roman" panose="02020603050405020304" pitchFamily="18" charset="0"/>
                <a:cs typeface="Times New Roman" panose="02020603050405020304" pitchFamily="18" charset="0"/>
              </a:rPr>
              <a:t>Reports</a:t>
            </a:r>
          </a:p>
          <a:p>
            <a:pPr lvl="1" fontAlgn="base"/>
            <a:r>
              <a:rPr lang="en-US" sz="2200" b="0" i="0" dirty="0">
                <a:effectLst/>
                <a:latin typeface="Times New Roman" panose="02020603050405020304" pitchFamily="18" charset="0"/>
                <a:cs typeface="Times New Roman" panose="02020603050405020304" pitchFamily="18" charset="0"/>
              </a:rPr>
              <a:t>Word documents and PowerPoint presentations</a:t>
            </a:r>
          </a:p>
          <a:p>
            <a:pPr lvl="1" fontAlgn="base"/>
            <a:r>
              <a:rPr lang="en-US" sz="2200" b="0" i="0" dirty="0">
                <a:effectLst/>
                <a:latin typeface="Times New Roman" panose="02020603050405020304" pitchFamily="18" charset="0"/>
                <a:cs typeface="Times New Roman" panose="02020603050405020304" pitchFamily="18" charset="0"/>
              </a:rPr>
              <a:t>Surveys</a:t>
            </a:r>
          </a:p>
          <a:p>
            <a:pPr marL="0" indent="0">
              <a:buNone/>
            </a:pPr>
            <a:r>
              <a:rPr lang="en-US" b="0" i="0" dirty="0">
                <a:solidFill>
                  <a:srgbClr val="273239"/>
                </a:solidFill>
                <a:effectLst/>
                <a:latin typeface="urw-din"/>
              </a:rPr>
              <a:t>.</a:t>
            </a:r>
            <a:endParaRPr lang="en-US" dirty="0"/>
          </a:p>
        </p:txBody>
      </p:sp>
    </p:spTree>
    <p:extLst>
      <p:ext uri="{BB962C8B-B14F-4D97-AF65-F5344CB8AC3E}">
        <p14:creationId xmlns:p14="http://schemas.microsoft.com/office/powerpoint/2010/main" val="3212258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BC22-B1C7-4C36-9B3E-9E01C7050F83}"/>
              </a:ext>
            </a:extLst>
          </p:cNvPr>
          <p:cNvSpPr>
            <a:spLocks noGrp="1"/>
          </p:cNvSpPr>
          <p:nvPr>
            <p:ph type="title"/>
          </p:nvPr>
        </p:nvSpPr>
        <p:spPr>
          <a:xfrm>
            <a:off x="3027680" y="459573"/>
            <a:ext cx="8610600" cy="1293028"/>
          </a:xfrm>
        </p:spPr>
        <p:txBody>
          <a:bodyPr/>
          <a:lstStyle/>
          <a:p>
            <a:r>
              <a:rPr lang="en-US" dirty="0"/>
              <a:t>SEMI-STRUCTURED DATA</a:t>
            </a:r>
          </a:p>
        </p:txBody>
      </p:sp>
      <p:sp>
        <p:nvSpPr>
          <p:cNvPr id="3" name="Content Placeholder 2">
            <a:extLst>
              <a:ext uri="{FF2B5EF4-FFF2-40B4-BE49-F238E27FC236}">
                <a16:creationId xmlns:a16="http://schemas.microsoft.com/office/drawing/2014/main" id="{D46870EE-6E5C-46E1-8CD2-7BD446B005C1}"/>
              </a:ext>
            </a:extLst>
          </p:cNvPr>
          <p:cNvSpPr>
            <a:spLocks noGrp="1"/>
          </p:cNvSpPr>
          <p:nvPr>
            <p:ph idx="1"/>
          </p:nvPr>
        </p:nvSpPr>
        <p:spPr/>
        <p:txBody>
          <a:bodyPr>
            <a:normAutofit/>
          </a:bodyPr>
          <a:lstStyle/>
          <a:p>
            <a:r>
              <a:rPr lang="en-US" sz="2400" b="1" i="0" dirty="0">
                <a:effectLst/>
                <a:latin typeface="Times New Roman" panose="02020603050405020304" pitchFamily="18" charset="0"/>
                <a:cs typeface="Times New Roman" panose="02020603050405020304" pitchFamily="18" charset="0"/>
              </a:rPr>
              <a:t>Semi-structured data</a:t>
            </a:r>
            <a:r>
              <a:rPr lang="en-US" sz="2400" b="0" i="0" dirty="0">
                <a:effectLst/>
                <a:latin typeface="Times New Roman" panose="02020603050405020304" pitchFamily="18" charset="0"/>
                <a:cs typeface="Times New Roman" panose="02020603050405020304" pitchFamily="18" charset="0"/>
              </a:rPr>
              <a:t> is the data which does not conforms to a data model but has some structure. It lacks a fixed or rigid schema. It is the data that does not reside in a rational database but that have some organizational properties that make it easier to analyze. With some process, we can store them in the relational database.</a:t>
            </a:r>
          </a:p>
          <a:p>
            <a:pPr algn="l" fontAlgn="base"/>
            <a:r>
              <a:rPr lang="en-US" b="1" i="0" dirty="0">
                <a:effectLst/>
                <a:latin typeface="Times New Roman" panose="02020603050405020304" pitchFamily="18" charset="0"/>
                <a:cs typeface="Times New Roman" panose="02020603050405020304" pitchFamily="18" charset="0"/>
              </a:rPr>
              <a:t>Sources of semi-structured Data:</a:t>
            </a:r>
            <a:endParaRPr lang="en-US" b="0" i="0" dirty="0">
              <a:effectLst/>
              <a:latin typeface="Times New Roman" panose="02020603050405020304" pitchFamily="18" charset="0"/>
              <a:cs typeface="Times New Roman" panose="02020603050405020304" pitchFamily="18" charset="0"/>
            </a:endParaRPr>
          </a:p>
          <a:p>
            <a:pPr lvl="1" fontAlgn="base"/>
            <a:r>
              <a:rPr lang="en-US" b="0" i="0" dirty="0">
                <a:effectLst/>
                <a:latin typeface="Times New Roman" panose="02020603050405020304" pitchFamily="18" charset="0"/>
                <a:cs typeface="Times New Roman" panose="02020603050405020304" pitchFamily="18" charset="0"/>
              </a:rPr>
              <a:t>E-mails</a:t>
            </a:r>
          </a:p>
          <a:p>
            <a:pPr lvl="1" fontAlgn="base"/>
            <a:r>
              <a:rPr lang="en-US" b="0" i="0" dirty="0">
                <a:effectLst/>
                <a:latin typeface="Times New Roman" panose="02020603050405020304" pitchFamily="18" charset="0"/>
                <a:cs typeface="Times New Roman" panose="02020603050405020304" pitchFamily="18" charset="0"/>
              </a:rPr>
              <a:t>XML and other markup languages</a:t>
            </a:r>
          </a:p>
          <a:p>
            <a:pPr lvl="1" fontAlgn="base"/>
            <a:r>
              <a:rPr lang="en-US" b="0" i="0" dirty="0">
                <a:effectLst/>
                <a:latin typeface="Times New Roman" panose="02020603050405020304" pitchFamily="18" charset="0"/>
                <a:cs typeface="Times New Roman" panose="02020603050405020304" pitchFamily="18" charset="0"/>
              </a:rPr>
              <a:t>Binary executables</a:t>
            </a:r>
          </a:p>
          <a:p>
            <a:pPr lvl="1" fontAlgn="base"/>
            <a:r>
              <a:rPr lang="en-US" b="0" i="0" dirty="0">
                <a:effectLst/>
                <a:latin typeface="Times New Roman" panose="02020603050405020304" pitchFamily="18" charset="0"/>
                <a:cs typeface="Times New Roman" panose="02020603050405020304" pitchFamily="18" charset="0"/>
              </a:rPr>
              <a:t>TCP/IP packets</a:t>
            </a:r>
          </a:p>
          <a:p>
            <a:pPr lvl="1" fontAlgn="base"/>
            <a:r>
              <a:rPr lang="en-US" b="0" i="0" dirty="0">
                <a:effectLst/>
                <a:latin typeface="Times New Roman" panose="02020603050405020304" pitchFamily="18" charset="0"/>
                <a:cs typeface="Times New Roman" panose="02020603050405020304" pitchFamily="18" charset="0"/>
              </a:rPr>
              <a:t>Zipped files</a:t>
            </a:r>
          </a:p>
          <a:p>
            <a:pPr lvl="1" fontAlgn="base"/>
            <a:r>
              <a:rPr lang="en-US" b="0" i="0" dirty="0">
                <a:effectLst/>
                <a:latin typeface="Times New Roman" panose="02020603050405020304" pitchFamily="18" charset="0"/>
                <a:cs typeface="Times New Roman" panose="02020603050405020304" pitchFamily="18" charset="0"/>
              </a:rPr>
              <a:t>Integration of data from different sources</a:t>
            </a:r>
          </a:p>
          <a:p>
            <a:pPr marL="457200" lvl="1" indent="0" fontAlgn="base">
              <a:buNone/>
            </a:pPr>
            <a:endParaRPr lang="en-US" b="0" i="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626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775B-0406-4819-9C3A-9A3CA850F3B1}"/>
              </a:ext>
            </a:extLst>
          </p:cNvPr>
          <p:cNvSpPr>
            <a:spLocks noGrp="1"/>
          </p:cNvSpPr>
          <p:nvPr>
            <p:ph type="title"/>
          </p:nvPr>
        </p:nvSpPr>
        <p:spPr>
          <a:xfrm>
            <a:off x="2387600" y="307173"/>
            <a:ext cx="9118600" cy="1293028"/>
          </a:xfrm>
        </p:spPr>
        <p:txBody>
          <a:bodyPr/>
          <a:lstStyle/>
          <a:p>
            <a:r>
              <a:rPr lang="en-US" b="1" dirty="0">
                <a:solidFill>
                  <a:schemeClr val="accent1">
                    <a:lumMod val="75000"/>
                  </a:schemeClr>
                </a:solidFill>
              </a:rPr>
              <a:t>Components of Database System</a:t>
            </a:r>
            <a:endParaRPr lang="en-US" dirty="0"/>
          </a:p>
        </p:txBody>
      </p:sp>
      <p:sp>
        <p:nvSpPr>
          <p:cNvPr id="3" name="Content Placeholder 2">
            <a:extLst>
              <a:ext uri="{FF2B5EF4-FFF2-40B4-BE49-F238E27FC236}">
                <a16:creationId xmlns:a16="http://schemas.microsoft.com/office/drawing/2014/main" id="{DEB551D0-F0AE-4DFD-A045-A577973C7945}"/>
              </a:ext>
            </a:extLst>
          </p:cNvPr>
          <p:cNvSpPr>
            <a:spLocks noGrp="1"/>
          </p:cNvSpPr>
          <p:nvPr>
            <p:ph idx="1"/>
          </p:nvPr>
        </p:nvSpPr>
        <p:spPr>
          <a:xfrm>
            <a:off x="685800" y="1493520"/>
            <a:ext cx="10820400" cy="4725165"/>
          </a:xfrm>
        </p:spPr>
        <p:txBody>
          <a:bodyPr>
            <a:noAutofit/>
          </a:bodyPr>
          <a:lstStyle/>
          <a:p>
            <a:pPr algn="just"/>
            <a:r>
              <a:rPr lang="en-US" sz="2800" b="1" dirty="0">
                <a:latin typeface="Times New Roman" panose="02020603050405020304" pitchFamily="18" charset="0"/>
                <a:cs typeface="Times New Roman" panose="02020603050405020304" pitchFamily="18" charset="0"/>
              </a:rPr>
              <a:t>Users:  </a:t>
            </a:r>
            <a:r>
              <a:rPr lang="en-US" sz="2800" dirty="0">
                <a:latin typeface="Times New Roman" panose="02020603050405020304" pitchFamily="18" charset="0"/>
                <a:cs typeface="Times New Roman" panose="02020603050405020304" pitchFamily="18" charset="0"/>
              </a:rPr>
              <a:t>There are number of users who can access or retrieve data on demand using the applications and the interfaces provided by DBMS. The users can be:</a:t>
            </a:r>
          </a:p>
          <a:p>
            <a:pPr lvl="1" algn="just"/>
            <a:r>
              <a:rPr lang="en-US" sz="2800" dirty="0">
                <a:latin typeface="Times New Roman" panose="02020603050405020304" pitchFamily="18" charset="0"/>
                <a:cs typeface="Times New Roman" panose="02020603050405020304" pitchFamily="18" charset="0"/>
              </a:rPr>
              <a:t>Data base Administrator ( DBA)</a:t>
            </a:r>
          </a:p>
          <a:p>
            <a:pPr lvl="1" algn="just"/>
            <a:r>
              <a:rPr lang="en-US" sz="2800" dirty="0">
                <a:latin typeface="Times New Roman" panose="02020603050405020304" pitchFamily="18" charset="0"/>
                <a:cs typeface="Times New Roman" panose="02020603050405020304" pitchFamily="18" charset="0"/>
              </a:rPr>
              <a:t>Database Designer</a:t>
            </a:r>
          </a:p>
          <a:p>
            <a:pPr lvl="1" algn="just"/>
            <a:r>
              <a:rPr lang="en-US" sz="2800" dirty="0">
                <a:latin typeface="Times New Roman" panose="02020603050405020304" pitchFamily="18" charset="0"/>
                <a:cs typeface="Times New Roman" panose="02020603050405020304" pitchFamily="18" charset="0"/>
              </a:rPr>
              <a:t>Application Programmers</a:t>
            </a:r>
          </a:p>
          <a:p>
            <a:pPr lvl="1" algn="just"/>
            <a:r>
              <a:rPr lang="en-US" sz="2800" dirty="0">
                <a:latin typeface="Times New Roman" panose="02020603050405020304" pitchFamily="18" charset="0"/>
                <a:cs typeface="Times New Roman" panose="02020603050405020304" pitchFamily="18" charset="0"/>
              </a:rPr>
              <a:t>End Users: These are divided into:</a:t>
            </a:r>
          </a:p>
          <a:p>
            <a:pPr marL="457200" lvl="1" indent="0" algn="just">
              <a:buNone/>
            </a:pPr>
            <a:r>
              <a:rPr lang="en-US" sz="2800" dirty="0">
                <a:latin typeface="Times New Roman" panose="02020603050405020304" pitchFamily="18" charset="0"/>
                <a:cs typeface="Times New Roman" panose="02020603050405020304" pitchFamily="18" charset="0"/>
              </a:rPr>
              <a:t>Casual End User      </a:t>
            </a:r>
          </a:p>
          <a:p>
            <a:pPr marL="457200" lvl="1" indent="0" algn="just">
              <a:buNone/>
            </a:pPr>
            <a:r>
              <a:rPr lang="en-US" sz="2800" dirty="0">
                <a:latin typeface="Times New Roman" panose="02020603050405020304" pitchFamily="18" charset="0"/>
                <a:cs typeface="Times New Roman" panose="02020603050405020304" pitchFamily="18" charset="0"/>
              </a:rPr>
              <a:t>Naïve End User </a:t>
            </a:r>
          </a:p>
          <a:p>
            <a:pPr marL="457200" lvl="1" indent="0" algn="just">
              <a:buNone/>
            </a:pPr>
            <a:r>
              <a:rPr lang="en-US" sz="2800" dirty="0">
                <a:latin typeface="Times New Roman" panose="02020603050405020304" pitchFamily="18" charset="0"/>
                <a:cs typeface="Times New Roman" panose="02020603050405020304" pitchFamily="18" charset="0"/>
              </a:rPr>
              <a:t>Sophisticated End User</a:t>
            </a:r>
          </a:p>
        </p:txBody>
      </p:sp>
    </p:spTree>
    <p:extLst>
      <p:ext uri="{BB962C8B-B14F-4D97-AF65-F5344CB8AC3E}">
        <p14:creationId xmlns:p14="http://schemas.microsoft.com/office/powerpoint/2010/main" val="198422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A5F9B-DD96-4A4D-85E1-05CE118D0CBD}"/>
              </a:ext>
            </a:extLst>
          </p:cNvPr>
          <p:cNvSpPr>
            <a:spLocks noGrp="1"/>
          </p:cNvSpPr>
          <p:nvPr>
            <p:ph type="title"/>
          </p:nvPr>
        </p:nvSpPr>
        <p:spPr>
          <a:xfrm>
            <a:off x="2895600" y="764373"/>
            <a:ext cx="8610600" cy="1267627"/>
          </a:xfrm>
        </p:spPr>
        <p:txBody>
          <a:bodyPr>
            <a:normAutofit fontScale="90000"/>
          </a:bodyPr>
          <a:lstStyle/>
          <a:p>
            <a:r>
              <a:rPr lang="en-US" sz="4000" dirty="0">
                <a:latin typeface="Times New Roman" panose="02020603050405020304" pitchFamily="18" charset="0"/>
                <a:cs typeface="Times New Roman" panose="02020603050405020304" pitchFamily="18" charset="0"/>
              </a:rPr>
              <a:t>Data base Administrator ( DBA)</a:t>
            </a:r>
            <a:br>
              <a:rPr lang="en-US" sz="40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4433A0C-A564-46CB-919A-59B2F27E077F}"/>
              </a:ext>
            </a:extLst>
          </p:cNvPr>
          <p:cNvSpPr>
            <a:spLocks noGrp="1"/>
          </p:cNvSpPr>
          <p:nvPr>
            <p:ph idx="1"/>
          </p:nvPr>
        </p:nvSpPr>
        <p:spPr>
          <a:xfrm>
            <a:off x="685800" y="1899920"/>
            <a:ext cx="10820400" cy="4318765"/>
          </a:xfrm>
        </p:spPr>
        <p:txBody>
          <a:bodyPr/>
          <a:lstStyle/>
          <a:p>
            <a:pPr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Database Administrator (DBA) is a person/team who defines the schema and also controls the 3 levels of database.</a:t>
            </a:r>
            <a:br>
              <a:rPr lang="en-US" sz="2800" dirty="0">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DBA will then create a new account id and password for the user if he/she need to access the data base.</a:t>
            </a:r>
            <a:br>
              <a:rPr lang="en-US" sz="2800" dirty="0">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DBA is also responsible for providing security to the data base and he allows only the authorized users to access/modify the database. DBA also monitors the recovery and back up and provide technical support.</a:t>
            </a:r>
          </a:p>
          <a:p>
            <a:pPr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DBA has a DBA account in the DBMS which called a system or superuser account.</a:t>
            </a:r>
          </a:p>
          <a:p>
            <a:pPr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DBA repairs damage caused due to hardware and/or software failures.</a:t>
            </a:r>
          </a:p>
          <a:p>
            <a:endParaRPr lang="en-US" dirty="0"/>
          </a:p>
        </p:txBody>
      </p:sp>
    </p:spTree>
    <p:extLst>
      <p:ext uri="{BB962C8B-B14F-4D97-AF65-F5344CB8AC3E}">
        <p14:creationId xmlns:p14="http://schemas.microsoft.com/office/powerpoint/2010/main" val="131749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637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775B-0406-4819-9C3A-9A3CA850F3B1}"/>
              </a:ext>
            </a:extLst>
          </p:cNvPr>
          <p:cNvSpPr>
            <a:spLocks noGrp="1"/>
          </p:cNvSpPr>
          <p:nvPr>
            <p:ph type="title"/>
          </p:nvPr>
        </p:nvSpPr>
        <p:spPr>
          <a:xfrm>
            <a:off x="2387600" y="307173"/>
            <a:ext cx="9118600" cy="1293028"/>
          </a:xfrm>
        </p:spPr>
        <p:txBody>
          <a:bodyPr/>
          <a:lstStyle/>
          <a:p>
            <a:r>
              <a:rPr lang="en-US" sz="4000" dirty="0">
                <a:latin typeface="Times New Roman" panose="02020603050405020304" pitchFamily="18" charset="0"/>
                <a:cs typeface="Times New Roman" panose="02020603050405020304" pitchFamily="18" charset="0"/>
              </a:rPr>
              <a:t>Database Designer</a:t>
            </a:r>
            <a:br>
              <a:rPr lang="en-US" sz="40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EB551D0-F0AE-4DFD-A045-A577973C7945}"/>
              </a:ext>
            </a:extLst>
          </p:cNvPr>
          <p:cNvSpPr>
            <a:spLocks noGrp="1"/>
          </p:cNvSpPr>
          <p:nvPr>
            <p:ph idx="1"/>
          </p:nvPr>
        </p:nvSpPr>
        <p:spPr>
          <a:xfrm>
            <a:off x="685800" y="1234441"/>
            <a:ext cx="10820400" cy="2103120"/>
          </a:xfrm>
        </p:spPr>
        <p:txBody>
          <a:bodyPr>
            <a:noAutofit/>
          </a:bodyPr>
          <a:lstStyle/>
          <a:p>
            <a:pPr algn="just"/>
            <a:r>
              <a:rPr lang="en-US" sz="3200" b="0" i="0" dirty="0">
                <a:effectLst/>
                <a:latin typeface="Times New Roman" panose="02020603050405020304" pitchFamily="18" charset="0"/>
                <a:cs typeface="Times New Roman" panose="02020603050405020304" pitchFamily="18" charset="0"/>
              </a:rPr>
              <a:t>Data Base Designers are the users who design the structure of data base which includes tables, indexes, views, constraints, triggers, stored procedures. He/she controls what data must be stored and how the data items to be related.</a:t>
            </a:r>
            <a:endParaRPr lang="en-US"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413D7D5-7B37-4FF4-9A67-4E0CA3A2A598}"/>
              </a:ext>
            </a:extLst>
          </p:cNvPr>
          <p:cNvSpPr txBox="1">
            <a:spLocks/>
          </p:cNvSpPr>
          <p:nvPr/>
        </p:nvSpPr>
        <p:spPr>
          <a:xfrm>
            <a:off x="2387600" y="2971801"/>
            <a:ext cx="9118600" cy="105155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lvl="1" algn="r"/>
            <a:r>
              <a:rPr lang="en-US" sz="4000" dirty="0">
                <a:latin typeface="Times New Roman" panose="02020603050405020304" pitchFamily="18" charset="0"/>
                <a:cs typeface="Times New Roman" panose="02020603050405020304" pitchFamily="18" charset="0"/>
              </a:rPr>
              <a:t>Application Programmers</a:t>
            </a:r>
          </a:p>
        </p:txBody>
      </p:sp>
      <p:sp>
        <p:nvSpPr>
          <p:cNvPr id="6" name="TextBox 5">
            <a:extLst>
              <a:ext uri="{FF2B5EF4-FFF2-40B4-BE49-F238E27FC236}">
                <a16:creationId xmlns:a16="http://schemas.microsoft.com/office/drawing/2014/main" id="{CC4F82D0-0995-4499-BF38-3F451B4D16A1}"/>
              </a:ext>
            </a:extLst>
          </p:cNvPr>
          <p:cNvSpPr txBox="1"/>
          <p:nvPr/>
        </p:nvSpPr>
        <p:spPr>
          <a:xfrm>
            <a:off x="1046480" y="3921760"/>
            <a:ext cx="10271760" cy="2554545"/>
          </a:xfrm>
          <a:prstGeom prst="rect">
            <a:avLst/>
          </a:prstGeom>
          <a:noFill/>
        </p:spPr>
        <p:txBody>
          <a:bodyPr wrap="square" rtlCol="0">
            <a:spAutoFit/>
          </a:bodyPr>
          <a:lstStyle/>
          <a:p>
            <a:pPr marL="457200" indent="-457200" algn="just">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Application Program are the back end programmers who writes the code for the application programs. They are the computer professionals. These programs could be written in Programming languages such as Visual Basic, Developer, C, FORTRAN, COBOL etc.</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30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F0D9-1AE6-41B4-AAC0-0A90A01C117F}"/>
              </a:ext>
            </a:extLst>
          </p:cNvPr>
          <p:cNvSpPr>
            <a:spLocks noGrp="1"/>
          </p:cNvSpPr>
          <p:nvPr>
            <p:ph type="title"/>
          </p:nvPr>
        </p:nvSpPr>
        <p:spPr>
          <a:xfrm>
            <a:off x="2895600" y="723733"/>
            <a:ext cx="8610600" cy="1293028"/>
          </a:xfrm>
        </p:spPr>
        <p:txBody>
          <a:bodyPr/>
          <a:lstStyle/>
          <a:p>
            <a:r>
              <a:rPr lang="en-US" sz="4000" dirty="0">
                <a:latin typeface="Times New Roman" panose="02020603050405020304" pitchFamily="18" charset="0"/>
                <a:cs typeface="Times New Roman" panose="02020603050405020304" pitchFamily="18" charset="0"/>
              </a:rPr>
              <a:t>Casual End User      </a:t>
            </a:r>
            <a:br>
              <a:rPr lang="en-US" sz="40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EFF53A-DE9E-4EB3-956B-11984D054E08}"/>
              </a:ext>
            </a:extLst>
          </p:cNvPr>
          <p:cNvSpPr>
            <a:spLocks noGrp="1"/>
          </p:cNvSpPr>
          <p:nvPr>
            <p:ph idx="1"/>
          </p:nvPr>
        </p:nvSpPr>
        <p:spPr>
          <a:xfrm>
            <a:off x="787400" y="1910080"/>
            <a:ext cx="10820400" cy="3037840"/>
          </a:xfrm>
        </p:spPr>
        <p:txBody>
          <a:bodyPr>
            <a:noAutofit/>
          </a:bodyPr>
          <a:lstStyle/>
          <a:p>
            <a:r>
              <a:rPr lang="en-US" sz="3600" dirty="0"/>
              <a:t>These Users occasionally access the database but may need different information each time. They use sophisticated database Query language to specify their requests. For example: High level Managers who access the data weekly or biweekly.</a:t>
            </a:r>
            <a:endParaRPr lang="en-IN" sz="3600" dirty="0"/>
          </a:p>
        </p:txBody>
      </p:sp>
    </p:spTree>
    <p:extLst>
      <p:ext uri="{BB962C8B-B14F-4D97-AF65-F5344CB8AC3E}">
        <p14:creationId xmlns:p14="http://schemas.microsoft.com/office/powerpoint/2010/main" val="2146161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F0D9-1AE6-41B4-AAC0-0A90A01C117F}"/>
              </a:ext>
            </a:extLst>
          </p:cNvPr>
          <p:cNvSpPr>
            <a:spLocks noGrp="1"/>
          </p:cNvSpPr>
          <p:nvPr>
            <p:ph type="title"/>
          </p:nvPr>
        </p:nvSpPr>
        <p:spPr>
          <a:xfrm>
            <a:off x="2895600" y="317333"/>
            <a:ext cx="8610600" cy="1293028"/>
          </a:xfrm>
        </p:spPr>
        <p:txBody>
          <a:bodyPr/>
          <a:lstStyle/>
          <a:p>
            <a:r>
              <a:rPr lang="en-US" dirty="0">
                <a:latin typeface="Times New Roman" panose="02020603050405020304" pitchFamily="18" charset="0"/>
                <a:cs typeface="Times New Roman" panose="02020603050405020304" pitchFamily="18" charset="0"/>
              </a:rPr>
              <a:t>Naïve / parametric</a:t>
            </a:r>
            <a:r>
              <a:rPr lang="en-US" sz="4000" dirty="0">
                <a:latin typeface="Times New Roman" panose="02020603050405020304" pitchFamily="18" charset="0"/>
                <a:cs typeface="Times New Roman" panose="02020603050405020304" pitchFamily="18" charset="0"/>
              </a:rPr>
              <a:t> End User      </a:t>
            </a:r>
            <a:br>
              <a:rPr lang="en-US" sz="40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EFF53A-DE9E-4EB3-956B-11984D054E08}"/>
              </a:ext>
            </a:extLst>
          </p:cNvPr>
          <p:cNvSpPr>
            <a:spLocks noGrp="1"/>
          </p:cNvSpPr>
          <p:nvPr>
            <p:ph idx="1"/>
          </p:nvPr>
        </p:nvSpPr>
        <p:spPr>
          <a:xfrm>
            <a:off x="797560" y="1158240"/>
            <a:ext cx="10820400" cy="4734560"/>
          </a:xfrm>
        </p:spPr>
        <p:txBody>
          <a:bodyPr>
            <a:noAutofit/>
          </a:bodyPr>
          <a:lstStyle/>
          <a:p>
            <a:pPr marL="0" indent="0">
              <a:buNone/>
            </a:pPr>
            <a:r>
              <a:rPr lang="en-US" sz="3600" dirty="0">
                <a:latin typeface="Times New Roman" panose="02020603050405020304" pitchFamily="18" charset="0"/>
                <a:cs typeface="Times New Roman" panose="02020603050405020304" pitchFamily="18" charset="0"/>
              </a:rPr>
              <a:t>Any user who does not have any knowledge about database can be in this category. There task is to just use the developed application and get the desired results. </a:t>
            </a:r>
          </a:p>
          <a:p>
            <a:pPr marL="0" indent="0">
              <a:buNone/>
            </a:pPr>
            <a:r>
              <a:rPr lang="en-US" sz="3600" dirty="0">
                <a:latin typeface="Times New Roman" panose="02020603050405020304" pitchFamily="18" charset="0"/>
                <a:cs typeface="Times New Roman" panose="02020603050405020304" pitchFamily="18" charset="0"/>
              </a:rPr>
              <a:t>For example: Clerical staff in any bank is a naïve user. They don’t have any </a:t>
            </a:r>
            <a:r>
              <a:rPr lang="en-US" sz="3600" dirty="0" err="1">
                <a:latin typeface="Times New Roman" panose="02020603050405020304" pitchFamily="18" charset="0"/>
                <a:cs typeface="Times New Roman" panose="02020603050405020304" pitchFamily="18" charset="0"/>
              </a:rPr>
              <a:t>dbms</a:t>
            </a:r>
            <a:r>
              <a:rPr lang="en-US" sz="3600" dirty="0">
                <a:latin typeface="Times New Roman" panose="02020603050405020304" pitchFamily="18" charset="0"/>
                <a:cs typeface="Times New Roman" panose="02020603050405020304" pitchFamily="18" charset="0"/>
              </a:rPr>
              <a:t> knowledge but they still use the database and perform their given task.</a:t>
            </a:r>
            <a:endParaRPr lang="en-IN" sz="36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656475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F0D9-1AE6-41B4-AAC0-0A90A01C117F}"/>
              </a:ext>
            </a:extLst>
          </p:cNvPr>
          <p:cNvSpPr>
            <a:spLocks noGrp="1"/>
          </p:cNvSpPr>
          <p:nvPr>
            <p:ph type="title"/>
          </p:nvPr>
        </p:nvSpPr>
        <p:spPr>
          <a:xfrm>
            <a:off x="2997200" y="622133"/>
            <a:ext cx="8610600" cy="1293028"/>
          </a:xfrm>
        </p:spPr>
        <p:txBody>
          <a:bodyPr/>
          <a:lstStyle/>
          <a:p>
            <a:r>
              <a:rPr lang="en-US" sz="4000" b="0" i="0" dirty="0">
                <a:effectLst/>
                <a:latin typeface="Times New Roman" panose="02020603050405020304" pitchFamily="18" charset="0"/>
                <a:cs typeface="Times New Roman" panose="02020603050405020304" pitchFamily="18" charset="0"/>
              </a:rPr>
              <a:t>Sophisticated END users</a:t>
            </a:r>
            <a:r>
              <a:rPr lang="en-US" sz="40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EFF53A-DE9E-4EB3-956B-11984D054E08}"/>
              </a:ext>
            </a:extLst>
          </p:cNvPr>
          <p:cNvSpPr>
            <a:spLocks noGrp="1"/>
          </p:cNvSpPr>
          <p:nvPr>
            <p:ph idx="1"/>
          </p:nvPr>
        </p:nvSpPr>
        <p:spPr>
          <a:xfrm>
            <a:off x="787400" y="2123440"/>
            <a:ext cx="10820400" cy="4734560"/>
          </a:xfrm>
        </p:spPr>
        <p:txBody>
          <a:bodyPr>
            <a:noAutofit/>
          </a:bodyPr>
          <a:lstStyle/>
          <a:p>
            <a:r>
              <a:rPr lang="en-US" sz="3600" b="0" i="0" dirty="0">
                <a:effectLst/>
                <a:latin typeface="Times New Roman" panose="02020603050405020304" pitchFamily="18" charset="0"/>
                <a:cs typeface="Times New Roman" panose="02020603050405020304" pitchFamily="18" charset="0"/>
              </a:rPr>
              <a:t>Sophisticated users can be engineers, scientists, business analyst, who are familiar with the database. They can develop their own data base applications according to their requirement. They don’t write the program code but they interact the data base by writing SQL queries directly through the query processor.</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74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775B-0406-4819-9C3A-9A3CA850F3B1}"/>
              </a:ext>
            </a:extLst>
          </p:cNvPr>
          <p:cNvSpPr>
            <a:spLocks noGrp="1"/>
          </p:cNvSpPr>
          <p:nvPr>
            <p:ph type="title"/>
          </p:nvPr>
        </p:nvSpPr>
        <p:spPr>
          <a:xfrm>
            <a:off x="2387600" y="764373"/>
            <a:ext cx="9118600" cy="1293028"/>
          </a:xfrm>
        </p:spPr>
        <p:txBody>
          <a:bodyPr/>
          <a:lstStyle/>
          <a:p>
            <a:r>
              <a:rPr lang="en-US" b="1" dirty="0">
                <a:solidFill>
                  <a:schemeClr val="accent1">
                    <a:lumMod val="75000"/>
                  </a:schemeClr>
                </a:solidFill>
              </a:rPr>
              <a:t>Components of Database System</a:t>
            </a:r>
            <a:endParaRPr lang="en-US" dirty="0"/>
          </a:p>
        </p:txBody>
      </p:sp>
      <p:sp>
        <p:nvSpPr>
          <p:cNvPr id="3" name="Content Placeholder 2">
            <a:extLst>
              <a:ext uri="{FF2B5EF4-FFF2-40B4-BE49-F238E27FC236}">
                <a16:creationId xmlns:a16="http://schemas.microsoft.com/office/drawing/2014/main" id="{DEB551D0-F0AE-4DFD-A045-A577973C7945}"/>
              </a:ext>
            </a:extLst>
          </p:cNvPr>
          <p:cNvSpPr>
            <a:spLocks noGrp="1"/>
          </p:cNvSpPr>
          <p:nvPr>
            <p:ph idx="1"/>
          </p:nvPr>
        </p:nvSpPr>
        <p:spPr/>
        <p:txBody>
          <a:bodyPr/>
          <a:lstStyle/>
          <a:p>
            <a:r>
              <a:rPr lang="en-US" sz="3600" b="1" dirty="0">
                <a:latin typeface="Times New Roman" panose="02020603050405020304" pitchFamily="18" charset="0"/>
                <a:cs typeface="Times New Roman" panose="02020603050405020304" pitchFamily="18" charset="0"/>
              </a:rPr>
              <a:t>Procedures: </a:t>
            </a:r>
            <a:r>
              <a:rPr lang="en-US" sz="3600" dirty="0">
                <a:latin typeface="Times New Roman" panose="02020603050405020304" pitchFamily="18" charset="0"/>
                <a:cs typeface="Times New Roman" panose="02020603050405020304" pitchFamily="18" charset="0"/>
              </a:rPr>
              <a:t>It refers to the instructions and rules that govern the design and the use of the database. The users of the system and the staff that manage the database requires documented procedures on how to use or run the system.</a:t>
            </a:r>
          </a:p>
          <a:p>
            <a:pPr marL="0" indent="0">
              <a:buNone/>
            </a:pPr>
            <a:endParaRPr lang="en-US" dirty="0"/>
          </a:p>
        </p:txBody>
      </p:sp>
    </p:spTree>
    <p:extLst>
      <p:ext uri="{BB962C8B-B14F-4D97-AF65-F5344CB8AC3E}">
        <p14:creationId xmlns:p14="http://schemas.microsoft.com/office/powerpoint/2010/main" val="244669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3499F7-1C81-4809-9EF0-F7186703B980}"/>
              </a:ext>
            </a:extLst>
          </p:cNvPr>
          <p:cNvSpPr/>
          <p:nvPr/>
        </p:nvSpPr>
        <p:spPr>
          <a:xfrm>
            <a:off x="-685796" y="1621750"/>
            <a:ext cx="7853680"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What is Data ?</a:t>
            </a:r>
          </a:p>
        </p:txBody>
      </p:sp>
      <p:pic>
        <p:nvPicPr>
          <p:cNvPr id="1026" name="Picture 2">
            <a:extLst>
              <a:ext uri="{FF2B5EF4-FFF2-40B4-BE49-F238E27FC236}">
                <a16:creationId xmlns:a16="http://schemas.microsoft.com/office/drawing/2014/main" id="{B952B622-6C14-4AFE-9D06-4AE9103A0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280" y="985520"/>
            <a:ext cx="5019039" cy="48869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60EF0F-8666-40ED-84F8-30C3655F7E42}"/>
              </a:ext>
            </a:extLst>
          </p:cNvPr>
          <p:cNvSpPr/>
          <p:nvPr/>
        </p:nvSpPr>
        <p:spPr>
          <a:xfrm>
            <a:off x="1234726" y="3707090"/>
            <a:ext cx="4012637" cy="1754326"/>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Data vs </a:t>
            </a:r>
          </a:p>
          <a:p>
            <a:pPr algn="ctr"/>
            <a:r>
              <a:rPr lang="en-US" sz="5400" dirty="0">
                <a:ln w="0"/>
                <a:solidFill>
                  <a:schemeClr val="accent1"/>
                </a:solidFill>
                <a:effectLst>
                  <a:outerShdw blurRad="38100" dist="25400" dir="5400000" algn="ctr" rotWithShape="0">
                    <a:srgbClr val="6E747A">
                      <a:alpha val="43000"/>
                    </a:srgbClr>
                  </a:outerShdw>
                </a:effectLst>
              </a:rPr>
              <a:t>Information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4686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CAFFA3-A7F7-41AD-A9B9-611425582CAF}"/>
              </a:ext>
            </a:extLst>
          </p:cNvPr>
          <p:cNvSpPr/>
          <p:nvPr/>
        </p:nvSpPr>
        <p:spPr>
          <a:xfrm>
            <a:off x="314921" y="431359"/>
            <a:ext cx="6502439" cy="59952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D6B8577A-4D8B-4262-85FB-3657FC40B38B}"/>
              </a:ext>
            </a:extLst>
          </p:cNvPr>
          <p:cNvSpPr/>
          <p:nvPr/>
        </p:nvSpPr>
        <p:spPr>
          <a:xfrm>
            <a:off x="1003851" y="2757650"/>
            <a:ext cx="157447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age</a:t>
            </a:r>
          </a:p>
        </p:txBody>
      </p:sp>
      <p:sp>
        <p:nvSpPr>
          <p:cNvPr id="4" name="Rectangle 3">
            <a:extLst>
              <a:ext uri="{FF2B5EF4-FFF2-40B4-BE49-F238E27FC236}">
                <a16:creationId xmlns:a16="http://schemas.microsoft.com/office/drawing/2014/main" id="{E66FB5C6-7BC4-46C9-9522-57F45A700785}"/>
              </a:ext>
            </a:extLst>
          </p:cNvPr>
          <p:cNvSpPr/>
          <p:nvPr/>
        </p:nvSpPr>
        <p:spPr>
          <a:xfrm>
            <a:off x="747506" y="1661413"/>
            <a:ext cx="21788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name</a:t>
            </a:r>
          </a:p>
        </p:txBody>
      </p:sp>
      <p:sp>
        <p:nvSpPr>
          <p:cNvPr id="5" name="Rectangle 4">
            <a:extLst>
              <a:ext uri="{FF2B5EF4-FFF2-40B4-BE49-F238E27FC236}">
                <a16:creationId xmlns:a16="http://schemas.microsoft.com/office/drawing/2014/main" id="{93A80E39-40ED-4401-80A8-D92E41072681}"/>
              </a:ext>
            </a:extLst>
          </p:cNvPr>
          <p:cNvSpPr/>
          <p:nvPr/>
        </p:nvSpPr>
        <p:spPr>
          <a:xfrm>
            <a:off x="3101080" y="3429000"/>
            <a:ext cx="172354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Virat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312E87DB-B674-4957-A39B-10FDBD26C100}"/>
              </a:ext>
            </a:extLst>
          </p:cNvPr>
          <p:cNvSpPr/>
          <p:nvPr/>
        </p:nvSpPr>
        <p:spPr>
          <a:xfrm>
            <a:off x="3825121" y="1913394"/>
            <a:ext cx="231666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height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653D37A0-3DD5-4C70-A1EB-E8C9BCF6DE01}"/>
              </a:ext>
            </a:extLst>
          </p:cNvPr>
          <p:cNvSpPr/>
          <p:nvPr/>
        </p:nvSpPr>
        <p:spPr>
          <a:xfrm>
            <a:off x="3118636" y="968007"/>
            <a:ext cx="5677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5</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6ED4A812-F3AE-4CD2-B6F5-3DEE76E37589}"/>
              </a:ext>
            </a:extLst>
          </p:cNvPr>
          <p:cNvSpPr/>
          <p:nvPr/>
        </p:nvSpPr>
        <p:spPr>
          <a:xfrm>
            <a:off x="6060989" y="3429000"/>
            <a:ext cx="5677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4</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0113C792-9427-4F3F-B972-597104FA3118}"/>
              </a:ext>
            </a:extLst>
          </p:cNvPr>
          <p:cNvSpPr/>
          <p:nvPr/>
        </p:nvSpPr>
        <p:spPr>
          <a:xfrm>
            <a:off x="1334334" y="4273257"/>
            <a:ext cx="195758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years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F8D7EEF2-81EB-4621-BB49-D1832DFE3C63}"/>
              </a:ext>
            </a:extLst>
          </p:cNvPr>
          <p:cNvSpPr/>
          <p:nvPr/>
        </p:nvSpPr>
        <p:spPr>
          <a:xfrm>
            <a:off x="4087681" y="4476710"/>
            <a:ext cx="153760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feet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3" name="TextBox 12">
            <a:extLst>
              <a:ext uri="{FF2B5EF4-FFF2-40B4-BE49-F238E27FC236}">
                <a16:creationId xmlns:a16="http://schemas.microsoft.com/office/drawing/2014/main" id="{1ECD718A-45DF-4093-8B15-F24EFBEEFB25}"/>
              </a:ext>
            </a:extLst>
          </p:cNvPr>
          <p:cNvSpPr txBox="1"/>
          <p:nvPr/>
        </p:nvSpPr>
        <p:spPr>
          <a:xfrm>
            <a:off x="7008496" y="2011799"/>
            <a:ext cx="5130851" cy="3139321"/>
          </a:xfrm>
          <a:prstGeom prst="rect">
            <a:avLst/>
          </a:prstGeom>
          <a:noFill/>
        </p:spPr>
        <p:txBody>
          <a:bodyPr wrap="square" rtlCol="0">
            <a:spAutoFit/>
          </a:bodyPr>
          <a:lstStyle/>
          <a:p>
            <a:r>
              <a:rPr lang="en-US" sz="3600" b="1" dirty="0">
                <a:solidFill>
                  <a:schemeClr val="tx2"/>
                </a:solidFill>
                <a:latin typeface="Times New Roman" panose="02020603050405020304" pitchFamily="18" charset="0"/>
                <a:cs typeface="Times New Roman" panose="02020603050405020304" pitchFamily="18" charset="0"/>
              </a:rPr>
              <a:t>Data: </a:t>
            </a:r>
            <a:r>
              <a:rPr lang="en-US" sz="3600" dirty="0">
                <a:latin typeface="Times New Roman" panose="02020603050405020304" pitchFamily="18" charset="0"/>
                <a:cs typeface="Times New Roman" panose="02020603050405020304" pitchFamily="18" charset="0"/>
              </a:rPr>
              <a:t>It can be anything like name, place or number, etc.</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Data usually refers to raw data, or unprocessed data. </a:t>
            </a:r>
          </a:p>
          <a:p>
            <a:endParaRPr lang="en-US" dirty="0"/>
          </a:p>
        </p:txBody>
      </p:sp>
      <p:sp>
        <p:nvSpPr>
          <p:cNvPr id="14" name="Title 1">
            <a:extLst>
              <a:ext uri="{FF2B5EF4-FFF2-40B4-BE49-F238E27FC236}">
                <a16:creationId xmlns:a16="http://schemas.microsoft.com/office/drawing/2014/main" id="{4E99155E-C288-46A7-AD89-459551D73407}"/>
              </a:ext>
            </a:extLst>
          </p:cNvPr>
          <p:cNvSpPr txBox="1">
            <a:spLocks/>
          </p:cNvSpPr>
          <p:nvPr/>
        </p:nvSpPr>
        <p:spPr>
          <a:xfrm>
            <a:off x="6490135" y="431359"/>
            <a:ext cx="5016065"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Data </a:t>
            </a:r>
          </a:p>
        </p:txBody>
      </p:sp>
    </p:spTree>
    <p:extLst>
      <p:ext uri="{BB962C8B-B14F-4D97-AF65-F5344CB8AC3E}">
        <p14:creationId xmlns:p14="http://schemas.microsoft.com/office/powerpoint/2010/main" val="305835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8524-F356-4B12-91EF-2E18A35B08D9}"/>
              </a:ext>
            </a:extLst>
          </p:cNvPr>
          <p:cNvSpPr>
            <a:spLocks noGrp="1"/>
          </p:cNvSpPr>
          <p:nvPr>
            <p:ph type="title"/>
          </p:nvPr>
        </p:nvSpPr>
        <p:spPr/>
        <p:txBody>
          <a:bodyPr/>
          <a:lstStyle/>
          <a:p>
            <a:r>
              <a:rPr lang="en-US" dirty="0"/>
              <a:t>INFORMATION</a:t>
            </a:r>
          </a:p>
        </p:txBody>
      </p:sp>
      <p:sp>
        <p:nvSpPr>
          <p:cNvPr id="3" name="Content Placeholder 2">
            <a:extLst>
              <a:ext uri="{FF2B5EF4-FFF2-40B4-BE49-F238E27FC236}">
                <a16:creationId xmlns:a16="http://schemas.microsoft.com/office/drawing/2014/main" id="{9DDF71DF-3C21-4A0D-BA78-D5C4851693CB}"/>
              </a:ext>
            </a:extLst>
          </p:cNvPr>
          <p:cNvSpPr txBox="1">
            <a:spLocks/>
          </p:cNvSpPr>
          <p:nvPr/>
        </p:nvSpPr>
        <p:spPr>
          <a:xfrm>
            <a:off x="518160" y="1691640"/>
            <a:ext cx="10728960" cy="4876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dirty="0"/>
          </a:p>
          <a:p>
            <a:r>
              <a:rPr lang="en-US" sz="3600" b="1" dirty="0">
                <a:solidFill>
                  <a:schemeClr val="tx2"/>
                </a:solidFill>
                <a:latin typeface="Times New Roman" panose="02020603050405020304" pitchFamily="18" charset="0"/>
                <a:cs typeface="Times New Roman" panose="02020603050405020304" pitchFamily="18" charset="0"/>
              </a:rPr>
              <a:t>Information: </a:t>
            </a:r>
            <a:r>
              <a:rPr lang="en-US" sz="3600" dirty="0">
                <a:latin typeface="Times New Roman" panose="02020603050405020304" pitchFamily="18" charset="0"/>
                <a:cs typeface="Times New Roman" panose="02020603050405020304" pitchFamily="18" charset="0"/>
              </a:rPr>
              <a:t>It is organized or classified data so that it has some meaningful values to the receiver.</a:t>
            </a:r>
          </a:p>
          <a:p>
            <a:pPr lvl="1"/>
            <a:r>
              <a:rPr lang="en-US" sz="3600" dirty="0">
                <a:latin typeface="Times New Roman" panose="02020603050405020304" pitchFamily="18" charset="0"/>
                <a:cs typeface="Times New Roman" panose="02020603050405020304" pitchFamily="18" charset="0"/>
              </a:rPr>
              <a:t>Information is the processed data on which  decisions and actions are based.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2967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CAFFA3-A7F7-41AD-A9B9-611425582CAF}"/>
              </a:ext>
            </a:extLst>
          </p:cNvPr>
          <p:cNvSpPr/>
          <p:nvPr/>
        </p:nvSpPr>
        <p:spPr>
          <a:xfrm>
            <a:off x="90435" y="1670839"/>
            <a:ext cx="5226016" cy="47876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D6B8577A-4D8B-4262-85FB-3657FC40B38B}"/>
              </a:ext>
            </a:extLst>
          </p:cNvPr>
          <p:cNvSpPr/>
          <p:nvPr/>
        </p:nvSpPr>
        <p:spPr>
          <a:xfrm>
            <a:off x="272090" y="3141349"/>
            <a:ext cx="157447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age</a:t>
            </a:r>
          </a:p>
        </p:txBody>
      </p:sp>
      <p:sp>
        <p:nvSpPr>
          <p:cNvPr id="4" name="Rectangle 3">
            <a:extLst>
              <a:ext uri="{FF2B5EF4-FFF2-40B4-BE49-F238E27FC236}">
                <a16:creationId xmlns:a16="http://schemas.microsoft.com/office/drawing/2014/main" id="{E66FB5C6-7BC4-46C9-9522-57F45A700785}"/>
              </a:ext>
            </a:extLst>
          </p:cNvPr>
          <p:cNvSpPr/>
          <p:nvPr/>
        </p:nvSpPr>
        <p:spPr>
          <a:xfrm>
            <a:off x="1003851" y="2155149"/>
            <a:ext cx="21788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name</a:t>
            </a:r>
          </a:p>
        </p:txBody>
      </p:sp>
      <p:sp>
        <p:nvSpPr>
          <p:cNvPr id="5" name="Rectangle 4">
            <a:extLst>
              <a:ext uri="{FF2B5EF4-FFF2-40B4-BE49-F238E27FC236}">
                <a16:creationId xmlns:a16="http://schemas.microsoft.com/office/drawing/2014/main" id="{93A80E39-40ED-4401-80A8-D92E41072681}"/>
              </a:ext>
            </a:extLst>
          </p:cNvPr>
          <p:cNvSpPr/>
          <p:nvPr/>
        </p:nvSpPr>
        <p:spPr>
          <a:xfrm>
            <a:off x="1725121" y="3732348"/>
            <a:ext cx="172354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Virat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312E87DB-B674-4957-A39B-10FDBD26C100}"/>
              </a:ext>
            </a:extLst>
          </p:cNvPr>
          <p:cNvSpPr/>
          <p:nvPr/>
        </p:nvSpPr>
        <p:spPr>
          <a:xfrm>
            <a:off x="2341129" y="2878570"/>
            <a:ext cx="231666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height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653D37A0-3DD5-4C70-A1EB-E8C9BCF6DE01}"/>
              </a:ext>
            </a:extLst>
          </p:cNvPr>
          <p:cNvSpPr/>
          <p:nvPr/>
        </p:nvSpPr>
        <p:spPr>
          <a:xfrm>
            <a:off x="3233394" y="1932862"/>
            <a:ext cx="5677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5</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6ED4A812-F3AE-4CD2-B6F5-3DEE76E37589}"/>
              </a:ext>
            </a:extLst>
          </p:cNvPr>
          <p:cNvSpPr/>
          <p:nvPr/>
        </p:nvSpPr>
        <p:spPr>
          <a:xfrm>
            <a:off x="4437495" y="3732348"/>
            <a:ext cx="5677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4</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0113C792-9427-4F3F-B972-597104FA3118}"/>
              </a:ext>
            </a:extLst>
          </p:cNvPr>
          <p:cNvSpPr/>
          <p:nvPr/>
        </p:nvSpPr>
        <p:spPr>
          <a:xfrm>
            <a:off x="1257600" y="4689455"/>
            <a:ext cx="195758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years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F8D7EEF2-81EB-4621-BB49-D1832DFE3C63}"/>
              </a:ext>
            </a:extLst>
          </p:cNvPr>
          <p:cNvSpPr/>
          <p:nvPr/>
        </p:nvSpPr>
        <p:spPr>
          <a:xfrm>
            <a:off x="3428686" y="4485852"/>
            <a:ext cx="153760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feet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4" name="Title 1">
            <a:extLst>
              <a:ext uri="{FF2B5EF4-FFF2-40B4-BE49-F238E27FC236}">
                <a16:creationId xmlns:a16="http://schemas.microsoft.com/office/drawing/2014/main" id="{4E99155E-C288-46A7-AD89-459551D73407}"/>
              </a:ext>
            </a:extLst>
          </p:cNvPr>
          <p:cNvSpPr txBox="1">
            <a:spLocks/>
          </p:cNvSpPr>
          <p:nvPr/>
        </p:nvSpPr>
        <p:spPr>
          <a:xfrm>
            <a:off x="6490135" y="431359"/>
            <a:ext cx="5016065"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Example </a:t>
            </a:r>
          </a:p>
        </p:txBody>
      </p:sp>
      <p:sp>
        <p:nvSpPr>
          <p:cNvPr id="6" name="Arrow: Right 5">
            <a:extLst>
              <a:ext uri="{FF2B5EF4-FFF2-40B4-BE49-F238E27FC236}">
                <a16:creationId xmlns:a16="http://schemas.microsoft.com/office/drawing/2014/main" id="{8270268D-9FAA-4888-A547-B384E9B925EB}"/>
              </a:ext>
            </a:extLst>
          </p:cNvPr>
          <p:cNvSpPr/>
          <p:nvPr/>
        </p:nvSpPr>
        <p:spPr>
          <a:xfrm>
            <a:off x="5508866" y="3986766"/>
            <a:ext cx="1148423" cy="508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83F2FF-1719-43EC-AAC5-0CC474209E99}"/>
              </a:ext>
            </a:extLst>
          </p:cNvPr>
          <p:cNvSpPr/>
          <p:nvPr/>
        </p:nvSpPr>
        <p:spPr>
          <a:xfrm>
            <a:off x="6681122" y="1581861"/>
            <a:ext cx="5016065" cy="4876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5F0227CC-CF25-45A2-AED5-5826BB851E25}"/>
              </a:ext>
            </a:extLst>
          </p:cNvPr>
          <p:cNvSpPr/>
          <p:nvPr/>
        </p:nvSpPr>
        <p:spPr>
          <a:xfrm>
            <a:off x="7230878" y="2394527"/>
            <a:ext cx="21788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name</a:t>
            </a:r>
          </a:p>
        </p:txBody>
      </p:sp>
      <p:sp>
        <p:nvSpPr>
          <p:cNvPr id="19" name="Rectangle 18">
            <a:extLst>
              <a:ext uri="{FF2B5EF4-FFF2-40B4-BE49-F238E27FC236}">
                <a16:creationId xmlns:a16="http://schemas.microsoft.com/office/drawing/2014/main" id="{C42D8552-74FA-4DE4-B6A7-10122F8F32EC}"/>
              </a:ext>
            </a:extLst>
          </p:cNvPr>
          <p:cNvSpPr/>
          <p:nvPr/>
        </p:nvSpPr>
        <p:spPr>
          <a:xfrm>
            <a:off x="9482828" y="2393911"/>
            <a:ext cx="172354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Virat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0" name="Rectangle 19">
            <a:extLst>
              <a:ext uri="{FF2B5EF4-FFF2-40B4-BE49-F238E27FC236}">
                <a16:creationId xmlns:a16="http://schemas.microsoft.com/office/drawing/2014/main" id="{38FC0664-2CC8-4BD1-8D9E-AC5C5A08F013}"/>
              </a:ext>
            </a:extLst>
          </p:cNvPr>
          <p:cNvSpPr/>
          <p:nvPr/>
        </p:nvSpPr>
        <p:spPr>
          <a:xfrm>
            <a:off x="7047228" y="3413141"/>
            <a:ext cx="157447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age</a:t>
            </a:r>
          </a:p>
        </p:txBody>
      </p:sp>
      <p:sp>
        <p:nvSpPr>
          <p:cNvPr id="21" name="Rectangle 20">
            <a:extLst>
              <a:ext uri="{FF2B5EF4-FFF2-40B4-BE49-F238E27FC236}">
                <a16:creationId xmlns:a16="http://schemas.microsoft.com/office/drawing/2014/main" id="{CC2D292B-67F1-43FE-BCC7-CCC67A278B07}"/>
              </a:ext>
            </a:extLst>
          </p:cNvPr>
          <p:cNvSpPr/>
          <p:nvPr/>
        </p:nvSpPr>
        <p:spPr>
          <a:xfrm>
            <a:off x="8714275" y="3462662"/>
            <a:ext cx="5677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5</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2" name="Rectangle 21">
            <a:extLst>
              <a:ext uri="{FF2B5EF4-FFF2-40B4-BE49-F238E27FC236}">
                <a16:creationId xmlns:a16="http://schemas.microsoft.com/office/drawing/2014/main" id="{686B3A24-EBEF-4AF2-8DB3-6CA3ED51E9ED}"/>
              </a:ext>
            </a:extLst>
          </p:cNvPr>
          <p:cNvSpPr/>
          <p:nvPr/>
        </p:nvSpPr>
        <p:spPr>
          <a:xfrm>
            <a:off x="9281956" y="3385229"/>
            <a:ext cx="195758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years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3" name="Rectangle 22">
            <a:extLst>
              <a:ext uri="{FF2B5EF4-FFF2-40B4-BE49-F238E27FC236}">
                <a16:creationId xmlns:a16="http://schemas.microsoft.com/office/drawing/2014/main" id="{2A1E787E-B3EF-4EC3-9156-B42C2DC3A312}"/>
              </a:ext>
            </a:extLst>
          </p:cNvPr>
          <p:cNvSpPr/>
          <p:nvPr/>
        </p:nvSpPr>
        <p:spPr>
          <a:xfrm>
            <a:off x="7018813" y="4433663"/>
            <a:ext cx="231666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height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4" name="Rectangle 23">
            <a:extLst>
              <a:ext uri="{FF2B5EF4-FFF2-40B4-BE49-F238E27FC236}">
                <a16:creationId xmlns:a16="http://schemas.microsoft.com/office/drawing/2014/main" id="{F066A8F6-5833-4DDA-8B47-A24AA2521882}"/>
              </a:ext>
            </a:extLst>
          </p:cNvPr>
          <p:cNvSpPr/>
          <p:nvPr/>
        </p:nvSpPr>
        <p:spPr>
          <a:xfrm>
            <a:off x="9237587" y="4496113"/>
            <a:ext cx="5677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4</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5" name="Rectangle 24">
            <a:extLst>
              <a:ext uri="{FF2B5EF4-FFF2-40B4-BE49-F238E27FC236}">
                <a16:creationId xmlns:a16="http://schemas.microsoft.com/office/drawing/2014/main" id="{D1D52FF8-599D-4EE2-B509-A8918188D51E}"/>
              </a:ext>
            </a:extLst>
          </p:cNvPr>
          <p:cNvSpPr/>
          <p:nvPr/>
        </p:nvSpPr>
        <p:spPr>
          <a:xfrm>
            <a:off x="9770735" y="4433663"/>
            <a:ext cx="153760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feet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4B8F77D6-1F22-4283-A01D-DCAD8CCF9CD3}"/>
              </a:ext>
            </a:extLst>
          </p:cNvPr>
          <p:cNvSpPr/>
          <p:nvPr/>
        </p:nvSpPr>
        <p:spPr>
          <a:xfrm>
            <a:off x="4596800" y="5356993"/>
            <a:ext cx="280397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410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72FF-29DB-435B-9BF2-635CDA9EA8F4}"/>
              </a:ext>
            </a:extLst>
          </p:cNvPr>
          <p:cNvSpPr>
            <a:spLocks noGrp="1"/>
          </p:cNvSpPr>
          <p:nvPr>
            <p:ph type="title"/>
          </p:nvPr>
        </p:nvSpPr>
        <p:spPr/>
        <p:txBody>
          <a:bodyPr/>
          <a:lstStyle/>
          <a:p>
            <a:r>
              <a:rPr lang="en-US" dirty="0"/>
              <a:t>Data vs information</a:t>
            </a:r>
          </a:p>
        </p:txBody>
      </p:sp>
      <p:sp>
        <p:nvSpPr>
          <p:cNvPr id="3" name="Content Placeholder 2">
            <a:extLst>
              <a:ext uri="{FF2B5EF4-FFF2-40B4-BE49-F238E27FC236}">
                <a16:creationId xmlns:a16="http://schemas.microsoft.com/office/drawing/2014/main" id="{842F87E4-ACDF-4D8E-9C96-9C723A25C315}"/>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normAutofit/>
          </a:bodyPr>
          <a:lstStyle/>
          <a:p>
            <a:r>
              <a:rPr lang="en-US" sz="3600" dirty="0">
                <a:latin typeface="Times New Roman" panose="02020603050405020304" pitchFamily="18" charset="0"/>
                <a:cs typeface="Times New Roman" panose="02020603050405020304" pitchFamily="18" charset="0"/>
              </a:rPr>
              <a:t>Raw facts and figures</a:t>
            </a:r>
          </a:p>
          <a:p>
            <a:r>
              <a:rPr lang="en-US" sz="3600" dirty="0">
                <a:latin typeface="Times New Roman" panose="02020603050405020304" pitchFamily="18" charset="0"/>
                <a:cs typeface="Times New Roman" panose="02020603050405020304" pitchFamily="18" charset="0"/>
              </a:rPr>
              <a:t>12</a:t>
            </a:r>
          </a:p>
          <a:p>
            <a:r>
              <a:rPr lang="en-US" sz="3600" dirty="0">
                <a:latin typeface="Times New Roman" panose="02020603050405020304" pitchFamily="18" charset="0"/>
                <a:cs typeface="Times New Roman" panose="02020603050405020304" pitchFamily="18" charset="0"/>
              </a:rPr>
              <a:t>Atomic level pieces</a:t>
            </a:r>
          </a:p>
          <a:p>
            <a:r>
              <a:rPr lang="en-US" sz="3600" dirty="0">
                <a:latin typeface="Times New Roman" panose="02020603050405020304" pitchFamily="18" charset="0"/>
                <a:cs typeface="Times New Roman" panose="02020603050405020304" pitchFamily="18" charset="0"/>
              </a:rPr>
              <a:t>No help in decision making</a:t>
            </a:r>
          </a:p>
        </p:txBody>
      </p:sp>
      <p:sp>
        <p:nvSpPr>
          <p:cNvPr id="4" name="Content Placeholder 3">
            <a:extLst>
              <a:ext uri="{FF2B5EF4-FFF2-40B4-BE49-F238E27FC236}">
                <a16:creationId xmlns:a16="http://schemas.microsoft.com/office/drawing/2014/main" id="{6CCF9831-9AA2-4FB5-B949-11C6A8F0EF54}"/>
              </a:ext>
            </a:extLst>
          </p:cNvPr>
          <p:cNvSpPr>
            <a:spLocks noGrp="1"/>
          </p:cNvSpPr>
          <p:nvPr>
            <p:ph sz="half" idx="2"/>
          </p:nvPr>
        </p:nvSpPr>
        <p:spPr>
          <a:xfrm>
            <a:off x="6436360" y="2194558"/>
            <a:ext cx="5334000" cy="4024125"/>
          </a:xfrm>
        </p:spPr>
        <p:style>
          <a:lnRef idx="2">
            <a:schemeClr val="accent1"/>
          </a:lnRef>
          <a:fillRef idx="1">
            <a:schemeClr val="lt1"/>
          </a:fillRef>
          <a:effectRef idx="0">
            <a:schemeClr val="accent1"/>
          </a:effectRef>
          <a:fontRef idx="minor">
            <a:schemeClr val="dk1"/>
          </a:fontRef>
        </p:style>
        <p:txBody>
          <a:bodyPr>
            <a:normAutofit/>
          </a:bodyPr>
          <a:lstStyle/>
          <a:p>
            <a:r>
              <a:rPr lang="en-US" sz="3600" dirty="0">
                <a:latin typeface="Times New Roman" panose="02020603050405020304" pitchFamily="18" charset="0"/>
                <a:cs typeface="Times New Roman" panose="02020603050405020304" pitchFamily="18" charset="0"/>
              </a:rPr>
              <a:t>Processed form of data</a:t>
            </a:r>
          </a:p>
          <a:p>
            <a:r>
              <a:rPr lang="en-US" sz="3600" dirty="0">
                <a:latin typeface="Times New Roman" panose="02020603050405020304" pitchFamily="18" charset="0"/>
                <a:cs typeface="Times New Roman" panose="02020603050405020304" pitchFamily="18" charset="0"/>
              </a:rPr>
              <a:t>Age 12</a:t>
            </a:r>
          </a:p>
          <a:p>
            <a:r>
              <a:rPr lang="en-US" sz="3600" dirty="0">
                <a:latin typeface="Times New Roman" panose="02020603050405020304" pitchFamily="18" charset="0"/>
                <a:cs typeface="Times New Roman" panose="02020603050405020304" pitchFamily="18" charset="0"/>
              </a:rPr>
              <a:t>Collection of data</a:t>
            </a:r>
          </a:p>
          <a:p>
            <a:r>
              <a:rPr lang="en-US" sz="3600" dirty="0">
                <a:latin typeface="Times New Roman" panose="02020603050405020304" pitchFamily="18" charset="0"/>
                <a:cs typeface="Times New Roman" panose="02020603050405020304" pitchFamily="18" charset="0"/>
              </a:rPr>
              <a:t>Helps in decision making</a:t>
            </a:r>
          </a:p>
        </p:txBody>
      </p:sp>
    </p:spTree>
    <p:extLst>
      <p:ext uri="{BB962C8B-B14F-4D97-AF65-F5344CB8AC3E}">
        <p14:creationId xmlns:p14="http://schemas.microsoft.com/office/powerpoint/2010/main" val="209849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9CD0-D395-425C-8944-5E9693760027}"/>
              </a:ext>
            </a:extLst>
          </p:cNvPr>
          <p:cNvSpPr>
            <a:spLocks noGrp="1"/>
          </p:cNvSpPr>
          <p:nvPr>
            <p:ph type="title"/>
          </p:nvPr>
        </p:nvSpPr>
        <p:spPr/>
        <p:txBody>
          <a:bodyPr/>
          <a:lstStyle/>
          <a:p>
            <a:r>
              <a:rPr lang="en-US" dirty="0"/>
              <a:t>Databases</a:t>
            </a:r>
          </a:p>
        </p:txBody>
      </p:sp>
      <p:sp>
        <p:nvSpPr>
          <p:cNvPr id="3" name="Content Placeholder 2">
            <a:extLst>
              <a:ext uri="{FF2B5EF4-FFF2-40B4-BE49-F238E27FC236}">
                <a16:creationId xmlns:a16="http://schemas.microsoft.com/office/drawing/2014/main" id="{28116049-45C3-4A3E-928C-453D25846E3B}"/>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A database is a shared collection of logically related data designed to meet the information needs of an organization</a:t>
            </a:r>
          </a:p>
          <a:p>
            <a:pPr algn="just"/>
            <a:r>
              <a:rPr lang="en-US" sz="3200" dirty="0">
                <a:latin typeface="Times New Roman" panose="02020603050405020304" pitchFamily="18" charset="0"/>
                <a:cs typeface="Times New Roman" panose="02020603050405020304" pitchFamily="18" charset="0"/>
              </a:rPr>
              <a:t>The related information when placed is an organized form makes a database.</a:t>
            </a:r>
          </a:p>
          <a:p>
            <a:r>
              <a:rPr lang="en-US" sz="3200" dirty="0">
                <a:latin typeface="Times New Roman" panose="02020603050405020304" pitchFamily="18" charset="0"/>
                <a:cs typeface="Times New Roman" panose="02020603050405020304" pitchFamily="18" charset="0"/>
              </a:rPr>
              <a:t>The organization of data/information is necessary because unorganized information has no meaning.</a:t>
            </a:r>
          </a:p>
          <a:p>
            <a:endParaRPr lang="en-US" dirty="0"/>
          </a:p>
        </p:txBody>
      </p:sp>
    </p:spTree>
    <p:extLst>
      <p:ext uri="{BB962C8B-B14F-4D97-AF65-F5344CB8AC3E}">
        <p14:creationId xmlns:p14="http://schemas.microsoft.com/office/powerpoint/2010/main" val="243809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C920-D474-4D36-BA99-C4AA2704E6EC}"/>
              </a:ext>
            </a:extLst>
          </p:cNvPr>
          <p:cNvSpPr>
            <a:spLocks noGrp="1"/>
          </p:cNvSpPr>
          <p:nvPr>
            <p:ph type="title"/>
          </p:nvPr>
        </p:nvSpPr>
        <p:spPr/>
        <p:txBody>
          <a:bodyPr/>
          <a:lstStyle/>
          <a:p>
            <a:r>
              <a:rPr lang="en-US" b="1" dirty="0">
                <a:solidFill>
                  <a:schemeClr val="accent1">
                    <a:lumMod val="75000"/>
                  </a:schemeClr>
                </a:solidFill>
              </a:rPr>
              <a:t>Database Management System</a:t>
            </a:r>
            <a:endParaRPr lang="en-US" dirty="0"/>
          </a:p>
        </p:txBody>
      </p:sp>
      <p:sp>
        <p:nvSpPr>
          <p:cNvPr id="3" name="Content Placeholder 2">
            <a:extLst>
              <a:ext uri="{FF2B5EF4-FFF2-40B4-BE49-F238E27FC236}">
                <a16:creationId xmlns:a16="http://schemas.microsoft.com/office/drawing/2014/main" id="{07DFA2BE-18BD-4EEA-9920-C9BCA636E4EA}"/>
              </a:ext>
            </a:extLst>
          </p:cNvPr>
          <p:cNvSpPr>
            <a:spLocks noGrp="1"/>
          </p:cNvSpPr>
          <p:nvPr>
            <p:ph idx="1"/>
          </p:nvPr>
        </p:nvSpPr>
        <p:spPr/>
        <p:txBody>
          <a:bodyPr>
            <a:normAutofit lnSpcReduction="10000"/>
          </a:bodyPr>
          <a:lstStyle/>
          <a:p>
            <a:pPr algn="just"/>
            <a:r>
              <a:rPr lang="en-US" sz="3600" b="1" dirty="0">
                <a:latin typeface="Times New Roman" panose="02020603050405020304" pitchFamily="18" charset="0"/>
                <a:cs typeface="Times New Roman" panose="02020603050405020304" pitchFamily="18" charset="0"/>
              </a:rPr>
              <a:t>DBMS </a:t>
            </a:r>
            <a:r>
              <a:rPr lang="en-US" sz="3600" dirty="0">
                <a:latin typeface="Times New Roman" panose="02020603050405020304" pitchFamily="18" charset="0"/>
                <a:cs typeface="Times New Roman" panose="02020603050405020304" pitchFamily="18" charset="0"/>
              </a:rPr>
              <a:t>A database management system is the software system that allows users to define, create and maintain a database and provides controlled access to the data.</a:t>
            </a:r>
          </a:p>
          <a:p>
            <a:pPr marL="0" indent="0" algn="ctr">
              <a:buNone/>
            </a:pPr>
            <a:r>
              <a:rPr lang="en-US" sz="3600" dirty="0">
                <a:latin typeface="Times New Roman" panose="02020603050405020304" pitchFamily="18" charset="0"/>
                <a:cs typeface="Times New Roman" panose="02020603050405020304" pitchFamily="18" charset="0"/>
              </a:rPr>
              <a:t>OR</a:t>
            </a:r>
          </a:p>
          <a:p>
            <a:pPr algn="just"/>
            <a:r>
              <a:rPr lang="en-US" sz="3600" dirty="0">
                <a:latin typeface="Times New Roman" panose="02020603050405020304" pitchFamily="18" charset="0"/>
                <a:cs typeface="Times New Roman" panose="02020603050405020304" pitchFamily="18" charset="0"/>
              </a:rPr>
              <a:t> A database management system (DBMS) is basically a collection of programs that enables users to store, modify, and extract information from a database as per the requirements.</a:t>
            </a:r>
          </a:p>
          <a:p>
            <a:endParaRPr lang="en-US" dirty="0"/>
          </a:p>
        </p:txBody>
      </p:sp>
    </p:spTree>
    <p:extLst>
      <p:ext uri="{BB962C8B-B14F-4D97-AF65-F5344CB8AC3E}">
        <p14:creationId xmlns:p14="http://schemas.microsoft.com/office/powerpoint/2010/main" val="11401574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632</TotalTime>
  <Words>1170</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Century Gothic</vt:lpstr>
      <vt:lpstr>fell</vt:lpstr>
      <vt:lpstr>Times New Roman</vt:lpstr>
      <vt:lpstr>urw-din</vt:lpstr>
      <vt:lpstr>Wingdings</vt:lpstr>
      <vt:lpstr>Vapor Trail</vt:lpstr>
      <vt:lpstr>Introduction to databases</vt:lpstr>
      <vt:lpstr>PowerPoint Presentation</vt:lpstr>
      <vt:lpstr>PowerPoint Presentation</vt:lpstr>
      <vt:lpstr>PowerPoint Presentation</vt:lpstr>
      <vt:lpstr>INFORMATION</vt:lpstr>
      <vt:lpstr>PowerPoint Presentation</vt:lpstr>
      <vt:lpstr>Data vs information</vt:lpstr>
      <vt:lpstr>Databases</vt:lpstr>
      <vt:lpstr>Database Management System</vt:lpstr>
      <vt:lpstr>Examples of dbms</vt:lpstr>
      <vt:lpstr>Operations on databases</vt:lpstr>
      <vt:lpstr>Components of Database System</vt:lpstr>
      <vt:lpstr>Components of Database System</vt:lpstr>
      <vt:lpstr>Types of data</vt:lpstr>
      <vt:lpstr>Structured data</vt:lpstr>
      <vt:lpstr>Unstructured data</vt:lpstr>
      <vt:lpstr>SEMI-STRUCTURED DATA</vt:lpstr>
      <vt:lpstr>Components of Database System</vt:lpstr>
      <vt:lpstr>Data base Administrator ( DBA) </vt:lpstr>
      <vt:lpstr>Database Designer </vt:lpstr>
      <vt:lpstr>Casual End User       </vt:lpstr>
      <vt:lpstr>Naïve / parametric End User       </vt:lpstr>
      <vt:lpstr>Sophisticated END users       </vt:lpstr>
      <vt:lpstr>Components of Database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Hargobind Virk</dc:creator>
  <cp:lastModifiedBy>Hargobind Virk</cp:lastModifiedBy>
  <cp:revision>5</cp:revision>
  <dcterms:created xsi:type="dcterms:W3CDTF">2021-08-18T15:57:55Z</dcterms:created>
  <dcterms:modified xsi:type="dcterms:W3CDTF">2021-08-24T14:34:33Z</dcterms:modified>
</cp:coreProperties>
</file>