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7" r:id="rId11"/>
    <p:sldId id="268" r:id="rId12"/>
    <p:sldId id="263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84" r:id="rId25"/>
    <p:sldId id="285" r:id="rId26"/>
    <p:sldId id="286" r:id="rId27"/>
    <p:sldId id="278" r:id="rId28"/>
    <p:sldId id="287" r:id="rId29"/>
    <p:sldId id="279" r:id="rId30"/>
    <p:sldId id="281" r:id="rId31"/>
    <p:sldId id="282" r:id="rId32"/>
    <p:sldId id="288" r:id="rId33"/>
    <p:sldId id="28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35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735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0F9E-2FD7-4A55-AF78-CC0D05B14B4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100-8382-43D3-BEF8-3F36EAEB3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D8049-59E2-45D7-9727-5B32BFBD3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Hargobind Singh</a:t>
            </a:r>
          </a:p>
        </p:txBody>
      </p:sp>
    </p:spTree>
    <p:extLst>
      <p:ext uri="{BB962C8B-B14F-4D97-AF65-F5344CB8AC3E}">
        <p14:creationId xmlns:p14="http://schemas.microsoft.com/office/powerpoint/2010/main" val="310040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935-6CA1-4CD4-A432-3823811E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Closure Method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0695-6ED5-4302-8840-0BAFB62B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673"/>
            <a:ext cx="8596668" cy="4681689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marL="0" indent="0">
              <a:buNone/>
            </a:pPr>
            <a:r>
              <a:rPr lang="en-US" sz="2800" dirty="0"/>
              <a:t>FD(A-&gt;B,BC-&gt;D,E-&gt;C,D-&gt;A)</a:t>
            </a:r>
          </a:p>
          <a:p>
            <a:pPr marL="0" indent="0">
              <a:buNone/>
            </a:pPr>
            <a:r>
              <a:rPr lang="en-US" sz="2800" dirty="0"/>
              <a:t>A+ =&gt;  BA                          Candidate key-&gt;?</a:t>
            </a:r>
          </a:p>
          <a:p>
            <a:pPr marL="0" indent="0">
              <a:buNone/>
            </a:pPr>
            <a:r>
              <a:rPr lang="en-US" sz="2800" dirty="0"/>
              <a:t>B+ =&gt;  B</a:t>
            </a:r>
          </a:p>
          <a:p>
            <a:pPr marL="0" indent="0">
              <a:buNone/>
            </a:pPr>
            <a:r>
              <a:rPr lang="en-US" sz="2800" dirty="0"/>
              <a:t>C+ =&gt; C</a:t>
            </a:r>
          </a:p>
          <a:p>
            <a:pPr marL="0" indent="0">
              <a:buNone/>
            </a:pPr>
            <a:r>
              <a:rPr lang="en-US" sz="2800" dirty="0"/>
              <a:t>D+ =&gt; ABD</a:t>
            </a:r>
          </a:p>
          <a:p>
            <a:pPr marL="0" indent="0">
              <a:buNone/>
            </a:pPr>
            <a:r>
              <a:rPr lang="en-US" sz="2800" dirty="0"/>
              <a:t>E+ =&gt; 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935-6CA1-4CD4-A432-3823811E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Closure Method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0695-6ED5-4302-8840-0BAFB62B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549"/>
            <a:ext cx="8596668" cy="4681689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marL="0" indent="0">
              <a:buNone/>
            </a:pPr>
            <a:r>
              <a:rPr lang="en-US" sz="2800" dirty="0"/>
              <a:t>FD(A-&gt;B,BC-&gt;D,E-&gt;C,D-&gt;A)</a:t>
            </a:r>
          </a:p>
          <a:p>
            <a:pPr marL="0" indent="0">
              <a:buNone/>
            </a:pPr>
            <a:r>
              <a:rPr lang="en-US" sz="2800" dirty="0"/>
              <a:t>EA+ -&gt; BCDEA                CK={EA,EB,ED}</a:t>
            </a:r>
          </a:p>
          <a:p>
            <a:pPr marL="0" indent="0">
              <a:buNone/>
            </a:pPr>
            <a:r>
              <a:rPr lang="en-US" sz="2800" dirty="0"/>
              <a:t>EB+ =&gt; CBDAE                P={E,A,B,D}</a:t>
            </a:r>
          </a:p>
          <a:p>
            <a:pPr marL="0" indent="0">
              <a:buNone/>
            </a:pPr>
            <a:r>
              <a:rPr lang="en-US" sz="2800" dirty="0"/>
              <a:t>EC+ =&gt; EC                      NP={C}</a:t>
            </a:r>
          </a:p>
          <a:p>
            <a:pPr marL="0" indent="0">
              <a:buNone/>
            </a:pPr>
            <a:r>
              <a:rPr lang="en-US" sz="2800" dirty="0"/>
              <a:t>ED+ =&gt; EDCAB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CD72-4BD1-4CF2-B9B6-568EC30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Attributes and Non Prime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D21A-E08E-40E0-A90B-D76B3B43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Attributes which is part of Candidate Key are known as </a:t>
            </a:r>
            <a:r>
              <a:rPr lang="en-US" dirty="0">
                <a:solidFill>
                  <a:srgbClr val="FF0000"/>
                </a:solidFill>
              </a:rPr>
              <a:t>Prime Attributes.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Attributes which is not a part of Candidate Key are known as </a:t>
            </a:r>
            <a:r>
              <a:rPr lang="en-US" dirty="0">
                <a:solidFill>
                  <a:srgbClr val="FF0000"/>
                </a:solidFill>
              </a:rPr>
              <a:t>Non Prime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A1D8-E5FF-4108-B5F3-41702BBF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34" y="158806"/>
            <a:ext cx="8596668" cy="5818725"/>
          </a:xfrm>
        </p:spPr>
        <p:txBody>
          <a:bodyPr/>
          <a:lstStyle/>
          <a:p>
            <a:r>
              <a:rPr lang="en-US" dirty="0"/>
              <a:t>X-&gt;Y</a:t>
            </a:r>
          </a:p>
          <a:p>
            <a:pPr marL="0" indent="0">
              <a:buNone/>
            </a:pPr>
            <a:r>
              <a:rPr lang="en-US" dirty="0"/>
              <a:t>Con1.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Con2.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VALID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614466-EE5A-4941-A39A-869C821D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52124"/>
              </p:ext>
            </p:extLst>
          </p:nvPr>
        </p:nvGraphicFramePr>
        <p:xfrm>
          <a:off x="2362200" y="1778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CD5827-5411-40AD-8137-A8EF4B715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82174"/>
              </p:ext>
            </p:extLst>
          </p:nvPr>
        </p:nvGraphicFramePr>
        <p:xfrm>
          <a:off x="2247900" y="16637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5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190-39E0-4160-B4A2-8D91E71E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6551"/>
            <a:ext cx="8596668" cy="5704812"/>
          </a:xfrm>
        </p:spPr>
        <p:txBody>
          <a:bodyPr/>
          <a:lstStyle/>
          <a:p>
            <a:r>
              <a:rPr lang="en-US" dirty="0"/>
              <a:t>X-&gt;Y</a:t>
            </a:r>
          </a:p>
          <a:p>
            <a:pPr marL="0" indent="0">
              <a:buNone/>
            </a:pPr>
            <a:r>
              <a:rPr lang="en-US" dirty="0"/>
              <a:t>Con3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Not 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Valid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DF6A0D-3082-4B4C-AC89-6011C590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26013"/>
              </p:ext>
            </p:extLst>
          </p:nvPr>
        </p:nvGraphicFramePr>
        <p:xfrm>
          <a:off x="2362200" y="1778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7E39FF-3D78-479F-BF6B-EE80CD39E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47160"/>
              </p:ext>
            </p:extLst>
          </p:nvPr>
        </p:nvGraphicFramePr>
        <p:xfrm>
          <a:off x="2524568" y="24257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 (REG_NO)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8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F4FB-5381-4CB7-A2A9-2E086359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err="1"/>
              <a:t>Dependeny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A4A7-2C17-474B-8C30-5E03B69A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783"/>
            <a:ext cx="8596668" cy="464057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5"/>
                </a:solidFill>
              </a:rPr>
              <a:t>Reflexivity</a:t>
            </a:r>
          </a:p>
          <a:p>
            <a:pPr marL="0" indent="0">
              <a:buNone/>
            </a:pPr>
            <a:r>
              <a:rPr lang="en-US" sz="3300" dirty="0"/>
              <a:t> if y is subset of x then x-&gt;y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2800" dirty="0">
                <a:solidFill>
                  <a:srgbClr val="FF0000"/>
                </a:solidFill>
              </a:rPr>
              <a:t>Augmentation</a:t>
            </a:r>
          </a:p>
          <a:p>
            <a:pPr marL="0" indent="0">
              <a:buNone/>
            </a:pPr>
            <a:r>
              <a:rPr lang="en-US" sz="2800" dirty="0"/>
              <a:t>If x-&gt;y, then </a:t>
            </a:r>
            <a:r>
              <a:rPr lang="en-US" sz="2800" dirty="0" err="1"/>
              <a:t>xz</a:t>
            </a:r>
            <a:r>
              <a:rPr lang="en-US" sz="2800" dirty="0"/>
              <a:t>-&gt;</a:t>
            </a:r>
            <a:r>
              <a:rPr lang="en-US" sz="2800" dirty="0" err="1"/>
              <a:t>yz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0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45FF-BBD4-4806-ACBA-A17456B2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C147-0461-406C-B35D-91502C0C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Transtive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If x-&gt;y and y-&gt;z then x-&gt;z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sz="2800" dirty="0"/>
              <a:t>If x-&gt;y and x-&gt;z then x-&gt;</a:t>
            </a:r>
            <a:r>
              <a:rPr lang="en-US" sz="2800" dirty="0" err="1"/>
              <a:t>yz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5914-FA85-4400-AC8F-27531A8A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5201"/>
            <a:ext cx="8596668" cy="5076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Decompositon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If x-&gt;</a:t>
            </a:r>
            <a:r>
              <a:rPr lang="en-US" sz="2800" dirty="0" err="1"/>
              <a:t>yz</a:t>
            </a:r>
            <a:r>
              <a:rPr lang="en-US" sz="2800" dirty="0"/>
              <a:t> then x-&gt;y and x-&gt;z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Psedu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Transtivity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If x-&gt;y and </a:t>
            </a:r>
            <a:r>
              <a:rPr lang="en-US" sz="2800" dirty="0" err="1"/>
              <a:t>wy</a:t>
            </a:r>
            <a:r>
              <a:rPr lang="en-US" sz="2800" dirty="0"/>
              <a:t>-&gt;z then </a:t>
            </a:r>
            <a:r>
              <a:rPr lang="en-US" sz="2800" dirty="0" err="1"/>
              <a:t>wx</a:t>
            </a:r>
            <a:r>
              <a:rPr lang="en-US" sz="2800" dirty="0"/>
              <a:t>-&gt;z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COMPOSITION</a:t>
            </a:r>
          </a:p>
          <a:p>
            <a:pPr marL="0" indent="0">
              <a:buNone/>
            </a:pPr>
            <a:r>
              <a:rPr lang="en-US" sz="2800" dirty="0"/>
              <a:t>If x-&gt;y and z-&gt;w then </a:t>
            </a:r>
            <a:r>
              <a:rPr lang="en-US" sz="2800" dirty="0" err="1"/>
              <a:t>xz</a:t>
            </a:r>
            <a:r>
              <a:rPr lang="en-US" sz="2800" dirty="0"/>
              <a:t>-&gt;</a:t>
            </a:r>
            <a:r>
              <a:rPr lang="en-US" sz="2800" dirty="0" err="1"/>
              <a:t>yw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57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204C-AC63-4424-B283-88C27294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0D2-2B4C-44FB-A7D5-0110343E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1"/>
            <a:ext cx="8596668" cy="4639282"/>
          </a:xfrm>
        </p:spPr>
        <p:txBody>
          <a:bodyPr/>
          <a:lstStyle/>
          <a:p>
            <a:r>
              <a:rPr lang="en-US" dirty="0"/>
              <a:t>Conditions:</a:t>
            </a:r>
          </a:p>
          <a:p>
            <a:pPr marL="400050" lvl="1" indent="0">
              <a:buNone/>
            </a:pPr>
            <a:r>
              <a:rPr lang="en-US" dirty="0"/>
              <a:t>Table Should be </a:t>
            </a:r>
            <a:r>
              <a:rPr lang="en-US" dirty="0">
                <a:solidFill>
                  <a:srgbClr val="FF0000"/>
                </a:solidFill>
              </a:rPr>
              <a:t>1NF</a:t>
            </a:r>
          </a:p>
          <a:p>
            <a:pPr marL="400050" lvl="1" indent="0">
              <a:buNone/>
            </a:pPr>
            <a:r>
              <a:rPr lang="en-US" dirty="0"/>
              <a:t>There should not be any </a:t>
            </a:r>
            <a:r>
              <a:rPr lang="en-US" dirty="0">
                <a:solidFill>
                  <a:srgbClr val="FF0000"/>
                </a:solidFill>
              </a:rPr>
              <a:t>Partial Functional Dependency.</a:t>
            </a:r>
          </a:p>
          <a:p>
            <a:pPr marL="40005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Partial Functional Dependency: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All the non-prime attributes should be fully functional dependent on Candidate Key.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7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4C8-D79B-4F2C-86A3-BDBAB569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Primary key= </a:t>
            </a:r>
            <a:r>
              <a:rPr lang="en-US" dirty="0" err="1"/>
              <a:t>Emp_id</a:t>
            </a:r>
            <a:r>
              <a:rPr lang="en-US" dirty="0"/>
              <a:t> + </a:t>
            </a:r>
            <a:r>
              <a:rPr lang="en-US" dirty="0" err="1"/>
              <a:t>Dept_id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F4D399-9E8A-43F3-9583-FB592914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05101"/>
              </p:ext>
            </p:extLst>
          </p:nvPr>
        </p:nvGraphicFramePr>
        <p:xfrm>
          <a:off x="677334" y="389128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22711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76971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0281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3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2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4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2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09CC-B6FA-4CD6-A3A0-ABE2776D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A198-7D00-4A1F-8F35-4FA00B0A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technique to remove or reduce Redundancy From Table.</a:t>
            </a:r>
          </a:p>
          <a:p>
            <a:endParaRPr lang="en-US" dirty="0"/>
          </a:p>
          <a:p>
            <a:r>
              <a:rPr lang="en-US" dirty="0"/>
              <a:t>There are basically two type of redundancy in the database.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Row Level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Column Level</a:t>
            </a:r>
          </a:p>
        </p:txBody>
      </p:sp>
    </p:spTree>
    <p:extLst>
      <p:ext uri="{BB962C8B-B14F-4D97-AF65-F5344CB8AC3E}">
        <p14:creationId xmlns:p14="http://schemas.microsoft.com/office/powerpoint/2010/main" val="419901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4B78FA-94CD-4D10-B593-F9D736CA4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811519"/>
              </p:ext>
            </p:extLst>
          </p:nvPr>
        </p:nvGraphicFramePr>
        <p:xfrm>
          <a:off x="677863" y="2160588"/>
          <a:ext cx="43513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669">
                  <a:extLst>
                    <a:ext uri="{9D8B030D-6E8A-4147-A177-3AD203B41FA5}">
                      <a16:colId xmlns:a16="http://schemas.microsoft.com/office/drawing/2014/main" val="266800930"/>
                    </a:ext>
                  </a:extLst>
                </a:gridCol>
                <a:gridCol w="2175669">
                  <a:extLst>
                    <a:ext uri="{9D8B030D-6E8A-4147-A177-3AD203B41FA5}">
                      <a16:colId xmlns:a16="http://schemas.microsoft.com/office/drawing/2014/main" val="102161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5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1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3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449"/>
                  </a:ext>
                </a:extLst>
              </a:tr>
              <a:tr h="18129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34070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85DF52-9978-4EEC-AF3C-51425C2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42201"/>
              </p:ext>
            </p:extLst>
          </p:nvPr>
        </p:nvGraphicFramePr>
        <p:xfrm>
          <a:off x="5394960" y="2174134"/>
          <a:ext cx="4653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847311962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63111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1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9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814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D3D03E-8AC9-4EFA-ABFC-51BA4F1F80B1}"/>
              </a:ext>
            </a:extLst>
          </p:cNvPr>
          <p:cNvSpPr txBox="1"/>
          <p:nvPr/>
        </p:nvSpPr>
        <p:spPr>
          <a:xfrm>
            <a:off x="1574800" y="4937760"/>
            <a:ext cx="19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C95D4-CF34-4E36-9B3B-F6BA6F5D21C3}"/>
              </a:ext>
            </a:extLst>
          </p:cNvPr>
          <p:cNvSpPr txBox="1"/>
          <p:nvPr/>
        </p:nvSpPr>
        <p:spPr>
          <a:xfrm>
            <a:off x="6634480" y="493776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178320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6D1-4755-45F7-A619-7BF48AEA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C50A-B5FD-430B-980A-BDDB8FA4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760"/>
            <a:ext cx="8596668" cy="523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R(A,B,C,D,E,F)   this is present in 1NF</a:t>
            </a:r>
          </a:p>
          <a:p>
            <a:pPr marL="0" indent="0">
              <a:buNone/>
            </a:pPr>
            <a:r>
              <a:rPr lang="en-US" sz="2800" dirty="0"/>
              <a:t>FD</a:t>
            </a:r>
          </a:p>
          <a:p>
            <a:pPr marL="0" indent="0">
              <a:buNone/>
            </a:pPr>
            <a:r>
              <a:rPr lang="en-US" sz="2800" dirty="0"/>
              <a:t>{</a:t>
            </a:r>
            <a:r>
              <a:rPr lang="en-US" sz="2800" dirty="0">
                <a:solidFill>
                  <a:srgbClr val="00B0F0"/>
                </a:solidFill>
              </a:rPr>
              <a:t>C-&gt;F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B0F0"/>
                </a:solidFill>
              </a:rPr>
              <a:t>E-&gt;A</a:t>
            </a:r>
            <a:r>
              <a:rPr lang="en-US" sz="2800" dirty="0"/>
              <a:t>,EC-&gt;D,A-&gt;B}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Check it is present in 2NF?</a:t>
            </a:r>
          </a:p>
          <a:p>
            <a:pPr marL="0" indent="0">
              <a:buNone/>
            </a:pPr>
            <a:r>
              <a:rPr lang="en-US" sz="2800" dirty="0"/>
              <a:t>CE+ -&gt;FDABEC                   CK-&gt; {CE}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Prime Attributes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{C,E}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Non- Prime Attributes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{A,B,D,F}</a:t>
            </a:r>
          </a:p>
        </p:txBody>
      </p:sp>
    </p:spTree>
    <p:extLst>
      <p:ext uri="{BB962C8B-B14F-4D97-AF65-F5344CB8AC3E}">
        <p14:creationId xmlns:p14="http://schemas.microsoft.com/office/powerpoint/2010/main" val="164533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B095-9FC9-4F46-B940-505C66B4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r>
              <a:rPr lang="en-US" dirty="0"/>
              <a:t>3 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E151-954D-44F5-B62E-8705AEA1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9361"/>
            <a:ext cx="8596668" cy="4812002"/>
          </a:xfrm>
        </p:spPr>
        <p:txBody>
          <a:bodyPr/>
          <a:lstStyle/>
          <a:p>
            <a:r>
              <a:rPr lang="en-US" dirty="0"/>
              <a:t>Table Should be in 2NF.</a:t>
            </a:r>
          </a:p>
          <a:p>
            <a:r>
              <a:rPr lang="en-US" dirty="0"/>
              <a:t>There Should be no Transitive Dependency.</a:t>
            </a:r>
          </a:p>
          <a:p>
            <a:endParaRPr lang="en-US" dirty="0"/>
          </a:p>
          <a:p>
            <a:r>
              <a:rPr lang="en-US" dirty="0"/>
              <a:t>Transitive Functional Dependency?</a:t>
            </a:r>
          </a:p>
          <a:p>
            <a:pPr marL="0" indent="0">
              <a:buNone/>
            </a:pPr>
            <a:r>
              <a:rPr lang="en-US" dirty="0"/>
              <a:t>(If a non prime attribute is determined by non prime attribute, it means transitive dependency is present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Stud_id</a:t>
            </a:r>
            <a:r>
              <a:rPr lang="en-US" dirty="0"/>
              <a:t> | State |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6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4C72-18A7-4AE4-BC1A-5BBC7FD5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1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primary key- </a:t>
            </a:r>
            <a:r>
              <a:rPr lang="en-US" dirty="0" err="1"/>
              <a:t>Stud_id</a:t>
            </a:r>
            <a:br>
              <a:rPr lang="en-US" dirty="0"/>
            </a:br>
            <a:r>
              <a:rPr lang="en-US" dirty="0"/>
              <a:t>FD {</a:t>
            </a:r>
            <a:r>
              <a:rPr lang="en-US" dirty="0" err="1"/>
              <a:t>stud_id</a:t>
            </a:r>
            <a:r>
              <a:rPr lang="en-US" dirty="0"/>
              <a:t>-&gt;state</a:t>
            </a:r>
            <a:r>
              <a:rPr lang="en-US" dirty="0">
                <a:solidFill>
                  <a:srgbClr val="FF0000"/>
                </a:solidFill>
              </a:rPr>
              <a:t>,  state-&gt;city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Prime attributes-&gt; </a:t>
            </a:r>
            <a:r>
              <a:rPr lang="en-US" dirty="0" err="1"/>
              <a:t>stud_id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Non-Prime-&gt; State, city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CE545A-F45E-40D7-B52C-E13293E90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347748"/>
              </p:ext>
            </p:extLst>
          </p:nvPr>
        </p:nvGraphicFramePr>
        <p:xfrm>
          <a:off x="748811" y="4043680"/>
          <a:ext cx="859631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075043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58672661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19817720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dirty="0" err="1"/>
                        <a:t>Stud_id</a:t>
                      </a:r>
                      <a:r>
                        <a:rPr lang="en-US" dirty="0"/>
                        <a:t>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2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6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Jalandhar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Rajasthan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Jaipur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Ludhiana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0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6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448987-5D6C-4336-A990-E2607EBC0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903897"/>
              </p:ext>
            </p:extLst>
          </p:nvPr>
        </p:nvGraphicFramePr>
        <p:xfrm>
          <a:off x="423863" y="1747520"/>
          <a:ext cx="4087178" cy="264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589">
                  <a:extLst>
                    <a:ext uri="{9D8B030D-6E8A-4147-A177-3AD203B41FA5}">
                      <a16:colId xmlns:a16="http://schemas.microsoft.com/office/drawing/2014/main" val="1865965491"/>
                    </a:ext>
                  </a:extLst>
                </a:gridCol>
                <a:gridCol w="2043589">
                  <a:extLst>
                    <a:ext uri="{9D8B030D-6E8A-4147-A177-3AD203B41FA5}">
                      <a16:colId xmlns:a16="http://schemas.microsoft.com/office/drawing/2014/main" val="484794986"/>
                    </a:ext>
                  </a:extLst>
                </a:gridCol>
              </a:tblGrid>
              <a:tr h="441378">
                <a:tc>
                  <a:txBody>
                    <a:bodyPr/>
                    <a:lstStyle/>
                    <a:p>
                      <a:r>
                        <a:rPr lang="en-US" dirty="0" err="1"/>
                        <a:t>Stud_id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401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5523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51416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Rajastan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37675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46406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4392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7BF8AB-BE0B-4D08-9660-C0F635F35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46917"/>
              </p:ext>
            </p:extLst>
          </p:nvPr>
        </p:nvGraphicFramePr>
        <p:xfrm>
          <a:off x="5364480" y="1747520"/>
          <a:ext cx="53949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6516523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92787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2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0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Jalandhar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2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Rajasthan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Jaipur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6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Ludhiana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424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58CEC3-7541-4E3E-8353-E4785C14C409}"/>
              </a:ext>
            </a:extLst>
          </p:cNvPr>
          <p:cNvSpPr txBox="1"/>
          <p:nvPr/>
        </p:nvSpPr>
        <p:spPr>
          <a:xfrm>
            <a:off x="741680" y="481584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Pk- </a:t>
            </a:r>
            <a:r>
              <a:rPr lang="en-US" dirty="0" err="1"/>
              <a:t>Stud_id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A19CF-0608-482A-B622-A481B647E870}"/>
              </a:ext>
            </a:extLst>
          </p:cNvPr>
          <p:cNvSpPr txBox="1"/>
          <p:nvPr/>
        </p:nvSpPr>
        <p:spPr>
          <a:xfrm>
            <a:off x="6177280" y="4815840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PK-&gt; </a:t>
            </a:r>
            <a:r>
              <a:rPr lang="en-US" dirty="0" err="1"/>
              <a:t>state+city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4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A32A-AD3E-475D-AC1F-29FBCF1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626B-289D-46DF-8338-24DBF1D0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R(A,B,C,D)</a:t>
            </a:r>
          </a:p>
          <a:p>
            <a:endParaRPr lang="en-US" dirty="0"/>
          </a:p>
          <a:p>
            <a:r>
              <a:rPr lang="en-US" dirty="0"/>
              <a:t>FD {AB-&gt;C,</a:t>
            </a:r>
            <a:r>
              <a:rPr lang="en-US" dirty="0">
                <a:solidFill>
                  <a:srgbClr val="FF0000"/>
                </a:solidFill>
              </a:rPr>
              <a:t>C-&gt;D}</a:t>
            </a:r>
          </a:p>
          <a:p>
            <a:endParaRPr lang="en-US" dirty="0"/>
          </a:p>
          <a:p>
            <a:r>
              <a:rPr lang="en-US" dirty="0"/>
              <a:t>AB+ -&gt; ABCD</a:t>
            </a:r>
          </a:p>
          <a:p>
            <a:pPr marL="0" indent="0">
              <a:buNone/>
            </a:pPr>
            <a:r>
              <a:rPr lang="en-US" dirty="0"/>
              <a:t>CK={AB}</a:t>
            </a:r>
          </a:p>
          <a:p>
            <a:pPr marL="0" indent="0">
              <a:buNone/>
            </a:pPr>
            <a:r>
              <a:rPr lang="en-US" dirty="0"/>
              <a:t>Prime attributes-&gt; A,B</a:t>
            </a:r>
          </a:p>
          <a:p>
            <a:pPr marL="0" indent="0">
              <a:buNone/>
            </a:pPr>
            <a:r>
              <a:rPr lang="en-US" dirty="0"/>
              <a:t>Non-Prime attributes -&gt;C,D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F44A5-831A-48D5-96F1-0876D1823EB7}"/>
              </a:ext>
            </a:extLst>
          </p:cNvPr>
          <p:cNvSpPr txBox="1"/>
          <p:nvPr/>
        </p:nvSpPr>
        <p:spPr>
          <a:xfrm>
            <a:off x="6197600" y="2032000"/>
            <a:ext cx="506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3NF</a:t>
            </a:r>
          </a:p>
          <a:p>
            <a:r>
              <a:rPr lang="en-US" dirty="0"/>
              <a:t>Because Transitive Dependency is present</a:t>
            </a:r>
          </a:p>
          <a:p>
            <a:r>
              <a:rPr lang="en-US" dirty="0"/>
              <a:t>C-&gt;D</a:t>
            </a:r>
          </a:p>
          <a:p>
            <a:r>
              <a:rPr lang="en-US" dirty="0"/>
              <a:t>C and D both are non-prime attributes</a:t>
            </a:r>
          </a:p>
          <a:p>
            <a:r>
              <a:rPr lang="en-US" dirty="0"/>
              <a:t>NP-&gt;NP   (Transitive Dependency)</a:t>
            </a:r>
          </a:p>
        </p:txBody>
      </p:sp>
    </p:spTree>
    <p:extLst>
      <p:ext uri="{BB962C8B-B14F-4D97-AF65-F5344CB8AC3E}">
        <p14:creationId xmlns:p14="http://schemas.microsoft.com/office/powerpoint/2010/main" val="268104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3BE8-96A4-422F-A0A8-4372B651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0623-4C11-4699-93E1-9A1B817B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200" dirty="0"/>
              <a:t>R(A,B,C,D)</a:t>
            </a:r>
          </a:p>
          <a:p>
            <a:r>
              <a:rPr lang="en-US" sz="3200" dirty="0"/>
              <a:t>FD : {AB-&gt;CD,D-&gt;A}</a:t>
            </a:r>
          </a:p>
          <a:p>
            <a:r>
              <a:rPr lang="en-US" sz="3200" dirty="0"/>
              <a:t>B+ -&gt;B                       CK-&gt;{AB,CD}</a:t>
            </a:r>
          </a:p>
          <a:p>
            <a:r>
              <a:rPr lang="en-US" sz="3200" dirty="0"/>
              <a:t>AB+ -&gt;ABCD                PA-&gt; {A,B,C,D}</a:t>
            </a:r>
          </a:p>
          <a:p>
            <a:r>
              <a:rPr lang="en-US" sz="3200" dirty="0"/>
              <a:t>DB+ -&gt;ABCD                NPA-&gt;{}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996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FE78-9235-4551-A3AE-E20028DD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(Special case of 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73A7-0965-4D8D-A757-58234195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681"/>
            <a:ext cx="8596668" cy="4537682"/>
          </a:xfrm>
        </p:spPr>
        <p:txBody>
          <a:bodyPr/>
          <a:lstStyle/>
          <a:p>
            <a:r>
              <a:rPr lang="en-US" dirty="0"/>
              <a:t>Table must be In 3NF.</a:t>
            </a:r>
          </a:p>
          <a:p>
            <a:r>
              <a:rPr lang="en-US" dirty="0"/>
              <a:t>All the attributes must be determined by Candidate key or super key (at the left hand side there should only be candidate key or super key in functional dependency).</a:t>
            </a:r>
          </a:p>
          <a:p>
            <a:pPr marL="0" indent="0">
              <a:buNone/>
            </a:pPr>
            <a:r>
              <a:rPr lang="en-US" dirty="0" err="1"/>
              <a:t>Eg.</a:t>
            </a:r>
            <a:r>
              <a:rPr lang="en-US" dirty="0"/>
              <a:t>. Reg_no,name, </a:t>
            </a:r>
            <a:r>
              <a:rPr lang="en-US" dirty="0" err="1"/>
              <a:t>voter_id,age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FD-&gt; {Reg_no-&gt; name, Reg_no -&gt;</a:t>
            </a:r>
            <a:r>
              <a:rPr lang="en-US" dirty="0" err="1"/>
              <a:t>voter_id</a:t>
            </a:r>
            <a:r>
              <a:rPr lang="en-US" dirty="0"/>
              <a:t>, </a:t>
            </a:r>
            <a:r>
              <a:rPr lang="en-US" dirty="0" err="1"/>
              <a:t>voter_id</a:t>
            </a:r>
            <a:r>
              <a:rPr lang="en-US" dirty="0"/>
              <a:t> -&gt;age, </a:t>
            </a:r>
            <a:r>
              <a:rPr lang="en-US" dirty="0" err="1"/>
              <a:t>voter_id</a:t>
            </a:r>
            <a:r>
              <a:rPr lang="en-US" dirty="0"/>
              <a:t> -&gt;</a:t>
            </a:r>
            <a:r>
              <a:rPr lang="en-US" dirty="0" err="1"/>
              <a:t>Roll_no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Candidate keys-&gt; Reg_no and </a:t>
            </a:r>
            <a:r>
              <a:rPr lang="en-US" dirty="0" err="1"/>
              <a:t>Voter_id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8B6-C6D8-4041-BB5A-8D163AC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Defference</a:t>
            </a:r>
            <a:r>
              <a:rPr lang="en-US" dirty="0"/>
              <a:t> between 3NF and BCNF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C8700-3465-4434-8CEF-B30341CFE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0A9D-75EA-4624-8AAA-3A9F0CA7C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LHS of Functional dependency either there is candidate key/super key </a:t>
            </a:r>
          </a:p>
          <a:p>
            <a:r>
              <a:rPr lang="en-US" dirty="0">
                <a:solidFill>
                  <a:srgbClr val="FF0000"/>
                </a:solidFill>
              </a:rPr>
              <a:t>Or RHS of functional dependency there is  a prime attribute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3C93-5D14-4077-9CA1-6CD391482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79BA-5D08-437E-B047-B67A192863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LHS of Functional dependency either there is candidate key/super key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50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ACCF-0646-431C-99A3-571355C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608A-880C-45CF-84EA-0AB9EDAA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in BCNF.</a:t>
            </a:r>
          </a:p>
          <a:p>
            <a:r>
              <a:rPr lang="en-US" dirty="0"/>
              <a:t>There Should not be any multivalued dependency.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3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5F4A-C415-4849-B7DC-93604F42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due to Column Level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A265-6823-4B8A-8E30-5CF92CEE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Anomaly</a:t>
            </a:r>
          </a:p>
          <a:p>
            <a:r>
              <a:rPr lang="en-US" dirty="0"/>
              <a:t>Deletion Anomaly</a:t>
            </a:r>
          </a:p>
          <a:p>
            <a:r>
              <a:rPr lang="en-US" dirty="0" err="1"/>
              <a:t>Updation</a:t>
            </a:r>
            <a:r>
              <a:rPr lang="en-US" dirty="0"/>
              <a:t> Anomaly</a:t>
            </a:r>
          </a:p>
        </p:txBody>
      </p:sp>
    </p:spTree>
    <p:extLst>
      <p:ext uri="{BB962C8B-B14F-4D97-AF65-F5344CB8AC3E}">
        <p14:creationId xmlns:p14="http://schemas.microsoft.com/office/powerpoint/2010/main" val="3502160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31CF-6D0A-45C2-B52F-9C01CD4C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7C213-CCD2-4142-A6D9-FEDA27AE7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880" y="1350963"/>
            <a:ext cx="6431280" cy="4691062"/>
          </a:xfrm>
        </p:spPr>
      </p:pic>
    </p:spTree>
    <p:extLst>
      <p:ext uri="{BB962C8B-B14F-4D97-AF65-F5344CB8AC3E}">
        <p14:creationId xmlns:p14="http://schemas.microsoft.com/office/powerpoint/2010/main" val="372663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5868-D73E-4F8F-9518-8C61B0AF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Converted into 4NF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91CFF-97B3-4C8D-B155-A9103323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69" y="2348706"/>
            <a:ext cx="6896100" cy="3505200"/>
          </a:xfrm>
        </p:spPr>
      </p:pic>
    </p:spTree>
    <p:extLst>
      <p:ext uri="{BB962C8B-B14F-4D97-AF65-F5344CB8AC3E}">
        <p14:creationId xmlns:p14="http://schemas.microsoft.com/office/powerpoint/2010/main" val="215576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57BC-BA09-4DE2-9AF3-735DED1B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AB70-6992-40E8-84E4-2E8F3ADA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Multivalued dependency occurs when two attributes in a table are independent of each other but, both depend on a third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A multivalued dependency consists of at least two attributes that are dependent on a third attribute that's why it always requires at least three attributes.</a:t>
            </a:r>
          </a:p>
        </p:txBody>
      </p:sp>
    </p:spTree>
    <p:extLst>
      <p:ext uri="{BB962C8B-B14F-4D97-AF65-F5344CB8AC3E}">
        <p14:creationId xmlns:p14="http://schemas.microsoft.com/office/powerpoint/2010/main" val="1021617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B4E5-5BAB-424A-8D9C-4F193B0C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E8F-C59E-4D02-B3F2-2ADC7A9A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1"/>
            <a:ext cx="8596668" cy="4639282"/>
          </a:xfrm>
        </p:spPr>
        <p:txBody>
          <a:bodyPr/>
          <a:lstStyle/>
          <a:p>
            <a:r>
              <a:rPr lang="en-US" dirty="0"/>
              <a:t>Students 2mobile numbers and 2 </a:t>
            </a:r>
            <a:r>
              <a:rPr lang="en-US" dirty="0" err="1"/>
              <a:t>gmail</a:t>
            </a:r>
            <a:r>
              <a:rPr lang="en-US" dirty="0"/>
              <a:t> id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7DB7C0-0005-4CCD-8381-E7AECA157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17528"/>
              </p:ext>
            </p:extLst>
          </p:nvPr>
        </p:nvGraphicFramePr>
        <p:xfrm>
          <a:off x="677334" y="2502521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65373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4536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426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Gmail_id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7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abcd@gamil.com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7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9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3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0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430D-109A-43A6-96B0-4968E9D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B0-A621-420A-9A90-9DD923F6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441"/>
            <a:ext cx="8596668" cy="4679922"/>
          </a:xfrm>
        </p:spPr>
        <p:txBody>
          <a:bodyPr/>
          <a:lstStyle/>
          <a:p>
            <a:r>
              <a:rPr lang="en-US" dirty="0"/>
              <a:t>It should be in 4NF.</a:t>
            </a:r>
          </a:p>
          <a:p>
            <a:r>
              <a:rPr lang="en-US" dirty="0"/>
              <a:t>There should be 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220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35CB-850E-415B-A284-D5C025D8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425-CC1A-4F59-864E-0C761FE1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</a:t>
            </a:r>
          </a:p>
          <a:p>
            <a:pPr marL="0" indent="0">
              <a:buNone/>
            </a:pPr>
            <a:r>
              <a:rPr lang="en-US" dirty="0"/>
              <a:t>Table Should not contain any multivalued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E28C2-ABE6-4C18-A661-EF253B568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96761"/>
              </p:ext>
            </p:extLst>
          </p:nvPr>
        </p:nvGraphicFramePr>
        <p:xfrm>
          <a:off x="1146003" y="4184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05879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4904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392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6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DBMS,Big</a:t>
                      </a:r>
                      <a:r>
                        <a:rPr lang="en-US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5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D3BE-9A2F-4805-8BFF-1D88660D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9120"/>
            <a:ext cx="8596668" cy="1320800"/>
          </a:xfrm>
        </p:spPr>
        <p:txBody>
          <a:bodyPr/>
          <a:lstStyle/>
          <a:p>
            <a:r>
              <a:rPr lang="en-US" dirty="0"/>
              <a:t>Solutions If Table is not in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7664-EE28-49BA-B296-8E915929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Split into multiple rows/records/</a:t>
            </a:r>
            <a:r>
              <a:rPr lang="en-US" dirty="0" err="1"/>
              <a:t>tupples</a:t>
            </a:r>
            <a:r>
              <a:rPr lang="en-US" dirty="0"/>
              <a:t>. (Think about PK)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Primary Key= Reg_no + Subjects (Known as </a:t>
            </a:r>
            <a:r>
              <a:rPr lang="en-US" dirty="0">
                <a:solidFill>
                  <a:srgbClr val="FF0000"/>
                </a:solidFill>
              </a:rPr>
              <a:t>Composite Primary Key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F96D2B-A6DE-4B39-ABDA-49A4851D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61587"/>
              </p:ext>
            </p:extLst>
          </p:nvPr>
        </p:nvGraphicFramePr>
        <p:xfrm>
          <a:off x="1146003" y="258318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32160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37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627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8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DBEB-FCEC-4A60-B767-D3147522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If Table is not in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FF1-72DF-4442-A2E9-85E9F149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 Split into Multiple columns (</a:t>
            </a:r>
            <a:r>
              <a:rPr lang="en-US" dirty="0">
                <a:solidFill>
                  <a:srgbClr val="FF0000"/>
                </a:solidFill>
              </a:rPr>
              <a:t>Problem with Null Values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Condition only 3 subjects are there…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3. Split into  two Different Tables and use the concept of foreign Key.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30E8C2-01C4-4A49-9411-65A34F6BB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82873"/>
              </p:ext>
            </p:extLst>
          </p:nvPr>
        </p:nvGraphicFramePr>
        <p:xfrm>
          <a:off x="985520" y="3178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534081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0562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73012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3466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1470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1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7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9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DBEB-FCEC-4A60-B767-D3147522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If Table is not in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FF1-72DF-4442-A2E9-85E9F149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. Split into  two Different Tables and use the concept of foreign Key.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27F1B5-D073-4715-9157-70F473FF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71051"/>
              </p:ext>
            </p:extLst>
          </p:nvPr>
        </p:nvGraphicFramePr>
        <p:xfrm>
          <a:off x="294640" y="3290146"/>
          <a:ext cx="5212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829749762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238331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5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7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5515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7DCEEF-F3C3-4A73-B9F5-9845D2A1D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86999"/>
              </p:ext>
            </p:extLst>
          </p:nvPr>
        </p:nvGraphicFramePr>
        <p:xfrm>
          <a:off x="5760720" y="2919306"/>
          <a:ext cx="4988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>
                  <a:extLst>
                    <a:ext uri="{9D8B030D-6E8A-4147-A177-3AD203B41FA5}">
                      <a16:colId xmlns:a16="http://schemas.microsoft.com/office/drawing/2014/main" val="1816397823"/>
                    </a:ext>
                  </a:extLst>
                </a:gridCol>
                <a:gridCol w="2494280">
                  <a:extLst>
                    <a:ext uri="{9D8B030D-6E8A-4147-A177-3AD203B41FA5}">
                      <a16:colId xmlns:a16="http://schemas.microsoft.com/office/drawing/2014/main" val="217938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1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7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4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56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932-42DF-493C-8C5D-C6C8DF2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2746-2915-444C-BA30-F152F486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996"/>
            <a:ext cx="8596668" cy="5106837"/>
          </a:xfrm>
        </p:spPr>
        <p:txBody>
          <a:bodyPr>
            <a:normAutofit/>
          </a:bodyPr>
          <a:lstStyle/>
          <a:p>
            <a:r>
              <a:rPr lang="en-US" dirty="0"/>
              <a:t>Helps to find all  the candidate keys in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Table/Relation General Representation</a:t>
            </a:r>
          </a:p>
          <a:p>
            <a:pPr marL="0" indent="0">
              <a:buNone/>
            </a:pPr>
            <a:r>
              <a:rPr lang="en-US" dirty="0"/>
              <a:t>R(A,B,C,D)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FD{A-&gt;B, B-&gt;C,C-&gt;D}                        CK={A}</a:t>
            </a:r>
          </a:p>
          <a:p>
            <a:pPr>
              <a:buAutoNum type="arabicPeriod"/>
            </a:pPr>
            <a:r>
              <a:rPr lang="en-US" dirty="0"/>
              <a:t>A+-&gt;BCDA                                    PRIME ATTRIBUTE-&gt;{A}</a:t>
            </a:r>
          </a:p>
          <a:p>
            <a:pPr>
              <a:buAutoNum type="arabicPeriod" startAt="2"/>
            </a:pPr>
            <a:r>
              <a:rPr lang="en-US" dirty="0"/>
              <a:t>B+  -&gt;CDB                                    NON-PRIME ATTRIBUTE-&gt; {BCD}</a:t>
            </a:r>
          </a:p>
          <a:p>
            <a:pPr>
              <a:buAutoNum type="arabicPeriod" startAt="2"/>
            </a:pPr>
            <a:r>
              <a:rPr lang="en-US" dirty="0"/>
              <a:t>C+  -&gt; DC</a:t>
            </a:r>
          </a:p>
          <a:p>
            <a:pPr>
              <a:buAutoNum type="arabicPeriod" startAt="2"/>
            </a:pPr>
            <a:r>
              <a:rPr lang="en-US" dirty="0"/>
              <a:t>D+  -&gt; D</a:t>
            </a:r>
          </a:p>
          <a:p>
            <a:pPr marL="0" indent="0">
              <a:buNone/>
            </a:pPr>
            <a:r>
              <a:rPr lang="en-US" dirty="0"/>
              <a:t>Similarly Find Closure of B,C,D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932-42DF-493C-8C5D-C6C8DF2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2746-2915-444C-BA30-F152F486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996"/>
            <a:ext cx="8596668" cy="5106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R(A,B,C,D)</a:t>
            </a:r>
          </a:p>
          <a:p>
            <a:pPr marL="0" indent="0">
              <a:buNone/>
            </a:pPr>
            <a:r>
              <a:rPr lang="en-US" dirty="0"/>
              <a:t>FD{A-&gt;B, B-&gt;C,C-&gt;D,D-&gt;A}</a:t>
            </a:r>
          </a:p>
          <a:p>
            <a:pPr marL="0" indent="0">
              <a:buNone/>
            </a:pPr>
            <a:r>
              <a:rPr lang="en-US" dirty="0"/>
              <a:t>Find closure and Candidate Keys?</a:t>
            </a:r>
          </a:p>
          <a:p>
            <a:pPr marL="0" indent="0">
              <a:buNone/>
            </a:pPr>
            <a:r>
              <a:rPr lang="en-US" dirty="0"/>
              <a:t>A+ =&gt; BCDA                                                Candidate Keys-&gt; A,B,C,D</a:t>
            </a:r>
          </a:p>
          <a:p>
            <a:pPr marL="0" indent="0">
              <a:buNone/>
            </a:pPr>
            <a:r>
              <a:rPr lang="en-US" dirty="0"/>
              <a:t>B+ =&gt;CDAB                                                 Prime Attributes-&gt; {A,B,C,D}</a:t>
            </a:r>
          </a:p>
          <a:p>
            <a:pPr marL="0" indent="0">
              <a:buNone/>
            </a:pPr>
            <a:r>
              <a:rPr lang="en-US" dirty="0"/>
              <a:t>C+ =&gt;DABC                                                 Non-Prime Attributes-&gt;{}</a:t>
            </a:r>
          </a:p>
          <a:p>
            <a:pPr marL="0" indent="0">
              <a:buNone/>
            </a:pPr>
            <a:r>
              <a:rPr lang="en-US" dirty="0"/>
              <a:t>D+ =&gt; ABCD</a:t>
            </a:r>
          </a:p>
        </p:txBody>
      </p:sp>
    </p:spTree>
    <p:extLst>
      <p:ext uri="{BB962C8B-B14F-4D97-AF65-F5344CB8AC3E}">
        <p14:creationId xmlns:p14="http://schemas.microsoft.com/office/powerpoint/2010/main" val="2328898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</TotalTime>
  <Words>1414</Words>
  <Application>Microsoft Office PowerPoint</Application>
  <PresentationFormat>Widescreen</PresentationFormat>
  <Paragraphs>361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inter-regular</vt:lpstr>
      <vt:lpstr>Trebuchet MS</vt:lpstr>
      <vt:lpstr>Wingdings</vt:lpstr>
      <vt:lpstr>Wingdings 3</vt:lpstr>
      <vt:lpstr>Facet</vt:lpstr>
      <vt:lpstr>Normalization</vt:lpstr>
      <vt:lpstr>What Is Normalization</vt:lpstr>
      <vt:lpstr>Problems due to Column Level Redundancy</vt:lpstr>
      <vt:lpstr>1 NF</vt:lpstr>
      <vt:lpstr>Solutions If Table is not in 1NF</vt:lpstr>
      <vt:lpstr>Solutions If Table is not in 1NF</vt:lpstr>
      <vt:lpstr>Solutions If Table is not in 1NF</vt:lpstr>
      <vt:lpstr>Closure Method</vt:lpstr>
      <vt:lpstr>Closure Method</vt:lpstr>
      <vt:lpstr>Closure Method practice</vt:lpstr>
      <vt:lpstr>Closure Method practice</vt:lpstr>
      <vt:lpstr>Prime Attributes and Non Prime Attributes</vt:lpstr>
      <vt:lpstr>PowerPoint Presentation</vt:lpstr>
      <vt:lpstr>PowerPoint Presentation</vt:lpstr>
      <vt:lpstr>Functional Dependeny</vt:lpstr>
      <vt:lpstr>PowerPoint Presentation</vt:lpstr>
      <vt:lpstr>PowerPoint Presentation</vt:lpstr>
      <vt:lpstr>2NF</vt:lpstr>
      <vt:lpstr>Example   Primary key= Emp_id + Dept_id</vt:lpstr>
      <vt:lpstr>PowerPoint Presentation</vt:lpstr>
      <vt:lpstr>Example</vt:lpstr>
      <vt:lpstr>3 NF</vt:lpstr>
      <vt:lpstr>Example  primary key- Stud_id FD {stud_id-&gt;state,  state-&gt;city } Prime attributes-&gt; stud_id   Non-Prime-&gt; State, city  </vt:lpstr>
      <vt:lpstr>PowerPoint Presentation</vt:lpstr>
      <vt:lpstr>Example</vt:lpstr>
      <vt:lpstr>Example </vt:lpstr>
      <vt:lpstr>BCNF (Special case of 3NF)</vt:lpstr>
      <vt:lpstr>Basic Defference between 3NF and BCNF</vt:lpstr>
      <vt:lpstr>4NF</vt:lpstr>
      <vt:lpstr>example</vt:lpstr>
      <vt:lpstr>Converted into 4NF</vt:lpstr>
      <vt:lpstr>Multivalued Dependency</vt:lpstr>
      <vt:lpstr>Example</vt:lpstr>
      <vt:lpstr>5 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Hargobind Virk</dc:creator>
  <cp:lastModifiedBy>Hargobind Virk</cp:lastModifiedBy>
  <cp:revision>18</cp:revision>
  <dcterms:created xsi:type="dcterms:W3CDTF">2021-09-20T02:47:14Z</dcterms:created>
  <dcterms:modified xsi:type="dcterms:W3CDTF">2021-09-30T10:28:06Z</dcterms:modified>
</cp:coreProperties>
</file>