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7" r:id="rId11"/>
    <p:sldId id="268" r:id="rId12"/>
    <p:sldId id="263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78" r:id="rId28"/>
    <p:sldId id="287" r:id="rId29"/>
    <p:sldId id="279" r:id="rId30"/>
    <p:sldId id="281" r:id="rId31"/>
    <p:sldId id="282" r:id="rId32"/>
    <p:sldId id="288" r:id="rId33"/>
    <p:sldId id="289" r:id="rId34"/>
    <p:sldId id="280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4T10:12:38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10125 0,'36'0'250,"-19"0"-250,1 0 15,17 0-15,36 0 16,123 0 31,17 17 0,213 54 31,-336-71-78,35 18 31,-52-18-31,0 0 31,52 35-15,-52-18-1,-19-17 1,-16 0 0,17 0-1,17 0 32,-52 0-47,0 0 16,17 0 15,-18 0 0,1 0 79,0 0-95,-1 0-15,1 0 32,-36 0 77,1 0-78,-1 0-15,18-17-1,-18-1 1,18 1 15,0-1-15,18 0 15,0 18-15,-1 0-1,1 0 1,0 0 15,-18 18 110,0 0-94,-18-18 15,0 0-30,1 0-32,17 17 15,-18 1 1</inkml:trace>
  <inkml:trace contextRef="#ctx0" brushRef="#br0" timeOffset="3812.77">547 9684 0,'0'35'203,"17"18"-187,1-18-16,0 0 16,-1 36-1,1-18 1,-18 0 46,18-35-15,-1-18 0,1 0-31,0 0-16,-1 0 15,36 0 17,0 0-17,-18 0 1,1-18-1,16 0 1,-16 1 0,17 17-1,0-18 1,0 0 15,-36 18-15,1 0-1,-1 0 1,1 0 0,0 0-1,-1 0 17,1 0-1,0 0-16,17 0 17,-17 0-17,-1 0 48,1 0-32,-36 0 94</inkml:trace>
  <inkml:trace contextRef="#ctx0" brushRef="#br0" timeOffset="11302.32">529 10918 0,'0'18'281,"0"0"-265,18 17-16,-1 36 31,19-1 0,-36 1 16,17-36 0,-17-17-31,36-1 46,-19-17-46,1 0-1,0 0-15,17 0 16,0 0 0,18 0-1,-18-17 1,-17 17 15,52-18-15,-34-17 15,-1 17-15,0 18-1,36-35 1,52-1 0,-34 1-1,-37 18-15,19-19 16,-36 36-1,18-17 1,-53-1 0,36 18-1,-19 0 17,-34 0 14,-1 0-46,0 0 32</inkml:trace>
  <inkml:trace contextRef="#ctx0" brushRef="#br0" timeOffset="19114.93">406 12700 0,'0'35'187,"17"53"-187,36 177 94,-53-247-78,0-1-16,18 1 31,35-18 31,53 0 1,-71 0-32,0 0-15,18 0-1,-18-18 1,71 1 0,-18-1-1,54-17 1,-90 35-16,37-35 15,-19 17 1,-17 18 0,0-35 15,-35 35-15,-1 0-1,-34 0 95,17-18-110</inkml:trace>
  <inkml:trace contextRef="#ctx0" brushRef="#br0" timeOffset="24328.38">741 13988 0,'0'17'219,"0"1"-219,17 52 62,1-52 1,0-18-1,-1 0-46,72 0 62,-72 0-78,1 0 16,-1 0-1,19 0 1,17-18 0,-18 18-1,36-52 1,-19 34-1,37 0 1,-72 1 0,36-1-16,18-17 47,-54 17-32,1 18 1,-36 0 62</inkml:trace>
  <inkml:trace contextRef="#ctx0" brushRef="#br0" timeOffset="31417.53">670 17798 0,'0'17'219,"0"19"-219,0 87 62,0-105-62,0-1 31,0 1-31,0 0 32,18-1 77,17 1-62,-17 0-47,-1-18 15,1 35 17,17 0-1,-35-17 16,18-18 0,-18-18 15,18 18-46,-1-18 15,1 18-31,0 0 0,52-17 16,71-1 15,-53 1-15,-17-1-16,35 0 31,-71 18-16,0 0 1,-17 0 0,17 0-1,1-17 32,-19 17-31,1-18-16,-18 0 31,18 18-15,17 0-1,0 0 1,-17 0 0,-1 0 15,-17-17-16,71 17 17,-53 0-17,-1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35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73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0F9E-2FD7-4A55-AF78-CC0D05B14B4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8BEBB5-938E-4CF9-A0A8-71DD1153D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100-8382-43D3-BEF8-3F36EAEB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8049-59E2-45D7-9727-5B32BFBD3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Hargobind Singh</a:t>
            </a:r>
          </a:p>
        </p:txBody>
      </p:sp>
    </p:spTree>
    <p:extLst>
      <p:ext uri="{BB962C8B-B14F-4D97-AF65-F5344CB8AC3E}">
        <p14:creationId xmlns:p14="http://schemas.microsoft.com/office/powerpoint/2010/main" val="310040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935-6CA1-4CD4-A432-3823811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Closure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695-6ED5-4302-8840-0BAFB62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673"/>
            <a:ext cx="8596668" cy="468168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marL="0" indent="0">
              <a:buNone/>
            </a:pPr>
            <a:r>
              <a:rPr lang="en-US" sz="2800" dirty="0"/>
              <a:t>FD(A-&gt;B,BC-&gt;D,E-&gt;C,D-&gt;A)</a:t>
            </a:r>
          </a:p>
          <a:p>
            <a:pPr marL="0" indent="0">
              <a:buNone/>
            </a:pPr>
            <a:r>
              <a:rPr lang="en-US" sz="2800" dirty="0"/>
              <a:t>A+ =&gt;  BA                          Candidate key-&gt;?</a:t>
            </a:r>
          </a:p>
          <a:p>
            <a:pPr marL="0" indent="0">
              <a:buNone/>
            </a:pPr>
            <a:r>
              <a:rPr lang="en-US" sz="2800" dirty="0"/>
              <a:t>B+ =&gt;  B</a:t>
            </a:r>
          </a:p>
          <a:p>
            <a:pPr marL="0" indent="0">
              <a:buNone/>
            </a:pPr>
            <a:r>
              <a:rPr lang="en-US" sz="2800" dirty="0"/>
              <a:t>C+ =&gt; C</a:t>
            </a:r>
          </a:p>
          <a:p>
            <a:pPr marL="0" indent="0">
              <a:buNone/>
            </a:pPr>
            <a:r>
              <a:rPr lang="en-US" sz="2800" dirty="0"/>
              <a:t>D+ =&gt; ABD</a:t>
            </a:r>
          </a:p>
          <a:p>
            <a:pPr marL="0" indent="0">
              <a:buNone/>
            </a:pPr>
            <a:r>
              <a:rPr lang="en-US" sz="2800" dirty="0"/>
              <a:t>E+ =&gt; 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935-6CA1-4CD4-A432-3823811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US" dirty="0"/>
              <a:t>Closure Method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695-6ED5-4302-8840-0BAFB62B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549"/>
            <a:ext cx="8596668" cy="468168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marL="0" indent="0">
              <a:buNone/>
            </a:pPr>
            <a:r>
              <a:rPr lang="en-US" sz="2800" dirty="0"/>
              <a:t>FD(A-&gt;B,BC-&gt;D,E-&gt;C,D-&gt;A)</a:t>
            </a:r>
          </a:p>
          <a:p>
            <a:pPr marL="0" indent="0">
              <a:buNone/>
            </a:pPr>
            <a:r>
              <a:rPr lang="en-US" sz="2800" dirty="0"/>
              <a:t>EA+ -&gt; BCDEA                CK={EA,EB,ED}</a:t>
            </a:r>
          </a:p>
          <a:p>
            <a:pPr marL="0" indent="0">
              <a:buNone/>
            </a:pPr>
            <a:r>
              <a:rPr lang="en-US" sz="2800" dirty="0"/>
              <a:t>EB+ =&gt; CBDAE                P={E,A,B,D}</a:t>
            </a:r>
          </a:p>
          <a:p>
            <a:pPr marL="0" indent="0">
              <a:buNone/>
            </a:pPr>
            <a:r>
              <a:rPr lang="en-US" sz="2800" dirty="0"/>
              <a:t>EC+ =&gt; EC                      NP={C}</a:t>
            </a:r>
          </a:p>
          <a:p>
            <a:pPr marL="0" indent="0">
              <a:buNone/>
            </a:pPr>
            <a:r>
              <a:rPr lang="en-US" sz="2800" dirty="0"/>
              <a:t>ED+ =&gt; EDCAB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D72-4BD1-4CF2-B9B6-568EC30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Attributes and Non Prime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D21A-E08E-40E0-A90B-D76B3B43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Attributes which is part of Candidate Key are known as </a:t>
            </a:r>
            <a:r>
              <a:rPr lang="en-US" dirty="0">
                <a:solidFill>
                  <a:srgbClr val="FF0000"/>
                </a:solidFill>
              </a:rPr>
              <a:t>Prime Attributes.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Attributes which is not a part of Candidate Key are known as </a:t>
            </a:r>
            <a:r>
              <a:rPr lang="en-US" dirty="0">
                <a:solidFill>
                  <a:srgbClr val="FF0000"/>
                </a:solidFill>
              </a:rPr>
              <a:t>Non Prime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A1D8-E5FF-4108-B5F3-41702BBF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34" y="158806"/>
            <a:ext cx="8596668" cy="5818725"/>
          </a:xfrm>
        </p:spPr>
        <p:txBody>
          <a:bodyPr/>
          <a:lstStyle/>
          <a:p>
            <a:r>
              <a:rPr lang="en-US" dirty="0"/>
              <a:t>X-&gt;Y</a:t>
            </a:r>
          </a:p>
          <a:p>
            <a:pPr marL="0" indent="0">
              <a:buNone/>
            </a:pPr>
            <a:r>
              <a:rPr lang="en-US" dirty="0"/>
              <a:t>Con1.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Con2.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14466-EE5A-4941-A39A-869C821D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52124"/>
              </p:ext>
            </p:extLst>
          </p:nvPr>
        </p:nvGraphicFramePr>
        <p:xfrm>
          <a:off x="2362200" y="1778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CD5827-5411-40AD-8137-A8EF4B715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82174"/>
              </p:ext>
            </p:extLst>
          </p:nvPr>
        </p:nvGraphicFramePr>
        <p:xfrm>
          <a:off x="2247900" y="16637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5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190-39E0-4160-B4A2-8D91E71E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6551"/>
            <a:ext cx="8596668" cy="5704812"/>
          </a:xfrm>
        </p:spPr>
        <p:txBody>
          <a:bodyPr/>
          <a:lstStyle/>
          <a:p>
            <a:r>
              <a:rPr lang="en-US" dirty="0"/>
              <a:t>X-&gt;Y</a:t>
            </a:r>
          </a:p>
          <a:p>
            <a:pPr marL="0" indent="0">
              <a:buNone/>
            </a:pPr>
            <a:r>
              <a:rPr lang="en-US" dirty="0"/>
              <a:t>Con3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Not 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Valid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DF6A0D-3082-4B4C-AC89-6011C590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26013"/>
              </p:ext>
            </p:extLst>
          </p:nvPr>
        </p:nvGraphicFramePr>
        <p:xfrm>
          <a:off x="2362200" y="1778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E39FF-3D78-479F-BF6B-EE80CD39E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47160"/>
              </p:ext>
            </p:extLst>
          </p:nvPr>
        </p:nvGraphicFramePr>
        <p:xfrm>
          <a:off x="2524568" y="2425728"/>
          <a:ext cx="610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1383361762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1625330497"/>
                    </a:ext>
                  </a:extLst>
                </a:gridCol>
              </a:tblGrid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X (REG_NO)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24363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4827"/>
                  </a:ext>
                </a:extLst>
              </a:tr>
              <a:tr h="361941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8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F4FB-5381-4CB7-A2A9-2E08635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4" y="1562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</a:t>
            </a:r>
            <a:r>
              <a:rPr lang="en-US" dirty="0" err="1"/>
              <a:t>Dependeny</a:t>
            </a:r>
            <a:r>
              <a:rPr lang="en-US" dirty="0"/>
              <a:t> / </a:t>
            </a:r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Armstrong’s Axioms in Functional Dependency in DBMS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A4A7-2C17-474B-8C30-5E03B69A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783"/>
            <a:ext cx="8596668" cy="4640579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accent5"/>
                </a:solidFill>
              </a:rPr>
              <a:t>Reflexivity</a:t>
            </a:r>
          </a:p>
          <a:p>
            <a:pPr marL="0" indent="0">
              <a:buNone/>
            </a:pPr>
            <a:r>
              <a:rPr lang="en-US" sz="3300" dirty="0"/>
              <a:t> if y is subset of x then x-&gt;y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2800" dirty="0">
                <a:solidFill>
                  <a:srgbClr val="FF0000"/>
                </a:solidFill>
              </a:rPr>
              <a:t>Augmentation</a:t>
            </a:r>
          </a:p>
          <a:p>
            <a:pPr marL="0" indent="0">
              <a:buNone/>
            </a:pPr>
            <a:r>
              <a:rPr lang="en-US" sz="2800" dirty="0"/>
              <a:t>If x-&gt;y, then </a:t>
            </a:r>
            <a:r>
              <a:rPr lang="en-US" sz="2800" dirty="0" err="1"/>
              <a:t>xz</a:t>
            </a:r>
            <a:r>
              <a:rPr lang="en-US" sz="2800" dirty="0"/>
              <a:t>-&gt;</a:t>
            </a:r>
            <a:r>
              <a:rPr lang="en-US" sz="2800" dirty="0" err="1"/>
              <a:t>yz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0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45FF-BBD4-4806-ACBA-A17456B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C147-0461-406C-B35D-91502C0C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Transtive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x-&gt;y and y-&gt;z then x-&gt;z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2800" dirty="0"/>
              <a:t>If x-&gt;y and x-&gt;z then x-&gt;</a:t>
            </a:r>
            <a:r>
              <a:rPr lang="en-US" sz="2800" dirty="0" err="1"/>
              <a:t>yz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5914-FA85-4400-AC8F-27531A8A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201"/>
            <a:ext cx="8596668" cy="5076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Decompositon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</a:t>
            </a:r>
            <a:r>
              <a:rPr lang="en-US" sz="2800" dirty="0" err="1"/>
              <a:t>yz</a:t>
            </a:r>
            <a:r>
              <a:rPr lang="en-US" sz="2800" dirty="0"/>
              <a:t> then x-&gt;y and x-&gt;z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Psedu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Transtivity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If x-&gt;y and </a:t>
            </a:r>
            <a:r>
              <a:rPr lang="en-US" sz="2800" dirty="0" err="1"/>
              <a:t>wy</a:t>
            </a:r>
            <a:r>
              <a:rPr lang="en-US" sz="2800" dirty="0"/>
              <a:t>-&gt;z then </a:t>
            </a:r>
            <a:r>
              <a:rPr lang="en-US" sz="2800" dirty="0" err="1"/>
              <a:t>wx</a:t>
            </a:r>
            <a:r>
              <a:rPr lang="en-US" sz="2800" dirty="0"/>
              <a:t>-&gt;z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COMPOSITION</a:t>
            </a:r>
          </a:p>
          <a:p>
            <a:pPr marL="0" indent="0">
              <a:buNone/>
            </a:pPr>
            <a:r>
              <a:rPr lang="en-US" sz="2800" dirty="0"/>
              <a:t>If x-&gt;y and z-&gt;w then </a:t>
            </a:r>
            <a:r>
              <a:rPr lang="en-US" sz="2800" dirty="0" err="1"/>
              <a:t>xz</a:t>
            </a:r>
            <a:r>
              <a:rPr lang="en-US" sz="2800" dirty="0"/>
              <a:t>-&gt;</a:t>
            </a:r>
            <a:r>
              <a:rPr lang="en-US" sz="2800" dirty="0" err="1"/>
              <a:t>yw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5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204C-AC63-4424-B283-88C2729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0D2-2B4C-44FB-A7D5-0110343E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en-US" dirty="0"/>
              <a:t>Conditions:</a:t>
            </a:r>
          </a:p>
          <a:p>
            <a:pPr marL="400050" lvl="1" indent="0">
              <a:buNone/>
            </a:pPr>
            <a:r>
              <a:rPr lang="en-US" dirty="0"/>
              <a:t>Table Should be </a:t>
            </a:r>
            <a:r>
              <a:rPr lang="en-US" dirty="0">
                <a:solidFill>
                  <a:srgbClr val="FF0000"/>
                </a:solidFill>
              </a:rPr>
              <a:t>1NF</a:t>
            </a:r>
          </a:p>
          <a:p>
            <a:pPr marL="400050" lvl="1" indent="0">
              <a:buNone/>
            </a:pPr>
            <a:r>
              <a:rPr lang="en-US" dirty="0"/>
              <a:t>There should not be any </a:t>
            </a:r>
            <a:r>
              <a:rPr lang="en-US" dirty="0">
                <a:solidFill>
                  <a:srgbClr val="FF0000"/>
                </a:solidFill>
              </a:rPr>
              <a:t>Partial Functional Dependency.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Partial Functional Dependency: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All the non-prime attributes should be fully functional dependent on Candidate Key.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4C8-D79B-4F2C-86A3-BDBAB569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Primary key= </a:t>
            </a:r>
            <a:r>
              <a:rPr lang="en-US" dirty="0" err="1"/>
              <a:t>Emp_id</a:t>
            </a:r>
            <a:r>
              <a:rPr lang="en-US" dirty="0"/>
              <a:t> + </a:t>
            </a:r>
            <a:r>
              <a:rPr lang="en-US" dirty="0" err="1"/>
              <a:t>Dept_id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F4D399-9E8A-43F3-9583-FB592914B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5101"/>
              </p:ext>
            </p:extLst>
          </p:nvPr>
        </p:nvGraphicFramePr>
        <p:xfrm>
          <a:off x="677334" y="38912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2711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76971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028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3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2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4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2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9CC-B6FA-4CD6-A3A0-ABE2776D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A198-7D00-4A1F-8F35-4FA00B0A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technique to remove or reduce Redundancy From Table.</a:t>
            </a:r>
          </a:p>
          <a:p>
            <a:endParaRPr lang="en-US" dirty="0"/>
          </a:p>
          <a:p>
            <a:r>
              <a:rPr lang="en-US" dirty="0"/>
              <a:t>There are basically two type of redundancy in the database.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Row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Column Level</a:t>
            </a:r>
          </a:p>
        </p:txBody>
      </p:sp>
    </p:spTree>
    <p:extLst>
      <p:ext uri="{BB962C8B-B14F-4D97-AF65-F5344CB8AC3E}">
        <p14:creationId xmlns:p14="http://schemas.microsoft.com/office/powerpoint/2010/main" val="4199010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4B78FA-94CD-4D10-B593-F9D736CA4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811519"/>
              </p:ext>
            </p:extLst>
          </p:nvPr>
        </p:nvGraphicFramePr>
        <p:xfrm>
          <a:off x="677863" y="2160588"/>
          <a:ext cx="43513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669">
                  <a:extLst>
                    <a:ext uri="{9D8B030D-6E8A-4147-A177-3AD203B41FA5}">
                      <a16:colId xmlns:a16="http://schemas.microsoft.com/office/drawing/2014/main" val="266800930"/>
                    </a:ext>
                  </a:extLst>
                </a:gridCol>
                <a:gridCol w="2175669">
                  <a:extLst>
                    <a:ext uri="{9D8B030D-6E8A-4147-A177-3AD203B41FA5}">
                      <a16:colId xmlns:a16="http://schemas.microsoft.com/office/drawing/2014/main" val="102161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5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1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42449"/>
                  </a:ext>
                </a:extLst>
              </a:tr>
              <a:tr h="18129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4070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85DF52-9978-4EEC-AF3C-51425C2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42201"/>
              </p:ext>
            </p:extLst>
          </p:nvPr>
        </p:nvGraphicFramePr>
        <p:xfrm>
          <a:off x="5394960" y="2174134"/>
          <a:ext cx="4653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3847311962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63111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1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9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81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D3D03E-8AC9-4EFA-ABFC-51BA4F1F80B1}"/>
              </a:ext>
            </a:extLst>
          </p:cNvPr>
          <p:cNvSpPr txBox="1"/>
          <p:nvPr/>
        </p:nvSpPr>
        <p:spPr>
          <a:xfrm>
            <a:off x="1574800" y="4937760"/>
            <a:ext cx="19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C95D4-CF34-4E36-9B3B-F6BA6F5D21C3}"/>
              </a:ext>
            </a:extLst>
          </p:cNvPr>
          <p:cNvSpPr txBox="1"/>
          <p:nvPr/>
        </p:nvSpPr>
        <p:spPr>
          <a:xfrm>
            <a:off x="6634480" y="493776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17832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6D1-4755-45F7-A619-7BF48AEA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C50A-B5FD-430B-980A-BDDB8FA4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760"/>
            <a:ext cx="8596668" cy="523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R(A,B,C,D,E,F)   this is present in 1NF</a:t>
            </a:r>
          </a:p>
          <a:p>
            <a:pPr marL="0" indent="0">
              <a:buNone/>
            </a:pPr>
            <a:r>
              <a:rPr lang="en-US" sz="2800" dirty="0"/>
              <a:t>FD</a:t>
            </a:r>
          </a:p>
          <a:p>
            <a:pPr marL="0" indent="0">
              <a:buNone/>
            </a:pPr>
            <a:r>
              <a:rPr lang="en-US" sz="2800" dirty="0"/>
              <a:t>{</a:t>
            </a:r>
            <a:r>
              <a:rPr lang="en-US" sz="2800" dirty="0">
                <a:solidFill>
                  <a:srgbClr val="00B0F0"/>
                </a:solidFill>
              </a:rPr>
              <a:t>C-&gt;F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B0F0"/>
                </a:solidFill>
              </a:rPr>
              <a:t>E-&gt;A</a:t>
            </a:r>
            <a:r>
              <a:rPr lang="en-US" sz="2800" dirty="0"/>
              <a:t>,EC-&gt;D,A-&gt;B}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Check it is present in 2NF?</a:t>
            </a:r>
          </a:p>
          <a:p>
            <a:pPr marL="0" indent="0">
              <a:buNone/>
            </a:pPr>
            <a:r>
              <a:rPr lang="en-US" sz="2800" dirty="0"/>
              <a:t>CE+ -&gt;FDABEC                   CK-&gt; {CE}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Prime Attributes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{C,E}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Non- Prime Attributes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{A,B,D,F}</a:t>
            </a:r>
          </a:p>
        </p:txBody>
      </p:sp>
    </p:spTree>
    <p:extLst>
      <p:ext uri="{BB962C8B-B14F-4D97-AF65-F5344CB8AC3E}">
        <p14:creationId xmlns:p14="http://schemas.microsoft.com/office/powerpoint/2010/main" val="164533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B095-9FC9-4F46-B940-505C66B4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/>
              <a:t>3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E151-954D-44F5-B62E-8705AEA1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361"/>
            <a:ext cx="8596668" cy="4812002"/>
          </a:xfrm>
        </p:spPr>
        <p:txBody>
          <a:bodyPr/>
          <a:lstStyle/>
          <a:p>
            <a:r>
              <a:rPr lang="en-US" dirty="0"/>
              <a:t>Table Should be in 2NF.</a:t>
            </a:r>
          </a:p>
          <a:p>
            <a:r>
              <a:rPr lang="en-US" dirty="0"/>
              <a:t>There Should be no Transitive Dependency.</a:t>
            </a:r>
          </a:p>
          <a:p>
            <a:endParaRPr lang="en-US" dirty="0"/>
          </a:p>
          <a:p>
            <a:r>
              <a:rPr lang="en-US" dirty="0"/>
              <a:t>Transitive Functional Dependency?</a:t>
            </a:r>
          </a:p>
          <a:p>
            <a:pPr marL="0" indent="0">
              <a:buNone/>
            </a:pPr>
            <a:r>
              <a:rPr lang="en-US" dirty="0"/>
              <a:t>(If a non prime attribute is determined by non prime attribute, it means transitive dependency is present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Stud_id</a:t>
            </a:r>
            <a:r>
              <a:rPr lang="en-US" dirty="0"/>
              <a:t> | State |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6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4C72-18A7-4AE4-BC1A-5BBC7FD5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1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primary key- </a:t>
            </a:r>
            <a:r>
              <a:rPr lang="en-US" dirty="0" err="1"/>
              <a:t>Stud_id</a:t>
            </a:r>
            <a:br>
              <a:rPr lang="en-US" dirty="0"/>
            </a:br>
            <a:r>
              <a:rPr lang="en-US" dirty="0"/>
              <a:t>FD {</a:t>
            </a:r>
            <a:r>
              <a:rPr lang="en-US" dirty="0" err="1"/>
              <a:t>stud_id</a:t>
            </a:r>
            <a:r>
              <a:rPr lang="en-US" dirty="0"/>
              <a:t>-&gt;state</a:t>
            </a:r>
            <a:r>
              <a:rPr lang="en-US" dirty="0">
                <a:solidFill>
                  <a:srgbClr val="FF0000"/>
                </a:solidFill>
              </a:rPr>
              <a:t>,  state-&gt;city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Prime attributes-&gt; </a:t>
            </a:r>
            <a:r>
              <a:rPr lang="en-US" dirty="0" err="1"/>
              <a:t>stud_id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Non-Prime-&gt; State, city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CE545A-F45E-40D7-B52C-E13293E90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347748"/>
              </p:ext>
            </p:extLst>
          </p:nvPr>
        </p:nvGraphicFramePr>
        <p:xfrm>
          <a:off x="748811" y="4043680"/>
          <a:ext cx="859631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075043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58672661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19817720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r>
                        <a:rPr lang="en-US" dirty="0"/>
                        <a:t> (primary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2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6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Jalandhar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8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3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Ludhiana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0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6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448987-5D6C-4336-A990-E2607EBC0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03897"/>
              </p:ext>
            </p:extLst>
          </p:nvPr>
        </p:nvGraphicFramePr>
        <p:xfrm>
          <a:off x="423863" y="1747520"/>
          <a:ext cx="4087178" cy="264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89">
                  <a:extLst>
                    <a:ext uri="{9D8B030D-6E8A-4147-A177-3AD203B41FA5}">
                      <a16:colId xmlns:a16="http://schemas.microsoft.com/office/drawing/2014/main" val="1865965491"/>
                    </a:ext>
                  </a:extLst>
                </a:gridCol>
                <a:gridCol w="2043589">
                  <a:extLst>
                    <a:ext uri="{9D8B030D-6E8A-4147-A177-3AD203B41FA5}">
                      <a16:colId xmlns:a16="http://schemas.microsoft.com/office/drawing/2014/main" val="484794986"/>
                    </a:ext>
                  </a:extLst>
                </a:gridCol>
              </a:tblGrid>
              <a:tr h="441378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401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5523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51416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Rajastan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37675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46406"/>
                  </a:ext>
                </a:extLst>
              </a:tr>
              <a:tr h="441378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4392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7BF8AB-BE0B-4D08-9660-C0F635F35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46917"/>
              </p:ext>
            </p:extLst>
          </p:nvPr>
        </p:nvGraphicFramePr>
        <p:xfrm>
          <a:off x="5364480" y="1747520"/>
          <a:ext cx="5394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6516523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92787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2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0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Jalandhar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Jaipur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Haryana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6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Ludhiana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424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58CEC3-7541-4E3E-8353-E4785C14C409}"/>
              </a:ext>
            </a:extLst>
          </p:cNvPr>
          <p:cNvSpPr txBox="1"/>
          <p:nvPr/>
        </p:nvSpPr>
        <p:spPr>
          <a:xfrm>
            <a:off x="741680" y="48158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Pk- </a:t>
            </a:r>
            <a:r>
              <a:rPr lang="en-US" dirty="0" err="1"/>
              <a:t>Stud_id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A19CF-0608-482A-B622-A481B647E870}"/>
              </a:ext>
            </a:extLst>
          </p:cNvPr>
          <p:cNvSpPr txBox="1"/>
          <p:nvPr/>
        </p:nvSpPr>
        <p:spPr>
          <a:xfrm>
            <a:off x="6177280" y="4815840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PK-&gt; </a:t>
            </a:r>
            <a:r>
              <a:rPr lang="en-US" dirty="0" err="1"/>
              <a:t>state+city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4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A32A-AD3E-475D-AC1F-29FBCF1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626B-289D-46DF-8338-24DBF1D0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R(A,B,C,D)</a:t>
            </a:r>
          </a:p>
          <a:p>
            <a:endParaRPr lang="en-US" dirty="0"/>
          </a:p>
          <a:p>
            <a:r>
              <a:rPr lang="en-US" dirty="0"/>
              <a:t>FD {AB-&gt;C,</a:t>
            </a:r>
            <a:r>
              <a:rPr lang="en-US" dirty="0">
                <a:solidFill>
                  <a:srgbClr val="FF0000"/>
                </a:solidFill>
              </a:rPr>
              <a:t>C-&gt;D}</a:t>
            </a:r>
          </a:p>
          <a:p>
            <a:endParaRPr lang="en-US" dirty="0"/>
          </a:p>
          <a:p>
            <a:r>
              <a:rPr lang="en-US" dirty="0"/>
              <a:t>AB+ -&gt; ABCD</a:t>
            </a:r>
          </a:p>
          <a:p>
            <a:pPr marL="0" indent="0">
              <a:buNone/>
            </a:pPr>
            <a:r>
              <a:rPr lang="en-US" dirty="0"/>
              <a:t>CK={AB}</a:t>
            </a:r>
          </a:p>
          <a:p>
            <a:pPr marL="0" indent="0">
              <a:buNone/>
            </a:pPr>
            <a:r>
              <a:rPr lang="en-US" dirty="0"/>
              <a:t>Prime attributes-&gt; A,B</a:t>
            </a:r>
          </a:p>
          <a:p>
            <a:pPr marL="0" indent="0">
              <a:buNone/>
            </a:pPr>
            <a:r>
              <a:rPr lang="en-US" dirty="0"/>
              <a:t>Non-Prime attributes -&gt;C,D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F44A5-831A-48D5-96F1-0876D1823EB7}"/>
              </a:ext>
            </a:extLst>
          </p:cNvPr>
          <p:cNvSpPr txBox="1"/>
          <p:nvPr/>
        </p:nvSpPr>
        <p:spPr>
          <a:xfrm>
            <a:off x="6197600" y="2032000"/>
            <a:ext cx="506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3NF</a:t>
            </a:r>
          </a:p>
          <a:p>
            <a:r>
              <a:rPr lang="en-US" dirty="0"/>
              <a:t>Because Transitive Dependency is present</a:t>
            </a:r>
          </a:p>
          <a:p>
            <a:r>
              <a:rPr lang="en-US" dirty="0"/>
              <a:t>C-&gt;D</a:t>
            </a:r>
          </a:p>
          <a:p>
            <a:r>
              <a:rPr lang="en-US" dirty="0"/>
              <a:t>C and D both are non-prime attributes</a:t>
            </a:r>
          </a:p>
          <a:p>
            <a:r>
              <a:rPr lang="en-US" dirty="0"/>
              <a:t>NP-&gt;NP   (Transitive Dependency)</a:t>
            </a:r>
          </a:p>
        </p:txBody>
      </p:sp>
    </p:spTree>
    <p:extLst>
      <p:ext uri="{BB962C8B-B14F-4D97-AF65-F5344CB8AC3E}">
        <p14:creationId xmlns:p14="http://schemas.microsoft.com/office/powerpoint/2010/main" val="268104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3BE8-96A4-422F-A0A8-4372B65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0623-4C11-4699-93E1-9A1B817B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200" dirty="0"/>
              <a:t>R(A,B,C,D)</a:t>
            </a:r>
          </a:p>
          <a:p>
            <a:r>
              <a:rPr lang="en-US" sz="3200" dirty="0"/>
              <a:t>FD : {AB-&gt;CD,D-&gt;A}</a:t>
            </a:r>
          </a:p>
          <a:p>
            <a:r>
              <a:rPr lang="en-US" sz="3200" dirty="0"/>
              <a:t>B+ -&gt;B                       CK-&gt;{AB,DB}</a:t>
            </a:r>
          </a:p>
          <a:p>
            <a:r>
              <a:rPr lang="en-US" sz="3200" dirty="0"/>
              <a:t>AB+ -&gt;ABCD                PA-&gt; {A,B,D}</a:t>
            </a:r>
          </a:p>
          <a:p>
            <a:r>
              <a:rPr lang="en-US" sz="3200" dirty="0"/>
              <a:t>DB+ -&gt;ABCD                NPA-&gt;{C}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9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FE78-9235-4551-A3AE-E20028D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(Special case of 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73A7-0965-4D8D-A757-58234195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/>
          <a:lstStyle/>
          <a:p>
            <a:r>
              <a:rPr lang="en-US" dirty="0"/>
              <a:t>Table must be In 3NF.</a:t>
            </a:r>
          </a:p>
          <a:p>
            <a:r>
              <a:rPr lang="en-US" dirty="0"/>
              <a:t>All the attributes must be determined by Candidate key or super key (at the left hand side there should only be candidate key or super key in functional dependency).</a:t>
            </a:r>
          </a:p>
          <a:p>
            <a:pPr marL="0" indent="0">
              <a:buNone/>
            </a:pPr>
            <a:r>
              <a:rPr lang="en-US" dirty="0" err="1"/>
              <a:t>Eg.</a:t>
            </a:r>
            <a:r>
              <a:rPr lang="en-US" dirty="0"/>
              <a:t>. Reg_no,name, </a:t>
            </a:r>
            <a:r>
              <a:rPr lang="en-US" dirty="0" err="1"/>
              <a:t>voter_id,age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FD-&gt; {Reg_no-&gt; name, Reg_no -&gt;</a:t>
            </a:r>
            <a:r>
              <a:rPr lang="en-US" dirty="0" err="1"/>
              <a:t>voter_id</a:t>
            </a:r>
            <a:r>
              <a:rPr lang="en-US" dirty="0"/>
              <a:t>, </a:t>
            </a:r>
            <a:r>
              <a:rPr lang="en-US" dirty="0" err="1"/>
              <a:t>voter_id</a:t>
            </a:r>
            <a:r>
              <a:rPr lang="en-US" dirty="0"/>
              <a:t> -&gt;age, </a:t>
            </a:r>
            <a:r>
              <a:rPr lang="en-US" dirty="0" err="1"/>
              <a:t>voter_id</a:t>
            </a:r>
            <a:r>
              <a:rPr lang="en-US" dirty="0"/>
              <a:t> -&gt;</a:t>
            </a:r>
            <a:r>
              <a:rPr lang="en-US" dirty="0" err="1"/>
              <a:t>Roll_no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Candidate keys-&gt; Reg_no and </a:t>
            </a:r>
            <a:r>
              <a:rPr lang="en-US" dirty="0" err="1"/>
              <a:t>Voter_id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D8B6-C6D8-4041-BB5A-8D163AC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Defference</a:t>
            </a:r>
            <a:r>
              <a:rPr lang="en-US" dirty="0"/>
              <a:t> between 3NF and BCNF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8700-3465-4434-8CEF-B30341CFE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0A9D-75EA-4624-8AAA-3A9F0CA7C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LHS of Functional dependency either there is candidate key/super key </a:t>
            </a:r>
          </a:p>
          <a:p>
            <a:r>
              <a:rPr lang="en-US" dirty="0">
                <a:solidFill>
                  <a:srgbClr val="FF0000"/>
                </a:solidFill>
              </a:rPr>
              <a:t>Or RHS of functional dependency there is  a prime attribute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3C93-5D14-4077-9CA1-6CD391482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79BA-5D08-437E-B047-B67A192863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LHS of Functional dependency either there is candidate key/super key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5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ACCF-0646-431C-99A3-571355C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608A-880C-45CF-84EA-0AB9EDAA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in BCNF.</a:t>
            </a:r>
          </a:p>
          <a:p>
            <a:r>
              <a:rPr lang="en-US" dirty="0"/>
              <a:t>There Should not be any multivalued dependency.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3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F4A-C415-4849-B7DC-93604F42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due to Column Level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A265-6823-4B8A-8E30-5CF92CEE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Anomaly</a:t>
            </a:r>
          </a:p>
          <a:p>
            <a:r>
              <a:rPr lang="en-US" dirty="0"/>
              <a:t>Deletion Anomaly</a:t>
            </a:r>
          </a:p>
          <a:p>
            <a:r>
              <a:rPr lang="en-US" dirty="0" err="1"/>
              <a:t>Updation</a:t>
            </a:r>
            <a:r>
              <a:rPr lang="en-US" dirty="0"/>
              <a:t> Anomaly</a:t>
            </a:r>
          </a:p>
        </p:txBody>
      </p:sp>
    </p:spTree>
    <p:extLst>
      <p:ext uri="{BB962C8B-B14F-4D97-AF65-F5344CB8AC3E}">
        <p14:creationId xmlns:p14="http://schemas.microsoft.com/office/powerpoint/2010/main" val="350216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1CF-6D0A-45C2-B52F-9C01CD4C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7C213-CCD2-4142-A6D9-FEDA27AE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880" y="1350963"/>
            <a:ext cx="6431280" cy="4691062"/>
          </a:xfrm>
        </p:spPr>
      </p:pic>
    </p:spTree>
    <p:extLst>
      <p:ext uri="{BB962C8B-B14F-4D97-AF65-F5344CB8AC3E}">
        <p14:creationId xmlns:p14="http://schemas.microsoft.com/office/powerpoint/2010/main" val="372663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5868-D73E-4F8F-9518-8C61B0AF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into 4NF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91CFF-97B3-4C8D-B155-A9103323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69" y="2348706"/>
            <a:ext cx="6896100" cy="3505200"/>
          </a:xfrm>
        </p:spPr>
      </p:pic>
    </p:spTree>
    <p:extLst>
      <p:ext uri="{BB962C8B-B14F-4D97-AF65-F5344CB8AC3E}">
        <p14:creationId xmlns:p14="http://schemas.microsoft.com/office/powerpoint/2010/main" val="215576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57BC-BA09-4DE2-9AF3-735DED1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AB70-6992-40E8-84E4-2E8F3ADA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Multivalued dependency occurs when two attributes in a table are independent of each other but, both depend on a third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A multivalued dependency consists of at least two attributes that are dependent on a third attribute that's why it always requires at least three attributes.</a:t>
            </a:r>
          </a:p>
        </p:txBody>
      </p:sp>
    </p:spTree>
    <p:extLst>
      <p:ext uri="{BB962C8B-B14F-4D97-AF65-F5344CB8AC3E}">
        <p14:creationId xmlns:p14="http://schemas.microsoft.com/office/powerpoint/2010/main" val="1021617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B4E5-5BAB-424A-8D9C-4F193B0C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E8F-C59E-4D02-B3F2-2ADC7A9A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1"/>
            <a:ext cx="8596668" cy="4639282"/>
          </a:xfrm>
        </p:spPr>
        <p:txBody>
          <a:bodyPr/>
          <a:lstStyle/>
          <a:p>
            <a:r>
              <a:rPr lang="en-US" dirty="0"/>
              <a:t>Students 2mobile numbers and 2 </a:t>
            </a:r>
            <a:r>
              <a:rPr lang="en-US" dirty="0" err="1"/>
              <a:t>gmail</a:t>
            </a:r>
            <a:r>
              <a:rPr lang="en-US" dirty="0"/>
              <a:t> id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7DB7C0-0005-4CCD-8381-E7AECA157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17528"/>
              </p:ext>
            </p:extLst>
          </p:nvPr>
        </p:nvGraphicFramePr>
        <p:xfrm>
          <a:off x="677334" y="2502521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5373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4536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426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Gmail_id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7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abcd@gamil.com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9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9729277733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0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53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0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430D-109A-43A6-96B0-4968E9D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B0-A621-420A-9A90-9DD923F6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441"/>
            <a:ext cx="8596668" cy="4679922"/>
          </a:xfrm>
        </p:spPr>
        <p:txBody>
          <a:bodyPr/>
          <a:lstStyle/>
          <a:p>
            <a:r>
              <a:rPr lang="en-US" dirty="0"/>
              <a:t>It should be in 4NF.</a:t>
            </a:r>
          </a:p>
          <a:p>
            <a:r>
              <a:rPr lang="en-US" dirty="0"/>
              <a:t>There should be 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22035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DD03-22A9-4CC6-8907-054EB9FA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80D5-5C37-4DD0-A353-A47CA657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If the information is not lost from the relation that is decomposed, then the decomposition will be lossless.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lossless decomposition guarantees that the join of relations will result in the same relation as it was decomposed.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relation is said to be lossless decomposition if natural joins of all the decomposition give the original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42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2D2-7B0A-48BD-AAAF-F0F3C540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74" y="-82198"/>
            <a:ext cx="8596668" cy="10042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lossy</a:t>
            </a:r>
            <a:br>
              <a:rPr lang="en-US" dirty="0"/>
            </a:br>
            <a:r>
              <a:rPr lang="en-US" dirty="0"/>
              <a:t> decomposition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59299C-0A46-479B-88A9-9E6FE9CC8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73929"/>
              </p:ext>
            </p:extLst>
          </p:nvPr>
        </p:nvGraphicFramePr>
        <p:xfrm>
          <a:off x="1107443" y="1029494"/>
          <a:ext cx="32749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635">
                  <a:extLst>
                    <a:ext uri="{9D8B030D-6E8A-4147-A177-3AD203B41FA5}">
                      <a16:colId xmlns:a16="http://schemas.microsoft.com/office/drawing/2014/main" val="3788824056"/>
                    </a:ext>
                  </a:extLst>
                </a:gridCol>
                <a:gridCol w="1091635">
                  <a:extLst>
                    <a:ext uri="{9D8B030D-6E8A-4147-A177-3AD203B41FA5}">
                      <a16:colId xmlns:a16="http://schemas.microsoft.com/office/drawing/2014/main" val="459173084"/>
                    </a:ext>
                  </a:extLst>
                </a:gridCol>
                <a:gridCol w="1091635">
                  <a:extLst>
                    <a:ext uri="{9D8B030D-6E8A-4147-A177-3AD203B41FA5}">
                      <a16:colId xmlns:a16="http://schemas.microsoft.com/office/drawing/2014/main" val="145049585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473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602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9025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7571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9C2F5-378C-4688-9ADB-F1D62EA80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91969"/>
              </p:ext>
            </p:extLst>
          </p:nvPr>
        </p:nvGraphicFramePr>
        <p:xfrm>
          <a:off x="6096000" y="277654"/>
          <a:ext cx="3566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79">
                  <a:extLst>
                    <a:ext uri="{9D8B030D-6E8A-4147-A177-3AD203B41FA5}">
                      <a16:colId xmlns:a16="http://schemas.microsoft.com/office/drawing/2014/main" val="3394274777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131441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9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0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2142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2E90E8-357F-4649-A6C1-79080625E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0967"/>
              </p:ext>
            </p:extLst>
          </p:nvPr>
        </p:nvGraphicFramePr>
        <p:xfrm>
          <a:off x="6116323" y="1945640"/>
          <a:ext cx="370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8661538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59082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8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1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9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3071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910FF2-59AB-4CC7-9384-BFCD7CA1A04F}"/>
              </a:ext>
            </a:extLst>
          </p:cNvPr>
          <p:cNvCxnSpPr/>
          <p:nvPr/>
        </p:nvCxnSpPr>
        <p:spPr>
          <a:xfrm flipV="1">
            <a:off x="4511040" y="930355"/>
            <a:ext cx="151384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3725BD-D4DF-4765-B54B-9F135949AAF2}"/>
              </a:ext>
            </a:extLst>
          </p:cNvPr>
          <p:cNvCxnSpPr/>
          <p:nvPr/>
        </p:nvCxnSpPr>
        <p:spPr>
          <a:xfrm>
            <a:off x="4561839" y="2035334"/>
            <a:ext cx="151384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CDE7F4-4D91-4B1A-8B2C-747C15434561}"/>
              </a:ext>
            </a:extLst>
          </p:cNvPr>
          <p:cNvSpPr txBox="1"/>
          <p:nvPr/>
        </p:nvSpPr>
        <p:spPr>
          <a:xfrm>
            <a:off x="2072640" y="256885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C1C68-94E4-4110-9A33-E9930C2AAE39}"/>
              </a:ext>
            </a:extLst>
          </p:cNvPr>
          <p:cNvSpPr txBox="1"/>
          <p:nvPr/>
        </p:nvSpPr>
        <p:spPr>
          <a:xfrm>
            <a:off x="9977120" y="944880"/>
            <a:ext cx="15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A6BB3-0E86-4BDE-BAF6-A69CEAAF6C43}"/>
              </a:ext>
            </a:extLst>
          </p:cNvPr>
          <p:cNvSpPr txBox="1"/>
          <p:nvPr/>
        </p:nvSpPr>
        <p:spPr>
          <a:xfrm>
            <a:off x="10109200" y="2448560"/>
            <a:ext cx="140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Table3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53B0A5B-AFC1-482A-9B27-54B9A5588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38460"/>
              </p:ext>
            </p:extLst>
          </p:nvPr>
        </p:nvGraphicFramePr>
        <p:xfrm>
          <a:off x="382695" y="3050619"/>
          <a:ext cx="472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94910693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3864706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9104208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3775288"/>
                    </a:ext>
                  </a:extLst>
                </a:gridCol>
              </a:tblGrid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94449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6713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92802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27276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12090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4220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2003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01760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91767"/>
                  </a:ext>
                </a:extLst>
              </a:tr>
              <a:tr h="2968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470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687E0F-DD26-4684-9445-8F74E70155EF}"/>
              </a:ext>
            </a:extLst>
          </p:cNvPr>
          <p:cNvSpPr txBox="1"/>
          <p:nvPr/>
        </p:nvSpPr>
        <p:spPr>
          <a:xfrm>
            <a:off x="6326294" y="372364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Table2.B= table3.B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7DE433-44B6-40FB-8802-778CA942164C}"/>
                  </a:ext>
                </a:extLst>
              </p14:cNvPr>
              <p14:cNvContentPartPr/>
              <p14:nvPr/>
            </p14:nvContentPartPr>
            <p14:xfrm>
              <a:off x="146160" y="3486240"/>
              <a:ext cx="2762640" cy="3061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7DE433-44B6-40FB-8802-778CA9421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3476880"/>
                <a:ext cx="2781360" cy="3079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D7ED1D1-0537-40B9-8778-51360B09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2836"/>
              </p:ext>
            </p:extLst>
          </p:nvPr>
        </p:nvGraphicFramePr>
        <p:xfrm>
          <a:off x="6075679" y="4277360"/>
          <a:ext cx="543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3632401747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3324426765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778109461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153685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1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8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2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4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0915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B5371D-BE24-4758-AE4A-1F50F6243760}"/>
              </a:ext>
            </a:extLst>
          </p:cNvPr>
          <p:cNvCxnSpPr/>
          <p:nvPr/>
        </p:nvCxnSpPr>
        <p:spPr>
          <a:xfrm flipH="1">
            <a:off x="5394960" y="3429000"/>
            <a:ext cx="721363" cy="66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8F16F-D1A7-45A4-9C18-EF2A4DEEC3F3}"/>
              </a:ext>
            </a:extLst>
          </p:cNvPr>
          <p:cNvCxnSpPr/>
          <p:nvPr/>
        </p:nvCxnSpPr>
        <p:spPr>
          <a:xfrm>
            <a:off x="5267960" y="5171440"/>
            <a:ext cx="645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35CB-850E-415B-A284-D5C025D8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425-CC1A-4F59-864E-0C761FE1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</a:t>
            </a:r>
          </a:p>
          <a:p>
            <a:pPr marL="0" indent="0">
              <a:buNone/>
            </a:pPr>
            <a:r>
              <a:rPr lang="en-US" dirty="0"/>
              <a:t>Table Should not contain any multivalued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E28C2-ABE6-4C18-A661-EF253B568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96761"/>
              </p:ext>
            </p:extLst>
          </p:nvPr>
        </p:nvGraphicFramePr>
        <p:xfrm>
          <a:off x="1146003" y="4184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05879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4904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392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6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DBMS,Big</a:t>
                      </a:r>
                      <a:r>
                        <a:rPr lang="en-US" dirty="0"/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5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D3BE-9A2F-4805-8BFF-1D88660D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9120"/>
            <a:ext cx="8596668" cy="1320800"/>
          </a:xfrm>
        </p:spPr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7664-EE28-49BA-B296-8E915929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Split into multiple rows/records/</a:t>
            </a:r>
            <a:r>
              <a:rPr lang="en-US" dirty="0" err="1"/>
              <a:t>tupples</a:t>
            </a:r>
            <a:r>
              <a:rPr lang="en-US" dirty="0"/>
              <a:t>. (Think about PK)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Primary Key= Reg_no + Subjects (Known as </a:t>
            </a:r>
            <a:r>
              <a:rPr lang="en-US" dirty="0">
                <a:solidFill>
                  <a:srgbClr val="FF0000"/>
                </a:solidFill>
              </a:rPr>
              <a:t>Composite Primary Key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F96D2B-A6DE-4B39-ABDA-49A4851D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61587"/>
              </p:ext>
            </p:extLst>
          </p:nvPr>
        </p:nvGraphicFramePr>
        <p:xfrm>
          <a:off x="1146003" y="258318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32160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37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627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8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BEB-FCEC-4A60-B767-D3147522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FF1-72DF-4442-A2E9-85E9F149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 Split into Multiple columns (</a:t>
            </a:r>
            <a:r>
              <a:rPr lang="en-US" dirty="0">
                <a:solidFill>
                  <a:srgbClr val="FF0000"/>
                </a:solidFill>
              </a:rPr>
              <a:t>Problem with Null Values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Condition only 3 subjects are there…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3. Split into  two Different Tables and use the concept of foreign Key.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30E8C2-01C4-4A49-9411-65A34F6BB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82873"/>
              </p:ext>
            </p:extLst>
          </p:nvPr>
        </p:nvGraphicFramePr>
        <p:xfrm>
          <a:off x="985520" y="3178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34081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0562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73012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3466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147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1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7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BEB-FCEC-4A60-B767-D3147522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If Table is not in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FF1-72DF-4442-A2E9-85E9F149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. Split into  two Different Tables and use the concept of foreign Key.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27F1B5-D073-4715-9157-70F473FF3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71051"/>
              </p:ext>
            </p:extLst>
          </p:nvPr>
        </p:nvGraphicFramePr>
        <p:xfrm>
          <a:off x="294640" y="3290146"/>
          <a:ext cx="521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829749762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238331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5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Hargobind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7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5515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7DCEEF-F3C3-4A73-B9F5-9845D2A1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86999"/>
              </p:ext>
            </p:extLst>
          </p:nvPr>
        </p:nvGraphicFramePr>
        <p:xfrm>
          <a:off x="5760720" y="2919306"/>
          <a:ext cx="4988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80">
                  <a:extLst>
                    <a:ext uri="{9D8B030D-6E8A-4147-A177-3AD203B41FA5}">
                      <a16:colId xmlns:a16="http://schemas.microsoft.com/office/drawing/2014/main" val="1816397823"/>
                    </a:ext>
                  </a:extLst>
                </a:gridCol>
                <a:gridCol w="2494280">
                  <a:extLst>
                    <a:ext uri="{9D8B030D-6E8A-4147-A177-3AD203B41FA5}">
                      <a16:colId xmlns:a16="http://schemas.microsoft.com/office/drawing/2014/main" val="217938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Reg_no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7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4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56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932-42DF-493C-8C5D-C6C8DF2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2746-2915-444C-BA30-F152F486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96"/>
            <a:ext cx="8596668" cy="5106837"/>
          </a:xfrm>
        </p:spPr>
        <p:txBody>
          <a:bodyPr>
            <a:normAutofit/>
          </a:bodyPr>
          <a:lstStyle/>
          <a:p>
            <a:r>
              <a:rPr lang="en-US" dirty="0"/>
              <a:t>Helps to find all  the candidate keys in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Table/Relation General Representation</a:t>
            </a:r>
          </a:p>
          <a:p>
            <a:pPr marL="0" indent="0">
              <a:buNone/>
            </a:pPr>
            <a:r>
              <a:rPr lang="en-US" dirty="0"/>
              <a:t>R(A,B,C,D)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FD{A-&gt;B, B-&gt;C,C-&gt;D}                        CK={A}</a:t>
            </a:r>
          </a:p>
          <a:p>
            <a:pPr>
              <a:buAutoNum type="arabicPeriod"/>
            </a:pPr>
            <a:r>
              <a:rPr lang="en-US" dirty="0"/>
              <a:t>A+-&gt;BCDA                                    PRIME ATTRIBUTE-&gt;{A}</a:t>
            </a:r>
          </a:p>
          <a:p>
            <a:pPr>
              <a:buAutoNum type="arabicPeriod" startAt="2"/>
            </a:pPr>
            <a:r>
              <a:rPr lang="en-US" dirty="0"/>
              <a:t>B+  -&gt;CDB                                    NON-PRIME ATTRIBUTE-&gt; {BCD}</a:t>
            </a:r>
          </a:p>
          <a:p>
            <a:pPr>
              <a:buAutoNum type="arabicPeriod" startAt="2"/>
            </a:pPr>
            <a:r>
              <a:rPr lang="en-US" dirty="0"/>
              <a:t>C+  -&gt; DC</a:t>
            </a:r>
          </a:p>
          <a:p>
            <a:pPr>
              <a:buAutoNum type="arabicPeriod" startAt="2"/>
            </a:pPr>
            <a:r>
              <a:rPr lang="en-US" dirty="0"/>
              <a:t>D+  -&gt; D</a:t>
            </a:r>
          </a:p>
          <a:p>
            <a:pPr marL="0" indent="0">
              <a:buNone/>
            </a:pPr>
            <a:r>
              <a:rPr lang="en-US" dirty="0"/>
              <a:t>Similarly Find Closure of B,C,D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932-42DF-493C-8C5D-C6C8DF2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2746-2915-444C-BA30-F152F486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996"/>
            <a:ext cx="8596668" cy="510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R(A,B,C,D)</a:t>
            </a:r>
          </a:p>
          <a:p>
            <a:pPr marL="0" indent="0">
              <a:buNone/>
            </a:pPr>
            <a:r>
              <a:rPr lang="en-US" dirty="0"/>
              <a:t>FD{A-&gt;B, B-&gt;C,C-&gt;D,D-&gt;A}</a:t>
            </a:r>
          </a:p>
          <a:p>
            <a:pPr marL="0" indent="0">
              <a:buNone/>
            </a:pPr>
            <a:r>
              <a:rPr lang="en-US" dirty="0"/>
              <a:t>Find closure and Candidate Keys?</a:t>
            </a:r>
          </a:p>
          <a:p>
            <a:pPr marL="0" indent="0">
              <a:buNone/>
            </a:pPr>
            <a:r>
              <a:rPr lang="en-US" dirty="0"/>
              <a:t>A+ =&gt; BCDA                                                Candidate Keys-&gt; A,B,C,D</a:t>
            </a:r>
          </a:p>
          <a:p>
            <a:pPr marL="0" indent="0">
              <a:buNone/>
            </a:pPr>
            <a:r>
              <a:rPr lang="en-US" dirty="0"/>
              <a:t>B+ =&gt;CDAB                                                 Prime Attributes-&gt; {A,B,C,D}</a:t>
            </a:r>
          </a:p>
          <a:p>
            <a:pPr marL="0" indent="0">
              <a:buNone/>
            </a:pPr>
            <a:r>
              <a:rPr lang="en-US" dirty="0"/>
              <a:t>C+ =&gt;DABC                                                 Non-Prime Attributes-&gt;{}</a:t>
            </a:r>
          </a:p>
          <a:p>
            <a:pPr marL="0" indent="0">
              <a:buNone/>
            </a:pPr>
            <a:r>
              <a:rPr lang="en-US" dirty="0"/>
              <a:t>D+ =&gt; ABCD</a:t>
            </a:r>
          </a:p>
        </p:txBody>
      </p:sp>
    </p:spTree>
    <p:extLst>
      <p:ext uri="{BB962C8B-B14F-4D97-AF65-F5344CB8AC3E}">
        <p14:creationId xmlns:p14="http://schemas.microsoft.com/office/powerpoint/2010/main" val="2328898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751</TotalTime>
  <Words>1593</Words>
  <Application>Microsoft Office PowerPoint</Application>
  <PresentationFormat>Widescreen</PresentationFormat>
  <Paragraphs>462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inter-regular</vt:lpstr>
      <vt:lpstr>Roboto</vt:lpstr>
      <vt:lpstr>sofia-pro</vt:lpstr>
      <vt:lpstr>Trebuchet MS</vt:lpstr>
      <vt:lpstr>Wingdings</vt:lpstr>
      <vt:lpstr>Wingdings 3</vt:lpstr>
      <vt:lpstr>Facet</vt:lpstr>
      <vt:lpstr>Normalization</vt:lpstr>
      <vt:lpstr>What Is Normalization</vt:lpstr>
      <vt:lpstr>Problems due to Column Level Redundancy</vt:lpstr>
      <vt:lpstr>1 NF</vt:lpstr>
      <vt:lpstr>Solutions If Table is not in 1NF</vt:lpstr>
      <vt:lpstr>Solutions If Table is not in 1NF</vt:lpstr>
      <vt:lpstr>Solutions If Table is not in 1NF</vt:lpstr>
      <vt:lpstr>Closure Method</vt:lpstr>
      <vt:lpstr>Closure Method</vt:lpstr>
      <vt:lpstr>Closure Method practice</vt:lpstr>
      <vt:lpstr>Closure Method practice</vt:lpstr>
      <vt:lpstr>Prime Attributes and Non Prime Attributes</vt:lpstr>
      <vt:lpstr>PowerPoint Presentation</vt:lpstr>
      <vt:lpstr>PowerPoint Presentation</vt:lpstr>
      <vt:lpstr>Functional Dependeny / Armstrong’s Axioms in Functional Dependency in DBMS </vt:lpstr>
      <vt:lpstr>PowerPoint Presentation</vt:lpstr>
      <vt:lpstr>PowerPoint Presentation</vt:lpstr>
      <vt:lpstr>2NF</vt:lpstr>
      <vt:lpstr>Example   Primary key= Emp_id + Dept_id</vt:lpstr>
      <vt:lpstr>PowerPoint Presentation</vt:lpstr>
      <vt:lpstr>Example</vt:lpstr>
      <vt:lpstr>3 NF</vt:lpstr>
      <vt:lpstr>Example  primary key- Stud_id FD {stud_id-&gt;state,  state-&gt;city } Prime attributes-&gt; stud_id   Non-Prime-&gt; State, city  </vt:lpstr>
      <vt:lpstr>PowerPoint Presentation</vt:lpstr>
      <vt:lpstr>Example</vt:lpstr>
      <vt:lpstr>Example </vt:lpstr>
      <vt:lpstr>BCNF (Special case of 3NF)</vt:lpstr>
      <vt:lpstr>Basic Defference between 3NF and BCNF</vt:lpstr>
      <vt:lpstr>4NF</vt:lpstr>
      <vt:lpstr>example</vt:lpstr>
      <vt:lpstr>Converted into 4NF</vt:lpstr>
      <vt:lpstr>Multivalued Dependency</vt:lpstr>
      <vt:lpstr>Example</vt:lpstr>
      <vt:lpstr>5 NF</vt:lpstr>
      <vt:lpstr>Lossless Decomposition</vt:lpstr>
      <vt:lpstr>Example of lossy 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Hargobind Virk</dc:creator>
  <cp:lastModifiedBy>Hargobind Virk</cp:lastModifiedBy>
  <cp:revision>21</cp:revision>
  <dcterms:created xsi:type="dcterms:W3CDTF">2021-09-20T02:47:14Z</dcterms:created>
  <dcterms:modified xsi:type="dcterms:W3CDTF">2021-10-04T10:23:54Z</dcterms:modified>
</cp:coreProperties>
</file>