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11917c63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11917c63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11917c6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11917c6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11917c63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11917c63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11917c63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11917c63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11917c63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11917c63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11917c63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11917c63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11917c63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11917c63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11917c63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11917c63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11917c63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11917c63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11917c63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11917c63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11917c6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11917c6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11917c6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11917c6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11917c6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11917c63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11917c6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11917c6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11917c6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11917c6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11917c6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11917c6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11917c6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11917c6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11917c63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11917c63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11917c63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11917c63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25175" y="117425"/>
            <a:ext cx="8087100" cy="42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t>ABOUT THE DATASET</a:t>
            </a:r>
            <a:endParaRPr/>
          </a:p>
          <a:p>
            <a:pPr indent="0" lvl="0" marL="0" rtl="0" algn="l">
              <a:spcBef>
                <a:spcPts val="0"/>
              </a:spcBef>
              <a:spcAft>
                <a:spcPts val="0"/>
              </a:spcAft>
              <a:buNone/>
            </a:pPr>
            <a:r>
              <a:rPr b="1" lang="en-GB" sz="1200">
                <a:solidFill>
                  <a:schemeClr val="dk1"/>
                </a:solidFill>
                <a:highlight>
                  <a:srgbClr val="FFFFFF"/>
                </a:highlight>
                <a:latin typeface="Georgia"/>
                <a:ea typeface="Georgia"/>
                <a:cs typeface="Georgia"/>
                <a:sym typeface="Georgia"/>
              </a:rPr>
              <a:t> </a:t>
            </a:r>
            <a:r>
              <a:rPr b="1" lang="en-GB" sz="1500">
                <a:solidFill>
                  <a:schemeClr val="dk1"/>
                </a:solidFill>
                <a:highlight>
                  <a:srgbClr val="FF0000"/>
                </a:highlight>
                <a:latin typeface="Georgia"/>
                <a:ea typeface="Georgia"/>
                <a:cs typeface="Georgia"/>
                <a:sym typeface="Georgia"/>
              </a:rPr>
              <a:t>E-retail </a:t>
            </a:r>
            <a:r>
              <a:rPr b="1" lang="en-GB" sz="1500">
                <a:solidFill>
                  <a:schemeClr val="dk1"/>
                </a:solidFill>
                <a:highlight>
                  <a:srgbClr val="FF0000"/>
                </a:highlight>
              </a:rPr>
              <a:t>factors for customer activation and retention: A case study from Indian e-commerce customers</a:t>
            </a:r>
            <a:endParaRPr b="1" sz="1500">
              <a:solidFill>
                <a:schemeClr val="dk1"/>
              </a:solidFill>
              <a:highlight>
                <a:srgbClr val="FF0000"/>
              </a:highlight>
              <a:latin typeface="Georgia"/>
              <a:ea typeface="Georgia"/>
              <a:cs typeface="Georgia"/>
              <a:sym typeface="Georgia"/>
            </a:endParaRPr>
          </a:p>
          <a:p>
            <a:pPr indent="0" lvl="0" marL="0" rtl="0" algn="l">
              <a:lnSpc>
                <a:spcPct val="115000"/>
              </a:lnSpc>
              <a:spcBef>
                <a:spcPts val="1200"/>
              </a:spcBef>
              <a:spcAft>
                <a:spcPts val="0"/>
              </a:spcAft>
              <a:buNone/>
            </a:pPr>
            <a:r>
              <a:rPr b="1" lang="en-GB">
                <a:solidFill>
                  <a:schemeClr val="dk1"/>
                </a:solidFill>
                <a:latin typeface="Georgia"/>
                <a:ea typeface="Georgia"/>
                <a:cs typeface="Georgia"/>
                <a:sym typeface="Georgia"/>
              </a:rPr>
              <a:t> </a:t>
            </a:r>
            <a:r>
              <a:rPr lang="en-GB" sz="1350">
                <a:solidFill>
                  <a:srgbClr val="111111"/>
                </a:solidFill>
                <a:highlight>
                  <a:srgbClr val="FFFFFF"/>
                </a:highlight>
                <a:latin typeface="Georgia"/>
                <a:ea typeface="Georgia"/>
                <a:cs typeface="Georgia"/>
                <a:sym typeface="Georgia"/>
              </a:rPr>
              <a:t>Customer satisfaction has emerged as one of the most important factors that guarantee the success of online store </a:t>
            </a:r>
            <a:r>
              <a:rPr lang="en-GB" sz="1500">
                <a:solidFill>
                  <a:srgbClr val="202124"/>
                </a:solidFill>
                <a:highlight>
                  <a:srgbClr val="FFFFFF"/>
                </a:highlight>
                <a:latin typeface="Georgia"/>
                <a:ea typeface="Georgia"/>
                <a:cs typeface="Georgia"/>
                <a:sym typeface="Georgia"/>
              </a:rPr>
              <a:t>Customer satisfaction consists of </a:t>
            </a:r>
            <a:r>
              <a:rPr b="1" lang="en-GB" sz="1500">
                <a:solidFill>
                  <a:srgbClr val="202124"/>
                </a:solidFill>
                <a:highlight>
                  <a:srgbClr val="FFFFFF"/>
                </a:highlight>
                <a:latin typeface="Georgia"/>
                <a:ea typeface="Georgia"/>
                <a:cs typeface="Georgia"/>
                <a:sym typeface="Georgia"/>
              </a:rPr>
              <a:t>a customer's perceived quality, value and expectations of your company and what you offer</a:t>
            </a:r>
            <a:r>
              <a:rPr lang="en-GB" sz="1500">
                <a:solidFill>
                  <a:srgbClr val="202124"/>
                </a:solidFill>
                <a:highlight>
                  <a:srgbClr val="FFFFFF"/>
                </a:highlight>
                <a:latin typeface="Georgia"/>
                <a:ea typeface="Georgia"/>
                <a:cs typeface="Georgia"/>
                <a:sym typeface="Georgia"/>
              </a:rPr>
              <a:t>.Not only is it a </a:t>
            </a:r>
            <a:r>
              <a:rPr b="1" lang="en-GB" sz="1500">
                <a:solidFill>
                  <a:srgbClr val="202124"/>
                </a:solidFill>
                <a:highlight>
                  <a:srgbClr val="FFFFFF"/>
                </a:highlight>
                <a:latin typeface="Georgia"/>
                <a:ea typeface="Georgia"/>
                <a:cs typeface="Georgia"/>
                <a:sym typeface="Georgia"/>
              </a:rPr>
              <a:t>leading indicator used to measure customer loyalty and retention</a:t>
            </a:r>
            <a:r>
              <a:rPr lang="en-GB" sz="1500">
                <a:solidFill>
                  <a:srgbClr val="202124"/>
                </a:solidFill>
                <a:highlight>
                  <a:srgbClr val="FFFFFF"/>
                </a:highlight>
                <a:latin typeface="Georgia"/>
                <a:ea typeface="Georgia"/>
                <a:cs typeface="Georgia"/>
                <a:sym typeface="Georgia"/>
              </a:rPr>
              <a:t>, it enables businesses to identify unhappy customers, reduce customer losses and negative word of mouth whilst increasing revenue.</a:t>
            </a:r>
            <a:r>
              <a:rPr lang="en-GB" sz="1350">
                <a:solidFill>
                  <a:srgbClr val="111111"/>
                </a:solidFill>
                <a:highlight>
                  <a:srgbClr val="FFFFFF"/>
                </a:highlight>
                <a:latin typeface="Georgia"/>
                <a:ea typeface="Georgia"/>
                <a:cs typeface="Georgia"/>
                <a:sym typeface="Georgia"/>
              </a:rPr>
              <a:t>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sz="1350">
              <a:solidFill>
                <a:srgbClr val="111111"/>
              </a:solidFill>
              <a:highlight>
                <a:srgbClr val="FFFFFF"/>
              </a:highlight>
              <a:latin typeface="Georgia"/>
              <a:ea typeface="Georgia"/>
              <a:cs typeface="Georgia"/>
              <a:sym typeface="Georgia"/>
            </a:endParaRPr>
          </a:p>
          <a:p>
            <a:pPr indent="0" lvl="0" marL="0" rtl="0" algn="l">
              <a:lnSpc>
                <a:spcPct val="115000"/>
              </a:lnSpc>
              <a:spcBef>
                <a:spcPts val="1200"/>
              </a:spcBef>
              <a:spcAft>
                <a:spcPts val="1200"/>
              </a:spcAft>
              <a:buNone/>
            </a:pPr>
            <a:r>
              <a:t/>
            </a:r>
            <a:endParaRPr sz="1200">
              <a:solidFill>
                <a:srgbClr val="202124"/>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52400" y="152400"/>
            <a:ext cx="6896100" cy="3589225"/>
          </a:xfrm>
          <a:prstGeom prst="rect">
            <a:avLst/>
          </a:prstGeom>
          <a:noFill/>
          <a:ln>
            <a:noFill/>
          </a:ln>
        </p:spPr>
      </p:pic>
      <p:sp>
        <p:nvSpPr>
          <p:cNvPr id="113" name="Google Shape;113;p22"/>
          <p:cNvSpPr txBox="1"/>
          <p:nvPr/>
        </p:nvSpPr>
        <p:spPr>
          <a:xfrm>
            <a:off x="103925" y="4191775"/>
            <a:ext cx="602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 **Samrtphones**are more popular devices used by public and then next is **Laptop** then **Desktop** &amp; **Tablet**.</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52400" y="152400"/>
            <a:ext cx="6896100" cy="3556975"/>
          </a:xfrm>
          <a:prstGeom prst="rect">
            <a:avLst/>
          </a:prstGeom>
          <a:noFill/>
          <a:ln>
            <a:noFill/>
          </a:ln>
        </p:spPr>
      </p:pic>
      <p:sp>
        <p:nvSpPr>
          <p:cNvPr id="119" name="Google Shape;119;p23"/>
          <p:cNvSpPr txBox="1"/>
          <p:nvPr/>
        </p:nvSpPr>
        <p:spPr>
          <a:xfrm>
            <a:off x="245600" y="4137475"/>
            <a:ext cx="744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    Public used Credit/Debit Cards while shopping. Then by Cash on Deleivey(COD) and then E-wallets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152400" y="152400"/>
            <a:ext cx="6896100" cy="3891499"/>
          </a:xfrm>
          <a:prstGeom prst="rect">
            <a:avLst/>
          </a:prstGeom>
          <a:noFill/>
          <a:ln>
            <a:noFill/>
          </a:ln>
        </p:spPr>
      </p:pic>
      <p:sp>
        <p:nvSpPr>
          <p:cNvPr id="125" name="Google Shape;125;p24"/>
          <p:cNvSpPr txBox="1"/>
          <p:nvPr/>
        </p:nvSpPr>
        <p:spPr>
          <a:xfrm>
            <a:off x="152400" y="4043900"/>
            <a:ext cx="721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Sometimes most of the people do abandoned the items in list while shopping online.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152400" y="152400"/>
            <a:ext cx="5345474" cy="4724400"/>
          </a:xfrm>
          <a:prstGeom prst="rect">
            <a:avLst/>
          </a:prstGeom>
          <a:noFill/>
          <a:ln>
            <a:noFill/>
          </a:ln>
        </p:spPr>
      </p:pic>
      <p:sp>
        <p:nvSpPr>
          <p:cNvPr id="131" name="Google Shape;131;p25"/>
          <p:cNvSpPr txBox="1"/>
          <p:nvPr/>
        </p:nvSpPr>
        <p:spPr>
          <a:xfrm>
            <a:off x="5762225" y="585675"/>
            <a:ext cx="3000000" cy="24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t>Most people abandoned the items of their list because they have " Better_alternative_offers" followed by "Promo code not applicable".</a:t>
            </a:r>
            <a:endParaRPr b="1"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152400" y="152400"/>
            <a:ext cx="5269925" cy="4724400"/>
          </a:xfrm>
          <a:prstGeom prst="rect">
            <a:avLst/>
          </a:prstGeom>
          <a:noFill/>
          <a:ln>
            <a:noFill/>
          </a:ln>
        </p:spPr>
      </p:pic>
      <p:sp>
        <p:nvSpPr>
          <p:cNvPr id="137" name="Google Shape;137;p26"/>
          <p:cNvSpPr txBox="1"/>
          <p:nvPr/>
        </p:nvSpPr>
        <p:spPr>
          <a:xfrm>
            <a:off x="5667775" y="447750"/>
            <a:ext cx="3000000" cy="4049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2000"/>
              <a:t>**Observations**:</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GB" sz="2000"/>
              <a:t>Mostly people strongly agree that "</a:t>
            </a:r>
            <a:r>
              <a:rPr b="1" lang="en-GB" sz="2000"/>
              <a:t>Website Content</a:t>
            </a:r>
            <a:r>
              <a:rPr b="1" lang="en-GB" sz="2000"/>
              <a:t>" is very much important.</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GB" sz="2000"/>
              <a:t>Very less people </a:t>
            </a:r>
            <a:r>
              <a:rPr b="1" lang="en-GB" sz="2000"/>
              <a:t>disagree</a:t>
            </a:r>
            <a:r>
              <a:rPr b="1" lang="en-GB" sz="2000"/>
              <a:t> with "</a:t>
            </a:r>
            <a:r>
              <a:rPr b="1" lang="en-GB" sz="2000"/>
              <a:t>Website Content</a:t>
            </a:r>
            <a:r>
              <a:rPr b="1" lang="en-GB" sz="2000"/>
              <a:t>" is very much important.</a:t>
            </a:r>
            <a:endParaRPr b="1"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7"/>
          <p:cNvPicPr preferRelativeResize="0"/>
          <p:nvPr/>
        </p:nvPicPr>
        <p:blipFill>
          <a:blip r:embed="rId3">
            <a:alphaModFix/>
          </a:blip>
          <a:stretch>
            <a:fillRect/>
          </a:stretch>
        </p:blipFill>
        <p:spPr>
          <a:xfrm>
            <a:off x="152400" y="152400"/>
            <a:ext cx="5421050" cy="4724400"/>
          </a:xfrm>
          <a:prstGeom prst="rect">
            <a:avLst/>
          </a:prstGeom>
          <a:noFill/>
          <a:ln>
            <a:noFill/>
          </a:ln>
        </p:spPr>
      </p:pic>
      <p:sp>
        <p:nvSpPr>
          <p:cNvPr id="143" name="Google Shape;143;p27"/>
          <p:cNvSpPr txBox="1"/>
          <p:nvPr/>
        </p:nvSpPr>
        <p:spPr>
          <a:xfrm>
            <a:off x="5573450" y="566775"/>
            <a:ext cx="3325200" cy="29859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2100"/>
              <a:t>Most people thinks Product </a:t>
            </a:r>
            <a:r>
              <a:rPr b="1" lang="en-GB" sz="2100"/>
              <a:t>comparison</a:t>
            </a:r>
            <a:r>
              <a:rPr b="1" lang="en-GB" sz="2100"/>
              <a:t> is very much need. For getting the better product.</a:t>
            </a:r>
            <a:endParaRPr b="1"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8"/>
          <p:cNvPicPr preferRelativeResize="0"/>
          <p:nvPr/>
        </p:nvPicPr>
        <p:blipFill>
          <a:blip r:embed="rId3">
            <a:alphaModFix/>
          </a:blip>
          <a:stretch>
            <a:fillRect/>
          </a:stretch>
        </p:blipFill>
        <p:spPr>
          <a:xfrm>
            <a:off x="152400" y="420700"/>
            <a:ext cx="4419600" cy="3891499"/>
          </a:xfrm>
          <a:prstGeom prst="rect">
            <a:avLst/>
          </a:prstGeom>
          <a:noFill/>
          <a:ln>
            <a:noFill/>
          </a:ln>
        </p:spPr>
      </p:pic>
      <p:sp>
        <p:nvSpPr>
          <p:cNvPr id="149" name="Google Shape;149;p28"/>
          <p:cNvSpPr txBox="1"/>
          <p:nvPr/>
        </p:nvSpPr>
        <p:spPr>
          <a:xfrm>
            <a:off x="152400" y="4312200"/>
            <a:ext cx="441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    Most of people will show intrest in decission whether to purchase the product or not in maximum range.</a:t>
            </a:r>
            <a:endParaRPr b="1"/>
          </a:p>
        </p:txBody>
      </p:sp>
      <p:pic>
        <p:nvPicPr>
          <p:cNvPr id="150" name="Google Shape;150;p28"/>
          <p:cNvPicPr preferRelativeResize="0"/>
          <p:nvPr/>
        </p:nvPicPr>
        <p:blipFill>
          <a:blip r:embed="rId4">
            <a:alphaModFix/>
          </a:blip>
          <a:stretch>
            <a:fillRect/>
          </a:stretch>
        </p:blipFill>
        <p:spPr>
          <a:xfrm>
            <a:off x="4724400" y="420700"/>
            <a:ext cx="4267200" cy="2923386"/>
          </a:xfrm>
          <a:prstGeom prst="rect">
            <a:avLst/>
          </a:prstGeom>
          <a:noFill/>
          <a:ln>
            <a:noFill/>
          </a:ln>
        </p:spPr>
      </p:pic>
      <p:sp>
        <p:nvSpPr>
          <p:cNvPr id="151" name="Google Shape;151;p28"/>
          <p:cNvSpPr txBox="1"/>
          <p:nvPr/>
        </p:nvSpPr>
        <p:spPr>
          <a:xfrm>
            <a:off x="5044450" y="3881400"/>
            <a:ext cx="366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Most people will show intrest on the information about the product if they want to buy. So, there are above 120 in number of people who are agree for this.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9"/>
          <p:cNvPicPr preferRelativeResize="0"/>
          <p:nvPr/>
        </p:nvPicPr>
        <p:blipFill>
          <a:blip r:embed="rId3">
            <a:alphaModFix/>
          </a:blip>
          <a:stretch>
            <a:fillRect/>
          </a:stretch>
        </p:blipFill>
        <p:spPr>
          <a:xfrm>
            <a:off x="152400" y="152400"/>
            <a:ext cx="4419600" cy="3419175"/>
          </a:xfrm>
          <a:prstGeom prst="rect">
            <a:avLst/>
          </a:prstGeom>
          <a:noFill/>
          <a:ln>
            <a:noFill/>
          </a:ln>
        </p:spPr>
      </p:pic>
      <p:sp>
        <p:nvSpPr>
          <p:cNvPr id="157" name="Google Shape;157;p29"/>
          <p:cNvSpPr txBox="1"/>
          <p:nvPr/>
        </p:nvSpPr>
        <p:spPr>
          <a:xfrm>
            <a:off x="264500" y="3929650"/>
            <a:ext cx="38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Most people will agree network should be speed enough.</a:t>
            </a:r>
            <a:endParaRPr b="1"/>
          </a:p>
        </p:txBody>
      </p:sp>
      <p:pic>
        <p:nvPicPr>
          <p:cNvPr id="158" name="Google Shape;158;p29"/>
          <p:cNvPicPr preferRelativeResize="0"/>
          <p:nvPr/>
        </p:nvPicPr>
        <p:blipFill>
          <a:blip r:embed="rId4">
            <a:alphaModFix/>
          </a:blip>
          <a:stretch>
            <a:fillRect/>
          </a:stretch>
        </p:blipFill>
        <p:spPr>
          <a:xfrm>
            <a:off x="4724400" y="152400"/>
            <a:ext cx="4267200" cy="3929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152400" y="152400"/>
            <a:ext cx="5099874" cy="3438075"/>
          </a:xfrm>
          <a:prstGeom prst="rect">
            <a:avLst/>
          </a:prstGeom>
          <a:noFill/>
          <a:ln>
            <a:noFill/>
          </a:ln>
        </p:spPr>
      </p:pic>
      <p:sp>
        <p:nvSpPr>
          <p:cNvPr id="164" name="Google Shape;164;p30"/>
          <p:cNvSpPr txBox="1"/>
          <p:nvPr/>
        </p:nvSpPr>
        <p:spPr>
          <a:xfrm>
            <a:off x="152400" y="3590475"/>
            <a:ext cx="472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    Trust is the most important thing in business it plays very crucial role. So in this Obviously all people will strongly agree while purchasing an item.</a:t>
            </a:r>
            <a:endParaRPr b="1"/>
          </a:p>
        </p:txBody>
      </p:sp>
      <p:pic>
        <p:nvPicPr>
          <p:cNvPr id="165" name="Google Shape;165;p30"/>
          <p:cNvPicPr preferRelativeResize="0"/>
          <p:nvPr/>
        </p:nvPicPr>
        <p:blipFill>
          <a:blip r:embed="rId4">
            <a:alphaModFix/>
          </a:blip>
          <a:stretch>
            <a:fillRect/>
          </a:stretch>
        </p:blipFill>
        <p:spPr>
          <a:xfrm>
            <a:off x="5404675" y="152400"/>
            <a:ext cx="3586926" cy="3135800"/>
          </a:xfrm>
          <a:prstGeom prst="rect">
            <a:avLst/>
          </a:prstGeom>
          <a:noFill/>
          <a:ln>
            <a:noFill/>
          </a:ln>
        </p:spPr>
      </p:pic>
      <p:sp>
        <p:nvSpPr>
          <p:cNvPr id="166" name="Google Shape;166;p30"/>
          <p:cNvSpPr txBox="1"/>
          <p:nvPr/>
        </p:nvSpPr>
        <p:spPr>
          <a:xfrm>
            <a:off x="5592350" y="3590475"/>
            <a:ext cx="339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    Most people will stongly agree for purchasing the items in simple way.</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152400" y="152400"/>
            <a:ext cx="5043199" cy="4838701"/>
          </a:xfrm>
          <a:prstGeom prst="rect">
            <a:avLst/>
          </a:prstGeom>
          <a:noFill/>
          <a:ln>
            <a:noFill/>
          </a:ln>
        </p:spPr>
      </p:pic>
      <p:sp>
        <p:nvSpPr>
          <p:cNvPr id="172" name="Google Shape;172;p31"/>
          <p:cNvSpPr txBox="1"/>
          <p:nvPr/>
        </p:nvSpPr>
        <p:spPr>
          <a:xfrm>
            <a:off x="5384375" y="152400"/>
            <a:ext cx="3000000" cy="4307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2100"/>
              <a:t>We can see that mostly people are recommending "Amazon.com" &amp; "Flipkart.com" to others.</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rPr b="1" lang="en-GB" sz="2100"/>
              <a:t>Least were recommended website is "Paytm" &amp; "Snapdeal".</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85100" y="43025"/>
            <a:ext cx="9001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t>ABOUT THE COLUMNS PRESENT IN THE DATASET </a:t>
            </a:r>
            <a:endParaRPr b="1" sz="2600"/>
          </a:p>
        </p:txBody>
      </p:sp>
      <p:pic>
        <p:nvPicPr>
          <p:cNvPr id="60" name="Google Shape;60;p14"/>
          <p:cNvPicPr preferRelativeResize="0"/>
          <p:nvPr/>
        </p:nvPicPr>
        <p:blipFill>
          <a:blip r:embed="rId3">
            <a:alphaModFix/>
          </a:blip>
          <a:stretch>
            <a:fillRect/>
          </a:stretch>
        </p:blipFill>
        <p:spPr>
          <a:xfrm>
            <a:off x="152400" y="780425"/>
            <a:ext cx="4211925" cy="4210674"/>
          </a:xfrm>
          <a:prstGeom prst="rect">
            <a:avLst/>
          </a:prstGeom>
          <a:noFill/>
          <a:ln>
            <a:noFill/>
          </a:ln>
        </p:spPr>
      </p:pic>
      <p:pic>
        <p:nvPicPr>
          <p:cNvPr id="61" name="Google Shape;61;p14"/>
          <p:cNvPicPr preferRelativeResize="0"/>
          <p:nvPr/>
        </p:nvPicPr>
        <p:blipFill>
          <a:blip r:embed="rId4">
            <a:alphaModFix/>
          </a:blip>
          <a:stretch>
            <a:fillRect/>
          </a:stretch>
        </p:blipFill>
        <p:spPr>
          <a:xfrm>
            <a:off x="5045725" y="780425"/>
            <a:ext cx="3945875" cy="421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nvSpPr>
        <p:spPr>
          <a:xfrm>
            <a:off x="21325" y="85550"/>
            <a:ext cx="95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a:t>OBSERVATION / CONCLUSION FROM THE DATA SET </a:t>
            </a:r>
            <a:endParaRPr b="1" sz="2700"/>
          </a:p>
        </p:txBody>
      </p:sp>
      <p:sp>
        <p:nvSpPr>
          <p:cNvPr id="178" name="Google Shape;178;p32"/>
          <p:cNvSpPr txBox="1"/>
          <p:nvPr/>
        </p:nvSpPr>
        <p:spPr>
          <a:xfrm>
            <a:off x="85100" y="829425"/>
            <a:ext cx="8459100" cy="4340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b="1" lang="en-GB" sz="1500"/>
              <a:t>From the data we got to know that many of the females are more actives than males so policies and material can be added by giving more </a:t>
            </a:r>
            <a:r>
              <a:rPr b="1" lang="en-GB" sz="1500"/>
              <a:t>preference</a:t>
            </a:r>
            <a:r>
              <a:rPr b="1" lang="en-GB" sz="1500"/>
              <a:t> to females </a:t>
            </a:r>
            <a:endParaRPr b="1" sz="1500"/>
          </a:p>
          <a:p>
            <a:pPr indent="-323850" lvl="0" marL="457200" rtl="0" algn="l">
              <a:spcBef>
                <a:spcPts val="0"/>
              </a:spcBef>
              <a:spcAft>
                <a:spcPts val="0"/>
              </a:spcAft>
              <a:buSzPts val="1500"/>
              <a:buChar char="●"/>
            </a:pPr>
            <a:r>
              <a:rPr b="1" lang="en-GB" sz="1500"/>
              <a:t>There are many </a:t>
            </a:r>
            <a:r>
              <a:rPr b="1" lang="en-GB" sz="1500"/>
              <a:t>weak points</a:t>
            </a:r>
            <a:r>
              <a:rPr b="1" lang="en-GB" sz="1500"/>
              <a:t> that came into notice so companies can work over it </a:t>
            </a:r>
            <a:endParaRPr b="1" sz="1500"/>
          </a:p>
          <a:p>
            <a:pPr indent="-323850" lvl="0" marL="457200" rtl="0" algn="l">
              <a:spcBef>
                <a:spcPts val="0"/>
              </a:spcBef>
              <a:spcAft>
                <a:spcPts val="0"/>
              </a:spcAft>
              <a:buSzPts val="1500"/>
              <a:buChar char="●"/>
            </a:pPr>
            <a:r>
              <a:rPr b="1" lang="en-GB" sz="1500"/>
              <a:t>There is a huge amount of population which are not much active in E-commerce sector or shopping by making policies as per their easiness , customer reach can be increase </a:t>
            </a:r>
            <a:endParaRPr b="1" sz="1500"/>
          </a:p>
          <a:p>
            <a:pPr indent="-323850" lvl="0" marL="457200" rtl="0" algn="l">
              <a:spcBef>
                <a:spcPts val="0"/>
              </a:spcBef>
              <a:spcAft>
                <a:spcPts val="0"/>
              </a:spcAft>
              <a:buSzPts val="1500"/>
              <a:buChar char="●"/>
            </a:pPr>
            <a:r>
              <a:rPr b="1" lang="en-GB" sz="1500"/>
              <a:t>Many companies usually took a lot of time in delivering the item and many miss the payment options so they can work over it , that will also increase their customer base </a:t>
            </a:r>
            <a:endParaRPr b="1" sz="1500"/>
          </a:p>
          <a:p>
            <a:pPr indent="-323850" lvl="0" marL="457200" rtl="0" algn="l">
              <a:spcBef>
                <a:spcPts val="0"/>
              </a:spcBef>
              <a:spcAft>
                <a:spcPts val="0"/>
              </a:spcAft>
              <a:buSzPts val="1500"/>
              <a:buChar char="●"/>
            </a:pPr>
            <a:r>
              <a:rPr b="1" lang="en-GB" sz="1500"/>
              <a:t>From the data we came to know that all companies are not perfect in providing the </a:t>
            </a:r>
            <a:r>
              <a:rPr b="1" lang="en-GB" sz="1500"/>
              <a:t>services, even the good and big giants companies like Amazon and Flipkart suffers a lot in many of the domain , so by analysing this small competitors can make then better and also big giants can </a:t>
            </a:r>
            <a:r>
              <a:rPr b="1" lang="en-GB" sz="1500"/>
              <a:t> also in their </a:t>
            </a:r>
            <a:r>
              <a:rPr b="1" lang="en-GB" sz="1500"/>
              <a:t>services</a:t>
            </a:r>
            <a:endParaRPr b="1" sz="1500"/>
          </a:p>
          <a:p>
            <a:pPr indent="-323850" lvl="0" marL="457200" rtl="0" algn="l">
              <a:spcBef>
                <a:spcPts val="0"/>
              </a:spcBef>
              <a:spcAft>
                <a:spcPts val="0"/>
              </a:spcAft>
              <a:buSzPts val="1500"/>
              <a:buChar char="●"/>
            </a:pPr>
            <a:r>
              <a:rPr b="1" lang="en-GB" sz="1500"/>
              <a:t>The data can also help in </a:t>
            </a:r>
            <a:r>
              <a:rPr b="1" lang="en-GB" sz="1500"/>
              <a:t> increasing the customer base and also can help in increasing of the Profits of the organization </a:t>
            </a:r>
            <a:endParaRPr b="1" sz="1500"/>
          </a:p>
          <a:p>
            <a:pPr indent="-323850" lvl="0" marL="457200" rtl="0" algn="l">
              <a:spcBef>
                <a:spcPts val="0"/>
              </a:spcBef>
              <a:spcAft>
                <a:spcPts val="0"/>
              </a:spcAft>
              <a:buSzPts val="1500"/>
              <a:buChar char="●"/>
            </a:pPr>
            <a:r>
              <a:rPr b="1" lang="en-GB" sz="1500"/>
              <a:t>Data help the companies by </a:t>
            </a:r>
            <a:r>
              <a:rPr b="1" lang="en-GB" sz="1500"/>
              <a:t>clearly</a:t>
            </a:r>
            <a:r>
              <a:rPr b="1" lang="en-GB" sz="1500"/>
              <a:t> stating them the issues and </a:t>
            </a:r>
            <a:r>
              <a:rPr b="1" lang="en-GB" sz="1500"/>
              <a:t>problems of the customers and about the companies where they lack </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13500" y="76450"/>
            <a:ext cx="903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t>CHECKING FOR THE NULL VALUES </a:t>
            </a:r>
            <a:endParaRPr b="1" sz="2800"/>
          </a:p>
        </p:txBody>
      </p:sp>
      <p:pic>
        <p:nvPicPr>
          <p:cNvPr id="67" name="Google Shape;67;p15"/>
          <p:cNvPicPr preferRelativeResize="0"/>
          <p:nvPr/>
        </p:nvPicPr>
        <p:blipFill>
          <a:blip r:embed="rId3">
            <a:alphaModFix/>
          </a:blip>
          <a:stretch>
            <a:fillRect/>
          </a:stretch>
        </p:blipFill>
        <p:spPr>
          <a:xfrm>
            <a:off x="152400" y="844450"/>
            <a:ext cx="4495800" cy="3879575"/>
          </a:xfrm>
          <a:prstGeom prst="rect">
            <a:avLst/>
          </a:prstGeom>
          <a:noFill/>
          <a:ln>
            <a:noFill/>
          </a:ln>
        </p:spPr>
      </p:pic>
      <p:pic>
        <p:nvPicPr>
          <p:cNvPr id="68" name="Google Shape;68;p15"/>
          <p:cNvPicPr preferRelativeResize="0"/>
          <p:nvPr/>
        </p:nvPicPr>
        <p:blipFill>
          <a:blip r:embed="rId4">
            <a:alphaModFix/>
          </a:blip>
          <a:stretch>
            <a:fillRect/>
          </a:stretch>
        </p:blipFill>
        <p:spPr>
          <a:xfrm>
            <a:off x="4800600" y="844450"/>
            <a:ext cx="4181691" cy="4146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94600" y="152025"/>
            <a:ext cx="7991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t>ABOUT THE STATISTICAL SUMMARY </a:t>
            </a:r>
            <a:endParaRPr b="1" sz="2600"/>
          </a:p>
        </p:txBody>
      </p:sp>
      <p:pic>
        <p:nvPicPr>
          <p:cNvPr id="74" name="Google Shape;74;p16"/>
          <p:cNvPicPr preferRelativeResize="0"/>
          <p:nvPr/>
        </p:nvPicPr>
        <p:blipFill>
          <a:blip r:embed="rId3">
            <a:alphaModFix/>
          </a:blip>
          <a:stretch>
            <a:fillRect/>
          </a:stretch>
        </p:blipFill>
        <p:spPr>
          <a:xfrm>
            <a:off x="152400" y="889425"/>
            <a:ext cx="8746150" cy="385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75725" y="57575"/>
            <a:ext cx="8860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t>PRESENTING THE </a:t>
            </a:r>
            <a:r>
              <a:rPr b="1" lang="en-GB" sz="2600"/>
              <a:t>VISUALIZATION</a:t>
            </a:r>
            <a:r>
              <a:rPr b="1" lang="en-GB" sz="2600"/>
              <a:t> OF THE DATA</a:t>
            </a:r>
            <a:endParaRPr b="1" sz="2600"/>
          </a:p>
        </p:txBody>
      </p:sp>
      <p:pic>
        <p:nvPicPr>
          <p:cNvPr id="80" name="Google Shape;80;p17"/>
          <p:cNvPicPr preferRelativeResize="0"/>
          <p:nvPr/>
        </p:nvPicPr>
        <p:blipFill>
          <a:blip r:embed="rId3">
            <a:alphaModFix/>
          </a:blip>
          <a:stretch>
            <a:fillRect/>
          </a:stretch>
        </p:blipFill>
        <p:spPr>
          <a:xfrm>
            <a:off x="152400" y="794975"/>
            <a:ext cx="3739625" cy="3173350"/>
          </a:xfrm>
          <a:prstGeom prst="rect">
            <a:avLst/>
          </a:prstGeom>
          <a:noFill/>
          <a:ln>
            <a:noFill/>
          </a:ln>
        </p:spPr>
      </p:pic>
      <p:pic>
        <p:nvPicPr>
          <p:cNvPr id="81" name="Google Shape;81;p17"/>
          <p:cNvPicPr preferRelativeResize="0"/>
          <p:nvPr/>
        </p:nvPicPr>
        <p:blipFill>
          <a:blip r:embed="rId4">
            <a:alphaModFix/>
          </a:blip>
          <a:stretch>
            <a:fillRect/>
          </a:stretch>
        </p:blipFill>
        <p:spPr>
          <a:xfrm>
            <a:off x="4044425" y="794975"/>
            <a:ext cx="4947175" cy="3060000"/>
          </a:xfrm>
          <a:prstGeom prst="rect">
            <a:avLst/>
          </a:prstGeom>
          <a:noFill/>
          <a:ln>
            <a:noFill/>
          </a:ln>
        </p:spPr>
      </p:pic>
      <p:sp>
        <p:nvSpPr>
          <p:cNvPr id="82" name="Google Shape;82;p17"/>
          <p:cNvSpPr txBox="1"/>
          <p:nvPr/>
        </p:nvSpPr>
        <p:spPr>
          <a:xfrm>
            <a:off x="529150" y="4100575"/>
            <a:ext cx="315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THERE WERE MORE FEMALES THAN THAT OF MALES </a:t>
            </a:r>
            <a:endParaRPr b="1"/>
          </a:p>
        </p:txBody>
      </p:sp>
      <p:sp>
        <p:nvSpPr>
          <p:cNvPr id="83" name="Google Shape;83;p17"/>
          <p:cNvSpPr txBox="1"/>
          <p:nvPr/>
        </p:nvSpPr>
        <p:spPr>
          <a:xfrm>
            <a:off x="4288750" y="4157250"/>
            <a:ext cx="425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MOSTLY ACTIVE USERS ARE OF AGE BETWEEN 31-40 YEARS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52400" y="152400"/>
            <a:ext cx="4740925" cy="4724400"/>
          </a:xfrm>
          <a:prstGeom prst="rect">
            <a:avLst/>
          </a:prstGeom>
          <a:noFill/>
          <a:ln>
            <a:noFill/>
          </a:ln>
        </p:spPr>
      </p:pic>
      <p:sp>
        <p:nvSpPr>
          <p:cNvPr id="89" name="Google Shape;89;p18"/>
          <p:cNvSpPr txBox="1"/>
          <p:nvPr/>
        </p:nvSpPr>
        <p:spPr>
          <a:xfrm>
            <a:off x="5082250" y="510975"/>
            <a:ext cx="3702900" cy="45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chemeClr val="dk1"/>
                </a:solidFill>
                <a:highlight>
                  <a:srgbClr val="FFFFFF"/>
                </a:highlight>
              </a:rPr>
              <a:t>we can see a very large no.of people shopping from Delhi city i.e in between 50 to 60.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Similarly people from Greater Noida shopping in between 40 to 50.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Similarly people from Kamal shopping in between 20 to 30.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Similarly people from </a:t>
            </a:r>
            <a:r>
              <a:rPr lang="en-GB" sz="1050">
                <a:solidFill>
                  <a:schemeClr val="dk1"/>
                </a:solidFill>
                <a:highlight>
                  <a:srgbClr val="FFFFFF"/>
                </a:highlight>
              </a:rPr>
              <a:t>Bangalore</a:t>
            </a:r>
            <a:r>
              <a:rPr lang="en-GB" sz="1050">
                <a:solidFill>
                  <a:schemeClr val="dk1"/>
                </a:solidFill>
                <a:highlight>
                  <a:srgbClr val="FFFFFF"/>
                </a:highlight>
              </a:rPr>
              <a:t> shopping in between 30 to 40.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Similarly people from Noida shopping almost 40.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Similarly people from Solan city shopping in between 10 to 20.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Similarly people from Moradabad shopping in between 0 to 10.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Similarly people from Gurgaon shopping in between 10 to 20.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Similarly people from </a:t>
            </a:r>
            <a:r>
              <a:rPr lang="en-GB" sz="1050">
                <a:solidFill>
                  <a:schemeClr val="dk1"/>
                </a:solidFill>
                <a:highlight>
                  <a:srgbClr val="FFFFFF"/>
                </a:highlight>
              </a:rPr>
              <a:t>Meerut</a:t>
            </a:r>
            <a:r>
              <a:rPr lang="en-GB" sz="1050">
                <a:solidFill>
                  <a:schemeClr val="dk1"/>
                </a:solidFill>
                <a:highlight>
                  <a:srgbClr val="FFFFFF"/>
                </a:highlight>
              </a:rPr>
              <a:t> shopping almost 10.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GB" sz="1050">
                <a:solidFill>
                  <a:schemeClr val="dk1"/>
                </a:solidFill>
                <a:highlight>
                  <a:srgbClr val="FFFFFF"/>
                </a:highlight>
              </a:rPr>
              <a:t>Similarly people from Ghaziabad shopping in between 10 to 20.</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52400" y="152400"/>
            <a:ext cx="4778700" cy="4724400"/>
          </a:xfrm>
          <a:prstGeom prst="rect">
            <a:avLst/>
          </a:prstGeom>
          <a:noFill/>
          <a:ln>
            <a:noFill/>
          </a:ln>
        </p:spPr>
      </p:pic>
      <p:sp>
        <p:nvSpPr>
          <p:cNvPr id="95" name="Google Shape;95;p19"/>
          <p:cNvSpPr txBox="1"/>
          <p:nvPr/>
        </p:nvSpPr>
        <p:spPr>
          <a:xfrm>
            <a:off x="5479000" y="340950"/>
            <a:ext cx="3325200" cy="440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100"/>
              </a:spcBef>
              <a:spcAft>
                <a:spcPts val="0"/>
              </a:spcAft>
              <a:buClr>
                <a:schemeClr val="dk1"/>
              </a:buClr>
              <a:buSzPts val="1100"/>
              <a:buFont typeface="Arial"/>
              <a:buNone/>
            </a:pPr>
            <a:r>
              <a:rPr b="1" lang="en-GB" sz="1650">
                <a:solidFill>
                  <a:schemeClr val="dk1"/>
                </a:solidFill>
                <a:highlight>
                  <a:srgbClr val="FFFFFF"/>
                </a:highlight>
              </a:rPr>
              <a:t>Here some E-commerce site having an experience of Above 4 years are in between 80-100.</a:t>
            </a:r>
            <a:endParaRPr b="1" sz="16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b="1" lang="en-GB" sz="1650">
                <a:solidFill>
                  <a:schemeClr val="dk1"/>
                </a:solidFill>
                <a:highlight>
                  <a:srgbClr val="FFFFFF"/>
                </a:highlight>
              </a:rPr>
              <a:t>Some other having 3-4 years in between 40-60.</a:t>
            </a:r>
            <a:endParaRPr b="1" sz="16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b="1" lang="en-GB" sz="1650">
                <a:solidFill>
                  <a:schemeClr val="dk1"/>
                </a:solidFill>
                <a:highlight>
                  <a:srgbClr val="FFFFFF"/>
                </a:highlight>
              </a:rPr>
              <a:t>Other having 2-3 years are in between 60-80.</a:t>
            </a:r>
            <a:endParaRPr b="1" sz="16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b="1" lang="en-GB" sz="1650">
                <a:solidFill>
                  <a:schemeClr val="dk1"/>
                </a:solidFill>
                <a:highlight>
                  <a:srgbClr val="FFFFFF"/>
                </a:highlight>
              </a:rPr>
              <a:t>Less than 1 year are in 40.</a:t>
            </a:r>
            <a:endParaRPr b="1" sz="16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b="1" lang="en-GB" sz="1650">
                <a:solidFill>
                  <a:schemeClr val="dk1"/>
                </a:solidFill>
                <a:highlight>
                  <a:srgbClr val="FFFFFF"/>
                </a:highlight>
              </a:rPr>
              <a:t>In between 1-2 years are in 0-20 respectively.</a:t>
            </a:r>
            <a:endParaRPr b="1" sz="1650">
              <a:solidFill>
                <a:schemeClr val="dk1"/>
              </a:solidFill>
              <a:highlight>
                <a:srgbClr val="FFFFFF"/>
              </a:highlight>
            </a:endParaRPr>
          </a:p>
          <a:p>
            <a:pPr indent="0" lvl="0" marL="0" rtl="0" algn="l">
              <a:spcBef>
                <a:spcPts val="0"/>
              </a:spcBef>
              <a:spcAft>
                <a:spcPts val="0"/>
              </a:spcAft>
              <a:buNone/>
            </a:pPr>
            <a:r>
              <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52400" y="152400"/>
            <a:ext cx="4155250" cy="4724400"/>
          </a:xfrm>
          <a:prstGeom prst="rect">
            <a:avLst/>
          </a:prstGeom>
          <a:noFill/>
          <a:ln>
            <a:noFill/>
          </a:ln>
        </p:spPr>
      </p:pic>
      <p:sp>
        <p:nvSpPr>
          <p:cNvPr id="101" name="Google Shape;101;p20"/>
          <p:cNvSpPr txBox="1"/>
          <p:nvPr/>
        </p:nvSpPr>
        <p:spPr>
          <a:xfrm>
            <a:off x="5063350" y="303175"/>
            <a:ext cx="3684000" cy="4265400"/>
          </a:xfrm>
          <a:prstGeom prst="rect">
            <a:avLst/>
          </a:prstGeom>
          <a:noFill/>
          <a:ln>
            <a:noFill/>
          </a:ln>
        </p:spPr>
        <p:txBody>
          <a:bodyPr anchorCtr="0" anchor="t" bIns="91425" lIns="91425" spcFirstLastPara="1" rIns="91425" wrap="square" tIns="91425">
            <a:spAutoFit/>
          </a:bodyPr>
          <a:lstStyle/>
          <a:p>
            <a:pPr indent="0" lvl="0" marL="101600" marR="114300" rtl="0" algn="l">
              <a:lnSpc>
                <a:spcPct val="115000"/>
              </a:lnSpc>
              <a:spcBef>
                <a:spcPts val="1100"/>
              </a:spcBef>
              <a:spcAft>
                <a:spcPts val="0"/>
              </a:spcAft>
              <a:buClr>
                <a:schemeClr val="dk1"/>
              </a:buClr>
              <a:buSzPts val="1100"/>
              <a:buFont typeface="Arial"/>
              <a:buNone/>
            </a:pPr>
            <a:r>
              <a:rPr b="1" lang="en-GB" sz="1050">
                <a:solidFill>
                  <a:schemeClr val="dk1"/>
                </a:solidFill>
              </a:rPr>
              <a:t>The people in blue code above 60 in numbers are purchased the item 31-40 times in past 1 year.</a:t>
            </a:r>
            <a:endParaRPr b="1" sz="1050">
              <a:solidFill>
                <a:schemeClr val="dk1"/>
              </a:solidFill>
            </a:endParaRPr>
          </a:p>
          <a:p>
            <a:pPr indent="0" lvl="0" marL="101600" marR="114300" rtl="0" algn="l">
              <a:lnSpc>
                <a:spcPct val="115000"/>
              </a:lnSpc>
              <a:spcBef>
                <a:spcPts val="1100"/>
              </a:spcBef>
              <a:spcAft>
                <a:spcPts val="0"/>
              </a:spcAft>
              <a:buClr>
                <a:schemeClr val="dk1"/>
              </a:buClr>
              <a:buSzPts val="1100"/>
              <a:buFont typeface="Arial"/>
              <a:buNone/>
            </a:pPr>
            <a:r>
              <a:rPr b="1" lang="en-GB" sz="1050">
                <a:solidFill>
                  <a:schemeClr val="dk1"/>
                </a:solidFill>
              </a:rPr>
              <a:t>The people in orange code in between 40-60 in numbers are purchased the item 41 times in past 1 year.</a:t>
            </a:r>
            <a:endParaRPr b="1" sz="1050">
              <a:solidFill>
                <a:schemeClr val="dk1"/>
              </a:solidFill>
            </a:endParaRPr>
          </a:p>
          <a:p>
            <a:pPr indent="0" lvl="0" marL="101600" marR="114300" rtl="0" algn="l">
              <a:lnSpc>
                <a:spcPct val="115000"/>
              </a:lnSpc>
              <a:spcBef>
                <a:spcPts val="1100"/>
              </a:spcBef>
              <a:spcAft>
                <a:spcPts val="0"/>
              </a:spcAft>
              <a:buClr>
                <a:schemeClr val="dk1"/>
              </a:buClr>
              <a:buSzPts val="1100"/>
              <a:buFont typeface="Arial"/>
              <a:buNone/>
            </a:pPr>
            <a:r>
              <a:rPr b="1" lang="en-GB" sz="1050">
                <a:solidFill>
                  <a:schemeClr val="dk1"/>
                </a:solidFill>
              </a:rPr>
              <a:t>The people in green code above 100 in numbers are purchased the item less than 10 times in past 1 year.</a:t>
            </a:r>
            <a:endParaRPr b="1" sz="1050">
              <a:solidFill>
                <a:schemeClr val="dk1"/>
              </a:solidFill>
            </a:endParaRPr>
          </a:p>
          <a:p>
            <a:pPr indent="0" lvl="0" marL="101600" marR="114300" rtl="0" algn="l">
              <a:lnSpc>
                <a:spcPct val="115000"/>
              </a:lnSpc>
              <a:spcBef>
                <a:spcPts val="1100"/>
              </a:spcBef>
              <a:spcAft>
                <a:spcPts val="0"/>
              </a:spcAft>
              <a:buClr>
                <a:schemeClr val="dk1"/>
              </a:buClr>
              <a:buSzPts val="1100"/>
              <a:buFont typeface="Arial"/>
              <a:buNone/>
            </a:pPr>
            <a:r>
              <a:rPr b="1" lang="en-GB" sz="1050">
                <a:solidFill>
                  <a:schemeClr val="dk1"/>
                </a:solidFill>
              </a:rPr>
              <a:t>The people in red code in between 20-40 in numbers are purchased the item 11-20 times in past 1 year.</a:t>
            </a:r>
            <a:endParaRPr b="1" sz="1050">
              <a:solidFill>
                <a:schemeClr val="dk1"/>
              </a:solidFill>
            </a:endParaRPr>
          </a:p>
          <a:p>
            <a:pPr indent="0" lvl="0" marL="101600" marR="114300" rtl="0" algn="l">
              <a:lnSpc>
                <a:spcPct val="115000"/>
              </a:lnSpc>
              <a:spcBef>
                <a:spcPts val="1100"/>
              </a:spcBef>
              <a:spcAft>
                <a:spcPts val="0"/>
              </a:spcAft>
              <a:buClr>
                <a:schemeClr val="dk1"/>
              </a:buClr>
              <a:buSzPts val="1100"/>
              <a:buFont typeface="Arial"/>
              <a:buNone/>
            </a:pPr>
            <a:r>
              <a:rPr b="1" lang="en-GB" sz="1050">
                <a:solidFill>
                  <a:schemeClr val="dk1"/>
                </a:solidFill>
              </a:rPr>
              <a:t>The people in violet code in between 0-20 in numbers are purchased the item 21-30 times in past 1 year.</a:t>
            </a:r>
            <a:endParaRPr b="1" sz="1050">
              <a:solidFill>
                <a:schemeClr val="dk1"/>
              </a:solidFill>
            </a:endParaRPr>
          </a:p>
          <a:p>
            <a:pPr indent="0" lvl="0" marL="101600" marR="114300" rtl="0" algn="l">
              <a:lnSpc>
                <a:spcPct val="115000"/>
              </a:lnSpc>
              <a:spcBef>
                <a:spcPts val="1100"/>
              </a:spcBef>
              <a:spcAft>
                <a:spcPts val="0"/>
              </a:spcAft>
              <a:buClr>
                <a:schemeClr val="dk1"/>
              </a:buClr>
              <a:buSzPts val="1100"/>
              <a:buFont typeface="Arial"/>
              <a:buNone/>
            </a:pPr>
            <a:r>
              <a:rPr b="1" lang="en-GB" sz="1050">
                <a:solidFill>
                  <a:schemeClr val="dk1"/>
                </a:solidFill>
              </a:rPr>
              <a:t>The people in brown code in between 0-20 in numbers are purchased the item 42 times in past 1 year.</a:t>
            </a:r>
            <a:endParaRPr b="1" sz="1050">
              <a:solidFill>
                <a:schemeClr val="dk1"/>
              </a:solidFill>
            </a:endParaRPr>
          </a:p>
          <a:p>
            <a:pPr indent="0" lvl="0" marL="101600" marR="101600" rtl="0" algn="ctr">
              <a:lnSpc>
                <a:spcPct val="121429"/>
              </a:lnSpc>
              <a:spcBef>
                <a:spcPts val="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152400"/>
            <a:ext cx="6896100" cy="3305825"/>
          </a:xfrm>
          <a:prstGeom prst="rect">
            <a:avLst/>
          </a:prstGeom>
          <a:noFill/>
          <a:ln>
            <a:noFill/>
          </a:ln>
        </p:spPr>
      </p:pic>
      <p:sp>
        <p:nvSpPr>
          <p:cNvPr id="107" name="Google Shape;107;p21"/>
          <p:cNvSpPr txBox="1"/>
          <p:nvPr/>
        </p:nvSpPr>
        <p:spPr>
          <a:xfrm>
            <a:off x="340050" y="3872975"/>
            <a:ext cx="661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Its clear that most of people were using/Depends up on **Mobile Internet** rather than **Wifi or Dial-up** for online shopping.</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