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60" r:id="rId5"/>
    <p:sldId id="261" r:id="rId6"/>
    <p:sldId id="262" r:id="rId7"/>
    <p:sldId id="263" r:id="rId8"/>
    <p:sldId id="265" r:id="rId9"/>
    <p:sldId id="270" r:id="rId10"/>
    <p:sldId id="273" r:id="rId11"/>
    <p:sldId id="275" r:id="rId12"/>
    <p:sldId id="277" r:id="rId13"/>
    <p:sldId id="280" r:id="rId14"/>
    <p:sldId id="283" r:id="rId15"/>
    <p:sldId id="285" r:id="rId16"/>
    <p:sldId id="287" r:id="rId17"/>
    <p:sldId id="288" r:id="rId18"/>
    <p:sldId id="290" r:id="rId19"/>
    <p:sldId id="291" r:id="rId20"/>
    <p:sldId id="292" r:id="rId21"/>
    <p:sldId id="293" r:id="rId22"/>
    <p:sldId id="294" r:id="rId23"/>
  </p:sldIdLst>
  <p:sldSz cx="7569200" cy="10693400"/>
  <p:notesSz cx="7569200" cy="10693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690" y="3314954"/>
            <a:ext cx="6433820" cy="224561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35380" y="5988304"/>
            <a:ext cx="5298440" cy="267335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u="heavy">
                <a:solidFill>
                  <a:schemeClr val="tx1"/>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u="heavy">
                <a:solidFill>
                  <a:schemeClr val="tx1"/>
                </a:solidFill>
                <a:latin typeface="Arial" panose="020B0604020202020204"/>
                <a:cs typeface="Arial" panose="020B0604020202020204"/>
              </a:defRPr>
            </a:lvl1pPr>
          </a:lstStyle>
          <a:p/>
        </p:txBody>
      </p:sp>
      <p:sp>
        <p:nvSpPr>
          <p:cNvPr id="3" name="Holder 3"/>
          <p:cNvSpPr>
            <a:spLocks noGrp="1"/>
          </p:cNvSpPr>
          <p:nvPr>
            <p:ph sz="half" idx="2"/>
          </p:nvPr>
        </p:nvSpPr>
        <p:spPr>
          <a:xfrm>
            <a:off x="378460" y="2459482"/>
            <a:ext cx="3292602" cy="7057644"/>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3898138" y="2459482"/>
            <a:ext cx="3292602" cy="7057644"/>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u="heavy">
                <a:solidFill>
                  <a:schemeClr val="tx1"/>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23999" y="880436"/>
            <a:ext cx="4521200" cy="436880"/>
          </a:xfrm>
          <a:prstGeom prst="rect">
            <a:avLst/>
          </a:prstGeom>
        </p:spPr>
        <p:txBody>
          <a:bodyPr wrap="square" lIns="0" tIns="0" rIns="0" bIns="0">
            <a:spAutoFit/>
          </a:bodyPr>
          <a:lstStyle>
            <a:lvl1pPr>
              <a:defRPr sz="2700" b="1" i="0" u="heavy">
                <a:solidFill>
                  <a:schemeClr val="tx1"/>
                </a:solidFill>
                <a:latin typeface="Arial" panose="020B0604020202020204"/>
                <a:cs typeface="Arial" panose="020B0604020202020204"/>
              </a:defRPr>
            </a:lvl1pPr>
          </a:lstStyle>
          <a:p/>
        </p:txBody>
      </p:sp>
      <p:sp>
        <p:nvSpPr>
          <p:cNvPr id="3" name="Holder 3"/>
          <p:cNvSpPr>
            <a:spLocks noGrp="1"/>
          </p:cNvSpPr>
          <p:nvPr>
            <p:ph type="body" idx="1"/>
          </p:nvPr>
        </p:nvSpPr>
        <p:spPr>
          <a:xfrm>
            <a:off x="901700" y="3997335"/>
            <a:ext cx="5765800" cy="5334634"/>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2573528" y="9944862"/>
            <a:ext cx="2422144"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378460" y="9944862"/>
            <a:ext cx="1740916"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5449824" y="9944862"/>
            <a:ext cx="1740916"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8.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0.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hyperlink" Target="https://docs.aws.amazon.com/sagemaker/latest/dg/xgboost-HowItWorks.html" TargetMode="Externa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3.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jpeg"/><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6.jpe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1.png"/><Relationship Id="rId1"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5.jpe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3999" y="880436"/>
            <a:ext cx="4508500" cy="436880"/>
          </a:xfrm>
          <a:prstGeom prst="rect">
            <a:avLst/>
          </a:prstGeom>
        </p:spPr>
        <p:txBody>
          <a:bodyPr vert="horz" wrap="square" lIns="0" tIns="12700" rIns="0" bIns="0" rtlCol="0">
            <a:spAutoFit/>
          </a:bodyPr>
          <a:lstStyle/>
          <a:p>
            <a:pPr marL="12700">
              <a:lnSpc>
                <a:spcPct val="100000"/>
              </a:lnSpc>
              <a:spcBef>
                <a:spcPts val="100"/>
              </a:spcBef>
            </a:pPr>
            <a:r>
              <a:rPr b="0" spc="-645" dirty="0">
                <a:latin typeface="Times New Roman" panose="02020603050405020304"/>
                <a:cs typeface="Times New Roman" panose="02020603050405020304"/>
              </a:rPr>
              <a:t> </a:t>
            </a:r>
            <a:r>
              <a:rPr dirty="0"/>
              <a:t>Car price prediction</a:t>
            </a:r>
            <a:r>
              <a:rPr spc="-95" dirty="0"/>
              <a:t> </a:t>
            </a:r>
            <a:r>
              <a:rPr dirty="0"/>
              <a:t>project</a:t>
            </a:r>
            <a:endParaRPr dirty="0"/>
          </a:p>
        </p:txBody>
      </p:sp>
      <p:sp>
        <p:nvSpPr>
          <p:cNvPr id="3" name="object 3"/>
          <p:cNvSpPr txBox="1"/>
          <p:nvPr/>
        </p:nvSpPr>
        <p:spPr>
          <a:xfrm>
            <a:off x="915222" y="1643796"/>
            <a:ext cx="5729605" cy="1117600"/>
          </a:xfrm>
          <a:prstGeom prst="rect">
            <a:avLst/>
          </a:prstGeom>
        </p:spPr>
        <p:txBody>
          <a:bodyPr vert="horz" wrap="square" lIns="0" tIns="12700" rIns="0" bIns="0" rtlCol="0">
            <a:spAutoFit/>
          </a:bodyPr>
          <a:lstStyle/>
          <a:p>
            <a:pPr marL="12700" marR="5080" algn="ctr">
              <a:lnSpc>
                <a:spcPct val="110000"/>
              </a:lnSpc>
              <a:spcBef>
                <a:spcPts val="100"/>
              </a:spcBef>
            </a:pPr>
            <a:r>
              <a:rPr sz="1300" b="1" i="1" dirty="0">
                <a:solidFill>
                  <a:srgbClr val="333333"/>
                </a:solidFill>
                <a:latin typeface="Arial" panose="020B0604020202020204"/>
                <a:cs typeface="Arial" panose="020B0604020202020204"/>
              </a:rPr>
              <a:t>I </a:t>
            </a:r>
            <a:r>
              <a:rPr sz="1300" b="1" i="1" spc="-5" dirty="0">
                <a:solidFill>
                  <a:srgbClr val="333333"/>
                </a:solidFill>
                <a:latin typeface="Arial" panose="020B0604020202020204"/>
                <a:cs typeface="Arial" panose="020B0604020202020204"/>
              </a:rPr>
              <a:t>would like to express my special thanks of gratitude to my organization  </a:t>
            </a:r>
            <a:r>
              <a:rPr sz="1300" b="1" i="1" spc="-5" dirty="0">
                <a:solidFill>
                  <a:srgbClr val="333333"/>
                </a:solidFill>
                <a:latin typeface="Arial" panose="020B0604020202020204"/>
                <a:cs typeface="Arial" panose="020B0604020202020204"/>
              </a:rPr>
              <a:t>(Fliprobo))who gave me the golden opportunity to do this wonderful  project on the topic (</a:t>
            </a:r>
            <a:r>
              <a:rPr sz="1300" b="1" spc="-5" dirty="0">
                <a:latin typeface="Arial" panose="020B0604020202020204"/>
                <a:cs typeface="Arial" panose="020B0604020202020204"/>
              </a:rPr>
              <a:t>Car price prediction project </a:t>
            </a:r>
            <a:r>
              <a:rPr sz="1300" b="1" i="1" spc="-5" dirty="0">
                <a:solidFill>
                  <a:srgbClr val="333333"/>
                </a:solidFill>
                <a:latin typeface="Arial" panose="020B0604020202020204"/>
                <a:cs typeface="Arial" panose="020B0604020202020204"/>
              </a:rPr>
              <a:t>), which also helped me  </a:t>
            </a:r>
            <a:r>
              <a:rPr sz="1300" b="1" i="1" spc="-5" dirty="0">
                <a:solidFill>
                  <a:srgbClr val="333333"/>
                </a:solidFill>
                <a:latin typeface="Arial" panose="020B0604020202020204"/>
                <a:cs typeface="Arial" panose="020B0604020202020204"/>
              </a:rPr>
              <a:t>in doing </a:t>
            </a:r>
            <a:r>
              <a:rPr sz="1300" b="1" i="1" dirty="0">
                <a:solidFill>
                  <a:srgbClr val="333333"/>
                </a:solidFill>
                <a:latin typeface="Arial" panose="020B0604020202020204"/>
                <a:cs typeface="Arial" panose="020B0604020202020204"/>
              </a:rPr>
              <a:t>a </a:t>
            </a:r>
            <a:r>
              <a:rPr sz="1300" b="1" i="1" spc="-5" dirty="0">
                <a:solidFill>
                  <a:srgbClr val="333333"/>
                </a:solidFill>
                <a:latin typeface="Arial" panose="020B0604020202020204"/>
                <a:cs typeface="Arial" panose="020B0604020202020204"/>
              </a:rPr>
              <a:t>lot of Research and </a:t>
            </a:r>
            <a:r>
              <a:rPr sz="1300" b="1" i="1" dirty="0">
                <a:solidFill>
                  <a:srgbClr val="333333"/>
                </a:solidFill>
                <a:latin typeface="Arial" panose="020B0604020202020204"/>
                <a:cs typeface="Arial" panose="020B0604020202020204"/>
              </a:rPr>
              <a:t>i </a:t>
            </a:r>
            <a:r>
              <a:rPr sz="1300" b="1" i="1" spc="-5" dirty="0">
                <a:solidFill>
                  <a:srgbClr val="333333"/>
                </a:solidFill>
                <a:latin typeface="Arial" panose="020B0604020202020204"/>
                <a:cs typeface="Arial" panose="020B0604020202020204"/>
              </a:rPr>
              <a:t>came to know about so many new things  </a:t>
            </a:r>
            <a:r>
              <a:rPr sz="1300" b="1" i="1" dirty="0">
                <a:solidFill>
                  <a:srgbClr val="333333"/>
                </a:solidFill>
                <a:latin typeface="Arial" panose="020B0604020202020204"/>
                <a:cs typeface="Arial" panose="020B0604020202020204"/>
              </a:rPr>
              <a:t>I </a:t>
            </a:r>
            <a:r>
              <a:rPr sz="1300" b="1" i="1" spc="-5" dirty="0">
                <a:solidFill>
                  <a:srgbClr val="333333"/>
                </a:solidFill>
                <a:latin typeface="Arial" panose="020B0604020202020204"/>
                <a:cs typeface="Arial" panose="020B0604020202020204"/>
              </a:rPr>
              <a:t>am really thankful to</a:t>
            </a:r>
            <a:r>
              <a:rPr sz="1300" b="1" i="1" spc="-20" dirty="0">
                <a:solidFill>
                  <a:srgbClr val="333333"/>
                </a:solidFill>
                <a:latin typeface="Arial" panose="020B0604020202020204"/>
                <a:cs typeface="Arial" panose="020B0604020202020204"/>
              </a:rPr>
              <a:t> </a:t>
            </a:r>
            <a:r>
              <a:rPr sz="1300" b="1" i="1" spc="-5" dirty="0">
                <a:solidFill>
                  <a:srgbClr val="333333"/>
                </a:solidFill>
                <a:latin typeface="Arial" panose="020B0604020202020204"/>
                <a:cs typeface="Arial" panose="020B0604020202020204"/>
              </a:rPr>
              <a:t>them.</a:t>
            </a:r>
            <a:endParaRPr sz="1300">
              <a:latin typeface="Arial" panose="020B0604020202020204"/>
              <a:cs typeface="Arial" panose="020B0604020202020204"/>
            </a:endParaRPr>
          </a:p>
        </p:txBody>
      </p:sp>
      <p:sp>
        <p:nvSpPr>
          <p:cNvPr id="4" name="object 4"/>
          <p:cNvSpPr txBox="1"/>
          <p:nvPr/>
        </p:nvSpPr>
        <p:spPr>
          <a:xfrm>
            <a:off x="-12700" y="3296285"/>
            <a:ext cx="5473700" cy="628015"/>
          </a:xfrm>
          <a:prstGeom prst="rect">
            <a:avLst/>
          </a:prstGeom>
        </p:spPr>
        <p:txBody>
          <a:bodyPr vert="horz" wrap="square" lIns="0" tIns="12700" rIns="0" bIns="0" rtlCol="0">
            <a:spAutoFit/>
          </a:bodyPr>
          <a:lstStyle/>
          <a:p>
            <a:pPr marL="12700">
              <a:lnSpc>
                <a:spcPct val="100000"/>
              </a:lnSpc>
              <a:spcBef>
                <a:spcPts val="100"/>
              </a:spcBef>
            </a:pPr>
            <a:r>
              <a:rPr sz="4000" b="1" spc="-5" dirty="0">
                <a:latin typeface="Arial" panose="020B0604020202020204"/>
                <a:cs typeface="Arial" panose="020B0604020202020204"/>
              </a:rPr>
              <a:t>About the</a:t>
            </a:r>
            <a:r>
              <a:rPr sz="4000" b="1" spc="-80" dirty="0">
                <a:latin typeface="Arial" panose="020B0604020202020204"/>
                <a:cs typeface="Arial" panose="020B0604020202020204"/>
              </a:rPr>
              <a:t> </a:t>
            </a:r>
            <a:r>
              <a:rPr sz="4000" b="1" spc="-5" dirty="0">
                <a:latin typeface="Arial" panose="020B0604020202020204"/>
                <a:cs typeface="Arial" panose="020B0604020202020204"/>
              </a:rPr>
              <a:t>problem:</a:t>
            </a:r>
            <a:endParaRPr sz="4000" b="1" spc="-5" dirty="0">
              <a:latin typeface="Arial" panose="020B0604020202020204"/>
              <a:cs typeface="Arial" panose="020B0604020202020204"/>
            </a:endParaRPr>
          </a:p>
        </p:txBody>
      </p:sp>
      <p:sp>
        <p:nvSpPr>
          <p:cNvPr id="5" name="object 5"/>
          <p:cNvSpPr txBox="1"/>
          <p:nvPr/>
        </p:nvSpPr>
        <p:spPr>
          <a:xfrm>
            <a:off x="15875" y="4149725"/>
            <a:ext cx="7311390" cy="5695950"/>
          </a:xfrm>
          <a:prstGeom prst="rect">
            <a:avLst/>
          </a:prstGeom>
        </p:spPr>
        <p:txBody>
          <a:bodyPr vert="horz" wrap="square" lIns="0" tIns="12700" rIns="0" bIns="0" rtlCol="0">
            <a:spAutoFit/>
          </a:bodyPr>
          <a:lstStyle/>
          <a:p>
            <a:pPr marL="12700" marR="157480">
              <a:lnSpc>
                <a:spcPct val="110000"/>
              </a:lnSpc>
              <a:spcBef>
                <a:spcPts val="100"/>
              </a:spcBef>
            </a:pPr>
            <a:r>
              <a:rPr sz="2400" dirty="0">
                <a:latin typeface="Arial" panose="020B0604020202020204"/>
                <a:cs typeface="Arial" panose="020B0604020202020204"/>
              </a:rPr>
              <a:t>With the covid 19 impact in the market, we have seen a lot of changes in the</a:t>
            </a:r>
            <a:r>
              <a:rPr sz="2400" spc="-100" dirty="0">
                <a:latin typeface="Arial" panose="020B0604020202020204"/>
                <a:cs typeface="Arial" panose="020B0604020202020204"/>
              </a:rPr>
              <a:t> </a:t>
            </a:r>
            <a:r>
              <a:rPr sz="2400" dirty="0">
                <a:latin typeface="Arial" panose="020B0604020202020204"/>
                <a:cs typeface="Arial" panose="020B0604020202020204"/>
              </a:rPr>
              <a:t>car  market. Now</a:t>
            </a:r>
            <a:r>
              <a:rPr sz="2400" spc="-5" dirty="0">
                <a:latin typeface="Arial" panose="020B0604020202020204"/>
                <a:cs typeface="Arial" panose="020B0604020202020204"/>
              </a:rPr>
              <a:t> </a:t>
            </a:r>
            <a:r>
              <a:rPr sz="2400" dirty="0">
                <a:latin typeface="Arial" panose="020B0604020202020204"/>
                <a:cs typeface="Arial" panose="020B0604020202020204"/>
              </a:rPr>
              <a:t>some</a:t>
            </a:r>
            <a:endParaRPr sz="2400">
              <a:latin typeface="Arial" panose="020B0604020202020204"/>
              <a:cs typeface="Arial" panose="020B0604020202020204"/>
            </a:endParaRPr>
          </a:p>
          <a:p>
            <a:pPr marL="12700" marR="5080">
              <a:lnSpc>
                <a:spcPct val="110000"/>
              </a:lnSpc>
            </a:pPr>
            <a:r>
              <a:rPr sz="2400" dirty="0">
                <a:latin typeface="Arial" panose="020B0604020202020204"/>
                <a:cs typeface="Arial" panose="020B0604020202020204"/>
              </a:rPr>
              <a:t>cars are in demand hence making them costly and some are not in demand</a:t>
            </a:r>
            <a:r>
              <a:rPr sz="2400" spc="-100" dirty="0">
                <a:latin typeface="Arial" panose="020B0604020202020204"/>
                <a:cs typeface="Arial" panose="020B0604020202020204"/>
              </a:rPr>
              <a:t> </a:t>
            </a:r>
            <a:r>
              <a:rPr sz="2400" dirty="0">
                <a:latin typeface="Arial" panose="020B0604020202020204"/>
                <a:cs typeface="Arial" panose="020B0604020202020204"/>
              </a:rPr>
              <a:t>hence  </a:t>
            </a:r>
            <a:r>
              <a:rPr sz="2400" spc="-10" dirty="0">
                <a:latin typeface="Arial" panose="020B0604020202020204"/>
                <a:cs typeface="Arial" panose="020B0604020202020204"/>
              </a:rPr>
              <a:t>cheaper.</a:t>
            </a:r>
            <a:r>
              <a:rPr sz="2400" spc="-5" dirty="0">
                <a:latin typeface="Arial" panose="020B0604020202020204"/>
                <a:cs typeface="Arial" panose="020B0604020202020204"/>
              </a:rPr>
              <a:t> </a:t>
            </a:r>
            <a:r>
              <a:rPr sz="2400" dirty="0">
                <a:latin typeface="Arial" panose="020B0604020202020204"/>
                <a:cs typeface="Arial" panose="020B0604020202020204"/>
              </a:rPr>
              <a:t>One</a:t>
            </a:r>
            <a:endParaRPr sz="2400">
              <a:latin typeface="Arial" panose="020B0604020202020204"/>
              <a:cs typeface="Arial" panose="020B0604020202020204"/>
            </a:endParaRPr>
          </a:p>
          <a:p>
            <a:pPr marL="12700" marR="40005">
              <a:lnSpc>
                <a:spcPct val="110000"/>
              </a:lnSpc>
            </a:pPr>
            <a:r>
              <a:rPr sz="2400" dirty="0">
                <a:latin typeface="Arial" panose="020B0604020202020204"/>
                <a:cs typeface="Arial" panose="020B0604020202020204"/>
              </a:rPr>
              <a:t>Our clients work with small traders, who sell used cars. With the change in</a:t>
            </a:r>
            <a:r>
              <a:rPr sz="2400" spc="-100" dirty="0">
                <a:latin typeface="Arial" panose="020B0604020202020204"/>
                <a:cs typeface="Arial" panose="020B0604020202020204"/>
              </a:rPr>
              <a:t> </a:t>
            </a:r>
            <a:r>
              <a:rPr sz="2400" dirty="0">
                <a:latin typeface="Arial" panose="020B0604020202020204"/>
                <a:cs typeface="Arial" panose="020B0604020202020204"/>
              </a:rPr>
              <a:t>market  due to</a:t>
            </a:r>
            <a:r>
              <a:rPr sz="2400" spc="-5" dirty="0">
                <a:latin typeface="Arial" panose="020B0604020202020204"/>
                <a:cs typeface="Arial" panose="020B0604020202020204"/>
              </a:rPr>
              <a:t> </a:t>
            </a:r>
            <a:r>
              <a:rPr sz="2400" dirty="0">
                <a:latin typeface="Arial" panose="020B0604020202020204"/>
                <a:cs typeface="Arial" panose="020B0604020202020204"/>
              </a:rPr>
              <a:t>covid</a:t>
            </a:r>
            <a:endParaRPr sz="2400">
              <a:latin typeface="Arial" panose="020B0604020202020204"/>
              <a:cs typeface="Arial" panose="020B0604020202020204"/>
            </a:endParaRPr>
          </a:p>
          <a:p>
            <a:pPr marL="12700" marR="369570">
              <a:lnSpc>
                <a:spcPct val="110000"/>
              </a:lnSpc>
            </a:pPr>
            <a:r>
              <a:rPr sz="2400" dirty="0">
                <a:latin typeface="Arial" panose="020B0604020202020204"/>
                <a:cs typeface="Arial" panose="020B0604020202020204"/>
              </a:rPr>
              <a:t>19 impact, our client is facing problems with their previous car price</a:t>
            </a:r>
            <a:r>
              <a:rPr sz="2400" spc="-100" dirty="0">
                <a:latin typeface="Arial" panose="020B0604020202020204"/>
                <a:cs typeface="Arial" panose="020B0604020202020204"/>
              </a:rPr>
              <a:t> </a:t>
            </a:r>
            <a:r>
              <a:rPr sz="2400" dirty="0">
                <a:latin typeface="Arial" panose="020B0604020202020204"/>
                <a:cs typeface="Arial" panose="020B0604020202020204"/>
              </a:rPr>
              <a:t>valuation  machine</a:t>
            </a:r>
            <a:r>
              <a:rPr sz="2400" spc="-5" dirty="0">
                <a:latin typeface="Arial" panose="020B0604020202020204"/>
                <a:cs typeface="Arial" panose="020B0604020202020204"/>
              </a:rPr>
              <a:t> </a:t>
            </a:r>
            <a:r>
              <a:rPr sz="2400" dirty="0">
                <a:latin typeface="Arial" panose="020B0604020202020204"/>
                <a:cs typeface="Arial" panose="020B0604020202020204"/>
              </a:rPr>
              <a:t>learning</a:t>
            </a:r>
            <a:endParaRPr sz="2400">
              <a:latin typeface="Arial" panose="020B0604020202020204"/>
              <a:cs typeface="Arial" panose="020B0604020202020204"/>
            </a:endParaRPr>
          </a:p>
          <a:p>
            <a:pPr marL="12700" marR="34290">
              <a:lnSpc>
                <a:spcPct val="110000"/>
              </a:lnSpc>
            </a:pPr>
            <a:r>
              <a:rPr sz="2400" dirty="0">
                <a:latin typeface="Arial" panose="020B0604020202020204"/>
                <a:cs typeface="Arial" panose="020B0604020202020204"/>
              </a:rPr>
              <a:t>models. So, they are looking for new machine learning models from new data.</a:t>
            </a:r>
            <a:r>
              <a:rPr sz="2400" spc="-95" dirty="0">
                <a:latin typeface="Arial" panose="020B0604020202020204"/>
                <a:cs typeface="Arial" panose="020B0604020202020204"/>
              </a:rPr>
              <a:t> </a:t>
            </a:r>
            <a:r>
              <a:rPr sz="2400" spc="-15" dirty="0">
                <a:latin typeface="Arial" panose="020B0604020202020204"/>
                <a:cs typeface="Arial" panose="020B0604020202020204"/>
              </a:rPr>
              <a:t>We  </a:t>
            </a:r>
            <a:r>
              <a:rPr sz="2400" dirty="0">
                <a:latin typeface="Arial" panose="020B0604020202020204"/>
                <a:cs typeface="Arial" panose="020B0604020202020204"/>
              </a:rPr>
              <a:t>have to</a:t>
            </a:r>
            <a:r>
              <a:rPr sz="2400" spc="-5" dirty="0">
                <a:latin typeface="Arial" panose="020B0604020202020204"/>
                <a:cs typeface="Arial" panose="020B0604020202020204"/>
              </a:rPr>
              <a:t> </a:t>
            </a:r>
            <a:r>
              <a:rPr sz="2400" dirty="0">
                <a:latin typeface="Arial" panose="020B0604020202020204"/>
                <a:cs typeface="Arial" panose="020B0604020202020204"/>
              </a:rPr>
              <a:t>make</a:t>
            </a:r>
            <a:endParaRPr sz="2400">
              <a:latin typeface="Arial" panose="020B0604020202020204"/>
              <a:cs typeface="Arial" panose="020B0604020202020204"/>
            </a:endParaRPr>
          </a:p>
          <a:p>
            <a:pPr marL="12700">
              <a:lnSpc>
                <a:spcPct val="100000"/>
              </a:lnSpc>
              <a:spcBef>
                <a:spcPts val="145"/>
              </a:spcBef>
            </a:pPr>
            <a:r>
              <a:rPr sz="2400" dirty="0">
                <a:latin typeface="Arial" panose="020B0604020202020204"/>
                <a:cs typeface="Arial" panose="020B0604020202020204"/>
              </a:rPr>
              <a:t>car price valuation</a:t>
            </a:r>
            <a:r>
              <a:rPr sz="2400" spc="-5" dirty="0">
                <a:latin typeface="Arial" panose="020B0604020202020204"/>
                <a:cs typeface="Arial" panose="020B0604020202020204"/>
              </a:rPr>
              <a:t> </a:t>
            </a:r>
            <a:r>
              <a:rPr sz="2400" dirty="0">
                <a:latin typeface="Arial" panose="020B0604020202020204"/>
                <a:cs typeface="Arial" panose="020B0604020202020204"/>
              </a:rPr>
              <a:t>model.</a:t>
            </a:r>
            <a:endParaRPr sz="2400">
              <a:latin typeface="Arial" panose="020B0604020202020204"/>
              <a:cs typeface="Arial" panose="020B0604020202020204"/>
            </a:endParaRPr>
          </a:p>
          <a:p>
            <a:pPr>
              <a:lnSpc>
                <a:spcPct val="100000"/>
              </a:lnSpc>
            </a:pPr>
            <a:endParaRPr sz="2400">
              <a:latin typeface="Arial" panose="020B0604020202020204"/>
              <a:cs typeface="Arial" panose="020B0604020202020204"/>
            </a:endParaRPr>
          </a:p>
          <a:p>
            <a:pPr>
              <a:lnSpc>
                <a:spcPct val="100000"/>
              </a:lnSpc>
              <a:spcBef>
                <a:spcPts val="45"/>
              </a:spcBef>
            </a:pPr>
            <a:endParaRPr sz="2800">
              <a:latin typeface="Arial" panose="020B0604020202020204"/>
              <a:cs typeface="Arial" panose="020B0604020202020204"/>
            </a:endParaRPr>
          </a:p>
          <a:p>
            <a:pPr marL="12700">
              <a:lnSpc>
                <a:spcPct val="100000"/>
              </a:lnSpc>
            </a:pPr>
            <a:endParaRPr sz="2800">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91068"/>
            <a:ext cx="740410" cy="231140"/>
          </a:xfrm>
          <a:prstGeom prst="rect">
            <a:avLst/>
          </a:prstGeom>
        </p:spPr>
        <p:txBody>
          <a:bodyPr vert="horz" wrap="square" lIns="0" tIns="12700" rIns="0" bIns="0" rtlCol="0">
            <a:spAutoFit/>
          </a:bodyPr>
          <a:lstStyle/>
          <a:p>
            <a:pPr marL="12700">
              <a:lnSpc>
                <a:spcPct val="100000"/>
              </a:lnSpc>
              <a:spcBef>
                <a:spcPts val="100"/>
              </a:spcBef>
            </a:pPr>
            <a:r>
              <a:rPr sz="1350" dirty="0">
                <a:solidFill>
                  <a:srgbClr val="212121"/>
                </a:solidFill>
                <a:latin typeface="Arial" panose="020B0604020202020204"/>
                <a:cs typeface="Arial" panose="020B0604020202020204"/>
              </a:rPr>
              <a:t>5.Kolkata</a:t>
            </a:r>
            <a:endParaRPr sz="1350">
              <a:latin typeface="Arial" panose="020B0604020202020204"/>
              <a:cs typeface="Arial" panose="020B0604020202020204"/>
            </a:endParaRPr>
          </a:p>
        </p:txBody>
      </p:sp>
      <p:sp>
        <p:nvSpPr>
          <p:cNvPr id="3" name="object 3"/>
          <p:cNvSpPr txBox="1"/>
          <p:nvPr/>
        </p:nvSpPr>
        <p:spPr>
          <a:xfrm>
            <a:off x="901700" y="5538874"/>
            <a:ext cx="5734050" cy="4189729"/>
          </a:xfrm>
          <a:prstGeom prst="rect">
            <a:avLst/>
          </a:prstGeom>
        </p:spPr>
        <p:txBody>
          <a:bodyPr vert="horz" wrap="square" lIns="0" tIns="12700" rIns="0" bIns="0" rtlCol="0">
            <a:spAutoFit/>
          </a:bodyPr>
          <a:lstStyle/>
          <a:p>
            <a:pPr marL="12700">
              <a:lnSpc>
                <a:spcPct val="100000"/>
              </a:lnSpc>
              <a:spcBef>
                <a:spcPts val="100"/>
              </a:spcBef>
            </a:pPr>
            <a:r>
              <a:rPr sz="1350" dirty="0">
                <a:solidFill>
                  <a:srgbClr val="212121"/>
                </a:solidFill>
                <a:latin typeface="Arial" panose="020B0604020202020204"/>
                <a:cs typeface="Arial" panose="020B0604020202020204"/>
              </a:rPr>
              <a:t>this bar plot shows the max or min car driver at various place and these</a:t>
            </a:r>
            <a:r>
              <a:rPr sz="1350" spc="-100" dirty="0">
                <a:solidFill>
                  <a:srgbClr val="212121"/>
                </a:solidFill>
                <a:latin typeface="Arial" panose="020B0604020202020204"/>
                <a:cs typeface="Arial" panose="020B0604020202020204"/>
              </a:rPr>
              <a:t> </a:t>
            </a:r>
            <a:r>
              <a:rPr sz="1350" dirty="0">
                <a:solidFill>
                  <a:srgbClr val="212121"/>
                </a:solidFill>
                <a:latin typeface="Arial" panose="020B0604020202020204"/>
                <a:cs typeface="Arial" panose="020B0604020202020204"/>
              </a:rPr>
              <a:t>are</a:t>
            </a:r>
            <a:endParaRPr sz="1350">
              <a:latin typeface="Arial" panose="020B0604020202020204"/>
              <a:cs typeface="Arial" panose="020B0604020202020204"/>
            </a:endParaRPr>
          </a:p>
          <a:p>
            <a:pPr marL="12700">
              <a:lnSpc>
                <a:spcPct val="100000"/>
              </a:lnSpc>
              <a:spcBef>
                <a:spcPts val="1225"/>
              </a:spcBef>
            </a:pPr>
            <a:r>
              <a:rPr sz="1350" dirty="0">
                <a:solidFill>
                  <a:srgbClr val="212121"/>
                </a:solidFill>
                <a:latin typeface="Arial" panose="020B0604020202020204"/>
                <a:cs typeface="Arial" panose="020B0604020202020204"/>
              </a:rPr>
              <a:t>as follows arranged in descending</a:t>
            </a:r>
            <a:r>
              <a:rPr sz="1350" spc="-10" dirty="0">
                <a:solidFill>
                  <a:srgbClr val="212121"/>
                </a:solidFill>
                <a:latin typeface="Arial" panose="020B0604020202020204"/>
                <a:cs typeface="Arial" panose="020B0604020202020204"/>
              </a:rPr>
              <a:t> </a:t>
            </a:r>
            <a:r>
              <a:rPr sz="1350" dirty="0">
                <a:solidFill>
                  <a:srgbClr val="212121"/>
                </a:solidFill>
                <a:latin typeface="Arial" panose="020B0604020202020204"/>
                <a:cs typeface="Arial" panose="020B0604020202020204"/>
              </a:rPr>
              <a:t>order</a:t>
            </a:r>
            <a:endParaRPr sz="1350">
              <a:latin typeface="Arial" panose="020B0604020202020204"/>
              <a:cs typeface="Arial" panose="020B0604020202020204"/>
            </a:endParaRPr>
          </a:p>
          <a:p>
            <a:pPr marL="12700" marR="4731385">
              <a:lnSpc>
                <a:spcPct val="250000"/>
              </a:lnSpc>
            </a:pPr>
            <a:r>
              <a:rPr sz="1350" dirty="0">
                <a:solidFill>
                  <a:srgbClr val="212121"/>
                </a:solidFill>
                <a:latin typeface="Arial" panose="020B0604020202020204"/>
                <a:cs typeface="Arial" panose="020B0604020202020204"/>
              </a:rPr>
              <a:t>1.Ghaziabad  2.Delhi  3.Hyderabad  4.Kanpur  5.Bangalore  6.Mumbai  7.Kolkata</a:t>
            </a:r>
            <a:endParaRPr sz="1350">
              <a:latin typeface="Arial" panose="020B0604020202020204"/>
              <a:cs typeface="Arial" panose="020B0604020202020204"/>
            </a:endParaRPr>
          </a:p>
        </p:txBody>
      </p:sp>
      <p:sp>
        <p:nvSpPr>
          <p:cNvPr id="4" name="object 4"/>
          <p:cNvSpPr/>
          <p:nvPr/>
        </p:nvSpPr>
        <p:spPr>
          <a:xfrm>
            <a:off x="933450" y="1975405"/>
            <a:ext cx="5734050" cy="3084199"/>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6673339"/>
            <a:ext cx="4114165" cy="1772920"/>
          </a:xfrm>
          <a:prstGeom prst="rect">
            <a:avLst/>
          </a:prstGeom>
        </p:spPr>
        <p:txBody>
          <a:bodyPr vert="horz" wrap="square" lIns="0" tIns="12700" rIns="0" bIns="0" rtlCol="0">
            <a:spAutoFit/>
          </a:bodyPr>
          <a:lstStyle/>
          <a:p>
            <a:pPr marL="12700">
              <a:lnSpc>
                <a:spcPct val="100000"/>
              </a:lnSpc>
              <a:spcBef>
                <a:spcPts val="100"/>
              </a:spcBef>
            </a:pPr>
            <a:r>
              <a:rPr sz="1350" dirty="0">
                <a:solidFill>
                  <a:srgbClr val="212121"/>
                </a:solidFill>
                <a:latin typeface="Arial" panose="020B0604020202020204"/>
                <a:cs typeface="Arial" panose="020B0604020202020204"/>
              </a:rPr>
              <a:t>as per the</a:t>
            </a:r>
            <a:r>
              <a:rPr sz="1350" spc="-5" dirty="0">
                <a:solidFill>
                  <a:srgbClr val="212121"/>
                </a:solidFill>
                <a:latin typeface="Arial" panose="020B0604020202020204"/>
                <a:cs typeface="Arial" panose="020B0604020202020204"/>
              </a:rPr>
              <a:t> </a:t>
            </a:r>
            <a:r>
              <a:rPr sz="1350" dirty="0">
                <a:solidFill>
                  <a:srgbClr val="212121"/>
                </a:solidFill>
                <a:latin typeface="Arial" panose="020B0604020202020204"/>
                <a:cs typeface="Arial" panose="020B0604020202020204"/>
              </a:rPr>
              <a:t>figure</a:t>
            </a:r>
            <a:endParaRPr sz="1350">
              <a:latin typeface="Arial" panose="020B0604020202020204"/>
              <a:cs typeface="Arial" panose="020B0604020202020204"/>
            </a:endParaRPr>
          </a:p>
          <a:p>
            <a:pPr marL="12700" marR="5080">
              <a:lnSpc>
                <a:spcPct val="250000"/>
              </a:lnSpc>
            </a:pPr>
            <a:r>
              <a:rPr sz="1350" dirty="0">
                <a:solidFill>
                  <a:srgbClr val="212121"/>
                </a:solidFill>
                <a:latin typeface="Arial" panose="020B0604020202020204"/>
                <a:cs typeface="Arial" panose="020B0604020202020204"/>
              </a:rPr>
              <a:t>max cars are driven between 40,000 km to 60,000</a:t>
            </a:r>
            <a:r>
              <a:rPr sz="1350" spc="-100" dirty="0">
                <a:solidFill>
                  <a:srgbClr val="212121"/>
                </a:solidFill>
                <a:latin typeface="Arial" panose="020B0604020202020204"/>
                <a:cs typeface="Arial" panose="020B0604020202020204"/>
              </a:rPr>
              <a:t> </a:t>
            </a:r>
            <a:r>
              <a:rPr sz="1350" dirty="0">
                <a:solidFill>
                  <a:srgbClr val="212121"/>
                </a:solidFill>
                <a:latin typeface="Arial" panose="020B0604020202020204"/>
                <a:cs typeface="Arial" panose="020B0604020202020204"/>
              </a:rPr>
              <a:t>km  min cars driven around 10,000 km to 20,000</a:t>
            </a:r>
            <a:r>
              <a:rPr sz="1350" spc="-50" dirty="0">
                <a:solidFill>
                  <a:srgbClr val="212121"/>
                </a:solidFill>
                <a:latin typeface="Arial" panose="020B0604020202020204"/>
                <a:cs typeface="Arial" panose="020B0604020202020204"/>
              </a:rPr>
              <a:t> </a:t>
            </a:r>
            <a:r>
              <a:rPr sz="1350" dirty="0">
                <a:solidFill>
                  <a:srgbClr val="212121"/>
                </a:solidFill>
                <a:latin typeface="Arial" panose="020B0604020202020204"/>
                <a:cs typeface="Arial" panose="020B0604020202020204"/>
              </a:rPr>
              <a:t>km</a:t>
            </a:r>
            <a:endParaRPr sz="1350">
              <a:latin typeface="Arial" panose="020B0604020202020204"/>
              <a:cs typeface="Arial" panose="020B0604020202020204"/>
            </a:endParaRPr>
          </a:p>
          <a:p>
            <a:pPr>
              <a:lnSpc>
                <a:spcPct val="100000"/>
              </a:lnSpc>
              <a:spcBef>
                <a:spcPts val="10"/>
              </a:spcBef>
            </a:pPr>
            <a:endParaRPr sz="2100">
              <a:latin typeface="Arial" panose="020B0604020202020204"/>
              <a:cs typeface="Arial" panose="020B0604020202020204"/>
            </a:endParaRPr>
          </a:p>
          <a:p>
            <a:pPr marL="12700">
              <a:lnSpc>
                <a:spcPct val="100000"/>
              </a:lnSpc>
            </a:pPr>
            <a:r>
              <a:rPr sz="1350" dirty="0">
                <a:solidFill>
                  <a:srgbClr val="212121"/>
                </a:solidFill>
                <a:latin typeface="Arial" panose="020B0604020202020204"/>
                <a:cs typeface="Arial" panose="020B0604020202020204"/>
              </a:rPr>
              <a:t>max car driven is more than 1,00,000</a:t>
            </a:r>
            <a:r>
              <a:rPr sz="1350" spc="-30" dirty="0">
                <a:solidFill>
                  <a:srgbClr val="212121"/>
                </a:solidFill>
                <a:latin typeface="Arial" panose="020B0604020202020204"/>
                <a:cs typeface="Arial" panose="020B0604020202020204"/>
              </a:rPr>
              <a:t> </a:t>
            </a:r>
            <a:r>
              <a:rPr sz="1350" dirty="0">
                <a:solidFill>
                  <a:srgbClr val="212121"/>
                </a:solidFill>
                <a:latin typeface="Arial" panose="020B0604020202020204"/>
                <a:cs typeface="Arial" panose="020B0604020202020204"/>
              </a:rPr>
              <a:t>km</a:t>
            </a:r>
            <a:endParaRPr sz="1350">
              <a:latin typeface="Arial" panose="020B0604020202020204"/>
              <a:cs typeface="Arial" panose="020B0604020202020204"/>
            </a:endParaRPr>
          </a:p>
        </p:txBody>
      </p:sp>
      <p:sp>
        <p:nvSpPr>
          <p:cNvPr id="3" name="object 3"/>
          <p:cNvSpPr/>
          <p:nvPr/>
        </p:nvSpPr>
        <p:spPr>
          <a:xfrm>
            <a:off x="952500" y="933450"/>
            <a:ext cx="5619750" cy="541020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5368414"/>
            <a:ext cx="5743575" cy="4043679"/>
          </a:xfrm>
          <a:prstGeom prst="rect">
            <a:avLst/>
          </a:prstGeom>
        </p:spPr>
        <p:txBody>
          <a:bodyPr vert="horz" wrap="square" lIns="0" tIns="12700" rIns="0" bIns="0" rtlCol="0">
            <a:spAutoFit/>
          </a:bodyPr>
          <a:lstStyle/>
          <a:p>
            <a:pPr marL="12700">
              <a:lnSpc>
                <a:spcPct val="100000"/>
              </a:lnSpc>
              <a:spcBef>
                <a:spcPts val="100"/>
              </a:spcBef>
            </a:pPr>
            <a:r>
              <a:rPr sz="1350" dirty="0">
                <a:solidFill>
                  <a:srgbClr val="212121"/>
                </a:solidFill>
                <a:latin typeface="Arial" panose="020B0604020202020204"/>
                <a:cs typeface="Arial" panose="020B0604020202020204"/>
              </a:rPr>
              <a:t>This figure shows the correlation and as per given</a:t>
            </a:r>
            <a:r>
              <a:rPr sz="1350" spc="-25" dirty="0">
                <a:solidFill>
                  <a:srgbClr val="212121"/>
                </a:solidFill>
                <a:latin typeface="Arial" panose="020B0604020202020204"/>
                <a:cs typeface="Arial" panose="020B0604020202020204"/>
              </a:rPr>
              <a:t> </a:t>
            </a:r>
            <a:r>
              <a:rPr sz="1350" dirty="0">
                <a:solidFill>
                  <a:srgbClr val="212121"/>
                </a:solidFill>
                <a:latin typeface="Arial" panose="020B0604020202020204"/>
                <a:cs typeface="Arial" panose="020B0604020202020204"/>
              </a:rPr>
              <a:t>data</a:t>
            </a:r>
            <a:endParaRPr sz="1350">
              <a:latin typeface="Arial" panose="020B0604020202020204"/>
              <a:cs typeface="Arial" panose="020B0604020202020204"/>
            </a:endParaRPr>
          </a:p>
          <a:p>
            <a:pPr marL="12700" marR="1005205">
              <a:lnSpc>
                <a:spcPct val="250000"/>
              </a:lnSpc>
              <a:tabLst>
                <a:tab pos="4224655" algn="l"/>
              </a:tabLst>
            </a:pPr>
            <a:r>
              <a:rPr sz="1350" dirty="0">
                <a:solidFill>
                  <a:srgbClr val="212121"/>
                </a:solidFill>
                <a:latin typeface="Arial" panose="020B0604020202020204"/>
                <a:cs typeface="Arial" panose="020B0604020202020204"/>
              </a:rPr>
              <a:t>max positive correlation is shown between price and fuel then  positive correlation is shown between price and place then  positive correlation is shown between price and name	then</a:t>
            </a:r>
            <a:endParaRPr sz="1350">
              <a:latin typeface="Arial" panose="020B0604020202020204"/>
              <a:cs typeface="Arial" panose="020B0604020202020204"/>
            </a:endParaRPr>
          </a:p>
          <a:p>
            <a:pPr>
              <a:lnSpc>
                <a:spcPct val="100000"/>
              </a:lnSpc>
              <a:spcBef>
                <a:spcPts val="10"/>
              </a:spcBef>
            </a:pPr>
            <a:endParaRPr sz="2100">
              <a:latin typeface="Arial" panose="020B0604020202020204"/>
              <a:cs typeface="Arial" panose="020B0604020202020204"/>
            </a:endParaRPr>
          </a:p>
          <a:p>
            <a:pPr marL="12700">
              <a:lnSpc>
                <a:spcPct val="100000"/>
              </a:lnSpc>
            </a:pPr>
            <a:r>
              <a:rPr sz="1350" dirty="0">
                <a:solidFill>
                  <a:srgbClr val="212121"/>
                </a:solidFill>
                <a:latin typeface="Arial" panose="020B0604020202020204"/>
                <a:cs typeface="Arial" panose="020B0604020202020204"/>
              </a:rPr>
              <a:t>and at last there is negative correlation shows between km driven and</a:t>
            </a:r>
            <a:r>
              <a:rPr sz="1350" spc="-100" dirty="0">
                <a:solidFill>
                  <a:srgbClr val="212121"/>
                </a:solidFill>
                <a:latin typeface="Arial" panose="020B0604020202020204"/>
                <a:cs typeface="Arial" panose="020B0604020202020204"/>
              </a:rPr>
              <a:t> </a:t>
            </a:r>
            <a:r>
              <a:rPr sz="1350" dirty="0">
                <a:solidFill>
                  <a:srgbClr val="212121"/>
                </a:solidFill>
                <a:latin typeface="Arial" panose="020B0604020202020204"/>
                <a:cs typeface="Arial" panose="020B0604020202020204"/>
              </a:rPr>
              <a:t>price</a:t>
            </a:r>
            <a:endParaRPr sz="1350">
              <a:latin typeface="Arial" panose="020B0604020202020204"/>
              <a:cs typeface="Arial" panose="020B0604020202020204"/>
            </a:endParaRPr>
          </a:p>
          <a:p>
            <a:pPr>
              <a:lnSpc>
                <a:spcPct val="100000"/>
              </a:lnSpc>
            </a:pPr>
            <a:endParaRPr sz="2100">
              <a:latin typeface="Arial" panose="020B0604020202020204"/>
              <a:cs typeface="Arial" panose="020B0604020202020204"/>
            </a:endParaRPr>
          </a:p>
          <a:p>
            <a:pPr marL="12700">
              <a:lnSpc>
                <a:spcPct val="100000"/>
              </a:lnSpc>
              <a:spcBef>
                <a:spcPts val="5"/>
              </a:spcBef>
            </a:pPr>
            <a:r>
              <a:rPr sz="1500" u="sng" spc="-375" dirty="0">
                <a:solidFill>
                  <a:srgbClr val="212121"/>
                </a:solidFill>
                <a:uFill>
                  <a:solidFill>
                    <a:srgbClr val="212121"/>
                  </a:solidFill>
                </a:uFill>
                <a:latin typeface="Times New Roman" panose="02020603050405020304"/>
                <a:cs typeface="Times New Roman" panose="02020603050405020304"/>
              </a:rPr>
              <a:t> </a:t>
            </a:r>
            <a:r>
              <a:rPr sz="1500" b="1" i="1" u="sng" dirty="0">
                <a:solidFill>
                  <a:srgbClr val="212121"/>
                </a:solidFill>
                <a:uFill>
                  <a:solidFill>
                    <a:srgbClr val="212121"/>
                  </a:solidFill>
                </a:uFill>
                <a:latin typeface="Arial" panose="020B0604020202020204"/>
                <a:cs typeface="Arial" panose="020B0604020202020204"/>
              </a:rPr>
              <a:t>About</a:t>
            </a:r>
            <a:r>
              <a:rPr sz="1500" b="1" i="1" u="sng" spc="-5" dirty="0">
                <a:solidFill>
                  <a:srgbClr val="212121"/>
                </a:solidFill>
                <a:uFill>
                  <a:solidFill>
                    <a:srgbClr val="212121"/>
                  </a:solidFill>
                </a:uFill>
                <a:latin typeface="Arial" panose="020B0604020202020204"/>
                <a:cs typeface="Arial" panose="020B0604020202020204"/>
              </a:rPr>
              <a:t> </a:t>
            </a:r>
            <a:r>
              <a:rPr sz="1500" b="1" i="1" u="sng" dirty="0">
                <a:solidFill>
                  <a:srgbClr val="212121"/>
                </a:solidFill>
                <a:uFill>
                  <a:solidFill>
                    <a:srgbClr val="212121"/>
                  </a:solidFill>
                </a:uFill>
                <a:latin typeface="Arial" panose="020B0604020202020204"/>
                <a:cs typeface="Arial" panose="020B0604020202020204"/>
              </a:rPr>
              <a:t>outliers</a:t>
            </a:r>
            <a:endParaRPr sz="1500">
              <a:latin typeface="Arial" panose="020B0604020202020204"/>
              <a:cs typeface="Arial" panose="020B0604020202020204"/>
            </a:endParaRPr>
          </a:p>
          <a:p>
            <a:pPr marL="12700" marR="218440">
              <a:lnSpc>
                <a:spcPct val="176000"/>
              </a:lnSpc>
              <a:spcBef>
                <a:spcPts val="1390"/>
              </a:spcBef>
            </a:pPr>
            <a:r>
              <a:rPr sz="1300" spc="-5" dirty="0">
                <a:solidFill>
                  <a:srgbClr val="212121"/>
                </a:solidFill>
                <a:latin typeface="Arial" panose="020B0604020202020204"/>
                <a:cs typeface="Arial" panose="020B0604020202020204"/>
              </a:rPr>
              <a:t>An outlier is an object that deviates significantly from the rest of the objects.  They can be caused by measurement or execution </a:t>
            </a:r>
            <a:r>
              <a:rPr sz="1300" spc="-20" dirty="0">
                <a:solidFill>
                  <a:srgbClr val="212121"/>
                </a:solidFill>
                <a:latin typeface="Arial" panose="020B0604020202020204"/>
                <a:cs typeface="Arial" panose="020B0604020202020204"/>
              </a:rPr>
              <a:t>error. </a:t>
            </a:r>
            <a:r>
              <a:rPr sz="1300" spc="-5" dirty="0">
                <a:solidFill>
                  <a:srgbClr val="212121"/>
                </a:solidFill>
                <a:latin typeface="Arial" panose="020B0604020202020204"/>
                <a:cs typeface="Arial" panose="020B0604020202020204"/>
              </a:rPr>
              <a:t>The analysis of  outlier data is referred to as outlier analysis or outlier</a:t>
            </a:r>
            <a:r>
              <a:rPr sz="1300" spc="-20" dirty="0">
                <a:solidFill>
                  <a:srgbClr val="212121"/>
                </a:solidFill>
                <a:latin typeface="Arial" panose="020B0604020202020204"/>
                <a:cs typeface="Arial" panose="020B0604020202020204"/>
              </a:rPr>
              <a:t> </a:t>
            </a:r>
            <a:r>
              <a:rPr sz="1300" spc="-5" dirty="0">
                <a:solidFill>
                  <a:srgbClr val="212121"/>
                </a:solidFill>
                <a:latin typeface="Arial" panose="020B0604020202020204"/>
                <a:cs typeface="Arial" panose="020B0604020202020204"/>
              </a:rPr>
              <a:t>mining.</a:t>
            </a:r>
            <a:endParaRPr sz="1300">
              <a:latin typeface="Arial" panose="020B0604020202020204"/>
              <a:cs typeface="Arial" panose="020B0604020202020204"/>
            </a:endParaRPr>
          </a:p>
        </p:txBody>
      </p:sp>
      <p:sp>
        <p:nvSpPr>
          <p:cNvPr id="3" name="object 3"/>
          <p:cNvSpPr/>
          <p:nvPr/>
        </p:nvSpPr>
        <p:spPr>
          <a:xfrm>
            <a:off x="933450" y="933450"/>
            <a:ext cx="5734050" cy="4105275"/>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959339"/>
            <a:ext cx="1274445" cy="231140"/>
          </a:xfrm>
          <a:prstGeom prst="rect">
            <a:avLst/>
          </a:prstGeom>
        </p:spPr>
        <p:txBody>
          <a:bodyPr vert="horz" wrap="square" lIns="0" tIns="12700" rIns="0" bIns="0" rtlCol="0">
            <a:spAutoFit/>
          </a:bodyPr>
          <a:lstStyle/>
          <a:p>
            <a:pPr marL="12700">
              <a:lnSpc>
                <a:spcPct val="100000"/>
              </a:lnSpc>
              <a:spcBef>
                <a:spcPts val="100"/>
              </a:spcBef>
            </a:pPr>
            <a:r>
              <a:rPr sz="1350" dirty="0">
                <a:solidFill>
                  <a:srgbClr val="212121"/>
                </a:solidFill>
                <a:latin typeface="Arial" panose="020B0604020202020204"/>
                <a:cs typeface="Arial" panose="020B0604020202020204"/>
              </a:rPr>
              <a:t>About</a:t>
            </a:r>
            <a:r>
              <a:rPr sz="1350" spc="-80" dirty="0">
                <a:solidFill>
                  <a:srgbClr val="212121"/>
                </a:solidFill>
                <a:latin typeface="Arial" panose="020B0604020202020204"/>
                <a:cs typeface="Arial" panose="020B0604020202020204"/>
              </a:rPr>
              <a:t> </a:t>
            </a:r>
            <a:r>
              <a:rPr sz="1350" dirty="0">
                <a:solidFill>
                  <a:srgbClr val="212121"/>
                </a:solidFill>
                <a:latin typeface="Arial" panose="020B0604020202020204"/>
                <a:cs typeface="Arial" panose="020B0604020202020204"/>
              </a:rPr>
              <a:t>skewness</a:t>
            </a:r>
            <a:endParaRPr sz="1350">
              <a:latin typeface="Arial" panose="020B0604020202020204"/>
              <a:cs typeface="Arial" panose="020B0604020202020204"/>
            </a:endParaRPr>
          </a:p>
        </p:txBody>
      </p:sp>
      <p:sp>
        <p:nvSpPr>
          <p:cNvPr id="3" name="object 3"/>
          <p:cNvSpPr/>
          <p:nvPr/>
        </p:nvSpPr>
        <p:spPr>
          <a:xfrm>
            <a:off x="933450" y="933450"/>
            <a:ext cx="5734050" cy="769620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700" y="12065"/>
            <a:ext cx="7534910" cy="4572000"/>
          </a:xfrm>
          <a:prstGeom prst="rect">
            <a:avLst/>
          </a:prstGeom>
        </p:spPr>
        <p:txBody>
          <a:bodyPr vert="horz" wrap="square" lIns="0" tIns="12700" rIns="0" bIns="0" rtlCol="0">
            <a:spAutoFit/>
          </a:bodyPr>
          <a:lstStyle/>
          <a:p>
            <a:pPr marL="12700">
              <a:lnSpc>
                <a:spcPct val="100000"/>
              </a:lnSpc>
              <a:spcBef>
                <a:spcPts val="100"/>
              </a:spcBef>
            </a:pPr>
            <a:r>
              <a:rPr sz="1500" u="sng" spc="-375" dirty="0">
                <a:solidFill>
                  <a:srgbClr val="121317"/>
                </a:solidFill>
                <a:uFill>
                  <a:solidFill>
                    <a:srgbClr val="121317"/>
                  </a:solidFill>
                </a:uFill>
                <a:latin typeface="Times New Roman" panose="02020603050405020304"/>
                <a:cs typeface="Times New Roman" panose="02020603050405020304"/>
              </a:rPr>
              <a:t> </a:t>
            </a:r>
            <a:r>
              <a:rPr sz="1500" b="1" i="1" u="sng" dirty="0">
                <a:solidFill>
                  <a:srgbClr val="121317"/>
                </a:solidFill>
                <a:uFill>
                  <a:solidFill>
                    <a:srgbClr val="121317"/>
                  </a:solidFill>
                </a:uFill>
                <a:latin typeface="Arial" panose="020B0604020202020204"/>
                <a:cs typeface="Arial" panose="020B0604020202020204"/>
              </a:rPr>
              <a:t>Now applying various algorithms for predicting the price</a:t>
            </a:r>
            <a:r>
              <a:rPr sz="1500" b="1" i="1" u="sng" spc="-55" dirty="0">
                <a:solidFill>
                  <a:srgbClr val="121317"/>
                </a:solidFill>
                <a:uFill>
                  <a:solidFill>
                    <a:srgbClr val="121317"/>
                  </a:solidFill>
                </a:uFill>
                <a:latin typeface="Arial" panose="020B0604020202020204"/>
                <a:cs typeface="Arial" panose="020B0604020202020204"/>
              </a:rPr>
              <a:t> </a:t>
            </a:r>
            <a:r>
              <a:rPr sz="1500" b="1" i="1" u="sng" spc="10" dirty="0">
                <a:solidFill>
                  <a:srgbClr val="121317"/>
                </a:solidFill>
                <a:uFill>
                  <a:solidFill>
                    <a:srgbClr val="121317"/>
                  </a:solidFill>
                </a:uFill>
                <a:latin typeface="Arial" panose="020B0604020202020204"/>
                <a:cs typeface="Arial" panose="020B0604020202020204"/>
              </a:rPr>
              <a:t>of</a:t>
            </a:r>
            <a:endParaRPr sz="1500">
              <a:latin typeface="Arial" panose="020B0604020202020204"/>
              <a:cs typeface="Arial" panose="020B0604020202020204"/>
            </a:endParaRPr>
          </a:p>
          <a:p>
            <a:pPr marL="12700">
              <a:lnSpc>
                <a:spcPct val="100000"/>
              </a:lnSpc>
              <a:spcBef>
                <a:spcPts val="1360"/>
              </a:spcBef>
            </a:pPr>
            <a:r>
              <a:rPr sz="1500" u="sng" spc="-375" dirty="0">
                <a:solidFill>
                  <a:srgbClr val="121317"/>
                </a:solidFill>
                <a:uFill>
                  <a:solidFill>
                    <a:srgbClr val="121317"/>
                  </a:solidFill>
                </a:uFill>
                <a:latin typeface="Times New Roman" panose="02020603050405020304"/>
                <a:cs typeface="Times New Roman" panose="02020603050405020304"/>
              </a:rPr>
              <a:t> </a:t>
            </a:r>
            <a:r>
              <a:rPr sz="1500" b="1" i="1" u="sng" dirty="0">
                <a:solidFill>
                  <a:srgbClr val="121317"/>
                </a:solidFill>
                <a:uFill>
                  <a:solidFill>
                    <a:srgbClr val="121317"/>
                  </a:solidFill>
                </a:uFill>
                <a:latin typeface="Arial" panose="020B0604020202020204"/>
                <a:cs typeface="Arial" panose="020B0604020202020204"/>
              </a:rPr>
              <a:t>cars</a:t>
            </a:r>
            <a:endParaRPr sz="1500">
              <a:latin typeface="Arial" panose="020B0604020202020204"/>
              <a:cs typeface="Arial" panose="020B0604020202020204"/>
            </a:endParaRPr>
          </a:p>
          <a:p>
            <a:pPr>
              <a:lnSpc>
                <a:spcPct val="100000"/>
              </a:lnSpc>
              <a:spcBef>
                <a:spcPts val="45"/>
              </a:spcBef>
            </a:pPr>
            <a:endParaRPr sz="2200">
              <a:latin typeface="Arial" panose="020B0604020202020204"/>
              <a:cs typeface="Arial" panose="020B0604020202020204"/>
            </a:endParaRPr>
          </a:p>
          <a:p>
            <a:pPr marL="12700">
              <a:lnSpc>
                <a:spcPct val="100000"/>
              </a:lnSpc>
            </a:pPr>
            <a:r>
              <a:rPr sz="1300" b="1" dirty="0">
                <a:solidFill>
                  <a:srgbClr val="121317"/>
                </a:solidFill>
                <a:latin typeface="Arial" panose="020B0604020202020204"/>
                <a:cs typeface="Arial" panose="020B0604020202020204"/>
              </a:rPr>
              <a:t>1 </a:t>
            </a:r>
            <a:r>
              <a:rPr sz="1300" b="1" spc="-5" dirty="0">
                <a:solidFill>
                  <a:srgbClr val="121317"/>
                </a:solidFill>
                <a:latin typeface="Arial" panose="020B0604020202020204"/>
                <a:cs typeface="Arial" panose="020B0604020202020204"/>
              </a:rPr>
              <a:t>linear</a:t>
            </a:r>
            <a:r>
              <a:rPr sz="1300" b="1" spc="-15" dirty="0">
                <a:solidFill>
                  <a:srgbClr val="121317"/>
                </a:solidFill>
                <a:latin typeface="Arial" panose="020B0604020202020204"/>
                <a:cs typeface="Arial" panose="020B0604020202020204"/>
              </a:rPr>
              <a:t> </a:t>
            </a:r>
            <a:r>
              <a:rPr sz="1300" b="1" spc="-5" dirty="0">
                <a:solidFill>
                  <a:srgbClr val="121317"/>
                </a:solidFill>
                <a:latin typeface="Arial" panose="020B0604020202020204"/>
                <a:cs typeface="Arial" panose="020B0604020202020204"/>
              </a:rPr>
              <a:t>regression</a:t>
            </a:r>
            <a:endParaRPr sz="1300">
              <a:latin typeface="Arial" panose="020B0604020202020204"/>
              <a:cs typeface="Arial" panose="020B0604020202020204"/>
            </a:endParaRPr>
          </a:p>
          <a:p>
            <a:pPr marL="12700" marR="5080">
              <a:lnSpc>
                <a:spcPct val="176000"/>
              </a:lnSpc>
              <a:spcBef>
                <a:spcPts val="1150"/>
              </a:spcBef>
            </a:pPr>
            <a:r>
              <a:rPr sz="1350" dirty="0">
                <a:solidFill>
                  <a:srgbClr val="212121"/>
                </a:solidFill>
                <a:latin typeface="Arial" panose="020B0604020202020204"/>
                <a:cs typeface="Arial" panose="020B0604020202020204"/>
              </a:rPr>
              <a:t>In the most simple words, Linear Regression is the supervised Machine  Learning model in which the model finds the best fit linear line between</a:t>
            </a:r>
            <a:r>
              <a:rPr sz="1350" spc="-100" dirty="0">
                <a:solidFill>
                  <a:srgbClr val="212121"/>
                </a:solidFill>
                <a:latin typeface="Arial" panose="020B0604020202020204"/>
                <a:cs typeface="Arial" panose="020B0604020202020204"/>
              </a:rPr>
              <a:t> </a:t>
            </a:r>
            <a:r>
              <a:rPr sz="1350" dirty="0">
                <a:solidFill>
                  <a:srgbClr val="212121"/>
                </a:solidFill>
                <a:latin typeface="Arial" panose="020B0604020202020204"/>
                <a:cs typeface="Arial" panose="020B0604020202020204"/>
              </a:rPr>
              <a:t>the  independent and dependent variable i.e it finds the linear relationship  between the dependent and independent</a:t>
            </a:r>
            <a:r>
              <a:rPr sz="1350" spc="-15" dirty="0">
                <a:solidFill>
                  <a:srgbClr val="212121"/>
                </a:solidFill>
                <a:latin typeface="Arial" panose="020B0604020202020204"/>
                <a:cs typeface="Arial" panose="020B0604020202020204"/>
              </a:rPr>
              <a:t> </a:t>
            </a:r>
            <a:r>
              <a:rPr sz="1350" dirty="0">
                <a:solidFill>
                  <a:srgbClr val="212121"/>
                </a:solidFill>
                <a:latin typeface="Arial" panose="020B0604020202020204"/>
                <a:cs typeface="Arial" panose="020B0604020202020204"/>
              </a:rPr>
              <a:t>variable.</a:t>
            </a:r>
            <a:endParaRPr sz="1350">
              <a:latin typeface="Arial" panose="020B0604020202020204"/>
              <a:cs typeface="Arial" panose="020B0604020202020204"/>
            </a:endParaRPr>
          </a:p>
          <a:p>
            <a:pPr marL="12700" marR="213995">
              <a:lnSpc>
                <a:spcPct val="176000"/>
              </a:lnSpc>
              <a:spcBef>
                <a:spcPts val="1200"/>
              </a:spcBef>
            </a:pPr>
            <a:r>
              <a:rPr sz="1350" dirty="0">
                <a:solidFill>
                  <a:srgbClr val="212121"/>
                </a:solidFill>
                <a:latin typeface="Arial" panose="020B0604020202020204"/>
                <a:cs typeface="Arial" panose="020B0604020202020204"/>
              </a:rPr>
              <a:t>Linear Regression is of two types: Simple and Multiple. Simple Linear  Regression is where only one independent variable is present and the  model has to find the linear relationship of it with the dependent</a:t>
            </a:r>
            <a:r>
              <a:rPr sz="1350" spc="-100" dirty="0">
                <a:solidFill>
                  <a:srgbClr val="212121"/>
                </a:solidFill>
                <a:latin typeface="Arial" panose="020B0604020202020204"/>
                <a:cs typeface="Arial" panose="020B0604020202020204"/>
              </a:rPr>
              <a:t> </a:t>
            </a:r>
            <a:r>
              <a:rPr sz="1350" dirty="0">
                <a:solidFill>
                  <a:srgbClr val="212121"/>
                </a:solidFill>
                <a:latin typeface="Arial" panose="020B0604020202020204"/>
                <a:cs typeface="Arial" panose="020B0604020202020204"/>
              </a:rPr>
              <a:t>variable</a:t>
            </a:r>
            <a:endParaRPr sz="1350">
              <a:latin typeface="Arial" panose="020B0604020202020204"/>
              <a:cs typeface="Arial" panose="020B0604020202020204"/>
            </a:endParaRPr>
          </a:p>
          <a:p>
            <a:pPr marL="12700" marR="777240">
              <a:lnSpc>
                <a:spcPct val="176000"/>
              </a:lnSpc>
              <a:spcBef>
                <a:spcPts val="1200"/>
              </a:spcBef>
            </a:pPr>
            <a:r>
              <a:rPr sz="1350" dirty="0">
                <a:solidFill>
                  <a:srgbClr val="212121"/>
                </a:solidFill>
                <a:latin typeface="Arial" panose="020B0604020202020204"/>
                <a:cs typeface="Arial" panose="020B0604020202020204"/>
              </a:rPr>
              <a:t>Whereas, In Multiple Linear Regression there are more than</a:t>
            </a:r>
            <a:r>
              <a:rPr sz="1350" spc="-100" dirty="0">
                <a:solidFill>
                  <a:srgbClr val="212121"/>
                </a:solidFill>
                <a:latin typeface="Arial" panose="020B0604020202020204"/>
                <a:cs typeface="Arial" panose="020B0604020202020204"/>
              </a:rPr>
              <a:t> </a:t>
            </a:r>
            <a:r>
              <a:rPr sz="1350" dirty="0">
                <a:solidFill>
                  <a:srgbClr val="212121"/>
                </a:solidFill>
                <a:latin typeface="Arial" panose="020B0604020202020204"/>
                <a:cs typeface="Arial" panose="020B0604020202020204"/>
              </a:rPr>
              <a:t>one  independent variables for the model to find the</a:t>
            </a:r>
            <a:r>
              <a:rPr sz="1350" spc="-50" dirty="0">
                <a:solidFill>
                  <a:srgbClr val="212121"/>
                </a:solidFill>
                <a:latin typeface="Arial" panose="020B0604020202020204"/>
                <a:cs typeface="Arial" panose="020B0604020202020204"/>
              </a:rPr>
              <a:t> </a:t>
            </a:r>
            <a:r>
              <a:rPr sz="1350" dirty="0">
                <a:solidFill>
                  <a:srgbClr val="212121"/>
                </a:solidFill>
                <a:latin typeface="Arial" panose="020B0604020202020204"/>
                <a:cs typeface="Arial" panose="020B0604020202020204"/>
              </a:rPr>
              <a:t>relationship.</a:t>
            </a:r>
            <a:endParaRPr sz="1350">
              <a:latin typeface="Arial" panose="020B0604020202020204"/>
              <a:cs typeface="Arial" panose="020B0604020202020204"/>
            </a:endParaRPr>
          </a:p>
        </p:txBody>
      </p:sp>
      <p:sp>
        <p:nvSpPr>
          <p:cNvPr id="4" name="object 4"/>
          <p:cNvSpPr/>
          <p:nvPr/>
        </p:nvSpPr>
        <p:spPr>
          <a:xfrm>
            <a:off x="-31750" y="5066030"/>
            <a:ext cx="7439660" cy="4252595"/>
          </a:xfrm>
          <a:prstGeom prst="rect">
            <a:avLst/>
          </a:prstGeom>
          <a:blipFill>
            <a:blip r:embed="rId1" cstate="print"/>
            <a:stretch>
              <a:fillRect/>
            </a:stretch>
          </a:blipFill>
        </p:spPr>
        <p:txBody>
          <a:bodyPr wrap="square" lIns="0" tIns="0" rIns="0" bIns="0" rtlCol="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700" y="53975"/>
            <a:ext cx="7600950" cy="2189480"/>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212121"/>
                </a:solidFill>
                <a:latin typeface="Arial" panose="020B0604020202020204"/>
                <a:cs typeface="Arial" panose="020B0604020202020204"/>
                <a:sym typeface="+mn-ea"/>
              </a:rPr>
              <a:t>Then applying XG</a:t>
            </a:r>
            <a:r>
              <a:rPr sz="1200" b="1" spc="-5" dirty="0">
                <a:solidFill>
                  <a:srgbClr val="212121"/>
                </a:solidFill>
                <a:latin typeface="Arial" panose="020B0604020202020204"/>
                <a:cs typeface="Arial" panose="020B0604020202020204"/>
                <a:sym typeface="+mn-ea"/>
              </a:rPr>
              <a:t> </a:t>
            </a:r>
            <a:r>
              <a:rPr sz="1200" b="1" dirty="0">
                <a:solidFill>
                  <a:srgbClr val="212121"/>
                </a:solidFill>
                <a:latin typeface="Arial" panose="020B0604020202020204"/>
                <a:cs typeface="Arial" panose="020B0604020202020204"/>
                <a:sym typeface="+mn-ea"/>
              </a:rPr>
              <a:t>Boost</a:t>
            </a:r>
            <a:endParaRPr sz="1200">
              <a:latin typeface="Arial" panose="020B0604020202020204"/>
              <a:cs typeface="Arial" panose="020B0604020202020204"/>
            </a:endParaRPr>
          </a:p>
          <a:p>
            <a:pPr marL="12700" marR="5080" indent="41910">
              <a:lnSpc>
                <a:spcPct val="176000"/>
              </a:lnSpc>
              <a:spcBef>
                <a:spcPts val="1345"/>
              </a:spcBef>
            </a:pPr>
            <a:r>
              <a:rPr sz="1200" dirty="0">
                <a:solidFill>
                  <a:srgbClr val="090909"/>
                </a:solidFill>
                <a:latin typeface="Arial" panose="020B0604020202020204"/>
                <a:cs typeface="Arial" panose="020B0604020202020204"/>
                <a:sym typeface="+mn-ea"/>
              </a:rPr>
              <a:t>When using </a:t>
            </a:r>
            <a:r>
              <a:rPr sz="1200" u="sng" dirty="0">
                <a:solidFill>
                  <a:srgbClr val="1154CC"/>
                </a:solidFill>
                <a:uFill>
                  <a:solidFill>
                    <a:srgbClr val="1154CC"/>
                  </a:solidFill>
                </a:uFill>
                <a:latin typeface="Arial" panose="020B0604020202020204"/>
                <a:cs typeface="Arial" panose="020B0604020202020204"/>
                <a:sym typeface="+mn-ea"/>
                <a:hlinkClick r:id="rId1"/>
              </a:rPr>
              <a:t>gradient boosting for regression</a:t>
            </a:r>
            <a:r>
              <a:rPr sz="1200" dirty="0">
                <a:solidFill>
                  <a:srgbClr val="090909"/>
                </a:solidFill>
                <a:latin typeface="Arial" panose="020B0604020202020204"/>
                <a:cs typeface="Arial" panose="020B0604020202020204"/>
                <a:sym typeface="+mn-ea"/>
              </a:rPr>
              <a:t>, where the weak learners are  considered to be regression trees, each of the regression trees maps an input data  point to one of its leaves that includes a continuous score. XGB minimises a  regularised objective function that merges a convex loss function, which is based</a:t>
            </a:r>
            <a:r>
              <a:rPr sz="1200" spc="-100" dirty="0">
                <a:solidFill>
                  <a:srgbClr val="090909"/>
                </a:solidFill>
                <a:latin typeface="Arial" panose="020B0604020202020204"/>
                <a:cs typeface="Arial" panose="020B0604020202020204"/>
                <a:sym typeface="+mn-ea"/>
              </a:rPr>
              <a:t> </a:t>
            </a:r>
            <a:r>
              <a:rPr sz="1200" dirty="0">
                <a:solidFill>
                  <a:srgbClr val="090909"/>
                </a:solidFill>
                <a:latin typeface="Arial" panose="020B0604020202020204"/>
                <a:cs typeface="Arial" panose="020B0604020202020204"/>
                <a:sym typeface="+mn-ea"/>
              </a:rPr>
              <a:t>on  the variation between the target outputs and the predicted outputs. The training</a:t>
            </a:r>
            <a:r>
              <a:rPr sz="1200" spc="-125" dirty="0">
                <a:solidFill>
                  <a:srgbClr val="090909"/>
                </a:solidFill>
                <a:latin typeface="Arial" panose="020B0604020202020204"/>
                <a:cs typeface="Arial" panose="020B0604020202020204"/>
                <a:sym typeface="+mn-ea"/>
              </a:rPr>
              <a:t> </a:t>
            </a:r>
            <a:r>
              <a:rPr sz="1200" dirty="0">
                <a:solidFill>
                  <a:srgbClr val="090909"/>
                </a:solidFill>
                <a:latin typeface="Arial" panose="020B0604020202020204"/>
                <a:cs typeface="Arial" panose="020B0604020202020204"/>
                <a:sym typeface="+mn-ea"/>
              </a:rPr>
              <a:t>then  proceeds </a:t>
            </a:r>
            <a:r>
              <a:rPr sz="1200" spc="-10" dirty="0">
                <a:solidFill>
                  <a:srgbClr val="090909"/>
                </a:solidFill>
                <a:latin typeface="Arial" panose="020B0604020202020204"/>
                <a:cs typeface="Arial" panose="020B0604020202020204"/>
                <a:sym typeface="+mn-ea"/>
              </a:rPr>
              <a:t>iteratively, </a:t>
            </a:r>
            <a:r>
              <a:rPr sz="1200" dirty="0">
                <a:solidFill>
                  <a:srgbClr val="090909"/>
                </a:solidFill>
                <a:latin typeface="Arial" panose="020B0604020202020204"/>
                <a:cs typeface="Arial" panose="020B0604020202020204"/>
                <a:sym typeface="+mn-ea"/>
              </a:rPr>
              <a:t>adding new trees with the capability to predict the residuals</a:t>
            </a:r>
            <a:r>
              <a:rPr sz="1200" spc="-50" dirty="0">
                <a:solidFill>
                  <a:srgbClr val="090909"/>
                </a:solidFill>
                <a:latin typeface="Arial" panose="020B0604020202020204"/>
                <a:cs typeface="Arial" panose="020B0604020202020204"/>
                <a:sym typeface="+mn-ea"/>
              </a:rPr>
              <a:t> </a:t>
            </a:r>
            <a:r>
              <a:rPr sz="1200" dirty="0">
                <a:solidFill>
                  <a:srgbClr val="090909"/>
                </a:solidFill>
                <a:latin typeface="Arial" panose="020B0604020202020204"/>
                <a:cs typeface="Arial" panose="020B0604020202020204"/>
                <a:sym typeface="+mn-ea"/>
              </a:rPr>
              <a:t>as</a:t>
            </a:r>
            <a:endParaRPr sz="1200">
              <a:latin typeface="Arial" panose="020B0604020202020204"/>
              <a:cs typeface="Arial" panose="020B0604020202020204"/>
            </a:endParaRPr>
          </a:p>
          <a:p>
            <a:pPr marL="12700">
              <a:lnSpc>
                <a:spcPct val="100000"/>
              </a:lnSpc>
              <a:spcBef>
                <a:spcPts val="100"/>
              </a:spcBef>
            </a:pPr>
            <a:endParaRPr sz="1200">
              <a:latin typeface="Arial" panose="020B0604020202020204"/>
              <a:cs typeface="Arial" panose="020B0604020202020204"/>
            </a:endParaRPr>
          </a:p>
        </p:txBody>
      </p:sp>
      <p:sp>
        <p:nvSpPr>
          <p:cNvPr id="4" name="object 4"/>
          <p:cNvSpPr/>
          <p:nvPr/>
        </p:nvSpPr>
        <p:spPr>
          <a:xfrm>
            <a:off x="19050" y="2490470"/>
            <a:ext cx="7417435" cy="4322445"/>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19050" y="7266305"/>
            <a:ext cx="7515860" cy="1758950"/>
          </a:xfrm>
          <a:prstGeom prst="rect">
            <a:avLst/>
          </a:prstGeom>
          <a:blipFill>
            <a:blip r:embed="rId3" cstate="print"/>
            <a:stretch>
              <a:fillRect/>
            </a:stretch>
          </a:blipFill>
        </p:spPr>
        <p:txBody>
          <a:bodyPr wrap="square" lIns="0" tIns="0" rIns="0" bIns="0" rtlCol="0"/>
          <a:lstStyle/>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2540" y="1036320"/>
            <a:ext cx="7503160" cy="430530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9690" y="4821555"/>
            <a:ext cx="7592060" cy="5632450"/>
          </a:xfrm>
          <a:prstGeom prst="rect">
            <a:avLst/>
          </a:prstGeom>
          <a:blipFill>
            <a:blip r:embed="rId1" cstate="print"/>
            <a:stretch>
              <a:fillRect/>
            </a:stretch>
          </a:blipFill>
        </p:spPr>
        <p:txBody>
          <a:bodyPr wrap="square" lIns="0" tIns="0" rIns="0" bIns="0" rtlCol="0"/>
          <a:lstStyle/>
          <a:p/>
        </p:txBody>
      </p:sp>
      <p:sp>
        <p:nvSpPr>
          <p:cNvPr id="3" name="Text Box 2"/>
          <p:cNvSpPr txBox="1"/>
          <p:nvPr/>
        </p:nvSpPr>
        <p:spPr>
          <a:xfrm>
            <a:off x="-57785" y="92075"/>
            <a:ext cx="7807960" cy="4420870"/>
          </a:xfrm>
          <a:prstGeom prst="rect">
            <a:avLst/>
          </a:prstGeom>
          <a:noFill/>
        </p:spPr>
        <p:txBody>
          <a:bodyPr wrap="square" rtlCol="0" anchor="t">
            <a:spAutoFit/>
          </a:bodyPr>
          <a:p>
            <a:pPr marL="12700">
              <a:lnSpc>
                <a:spcPct val="100000"/>
              </a:lnSpc>
              <a:spcBef>
                <a:spcPts val="5"/>
              </a:spcBef>
            </a:pPr>
            <a:r>
              <a:rPr b="1" spc="-5" dirty="0">
                <a:solidFill>
                  <a:srgbClr val="212121"/>
                </a:solidFill>
                <a:latin typeface="Arial" panose="020B0604020202020204"/>
                <a:cs typeface="Arial" panose="020B0604020202020204"/>
                <a:sym typeface="+mn-ea"/>
              </a:rPr>
              <a:t>Ridge Regression</a:t>
            </a:r>
            <a:r>
              <a:rPr b="1" spc="-10" dirty="0">
                <a:solidFill>
                  <a:srgbClr val="212121"/>
                </a:solidFill>
                <a:latin typeface="Arial" panose="020B0604020202020204"/>
                <a:cs typeface="Arial" panose="020B0604020202020204"/>
                <a:sym typeface="+mn-ea"/>
              </a:rPr>
              <a:t> </a:t>
            </a:r>
            <a:r>
              <a:rPr b="1" dirty="0">
                <a:solidFill>
                  <a:srgbClr val="212121"/>
                </a:solidFill>
                <a:latin typeface="Arial" panose="020B0604020202020204"/>
                <a:cs typeface="Arial" panose="020B0604020202020204"/>
                <a:sym typeface="+mn-ea"/>
              </a:rPr>
              <a:t>:</a:t>
            </a:r>
            <a:endParaRPr>
              <a:latin typeface="Arial" panose="020B0604020202020204"/>
              <a:cs typeface="Arial" panose="020B0604020202020204"/>
            </a:endParaRPr>
          </a:p>
          <a:p>
            <a:pPr marL="12700" marR="5080">
              <a:lnSpc>
                <a:spcPct val="176000"/>
              </a:lnSpc>
              <a:spcBef>
                <a:spcPts val="1200"/>
              </a:spcBef>
            </a:pPr>
            <a:r>
              <a:rPr spc="-5" dirty="0">
                <a:solidFill>
                  <a:srgbClr val="212121"/>
                </a:solidFill>
                <a:latin typeface="Arial" panose="020B0604020202020204"/>
                <a:cs typeface="Arial" panose="020B0604020202020204"/>
                <a:sym typeface="+mn-ea"/>
              </a:rPr>
              <a:t>In Ridge regression, we add </a:t>
            </a:r>
            <a:r>
              <a:rPr dirty="0">
                <a:solidFill>
                  <a:srgbClr val="212121"/>
                </a:solidFill>
                <a:latin typeface="Arial" panose="020B0604020202020204"/>
                <a:cs typeface="Arial" panose="020B0604020202020204"/>
                <a:sym typeface="+mn-ea"/>
              </a:rPr>
              <a:t>a </a:t>
            </a:r>
            <a:r>
              <a:rPr spc="-5" dirty="0">
                <a:solidFill>
                  <a:srgbClr val="212121"/>
                </a:solidFill>
                <a:latin typeface="Arial" panose="020B0604020202020204"/>
                <a:cs typeface="Arial" panose="020B0604020202020204"/>
                <a:sym typeface="+mn-ea"/>
              </a:rPr>
              <a:t>penalty term which is equal to the square of the  </a:t>
            </a:r>
            <a:r>
              <a:rPr spc="-10" dirty="0">
                <a:solidFill>
                  <a:srgbClr val="212121"/>
                </a:solidFill>
                <a:latin typeface="Arial" panose="020B0604020202020204"/>
                <a:cs typeface="Arial" panose="020B0604020202020204"/>
                <a:sym typeface="+mn-ea"/>
              </a:rPr>
              <a:t>coefficient. </a:t>
            </a:r>
            <a:r>
              <a:rPr spc="-5" dirty="0">
                <a:solidFill>
                  <a:srgbClr val="212121"/>
                </a:solidFill>
                <a:latin typeface="Arial" panose="020B0604020202020204"/>
                <a:cs typeface="Arial" panose="020B0604020202020204"/>
                <a:sym typeface="+mn-ea"/>
              </a:rPr>
              <a:t>The </a:t>
            </a:r>
            <a:r>
              <a:rPr i="1" spc="-5" dirty="0">
                <a:solidFill>
                  <a:srgbClr val="212121"/>
                </a:solidFill>
                <a:latin typeface="Arial" panose="020B0604020202020204"/>
                <a:cs typeface="Arial" panose="020B0604020202020204"/>
                <a:sym typeface="+mn-ea"/>
              </a:rPr>
              <a:t>L2 </a:t>
            </a:r>
            <a:r>
              <a:rPr spc="-5" dirty="0">
                <a:solidFill>
                  <a:srgbClr val="212121"/>
                </a:solidFill>
                <a:latin typeface="Arial" panose="020B0604020202020204"/>
                <a:cs typeface="Arial" panose="020B0604020202020204"/>
                <a:sym typeface="+mn-ea"/>
              </a:rPr>
              <a:t>term is equal to the square of the magnitude of the  </a:t>
            </a:r>
            <a:r>
              <a:rPr spc="-10" dirty="0">
                <a:solidFill>
                  <a:srgbClr val="212121"/>
                </a:solidFill>
                <a:latin typeface="Arial" panose="020B0604020202020204"/>
                <a:cs typeface="Arial" panose="020B0604020202020204"/>
                <a:sym typeface="+mn-ea"/>
              </a:rPr>
              <a:t>coefficients. </a:t>
            </a:r>
            <a:r>
              <a:rPr spc="-15" dirty="0">
                <a:solidFill>
                  <a:srgbClr val="212121"/>
                </a:solidFill>
                <a:latin typeface="Arial" panose="020B0604020202020204"/>
                <a:cs typeface="Arial" panose="020B0604020202020204"/>
                <a:sym typeface="+mn-ea"/>
              </a:rPr>
              <a:t>We </a:t>
            </a:r>
            <a:r>
              <a:rPr spc="-5" dirty="0">
                <a:solidFill>
                  <a:srgbClr val="212121"/>
                </a:solidFill>
                <a:latin typeface="Arial" panose="020B0604020202020204"/>
                <a:cs typeface="Arial" panose="020B0604020202020204"/>
                <a:sym typeface="+mn-ea"/>
              </a:rPr>
              <a:t>also add </a:t>
            </a:r>
            <a:r>
              <a:rPr dirty="0">
                <a:solidFill>
                  <a:srgbClr val="212121"/>
                </a:solidFill>
                <a:latin typeface="Arial" panose="020B0604020202020204"/>
                <a:cs typeface="Arial" panose="020B0604020202020204"/>
                <a:sym typeface="+mn-ea"/>
              </a:rPr>
              <a:t>a </a:t>
            </a:r>
            <a:r>
              <a:rPr spc="-10" dirty="0">
                <a:solidFill>
                  <a:srgbClr val="212121"/>
                </a:solidFill>
                <a:latin typeface="Arial" panose="020B0604020202020204"/>
                <a:cs typeface="Arial" panose="020B0604020202020204"/>
                <a:sym typeface="+mn-ea"/>
              </a:rPr>
              <a:t>coefficient </a:t>
            </a:r>
            <a:r>
              <a:rPr spc="-5" dirty="0">
                <a:solidFill>
                  <a:srgbClr val="212121"/>
                </a:solidFill>
                <a:latin typeface="Arial" panose="020B0604020202020204"/>
                <a:cs typeface="Arial" panose="020B0604020202020204"/>
                <a:sym typeface="+mn-ea"/>
              </a:rPr>
              <a:t>to control that penalty term. In this case  if is zero then the equation is the basic OLS else if then it will add </a:t>
            </a:r>
            <a:r>
              <a:rPr dirty="0">
                <a:solidFill>
                  <a:srgbClr val="212121"/>
                </a:solidFill>
                <a:latin typeface="Arial" panose="020B0604020202020204"/>
                <a:cs typeface="Arial" panose="020B0604020202020204"/>
                <a:sym typeface="+mn-ea"/>
              </a:rPr>
              <a:t>a </a:t>
            </a:r>
            <a:r>
              <a:rPr spc="-5" dirty="0">
                <a:solidFill>
                  <a:srgbClr val="212121"/>
                </a:solidFill>
                <a:latin typeface="Arial" panose="020B0604020202020204"/>
                <a:cs typeface="Arial" panose="020B0604020202020204"/>
                <a:sym typeface="+mn-ea"/>
              </a:rPr>
              <a:t>constraint  to the </a:t>
            </a:r>
            <a:r>
              <a:rPr spc="-10" dirty="0">
                <a:solidFill>
                  <a:srgbClr val="212121"/>
                </a:solidFill>
                <a:latin typeface="Arial" panose="020B0604020202020204"/>
                <a:cs typeface="Arial" panose="020B0604020202020204"/>
                <a:sym typeface="+mn-ea"/>
              </a:rPr>
              <a:t>coefficient. </a:t>
            </a:r>
            <a:r>
              <a:rPr spc="-5" dirty="0">
                <a:solidFill>
                  <a:srgbClr val="212121"/>
                </a:solidFill>
                <a:latin typeface="Arial" panose="020B0604020202020204"/>
                <a:cs typeface="Arial" panose="020B0604020202020204"/>
                <a:sym typeface="+mn-ea"/>
              </a:rPr>
              <a:t>As we increase the value of this constraint causes the value  of the </a:t>
            </a:r>
            <a:r>
              <a:rPr spc="-10" dirty="0">
                <a:solidFill>
                  <a:srgbClr val="212121"/>
                </a:solidFill>
                <a:latin typeface="Arial" panose="020B0604020202020204"/>
                <a:cs typeface="Arial" panose="020B0604020202020204"/>
                <a:sym typeface="+mn-ea"/>
              </a:rPr>
              <a:t>coefficient </a:t>
            </a:r>
            <a:r>
              <a:rPr spc="-5" dirty="0">
                <a:solidFill>
                  <a:srgbClr val="212121"/>
                </a:solidFill>
                <a:latin typeface="Arial" panose="020B0604020202020204"/>
                <a:cs typeface="Arial" panose="020B0604020202020204"/>
                <a:sym typeface="+mn-ea"/>
              </a:rPr>
              <a:t>to tend towards zero. This leads to both low variance (as  some </a:t>
            </a:r>
            <a:r>
              <a:rPr spc="-10" dirty="0">
                <a:solidFill>
                  <a:srgbClr val="212121"/>
                </a:solidFill>
                <a:latin typeface="Arial" panose="020B0604020202020204"/>
                <a:cs typeface="Arial" panose="020B0604020202020204"/>
                <a:sym typeface="+mn-ea"/>
              </a:rPr>
              <a:t>coefficient </a:t>
            </a:r>
            <a:r>
              <a:rPr spc="-5" dirty="0">
                <a:solidFill>
                  <a:srgbClr val="212121"/>
                </a:solidFill>
                <a:latin typeface="Arial" panose="020B0604020202020204"/>
                <a:cs typeface="Arial" panose="020B0604020202020204"/>
                <a:sym typeface="+mn-ea"/>
              </a:rPr>
              <a:t>leads to negligible </a:t>
            </a:r>
            <a:r>
              <a:rPr spc="-10" dirty="0">
                <a:solidFill>
                  <a:srgbClr val="212121"/>
                </a:solidFill>
                <a:latin typeface="Arial" panose="020B0604020202020204"/>
                <a:cs typeface="Arial" panose="020B0604020202020204"/>
                <a:sym typeface="+mn-ea"/>
              </a:rPr>
              <a:t>effect </a:t>
            </a:r>
            <a:r>
              <a:rPr spc="-5" dirty="0">
                <a:solidFill>
                  <a:srgbClr val="212121"/>
                </a:solidFill>
                <a:latin typeface="Arial" panose="020B0604020202020204"/>
                <a:cs typeface="Arial" panose="020B0604020202020204"/>
                <a:sym typeface="+mn-ea"/>
              </a:rPr>
              <a:t>on prediction) and low</a:t>
            </a:r>
            <a:r>
              <a:rPr spc="5" dirty="0">
                <a:solidFill>
                  <a:srgbClr val="212121"/>
                </a:solidFill>
                <a:latin typeface="Arial" panose="020B0604020202020204"/>
                <a:cs typeface="Arial" panose="020B0604020202020204"/>
                <a:sym typeface="+mn-ea"/>
              </a:rPr>
              <a:t> </a:t>
            </a:r>
            <a:r>
              <a:rPr spc="-5" dirty="0">
                <a:solidFill>
                  <a:srgbClr val="212121"/>
                </a:solidFill>
                <a:latin typeface="Arial" panose="020B0604020202020204"/>
                <a:cs typeface="Arial" panose="020B0604020202020204"/>
                <a:sym typeface="+mn-ea"/>
              </a:rPr>
              <a:t>bias</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5560" y="4547870"/>
            <a:ext cx="7548245" cy="4392930"/>
          </a:xfrm>
          <a:prstGeom prst="rect">
            <a:avLst/>
          </a:prstGeom>
          <a:blipFill>
            <a:blip r:embed="rId1" cstate="print"/>
            <a:stretch>
              <a:fillRect/>
            </a:stretch>
          </a:blipFill>
        </p:spPr>
        <p:txBody>
          <a:bodyPr wrap="square" lIns="0" tIns="0" rIns="0" bIns="0" rtlCol="0"/>
          <a:lstStyle/>
          <a:p/>
        </p:txBody>
      </p:sp>
      <p:sp>
        <p:nvSpPr>
          <p:cNvPr id="4" name="Text Box 3"/>
          <p:cNvSpPr txBox="1"/>
          <p:nvPr/>
        </p:nvSpPr>
        <p:spPr>
          <a:xfrm>
            <a:off x="55245" y="46355"/>
            <a:ext cx="7219950" cy="4420235"/>
          </a:xfrm>
          <a:prstGeom prst="rect">
            <a:avLst/>
          </a:prstGeom>
          <a:noFill/>
        </p:spPr>
        <p:txBody>
          <a:bodyPr wrap="square" rtlCol="0" anchor="t">
            <a:spAutoFit/>
          </a:bodyPr>
          <a:p>
            <a:pPr marL="12700">
              <a:lnSpc>
                <a:spcPct val="100000"/>
              </a:lnSpc>
              <a:spcBef>
                <a:spcPts val="5"/>
              </a:spcBef>
            </a:pPr>
            <a:r>
              <a:rPr b="1" spc="-5" dirty="0">
                <a:solidFill>
                  <a:srgbClr val="212121"/>
                </a:solidFill>
                <a:latin typeface="Arial" panose="020B0604020202020204"/>
                <a:cs typeface="Arial" panose="020B0604020202020204"/>
                <a:sym typeface="+mn-ea"/>
              </a:rPr>
              <a:t>Lasso Regression</a:t>
            </a:r>
            <a:r>
              <a:rPr b="1" spc="-10" dirty="0">
                <a:solidFill>
                  <a:srgbClr val="212121"/>
                </a:solidFill>
                <a:latin typeface="Arial" panose="020B0604020202020204"/>
                <a:cs typeface="Arial" panose="020B0604020202020204"/>
                <a:sym typeface="+mn-ea"/>
              </a:rPr>
              <a:t> </a:t>
            </a:r>
            <a:r>
              <a:rPr b="1" dirty="0">
                <a:solidFill>
                  <a:srgbClr val="212121"/>
                </a:solidFill>
                <a:latin typeface="Arial" panose="020B0604020202020204"/>
                <a:cs typeface="Arial" panose="020B0604020202020204"/>
                <a:sym typeface="+mn-ea"/>
              </a:rPr>
              <a:t>:</a:t>
            </a:r>
            <a:endParaRPr>
              <a:latin typeface="Arial" panose="020B0604020202020204"/>
              <a:cs typeface="Arial" panose="020B0604020202020204"/>
            </a:endParaRPr>
          </a:p>
          <a:p>
            <a:pPr marL="12700" marR="5080">
              <a:lnSpc>
                <a:spcPct val="176000"/>
              </a:lnSpc>
              <a:spcBef>
                <a:spcPts val="1195"/>
              </a:spcBef>
            </a:pPr>
            <a:r>
              <a:rPr spc="-5" dirty="0">
                <a:solidFill>
                  <a:srgbClr val="212121"/>
                </a:solidFill>
                <a:latin typeface="Arial" panose="020B0604020202020204"/>
                <a:cs typeface="Arial" panose="020B0604020202020204"/>
                <a:sym typeface="+mn-ea"/>
              </a:rPr>
              <a:t>Lasso regression stands for Least Absolute Shrinkage and Selection  </a:t>
            </a:r>
            <a:r>
              <a:rPr spc="-15" dirty="0">
                <a:solidFill>
                  <a:srgbClr val="212121"/>
                </a:solidFill>
                <a:latin typeface="Arial" panose="020B0604020202020204"/>
                <a:cs typeface="Arial" panose="020B0604020202020204"/>
                <a:sym typeface="+mn-ea"/>
              </a:rPr>
              <a:t>Operator. </a:t>
            </a:r>
            <a:r>
              <a:rPr spc="-5" dirty="0">
                <a:solidFill>
                  <a:srgbClr val="212121"/>
                </a:solidFill>
                <a:latin typeface="Arial" panose="020B0604020202020204"/>
                <a:cs typeface="Arial" panose="020B0604020202020204"/>
                <a:sym typeface="+mn-ea"/>
              </a:rPr>
              <a:t>It adds </a:t>
            </a:r>
            <a:r>
              <a:rPr dirty="0">
                <a:solidFill>
                  <a:srgbClr val="212121"/>
                </a:solidFill>
                <a:latin typeface="Arial" panose="020B0604020202020204"/>
                <a:cs typeface="Arial" panose="020B0604020202020204"/>
                <a:sym typeface="+mn-ea"/>
              </a:rPr>
              <a:t>a </a:t>
            </a:r>
            <a:r>
              <a:rPr spc="-5" dirty="0">
                <a:solidFill>
                  <a:srgbClr val="212121"/>
                </a:solidFill>
                <a:latin typeface="Arial" panose="020B0604020202020204"/>
                <a:cs typeface="Arial" panose="020B0604020202020204"/>
                <a:sym typeface="+mn-ea"/>
              </a:rPr>
              <a:t>penalty term to the cost function. This term is the absolute  sum of the </a:t>
            </a:r>
            <a:r>
              <a:rPr spc="-10" dirty="0">
                <a:solidFill>
                  <a:srgbClr val="212121"/>
                </a:solidFill>
                <a:latin typeface="Arial" panose="020B0604020202020204"/>
                <a:cs typeface="Arial" panose="020B0604020202020204"/>
                <a:sym typeface="+mn-ea"/>
              </a:rPr>
              <a:t>coefficients. </a:t>
            </a:r>
            <a:r>
              <a:rPr spc="-5" dirty="0">
                <a:solidFill>
                  <a:srgbClr val="212121"/>
                </a:solidFill>
                <a:latin typeface="Arial" panose="020B0604020202020204"/>
                <a:cs typeface="Arial" panose="020B0604020202020204"/>
                <a:sym typeface="+mn-ea"/>
              </a:rPr>
              <a:t>As the value of </a:t>
            </a:r>
            <a:r>
              <a:rPr spc="-10" dirty="0">
                <a:solidFill>
                  <a:srgbClr val="212121"/>
                </a:solidFill>
                <a:latin typeface="Arial" panose="020B0604020202020204"/>
                <a:cs typeface="Arial" panose="020B0604020202020204"/>
                <a:sym typeface="+mn-ea"/>
              </a:rPr>
              <a:t>coefficients </a:t>
            </a:r>
            <a:r>
              <a:rPr spc="-5" dirty="0">
                <a:solidFill>
                  <a:srgbClr val="212121"/>
                </a:solidFill>
                <a:latin typeface="Arial" panose="020B0604020202020204"/>
                <a:cs typeface="Arial" panose="020B0604020202020204"/>
                <a:sym typeface="+mn-ea"/>
              </a:rPr>
              <a:t>increases from </a:t>
            </a:r>
            <a:r>
              <a:rPr i="1" dirty="0">
                <a:solidFill>
                  <a:srgbClr val="212121"/>
                </a:solidFill>
                <a:latin typeface="Arial" panose="020B0604020202020204"/>
                <a:cs typeface="Arial" panose="020B0604020202020204"/>
                <a:sym typeface="+mn-ea"/>
              </a:rPr>
              <a:t>0 </a:t>
            </a:r>
            <a:r>
              <a:rPr spc="-5" dirty="0">
                <a:solidFill>
                  <a:srgbClr val="212121"/>
                </a:solidFill>
                <a:latin typeface="Arial" panose="020B0604020202020204"/>
                <a:cs typeface="Arial" panose="020B0604020202020204"/>
                <a:sym typeface="+mn-ea"/>
              </a:rPr>
              <a:t>this term  penalizes, causing the model to decrease the value of </a:t>
            </a:r>
            <a:r>
              <a:rPr spc="-10" dirty="0">
                <a:solidFill>
                  <a:srgbClr val="212121"/>
                </a:solidFill>
                <a:latin typeface="Arial" panose="020B0604020202020204"/>
                <a:cs typeface="Arial" panose="020B0604020202020204"/>
                <a:sym typeface="+mn-ea"/>
              </a:rPr>
              <a:t>coefficients </a:t>
            </a:r>
            <a:r>
              <a:rPr spc="-5" dirty="0">
                <a:solidFill>
                  <a:srgbClr val="212121"/>
                </a:solidFill>
                <a:latin typeface="Arial" panose="020B0604020202020204"/>
                <a:cs typeface="Arial" panose="020B0604020202020204"/>
                <a:sym typeface="+mn-ea"/>
              </a:rPr>
              <a:t>in order to  reduce loss. The </a:t>
            </a:r>
            <a:r>
              <a:rPr spc="-10" dirty="0">
                <a:solidFill>
                  <a:srgbClr val="212121"/>
                </a:solidFill>
                <a:latin typeface="Arial" panose="020B0604020202020204"/>
                <a:cs typeface="Arial" panose="020B0604020202020204"/>
                <a:sym typeface="+mn-ea"/>
              </a:rPr>
              <a:t>difference </a:t>
            </a:r>
            <a:r>
              <a:rPr spc="-5" dirty="0">
                <a:solidFill>
                  <a:srgbClr val="212121"/>
                </a:solidFill>
                <a:latin typeface="Arial" panose="020B0604020202020204"/>
                <a:cs typeface="Arial" panose="020B0604020202020204"/>
                <a:sym typeface="+mn-ea"/>
              </a:rPr>
              <a:t>between ridge and lasso regression is that it tends  to make </a:t>
            </a:r>
            <a:r>
              <a:rPr spc="-10" dirty="0">
                <a:solidFill>
                  <a:srgbClr val="212121"/>
                </a:solidFill>
                <a:latin typeface="Arial" panose="020B0604020202020204"/>
                <a:cs typeface="Arial" panose="020B0604020202020204"/>
                <a:sym typeface="+mn-ea"/>
              </a:rPr>
              <a:t>coefficients </a:t>
            </a:r>
            <a:r>
              <a:rPr spc="-5" dirty="0">
                <a:solidFill>
                  <a:srgbClr val="212121"/>
                </a:solidFill>
                <a:latin typeface="Arial" panose="020B0604020202020204"/>
                <a:cs typeface="Arial" panose="020B0604020202020204"/>
                <a:sym typeface="+mn-ea"/>
              </a:rPr>
              <a:t>to absolute zero as compared to Ridge which never sets  the value of </a:t>
            </a:r>
            <a:r>
              <a:rPr spc="-10" dirty="0">
                <a:solidFill>
                  <a:srgbClr val="212121"/>
                </a:solidFill>
                <a:latin typeface="Arial" panose="020B0604020202020204"/>
                <a:cs typeface="Arial" panose="020B0604020202020204"/>
                <a:sym typeface="+mn-ea"/>
              </a:rPr>
              <a:t>coefficient </a:t>
            </a:r>
            <a:r>
              <a:rPr spc="-5" dirty="0">
                <a:solidFill>
                  <a:srgbClr val="212121"/>
                </a:solidFill>
                <a:latin typeface="Arial" panose="020B0604020202020204"/>
                <a:cs typeface="Arial" panose="020B0604020202020204"/>
                <a:sym typeface="+mn-ea"/>
              </a:rPr>
              <a:t>to absolute zero.</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20955" y="3256915"/>
            <a:ext cx="7590790" cy="7310120"/>
          </a:xfrm>
          <a:prstGeom prst="rect">
            <a:avLst/>
          </a:prstGeom>
          <a:blipFill>
            <a:blip r:embed="rId1" cstate="print"/>
            <a:stretch>
              <a:fillRect/>
            </a:stretch>
          </a:blipFill>
        </p:spPr>
        <p:txBody>
          <a:bodyPr wrap="square" lIns="0" tIns="0" rIns="0" bIns="0" rtlCol="0"/>
          <a:lstStyle/>
          <a:p/>
        </p:txBody>
      </p:sp>
      <p:sp>
        <p:nvSpPr>
          <p:cNvPr id="4" name="Text Box 3"/>
          <p:cNvSpPr txBox="1"/>
          <p:nvPr/>
        </p:nvSpPr>
        <p:spPr>
          <a:xfrm>
            <a:off x="0" y="11430"/>
            <a:ext cx="7508240" cy="2958465"/>
          </a:xfrm>
          <a:prstGeom prst="rect">
            <a:avLst/>
          </a:prstGeom>
          <a:noFill/>
        </p:spPr>
        <p:txBody>
          <a:bodyPr wrap="square" rtlCol="0" anchor="t">
            <a:spAutoFit/>
          </a:bodyPr>
          <a:p>
            <a:pPr marL="12700">
              <a:lnSpc>
                <a:spcPct val="100000"/>
              </a:lnSpc>
              <a:spcBef>
                <a:spcPts val="100"/>
              </a:spcBef>
            </a:pPr>
            <a:r>
              <a:rPr b="1" spc="-5" dirty="0">
                <a:solidFill>
                  <a:srgbClr val="212121"/>
                </a:solidFill>
                <a:latin typeface="Arial" panose="020B0604020202020204"/>
                <a:cs typeface="Arial" panose="020B0604020202020204"/>
                <a:sym typeface="+mn-ea"/>
              </a:rPr>
              <a:t>About gradient boosting</a:t>
            </a:r>
            <a:endParaRPr>
              <a:latin typeface="Arial" panose="020B0604020202020204"/>
              <a:cs typeface="Arial" panose="020B0604020202020204"/>
            </a:endParaRPr>
          </a:p>
          <a:p>
            <a:pPr marL="12700" marR="5080">
              <a:lnSpc>
                <a:spcPct val="176000"/>
              </a:lnSpc>
              <a:spcBef>
                <a:spcPts val="1200"/>
              </a:spcBef>
            </a:pPr>
            <a:r>
              <a:rPr spc="-5" dirty="0">
                <a:solidFill>
                  <a:srgbClr val="212121"/>
                </a:solidFill>
                <a:latin typeface="Arial" panose="020B0604020202020204"/>
                <a:cs typeface="Arial" panose="020B0604020202020204"/>
                <a:sym typeface="+mn-ea"/>
              </a:rPr>
              <a:t>Gradient Boosting is </a:t>
            </a:r>
            <a:r>
              <a:rPr dirty="0">
                <a:solidFill>
                  <a:srgbClr val="212121"/>
                </a:solidFill>
                <a:latin typeface="Arial" panose="020B0604020202020204"/>
                <a:cs typeface="Arial" panose="020B0604020202020204"/>
                <a:sym typeface="+mn-ea"/>
              </a:rPr>
              <a:t>a </a:t>
            </a:r>
            <a:r>
              <a:rPr spc="-5" dirty="0">
                <a:solidFill>
                  <a:srgbClr val="212121"/>
                </a:solidFill>
                <a:latin typeface="Arial" panose="020B0604020202020204"/>
                <a:cs typeface="Arial" panose="020B0604020202020204"/>
                <a:sym typeface="+mn-ea"/>
              </a:rPr>
              <a:t>popular boosting algorithm. In gradient boosting, each  predictor corrects its predecessor’s </a:t>
            </a:r>
            <a:r>
              <a:rPr spc="-20" dirty="0">
                <a:solidFill>
                  <a:srgbClr val="212121"/>
                </a:solidFill>
                <a:latin typeface="Arial" panose="020B0604020202020204"/>
                <a:cs typeface="Arial" panose="020B0604020202020204"/>
                <a:sym typeface="+mn-ea"/>
              </a:rPr>
              <a:t>error. </a:t>
            </a:r>
            <a:r>
              <a:rPr spc="-5" dirty="0">
                <a:solidFill>
                  <a:srgbClr val="212121"/>
                </a:solidFill>
                <a:latin typeface="Arial" panose="020B0604020202020204"/>
                <a:cs typeface="Arial" panose="020B0604020202020204"/>
                <a:sym typeface="+mn-ea"/>
              </a:rPr>
              <a:t>In contrast to Adaboost, the weights  of the training instances are not tweaked, instead, each predictor is trained  using the residual errors of the predecessor as</a:t>
            </a:r>
            <a:r>
              <a:rPr spc="-15" dirty="0">
                <a:solidFill>
                  <a:srgbClr val="212121"/>
                </a:solidFill>
                <a:latin typeface="Arial" panose="020B0604020202020204"/>
                <a:cs typeface="Arial" panose="020B0604020202020204"/>
                <a:sym typeface="+mn-ea"/>
              </a:rPr>
              <a:t> </a:t>
            </a:r>
            <a:r>
              <a:rPr spc="-5" dirty="0">
                <a:solidFill>
                  <a:srgbClr val="212121"/>
                </a:solidFill>
                <a:latin typeface="Arial" panose="020B0604020202020204"/>
                <a:cs typeface="Arial" panose="020B0604020202020204"/>
                <a:sym typeface="+mn-ea"/>
              </a:rPr>
              <a:t>labels.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184660"/>
            <a:ext cx="3458845" cy="314960"/>
          </a:xfrm>
          <a:prstGeom prst="rect">
            <a:avLst/>
          </a:prstGeom>
        </p:spPr>
        <p:txBody>
          <a:bodyPr vert="horz" wrap="square" lIns="0" tIns="12700" rIns="0" bIns="0" rtlCol="0">
            <a:spAutoFit/>
          </a:bodyPr>
          <a:lstStyle/>
          <a:p>
            <a:pPr marL="12700">
              <a:lnSpc>
                <a:spcPct val="100000"/>
              </a:lnSpc>
              <a:spcBef>
                <a:spcPts val="100"/>
              </a:spcBef>
            </a:pPr>
            <a:r>
              <a:rPr sz="1900" spc="-5" dirty="0">
                <a:latin typeface="Arial" panose="020B0604020202020204"/>
                <a:cs typeface="Arial" panose="020B0604020202020204"/>
              </a:rPr>
              <a:t>Scraping the data for car</a:t>
            </a:r>
            <a:r>
              <a:rPr sz="1900" spc="-70" dirty="0">
                <a:latin typeface="Arial" panose="020B0604020202020204"/>
                <a:cs typeface="Arial" panose="020B0604020202020204"/>
              </a:rPr>
              <a:t> </a:t>
            </a:r>
            <a:r>
              <a:rPr sz="1900" spc="-5" dirty="0">
                <a:latin typeface="Arial" panose="020B0604020202020204"/>
                <a:cs typeface="Arial" panose="020B0604020202020204"/>
              </a:rPr>
              <a:t>names</a:t>
            </a:r>
            <a:endParaRPr sz="1900">
              <a:latin typeface="Arial" panose="020B0604020202020204"/>
              <a:cs typeface="Arial" panose="020B0604020202020204"/>
            </a:endParaRPr>
          </a:p>
        </p:txBody>
      </p:sp>
      <p:sp>
        <p:nvSpPr>
          <p:cNvPr id="3" name="object 3"/>
          <p:cNvSpPr txBox="1"/>
          <p:nvPr/>
        </p:nvSpPr>
        <p:spPr>
          <a:xfrm>
            <a:off x="901700" y="8111233"/>
            <a:ext cx="2855595" cy="314960"/>
          </a:xfrm>
          <a:prstGeom prst="rect">
            <a:avLst/>
          </a:prstGeom>
        </p:spPr>
        <p:txBody>
          <a:bodyPr vert="horz" wrap="square" lIns="0" tIns="12700" rIns="0" bIns="0" rtlCol="0">
            <a:spAutoFit/>
          </a:bodyPr>
          <a:lstStyle/>
          <a:p>
            <a:pPr marL="12700">
              <a:lnSpc>
                <a:spcPct val="100000"/>
              </a:lnSpc>
              <a:spcBef>
                <a:spcPts val="100"/>
              </a:spcBef>
            </a:pPr>
            <a:r>
              <a:rPr sz="1900" spc="-5" dirty="0">
                <a:latin typeface="Arial" panose="020B0604020202020204"/>
                <a:cs typeface="Arial" panose="020B0604020202020204"/>
              </a:rPr>
              <a:t>Scraping the data for</a:t>
            </a:r>
            <a:r>
              <a:rPr sz="1900" spc="-75" dirty="0">
                <a:latin typeface="Arial" panose="020B0604020202020204"/>
                <a:cs typeface="Arial" panose="020B0604020202020204"/>
              </a:rPr>
              <a:t> </a:t>
            </a:r>
            <a:r>
              <a:rPr sz="1900" spc="-5" dirty="0">
                <a:latin typeface="Arial" panose="020B0604020202020204"/>
                <a:cs typeface="Arial" panose="020B0604020202020204"/>
              </a:rPr>
              <a:t>price</a:t>
            </a:r>
            <a:endParaRPr sz="1900">
              <a:latin typeface="Arial" panose="020B0604020202020204"/>
              <a:cs typeface="Arial" panose="020B0604020202020204"/>
            </a:endParaRPr>
          </a:p>
        </p:txBody>
      </p:sp>
      <p:sp>
        <p:nvSpPr>
          <p:cNvPr id="4" name="object 4"/>
          <p:cNvSpPr/>
          <p:nvPr/>
        </p:nvSpPr>
        <p:spPr>
          <a:xfrm>
            <a:off x="933450" y="933450"/>
            <a:ext cx="5734050" cy="2858833"/>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933450" y="4869560"/>
            <a:ext cx="5734050" cy="2857499"/>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76200" y="1143000"/>
            <a:ext cx="6482715" cy="8093075"/>
          </a:xfrm>
          <a:prstGeom prst="rect">
            <a:avLst/>
          </a:prstGeom>
          <a:blipFill>
            <a:blip r:embed="rId1" cstate="print"/>
            <a:stretch>
              <a:fillRect/>
            </a:stretch>
          </a:blipFill>
        </p:spPr>
        <p:txBody>
          <a:bodyPr wrap="square" lIns="0" tIns="0" rIns="0" bIns="0" rtlCol="0"/>
          <a:lstStyle/>
          <a:p/>
        </p:txBody>
      </p:sp>
      <p:sp>
        <p:nvSpPr>
          <p:cNvPr id="4" name="Text Box 3"/>
          <p:cNvSpPr txBox="1"/>
          <p:nvPr/>
        </p:nvSpPr>
        <p:spPr>
          <a:xfrm>
            <a:off x="4445" y="57150"/>
            <a:ext cx="7306310" cy="645160"/>
          </a:xfrm>
          <a:prstGeom prst="rect">
            <a:avLst/>
          </a:prstGeom>
          <a:noFill/>
        </p:spPr>
        <p:txBody>
          <a:bodyPr wrap="none" rtlCol="0" anchor="t">
            <a:spAutoFit/>
          </a:bodyPr>
          <a:p>
            <a:pPr marL="12700">
              <a:lnSpc>
                <a:spcPct val="100000"/>
              </a:lnSpc>
            </a:pPr>
            <a:r>
              <a:rPr sz="3600" b="1" dirty="0">
                <a:solidFill>
                  <a:srgbClr val="212121"/>
                </a:solidFill>
                <a:latin typeface="Arial" panose="020B0604020202020204"/>
                <a:cs typeface="Arial" panose="020B0604020202020204"/>
                <a:sym typeface="+mn-ea"/>
              </a:rPr>
              <a:t>Example of our predicted</a:t>
            </a:r>
            <a:r>
              <a:rPr sz="3600" b="1" spc="-10" dirty="0">
                <a:solidFill>
                  <a:srgbClr val="212121"/>
                </a:solidFill>
                <a:latin typeface="Arial" panose="020B0604020202020204"/>
                <a:cs typeface="Arial" panose="020B0604020202020204"/>
                <a:sym typeface="+mn-ea"/>
              </a:rPr>
              <a:t> </a:t>
            </a:r>
            <a:r>
              <a:rPr sz="3600" b="1" dirty="0">
                <a:solidFill>
                  <a:srgbClr val="212121"/>
                </a:solidFill>
                <a:latin typeface="Arial" panose="020B0604020202020204"/>
                <a:cs typeface="Arial" panose="020B0604020202020204"/>
                <a:sym typeface="+mn-ea"/>
              </a:rPr>
              <a:t>results</a:t>
            </a:r>
            <a:endParaRPr lang="en-US" sz="3600" b="1" dirty="0">
              <a:solidFill>
                <a:srgbClr val="212121"/>
              </a:solidFill>
              <a:latin typeface="Arial" panose="020B0604020202020204"/>
              <a:cs typeface="Arial" panose="020B0604020202020204"/>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500" y="1577340"/>
            <a:ext cx="7482205" cy="2322830"/>
          </a:xfrm>
          <a:prstGeom prst="rect">
            <a:avLst/>
          </a:prstGeom>
        </p:spPr>
        <p:txBody>
          <a:bodyPr vert="horz" wrap="square" lIns="0" tIns="12700" rIns="0" bIns="0" rtlCol="0">
            <a:spAutoFit/>
          </a:bodyPr>
          <a:lstStyle/>
          <a:p>
            <a:pPr marL="241300" indent="-228600">
              <a:lnSpc>
                <a:spcPct val="100000"/>
              </a:lnSpc>
              <a:spcBef>
                <a:spcPts val="100"/>
              </a:spcBef>
              <a:buChar char="●"/>
              <a:tabLst>
                <a:tab pos="240665" algn="l"/>
                <a:tab pos="241300" algn="l"/>
              </a:tabLst>
            </a:pPr>
            <a:r>
              <a:rPr sz="1300" spc="-5" dirty="0">
                <a:solidFill>
                  <a:srgbClr val="212121"/>
                </a:solidFill>
                <a:latin typeface="Arial" panose="020B0604020202020204"/>
                <a:cs typeface="Arial" panose="020B0604020202020204"/>
              </a:rPr>
              <a:t>There is </a:t>
            </a:r>
            <a:r>
              <a:rPr sz="1300" dirty="0">
                <a:solidFill>
                  <a:srgbClr val="212121"/>
                </a:solidFill>
                <a:latin typeface="Arial" panose="020B0604020202020204"/>
                <a:cs typeface="Arial" panose="020B0604020202020204"/>
              </a:rPr>
              <a:t>a </a:t>
            </a:r>
            <a:r>
              <a:rPr sz="1300" spc="-5" dirty="0">
                <a:solidFill>
                  <a:srgbClr val="212121"/>
                </a:solidFill>
                <a:latin typeface="Arial" panose="020B0604020202020204"/>
                <a:cs typeface="Arial" panose="020B0604020202020204"/>
              </a:rPr>
              <a:t>huge demand of pre owned</a:t>
            </a:r>
            <a:r>
              <a:rPr sz="1300" spc="-20" dirty="0">
                <a:solidFill>
                  <a:srgbClr val="212121"/>
                </a:solidFill>
                <a:latin typeface="Arial" panose="020B0604020202020204"/>
                <a:cs typeface="Arial" panose="020B0604020202020204"/>
              </a:rPr>
              <a:t> </a:t>
            </a:r>
            <a:r>
              <a:rPr sz="1300" spc="-5" dirty="0">
                <a:solidFill>
                  <a:srgbClr val="212121"/>
                </a:solidFill>
                <a:latin typeface="Arial" panose="020B0604020202020204"/>
                <a:cs typeface="Arial" panose="020B0604020202020204"/>
              </a:rPr>
              <a:t>cars</a:t>
            </a:r>
            <a:endParaRPr sz="1300">
              <a:latin typeface="Arial" panose="020B0604020202020204"/>
              <a:cs typeface="Arial" panose="020B0604020202020204"/>
            </a:endParaRPr>
          </a:p>
          <a:p>
            <a:pPr marL="241300" indent="-228600">
              <a:lnSpc>
                <a:spcPct val="100000"/>
              </a:lnSpc>
              <a:spcBef>
                <a:spcPts val="1180"/>
              </a:spcBef>
              <a:buChar char="●"/>
              <a:tabLst>
                <a:tab pos="240665" algn="l"/>
                <a:tab pos="241300" algn="l"/>
              </a:tabLst>
            </a:pPr>
            <a:r>
              <a:rPr sz="1300" spc="-5" dirty="0">
                <a:solidFill>
                  <a:srgbClr val="212121"/>
                </a:solidFill>
                <a:latin typeface="Arial" panose="020B0604020202020204"/>
                <a:cs typeface="Arial" panose="020B0604020202020204"/>
              </a:rPr>
              <a:t>Now people usually prefer petrol car over diesel</a:t>
            </a:r>
            <a:r>
              <a:rPr sz="1300" spc="-20" dirty="0">
                <a:solidFill>
                  <a:srgbClr val="212121"/>
                </a:solidFill>
                <a:latin typeface="Arial" panose="020B0604020202020204"/>
                <a:cs typeface="Arial" panose="020B0604020202020204"/>
              </a:rPr>
              <a:t> </a:t>
            </a:r>
            <a:r>
              <a:rPr sz="1300" spc="-5" dirty="0">
                <a:solidFill>
                  <a:srgbClr val="212121"/>
                </a:solidFill>
                <a:latin typeface="Arial" panose="020B0604020202020204"/>
                <a:cs typeface="Arial" panose="020B0604020202020204"/>
              </a:rPr>
              <a:t>car</a:t>
            </a:r>
            <a:endParaRPr sz="1300">
              <a:latin typeface="Arial" panose="020B0604020202020204"/>
              <a:cs typeface="Arial" panose="020B0604020202020204"/>
            </a:endParaRPr>
          </a:p>
          <a:p>
            <a:pPr marL="241300" marR="262255" indent="-228600">
              <a:lnSpc>
                <a:spcPct val="176000"/>
              </a:lnSpc>
              <a:buChar char="●"/>
              <a:tabLst>
                <a:tab pos="240665" algn="l"/>
                <a:tab pos="241300" algn="l"/>
              </a:tabLst>
            </a:pPr>
            <a:r>
              <a:rPr sz="1300" spc="-5" dirty="0">
                <a:solidFill>
                  <a:srgbClr val="212121"/>
                </a:solidFill>
                <a:latin typeface="Arial" panose="020B0604020202020204"/>
                <a:cs typeface="Arial" panose="020B0604020202020204"/>
              </a:rPr>
              <a:t>Petrol car proved to be more cheaper in price as compared to diesel  cars</a:t>
            </a:r>
            <a:endParaRPr sz="1300">
              <a:latin typeface="Arial" panose="020B0604020202020204"/>
              <a:cs typeface="Arial" panose="020B0604020202020204"/>
            </a:endParaRPr>
          </a:p>
          <a:p>
            <a:pPr marL="241300" marR="5080" indent="-228600">
              <a:lnSpc>
                <a:spcPct val="176000"/>
              </a:lnSpc>
              <a:buChar char="●"/>
              <a:tabLst>
                <a:tab pos="240665" algn="l"/>
                <a:tab pos="241300" algn="l"/>
              </a:tabLst>
            </a:pPr>
            <a:r>
              <a:rPr sz="1300" spc="-5" dirty="0">
                <a:solidFill>
                  <a:srgbClr val="212121"/>
                </a:solidFill>
                <a:latin typeface="Arial" panose="020B0604020202020204"/>
                <a:cs typeface="Arial" panose="020B0604020202020204"/>
              </a:rPr>
              <a:t>There is </a:t>
            </a:r>
            <a:r>
              <a:rPr sz="1300" dirty="0">
                <a:solidFill>
                  <a:srgbClr val="212121"/>
                </a:solidFill>
                <a:latin typeface="Arial" panose="020B0604020202020204"/>
                <a:cs typeface="Arial" panose="020B0604020202020204"/>
              </a:rPr>
              <a:t>a </a:t>
            </a:r>
            <a:r>
              <a:rPr sz="1300" spc="-5" dirty="0">
                <a:solidFill>
                  <a:srgbClr val="212121"/>
                </a:solidFill>
                <a:latin typeface="Arial" panose="020B0604020202020204"/>
                <a:cs typeface="Arial" panose="020B0604020202020204"/>
              </a:rPr>
              <a:t>great demand of both Diesel and petrol cars in south india as  compared to</a:t>
            </a:r>
            <a:r>
              <a:rPr sz="1300" spc="-10" dirty="0">
                <a:solidFill>
                  <a:srgbClr val="212121"/>
                </a:solidFill>
                <a:latin typeface="Arial" panose="020B0604020202020204"/>
                <a:cs typeface="Arial" panose="020B0604020202020204"/>
              </a:rPr>
              <a:t> </a:t>
            </a:r>
            <a:r>
              <a:rPr sz="1300" spc="-5" dirty="0">
                <a:solidFill>
                  <a:srgbClr val="212121"/>
                </a:solidFill>
                <a:latin typeface="Arial" panose="020B0604020202020204"/>
                <a:cs typeface="Arial" panose="020B0604020202020204"/>
              </a:rPr>
              <a:t>north</a:t>
            </a:r>
            <a:endParaRPr sz="1300">
              <a:latin typeface="Arial" panose="020B0604020202020204"/>
              <a:cs typeface="Arial" panose="020B0604020202020204"/>
            </a:endParaRPr>
          </a:p>
          <a:p>
            <a:pPr marL="241300" indent="-228600">
              <a:lnSpc>
                <a:spcPct val="100000"/>
              </a:lnSpc>
              <a:spcBef>
                <a:spcPts val="1180"/>
              </a:spcBef>
              <a:buChar char="●"/>
              <a:tabLst>
                <a:tab pos="240665" algn="l"/>
                <a:tab pos="241300" algn="l"/>
              </a:tabLst>
            </a:pPr>
            <a:r>
              <a:rPr sz="1300" spc="-5" dirty="0">
                <a:solidFill>
                  <a:srgbClr val="212121"/>
                </a:solidFill>
                <a:latin typeface="Arial" panose="020B0604020202020204"/>
                <a:cs typeface="Arial" panose="020B0604020202020204"/>
              </a:rPr>
              <a:t>North indian car dealer may put their major focus over the petrol</a:t>
            </a:r>
            <a:r>
              <a:rPr sz="1300" spc="-30" dirty="0">
                <a:solidFill>
                  <a:srgbClr val="212121"/>
                </a:solidFill>
                <a:latin typeface="Arial" panose="020B0604020202020204"/>
                <a:cs typeface="Arial" panose="020B0604020202020204"/>
              </a:rPr>
              <a:t> </a:t>
            </a:r>
            <a:r>
              <a:rPr sz="1300" spc="-5" dirty="0">
                <a:solidFill>
                  <a:srgbClr val="212121"/>
                </a:solidFill>
                <a:latin typeface="Arial" panose="020B0604020202020204"/>
                <a:cs typeface="Arial" panose="020B0604020202020204"/>
              </a:rPr>
              <a:t>cars</a:t>
            </a:r>
            <a:endParaRPr sz="1300">
              <a:latin typeface="Arial" panose="020B0604020202020204"/>
              <a:cs typeface="Arial" panose="020B0604020202020204"/>
            </a:endParaRPr>
          </a:p>
          <a:p>
            <a:pPr marL="241300" marR="289560" indent="-228600">
              <a:lnSpc>
                <a:spcPct val="176000"/>
              </a:lnSpc>
              <a:buChar char="●"/>
              <a:tabLst>
                <a:tab pos="240665" algn="l"/>
                <a:tab pos="241300" algn="l"/>
              </a:tabLst>
            </a:pPr>
            <a:r>
              <a:rPr sz="1300" spc="-5" dirty="0">
                <a:solidFill>
                  <a:srgbClr val="212121"/>
                </a:solidFill>
                <a:latin typeface="Arial" panose="020B0604020202020204"/>
                <a:cs typeface="Arial" panose="020B0604020202020204"/>
              </a:rPr>
              <a:t>There are some cities which can proved to be profitable if sales are  increased</a:t>
            </a:r>
            <a:endParaRPr sz="1300">
              <a:latin typeface="Arial" panose="020B0604020202020204"/>
              <a:cs typeface="Arial" panose="020B0604020202020204"/>
            </a:endParaRPr>
          </a:p>
          <a:p>
            <a:pPr marL="241300" indent="-228600">
              <a:lnSpc>
                <a:spcPct val="100000"/>
              </a:lnSpc>
              <a:spcBef>
                <a:spcPts val="1180"/>
              </a:spcBef>
              <a:buChar char="●"/>
              <a:tabLst>
                <a:tab pos="240665" algn="l"/>
                <a:tab pos="241300" algn="l"/>
              </a:tabLst>
            </a:pPr>
            <a:r>
              <a:rPr sz="1300" spc="-5" dirty="0">
                <a:solidFill>
                  <a:srgbClr val="212121"/>
                </a:solidFill>
                <a:latin typeface="Arial" panose="020B0604020202020204"/>
                <a:cs typeface="Arial" panose="020B0604020202020204"/>
              </a:rPr>
              <a:t>Maximum cars are demand between 30,000 km to 50,000</a:t>
            </a:r>
            <a:r>
              <a:rPr sz="1300" spc="-25" dirty="0">
                <a:solidFill>
                  <a:srgbClr val="212121"/>
                </a:solidFill>
                <a:latin typeface="Arial" panose="020B0604020202020204"/>
                <a:cs typeface="Arial" panose="020B0604020202020204"/>
              </a:rPr>
              <a:t> </a:t>
            </a:r>
            <a:r>
              <a:rPr sz="1300" spc="-5" dirty="0">
                <a:solidFill>
                  <a:srgbClr val="212121"/>
                </a:solidFill>
                <a:latin typeface="Arial" panose="020B0604020202020204"/>
                <a:cs typeface="Arial" panose="020B0604020202020204"/>
              </a:rPr>
              <a:t>km</a:t>
            </a:r>
            <a:endParaRPr sz="1300">
              <a:latin typeface="Arial" panose="020B0604020202020204"/>
              <a:cs typeface="Arial" panose="020B0604020202020204"/>
            </a:endParaRPr>
          </a:p>
        </p:txBody>
      </p:sp>
      <p:sp>
        <p:nvSpPr>
          <p:cNvPr id="3" name="Text Box 2"/>
          <p:cNvSpPr txBox="1"/>
          <p:nvPr/>
        </p:nvSpPr>
        <p:spPr>
          <a:xfrm>
            <a:off x="-135255" y="-19050"/>
            <a:ext cx="7809865" cy="768350"/>
          </a:xfrm>
          <a:prstGeom prst="rect">
            <a:avLst/>
          </a:prstGeom>
          <a:noFill/>
        </p:spPr>
        <p:txBody>
          <a:bodyPr wrap="square" rtlCol="0" anchor="t">
            <a:spAutoFit/>
          </a:bodyPr>
          <a:p>
            <a:pPr marL="12700">
              <a:lnSpc>
                <a:spcPct val="100000"/>
              </a:lnSpc>
              <a:spcBef>
                <a:spcPts val="100"/>
              </a:spcBef>
            </a:pPr>
            <a:r>
              <a:rPr sz="4400" u="sng" spc="-375" dirty="0">
                <a:solidFill>
                  <a:srgbClr val="212121"/>
                </a:solidFill>
                <a:uFill>
                  <a:solidFill>
                    <a:srgbClr val="212121"/>
                  </a:solidFill>
                </a:uFill>
                <a:latin typeface="Times New Roman" panose="02020603050405020304"/>
                <a:cs typeface="Times New Roman" panose="02020603050405020304"/>
                <a:sym typeface="+mn-ea"/>
              </a:rPr>
              <a:t> </a:t>
            </a:r>
            <a:r>
              <a:rPr sz="4400" b="1" i="1" u="sng" dirty="0">
                <a:solidFill>
                  <a:srgbClr val="212121"/>
                </a:solidFill>
                <a:uFill>
                  <a:solidFill>
                    <a:srgbClr val="212121"/>
                  </a:solidFill>
                </a:uFill>
                <a:latin typeface="Arial" panose="020B0604020202020204"/>
                <a:cs typeface="Arial" panose="020B0604020202020204"/>
                <a:sym typeface="+mn-ea"/>
              </a:rPr>
              <a:t>Observation and</a:t>
            </a:r>
            <a:r>
              <a:rPr sz="4400" b="1" i="1" u="sng" spc="-85" dirty="0">
                <a:solidFill>
                  <a:srgbClr val="212121"/>
                </a:solidFill>
                <a:uFill>
                  <a:solidFill>
                    <a:srgbClr val="212121"/>
                  </a:solidFill>
                </a:uFill>
                <a:latin typeface="Arial" panose="020B0604020202020204"/>
                <a:cs typeface="Arial" panose="020B0604020202020204"/>
                <a:sym typeface="+mn-ea"/>
              </a:rPr>
              <a:t> </a:t>
            </a:r>
            <a:r>
              <a:rPr sz="4400" b="1" i="1" u="sng" dirty="0">
                <a:solidFill>
                  <a:srgbClr val="212121"/>
                </a:solidFill>
                <a:uFill>
                  <a:solidFill>
                    <a:srgbClr val="212121"/>
                  </a:solidFill>
                </a:uFill>
                <a:latin typeface="Arial" panose="020B0604020202020204"/>
                <a:cs typeface="Arial" panose="020B0604020202020204"/>
                <a:sym typeface="+mn-ea"/>
              </a:rPr>
              <a:t>conclusion</a:t>
            </a:r>
            <a:endParaRPr lang="en-US" sz="4400" b="1" i="1" u="sng" dirty="0">
              <a:solidFill>
                <a:srgbClr val="212121"/>
              </a:solidFill>
              <a:uFill>
                <a:solidFill>
                  <a:srgbClr val="212121"/>
                </a:solidFill>
              </a:uFill>
              <a:latin typeface="Arial" panose="020B0604020202020204"/>
              <a:cs typeface="Arial" panose="020B0604020202020204"/>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3822710"/>
            <a:ext cx="4853305" cy="314960"/>
          </a:xfrm>
          <a:prstGeom prst="rect">
            <a:avLst/>
          </a:prstGeom>
        </p:spPr>
        <p:txBody>
          <a:bodyPr vert="horz" wrap="square" lIns="0" tIns="12700" rIns="0" bIns="0" rtlCol="0">
            <a:spAutoFit/>
          </a:bodyPr>
          <a:lstStyle/>
          <a:p>
            <a:pPr marL="12700">
              <a:lnSpc>
                <a:spcPct val="100000"/>
              </a:lnSpc>
              <a:spcBef>
                <a:spcPts val="100"/>
              </a:spcBef>
            </a:pPr>
            <a:r>
              <a:rPr sz="1900" spc="-5" dirty="0">
                <a:latin typeface="Arial" panose="020B0604020202020204"/>
                <a:cs typeface="Arial" panose="020B0604020202020204"/>
              </a:rPr>
              <a:t>Scraping the range of km that cars are</a:t>
            </a:r>
            <a:r>
              <a:rPr sz="1900" spc="-60" dirty="0">
                <a:latin typeface="Arial" panose="020B0604020202020204"/>
                <a:cs typeface="Arial" panose="020B0604020202020204"/>
              </a:rPr>
              <a:t> </a:t>
            </a:r>
            <a:r>
              <a:rPr sz="1900" spc="-5" dirty="0">
                <a:latin typeface="Arial" panose="020B0604020202020204"/>
                <a:cs typeface="Arial" panose="020B0604020202020204"/>
              </a:rPr>
              <a:t>driven</a:t>
            </a:r>
            <a:endParaRPr sz="1900">
              <a:latin typeface="Arial" panose="020B0604020202020204"/>
              <a:cs typeface="Arial" panose="020B0604020202020204"/>
            </a:endParaRPr>
          </a:p>
        </p:txBody>
      </p:sp>
      <p:sp>
        <p:nvSpPr>
          <p:cNvPr id="3" name="object 3"/>
          <p:cNvSpPr txBox="1"/>
          <p:nvPr/>
        </p:nvSpPr>
        <p:spPr>
          <a:xfrm>
            <a:off x="901700" y="7163496"/>
            <a:ext cx="4585335" cy="314960"/>
          </a:xfrm>
          <a:prstGeom prst="rect">
            <a:avLst/>
          </a:prstGeom>
        </p:spPr>
        <p:txBody>
          <a:bodyPr vert="horz" wrap="square" lIns="0" tIns="12700" rIns="0" bIns="0" rtlCol="0">
            <a:spAutoFit/>
          </a:bodyPr>
          <a:lstStyle/>
          <a:p>
            <a:pPr marL="12700">
              <a:lnSpc>
                <a:spcPct val="100000"/>
              </a:lnSpc>
              <a:spcBef>
                <a:spcPts val="100"/>
              </a:spcBef>
            </a:pPr>
            <a:r>
              <a:rPr sz="1900" spc="-5" dirty="0">
                <a:latin typeface="Arial" panose="020B0604020202020204"/>
                <a:cs typeface="Arial" panose="020B0604020202020204"/>
              </a:rPr>
              <a:t>Scraping the type of fuel cars are</a:t>
            </a:r>
            <a:r>
              <a:rPr sz="1900" spc="-65" dirty="0">
                <a:latin typeface="Arial" panose="020B0604020202020204"/>
                <a:cs typeface="Arial" panose="020B0604020202020204"/>
              </a:rPr>
              <a:t> </a:t>
            </a:r>
            <a:r>
              <a:rPr sz="1900" spc="-5" dirty="0">
                <a:latin typeface="Arial" panose="020B0604020202020204"/>
                <a:cs typeface="Arial" panose="020B0604020202020204"/>
              </a:rPr>
              <a:t>available</a:t>
            </a:r>
            <a:endParaRPr sz="1900">
              <a:latin typeface="Arial" panose="020B0604020202020204"/>
              <a:cs typeface="Arial" panose="020B0604020202020204"/>
            </a:endParaRPr>
          </a:p>
        </p:txBody>
      </p:sp>
      <p:sp>
        <p:nvSpPr>
          <p:cNvPr id="4" name="object 4"/>
          <p:cNvSpPr/>
          <p:nvPr/>
        </p:nvSpPr>
        <p:spPr>
          <a:xfrm>
            <a:off x="933450" y="933450"/>
            <a:ext cx="5734050" cy="2505075"/>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933450" y="4188510"/>
            <a:ext cx="5734050" cy="2590800"/>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3784610"/>
            <a:ext cx="2913380" cy="314960"/>
          </a:xfrm>
          <a:prstGeom prst="rect">
            <a:avLst/>
          </a:prstGeom>
        </p:spPr>
        <p:txBody>
          <a:bodyPr vert="horz" wrap="square" lIns="0" tIns="12700" rIns="0" bIns="0" rtlCol="0">
            <a:spAutoFit/>
          </a:bodyPr>
          <a:lstStyle/>
          <a:p>
            <a:pPr marL="12700">
              <a:lnSpc>
                <a:spcPct val="100000"/>
              </a:lnSpc>
              <a:spcBef>
                <a:spcPts val="100"/>
              </a:spcBef>
            </a:pPr>
            <a:r>
              <a:rPr sz="1900" spc="-5" dirty="0">
                <a:latin typeface="Arial" panose="020B0604020202020204"/>
                <a:cs typeface="Arial" panose="020B0604020202020204"/>
              </a:rPr>
              <a:t>Scarping the </a:t>
            </a:r>
            <a:r>
              <a:rPr sz="1900" spc="5" dirty="0">
                <a:latin typeface="Arial" panose="020B0604020202020204"/>
                <a:cs typeface="Arial" panose="020B0604020202020204"/>
              </a:rPr>
              <a:t>Car’s</a:t>
            </a:r>
            <a:r>
              <a:rPr sz="1900" spc="-85" dirty="0">
                <a:latin typeface="Arial" panose="020B0604020202020204"/>
                <a:cs typeface="Arial" panose="020B0604020202020204"/>
              </a:rPr>
              <a:t> </a:t>
            </a:r>
            <a:r>
              <a:rPr sz="1900" spc="-5" dirty="0">
                <a:latin typeface="Arial" panose="020B0604020202020204"/>
                <a:cs typeface="Arial" panose="020B0604020202020204"/>
              </a:rPr>
              <a:t>location</a:t>
            </a:r>
            <a:endParaRPr sz="1900">
              <a:latin typeface="Arial" panose="020B0604020202020204"/>
              <a:cs typeface="Arial" panose="020B0604020202020204"/>
            </a:endParaRPr>
          </a:p>
        </p:txBody>
      </p:sp>
      <p:sp>
        <p:nvSpPr>
          <p:cNvPr id="3" name="object 3"/>
          <p:cNvSpPr txBox="1"/>
          <p:nvPr/>
        </p:nvSpPr>
        <p:spPr>
          <a:xfrm>
            <a:off x="901700" y="7410193"/>
            <a:ext cx="5537835" cy="1302385"/>
          </a:xfrm>
          <a:prstGeom prst="rect">
            <a:avLst/>
          </a:prstGeom>
        </p:spPr>
        <p:txBody>
          <a:bodyPr vert="horz" wrap="square" lIns="0" tIns="12700" rIns="0" bIns="0" rtlCol="0">
            <a:spAutoFit/>
          </a:bodyPr>
          <a:lstStyle/>
          <a:p>
            <a:pPr marL="12700" marR="5080">
              <a:lnSpc>
                <a:spcPct val="110000"/>
              </a:lnSpc>
              <a:spcBef>
                <a:spcPts val="100"/>
              </a:spcBef>
            </a:pPr>
            <a:r>
              <a:rPr sz="1900" spc="-5" dirty="0">
                <a:latin typeface="Arial" panose="020B0604020202020204"/>
                <a:cs typeface="Arial" panose="020B0604020202020204"/>
              </a:rPr>
              <a:t>Now importing pandas library for making the data  frame of the above scraped data and also importing  some visualisation tools and library like matplotlib  and</a:t>
            </a:r>
            <a:r>
              <a:rPr sz="1900" spc="-10" dirty="0">
                <a:latin typeface="Arial" panose="020B0604020202020204"/>
                <a:cs typeface="Arial" panose="020B0604020202020204"/>
              </a:rPr>
              <a:t> </a:t>
            </a:r>
            <a:r>
              <a:rPr sz="1900" spc="-5" dirty="0">
                <a:latin typeface="Arial" panose="020B0604020202020204"/>
                <a:cs typeface="Arial" panose="020B0604020202020204"/>
              </a:rPr>
              <a:t>seaborn</a:t>
            </a:r>
            <a:endParaRPr sz="1900">
              <a:latin typeface="Arial" panose="020B0604020202020204"/>
              <a:cs typeface="Arial" panose="020B0604020202020204"/>
            </a:endParaRPr>
          </a:p>
        </p:txBody>
      </p:sp>
      <p:sp>
        <p:nvSpPr>
          <p:cNvPr id="4" name="object 4"/>
          <p:cNvSpPr/>
          <p:nvPr/>
        </p:nvSpPr>
        <p:spPr>
          <a:xfrm>
            <a:off x="933450" y="954427"/>
            <a:ext cx="5675411" cy="2445997"/>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933450" y="4150423"/>
            <a:ext cx="5734050" cy="2905124"/>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4602794"/>
            <a:ext cx="5753100" cy="4500880"/>
          </a:xfrm>
          <a:prstGeom prst="rect">
            <a:avLst/>
          </a:prstGeom>
        </p:spPr>
        <p:txBody>
          <a:bodyPr vert="horz" wrap="square" lIns="0" tIns="12700" rIns="0" bIns="0" rtlCol="0">
            <a:spAutoFit/>
          </a:bodyPr>
          <a:lstStyle/>
          <a:p>
            <a:pPr marL="12700" marR="502920">
              <a:lnSpc>
                <a:spcPct val="110000"/>
              </a:lnSpc>
              <a:spcBef>
                <a:spcPts val="100"/>
              </a:spcBef>
            </a:pPr>
            <a:r>
              <a:rPr sz="1900" spc="-5" dirty="0">
                <a:latin typeface="Arial" panose="020B0604020202020204"/>
                <a:cs typeface="Arial" panose="020B0604020202020204"/>
              </a:rPr>
              <a:t>Now performing some EDA (exploratory data  analysis </a:t>
            </a:r>
            <a:r>
              <a:rPr sz="1900" dirty="0">
                <a:latin typeface="Arial" panose="020B0604020202020204"/>
                <a:cs typeface="Arial" panose="020B0604020202020204"/>
              </a:rPr>
              <a:t>) </a:t>
            </a:r>
            <a:r>
              <a:rPr sz="1900" spc="-5" dirty="0">
                <a:latin typeface="Arial" panose="020B0604020202020204"/>
                <a:cs typeface="Arial" panose="020B0604020202020204"/>
              </a:rPr>
              <a:t>to gain some insights from the scraped  data</a:t>
            </a:r>
            <a:endParaRPr sz="1900">
              <a:latin typeface="Arial" panose="020B0604020202020204"/>
              <a:cs typeface="Arial" panose="020B0604020202020204"/>
            </a:endParaRPr>
          </a:p>
          <a:p>
            <a:pPr>
              <a:lnSpc>
                <a:spcPct val="100000"/>
              </a:lnSpc>
              <a:spcBef>
                <a:spcPts val="40"/>
              </a:spcBef>
            </a:pPr>
            <a:endParaRPr sz="2350">
              <a:latin typeface="Arial" panose="020B0604020202020204"/>
              <a:cs typeface="Arial" panose="020B0604020202020204"/>
            </a:endParaRPr>
          </a:p>
          <a:p>
            <a:pPr marL="12700">
              <a:lnSpc>
                <a:spcPct val="100000"/>
              </a:lnSpc>
            </a:pPr>
            <a:r>
              <a:rPr sz="1900" spc="-5" dirty="0">
                <a:latin typeface="Arial" panose="020B0604020202020204"/>
                <a:cs typeface="Arial" panose="020B0604020202020204"/>
              </a:rPr>
              <a:t>About</a:t>
            </a:r>
            <a:r>
              <a:rPr sz="1900" spc="-10" dirty="0">
                <a:latin typeface="Arial" panose="020B0604020202020204"/>
                <a:cs typeface="Arial" panose="020B0604020202020204"/>
              </a:rPr>
              <a:t> </a:t>
            </a:r>
            <a:r>
              <a:rPr sz="1900" spc="-5" dirty="0">
                <a:latin typeface="Arial" panose="020B0604020202020204"/>
                <a:cs typeface="Arial" panose="020B0604020202020204"/>
              </a:rPr>
              <a:t>EDA</a:t>
            </a:r>
            <a:endParaRPr sz="1900">
              <a:latin typeface="Arial" panose="020B0604020202020204"/>
              <a:cs typeface="Arial" panose="020B0604020202020204"/>
            </a:endParaRPr>
          </a:p>
          <a:p>
            <a:pPr marL="12700" marR="5080">
              <a:lnSpc>
                <a:spcPct val="176000"/>
              </a:lnSpc>
              <a:spcBef>
                <a:spcPts val="1555"/>
              </a:spcBef>
            </a:pPr>
            <a:r>
              <a:rPr sz="1350" dirty="0">
                <a:solidFill>
                  <a:srgbClr val="212121"/>
                </a:solidFill>
                <a:latin typeface="Arial" panose="020B0604020202020204"/>
                <a:cs typeface="Arial" panose="020B0604020202020204"/>
              </a:rPr>
              <a:t>Exploratory Data Analysis, or EDA, is an important step in any Data  Analysis or Data Science project. EDA is the process of investigating the  dataset to discover patterns, and anomalies (outliers), and form</a:t>
            </a:r>
            <a:r>
              <a:rPr sz="1350" spc="-100" dirty="0">
                <a:solidFill>
                  <a:srgbClr val="212121"/>
                </a:solidFill>
                <a:latin typeface="Arial" panose="020B0604020202020204"/>
                <a:cs typeface="Arial" panose="020B0604020202020204"/>
              </a:rPr>
              <a:t> </a:t>
            </a:r>
            <a:r>
              <a:rPr sz="1350" dirty="0">
                <a:solidFill>
                  <a:srgbClr val="212121"/>
                </a:solidFill>
                <a:latin typeface="Arial" panose="020B0604020202020204"/>
                <a:cs typeface="Arial" panose="020B0604020202020204"/>
              </a:rPr>
              <a:t>hypotheses  based on our understanding of the</a:t>
            </a:r>
            <a:r>
              <a:rPr sz="1350" spc="-15" dirty="0">
                <a:solidFill>
                  <a:srgbClr val="212121"/>
                </a:solidFill>
                <a:latin typeface="Arial" panose="020B0604020202020204"/>
                <a:cs typeface="Arial" panose="020B0604020202020204"/>
              </a:rPr>
              <a:t> </a:t>
            </a:r>
            <a:r>
              <a:rPr sz="1350" dirty="0">
                <a:solidFill>
                  <a:srgbClr val="212121"/>
                </a:solidFill>
                <a:latin typeface="Arial" panose="020B0604020202020204"/>
                <a:cs typeface="Arial" panose="020B0604020202020204"/>
              </a:rPr>
              <a:t>dataset.</a:t>
            </a:r>
            <a:endParaRPr sz="1350">
              <a:latin typeface="Arial" panose="020B0604020202020204"/>
              <a:cs typeface="Arial" panose="020B0604020202020204"/>
            </a:endParaRPr>
          </a:p>
          <a:p>
            <a:pPr marL="12700" marR="223520">
              <a:lnSpc>
                <a:spcPct val="176000"/>
              </a:lnSpc>
              <a:spcBef>
                <a:spcPts val="1200"/>
              </a:spcBef>
            </a:pPr>
            <a:r>
              <a:rPr sz="1350" dirty="0">
                <a:solidFill>
                  <a:srgbClr val="212121"/>
                </a:solidFill>
                <a:latin typeface="Arial" panose="020B0604020202020204"/>
                <a:cs typeface="Arial" panose="020B0604020202020204"/>
              </a:rPr>
              <a:t>EDA involves generating summary statistics for numerical data in the  dataset and creating various graphical representations to understand</a:t>
            </a:r>
            <a:r>
              <a:rPr sz="1350" spc="-100" dirty="0">
                <a:solidFill>
                  <a:srgbClr val="212121"/>
                </a:solidFill>
                <a:latin typeface="Arial" panose="020B0604020202020204"/>
                <a:cs typeface="Arial" panose="020B0604020202020204"/>
              </a:rPr>
              <a:t> </a:t>
            </a:r>
            <a:r>
              <a:rPr sz="1350" dirty="0">
                <a:solidFill>
                  <a:srgbClr val="212121"/>
                </a:solidFill>
                <a:latin typeface="Arial" panose="020B0604020202020204"/>
                <a:cs typeface="Arial" panose="020B0604020202020204"/>
              </a:rPr>
              <a:t>the  data </a:t>
            </a:r>
            <a:r>
              <a:rPr sz="1350" spc="-15" dirty="0">
                <a:solidFill>
                  <a:srgbClr val="212121"/>
                </a:solidFill>
                <a:latin typeface="Arial" panose="020B0604020202020204"/>
                <a:cs typeface="Arial" panose="020B0604020202020204"/>
              </a:rPr>
              <a:t>better. </a:t>
            </a:r>
            <a:r>
              <a:rPr sz="1350" dirty="0">
                <a:solidFill>
                  <a:srgbClr val="212121"/>
                </a:solidFill>
                <a:latin typeface="Arial" panose="020B0604020202020204"/>
                <a:cs typeface="Arial" panose="020B0604020202020204"/>
              </a:rPr>
              <a:t>In this article, we will understand EDA with the help of</a:t>
            </a:r>
            <a:r>
              <a:rPr sz="1350" spc="-110" dirty="0">
                <a:solidFill>
                  <a:srgbClr val="212121"/>
                </a:solidFill>
                <a:latin typeface="Arial" panose="020B0604020202020204"/>
                <a:cs typeface="Arial" panose="020B0604020202020204"/>
              </a:rPr>
              <a:t> </a:t>
            </a:r>
            <a:r>
              <a:rPr sz="1350" dirty="0">
                <a:solidFill>
                  <a:srgbClr val="212121"/>
                </a:solidFill>
                <a:latin typeface="Arial" panose="020B0604020202020204"/>
                <a:cs typeface="Arial" panose="020B0604020202020204"/>
              </a:rPr>
              <a:t>an</a:t>
            </a:r>
            <a:endParaRPr sz="1350">
              <a:latin typeface="Arial" panose="020B0604020202020204"/>
              <a:cs typeface="Arial" panose="020B0604020202020204"/>
            </a:endParaRPr>
          </a:p>
        </p:txBody>
      </p:sp>
      <p:sp>
        <p:nvSpPr>
          <p:cNvPr id="3" name="object 3"/>
          <p:cNvSpPr/>
          <p:nvPr/>
        </p:nvSpPr>
        <p:spPr>
          <a:xfrm>
            <a:off x="933450" y="933450"/>
            <a:ext cx="5734050" cy="3292151"/>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29210" y="-24130"/>
            <a:ext cx="7450455" cy="3898265"/>
          </a:xfrm>
          <a:prstGeom prst="rect">
            <a:avLst/>
          </a:prstGeom>
          <a:blipFill>
            <a:blip r:embed="rId1" cstate="print"/>
            <a:stretch>
              <a:fillRect/>
            </a:stretch>
          </a:blipFill>
        </p:spPr>
        <p:txBody>
          <a:bodyPr wrap="square" lIns="0" tIns="0" rIns="0" bIns="0" rtlCol="0"/>
          <a:lstStyle/>
          <a:p/>
        </p:txBody>
      </p:sp>
      <p:sp>
        <p:nvSpPr>
          <p:cNvPr id="4" name="object 3"/>
          <p:cNvSpPr/>
          <p:nvPr/>
        </p:nvSpPr>
        <p:spPr>
          <a:xfrm>
            <a:off x="19050" y="4210050"/>
            <a:ext cx="5362575" cy="5086350"/>
          </a:xfrm>
          <a:prstGeom prst="rect">
            <a:avLst/>
          </a:prstGeom>
          <a:blipFill>
            <a:blip r:embed="rId2" cstate="print"/>
            <a:stretch>
              <a:fillRect/>
            </a:stretch>
          </a:blipFill>
        </p:spPr>
        <p:txBody>
          <a:bodyPr wrap="square" lIns="0" tIns="0" rIns="0" bIns="0" rtlCol="0"/>
          <a:p/>
        </p:txBody>
      </p:sp>
      <p:sp>
        <p:nvSpPr>
          <p:cNvPr id="5" name="Text Box 4"/>
          <p:cNvSpPr txBox="1"/>
          <p:nvPr/>
        </p:nvSpPr>
        <p:spPr>
          <a:xfrm>
            <a:off x="0" y="9411335"/>
            <a:ext cx="7173595" cy="1343025"/>
          </a:xfrm>
          <a:prstGeom prst="rect">
            <a:avLst/>
          </a:prstGeom>
          <a:noFill/>
        </p:spPr>
        <p:txBody>
          <a:bodyPr wrap="square" rtlCol="0" anchor="t">
            <a:spAutoFit/>
          </a:bodyPr>
          <a:p>
            <a:pPr marL="12700">
              <a:lnSpc>
                <a:spcPct val="100000"/>
              </a:lnSpc>
              <a:spcBef>
                <a:spcPts val="100"/>
              </a:spcBef>
            </a:pPr>
            <a:r>
              <a:rPr dirty="0">
                <a:solidFill>
                  <a:srgbClr val="212121"/>
                </a:solidFill>
                <a:latin typeface="Arial" panose="020B0604020202020204"/>
                <a:cs typeface="Arial" panose="020B0604020202020204"/>
                <a:sym typeface="+mn-ea"/>
              </a:rPr>
              <a:t>As per the collected data mostly used cars are traded in Bangalore</a:t>
            </a:r>
            <a:r>
              <a:rPr spc="-55" dirty="0">
                <a:solidFill>
                  <a:srgbClr val="212121"/>
                </a:solidFill>
                <a:latin typeface="Arial" panose="020B0604020202020204"/>
                <a:cs typeface="Arial" panose="020B0604020202020204"/>
                <a:sym typeface="+mn-ea"/>
              </a:rPr>
              <a:t> </a:t>
            </a:r>
            <a:r>
              <a:rPr dirty="0">
                <a:solidFill>
                  <a:srgbClr val="212121"/>
                </a:solidFill>
                <a:latin typeface="Arial" panose="020B0604020202020204"/>
                <a:cs typeface="Arial" panose="020B0604020202020204"/>
                <a:sym typeface="+mn-ea"/>
              </a:rPr>
              <a:t>,</a:t>
            </a:r>
            <a:endParaRPr>
              <a:latin typeface="Arial" panose="020B0604020202020204"/>
              <a:cs typeface="Arial" panose="020B0604020202020204"/>
            </a:endParaRPr>
          </a:p>
          <a:p>
            <a:pPr marL="12700" marR="5080">
              <a:lnSpc>
                <a:spcPct val="176000"/>
              </a:lnSpc>
            </a:pPr>
            <a:r>
              <a:rPr dirty="0">
                <a:solidFill>
                  <a:srgbClr val="212121"/>
                </a:solidFill>
                <a:latin typeface="Arial" panose="020B0604020202020204"/>
                <a:cs typeface="Arial" panose="020B0604020202020204"/>
                <a:sym typeface="+mn-ea"/>
              </a:rPr>
              <a:t>Mumbai , Hyderabad , delhi and least are traded in Kanpur , Ghaziabad ,  kolkata</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700" y="5301615"/>
            <a:ext cx="7228205" cy="584835"/>
          </a:xfrm>
          <a:prstGeom prst="rect">
            <a:avLst/>
          </a:prstGeom>
        </p:spPr>
        <p:txBody>
          <a:bodyPr vert="horz" wrap="square" lIns="0" tIns="12700" rIns="0" bIns="0" rtlCol="0">
            <a:spAutoFit/>
          </a:bodyPr>
          <a:lstStyle/>
          <a:p>
            <a:pPr marL="12700">
              <a:lnSpc>
                <a:spcPct val="100000"/>
              </a:lnSpc>
              <a:spcBef>
                <a:spcPts val="100"/>
              </a:spcBef>
            </a:pPr>
            <a:r>
              <a:rPr sz="1350" b="1" dirty="0">
                <a:solidFill>
                  <a:srgbClr val="212121"/>
                </a:solidFill>
                <a:latin typeface="Arial" panose="020B0604020202020204"/>
                <a:cs typeface="Arial" panose="020B0604020202020204"/>
              </a:rPr>
              <a:t>These are the above cars that are scrapped from the website and also</a:t>
            </a:r>
            <a:r>
              <a:rPr sz="1350" b="1" spc="-100" dirty="0">
                <a:solidFill>
                  <a:srgbClr val="212121"/>
                </a:solidFill>
                <a:latin typeface="Arial" panose="020B0604020202020204"/>
                <a:cs typeface="Arial" panose="020B0604020202020204"/>
              </a:rPr>
              <a:t> </a:t>
            </a:r>
            <a:r>
              <a:rPr sz="1350" b="1" dirty="0">
                <a:solidFill>
                  <a:srgbClr val="212121"/>
                </a:solidFill>
                <a:latin typeface="Arial" panose="020B0604020202020204"/>
                <a:cs typeface="Arial" panose="020B0604020202020204"/>
              </a:rPr>
              <a:t>i</a:t>
            </a:r>
            <a:endParaRPr sz="1350" b="1">
              <a:latin typeface="Arial" panose="020B0604020202020204"/>
              <a:cs typeface="Arial" panose="020B0604020202020204"/>
            </a:endParaRPr>
          </a:p>
          <a:p>
            <a:pPr marL="12700">
              <a:lnSpc>
                <a:spcPct val="100000"/>
              </a:lnSpc>
              <a:spcBef>
                <a:spcPts val="1225"/>
              </a:spcBef>
            </a:pPr>
            <a:r>
              <a:rPr sz="1350" b="1" dirty="0">
                <a:solidFill>
                  <a:srgbClr val="212121"/>
                </a:solidFill>
                <a:latin typeface="Arial" panose="020B0604020202020204"/>
                <a:cs typeface="Arial" panose="020B0604020202020204"/>
              </a:rPr>
              <a:t>which amount particular car is</a:t>
            </a:r>
            <a:r>
              <a:rPr sz="1350" b="1" spc="-10" dirty="0">
                <a:solidFill>
                  <a:srgbClr val="212121"/>
                </a:solidFill>
                <a:latin typeface="Arial" panose="020B0604020202020204"/>
                <a:cs typeface="Arial" panose="020B0604020202020204"/>
              </a:rPr>
              <a:t> </a:t>
            </a:r>
            <a:r>
              <a:rPr sz="1350" b="1" dirty="0">
                <a:solidFill>
                  <a:srgbClr val="212121"/>
                </a:solidFill>
                <a:latin typeface="Arial" panose="020B0604020202020204"/>
                <a:cs typeface="Arial" panose="020B0604020202020204"/>
              </a:rPr>
              <a:t>scrapped</a:t>
            </a:r>
            <a:endParaRPr sz="1350" b="1">
              <a:latin typeface="Arial" panose="020B0604020202020204"/>
              <a:cs typeface="Arial" panose="020B0604020202020204"/>
            </a:endParaRPr>
          </a:p>
        </p:txBody>
      </p:sp>
      <p:sp>
        <p:nvSpPr>
          <p:cNvPr id="3" name="object 3"/>
          <p:cNvSpPr/>
          <p:nvPr/>
        </p:nvSpPr>
        <p:spPr>
          <a:xfrm>
            <a:off x="19050" y="95250"/>
            <a:ext cx="7371080" cy="5022215"/>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19050" y="6038850"/>
            <a:ext cx="5734050" cy="3038475"/>
          </a:xfrm>
          <a:prstGeom prst="rect">
            <a:avLst/>
          </a:prstGeom>
          <a:blipFill>
            <a:blip r:embed="rId2" cstate="print"/>
            <a:stretch>
              <a:fillRect/>
            </a:stretch>
          </a:blipFill>
        </p:spPr>
        <p:txBody>
          <a:bodyPr wrap="square" lIns="0" tIns="0" rIns="0" bIns="0" rtlCol="0"/>
          <a:p/>
        </p:txBody>
      </p:sp>
      <p:sp>
        <p:nvSpPr>
          <p:cNvPr id="5" name="Text Box 4"/>
          <p:cNvSpPr txBox="1"/>
          <p:nvPr/>
        </p:nvSpPr>
        <p:spPr>
          <a:xfrm>
            <a:off x="-53975" y="9254490"/>
            <a:ext cx="7399655" cy="1079500"/>
          </a:xfrm>
          <a:prstGeom prst="rect">
            <a:avLst/>
          </a:prstGeom>
          <a:noFill/>
        </p:spPr>
        <p:txBody>
          <a:bodyPr wrap="square" rtlCol="0" anchor="t">
            <a:spAutoFit/>
          </a:bodyPr>
          <a:p>
            <a:pPr marL="12700">
              <a:lnSpc>
                <a:spcPct val="100000"/>
              </a:lnSpc>
              <a:spcBef>
                <a:spcPts val="100"/>
              </a:spcBef>
            </a:pPr>
            <a:r>
              <a:rPr b="1" dirty="0">
                <a:solidFill>
                  <a:srgbClr val="212121"/>
                </a:solidFill>
                <a:latin typeface="Arial" panose="020B0604020202020204"/>
                <a:cs typeface="Arial" panose="020B0604020202020204"/>
                <a:sym typeface="+mn-ea"/>
              </a:rPr>
              <a:t>Above is the statistical information about the data and they are as</a:t>
            </a:r>
            <a:r>
              <a:rPr b="1" spc="-100" dirty="0">
                <a:solidFill>
                  <a:srgbClr val="212121"/>
                </a:solidFill>
                <a:latin typeface="Arial" panose="020B0604020202020204"/>
                <a:cs typeface="Arial" panose="020B0604020202020204"/>
                <a:sym typeface="+mn-ea"/>
              </a:rPr>
              <a:t> </a:t>
            </a:r>
            <a:r>
              <a:rPr b="1" dirty="0">
                <a:solidFill>
                  <a:srgbClr val="212121"/>
                </a:solidFill>
                <a:latin typeface="Arial" panose="020B0604020202020204"/>
                <a:cs typeface="Arial" panose="020B0604020202020204"/>
                <a:sym typeface="+mn-ea"/>
              </a:rPr>
              <a:t>follows</a:t>
            </a:r>
            <a:endParaRPr b="1">
              <a:latin typeface="Arial" panose="020B0604020202020204"/>
              <a:cs typeface="Arial" panose="020B0604020202020204"/>
            </a:endParaRPr>
          </a:p>
          <a:p>
            <a:pPr marL="12700">
              <a:lnSpc>
                <a:spcPct val="100000"/>
              </a:lnSpc>
              <a:spcBef>
                <a:spcPts val="1225"/>
              </a:spcBef>
            </a:pPr>
            <a:endParaRPr lang="en-US" b="1"/>
          </a:p>
        </p:txBody>
      </p:sp>
    </p:spTree>
  </p:cSld>
  <p:clrMapOvr>
    <a:masterClrMapping/>
  </p:clrMapOvr>
  <p:transition>
    <p:split orient="vert" dir="in"/>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9050" y="3517900"/>
            <a:ext cx="7314565" cy="2874645"/>
          </a:xfrm>
          <a:prstGeom prst="rect">
            <a:avLst/>
          </a:prstGeom>
        </p:spPr>
        <p:txBody>
          <a:bodyPr vert="horz" wrap="square" lIns="0" tIns="12700" rIns="0" bIns="0" rtlCol="0">
            <a:spAutoFit/>
          </a:bodyPr>
          <a:lstStyle/>
          <a:p>
            <a:pPr marL="12700">
              <a:lnSpc>
                <a:spcPct val="100000"/>
              </a:lnSpc>
              <a:spcBef>
                <a:spcPts val="100"/>
              </a:spcBef>
            </a:pPr>
            <a:r>
              <a:rPr sz="1350" b="1" dirty="0">
                <a:solidFill>
                  <a:srgbClr val="212121"/>
                </a:solidFill>
                <a:latin typeface="Arial" panose="020B0604020202020204"/>
                <a:cs typeface="Arial" panose="020B0604020202020204"/>
              </a:rPr>
              <a:t>as per the</a:t>
            </a:r>
            <a:r>
              <a:rPr sz="1350" b="1" spc="-5" dirty="0">
                <a:solidFill>
                  <a:srgbClr val="212121"/>
                </a:solidFill>
                <a:latin typeface="Arial" panose="020B0604020202020204"/>
                <a:cs typeface="Arial" panose="020B0604020202020204"/>
              </a:rPr>
              <a:t> </a:t>
            </a:r>
            <a:r>
              <a:rPr sz="1350" b="1" dirty="0">
                <a:solidFill>
                  <a:srgbClr val="212121"/>
                </a:solidFill>
                <a:latin typeface="Arial" panose="020B0604020202020204"/>
                <a:cs typeface="Arial" panose="020B0604020202020204"/>
              </a:rPr>
              <a:t>data</a:t>
            </a:r>
            <a:endParaRPr sz="1350" b="1">
              <a:latin typeface="Arial" panose="020B0604020202020204"/>
              <a:cs typeface="Arial" panose="020B0604020202020204"/>
            </a:endParaRPr>
          </a:p>
          <a:p>
            <a:pPr marL="12700" marR="501015">
              <a:lnSpc>
                <a:spcPct val="176000"/>
              </a:lnSpc>
              <a:spcBef>
                <a:spcPts val="1200"/>
              </a:spcBef>
            </a:pPr>
            <a:r>
              <a:rPr sz="1350" b="1" dirty="0">
                <a:solidFill>
                  <a:srgbClr val="212121"/>
                </a:solidFill>
                <a:latin typeface="Arial" panose="020B0604020202020204"/>
                <a:cs typeface="Arial" panose="020B0604020202020204"/>
              </a:rPr>
              <a:t>petrol cars are more in demand as compared to diesel cars also</a:t>
            </a:r>
            <a:r>
              <a:rPr sz="1350" b="1" spc="-100" dirty="0">
                <a:solidFill>
                  <a:srgbClr val="212121"/>
                </a:solidFill>
                <a:latin typeface="Arial" panose="020B0604020202020204"/>
                <a:cs typeface="Arial" panose="020B0604020202020204"/>
              </a:rPr>
              <a:t> </a:t>
            </a:r>
            <a:r>
              <a:rPr sz="1350" b="1" dirty="0">
                <a:solidFill>
                  <a:srgbClr val="212121"/>
                </a:solidFill>
                <a:latin typeface="Arial" panose="020B0604020202020204"/>
                <a:cs typeface="Arial" panose="020B0604020202020204"/>
              </a:rPr>
              <a:t>the  demand of LPG cars is the</a:t>
            </a:r>
            <a:r>
              <a:rPr sz="1350" b="1" spc="-10" dirty="0">
                <a:solidFill>
                  <a:srgbClr val="212121"/>
                </a:solidFill>
                <a:latin typeface="Arial" panose="020B0604020202020204"/>
                <a:cs typeface="Arial" panose="020B0604020202020204"/>
              </a:rPr>
              <a:t> </a:t>
            </a:r>
            <a:r>
              <a:rPr sz="1350" b="1" dirty="0">
                <a:solidFill>
                  <a:srgbClr val="212121"/>
                </a:solidFill>
                <a:latin typeface="Arial" panose="020B0604020202020204"/>
                <a:cs typeface="Arial" panose="020B0604020202020204"/>
              </a:rPr>
              <a:t>least</a:t>
            </a:r>
            <a:endParaRPr sz="1350" b="1">
              <a:latin typeface="Arial" panose="020B0604020202020204"/>
              <a:cs typeface="Arial" panose="020B0604020202020204"/>
            </a:endParaRPr>
          </a:p>
          <a:p>
            <a:pPr marL="12700" marR="157480">
              <a:lnSpc>
                <a:spcPct val="176000"/>
              </a:lnSpc>
              <a:spcBef>
                <a:spcPts val="1200"/>
              </a:spcBef>
            </a:pPr>
            <a:r>
              <a:rPr sz="1350" b="1" dirty="0">
                <a:solidFill>
                  <a:srgbClr val="212121"/>
                </a:solidFill>
                <a:latin typeface="Arial" panose="020B0604020202020204"/>
                <a:cs typeface="Arial" panose="020B0604020202020204"/>
              </a:rPr>
              <a:t>Banglore shows the petrol demand highest in number followed by delhi</a:t>
            </a:r>
            <a:r>
              <a:rPr sz="1350" b="1" spc="-100" dirty="0">
                <a:solidFill>
                  <a:srgbClr val="212121"/>
                </a:solidFill>
                <a:latin typeface="Arial" panose="020B0604020202020204"/>
                <a:cs typeface="Arial" panose="020B0604020202020204"/>
              </a:rPr>
              <a:t> </a:t>
            </a:r>
            <a:r>
              <a:rPr sz="1350" b="1" dirty="0">
                <a:solidFill>
                  <a:srgbClr val="212121"/>
                </a:solidFill>
                <a:latin typeface="Arial" panose="020B0604020202020204"/>
                <a:cs typeface="Arial" panose="020B0604020202020204"/>
              </a:rPr>
              <a:t>,  kolkata , Hyderabad , mumbai ,</a:t>
            </a:r>
            <a:r>
              <a:rPr sz="1350" b="1" spc="-15" dirty="0">
                <a:solidFill>
                  <a:srgbClr val="212121"/>
                </a:solidFill>
                <a:latin typeface="Arial" panose="020B0604020202020204"/>
                <a:cs typeface="Arial" panose="020B0604020202020204"/>
              </a:rPr>
              <a:t> </a:t>
            </a:r>
            <a:r>
              <a:rPr sz="1350" b="1" dirty="0">
                <a:solidFill>
                  <a:srgbClr val="212121"/>
                </a:solidFill>
                <a:latin typeface="Arial" panose="020B0604020202020204"/>
                <a:cs typeface="Arial" panose="020B0604020202020204"/>
              </a:rPr>
              <a:t>kanpur</a:t>
            </a:r>
            <a:endParaRPr sz="1350" b="1">
              <a:latin typeface="Arial" panose="020B0604020202020204"/>
              <a:cs typeface="Arial" panose="020B0604020202020204"/>
            </a:endParaRPr>
          </a:p>
          <a:p>
            <a:pPr marL="12700" marR="5080">
              <a:lnSpc>
                <a:spcPct val="176000"/>
              </a:lnSpc>
              <a:spcBef>
                <a:spcPts val="1200"/>
              </a:spcBef>
            </a:pPr>
            <a:r>
              <a:rPr sz="1350" b="1" dirty="0">
                <a:solidFill>
                  <a:srgbClr val="212121"/>
                </a:solidFill>
                <a:latin typeface="Arial" panose="020B0604020202020204"/>
                <a:cs typeface="Arial" panose="020B0604020202020204"/>
              </a:rPr>
              <a:t>also about diesel the demand is high in Bangalore , Hyderabad , mumbai</a:t>
            </a:r>
            <a:r>
              <a:rPr sz="1350" b="1" spc="-100" dirty="0">
                <a:solidFill>
                  <a:srgbClr val="212121"/>
                </a:solidFill>
                <a:latin typeface="Arial" panose="020B0604020202020204"/>
                <a:cs typeface="Arial" panose="020B0604020202020204"/>
              </a:rPr>
              <a:t> </a:t>
            </a:r>
            <a:r>
              <a:rPr sz="1350" b="1" dirty="0">
                <a:solidFill>
                  <a:srgbClr val="212121"/>
                </a:solidFill>
                <a:latin typeface="Arial" panose="020B0604020202020204"/>
                <a:cs typeface="Arial" panose="020B0604020202020204"/>
              </a:rPr>
              <a:t>,  kanpur ,</a:t>
            </a:r>
            <a:r>
              <a:rPr sz="1350" b="1" spc="-5" dirty="0">
                <a:solidFill>
                  <a:srgbClr val="212121"/>
                </a:solidFill>
                <a:latin typeface="Arial" panose="020B0604020202020204"/>
                <a:cs typeface="Arial" panose="020B0604020202020204"/>
              </a:rPr>
              <a:t> </a:t>
            </a:r>
            <a:r>
              <a:rPr sz="1350" b="1" dirty="0">
                <a:solidFill>
                  <a:srgbClr val="212121"/>
                </a:solidFill>
                <a:latin typeface="Arial" panose="020B0604020202020204"/>
                <a:cs typeface="Arial" panose="020B0604020202020204"/>
              </a:rPr>
              <a:t>Ghaziabad</a:t>
            </a:r>
            <a:endParaRPr sz="1350" b="1">
              <a:latin typeface="Arial" panose="020B0604020202020204"/>
              <a:cs typeface="Arial" panose="020B0604020202020204"/>
            </a:endParaRPr>
          </a:p>
        </p:txBody>
      </p:sp>
      <p:sp>
        <p:nvSpPr>
          <p:cNvPr id="3" name="object 3"/>
          <p:cNvSpPr/>
          <p:nvPr/>
        </p:nvSpPr>
        <p:spPr>
          <a:xfrm>
            <a:off x="19050" y="19050"/>
            <a:ext cx="7283450" cy="3326765"/>
          </a:xfrm>
          <a:prstGeom prst="rect">
            <a:avLst/>
          </a:prstGeom>
          <a:blipFill>
            <a:blip r:embed="rId1" cstate="print"/>
            <a:stretch>
              <a:fillRect/>
            </a:stretch>
          </a:blipFill>
        </p:spPr>
        <p:txBody>
          <a:bodyPr wrap="square" lIns="0" tIns="0" rIns="0" bIns="0" rtlCol="0"/>
          <a:lstStyle/>
          <a:p/>
        </p:txBody>
      </p:sp>
      <p:sp>
        <p:nvSpPr>
          <p:cNvPr id="5" name="object 3"/>
          <p:cNvSpPr/>
          <p:nvPr/>
        </p:nvSpPr>
        <p:spPr>
          <a:xfrm>
            <a:off x="19050" y="7326630"/>
            <a:ext cx="4576445" cy="2672715"/>
          </a:xfrm>
          <a:prstGeom prst="rect">
            <a:avLst/>
          </a:prstGeom>
          <a:blipFill>
            <a:blip r:embed="rId2" cstate="print"/>
            <a:stretch>
              <a:fillRect/>
            </a:stretch>
          </a:blipFill>
        </p:spPr>
        <p:txBody>
          <a:bodyPr wrap="square" lIns="0" tIns="0" rIns="0" bIns="0" rtlCol="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700" y="3396615"/>
            <a:ext cx="7113270" cy="1623695"/>
          </a:xfrm>
          <a:prstGeom prst="rect">
            <a:avLst/>
          </a:prstGeom>
        </p:spPr>
        <p:txBody>
          <a:bodyPr vert="horz" wrap="square" lIns="0" tIns="12700" rIns="0" bIns="0" rtlCol="0">
            <a:spAutoFit/>
          </a:bodyPr>
          <a:lstStyle/>
          <a:p>
            <a:pPr marL="12700">
              <a:lnSpc>
                <a:spcPct val="100000"/>
              </a:lnSpc>
              <a:spcBef>
                <a:spcPts val="100"/>
              </a:spcBef>
            </a:pPr>
            <a:r>
              <a:rPr sz="1350" dirty="0">
                <a:solidFill>
                  <a:srgbClr val="212121"/>
                </a:solidFill>
                <a:latin typeface="Arial" panose="020B0604020202020204"/>
                <a:cs typeface="Arial" panose="020B0604020202020204"/>
              </a:rPr>
              <a:t>if we see the places with high cost they are as follows arranged</a:t>
            </a:r>
            <a:r>
              <a:rPr sz="1350" spc="-100" dirty="0">
                <a:solidFill>
                  <a:srgbClr val="212121"/>
                </a:solidFill>
                <a:latin typeface="Arial" panose="020B0604020202020204"/>
                <a:cs typeface="Arial" panose="020B0604020202020204"/>
              </a:rPr>
              <a:t> </a:t>
            </a:r>
            <a:r>
              <a:rPr sz="1350" dirty="0">
                <a:solidFill>
                  <a:srgbClr val="212121"/>
                </a:solidFill>
                <a:latin typeface="Arial" panose="020B0604020202020204"/>
                <a:cs typeface="Arial" panose="020B0604020202020204"/>
              </a:rPr>
              <a:t>in</a:t>
            </a:r>
            <a:endParaRPr sz="1350">
              <a:latin typeface="Arial" panose="020B0604020202020204"/>
              <a:cs typeface="Arial" panose="020B0604020202020204"/>
            </a:endParaRPr>
          </a:p>
          <a:p>
            <a:pPr marL="12700">
              <a:lnSpc>
                <a:spcPct val="100000"/>
              </a:lnSpc>
              <a:spcBef>
                <a:spcPts val="1225"/>
              </a:spcBef>
            </a:pPr>
            <a:r>
              <a:rPr sz="1350" dirty="0">
                <a:solidFill>
                  <a:srgbClr val="212121"/>
                </a:solidFill>
                <a:latin typeface="Arial" panose="020B0604020202020204"/>
                <a:cs typeface="Arial" panose="020B0604020202020204"/>
              </a:rPr>
              <a:t>descending</a:t>
            </a:r>
            <a:r>
              <a:rPr sz="1350" spc="-5" dirty="0">
                <a:solidFill>
                  <a:srgbClr val="212121"/>
                </a:solidFill>
                <a:latin typeface="Arial" panose="020B0604020202020204"/>
                <a:cs typeface="Arial" panose="020B0604020202020204"/>
              </a:rPr>
              <a:t> </a:t>
            </a:r>
            <a:r>
              <a:rPr sz="1350" dirty="0">
                <a:solidFill>
                  <a:srgbClr val="212121"/>
                </a:solidFill>
                <a:latin typeface="Arial" panose="020B0604020202020204"/>
                <a:cs typeface="Arial" panose="020B0604020202020204"/>
              </a:rPr>
              <a:t>order</a:t>
            </a:r>
            <a:endParaRPr sz="1350">
              <a:latin typeface="Arial" panose="020B0604020202020204"/>
              <a:cs typeface="Arial" panose="020B0604020202020204"/>
            </a:endParaRPr>
          </a:p>
          <a:p>
            <a:pPr marL="12700" marR="3997960">
              <a:lnSpc>
                <a:spcPct val="250000"/>
              </a:lnSpc>
            </a:pPr>
            <a:r>
              <a:rPr sz="1350" dirty="0">
                <a:solidFill>
                  <a:srgbClr val="212121"/>
                </a:solidFill>
                <a:latin typeface="Arial" panose="020B0604020202020204"/>
                <a:cs typeface="Arial" panose="020B0604020202020204"/>
              </a:rPr>
              <a:t>1.Mumbai  2.Banglore  3.Kolkata  4.Hyderabad  5.Delhi  6.Kanpur</a:t>
            </a:r>
            <a:endParaRPr sz="1350">
              <a:latin typeface="Arial" panose="020B0604020202020204"/>
              <a:cs typeface="Arial" panose="020B0604020202020204"/>
            </a:endParaRPr>
          </a:p>
        </p:txBody>
      </p:sp>
      <p:sp>
        <p:nvSpPr>
          <p:cNvPr id="3" name="object 3"/>
          <p:cNvSpPr/>
          <p:nvPr/>
        </p:nvSpPr>
        <p:spPr>
          <a:xfrm>
            <a:off x="19050" y="64392"/>
            <a:ext cx="5734050" cy="3294862"/>
          </a:xfrm>
          <a:prstGeom prst="rect">
            <a:avLst/>
          </a:prstGeom>
          <a:blipFill>
            <a:blip r:embed="rId1" cstate="print"/>
            <a:stretch>
              <a:fillRect/>
            </a:stretch>
          </a:blipFill>
        </p:spPr>
        <p:txBody>
          <a:bodyPr wrap="square" lIns="0" tIns="0" rIns="0" bIns="0" rtlCol="0"/>
          <a:lstStyle/>
          <a:p/>
        </p:txBody>
      </p:sp>
      <p:sp>
        <p:nvSpPr>
          <p:cNvPr id="4" name="object 3"/>
          <p:cNvSpPr/>
          <p:nvPr/>
        </p:nvSpPr>
        <p:spPr>
          <a:xfrm>
            <a:off x="19050" y="5734050"/>
            <a:ext cx="5734050" cy="3208020"/>
          </a:xfrm>
          <a:prstGeom prst="rect">
            <a:avLst/>
          </a:prstGeom>
          <a:blipFill>
            <a:blip r:embed="rId2" cstate="print"/>
            <a:stretch>
              <a:fillRect/>
            </a:stretch>
          </a:blipFill>
        </p:spPr>
        <p:txBody>
          <a:bodyPr wrap="square" lIns="0" tIns="0" rIns="0" bIns="0" rtlCol="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154C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6648</Words>
  <Application>WPS Presentation</Application>
  <PresentationFormat>On-screen Show (4:3)</PresentationFormat>
  <Paragraphs>106</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SimSun</vt:lpstr>
      <vt:lpstr>Wingdings</vt:lpstr>
      <vt:lpstr>Arial</vt:lpstr>
      <vt:lpstr>Times New Roman</vt:lpstr>
      <vt:lpstr>Microsoft YaHei</vt:lpstr>
      <vt:lpstr>Arial Unicode MS</vt:lpstr>
      <vt:lpstr>Calibri</vt:lpstr>
      <vt:lpstr>Office Theme</vt:lpstr>
      <vt:lpstr> Car price prediction project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Car price prediction project</dc:title>
  <dc:creator/>
  <cp:lastModifiedBy>shubham aggarwal</cp:lastModifiedBy>
  <cp:revision>1</cp:revision>
  <dcterms:created xsi:type="dcterms:W3CDTF">2021-12-12T06:57:31Z</dcterms:created>
  <dcterms:modified xsi:type="dcterms:W3CDTF">2021-12-12T06:57:31Z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2021-12-12T05:30:00Z</vt:filetime>
  </property>
  <property fmtid="{D5CDD505-2E9C-101B-9397-08002B2CF9AE}" pid="3" name="ICV">
    <vt:lpwstr>D6018CC3F5F14840AD54071FA64F7E91</vt:lpwstr>
  </property>
  <property fmtid="{D5CDD505-2E9C-101B-9397-08002B2CF9AE}" pid="4" name="KSOProductBuildVer">
    <vt:lpwstr>1033-11.2.0.10382</vt:lpwstr>
  </property>
</Properties>
</file>