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368250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n-lt"/>
                <a:ea typeface="Franklin Gothic"/>
                <a:cs typeface="Franklin Gothic"/>
                <a:sym typeface="Franklin Gothic"/>
              </a:rPr>
              <a:t>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Franklin Gothic"/>
                <a:cs typeface="Franklin Gothic"/>
                <a:sym typeface="Franklin Gothic"/>
              </a:rPr>
              <a:t>Ministry of Home Affairs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nklin Gothic"/>
                <a:cs typeface="Franklin Gothic"/>
                <a:sym typeface="Franklin Gothic"/>
              </a:rPr>
              <a:t>SIH1505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Problem Statement Title: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nklin Gothic"/>
                <a:cs typeface="Franklin Gothic"/>
                <a:sym typeface="Franklin Gothic"/>
              </a:rPr>
              <a:t> 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Franklin Gothic"/>
                <a:cs typeface="Franklin Gothic"/>
                <a:sym typeface="Franklin Gothic"/>
              </a:rPr>
              <a:t>Device works on fire detection and extinguisher at aerial location of hazardous atmosphere in industries(ALOHA)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Franklin Gothic"/>
                <a:cs typeface="Franklin Gothic"/>
                <a:sym typeface="Franklin Gothic"/>
              </a:rPr>
              <a:t>TEAM SAHA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Leader </a:t>
            </a:r>
            <a:r>
              <a:rPr lang="en-US" dirty="0" err="1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Name: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nklin Gothic"/>
                <a:cs typeface="Franklin Gothic"/>
                <a:sym typeface="Franklin Gothic"/>
              </a:rPr>
              <a:t>Vineetha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 err="1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Name: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Franklin Gothic"/>
                <a:cs typeface="Franklin Gothic"/>
                <a:sym typeface="Franklin Gothic"/>
              </a:rPr>
              <a:t>Gayatri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Franklin Gothic"/>
                <a:cs typeface="Franklin Gothic"/>
                <a:sym typeface="Franklin Gothic"/>
              </a:rPr>
              <a:t> Vidya Parishad College Of Engineering         For Women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nklin Gothic"/>
                <a:cs typeface="Franklin Gothic"/>
                <a:sym typeface="Franklin Gothic"/>
              </a:rPr>
              <a:t>Aurah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93684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34518" y="2049456"/>
            <a:ext cx="6368175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</a:t>
            </a:r>
            <a:r>
              <a:rPr lang="en-US" sz="1800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+mn-lt"/>
              </a:rPr>
              <a:t>Implementation of </a:t>
            </a:r>
            <a:r>
              <a:rPr lang="en-US" sz="1800" b="1" dirty="0">
                <a:latin typeface="+mn-lt"/>
              </a:rPr>
              <a:t>AURAH </a:t>
            </a:r>
            <a:r>
              <a:rPr lang="en-US" sz="1800" dirty="0">
                <a:latin typeface="+mn-lt"/>
              </a:rPr>
              <a:t>system specialized for early detection and automatic extinguisher of </a:t>
            </a:r>
            <a:r>
              <a:rPr lang="en-US" sz="1800" b="1" dirty="0">
                <a:latin typeface="+mn-lt"/>
              </a:rPr>
              <a:t>ALOHA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Advanced detection, image processing, identifies the presence of fire and its location.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Triggers an automatic extinguisher mechanism to suppress the fire effectively.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Capability to work at any temperature, automated extinguisher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800" dirty="0">
                <a:latin typeface="+mn-lt"/>
              </a:rPr>
              <a:t>        precise localization, buzzer indicator, LCD indicator.  </a:t>
            </a:r>
            <a:endParaRPr sz="1800" dirty="0">
              <a:latin typeface="+mn-lt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7E1CA49-D58F-203E-3E98-D28A626002C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858" r="3858"/>
          <a:stretch>
            <a:fillRect/>
          </a:stretch>
        </p:blipFill>
        <p:spPr>
          <a:xfrm>
            <a:off x="7378238" y="644577"/>
            <a:ext cx="4689475" cy="317620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987385"/>
            <a:ext cx="4572001" cy="25924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Technology stack here:</a:t>
            </a:r>
            <a:endParaRPr lang="en-US" sz="1800" b="0" i="0" dirty="0">
              <a:solidFill>
                <a:schemeClr val="dk1"/>
              </a:solidFill>
              <a:latin typeface="Franklin Gothic" panose="020B0604020202020204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dk1"/>
                </a:solidFill>
                <a:latin typeface="Libre Franklin"/>
                <a:sym typeface="Libre Franklin"/>
              </a:rPr>
              <a:t>  </a:t>
            </a:r>
            <a:r>
              <a:rPr lang="en-US" sz="1600" u="sng" dirty="0">
                <a:solidFill>
                  <a:schemeClr val="dk1"/>
                </a:solidFill>
                <a:latin typeface="+mn-lt"/>
                <a:sym typeface="Libre Franklin"/>
              </a:rPr>
              <a:t>AI CONTROLLER</a:t>
            </a:r>
            <a:r>
              <a:rPr lang="en-US" sz="1600" u="sng" dirty="0">
                <a:solidFill>
                  <a:schemeClr val="dk1"/>
                </a:solidFill>
                <a:latin typeface="Libre Franklin"/>
                <a:sym typeface="Libre Franklin"/>
              </a:rPr>
              <a:t>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                                  feature extraction algorithm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dk1"/>
                </a:solidFill>
                <a:latin typeface="Libre Franklin"/>
                <a:sym typeface="Libre Franklin"/>
              </a:rPr>
              <a:t> AI DISPLAY MONITORING-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                                                      tracking algorithm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 </a:t>
            </a:r>
            <a:endParaRPr lang="en-US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sz="1600" u="sng" dirty="0"/>
              <a:t>ESP8266(MC) </a:t>
            </a:r>
            <a:endParaRPr sz="1600" u="sng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9FE3D-E7B6-6D7A-ECAD-7A9653DD1C62}"/>
              </a:ext>
            </a:extLst>
          </p:cNvPr>
          <p:cNvSpPr txBox="1"/>
          <p:nvPr/>
        </p:nvSpPr>
        <p:spPr>
          <a:xfrm>
            <a:off x="7378238" y="239843"/>
            <a:ext cx="457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Franklin Gothic" panose="020B0604020202020204" charset="0"/>
              </a:rPr>
              <a:t>                         </a:t>
            </a:r>
            <a:r>
              <a:rPr lang="en-US" sz="1800" dirty="0">
                <a:solidFill>
                  <a:srgbClr val="92D050"/>
                </a:solidFill>
                <a:latin typeface="Franklin Gothic" panose="020B0604020202020204" charset="0"/>
              </a:rPr>
              <a:t>Process flow chart:</a:t>
            </a:r>
            <a:endParaRPr lang="en-IN" sz="1800" dirty="0">
              <a:solidFill>
                <a:srgbClr val="92D050"/>
              </a:solidFill>
              <a:latin typeface="Franklin Gothic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65981-C717-DAE2-52E0-5DA81745059B}"/>
              </a:ext>
            </a:extLst>
          </p:cNvPr>
          <p:cNvSpPr txBox="1"/>
          <p:nvPr/>
        </p:nvSpPr>
        <p:spPr>
          <a:xfrm>
            <a:off x="2173574" y="5015661"/>
            <a:ext cx="503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Franklin Gothic" panose="020B0604020202020204" charset="0"/>
              </a:rPr>
              <a:t>Product status: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60% product build completed and further build is on process. Testing and validation process are next to be undergone. 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49C2AB-60D6-3DB9-683A-47744ED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33801"/>
              </p:ext>
            </p:extLst>
          </p:nvPr>
        </p:nvGraphicFramePr>
        <p:xfrm>
          <a:off x="7420131" y="644577"/>
          <a:ext cx="4647582" cy="3176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582">
                  <a:extLst>
                    <a:ext uri="{9D8B030D-6E8A-4147-A177-3AD203B41FA5}">
                      <a16:colId xmlns:a16="http://schemas.microsoft.com/office/drawing/2014/main" val="104693884"/>
                    </a:ext>
                  </a:extLst>
                </a:gridCol>
              </a:tblGrid>
              <a:tr h="31762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03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928C6ED-954F-DB39-1882-3E83C7D0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35225"/>
              </p:ext>
            </p:extLst>
          </p:nvPr>
        </p:nvGraphicFramePr>
        <p:xfrm>
          <a:off x="7378238" y="644578"/>
          <a:ext cx="4704067" cy="3176206"/>
        </p:xfrm>
        <a:graphic>
          <a:graphicData uri="http://schemas.openxmlformats.org/drawingml/2006/table">
            <a:tbl>
              <a:tblPr/>
              <a:tblGrid>
                <a:gridCol w="4704067">
                  <a:extLst>
                    <a:ext uri="{9D8B030D-6E8A-4147-A177-3AD203B41FA5}">
                      <a16:colId xmlns:a16="http://schemas.microsoft.com/office/drawing/2014/main" val="275686172"/>
                    </a:ext>
                  </a:extLst>
                </a:gridCol>
              </a:tblGrid>
              <a:tr h="31762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4476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2CD63FD-9E7F-B336-AA2D-6578D6FC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7411"/>
              </p:ext>
            </p:extLst>
          </p:nvPr>
        </p:nvGraphicFramePr>
        <p:xfrm>
          <a:off x="2173574" y="5015661"/>
          <a:ext cx="4916774" cy="1316559"/>
        </p:xfrm>
        <a:graphic>
          <a:graphicData uri="http://schemas.openxmlformats.org/drawingml/2006/table">
            <a:tbl>
              <a:tblPr/>
              <a:tblGrid>
                <a:gridCol w="4916774">
                  <a:extLst>
                    <a:ext uri="{9D8B030D-6E8A-4147-A177-3AD203B41FA5}">
                      <a16:colId xmlns:a16="http://schemas.microsoft.com/office/drawing/2014/main" val="469623339"/>
                    </a:ext>
                  </a:extLst>
                </a:gridCol>
              </a:tblGrid>
              <a:tr h="13165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87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3691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i="0" u="sng" dirty="0">
                <a:effectLst/>
                <a:latin typeface="+mn-lt"/>
              </a:rPr>
              <a:t>Industrial Facilities</a:t>
            </a:r>
            <a:r>
              <a:rPr lang="en-US" sz="1800" i="0" dirty="0">
                <a:effectLst/>
                <a:latin typeface="+mn-lt"/>
              </a:rPr>
              <a:t>: </a:t>
            </a:r>
            <a:r>
              <a:rPr lang="en-US" sz="1800" b="1" i="0" dirty="0">
                <a:effectLst/>
                <a:latin typeface="+mn-lt"/>
              </a:rPr>
              <a:t>AURAH </a:t>
            </a:r>
            <a:r>
              <a:rPr lang="en-US" sz="1800" i="0" dirty="0">
                <a:effectLst/>
                <a:latin typeface="+mn-lt"/>
              </a:rPr>
              <a:t>is intentionally created for industrial security, it can </a:t>
            </a:r>
            <a:r>
              <a:rPr lang="en-US" sz="1800" i="0" dirty="0" err="1">
                <a:effectLst/>
                <a:latin typeface="+mn-lt"/>
              </a:rPr>
              <a:t>reduses</a:t>
            </a:r>
            <a:r>
              <a:rPr lang="en-US" sz="1800" i="0" dirty="0">
                <a:effectLst/>
                <a:latin typeface="+mn-lt"/>
              </a:rPr>
              <a:t> the industrial disaster.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i="0" u="sng" dirty="0">
                <a:effectLst/>
                <a:latin typeface="+mn-lt"/>
              </a:rPr>
              <a:t>Residential Buildings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AURAH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provides protection during sleep, it can be life-saving especially for children.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800" i="0" u="sng" dirty="0">
                <a:effectLst/>
                <a:latin typeface="+mn-lt"/>
              </a:rPr>
              <a:t>Hospital Facilities</a:t>
            </a:r>
            <a:r>
              <a:rPr lang="en-IN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: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AURAH</a:t>
            </a:r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 hospitals is to protect the lives it is vulnerable to the patients and minimizing property damage</a:t>
            </a: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007960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0" i="0" u="sng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Reduced false alarms</a:t>
            </a:r>
            <a:r>
              <a:rPr lang="en-US" sz="18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ibre Franklin"/>
                <a:cs typeface="Libre Franklin"/>
                <a:sym typeface="Libre Franklin"/>
              </a:rPr>
              <a:t>AURAH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can differentiate between actual fires and false alarm, it won’t consider activities like cooking or any other disruption.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Coverage of large areas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:</a:t>
            </a:r>
            <a:r>
              <a:rPr lang="en-US" sz="18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T</a:t>
            </a:r>
            <a:r>
              <a:rPr lang="en-US" sz="18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his system can monitor expansive areas, making them suitable for environments like industrial facilities, ware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houses.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chemeClr val="dk1"/>
                </a:solidFill>
                <a:latin typeface="+mn-lt"/>
                <a:sym typeface="Libre Franklin"/>
              </a:rPr>
              <a:t>Reduce response time</a:t>
            </a:r>
            <a:r>
              <a:rPr lang="en-US" sz="1800" dirty="0">
                <a:solidFill>
                  <a:schemeClr val="dk1"/>
                </a:solidFill>
                <a:latin typeface="+mn-lt"/>
                <a:sym typeface="Libre Franklin"/>
              </a:rPr>
              <a:t>: Image processing can rapidly alert emergency services, leading to faster response time. </a:t>
            </a:r>
            <a:endParaRPr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C88AC-4B85-BA4C-A8BD-D4169BECD386}"/>
              </a:ext>
            </a:extLst>
          </p:cNvPr>
          <p:cNvSpPr txBox="1"/>
          <p:nvPr/>
        </p:nvSpPr>
        <p:spPr>
          <a:xfrm>
            <a:off x="952499" y="6081034"/>
            <a:ext cx="428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CHANNELS</a:t>
            </a:r>
            <a:r>
              <a:rPr lang="en-US" dirty="0"/>
              <a:t>: Govt, Industries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DD8072-A639-849A-D5B7-C4056543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3838"/>
              </p:ext>
            </p:extLst>
          </p:nvPr>
        </p:nvGraphicFramePr>
        <p:xfrm>
          <a:off x="971550" y="6115987"/>
          <a:ext cx="4754693" cy="329783"/>
        </p:xfrm>
        <a:graphic>
          <a:graphicData uri="http://schemas.openxmlformats.org/drawingml/2006/table">
            <a:tbl>
              <a:tblPr/>
              <a:tblGrid>
                <a:gridCol w="4754693">
                  <a:extLst>
                    <a:ext uri="{9D8B030D-6E8A-4147-A177-3AD203B41FA5}">
                      <a16:colId xmlns:a16="http://schemas.microsoft.com/office/drawing/2014/main" val="1702326619"/>
                    </a:ext>
                  </a:extLst>
                </a:gridCol>
              </a:tblGrid>
              <a:tr h="3297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01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  <a:latin typeface="+mj-lt"/>
              </a:rPr>
              <a:t>Vineetha</a:t>
            </a:r>
            <a:r>
              <a:rPr lang="en-US" sz="1200" b="1" dirty="0">
                <a:solidFill>
                  <a:srgbClr val="5D7C3F"/>
                </a:solidFill>
                <a:latin typeface="+mj-lt"/>
              </a:rPr>
              <a:t> D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: 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:CSE			                      Year :III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1 Name: Kavya A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: 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:CSE		                                           Year :III 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2 Name: Harini K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: 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:CSE			                      Year :III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3 Name: Akshaya K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: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:CSE 			Year :III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4 Name: Komali V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: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:CSE 			Year :III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5 Name: Parvathi v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: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:CSE 			Year :III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j-lt"/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  <a:latin typeface="+mj-lt"/>
              </a:rPr>
              <a:t>Mr.S.Sumhasa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Category :Academic			Expertise : AI 		Domain Experience (in years):    </a:t>
            </a:r>
            <a:r>
              <a:rPr lang="en-US" dirty="0">
                <a:latin typeface="+mj-lt"/>
              </a:rPr>
              <a:t>14</a:t>
            </a:r>
            <a:r>
              <a:rPr lang="en-US" sz="1200" dirty="0">
                <a:latin typeface="+mj-lt"/>
              </a:rPr>
              <a:t>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511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Franklin Gothic</vt:lpstr>
      <vt:lpstr>Noto Sans Symbols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vineeetha darapu</cp:lastModifiedBy>
  <cp:revision>10</cp:revision>
  <dcterms:created xsi:type="dcterms:W3CDTF">2022-02-11T07:14:46Z</dcterms:created>
  <dcterms:modified xsi:type="dcterms:W3CDTF">2023-10-30T08:57:20Z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