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0" roundtripDataSignature="AMtx7mikWExG9i2FogBAUkOdDTlIVa04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7f2ae6ad5d_7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7f2ae6ad5d_7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17f2ae6ad5d_7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957e812219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957e812219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g1957e812219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01" name="Google Shape;101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08" name="Google Shape;108;p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17" name="Google Shape;117;p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b91ef8e434_2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b91ef8e434_2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1b91ef8e434_2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9b957da22d_9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9b957da22d_9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19b957da22d_9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9717cef88d_2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9717cef88d_2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19717cef88d_2_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9717ce99e9_7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9717ce99e9_7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19717ce99e9_7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ru.wikipedia.org/wiki/%D0%94%D1%80%D0%B5%D0%B2%D0%BD%D0%B5%D0%B3%D1%80%D0%B5%D1%87%D0%B5%D1%81%D0%BA%D0%B8%D0%B9_%D1%8F%D0%B7%D1%8B%D0%BA" TargetMode="External"/><Relationship Id="rId4" Type="http://schemas.openxmlformats.org/officeDocument/2006/relationships/hyperlink" Target="https://ru.wikipedia.org/wiki/%D0%9E%D0%BD%D1%82%D0%BE%D0%B3%D0%B5%D0%BD%D0%B5%D0%B7" TargetMode="External"/><Relationship Id="rId5" Type="http://schemas.openxmlformats.org/officeDocument/2006/relationships/hyperlink" Target="https://ru.wikipedia.org/wiki/%D0%97%D0%B0%D1%80%D0%BE%D0%B4%D1%8B%D1%88%D0%B5%D0%B2%D1%8B%D0%B9_%D0%BB%D0%B8%D1%81%D1%82%D0%BE%D0%BA" TargetMode="External"/><Relationship Id="rId6" Type="http://schemas.openxmlformats.org/officeDocument/2006/relationships/hyperlink" Target="https://ru.wikipedia.org/wiki/%D0%9C%D0%B5%D0%B7%D0%BE%D0%B4%D0%B5%D1%80%D0%BC%D0%B0" TargetMode="External"/><Relationship Id="rId7" Type="http://schemas.openxmlformats.org/officeDocument/2006/relationships/hyperlink" Target="https://ru.wikipedia.org/wiki/%D0%AD%D0%BA%D1%82%D0%BE%D0%B4%D0%B5%D1%80%D0%BC%D0%B0" TargetMode="External"/><Relationship Id="rId8" Type="http://schemas.openxmlformats.org/officeDocument/2006/relationships/hyperlink" Target="https://ru.wikipedia.org/wiki/%D0%AD%D0%BF%D0%B8%D1%82%D0%B5%D0%BB%D0%B8%D0%B9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Calibri"/>
              <a:buNone/>
            </a:pPr>
            <a:r>
              <a:rPr lang="ru-RU" sz="4400"/>
              <a:t>Практическое занятие 9. </a:t>
            </a:r>
            <a:br>
              <a:rPr lang="ru-RU" sz="4400"/>
            </a:br>
            <a:r>
              <a:rPr lang="ru-RU" sz="4400"/>
              <a:t>Создание  и подключение библиотеки стилей css (продолжение)</a:t>
            </a:r>
            <a:endParaRPr/>
          </a:p>
        </p:txBody>
      </p:sp>
      <p:sp>
        <p:nvSpPr>
          <p:cNvPr id="90" name="Google Shape;90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/>
              <a:t>Создание html-документа (</a:t>
            </a:r>
            <a:r>
              <a:rPr lang="ru-RU" sz="2400"/>
              <a:t>Visual Studio Code)</a:t>
            </a:r>
            <a:br>
              <a:rPr lang="ru-RU"/>
            </a:b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Пример создания стиля боковой панели в html документе (левая)</a:t>
            </a:r>
            <a:endParaRPr/>
          </a:p>
        </p:txBody>
      </p:sp>
      <p:sp>
        <p:nvSpPr>
          <p:cNvPr id="166" name="Google Shape;166;p7"/>
          <p:cNvSpPr txBox="1"/>
          <p:nvPr>
            <p:ph idx="1" type="body"/>
          </p:nvPr>
        </p:nvSpPr>
        <p:spPr>
          <a:xfrm>
            <a:off x="838200" y="1901825"/>
            <a:ext cx="5792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Вставить тег &lt;aside&gt; до первой статьи(&lt;article&gt;)</a:t>
            </a:r>
            <a:endParaRPr/>
          </a:p>
          <a:p>
            <a:pPr indent="-1651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ru-RU"/>
              <a:t>В </a:t>
            </a:r>
            <a:r>
              <a:rPr lang="ru-RU"/>
              <a:t>&lt;aside&gt;скопировать любой абзац из любой статьи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Чтобы подобрать цвет #</a:t>
            </a:r>
            <a:endParaRPr/>
          </a:p>
        </p:txBody>
      </p:sp>
      <p:pic>
        <p:nvPicPr>
          <p:cNvPr id="167" name="Google Shape;167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795" y="4457700"/>
            <a:ext cx="8410575" cy="189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30757" y="2305050"/>
            <a:ext cx="4467225" cy="215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7f2ae6ad5d_7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17f2ae6ad5d_7_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Где посмотреть пример</a:t>
            </a:r>
            <a:endParaRPr/>
          </a:p>
        </p:txBody>
      </p:sp>
      <p:sp>
        <p:nvSpPr>
          <p:cNvPr id="181" name="Google Shape;181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https://bloggood.ru/effekty-dlya-sajta-2/pri-navedenii-na-tekst-poyavlyaetsya-skrytyj-tekst-ili-kartinka-primer-na-css.html/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9"/>
          <p:cNvSpPr txBox="1"/>
          <p:nvPr>
            <p:ph type="title"/>
          </p:nvPr>
        </p:nvSpPr>
        <p:spPr>
          <a:xfrm>
            <a:off x="617126" y="365125"/>
            <a:ext cx="4903694" cy="11170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/>
              <a:t>Правая боковая панель в html документе</a:t>
            </a:r>
            <a:endParaRPr/>
          </a:p>
        </p:txBody>
      </p:sp>
      <p:sp>
        <p:nvSpPr>
          <p:cNvPr id="187" name="Google Shape;187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88" name="Google Shape;18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89275" y="-4684675"/>
            <a:ext cx="11722799" cy="1702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7260" y="2737505"/>
            <a:ext cx="5737388" cy="2184119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9"/>
          <p:cNvSpPr/>
          <p:nvPr/>
        </p:nvSpPr>
        <p:spPr>
          <a:xfrm rot="10800000">
            <a:off x="4069295" y="5312668"/>
            <a:ext cx="497400" cy="14925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9"/>
          <p:cNvSpPr txBox="1"/>
          <p:nvPr/>
        </p:nvSpPr>
        <p:spPr>
          <a:xfrm>
            <a:off x="0" y="5807631"/>
            <a:ext cx="34782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Переопределение расположения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957e812219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Термины 9</a:t>
            </a:r>
            <a:endParaRPr/>
          </a:p>
        </p:txBody>
      </p:sp>
      <p:sp>
        <p:nvSpPr>
          <p:cNvPr id="198" name="Google Shape;198;g1957e812219_0_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ru-RU" sz="2400"/>
              <a:t>Тег &lt;</a:t>
            </a:r>
            <a:r>
              <a:rPr lang="ru-RU" sz="2400"/>
              <a:t>aside&gt;</a:t>
            </a:r>
            <a:r>
              <a:rPr lang="ru-RU" sz="2400"/>
              <a:t> предназначен не для размещения информации сбоку, а для выделения побочной информации. </a:t>
            </a:r>
            <a:endParaRPr sz="2400"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ru-RU" sz="2400"/>
              <a:t>Цитата рядом с колонкой статьи в журнале — это aside. </a:t>
            </a:r>
            <a:endParaRPr sz="2400"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ru-RU" sz="2400"/>
              <a:t>Контекстная реклама — это aside. Карточка статьи в википедии — это aside. </a:t>
            </a:r>
            <a:endParaRPr sz="2400"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ru-RU" sz="2400"/>
              <a:t>Комментарии в гугл документах — это aside.</a:t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04" name="Google Shape;204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05" name="Google Shape;20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94346" y="1489975"/>
            <a:ext cx="5652226" cy="5913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6318" y="1770664"/>
            <a:ext cx="5343445" cy="4653644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8"/>
          <p:cNvSpPr txBox="1"/>
          <p:nvPr/>
        </p:nvSpPr>
        <p:spPr>
          <a:xfrm>
            <a:off x="4303059" y="2864224"/>
            <a:ext cx="70083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было</a:t>
            </a:r>
            <a:endParaRPr/>
          </a:p>
        </p:txBody>
      </p:sp>
      <p:sp>
        <p:nvSpPr>
          <p:cNvPr id="208" name="Google Shape;208;p8"/>
          <p:cNvSpPr txBox="1"/>
          <p:nvPr/>
        </p:nvSpPr>
        <p:spPr>
          <a:xfrm>
            <a:off x="7502278" y="2234090"/>
            <a:ext cx="721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стало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/>
              <a:t>На этом практическом занятии мы научимся :</a:t>
            </a:r>
            <a:br>
              <a:rPr lang="ru-RU"/>
            </a:br>
            <a:endParaRPr/>
          </a:p>
        </p:txBody>
      </p:sp>
      <p:sp>
        <p:nvSpPr>
          <p:cNvPr id="97" name="Google Shape;97;p2"/>
          <p:cNvSpPr txBox="1"/>
          <p:nvPr>
            <p:ph idx="1" type="body"/>
          </p:nvPr>
        </p:nvSpPr>
        <p:spPr>
          <a:xfrm>
            <a:off x="838199" y="1825625"/>
            <a:ext cx="1063793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использовать функции Visual Studio Code 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ru-RU"/>
              <a:t>Подбирать изученные виды разметок под заданное оформление сайта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ru-RU"/>
              <a:t>Создавать  и использовать библиотеки стилей css под заданное оформление сайта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 txBox="1"/>
          <p:nvPr>
            <p:ph type="title"/>
          </p:nvPr>
        </p:nvSpPr>
        <p:spPr>
          <a:xfrm>
            <a:off x="838200" y="39029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ru-RU" sz="4000"/>
              <a:t>Задание 9:</a:t>
            </a:r>
            <a:br>
              <a:rPr lang="ru-RU" sz="4000"/>
            </a:br>
            <a:endParaRPr sz="4000"/>
          </a:p>
        </p:txBody>
      </p:sp>
      <p:sp>
        <p:nvSpPr>
          <p:cNvPr id="104" name="Google Shape;104;p3"/>
          <p:cNvSpPr txBox="1"/>
          <p:nvPr>
            <p:ph idx="1" type="body"/>
          </p:nvPr>
        </p:nvSpPr>
        <p:spPr>
          <a:xfrm>
            <a:off x="457200" y="1149292"/>
            <a:ext cx="11538284" cy="57087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232409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Char char="•"/>
            </a:pPr>
            <a:r>
              <a:rPr lang="ru-RU"/>
              <a:t>В папку Image поместить маленькие картинки подсказок</a:t>
            </a:r>
            <a:endParaRPr/>
          </a:p>
          <a:p>
            <a:pPr indent="-232409" lvl="1" marL="685800" rtl="0" algn="l">
              <a:spcBef>
                <a:spcPts val="500"/>
              </a:spcBef>
              <a:spcAft>
                <a:spcPts val="0"/>
              </a:spcAft>
              <a:buSzPct val="100000"/>
              <a:buChar char="•"/>
            </a:pPr>
            <a:r>
              <a:rPr lang="ru-RU"/>
              <a:t>Скопировать файл стилей s7.css переименовать в файл s8.css</a:t>
            </a:r>
            <a:endParaRPr/>
          </a:p>
          <a:p>
            <a:pPr indent="-202882" lvl="3" marL="1600200" rtl="0" algn="l">
              <a:spcBef>
                <a:spcPts val="500"/>
              </a:spcBef>
              <a:spcAft>
                <a:spcPts val="0"/>
              </a:spcAft>
              <a:buSzPct val="100000"/>
              <a:buChar char="•"/>
            </a:pPr>
            <a:r>
              <a:rPr lang="ru-RU"/>
              <a:t>В s8.css создайте специальные элементы для того, чтобы текст реагировал на наведение курсора отображением картинки и/или текста</a:t>
            </a:r>
            <a:endParaRPr/>
          </a:p>
          <a:p>
            <a:pPr indent="-232409" lvl="1" marL="685800" rtl="0" algn="l">
              <a:spcBef>
                <a:spcPts val="500"/>
              </a:spcBef>
              <a:spcAft>
                <a:spcPts val="0"/>
              </a:spcAft>
              <a:buSzPct val="100000"/>
              <a:buChar char="•"/>
            </a:pPr>
            <a:r>
              <a:rPr lang="ru-RU"/>
              <a:t>Скопировать файл html_18.html переименовать в файл html_19.html (самостоятельно)</a:t>
            </a:r>
            <a:endParaRPr/>
          </a:p>
          <a:p>
            <a:pPr indent="-202882" lvl="3" marL="1600200" rtl="0" algn="l">
              <a:spcBef>
                <a:spcPts val="500"/>
              </a:spcBef>
              <a:spcAft>
                <a:spcPts val="0"/>
              </a:spcAft>
              <a:buSzPct val="100000"/>
              <a:buChar char="•"/>
            </a:pPr>
            <a:r>
              <a:rPr lang="ru-RU"/>
              <a:t>Поправьте подключаемый файл со стилями в html_19.html, тег &lt;link&gt;</a:t>
            </a:r>
            <a:endParaRPr/>
          </a:p>
          <a:p>
            <a:pPr indent="-202882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Char char="•"/>
            </a:pPr>
            <a:r>
              <a:rPr lang="ru-RU" sz="1800"/>
              <a:t>Добавить 5  картинок подсказок и пять текстовых подсказок в документ html _19.html </a:t>
            </a:r>
            <a:endParaRPr sz="1800"/>
          </a:p>
          <a:p>
            <a:pPr indent="-114300" lvl="4" marL="2057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194309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Скопировать файл стилей s8.css переименовать в файл s9.css(самостоятельно)</a:t>
            </a:r>
            <a:endParaRPr/>
          </a:p>
          <a:p>
            <a:pPr indent="-202882" lvl="3" marL="1600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В s9.css переопределите стили: в стиле отображения тега &lt;aside&gt; изменить оформление боковых панелей</a:t>
            </a:r>
            <a:endParaRPr/>
          </a:p>
          <a:p>
            <a:pPr indent="-194309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Скопировать файл html_18.html переименовать в файл html_20.html (</a:t>
            </a:r>
            <a:r>
              <a:rPr lang="ru-RU" sz="2400"/>
              <a:t>самостоятельно</a:t>
            </a:r>
            <a:r>
              <a:rPr lang="ru-RU"/>
              <a:t>)</a:t>
            </a:r>
            <a:endParaRPr/>
          </a:p>
          <a:p>
            <a:pPr indent="-202882" lvl="3" marL="1600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Поправьте подключаемый файл со стилями в html_20.html, тег &lt;link&gt;</a:t>
            </a:r>
            <a:endParaRPr/>
          </a:p>
          <a:p>
            <a:pPr indent="-114300" lvl="3" marL="1600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194309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Сохранить  файлы в облачном хранилище GitHub</a:t>
            </a:r>
            <a:endParaRPr/>
          </a:p>
          <a:p>
            <a:pPr indent="-508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800"/>
          </a:p>
          <a:p>
            <a:pPr indent="-101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101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101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101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Внедрение слоя всплывающей подсказки при наведении курсора на текст </a:t>
            </a:r>
            <a:endParaRPr/>
          </a:p>
        </p:txBody>
      </p:sp>
      <p:sp>
        <p:nvSpPr>
          <p:cNvPr id="111" name="Google Shape;111;p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/>
              <a:t>Фразу “Наведи на меня курсор” убрать после отладки</a:t>
            </a:r>
            <a:endParaRPr/>
          </a:p>
        </p:txBody>
      </p:sp>
      <p:pic>
        <p:nvPicPr>
          <p:cNvPr id="112" name="Google Shape;112;p4"/>
          <p:cNvPicPr preferRelativeResize="0"/>
          <p:nvPr/>
        </p:nvPicPr>
        <p:blipFill rotWithShape="1">
          <a:blip r:embed="rId3">
            <a:alphaModFix/>
          </a:blip>
          <a:srcRect b="19999" l="5793" r="64400" t="68059"/>
          <a:stretch/>
        </p:blipFill>
        <p:spPr>
          <a:xfrm>
            <a:off x="767675" y="2681800"/>
            <a:ext cx="4269499" cy="96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4"/>
          <p:cNvPicPr preferRelativeResize="0"/>
          <p:nvPr/>
        </p:nvPicPr>
        <p:blipFill rotWithShape="1">
          <a:blip r:embed="rId4">
            <a:alphaModFix/>
          </a:blip>
          <a:srcRect b="12158" l="8320" r="47769" t="62103"/>
          <a:stretch/>
        </p:blipFill>
        <p:spPr>
          <a:xfrm>
            <a:off x="3694650" y="2681800"/>
            <a:ext cx="11735875" cy="3869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/>
              <a:t>Создание собственного стиля всплывающей подсказки и его использование</a:t>
            </a:r>
            <a:endParaRPr/>
          </a:p>
        </p:txBody>
      </p:sp>
      <p:sp>
        <p:nvSpPr>
          <p:cNvPr id="120" name="Google Shape;120;p6"/>
          <p:cNvSpPr txBox="1"/>
          <p:nvPr>
            <p:ph idx="1" type="body"/>
          </p:nvPr>
        </p:nvSpPr>
        <p:spPr>
          <a:xfrm>
            <a:off x="199775" y="1825625"/>
            <a:ext cx="111540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21" name="Google Shape;121;p6"/>
          <p:cNvPicPr preferRelativeResize="0"/>
          <p:nvPr/>
        </p:nvPicPr>
        <p:blipFill rotWithShape="1">
          <a:blip r:embed="rId3">
            <a:alphaModFix/>
          </a:blip>
          <a:srcRect b="69849" l="19645" r="58441" t="746"/>
          <a:stretch/>
        </p:blipFill>
        <p:spPr>
          <a:xfrm>
            <a:off x="-69100" y="1476675"/>
            <a:ext cx="8099198" cy="5766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6"/>
          <p:cNvPicPr preferRelativeResize="0"/>
          <p:nvPr/>
        </p:nvPicPr>
        <p:blipFill rotWithShape="1">
          <a:blip r:embed="rId4">
            <a:alphaModFix/>
          </a:blip>
          <a:srcRect b="30578" l="25953" r="35258" t="36137"/>
          <a:stretch/>
        </p:blipFill>
        <p:spPr>
          <a:xfrm>
            <a:off x="4826689" y="1825625"/>
            <a:ext cx="8475509" cy="48165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6"/>
          <p:cNvSpPr txBox="1"/>
          <p:nvPr/>
        </p:nvSpPr>
        <p:spPr>
          <a:xfrm>
            <a:off x="6912163" y="-12"/>
            <a:ext cx="5433600" cy="615600"/>
          </a:xfrm>
          <a:prstGeom prst="rect">
            <a:avLst/>
          </a:prstGeom>
          <a:solidFill>
            <a:srgbClr val="D9D2E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Создание слоя, который не отображается при загрузке странички в него мы помещаем картинку (или текст) подсказки</a:t>
            </a:r>
            <a:endParaRPr>
              <a:solidFill>
                <a:srgbClr val="A64D7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4" name="Google Shape;124;p6"/>
          <p:cNvCxnSpPr/>
          <p:nvPr/>
        </p:nvCxnSpPr>
        <p:spPr>
          <a:xfrm rot="10800000">
            <a:off x="2060325" y="4270950"/>
            <a:ext cx="1188600" cy="150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5" name="Google Shape;125;p6"/>
          <p:cNvSpPr txBox="1"/>
          <p:nvPr/>
        </p:nvSpPr>
        <p:spPr>
          <a:xfrm>
            <a:off x="2679050" y="5669400"/>
            <a:ext cx="1660200" cy="400200"/>
          </a:xfrm>
          <a:prstGeom prst="rect">
            <a:avLst/>
          </a:prstGeom>
          <a:solidFill>
            <a:srgbClr val="D9D2E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Наведение на слой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6"/>
          <p:cNvSpPr txBox="1"/>
          <p:nvPr/>
        </p:nvSpPr>
        <p:spPr>
          <a:xfrm>
            <a:off x="10121575" y="2632000"/>
            <a:ext cx="2224200" cy="5541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E06666"/>
                </a:solidFill>
                <a:latin typeface="Calibri"/>
                <a:ea typeface="Calibri"/>
                <a:cs typeface="Calibri"/>
                <a:sym typeface="Calibri"/>
              </a:rPr>
              <a:t>Закрыть тег P</a:t>
            </a:r>
            <a:endParaRPr sz="2400">
              <a:solidFill>
                <a:srgbClr val="E0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7" name="Google Shape;127;p6"/>
          <p:cNvCxnSpPr>
            <a:stCxn id="126" idx="1"/>
          </p:cNvCxnSpPr>
          <p:nvPr/>
        </p:nvCxnSpPr>
        <p:spPr>
          <a:xfrm rot="10800000">
            <a:off x="8632375" y="2889550"/>
            <a:ext cx="1489200" cy="195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8" name="Google Shape;128;p6"/>
          <p:cNvSpPr txBox="1"/>
          <p:nvPr/>
        </p:nvSpPr>
        <p:spPr>
          <a:xfrm>
            <a:off x="1445325" y="5115288"/>
            <a:ext cx="2224200" cy="5541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E06666"/>
                </a:solidFill>
                <a:latin typeface="Calibri"/>
                <a:ea typeface="Calibri"/>
                <a:cs typeface="Calibri"/>
                <a:sym typeface="Calibri"/>
              </a:rPr>
              <a:t>Открыть тег P</a:t>
            </a:r>
            <a:endParaRPr sz="2400">
              <a:solidFill>
                <a:srgbClr val="E0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9" name="Google Shape;129;p6"/>
          <p:cNvCxnSpPr/>
          <p:nvPr/>
        </p:nvCxnSpPr>
        <p:spPr>
          <a:xfrm flipH="1" rot="10800000">
            <a:off x="2481025" y="4189238"/>
            <a:ext cx="2523900" cy="1121400"/>
          </a:xfrm>
          <a:prstGeom prst="straightConnector1">
            <a:avLst/>
          </a:prstGeom>
          <a:noFill/>
          <a:ln cap="flat" cmpd="sng" w="28575">
            <a:solidFill>
              <a:srgbClr val="CC4125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b91ef8e434_2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1b91ef8e434_2_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9b957da22d_9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19b957da22d_9_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19b957da22d_9_0"/>
          <p:cNvSpPr txBox="1"/>
          <p:nvPr/>
        </p:nvSpPr>
        <p:spPr>
          <a:xfrm>
            <a:off x="1014400" y="2432675"/>
            <a:ext cx="5349300" cy="11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&lt;div</a:t>
            </a:r>
            <a:r>
              <a:rPr lang="ru-RU" sz="1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6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ru-RU" sz="1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-RU" sz="16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"ssilka-div"</a:t>
            </a:r>
            <a:r>
              <a:rPr lang="ru-RU" sz="16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ru-RU" sz="1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6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&lt;img</a:t>
            </a:r>
            <a:r>
              <a:rPr lang="ru-RU" sz="1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6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ru-RU" sz="1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-RU" sz="16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"image/ssilka1.jpg"</a:t>
            </a:r>
            <a:r>
              <a:rPr lang="ru-RU" sz="1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6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alt</a:t>
            </a:r>
            <a:r>
              <a:rPr lang="ru-RU" sz="1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-RU" sz="16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"image"</a:t>
            </a:r>
            <a:r>
              <a:rPr lang="ru-RU" sz="1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6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width</a:t>
            </a:r>
            <a:r>
              <a:rPr lang="ru-RU" sz="1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-RU" sz="16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"10%"</a:t>
            </a:r>
            <a:r>
              <a:rPr lang="ru-RU" sz="16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&gt;&lt;/div&gt;</a:t>
            </a:r>
            <a:endParaRPr sz="165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9717cef88d_2_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19717cef88d_2_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2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Отображение встроенное или блочное?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2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По сравнению с display: inline основное отличие заключается в том, что </a:t>
            </a:r>
            <a:r>
              <a:rPr b="1" lang="ru-RU" sz="12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display: inline-block позволяет установить ширину и высоту элемента</a:t>
            </a:r>
            <a:r>
              <a:rPr lang="ru-RU" sz="12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. Кроме того, с display: inline-block верхние и нижние поля/отступы учитываются, а с display: inline — нет.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9717ce99e9_7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Добавление текстовой подсказки</a:t>
            </a:r>
            <a:endParaRPr/>
          </a:p>
        </p:txBody>
      </p:sp>
      <p:sp>
        <p:nvSpPr>
          <p:cNvPr id="158" name="Google Shape;158;g19717ce99e9_7_0"/>
          <p:cNvSpPr txBox="1"/>
          <p:nvPr/>
        </p:nvSpPr>
        <p:spPr>
          <a:xfrm>
            <a:off x="1547850" y="3338825"/>
            <a:ext cx="9722700" cy="12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ru-RU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&lt;div</a:t>
            </a:r>
            <a:r>
              <a:rPr lang="ru-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050">
                <a:solidFill>
                  <a:srgbClr val="E5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ru-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-RU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"myimage-div"</a:t>
            </a:r>
            <a:r>
              <a:rPr lang="ru-RU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ru-RU" sz="1050">
                <a:solidFill>
                  <a:srgbClr val="202122"/>
                </a:solidFill>
                <a:highlight>
                  <a:srgbClr val="FFFFFF"/>
                </a:highlight>
              </a:rPr>
              <a:t>Гистогенез</a:t>
            </a:r>
            <a:r>
              <a:rPr lang="ru-RU" sz="1050">
                <a:solidFill>
                  <a:srgbClr val="202122"/>
                </a:solidFill>
                <a:highlight>
                  <a:srgbClr val="FFFFFF"/>
                </a:highlight>
              </a:rPr>
              <a:t> (от </a:t>
            </a:r>
            <a:r>
              <a:rPr lang="ru-RU" sz="105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др.-греч.</a:t>
            </a:r>
            <a:r>
              <a:rPr lang="ru-RU" sz="1050">
                <a:solidFill>
                  <a:srgbClr val="202122"/>
                </a:solidFill>
                <a:highlight>
                  <a:srgbClr val="FFFFFF"/>
                </a:highlight>
              </a:rPr>
              <a:t> </a:t>
            </a:r>
            <a:r>
              <a:rPr lang="ru-RU" sz="1100">
                <a:solidFill>
                  <a:srgbClr val="2021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ἱστός</a:t>
            </a:r>
            <a:r>
              <a:rPr lang="ru-RU" sz="1050">
                <a:solidFill>
                  <a:srgbClr val="202122"/>
                </a:solidFill>
                <a:highlight>
                  <a:srgbClr val="FFFFFF"/>
                </a:highlight>
              </a:rPr>
              <a:t> — ткань + </a:t>
            </a:r>
            <a:r>
              <a:rPr lang="ru-RU" sz="1100">
                <a:solidFill>
                  <a:srgbClr val="2021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γένεσις</a:t>
            </a:r>
            <a:r>
              <a:rPr lang="ru-RU" sz="1050">
                <a:solidFill>
                  <a:srgbClr val="202122"/>
                </a:solidFill>
                <a:highlight>
                  <a:srgbClr val="FFFFFF"/>
                </a:highlight>
              </a:rPr>
              <a:t> — образование, развитие) — совокупность процессов, приводящих к образованию и восстановлению тканей в ходе индивидуального развития (</a:t>
            </a:r>
            <a:r>
              <a:rPr lang="ru-RU" sz="105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онтогенеза</a:t>
            </a:r>
            <a:r>
              <a:rPr lang="ru-RU" sz="1050">
                <a:solidFill>
                  <a:srgbClr val="202122"/>
                </a:solidFill>
                <a:highlight>
                  <a:srgbClr val="FFFFFF"/>
                </a:highlight>
              </a:rPr>
              <a:t>). В образовании определенного вида тканей участвует тот или иной </a:t>
            </a:r>
            <a:r>
              <a:rPr lang="ru-RU" sz="105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зародышевый листок</a:t>
            </a:r>
            <a:r>
              <a:rPr lang="ru-RU" sz="1050">
                <a:solidFill>
                  <a:srgbClr val="202122"/>
                </a:solidFill>
                <a:highlight>
                  <a:srgbClr val="FFFFFF"/>
                </a:highlight>
              </a:rPr>
              <a:t>. Например, мышечная ткань развивается из </a:t>
            </a:r>
            <a:r>
              <a:rPr lang="ru-RU" sz="105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мезодермы</a:t>
            </a:r>
            <a:r>
              <a:rPr lang="ru-RU" sz="1050">
                <a:solidFill>
                  <a:srgbClr val="202122"/>
                </a:solidFill>
                <a:highlight>
                  <a:srgbClr val="FFFFFF"/>
                </a:highlight>
              </a:rPr>
              <a:t>, нервная — из </a:t>
            </a:r>
            <a:r>
              <a:rPr lang="ru-RU" sz="105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эктодермы</a:t>
            </a:r>
            <a:r>
              <a:rPr lang="ru-RU" sz="1050">
                <a:solidFill>
                  <a:srgbClr val="202122"/>
                </a:solidFill>
                <a:highlight>
                  <a:srgbClr val="FFFFFF"/>
                </a:highlight>
              </a:rPr>
              <a:t>, и т. д. В ряде случаев ткани одного типа могут иметь различное происхождение, например, </a:t>
            </a:r>
            <a:r>
              <a:rPr lang="ru-RU" sz="105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эпителий</a:t>
            </a:r>
            <a:r>
              <a:rPr lang="ru-RU" sz="1050">
                <a:solidFill>
                  <a:srgbClr val="202122"/>
                </a:solidFill>
                <a:highlight>
                  <a:srgbClr val="FFFFFF"/>
                </a:highlight>
              </a:rPr>
              <a:t> кожи имеет эктодермальное, а всасывающий кишечный эпителий — энтодермальное происхождение.</a:t>
            </a:r>
            <a:r>
              <a:rPr lang="ru-RU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&lt;/div&gt;</a:t>
            </a:r>
            <a:endParaRPr sz="105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9" name="Google Shape;159;g19717ce99e9_7_0"/>
          <p:cNvSpPr txBox="1"/>
          <p:nvPr/>
        </p:nvSpPr>
        <p:spPr>
          <a:xfrm>
            <a:off x="1918475" y="1583950"/>
            <a:ext cx="66156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&lt;a</a:t>
            </a:r>
            <a:r>
              <a:rPr lang="ru-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050">
                <a:solidFill>
                  <a:srgbClr val="E5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lang="ru-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-RU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"#"</a:t>
            </a:r>
            <a:r>
              <a:rPr lang="ru-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050">
                <a:solidFill>
                  <a:srgbClr val="E5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ru-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-RU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"myimage-ssilka"</a:t>
            </a:r>
            <a:r>
              <a:rPr lang="ru-RU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ru-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Пример того как выглядит Акне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Наведи на меня курсор!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</a:t>
            </a:r>
            <a:r>
              <a:rPr lang="ru-RU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&lt;/a&gt;</a:t>
            </a:r>
            <a:endParaRPr sz="105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0" name="Google Shape;160;g19717ce99e9_7_0"/>
          <p:cNvSpPr txBox="1"/>
          <p:nvPr/>
        </p:nvSpPr>
        <p:spPr>
          <a:xfrm>
            <a:off x="8597600" y="2183375"/>
            <a:ext cx="31686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700" u="sng">
                <a:latin typeface="Calibri"/>
                <a:ea typeface="Calibri"/>
                <a:cs typeface="Calibri"/>
                <a:sym typeface="Calibri"/>
              </a:rPr>
              <a:t>СSS не меняется</a:t>
            </a:r>
            <a:endParaRPr sz="2700" u="sng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2022-11-21T07:50:13Z</dcterms:created>
  <dc:creator>Elena</dc:creator>
</cp:coreProperties>
</file>