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diagrams/data1.xml" ContentType="application/vnd.openxmlformats-officedocument.drawingml.diagramData+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4"/>
  </p:sldMasterIdLst>
  <p:notesMasterIdLst>
    <p:notesMasterId r:id="rId31"/>
  </p:notesMasterIdLst>
  <p:sldIdLst>
    <p:sldId id="294" r:id="rId5"/>
    <p:sldId id="265" r:id="rId6"/>
    <p:sldId id="295" r:id="rId7"/>
    <p:sldId id="296" r:id="rId8"/>
    <p:sldId id="298" r:id="rId9"/>
    <p:sldId id="299" r:id="rId10"/>
    <p:sldId id="301" r:id="rId11"/>
    <p:sldId id="300" r:id="rId12"/>
    <p:sldId id="302" r:id="rId13"/>
    <p:sldId id="304" r:id="rId14"/>
    <p:sldId id="305" r:id="rId15"/>
    <p:sldId id="279" r:id="rId16"/>
    <p:sldId id="291" r:id="rId17"/>
    <p:sldId id="290" r:id="rId18"/>
    <p:sldId id="261" r:id="rId19"/>
    <p:sldId id="306" r:id="rId20"/>
    <p:sldId id="307" r:id="rId21"/>
    <p:sldId id="308" r:id="rId22"/>
    <p:sldId id="309" r:id="rId23"/>
    <p:sldId id="310" r:id="rId24"/>
    <p:sldId id="311" r:id="rId25"/>
    <p:sldId id="312" r:id="rId26"/>
    <p:sldId id="313" r:id="rId27"/>
    <p:sldId id="315" r:id="rId28"/>
    <p:sldId id="314" r:id="rId29"/>
    <p:sldId id="31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402" autoAdjust="0"/>
    <p:restoredTop sz="67742" autoAdjust="0"/>
  </p:normalViewPr>
  <p:slideViewPr>
    <p:cSldViewPr>
      <p:cViewPr>
        <p:scale>
          <a:sx n="50" d="100"/>
          <a:sy n="50" d="100"/>
        </p:scale>
        <p:origin x="-1506" y="-5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A58917-3964-41D1-B224-20E92C084E1F}" type="doc">
      <dgm:prSet loTypeId="urn:microsoft.com/office/officeart/2005/8/layout/radial5" loCatId="cycle" qsTypeId="urn:microsoft.com/office/officeart/2005/8/quickstyle/3d9" qsCatId="3D" csTypeId="urn:microsoft.com/office/officeart/2005/8/colors/colorful2" csCatId="colorful" phldr="1"/>
      <dgm:spPr/>
      <dgm:t>
        <a:bodyPr/>
        <a:lstStyle/>
        <a:p>
          <a:endParaRPr lang="en-IN"/>
        </a:p>
      </dgm:t>
    </dgm:pt>
    <dgm:pt modelId="{8B9615EA-1227-443B-BAEF-27DC30B08498}">
      <dgm:prSet phldrT="[Text]"/>
      <dgm:spPr/>
      <dgm:t>
        <a:bodyPr/>
        <a:lstStyle/>
        <a:p>
          <a:r>
            <a:rPr lang="en-US" b="0" dirty="0" smtClean="0">
              <a:latin typeface="Times New Roman" pitchFamily="18" charset="0"/>
              <a:cs typeface="Times New Roman" pitchFamily="18" charset="0"/>
            </a:rPr>
            <a:t>Live (</a:t>
          </a:r>
          <a:r>
            <a:rPr lang="en-US" b="0" dirty="0" err="1" smtClean="0">
              <a:latin typeface="Times New Roman" pitchFamily="18" charset="0"/>
              <a:cs typeface="Times New Roman" pitchFamily="18" charset="0"/>
            </a:rPr>
            <a:t>OnLine</a:t>
          </a:r>
          <a:r>
            <a:rPr lang="en-US" b="0" dirty="0" smtClean="0">
              <a:latin typeface="Times New Roman" pitchFamily="18" charset="0"/>
              <a:cs typeface="Times New Roman" pitchFamily="18" charset="0"/>
            </a:rPr>
            <a:t>)</a:t>
          </a:r>
          <a:endParaRPr lang="en-IN" b="0" dirty="0">
            <a:latin typeface="Times New Roman" pitchFamily="18" charset="0"/>
            <a:cs typeface="Times New Roman" pitchFamily="18" charset="0"/>
          </a:endParaRPr>
        </a:p>
      </dgm:t>
    </dgm:pt>
    <dgm:pt modelId="{86A1D7E4-F009-4B1B-B7DA-C881810054D4}">
      <dgm:prSet phldrT="[Text]"/>
      <dgm:spPr/>
      <dgm:t>
        <a:bodyPr/>
        <a:lstStyle/>
        <a:p>
          <a:r>
            <a:rPr lang="en-US" b="1" dirty="0" smtClean="0"/>
            <a:t>Partner Hosted</a:t>
          </a:r>
          <a:endParaRPr lang="en-IN" b="1" dirty="0"/>
        </a:p>
      </dgm:t>
    </dgm:pt>
    <dgm:pt modelId="{2EE917FC-7B70-4BAD-A86A-327B6458082D}">
      <dgm:prSet phldrT="[Text]"/>
      <dgm:spPr/>
      <dgm:t>
        <a:bodyPr/>
        <a:lstStyle/>
        <a:p>
          <a:r>
            <a:rPr lang="en-US" dirty="0" smtClean="0"/>
            <a:t>On-Premise</a:t>
          </a:r>
          <a:endParaRPr lang="en-IN" dirty="0"/>
        </a:p>
      </dgm:t>
    </dgm:pt>
    <dgm:pt modelId="{BF88BAD9-F707-429E-B1C0-278B04E587C9}">
      <dgm:prSet phldrT="[Text]"/>
      <dgm:spPr/>
      <dgm:t>
        <a:bodyPr/>
        <a:lstStyle/>
        <a:p>
          <a:r>
            <a:rPr lang="en-US" b="1" dirty="0" smtClean="0"/>
            <a:t>Dynamic </a:t>
          </a:r>
          <a:r>
            <a:rPr lang="en-US" b="1" dirty="0" smtClean="0">
              <a:latin typeface="Times New Roman" pitchFamily="18" charset="0"/>
              <a:cs typeface="Times New Roman" pitchFamily="18" charset="0"/>
            </a:rPr>
            <a:t>CRM</a:t>
          </a:r>
          <a:endParaRPr lang="en-IN" b="1" dirty="0">
            <a:latin typeface="Times New Roman" pitchFamily="18" charset="0"/>
            <a:cs typeface="Times New Roman" pitchFamily="18" charset="0"/>
          </a:endParaRPr>
        </a:p>
      </dgm:t>
    </dgm:pt>
    <dgm:pt modelId="{79DD790C-5934-4CFE-988B-5EC7243D13C2}" type="sibTrans" cxnId="{D399FD8B-8526-4BA1-94A8-B5B982F86647}">
      <dgm:prSet/>
      <dgm:spPr/>
      <dgm:t>
        <a:bodyPr/>
        <a:lstStyle/>
        <a:p>
          <a:endParaRPr lang="en-IN"/>
        </a:p>
      </dgm:t>
    </dgm:pt>
    <dgm:pt modelId="{530DCE37-2966-4A0E-891B-9337711B1619}" type="parTrans" cxnId="{D399FD8B-8526-4BA1-94A8-B5B982F86647}">
      <dgm:prSet/>
      <dgm:spPr/>
      <dgm:t>
        <a:bodyPr/>
        <a:lstStyle/>
        <a:p>
          <a:endParaRPr lang="en-IN"/>
        </a:p>
      </dgm:t>
    </dgm:pt>
    <dgm:pt modelId="{1E2D707E-AC55-4DC1-811C-0AE3CD99EA2C}" type="sibTrans" cxnId="{DEFC792A-DBA9-494C-9788-6BB8832F59AF}">
      <dgm:prSet/>
      <dgm:spPr/>
      <dgm:t>
        <a:bodyPr/>
        <a:lstStyle/>
        <a:p>
          <a:endParaRPr lang="en-IN"/>
        </a:p>
      </dgm:t>
    </dgm:pt>
    <dgm:pt modelId="{534F77E1-C47F-434A-B3C2-F3F75B2DB88A}" type="parTrans" cxnId="{DEFC792A-DBA9-494C-9788-6BB8832F59AF}">
      <dgm:prSet/>
      <dgm:spPr/>
      <dgm:t>
        <a:bodyPr/>
        <a:lstStyle/>
        <a:p>
          <a:endParaRPr lang="en-IN"/>
        </a:p>
      </dgm:t>
    </dgm:pt>
    <dgm:pt modelId="{B97108E5-B1CF-48AA-ABAC-E8C7026CC604}" type="sibTrans" cxnId="{C54474EF-DC9A-4262-BDC3-86F845F30B00}">
      <dgm:prSet/>
      <dgm:spPr/>
      <dgm:t>
        <a:bodyPr/>
        <a:lstStyle/>
        <a:p>
          <a:endParaRPr lang="en-IN"/>
        </a:p>
      </dgm:t>
    </dgm:pt>
    <dgm:pt modelId="{DF6F5CE3-A478-4A1A-8C69-C2F7ABB8AF3F}" type="parTrans" cxnId="{C54474EF-DC9A-4262-BDC3-86F845F30B00}">
      <dgm:prSet/>
      <dgm:spPr/>
      <dgm:t>
        <a:bodyPr/>
        <a:lstStyle/>
        <a:p>
          <a:endParaRPr lang="en-IN"/>
        </a:p>
      </dgm:t>
    </dgm:pt>
    <dgm:pt modelId="{4E155CF6-7853-4709-B493-2902390B3F1A}" type="sibTrans" cxnId="{9980B04B-ED84-4087-8284-466045DD6A5D}">
      <dgm:prSet/>
      <dgm:spPr/>
      <dgm:t>
        <a:bodyPr/>
        <a:lstStyle/>
        <a:p>
          <a:endParaRPr lang="en-IN"/>
        </a:p>
      </dgm:t>
    </dgm:pt>
    <dgm:pt modelId="{7506BE7E-5D98-49AE-AD2B-BE186E953F56}" type="parTrans" cxnId="{9980B04B-ED84-4087-8284-466045DD6A5D}">
      <dgm:prSet/>
      <dgm:spPr/>
      <dgm:t>
        <a:bodyPr/>
        <a:lstStyle/>
        <a:p>
          <a:endParaRPr lang="en-IN"/>
        </a:p>
      </dgm:t>
    </dgm:pt>
    <dgm:pt modelId="{48D9C776-59F1-4222-9D88-4888ECF4F1E0}" type="pres">
      <dgm:prSet presAssocID="{97A58917-3964-41D1-B224-20E92C084E1F}" presName="Name0" presStyleCnt="0">
        <dgm:presLayoutVars>
          <dgm:chMax val="1"/>
          <dgm:dir/>
          <dgm:animLvl val="ctr"/>
          <dgm:resizeHandles val="exact"/>
        </dgm:presLayoutVars>
      </dgm:prSet>
      <dgm:spPr/>
      <dgm:t>
        <a:bodyPr/>
        <a:lstStyle/>
        <a:p>
          <a:endParaRPr lang="en-IN"/>
        </a:p>
      </dgm:t>
    </dgm:pt>
    <dgm:pt modelId="{15C3F45F-4CD1-4093-8F5A-3851FF10D15B}" type="pres">
      <dgm:prSet presAssocID="{BF88BAD9-F707-429E-B1C0-278B04E587C9}" presName="centerShape" presStyleLbl="node0" presStyleIdx="0" presStyleCnt="1" custLinFactNeighborX="350" custLinFactNeighborY="-626"/>
      <dgm:spPr/>
      <dgm:t>
        <a:bodyPr/>
        <a:lstStyle/>
        <a:p>
          <a:endParaRPr lang="en-IN"/>
        </a:p>
      </dgm:t>
    </dgm:pt>
    <dgm:pt modelId="{FBCAD9A1-AAB5-4110-84D4-0C8BDB08ED80}" type="pres">
      <dgm:prSet presAssocID="{7506BE7E-5D98-49AE-AD2B-BE186E953F56}" presName="parTrans" presStyleLbl="sibTrans2D1" presStyleIdx="0" presStyleCnt="3"/>
      <dgm:spPr/>
      <dgm:t>
        <a:bodyPr/>
        <a:lstStyle/>
        <a:p>
          <a:endParaRPr lang="en-IN"/>
        </a:p>
      </dgm:t>
    </dgm:pt>
    <dgm:pt modelId="{F2959497-8C8D-43EE-9782-F2CB98CBC658}" type="pres">
      <dgm:prSet presAssocID="{7506BE7E-5D98-49AE-AD2B-BE186E953F56}" presName="connectorText" presStyleLbl="sibTrans2D1" presStyleIdx="0" presStyleCnt="3"/>
      <dgm:spPr/>
      <dgm:t>
        <a:bodyPr/>
        <a:lstStyle/>
        <a:p>
          <a:endParaRPr lang="en-IN"/>
        </a:p>
      </dgm:t>
    </dgm:pt>
    <dgm:pt modelId="{D10F54E2-13A6-4BB9-B0FE-5725084D03C5}" type="pres">
      <dgm:prSet presAssocID="{2EE917FC-7B70-4BAD-A86A-327B6458082D}" presName="node" presStyleLbl="node1" presStyleIdx="0" presStyleCnt="3">
        <dgm:presLayoutVars>
          <dgm:bulletEnabled val="1"/>
        </dgm:presLayoutVars>
      </dgm:prSet>
      <dgm:spPr/>
      <dgm:t>
        <a:bodyPr/>
        <a:lstStyle/>
        <a:p>
          <a:endParaRPr lang="en-IN"/>
        </a:p>
      </dgm:t>
    </dgm:pt>
    <dgm:pt modelId="{726A5F90-88A6-4B39-9323-422EC97E579E}" type="pres">
      <dgm:prSet presAssocID="{DF6F5CE3-A478-4A1A-8C69-C2F7ABB8AF3F}" presName="parTrans" presStyleLbl="sibTrans2D1" presStyleIdx="1" presStyleCnt="3"/>
      <dgm:spPr/>
      <dgm:t>
        <a:bodyPr/>
        <a:lstStyle/>
        <a:p>
          <a:endParaRPr lang="en-IN"/>
        </a:p>
      </dgm:t>
    </dgm:pt>
    <dgm:pt modelId="{B2E60D9E-B01D-4FC5-AE90-1DF0B127565E}" type="pres">
      <dgm:prSet presAssocID="{DF6F5CE3-A478-4A1A-8C69-C2F7ABB8AF3F}" presName="connectorText" presStyleLbl="sibTrans2D1" presStyleIdx="1" presStyleCnt="3"/>
      <dgm:spPr/>
      <dgm:t>
        <a:bodyPr/>
        <a:lstStyle/>
        <a:p>
          <a:endParaRPr lang="en-IN"/>
        </a:p>
      </dgm:t>
    </dgm:pt>
    <dgm:pt modelId="{55BB8235-6ECC-469D-AF8E-99BF41C831AD}" type="pres">
      <dgm:prSet presAssocID="{86A1D7E4-F009-4B1B-B7DA-C881810054D4}" presName="node" presStyleLbl="node1" presStyleIdx="1" presStyleCnt="3">
        <dgm:presLayoutVars>
          <dgm:bulletEnabled val="1"/>
        </dgm:presLayoutVars>
      </dgm:prSet>
      <dgm:spPr/>
      <dgm:t>
        <a:bodyPr/>
        <a:lstStyle/>
        <a:p>
          <a:endParaRPr lang="en-IN"/>
        </a:p>
      </dgm:t>
    </dgm:pt>
    <dgm:pt modelId="{CF2E9651-D132-404C-AC81-0B5FF98F2F20}" type="pres">
      <dgm:prSet presAssocID="{534F77E1-C47F-434A-B3C2-F3F75B2DB88A}" presName="parTrans" presStyleLbl="sibTrans2D1" presStyleIdx="2" presStyleCnt="3"/>
      <dgm:spPr/>
      <dgm:t>
        <a:bodyPr/>
        <a:lstStyle/>
        <a:p>
          <a:endParaRPr lang="en-IN"/>
        </a:p>
      </dgm:t>
    </dgm:pt>
    <dgm:pt modelId="{88F7F6CB-9881-4D89-8269-8A38D0EF8F6C}" type="pres">
      <dgm:prSet presAssocID="{534F77E1-C47F-434A-B3C2-F3F75B2DB88A}" presName="connectorText" presStyleLbl="sibTrans2D1" presStyleIdx="2" presStyleCnt="3"/>
      <dgm:spPr/>
      <dgm:t>
        <a:bodyPr/>
        <a:lstStyle/>
        <a:p>
          <a:endParaRPr lang="en-IN"/>
        </a:p>
      </dgm:t>
    </dgm:pt>
    <dgm:pt modelId="{7A45B853-2589-49B8-B12D-0889F6144FC7}" type="pres">
      <dgm:prSet presAssocID="{8B9615EA-1227-443B-BAEF-27DC30B08498}" presName="node" presStyleLbl="node1" presStyleIdx="2" presStyleCnt="3">
        <dgm:presLayoutVars>
          <dgm:bulletEnabled val="1"/>
        </dgm:presLayoutVars>
      </dgm:prSet>
      <dgm:spPr/>
      <dgm:t>
        <a:bodyPr/>
        <a:lstStyle/>
        <a:p>
          <a:endParaRPr lang="en-IN"/>
        </a:p>
      </dgm:t>
    </dgm:pt>
  </dgm:ptLst>
  <dgm:cxnLst>
    <dgm:cxn modelId="{F9546904-CF37-4A50-9943-B4030152BDC0}" type="presOf" srcId="{534F77E1-C47F-434A-B3C2-F3F75B2DB88A}" destId="{88F7F6CB-9881-4D89-8269-8A38D0EF8F6C}" srcOrd="1" destOrd="0" presId="urn:microsoft.com/office/officeart/2005/8/layout/radial5"/>
    <dgm:cxn modelId="{3D6245D2-236C-4CBE-9FC0-98220C9F6391}" type="presOf" srcId="{2EE917FC-7B70-4BAD-A86A-327B6458082D}" destId="{D10F54E2-13A6-4BB9-B0FE-5725084D03C5}" srcOrd="0" destOrd="0" presId="urn:microsoft.com/office/officeart/2005/8/layout/radial5"/>
    <dgm:cxn modelId="{E4509120-04B3-4873-AECA-6383534D3B0C}" type="presOf" srcId="{DF6F5CE3-A478-4A1A-8C69-C2F7ABB8AF3F}" destId="{726A5F90-88A6-4B39-9323-422EC97E579E}" srcOrd="0" destOrd="0" presId="urn:microsoft.com/office/officeart/2005/8/layout/radial5"/>
    <dgm:cxn modelId="{C54474EF-DC9A-4262-BDC3-86F845F30B00}" srcId="{BF88BAD9-F707-429E-B1C0-278B04E587C9}" destId="{86A1D7E4-F009-4B1B-B7DA-C881810054D4}" srcOrd="1" destOrd="0" parTransId="{DF6F5CE3-A478-4A1A-8C69-C2F7ABB8AF3F}" sibTransId="{B97108E5-B1CF-48AA-ABAC-E8C7026CC604}"/>
    <dgm:cxn modelId="{F0E7C427-22BB-4EEB-83CB-6D7AB4074A85}" type="presOf" srcId="{8B9615EA-1227-443B-BAEF-27DC30B08498}" destId="{7A45B853-2589-49B8-B12D-0889F6144FC7}" srcOrd="0" destOrd="0" presId="urn:microsoft.com/office/officeart/2005/8/layout/radial5"/>
    <dgm:cxn modelId="{84C5F049-E8B7-4CFF-A565-33409703D58C}" type="presOf" srcId="{BF88BAD9-F707-429E-B1C0-278B04E587C9}" destId="{15C3F45F-4CD1-4093-8F5A-3851FF10D15B}" srcOrd="0" destOrd="0" presId="urn:microsoft.com/office/officeart/2005/8/layout/radial5"/>
    <dgm:cxn modelId="{D399FD8B-8526-4BA1-94A8-B5B982F86647}" srcId="{97A58917-3964-41D1-B224-20E92C084E1F}" destId="{BF88BAD9-F707-429E-B1C0-278B04E587C9}" srcOrd="0" destOrd="0" parTransId="{530DCE37-2966-4A0E-891B-9337711B1619}" sibTransId="{79DD790C-5934-4CFE-988B-5EC7243D13C2}"/>
    <dgm:cxn modelId="{5CED9860-BF9A-4985-9383-4C5CF1C28BC1}" type="presOf" srcId="{7506BE7E-5D98-49AE-AD2B-BE186E953F56}" destId="{F2959497-8C8D-43EE-9782-F2CB98CBC658}" srcOrd="1" destOrd="0" presId="urn:microsoft.com/office/officeart/2005/8/layout/radial5"/>
    <dgm:cxn modelId="{F45830DE-DD52-4080-A193-D84F244292A8}" type="presOf" srcId="{DF6F5CE3-A478-4A1A-8C69-C2F7ABB8AF3F}" destId="{B2E60D9E-B01D-4FC5-AE90-1DF0B127565E}" srcOrd="1" destOrd="0" presId="urn:microsoft.com/office/officeart/2005/8/layout/radial5"/>
    <dgm:cxn modelId="{36954A7E-DCA5-4F94-B68F-3618918285B6}" type="presOf" srcId="{534F77E1-C47F-434A-B3C2-F3F75B2DB88A}" destId="{CF2E9651-D132-404C-AC81-0B5FF98F2F20}" srcOrd="0" destOrd="0" presId="urn:microsoft.com/office/officeart/2005/8/layout/radial5"/>
    <dgm:cxn modelId="{DEFC792A-DBA9-494C-9788-6BB8832F59AF}" srcId="{BF88BAD9-F707-429E-B1C0-278B04E587C9}" destId="{8B9615EA-1227-443B-BAEF-27DC30B08498}" srcOrd="2" destOrd="0" parTransId="{534F77E1-C47F-434A-B3C2-F3F75B2DB88A}" sibTransId="{1E2D707E-AC55-4DC1-811C-0AE3CD99EA2C}"/>
    <dgm:cxn modelId="{4EB0CA19-3ED1-45F1-A939-88B99E2396A6}" type="presOf" srcId="{97A58917-3964-41D1-B224-20E92C084E1F}" destId="{48D9C776-59F1-4222-9D88-4888ECF4F1E0}" srcOrd="0" destOrd="0" presId="urn:microsoft.com/office/officeart/2005/8/layout/radial5"/>
    <dgm:cxn modelId="{E154C269-93E4-45ED-848A-84F30ECBD953}" type="presOf" srcId="{86A1D7E4-F009-4B1B-B7DA-C881810054D4}" destId="{55BB8235-6ECC-469D-AF8E-99BF41C831AD}" srcOrd="0" destOrd="0" presId="urn:microsoft.com/office/officeart/2005/8/layout/radial5"/>
    <dgm:cxn modelId="{9980B04B-ED84-4087-8284-466045DD6A5D}" srcId="{BF88BAD9-F707-429E-B1C0-278B04E587C9}" destId="{2EE917FC-7B70-4BAD-A86A-327B6458082D}" srcOrd="0" destOrd="0" parTransId="{7506BE7E-5D98-49AE-AD2B-BE186E953F56}" sibTransId="{4E155CF6-7853-4709-B493-2902390B3F1A}"/>
    <dgm:cxn modelId="{BC63BCCF-F6F2-40DD-8B6F-DDE4EBDA94D4}" type="presOf" srcId="{7506BE7E-5D98-49AE-AD2B-BE186E953F56}" destId="{FBCAD9A1-AAB5-4110-84D4-0C8BDB08ED80}" srcOrd="0" destOrd="0" presId="urn:microsoft.com/office/officeart/2005/8/layout/radial5"/>
    <dgm:cxn modelId="{0CD6AFE2-C655-40EE-95FF-0E94ED66D0DD}" type="presParOf" srcId="{48D9C776-59F1-4222-9D88-4888ECF4F1E0}" destId="{15C3F45F-4CD1-4093-8F5A-3851FF10D15B}" srcOrd="0" destOrd="0" presId="urn:microsoft.com/office/officeart/2005/8/layout/radial5"/>
    <dgm:cxn modelId="{B0CF9B69-11D0-4996-AE80-50D093449DE1}" type="presParOf" srcId="{48D9C776-59F1-4222-9D88-4888ECF4F1E0}" destId="{FBCAD9A1-AAB5-4110-84D4-0C8BDB08ED80}" srcOrd="1" destOrd="0" presId="urn:microsoft.com/office/officeart/2005/8/layout/radial5"/>
    <dgm:cxn modelId="{6C4372DE-11C4-4731-96C0-869FF670F1C3}" type="presParOf" srcId="{FBCAD9A1-AAB5-4110-84D4-0C8BDB08ED80}" destId="{F2959497-8C8D-43EE-9782-F2CB98CBC658}" srcOrd="0" destOrd="0" presId="urn:microsoft.com/office/officeart/2005/8/layout/radial5"/>
    <dgm:cxn modelId="{FFA39524-F587-4738-964C-2ABA6DF56993}" type="presParOf" srcId="{48D9C776-59F1-4222-9D88-4888ECF4F1E0}" destId="{D10F54E2-13A6-4BB9-B0FE-5725084D03C5}" srcOrd="2" destOrd="0" presId="urn:microsoft.com/office/officeart/2005/8/layout/radial5"/>
    <dgm:cxn modelId="{7B4F1CA5-9F29-4F3C-B182-AFE7BDD80DE2}" type="presParOf" srcId="{48D9C776-59F1-4222-9D88-4888ECF4F1E0}" destId="{726A5F90-88A6-4B39-9323-422EC97E579E}" srcOrd="3" destOrd="0" presId="urn:microsoft.com/office/officeart/2005/8/layout/radial5"/>
    <dgm:cxn modelId="{FB802960-D0E6-4E9E-8517-16B5BCC17BBF}" type="presParOf" srcId="{726A5F90-88A6-4B39-9323-422EC97E579E}" destId="{B2E60D9E-B01D-4FC5-AE90-1DF0B127565E}" srcOrd="0" destOrd="0" presId="urn:microsoft.com/office/officeart/2005/8/layout/radial5"/>
    <dgm:cxn modelId="{7E415ED1-A710-4117-B3FE-B4EBCF7FB550}" type="presParOf" srcId="{48D9C776-59F1-4222-9D88-4888ECF4F1E0}" destId="{55BB8235-6ECC-469D-AF8E-99BF41C831AD}" srcOrd="4" destOrd="0" presId="urn:microsoft.com/office/officeart/2005/8/layout/radial5"/>
    <dgm:cxn modelId="{8A36F4BF-F302-4C5A-AC04-C80897347ECF}" type="presParOf" srcId="{48D9C776-59F1-4222-9D88-4888ECF4F1E0}" destId="{CF2E9651-D132-404C-AC81-0B5FF98F2F20}" srcOrd="5" destOrd="0" presId="urn:microsoft.com/office/officeart/2005/8/layout/radial5"/>
    <dgm:cxn modelId="{83D09259-591F-4446-BF6C-A81128ACCA8B}" type="presParOf" srcId="{CF2E9651-D132-404C-AC81-0B5FF98F2F20}" destId="{88F7F6CB-9881-4D89-8269-8A38D0EF8F6C}" srcOrd="0" destOrd="0" presId="urn:microsoft.com/office/officeart/2005/8/layout/radial5"/>
    <dgm:cxn modelId="{85677456-4739-4AE1-95B1-371828E61578}" type="presParOf" srcId="{48D9C776-59F1-4222-9D88-4888ECF4F1E0}" destId="{7A45B853-2589-49B8-B12D-0889F6144FC7}" srcOrd="6" destOrd="0" presId="urn:microsoft.com/office/officeart/2005/8/layout/radial5"/>
  </dgm:cxnLst>
  <dgm:bg/>
  <dgm:whole/>
</dgm:dataModel>
</file>

<file path=ppt/diagrams/data2.xml><?xml version="1.0" encoding="utf-8"?>
<dgm:dataModel xmlns:dgm="http://schemas.openxmlformats.org/drawingml/2006/diagram" xmlns:a="http://schemas.openxmlformats.org/drawingml/2006/main">
  <dgm:ptLst>
    <dgm:pt modelId="{DBE69B67-6A6A-4FBE-B74C-3495D522E857}" type="doc">
      <dgm:prSet loTypeId="urn:microsoft.com/office/officeart/2005/8/layout/radial4" loCatId="relationship" qsTypeId="urn:microsoft.com/office/officeart/2005/8/quickstyle/simple1" qsCatId="simple" csTypeId="urn:microsoft.com/office/officeart/2005/8/colors/colorful4" csCatId="colorful" phldr="1"/>
      <dgm:spPr/>
      <dgm:t>
        <a:bodyPr/>
        <a:lstStyle/>
        <a:p>
          <a:endParaRPr lang="en-US"/>
        </a:p>
      </dgm:t>
    </dgm:pt>
    <dgm:pt modelId="{A88C5655-6C7F-4463-BC06-19FE296B10E1}">
      <dgm:prSet phldrT="[Text]"/>
      <dgm:spPr>
        <a:solidFill>
          <a:srgbClr val="7030A0"/>
        </a:solidFill>
        <a:scene3d>
          <a:camera prst="orthographicFront"/>
          <a:lightRig rig="threePt" dir="t"/>
        </a:scene3d>
        <a:sp3d>
          <a:bevelT/>
        </a:sp3d>
      </dgm:spPr>
      <dgm:t>
        <a:bodyPr/>
        <a:lstStyle/>
        <a:p>
          <a:r>
            <a:rPr lang="en-US" dirty="0" smtClean="0"/>
            <a:t>Microsoft CRM</a:t>
          </a:r>
          <a:endParaRPr lang="en-US" dirty="0"/>
        </a:p>
      </dgm:t>
    </dgm:pt>
    <dgm:pt modelId="{D2FCCD89-6828-4623-B732-3A0F9199C7E8}" type="parTrans" cxnId="{1702BE40-F5EC-46E7-A0B0-A93AC90F8875}">
      <dgm:prSet/>
      <dgm:spPr/>
      <dgm:t>
        <a:bodyPr/>
        <a:lstStyle/>
        <a:p>
          <a:endParaRPr lang="en-US"/>
        </a:p>
      </dgm:t>
    </dgm:pt>
    <dgm:pt modelId="{05CE3E97-01DF-4E09-A052-B26184CBA4DA}" type="sibTrans" cxnId="{1702BE40-F5EC-46E7-A0B0-A93AC90F8875}">
      <dgm:prSet/>
      <dgm:spPr/>
      <dgm:t>
        <a:bodyPr/>
        <a:lstStyle/>
        <a:p>
          <a:endParaRPr lang="en-US"/>
        </a:p>
      </dgm:t>
    </dgm:pt>
    <dgm:pt modelId="{C66072AA-BED8-4745-AB58-28BF6B72B6F5}">
      <dgm:prSet phldrT="[Text]"/>
      <dgm:spPr>
        <a:solidFill>
          <a:srgbClr val="0070C0"/>
        </a:solidFill>
        <a:scene3d>
          <a:camera prst="orthographicFront"/>
          <a:lightRig rig="threePt" dir="t"/>
        </a:scene3d>
        <a:sp3d>
          <a:bevelT/>
        </a:sp3d>
      </dgm:spPr>
      <dgm:t>
        <a:bodyPr/>
        <a:lstStyle/>
        <a:p>
          <a:r>
            <a:rPr lang="en-US" dirty="0" smtClean="0"/>
            <a:t>.NET Technologies</a:t>
          </a:r>
          <a:endParaRPr lang="en-US" dirty="0"/>
        </a:p>
      </dgm:t>
    </dgm:pt>
    <dgm:pt modelId="{66ED921D-A9DC-4854-A2CB-FABD59954B3C}" type="parTrans" cxnId="{8106C21B-DECC-49D2-A2A8-C8A812472E63}">
      <dgm:prSet/>
      <dgm:spPr>
        <a:scene3d>
          <a:camera prst="orthographicFront"/>
          <a:lightRig rig="threePt" dir="t"/>
        </a:scene3d>
        <a:sp3d>
          <a:bevelT/>
        </a:sp3d>
      </dgm:spPr>
      <dgm:t>
        <a:bodyPr/>
        <a:lstStyle/>
        <a:p>
          <a:endParaRPr lang="en-US"/>
        </a:p>
      </dgm:t>
    </dgm:pt>
    <dgm:pt modelId="{0AFDD6D5-8989-42CA-BED1-11E9F4C43B84}" type="sibTrans" cxnId="{8106C21B-DECC-49D2-A2A8-C8A812472E63}">
      <dgm:prSet/>
      <dgm:spPr/>
      <dgm:t>
        <a:bodyPr/>
        <a:lstStyle/>
        <a:p>
          <a:endParaRPr lang="en-US"/>
        </a:p>
      </dgm:t>
    </dgm:pt>
    <dgm:pt modelId="{9F6C8508-E76E-48A4-8E2C-0CB284A78BA0}">
      <dgm:prSet phldrT="[Text]"/>
      <dgm:spPr>
        <a:solidFill>
          <a:schemeClr val="accent3">
            <a:lumMod val="75000"/>
          </a:schemeClr>
        </a:solidFill>
        <a:scene3d>
          <a:camera prst="orthographicFront"/>
          <a:lightRig rig="threePt" dir="t"/>
        </a:scene3d>
        <a:sp3d>
          <a:bevelT/>
        </a:sp3d>
      </dgm:spPr>
      <dgm:t>
        <a:bodyPr/>
        <a:lstStyle/>
        <a:p>
          <a:r>
            <a:rPr lang="en-US" dirty="0" smtClean="0"/>
            <a:t>IIS</a:t>
          </a:r>
          <a:endParaRPr lang="en-US" dirty="0"/>
        </a:p>
      </dgm:t>
    </dgm:pt>
    <dgm:pt modelId="{E6E9B345-D332-4755-89D8-520198A1F5CE}" type="parTrans" cxnId="{EFC701B8-A2F7-4AEF-9253-FE7CE28FDB81}">
      <dgm:prSet/>
      <dgm:spPr>
        <a:scene3d>
          <a:camera prst="orthographicFront"/>
          <a:lightRig rig="threePt" dir="t"/>
        </a:scene3d>
        <a:sp3d>
          <a:bevelT/>
        </a:sp3d>
      </dgm:spPr>
      <dgm:t>
        <a:bodyPr/>
        <a:lstStyle/>
        <a:p>
          <a:endParaRPr lang="en-US"/>
        </a:p>
      </dgm:t>
    </dgm:pt>
    <dgm:pt modelId="{81EB088C-798F-41A7-8D0A-ABDB103146FE}" type="sibTrans" cxnId="{EFC701B8-A2F7-4AEF-9253-FE7CE28FDB81}">
      <dgm:prSet/>
      <dgm:spPr/>
      <dgm:t>
        <a:bodyPr/>
        <a:lstStyle/>
        <a:p>
          <a:endParaRPr lang="en-US"/>
        </a:p>
      </dgm:t>
    </dgm:pt>
    <dgm:pt modelId="{1D6C6F81-EC33-49D6-A27E-E17673006E66}">
      <dgm:prSet phldrT="[Text]"/>
      <dgm:spPr>
        <a:solidFill>
          <a:schemeClr val="accent2"/>
        </a:solidFill>
        <a:scene3d>
          <a:camera prst="orthographicFront"/>
          <a:lightRig rig="threePt" dir="t"/>
        </a:scene3d>
        <a:sp3d>
          <a:bevelT/>
        </a:sp3d>
      </dgm:spPr>
      <dgm:t>
        <a:bodyPr/>
        <a:lstStyle/>
        <a:p>
          <a:r>
            <a:rPr lang="en-US" dirty="0" smtClean="0"/>
            <a:t>Active Directory</a:t>
          </a:r>
          <a:endParaRPr lang="en-US" dirty="0"/>
        </a:p>
      </dgm:t>
    </dgm:pt>
    <dgm:pt modelId="{00B32713-71B5-415A-B3E5-CCC2AC2A2B45}" type="parTrans" cxnId="{D2151E53-06A5-42AF-B2A7-8D44FEFCD495}">
      <dgm:prSet/>
      <dgm:spPr>
        <a:scene3d>
          <a:camera prst="orthographicFront"/>
          <a:lightRig rig="threePt" dir="t"/>
        </a:scene3d>
        <a:sp3d>
          <a:bevelT/>
        </a:sp3d>
      </dgm:spPr>
      <dgm:t>
        <a:bodyPr/>
        <a:lstStyle/>
        <a:p>
          <a:endParaRPr lang="en-US"/>
        </a:p>
      </dgm:t>
    </dgm:pt>
    <dgm:pt modelId="{D72C6FD1-AF44-41B9-9300-47DF4CA66C5A}" type="sibTrans" cxnId="{D2151E53-06A5-42AF-B2A7-8D44FEFCD495}">
      <dgm:prSet/>
      <dgm:spPr/>
      <dgm:t>
        <a:bodyPr/>
        <a:lstStyle/>
        <a:p>
          <a:endParaRPr lang="en-US"/>
        </a:p>
      </dgm:t>
    </dgm:pt>
    <dgm:pt modelId="{7DD8DCA1-C9F1-4945-B6A8-560FF4451DF6}">
      <dgm:prSet/>
      <dgm:spPr>
        <a:solidFill>
          <a:srgbClr val="F660EB"/>
        </a:solidFill>
        <a:scene3d>
          <a:camera prst="orthographicFront"/>
          <a:lightRig rig="threePt" dir="t"/>
        </a:scene3d>
        <a:sp3d>
          <a:bevelT/>
        </a:sp3d>
      </dgm:spPr>
      <dgm:t>
        <a:bodyPr/>
        <a:lstStyle/>
        <a:p>
          <a:r>
            <a:rPr lang="en-US" dirty="0" smtClean="0"/>
            <a:t>SQL Server &amp; SRS</a:t>
          </a:r>
          <a:endParaRPr lang="en-US" dirty="0"/>
        </a:p>
      </dgm:t>
    </dgm:pt>
    <dgm:pt modelId="{A7E2EE4C-9B0E-4D87-8D9E-974513A5F6BF}" type="parTrans" cxnId="{FF3F0C75-B6BA-432C-BF24-F48F50C99EF3}">
      <dgm:prSet/>
      <dgm:spPr>
        <a:scene3d>
          <a:camera prst="orthographicFront"/>
          <a:lightRig rig="threePt" dir="t"/>
        </a:scene3d>
        <a:sp3d>
          <a:bevelT/>
        </a:sp3d>
      </dgm:spPr>
      <dgm:t>
        <a:bodyPr/>
        <a:lstStyle/>
        <a:p>
          <a:endParaRPr lang="en-US"/>
        </a:p>
      </dgm:t>
    </dgm:pt>
    <dgm:pt modelId="{9C4537E0-8238-4F5D-9160-DE240B16EC53}" type="sibTrans" cxnId="{FF3F0C75-B6BA-432C-BF24-F48F50C99EF3}">
      <dgm:prSet/>
      <dgm:spPr/>
      <dgm:t>
        <a:bodyPr/>
        <a:lstStyle/>
        <a:p>
          <a:endParaRPr lang="en-US"/>
        </a:p>
      </dgm:t>
    </dgm:pt>
    <dgm:pt modelId="{7C673F40-C2C8-4BA5-BE74-197B8BD4CBA5}">
      <dgm:prSet/>
      <dgm:spPr>
        <a:solidFill>
          <a:schemeClr val="accent4">
            <a:lumMod val="50000"/>
          </a:schemeClr>
        </a:solidFill>
        <a:scene3d>
          <a:camera prst="orthographicFront"/>
          <a:lightRig rig="threePt" dir="t"/>
        </a:scene3d>
        <a:sp3d>
          <a:bevelT/>
        </a:sp3d>
      </dgm:spPr>
      <dgm:t>
        <a:bodyPr/>
        <a:lstStyle/>
        <a:p>
          <a:r>
            <a:rPr lang="en-US" dirty="0" smtClean="0"/>
            <a:t>Microsoft Exchange*</a:t>
          </a:r>
          <a:endParaRPr lang="en-US" dirty="0"/>
        </a:p>
      </dgm:t>
    </dgm:pt>
    <dgm:pt modelId="{9C46F3EE-87EC-4CED-A7B8-7DBC27717E51}" type="parTrans" cxnId="{72AFCB4C-21B5-4A65-AC48-7894D0F1F011}">
      <dgm:prSet/>
      <dgm:spPr>
        <a:scene3d>
          <a:camera prst="orthographicFront"/>
          <a:lightRig rig="threePt" dir="t"/>
        </a:scene3d>
        <a:sp3d>
          <a:bevelT/>
        </a:sp3d>
      </dgm:spPr>
      <dgm:t>
        <a:bodyPr/>
        <a:lstStyle/>
        <a:p>
          <a:endParaRPr lang="en-US"/>
        </a:p>
      </dgm:t>
    </dgm:pt>
    <dgm:pt modelId="{CF61E4CF-4EFF-49CC-AC87-DBDBE2DFC98A}" type="sibTrans" cxnId="{72AFCB4C-21B5-4A65-AC48-7894D0F1F011}">
      <dgm:prSet/>
      <dgm:spPr/>
      <dgm:t>
        <a:bodyPr/>
        <a:lstStyle/>
        <a:p>
          <a:endParaRPr lang="en-US"/>
        </a:p>
      </dgm:t>
    </dgm:pt>
    <dgm:pt modelId="{0D6EC256-F8AB-42D9-A6F1-6FDD8F1E38EB}" type="pres">
      <dgm:prSet presAssocID="{DBE69B67-6A6A-4FBE-B74C-3495D522E857}" presName="cycle" presStyleCnt="0">
        <dgm:presLayoutVars>
          <dgm:chMax val="1"/>
          <dgm:dir/>
          <dgm:animLvl val="ctr"/>
          <dgm:resizeHandles val="exact"/>
        </dgm:presLayoutVars>
      </dgm:prSet>
      <dgm:spPr/>
      <dgm:t>
        <a:bodyPr/>
        <a:lstStyle/>
        <a:p>
          <a:endParaRPr lang="en-US"/>
        </a:p>
      </dgm:t>
    </dgm:pt>
    <dgm:pt modelId="{E6120A39-7AC6-4B3F-8FAE-41D908AC7F14}" type="pres">
      <dgm:prSet presAssocID="{A88C5655-6C7F-4463-BC06-19FE296B10E1}" presName="centerShape" presStyleLbl="node0" presStyleIdx="0" presStyleCnt="1"/>
      <dgm:spPr/>
      <dgm:t>
        <a:bodyPr/>
        <a:lstStyle/>
        <a:p>
          <a:endParaRPr lang="en-US"/>
        </a:p>
      </dgm:t>
    </dgm:pt>
    <dgm:pt modelId="{18C546FA-DE71-400C-8F0B-615038D1DE15}" type="pres">
      <dgm:prSet presAssocID="{66ED921D-A9DC-4854-A2CB-FABD59954B3C}" presName="parTrans" presStyleLbl="bgSibTrans2D1" presStyleIdx="0" presStyleCnt="5"/>
      <dgm:spPr/>
      <dgm:t>
        <a:bodyPr/>
        <a:lstStyle/>
        <a:p>
          <a:endParaRPr lang="en-US"/>
        </a:p>
      </dgm:t>
    </dgm:pt>
    <dgm:pt modelId="{078587C9-91AD-42B6-9228-C074770BBC72}" type="pres">
      <dgm:prSet presAssocID="{C66072AA-BED8-4745-AB58-28BF6B72B6F5}" presName="node" presStyleLbl="node1" presStyleIdx="0" presStyleCnt="5">
        <dgm:presLayoutVars>
          <dgm:bulletEnabled val="1"/>
        </dgm:presLayoutVars>
      </dgm:prSet>
      <dgm:spPr/>
      <dgm:t>
        <a:bodyPr/>
        <a:lstStyle/>
        <a:p>
          <a:endParaRPr lang="en-US"/>
        </a:p>
      </dgm:t>
    </dgm:pt>
    <dgm:pt modelId="{38CCFF0D-FE15-4014-A47A-F44225468CA2}" type="pres">
      <dgm:prSet presAssocID="{E6E9B345-D332-4755-89D8-520198A1F5CE}" presName="parTrans" presStyleLbl="bgSibTrans2D1" presStyleIdx="1" presStyleCnt="5"/>
      <dgm:spPr/>
      <dgm:t>
        <a:bodyPr/>
        <a:lstStyle/>
        <a:p>
          <a:endParaRPr lang="en-US"/>
        </a:p>
      </dgm:t>
    </dgm:pt>
    <dgm:pt modelId="{707A685E-D66D-46A5-8C61-0247C5C7EE80}" type="pres">
      <dgm:prSet presAssocID="{9F6C8508-E76E-48A4-8E2C-0CB284A78BA0}" presName="node" presStyleLbl="node1" presStyleIdx="1" presStyleCnt="5">
        <dgm:presLayoutVars>
          <dgm:bulletEnabled val="1"/>
        </dgm:presLayoutVars>
      </dgm:prSet>
      <dgm:spPr/>
      <dgm:t>
        <a:bodyPr/>
        <a:lstStyle/>
        <a:p>
          <a:endParaRPr lang="en-US"/>
        </a:p>
      </dgm:t>
    </dgm:pt>
    <dgm:pt modelId="{ED05C6E6-3F1E-4000-B08F-6E693956B311}" type="pres">
      <dgm:prSet presAssocID="{00B32713-71B5-415A-B3E5-CCC2AC2A2B45}" presName="parTrans" presStyleLbl="bgSibTrans2D1" presStyleIdx="2" presStyleCnt="5"/>
      <dgm:spPr/>
      <dgm:t>
        <a:bodyPr/>
        <a:lstStyle/>
        <a:p>
          <a:endParaRPr lang="en-US"/>
        </a:p>
      </dgm:t>
    </dgm:pt>
    <dgm:pt modelId="{10C46E2E-FB25-460E-B9CF-5B52CE4E31E0}" type="pres">
      <dgm:prSet presAssocID="{1D6C6F81-EC33-49D6-A27E-E17673006E66}" presName="node" presStyleLbl="node1" presStyleIdx="2" presStyleCnt="5">
        <dgm:presLayoutVars>
          <dgm:bulletEnabled val="1"/>
        </dgm:presLayoutVars>
      </dgm:prSet>
      <dgm:spPr/>
      <dgm:t>
        <a:bodyPr/>
        <a:lstStyle/>
        <a:p>
          <a:endParaRPr lang="en-US"/>
        </a:p>
      </dgm:t>
    </dgm:pt>
    <dgm:pt modelId="{99012FC4-24CD-45A7-94FA-AFDB98D280F5}" type="pres">
      <dgm:prSet presAssocID="{A7E2EE4C-9B0E-4D87-8D9E-974513A5F6BF}" presName="parTrans" presStyleLbl="bgSibTrans2D1" presStyleIdx="3" presStyleCnt="5"/>
      <dgm:spPr/>
      <dgm:t>
        <a:bodyPr/>
        <a:lstStyle/>
        <a:p>
          <a:endParaRPr lang="en-US"/>
        </a:p>
      </dgm:t>
    </dgm:pt>
    <dgm:pt modelId="{23A04F4A-31F5-42E1-A7C2-D8692271FADC}" type="pres">
      <dgm:prSet presAssocID="{7DD8DCA1-C9F1-4945-B6A8-560FF4451DF6}" presName="node" presStyleLbl="node1" presStyleIdx="3" presStyleCnt="5">
        <dgm:presLayoutVars>
          <dgm:bulletEnabled val="1"/>
        </dgm:presLayoutVars>
      </dgm:prSet>
      <dgm:spPr/>
      <dgm:t>
        <a:bodyPr/>
        <a:lstStyle/>
        <a:p>
          <a:endParaRPr lang="en-US"/>
        </a:p>
      </dgm:t>
    </dgm:pt>
    <dgm:pt modelId="{B4CA24B7-CC47-41A5-99FB-34AD7B94A3B4}" type="pres">
      <dgm:prSet presAssocID="{9C46F3EE-87EC-4CED-A7B8-7DBC27717E51}" presName="parTrans" presStyleLbl="bgSibTrans2D1" presStyleIdx="4" presStyleCnt="5"/>
      <dgm:spPr/>
      <dgm:t>
        <a:bodyPr/>
        <a:lstStyle/>
        <a:p>
          <a:endParaRPr lang="en-US"/>
        </a:p>
      </dgm:t>
    </dgm:pt>
    <dgm:pt modelId="{BD14720C-B170-4C97-8709-703709B568BC}" type="pres">
      <dgm:prSet presAssocID="{7C673F40-C2C8-4BA5-BE74-197B8BD4CBA5}" presName="node" presStyleLbl="node1" presStyleIdx="4" presStyleCnt="5">
        <dgm:presLayoutVars>
          <dgm:bulletEnabled val="1"/>
        </dgm:presLayoutVars>
      </dgm:prSet>
      <dgm:spPr/>
      <dgm:t>
        <a:bodyPr/>
        <a:lstStyle/>
        <a:p>
          <a:endParaRPr lang="en-US"/>
        </a:p>
      </dgm:t>
    </dgm:pt>
  </dgm:ptLst>
  <dgm:cxnLst>
    <dgm:cxn modelId="{97766380-C8D7-4C86-A18E-2882F1104B33}" type="presOf" srcId="{DBE69B67-6A6A-4FBE-B74C-3495D522E857}" destId="{0D6EC256-F8AB-42D9-A6F1-6FDD8F1E38EB}" srcOrd="0" destOrd="0" presId="urn:microsoft.com/office/officeart/2005/8/layout/radial4"/>
    <dgm:cxn modelId="{0149CDBC-544C-43D0-AF97-10FDE2F17059}" type="presOf" srcId="{A7E2EE4C-9B0E-4D87-8D9E-974513A5F6BF}" destId="{99012FC4-24CD-45A7-94FA-AFDB98D280F5}" srcOrd="0" destOrd="0" presId="urn:microsoft.com/office/officeart/2005/8/layout/radial4"/>
    <dgm:cxn modelId="{A42B78F3-0243-4040-B112-6372EC684877}" type="presOf" srcId="{9F6C8508-E76E-48A4-8E2C-0CB284A78BA0}" destId="{707A685E-D66D-46A5-8C61-0247C5C7EE80}" srcOrd="0" destOrd="0" presId="urn:microsoft.com/office/officeart/2005/8/layout/radial4"/>
    <dgm:cxn modelId="{FC0E42C0-2D96-4F3B-ADFB-30F125135747}" type="presOf" srcId="{7DD8DCA1-C9F1-4945-B6A8-560FF4451DF6}" destId="{23A04F4A-31F5-42E1-A7C2-D8692271FADC}" srcOrd="0" destOrd="0" presId="urn:microsoft.com/office/officeart/2005/8/layout/radial4"/>
    <dgm:cxn modelId="{CE8F8AE0-F8DD-4EE4-9077-807E5BAD09B0}" type="presOf" srcId="{E6E9B345-D332-4755-89D8-520198A1F5CE}" destId="{38CCFF0D-FE15-4014-A47A-F44225468CA2}" srcOrd="0" destOrd="0" presId="urn:microsoft.com/office/officeart/2005/8/layout/radial4"/>
    <dgm:cxn modelId="{EFC701B8-A2F7-4AEF-9253-FE7CE28FDB81}" srcId="{A88C5655-6C7F-4463-BC06-19FE296B10E1}" destId="{9F6C8508-E76E-48A4-8E2C-0CB284A78BA0}" srcOrd="1" destOrd="0" parTransId="{E6E9B345-D332-4755-89D8-520198A1F5CE}" sibTransId="{81EB088C-798F-41A7-8D0A-ABDB103146FE}"/>
    <dgm:cxn modelId="{D2151E53-06A5-42AF-B2A7-8D44FEFCD495}" srcId="{A88C5655-6C7F-4463-BC06-19FE296B10E1}" destId="{1D6C6F81-EC33-49D6-A27E-E17673006E66}" srcOrd="2" destOrd="0" parTransId="{00B32713-71B5-415A-B3E5-CCC2AC2A2B45}" sibTransId="{D72C6FD1-AF44-41B9-9300-47DF4CA66C5A}"/>
    <dgm:cxn modelId="{0E814594-D79F-44BB-9231-9D2EE0FC9BD8}" type="presOf" srcId="{7C673F40-C2C8-4BA5-BE74-197B8BD4CBA5}" destId="{BD14720C-B170-4C97-8709-703709B568BC}" srcOrd="0" destOrd="0" presId="urn:microsoft.com/office/officeart/2005/8/layout/radial4"/>
    <dgm:cxn modelId="{8798C582-603F-4FB8-BD7F-B7A5F68C39F4}" type="presOf" srcId="{66ED921D-A9DC-4854-A2CB-FABD59954B3C}" destId="{18C546FA-DE71-400C-8F0B-615038D1DE15}" srcOrd="0" destOrd="0" presId="urn:microsoft.com/office/officeart/2005/8/layout/radial4"/>
    <dgm:cxn modelId="{31B8018F-4BEC-4BB1-8971-A727A2326FEC}" type="presOf" srcId="{C66072AA-BED8-4745-AB58-28BF6B72B6F5}" destId="{078587C9-91AD-42B6-9228-C074770BBC72}" srcOrd="0" destOrd="0" presId="urn:microsoft.com/office/officeart/2005/8/layout/radial4"/>
    <dgm:cxn modelId="{6DACF693-DFAC-45E1-B34D-65513692EA84}" type="presOf" srcId="{00B32713-71B5-415A-B3E5-CCC2AC2A2B45}" destId="{ED05C6E6-3F1E-4000-B08F-6E693956B311}" srcOrd="0" destOrd="0" presId="urn:microsoft.com/office/officeart/2005/8/layout/radial4"/>
    <dgm:cxn modelId="{72AFCB4C-21B5-4A65-AC48-7894D0F1F011}" srcId="{A88C5655-6C7F-4463-BC06-19FE296B10E1}" destId="{7C673F40-C2C8-4BA5-BE74-197B8BD4CBA5}" srcOrd="4" destOrd="0" parTransId="{9C46F3EE-87EC-4CED-A7B8-7DBC27717E51}" sibTransId="{CF61E4CF-4EFF-49CC-AC87-DBDBE2DFC98A}"/>
    <dgm:cxn modelId="{DB3D3E62-88D4-45F4-9109-A27B27FBB054}" type="presOf" srcId="{1D6C6F81-EC33-49D6-A27E-E17673006E66}" destId="{10C46E2E-FB25-460E-B9CF-5B52CE4E31E0}" srcOrd="0" destOrd="0" presId="urn:microsoft.com/office/officeart/2005/8/layout/radial4"/>
    <dgm:cxn modelId="{1702BE40-F5EC-46E7-A0B0-A93AC90F8875}" srcId="{DBE69B67-6A6A-4FBE-B74C-3495D522E857}" destId="{A88C5655-6C7F-4463-BC06-19FE296B10E1}" srcOrd="0" destOrd="0" parTransId="{D2FCCD89-6828-4623-B732-3A0F9199C7E8}" sibTransId="{05CE3E97-01DF-4E09-A052-B26184CBA4DA}"/>
    <dgm:cxn modelId="{93F42C17-4270-4BF2-ACFD-A14F39B44621}" type="presOf" srcId="{A88C5655-6C7F-4463-BC06-19FE296B10E1}" destId="{E6120A39-7AC6-4B3F-8FAE-41D908AC7F14}" srcOrd="0" destOrd="0" presId="urn:microsoft.com/office/officeart/2005/8/layout/radial4"/>
    <dgm:cxn modelId="{3F1F4F8A-7113-4A24-8AC1-CAE4B583B148}" type="presOf" srcId="{9C46F3EE-87EC-4CED-A7B8-7DBC27717E51}" destId="{B4CA24B7-CC47-41A5-99FB-34AD7B94A3B4}" srcOrd="0" destOrd="0" presId="urn:microsoft.com/office/officeart/2005/8/layout/radial4"/>
    <dgm:cxn modelId="{8106C21B-DECC-49D2-A2A8-C8A812472E63}" srcId="{A88C5655-6C7F-4463-BC06-19FE296B10E1}" destId="{C66072AA-BED8-4745-AB58-28BF6B72B6F5}" srcOrd="0" destOrd="0" parTransId="{66ED921D-A9DC-4854-A2CB-FABD59954B3C}" sibTransId="{0AFDD6D5-8989-42CA-BED1-11E9F4C43B84}"/>
    <dgm:cxn modelId="{FF3F0C75-B6BA-432C-BF24-F48F50C99EF3}" srcId="{A88C5655-6C7F-4463-BC06-19FE296B10E1}" destId="{7DD8DCA1-C9F1-4945-B6A8-560FF4451DF6}" srcOrd="3" destOrd="0" parTransId="{A7E2EE4C-9B0E-4D87-8D9E-974513A5F6BF}" sibTransId="{9C4537E0-8238-4F5D-9160-DE240B16EC53}"/>
    <dgm:cxn modelId="{F080F8F8-7C85-4A6F-832B-6DA0B65DBAB3}" type="presParOf" srcId="{0D6EC256-F8AB-42D9-A6F1-6FDD8F1E38EB}" destId="{E6120A39-7AC6-4B3F-8FAE-41D908AC7F14}" srcOrd="0" destOrd="0" presId="urn:microsoft.com/office/officeart/2005/8/layout/radial4"/>
    <dgm:cxn modelId="{039D4F5C-52F3-42D3-B552-A13FAB39E5FF}" type="presParOf" srcId="{0D6EC256-F8AB-42D9-A6F1-6FDD8F1E38EB}" destId="{18C546FA-DE71-400C-8F0B-615038D1DE15}" srcOrd="1" destOrd="0" presId="urn:microsoft.com/office/officeart/2005/8/layout/radial4"/>
    <dgm:cxn modelId="{29E00D68-976E-48EB-A8F3-99DF6D9CD96D}" type="presParOf" srcId="{0D6EC256-F8AB-42D9-A6F1-6FDD8F1E38EB}" destId="{078587C9-91AD-42B6-9228-C074770BBC72}" srcOrd="2" destOrd="0" presId="urn:microsoft.com/office/officeart/2005/8/layout/radial4"/>
    <dgm:cxn modelId="{159DF0E3-E77B-419D-9710-92EFD23D9D1A}" type="presParOf" srcId="{0D6EC256-F8AB-42D9-A6F1-6FDD8F1E38EB}" destId="{38CCFF0D-FE15-4014-A47A-F44225468CA2}" srcOrd="3" destOrd="0" presId="urn:microsoft.com/office/officeart/2005/8/layout/radial4"/>
    <dgm:cxn modelId="{C6B1C73E-E058-456D-B569-EBBA3351E21D}" type="presParOf" srcId="{0D6EC256-F8AB-42D9-A6F1-6FDD8F1E38EB}" destId="{707A685E-D66D-46A5-8C61-0247C5C7EE80}" srcOrd="4" destOrd="0" presId="urn:microsoft.com/office/officeart/2005/8/layout/radial4"/>
    <dgm:cxn modelId="{C85EE44B-E562-4611-82CE-860AFA17E6D4}" type="presParOf" srcId="{0D6EC256-F8AB-42D9-A6F1-6FDD8F1E38EB}" destId="{ED05C6E6-3F1E-4000-B08F-6E693956B311}" srcOrd="5" destOrd="0" presId="urn:microsoft.com/office/officeart/2005/8/layout/radial4"/>
    <dgm:cxn modelId="{70091679-3B42-494E-B5A6-0833ABD7B016}" type="presParOf" srcId="{0D6EC256-F8AB-42D9-A6F1-6FDD8F1E38EB}" destId="{10C46E2E-FB25-460E-B9CF-5B52CE4E31E0}" srcOrd="6" destOrd="0" presId="urn:microsoft.com/office/officeart/2005/8/layout/radial4"/>
    <dgm:cxn modelId="{7591A774-21CA-4DD4-909A-5CA7E2F13ECA}" type="presParOf" srcId="{0D6EC256-F8AB-42D9-A6F1-6FDD8F1E38EB}" destId="{99012FC4-24CD-45A7-94FA-AFDB98D280F5}" srcOrd="7" destOrd="0" presId="urn:microsoft.com/office/officeart/2005/8/layout/radial4"/>
    <dgm:cxn modelId="{611B0C89-35BB-48A7-8F8E-CA021E4A454B}" type="presParOf" srcId="{0D6EC256-F8AB-42D9-A6F1-6FDD8F1E38EB}" destId="{23A04F4A-31F5-42E1-A7C2-D8692271FADC}" srcOrd="8" destOrd="0" presId="urn:microsoft.com/office/officeart/2005/8/layout/radial4"/>
    <dgm:cxn modelId="{02449946-FDF3-4715-8C3C-FA30515D1C13}" type="presParOf" srcId="{0D6EC256-F8AB-42D9-A6F1-6FDD8F1E38EB}" destId="{B4CA24B7-CC47-41A5-99FB-34AD7B94A3B4}" srcOrd="9" destOrd="0" presId="urn:microsoft.com/office/officeart/2005/8/layout/radial4"/>
    <dgm:cxn modelId="{AAE0D76A-CDF8-4EA1-BE38-2109364EE4B3}" type="presParOf" srcId="{0D6EC256-F8AB-42D9-A6F1-6FDD8F1E38EB}" destId="{BD14720C-B170-4C97-8709-703709B568BC}" srcOrd="10" destOrd="0" presId="urn:microsoft.com/office/officeart/2005/8/layout/radial4"/>
  </dgm:cxnLst>
  <dgm:bg/>
  <dgm:whole/>
</dgm:dataModel>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BF0210-08B6-4E5E-8EC4-87727D63B963}" type="datetimeFigureOut">
              <a:rPr lang="en-US" smtClean="0"/>
              <a:pPr/>
              <a:t>2/27/2015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E530B5-CB8C-4516-A993-E46DDCBEC2AC}" type="slidenum">
              <a:rPr lang="en-US" smtClean="0"/>
              <a:pPr/>
              <a:t>‹#›</a:t>
            </a:fld>
            <a:endParaRPr lang="en-US" dirty="0"/>
          </a:p>
        </p:txBody>
      </p:sp>
    </p:spTree>
    <p:extLst>
      <p:ext uri="{BB962C8B-B14F-4D97-AF65-F5344CB8AC3E}">
        <p14:creationId xmlns="" xmlns:p14="http://schemas.microsoft.com/office/powerpoint/2010/main" val="3978533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pPr eaLnBrk="1" hangingPunct="1">
              <a:spcBef>
                <a:spcPct val="0"/>
              </a:spcBef>
            </a:pPr>
            <a:r>
              <a:rPr lang="en-US" dirty="0" smtClean="0"/>
              <a:t>This course is designed to provide you with a general overview of the capabilities of Microsoft Dynamics CRM 2013. </a:t>
            </a:r>
          </a:p>
          <a:p>
            <a:pPr eaLnBrk="1" hangingPunct="1">
              <a:spcBef>
                <a:spcPct val="0"/>
              </a:spcBef>
            </a:pPr>
            <a:endParaRPr lang="en-US" dirty="0" smtClean="0"/>
          </a:p>
          <a:p>
            <a:pPr eaLnBrk="1" hangingPunct="1">
              <a:spcBef>
                <a:spcPct val="0"/>
              </a:spcBef>
            </a:pPr>
            <a:r>
              <a:rPr lang="en-US" dirty="0" smtClean="0"/>
              <a:t>I will cover the following topics:</a:t>
            </a:r>
          </a:p>
          <a:p>
            <a:pPr eaLnBrk="1" hangingPunct="1">
              <a:spcBef>
                <a:spcPct val="0"/>
              </a:spcBef>
            </a:pPr>
            <a:r>
              <a:rPr lang="en-US" dirty="0" smtClean="0"/>
              <a:t>An</a:t>
            </a:r>
            <a:r>
              <a:rPr lang="en-US" baseline="0" dirty="0" smtClean="0"/>
              <a:t> Overview of Dynamics CRM</a:t>
            </a:r>
          </a:p>
          <a:p>
            <a:pPr eaLnBrk="1" hangingPunct="1">
              <a:spcBef>
                <a:spcPct val="0"/>
              </a:spcBef>
            </a:pPr>
            <a:r>
              <a:rPr lang="en-US" baseline="0" dirty="0" smtClean="0"/>
              <a:t>Working with Dynamics CRM</a:t>
            </a:r>
          </a:p>
          <a:p>
            <a:pPr eaLnBrk="1" hangingPunct="1">
              <a:spcBef>
                <a:spcPct val="0"/>
              </a:spcBef>
            </a:pPr>
            <a:r>
              <a:rPr lang="en-US" baseline="0" dirty="0" smtClean="0"/>
              <a:t>Processes &amp; Functional Scenarios</a:t>
            </a:r>
          </a:p>
          <a:p>
            <a:pPr eaLnBrk="1" hangingPunct="1">
              <a:spcBef>
                <a:spcPct val="0"/>
              </a:spcBef>
            </a:pPr>
            <a:r>
              <a:rPr lang="en-US" baseline="0" dirty="0" smtClean="0"/>
              <a:t>And finally – Working with Data</a:t>
            </a:r>
            <a:endParaRPr lang="en-US" dirty="0"/>
          </a:p>
        </p:txBody>
      </p:sp>
    </p:spTree>
    <p:extLst>
      <p:ext uri="{BB962C8B-B14F-4D97-AF65-F5344CB8AC3E}">
        <p14:creationId xmlns="" xmlns:p14="http://schemas.microsoft.com/office/powerpoint/2010/main" val="2123890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DE530B5-CB8C-4516-A993-E46DDCBEC2AC}" type="slidenum">
              <a:rPr lang="en-US" smtClean="0"/>
              <a:pPr/>
              <a:t>18</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DE530B5-CB8C-4516-A993-E46DDCBEC2AC}" type="slidenum">
              <a:rPr lang="en-US" smtClean="0"/>
              <a:pPr/>
              <a:t>22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DE530B5-CB8C-4516-A993-E46DDCBEC2AC}" type="slidenum">
              <a:rPr lang="en-US" smtClean="0"/>
              <a:pPr/>
              <a:t>24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DE530B5-CB8C-4516-A993-E46DDCBEC2AC}" type="slidenum">
              <a:rPr lang="en-US" smtClean="0"/>
              <a:pPr/>
              <a:t>25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DE530B5-CB8C-4516-A993-E46DDCBEC2AC}" type="slidenum">
              <a:rPr lang="en-US" smtClean="0"/>
              <a:pPr/>
              <a:t>26</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We will look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basic functional areas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deployment options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difference between forms, fields, records and entities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How the entity relationship</a:t>
            </a:r>
            <a:r>
              <a:rPr lang="en-US" baseline="0" dirty="0" smtClean="0"/>
              <a:t> model works</a:t>
            </a:r>
            <a:endParaRPr lang="en-US" dirty="0" smtClean="0"/>
          </a:p>
          <a:p>
            <a:r>
              <a:rPr lang="en-US" dirty="0" smtClean="0"/>
              <a:t>And</a:t>
            </a:r>
            <a:r>
              <a:rPr lang="en-US" baseline="0" dirty="0" smtClean="0"/>
              <a:t> Navigating Dynamics CR</a:t>
            </a:r>
            <a:endParaRPr lang="en-US" dirty="0" smtClean="0"/>
          </a:p>
          <a:p>
            <a:endParaRPr lang="en-US" dirty="0"/>
          </a:p>
        </p:txBody>
      </p:sp>
      <p:sp>
        <p:nvSpPr>
          <p:cNvPr id="4" name="Slide Number Placeholder 3"/>
          <p:cNvSpPr>
            <a:spLocks noGrp="1"/>
          </p:cNvSpPr>
          <p:nvPr>
            <p:ph type="sldNum" sz="quarter" idx="10"/>
          </p:nvPr>
        </p:nvSpPr>
        <p:spPr/>
        <p:txBody>
          <a:bodyPr/>
          <a:lstStyle/>
          <a:p>
            <a:fld id="{ADE530B5-CB8C-4516-A993-E46DDCBEC2AC}" type="slidenum">
              <a:rPr lang="en-US" smtClean="0"/>
              <a:pPr/>
              <a:t>2</a:t>
            </a:fld>
            <a:endParaRPr lang="en-US" dirty="0"/>
          </a:p>
        </p:txBody>
      </p:sp>
    </p:spTree>
    <p:extLst>
      <p:ext uri="{BB962C8B-B14F-4D97-AF65-F5344CB8AC3E}">
        <p14:creationId xmlns="" xmlns:p14="http://schemas.microsoft.com/office/powerpoint/2010/main" val="3742821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DE530B5-CB8C-4516-A993-E46DDCBEC2AC}" type="slidenum">
              <a:rPr lang="en-US" smtClean="0"/>
              <a:pPr/>
              <a:t>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DE530B5-CB8C-4516-A993-E46DDCBEC2AC}" type="slidenum">
              <a:rPr lang="en-US" smtClean="0"/>
              <a:pPr/>
              <a:t>10</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DE530B5-CB8C-4516-A993-E46DDCBEC2AC}" type="slidenum">
              <a:rPr lang="en-US" smtClean="0"/>
              <a:pPr/>
              <a:t>11</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Client</a:t>
            </a:r>
          </a:p>
          <a:p>
            <a:endParaRPr lang="en-US" dirty="0" smtClean="0"/>
          </a:p>
          <a:p>
            <a:r>
              <a:rPr lang="en-US" dirty="0" smtClean="0"/>
              <a:t>Supported Browsers</a:t>
            </a:r>
          </a:p>
          <a:p>
            <a:endParaRPr lang="en-US" dirty="0" smtClean="0"/>
          </a:p>
          <a:p>
            <a:r>
              <a:rPr lang="en-US" dirty="0" smtClean="0"/>
              <a:t>Internet Explorer</a:t>
            </a:r>
          </a:p>
          <a:p>
            <a:r>
              <a:rPr lang="en-US" dirty="0" smtClean="0"/>
              <a:t>Firefox</a:t>
            </a:r>
          </a:p>
          <a:p>
            <a:r>
              <a:rPr lang="en-US" dirty="0" smtClean="0"/>
              <a:t>Chrome</a:t>
            </a:r>
          </a:p>
          <a:p>
            <a:r>
              <a:rPr lang="en-US" dirty="0" smtClean="0"/>
              <a:t>Safari</a:t>
            </a:r>
            <a:r>
              <a:rPr lang="en-US" baseline="0" dirty="0" smtClean="0"/>
              <a:t> (on Apple OS)</a:t>
            </a:r>
            <a:endParaRPr lang="en-US" dirty="0" smtClean="0"/>
          </a:p>
          <a:p>
            <a:endParaRPr lang="en-US" dirty="0"/>
          </a:p>
        </p:txBody>
      </p:sp>
      <p:sp>
        <p:nvSpPr>
          <p:cNvPr id="4" name="Slide Number Placeholder 3"/>
          <p:cNvSpPr>
            <a:spLocks noGrp="1"/>
          </p:cNvSpPr>
          <p:nvPr>
            <p:ph type="sldNum" sz="quarter" idx="10"/>
          </p:nvPr>
        </p:nvSpPr>
        <p:spPr/>
        <p:txBody>
          <a:bodyPr/>
          <a:lstStyle/>
          <a:p>
            <a:fld id="{ADE530B5-CB8C-4516-A993-E46DDCBEC2AC}" type="slidenum">
              <a:rPr lang="en-US" smtClean="0"/>
              <a:pPr/>
              <a:t>12</a:t>
            </a:fld>
            <a:endParaRPr lang="en-US" dirty="0"/>
          </a:p>
        </p:txBody>
      </p:sp>
    </p:spTree>
    <p:extLst>
      <p:ext uri="{BB962C8B-B14F-4D97-AF65-F5344CB8AC3E}">
        <p14:creationId xmlns="" xmlns:p14="http://schemas.microsoft.com/office/powerpoint/2010/main" val="191099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Outlook Client</a:t>
            </a:r>
          </a:p>
          <a:p>
            <a:endParaRPr lang="en-US" dirty="0" smtClean="0"/>
          </a:p>
          <a:p>
            <a:r>
              <a:rPr lang="en-US" dirty="0" smtClean="0"/>
              <a:t>Integrated</a:t>
            </a:r>
            <a:r>
              <a:rPr lang="en-US" baseline="0" dirty="0" smtClean="0"/>
              <a:t> to Outlook</a:t>
            </a:r>
          </a:p>
          <a:p>
            <a:endParaRPr lang="en-US" baseline="0" dirty="0" smtClean="0"/>
          </a:p>
          <a:p>
            <a:r>
              <a:rPr lang="en-US" baseline="0" dirty="0" smtClean="0"/>
              <a:t>No need to open a new window</a:t>
            </a:r>
          </a:p>
          <a:p>
            <a:endParaRPr lang="en-US" baseline="0" dirty="0" smtClean="0"/>
          </a:p>
          <a:p>
            <a:r>
              <a:rPr lang="en-US" baseline="0" dirty="0" smtClean="0"/>
              <a:t>Emails, Tasks, appointments and Contacts created in Outlook can be synched with Dynamics CRM and vice versa</a:t>
            </a:r>
          </a:p>
          <a:p>
            <a:endParaRPr lang="en-US" baseline="0" dirty="0" smtClean="0"/>
          </a:p>
          <a:p>
            <a:r>
              <a:rPr lang="en-US" baseline="0" dirty="0" smtClean="0"/>
              <a:t>Offline capability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DE530B5-CB8C-4516-A993-E46DDCBEC2AC}" type="slidenum">
              <a:rPr lang="en-US" smtClean="0"/>
              <a:pPr/>
              <a:t>13</a:t>
            </a:fld>
            <a:endParaRPr lang="en-US" dirty="0"/>
          </a:p>
        </p:txBody>
      </p:sp>
    </p:spTree>
    <p:extLst>
      <p:ext uri="{BB962C8B-B14F-4D97-AF65-F5344CB8AC3E}">
        <p14:creationId xmlns="" xmlns:p14="http://schemas.microsoft.com/office/powerpoint/2010/main" val="3364422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a:t>
            </a:r>
            <a:r>
              <a:rPr lang="en-US" baseline="0" dirty="0" smtClean="0"/>
              <a:t> lesson we went over</a:t>
            </a:r>
          </a:p>
          <a:p>
            <a:endParaRPr lang="en-US" baseline="0" dirty="0" smtClean="0"/>
          </a:p>
          <a:p>
            <a:r>
              <a:rPr lang="en-US" dirty="0" smtClean="0"/>
              <a:t>The three deployment</a:t>
            </a:r>
            <a:r>
              <a:rPr lang="en-US" baseline="0" dirty="0" smtClean="0"/>
              <a:t> options</a:t>
            </a:r>
          </a:p>
          <a:p>
            <a:r>
              <a:rPr lang="en-US" baseline="0" dirty="0" smtClean="0"/>
              <a:t>On-premise</a:t>
            </a:r>
          </a:p>
          <a:p>
            <a:r>
              <a:rPr lang="en-US" baseline="0" dirty="0" smtClean="0"/>
              <a:t>Cloud</a:t>
            </a:r>
          </a:p>
          <a:p>
            <a:r>
              <a:rPr lang="en-US" baseline="0" dirty="0" smtClean="0"/>
              <a:t>Partner hosted</a:t>
            </a:r>
          </a:p>
          <a:p>
            <a:endParaRPr lang="en-US" baseline="0" dirty="0" smtClean="0"/>
          </a:p>
          <a:p>
            <a:r>
              <a:rPr lang="en-US" baseline="0" dirty="0" smtClean="0"/>
              <a:t>The options for accessing CRM</a:t>
            </a:r>
          </a:p>
          <a:p>
            <a:r>
              <a:rPr lang="en-US" baseline="0" dirty="0" smtClean="0"/>
              <a:t>Web</a:t>
            </a:r>
          </a:p>
          <a:p>
            <a:r>
              <a:rPr lang="en-US" baseline="0" dirty="0" smtClean="0"/>
              <a:t>Outlook</a:t>
            </a:r>
          </a:p>
          <a:p>
            <a:r>
              <a:rPr lang="en-US" baseline="0" dirty="0" smtClean="0"/>
              <a:t>Mobile/Tablet applications</a:t>
            </a:r>
            <a:endParaRPr lang="en-US" dirty="0"/>
          </a:p>
        </p:txBody>
      </p:sp>
      <p:sp>
        <p:nvSpPr>
          <p:cNvPr id="4" name="Slide Number Placeholder 3"/>
          <p:cNvSpPr>
            <a:spLocks noGrp="1"/>
          </p:cNvSpPr>
          <p:nvPr>
            <p:ph type="sldNum" sz="quarter" idx="10"/>
          </p:nvPr>
        </p:nvSpPr>
        <p:spPr/>
        <p:txBody>
          <a:bodyPr/>
          <a:lstStyle/>
          <a:p>
            <a:fld id="{ADE530B5-CB8C-4516-A993-E46DDCBEC2AC}" type="slidenum">
              <a:rPr lang="en-US" smtClean="0"/>
              <a:pPr/>
              <a:t>14</a:t>
            </a:fld>
            <a:endParaRPr lang="en-US" dirty="0"/>
          </a:p>
        </p:txBody>
      </p:sp>
    </p:spTree>
    <p:extLst>
      <p:ext uri="{BB962C8B-B14F-4D97-AF65-F5344CB8AC3E}">
        <p14:creationId xmlns="" xmlns:p14="http://schemas.microsoft.com/office/powerpoint/2010/main" val="29345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Entity: A Record type.</a:t>
            </a:r>
            <a:r>
              <a:rPr lang="en-US" baseline="0" dirty="0" smtClean="0"/>
              <a:t> Account, Contact, Order, etc.</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Field: A single data point relating to an entity. Name, Phone number, job title, etc. Additional fields can be added.</a:t>
            </a:r>
          </a:p>
          <a:p>
            <a:endParaRPr lang="en-US" baseline="0" dirty="0" smtClean="0"/>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Form: A collection of fields for one kind of entity presented so that data can be entered or modified. </a:t>
            </a:r>
          </a:p>
          <a:p>
            <a:endParaRPr lang="en-US" baseline="0" dirty="0" smtClean="0"/>
          </a:p>
          <a:p>
            <a:endParaRPr lang="en-US" baseline="0" dirty="0" smtClean="0"/>
          </a:p>
          <a:p>
            <a:r>
              <a:rPr lang="en-US" baseline="0" dirty="0" smtClean="0"/>
              <a:t>Record: A single instance of an entity and the related data the fields. John Johnson, ABC Company.</a:t>
            </a:r>
          </a:p>
          <a:p>
            <a:endParaRPr lang="en-US" dirty="0"/>
          </a:p>
        </p:txBody>
      </p:sp>
      <p:sp>
        <p:nvSpPr>
          <p:cNvPr id="4" name="Slide Number Placeholder 3"/>
          <p:cNvSpPr>
            <a:spLocks noGrp="1"/>
          </p:cNvSpPr>
          <p:nvPr>
            <p:ph type="sldNum" sz="quarter" idx="10"/>
          </p:nvPr>
        </p:nvSpPr>
        <p:spPr/>
        <p:txBody>
          <a:bodyPr/>
          <a:lstStyle/>
          <a:p>
            <a:fld id="{ADE530B5-CB8C-4516-A993-E46DDCBEC2AC}" type="slidenum">
              <a:rPr lang="en-US" smtClean="0"/>
              <a:pPr/>
              <a:t>15</a:t>
            </a:fld>
            <a:endParaRPr lang="en-US" dirty="0"/>
          </a:p>
        </p:txBody>
      </p:sp>
    </p:spTree>
    <p:extLst>
      <p:ext uri="{BB962C8B-B14F-4D97-AF65-F5344CB8AC3E}">
        <p14:creationId xmlns="" xmlns:p14="http://schemas.microsoft.com/office/powerpoint/2010/main" val="7826207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7C9B81F-C347-4BEF-BFDF-29C42F48304A}" type="datetimeFigureOut">
              <a:rPr lang="en-US" smtClean="0"/>
              <a:pPr/>
              <a:t>2/27/2015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42AED99-7FB4-404E-8A97-64753DCE42EC}" type="slidenum">
              <a:rPr kumimoji="0" lang="en-US" smtClean="0"/>
              <a:pPr/>
              <a:t>‹#›</a:t>
            </a:fld>
            <a:endParaRPr kumimoji="0" lang="en-US"/>
          </a:p>
        </p:txBody>
      </p:sp>
      <p:sp>
        <p:nvSpPr>
          <p:cNvPr id="13" name="top right small rectangle"/>
          <p:cNvSpPr/>
          <p:nvPr userDrawn="1"/>
        </p:nvSpPr>
        <p:spPr bwMode="auto">
          <a:xfrm>
            <a:off x="8902493" y="2418735"/>
            <a:ext cx="3087947" cy="2600215"/>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65"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4" name="Picture 13"/>
          <p:cNvPicPr>
            <a:picLocks noChangeAspect="1"/>
          </p:cNvPicPr>
          <p:nvPr userDrawn="1"/>
        </p:nvPicPr>
        <p:blipFill rotWithShape="1">
          <a:blip r:embed="rId3" cstate="print">
            <a:extLst>
              <a:ext uri="{28A0092B-C50C-407E-A947-70E740481C1C}">
                <a14:useLocalDpi xmlns="" xmlns:a14="http://schemas.microsoft.com/office/drawing/2010/main" val="0"/>
              </a:ext>
            </a:extLst>
          </a:blip>
          <a:srcRect l="9720" t="16544" r="7275" b="16691"/>
          <a:stretch/>
        </p:blipFill>
        <p:spPr>
          <a:xfrm>
            <a:off x="10731799" y="4630993"/>
            <a:ext cx="1131688" cy="334740"/>
          </a:xfrm>
          <a:prstGeom prst="rect">
            <a:avLst/>
          </a:prstGeom>
        </p:spPr>
      </p:pic>
      <p:pic>
        <p:nvPicPr>
          <p:cNvPr id="15" name="Picture 14"/>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193271" y="164178"/>
            <a:ext cx="2084416" cy="83376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52376D7-730E-49E5-8E97-A1D99564E447}" type="datetimeFigureOut">
              <a:rPr lang="en-US" smtClean="0"/>
              <a:pPr/>
              <a:t>2/27/2015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F83C05E-7956-4AAC-BA04-48A811FC902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52376D7-730E-49E5-8E97-A1D99564E447}" type="datetimeFigureOut">
              <a:rPr lang="en-US" smtClean="0"/>
              <a:pPr/>
              <a:t>2/27/2015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F83C05E-7956-4AAC-BA04-48A811FC902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7" cy="1460779"/>
          </a:xfrm>
          <a:prstGeom prst="rect">
            <a:avLst/>
          </a:prstGeom>
        </p:spPr>
        <p:txBody>
          <a:bodyPr lIns="102870" tIns="102870" rIns="102870" bIns="102870" anchor="b" anchorCtr="0">
            <a:normAutofit/>
          </a:bodyPr>
          <a:lstStyle>
            <a:lvl1pPr marL="0" indent="0" algn="l" defTabSz="914029"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33" indent="0" algn="ctr">
              <a:buNone/>
              <a:defRPr>
                <a:solidFill>
                  <a:schemeClr val="tx1">
                    <a:tint val="75000"/>
                  </a:schemeClr>
                </a:solidFill>
              </a:defRPr>
            </a:lvl2pPr>
            <a:lvl3pPr marL="914065" indent="0" algn="ctr">
              <a:buNone/>
              <a:defRPr>
                <a:solidFill>
                  <a:schemeClr val="tx1">
                    <a:tint val="75000"/>
                  </a:schemeClr>
                </a:solidFill>
              </a:defRPr>
            </a:lvl3pPr>
            <a:lvl4pPr marL="1371099" indent="0" algn="ctr">
              <a:buNone/>
              <a:defRPr>
                <a:solidFill>
                  <a:schemeClr val="tx1">
                    <a:tint val="75000"/>
                  </a:schemeClr>
                </a:solidFill>
              </a:defRPr>
            </a:lvl4pPr>
            <a:lvl5pPr marL="1828133" indent="0" algn="ctr">
              <a:buNone/>
              <a:defRPr>
                <a:solidFill>
                  <a:schemeClr val="tx1">
                    <a:tint val="75000"/>
                  </a:schemeClr>
                </a:solidFill>
              </a:defRPr>
            </a:lvl5pPr>
            <a:lvl6pPr marL="2285166" indent="0" algn="ctr">
              <a:buNone/>
              <a:defRPr>
                <a:solidFill>
                  <a:schemeClr val="tx1">
                    <a:tint val="75000"/>
                  </a:schemeClr>
                </a:solidFill>
              </a:defRPr>
            </a:lvl6pPr>
            <a:lvl7pPr marL="2742198" indent="0" algn="ctr">
              <a:buNone/>
              <a:defRPr>
                <a:solidFill>
                  <a:schemeClr val="tx1">
                    <a:tint val="75000"/>
                  </a:schemeClr>
                </a:solidFill>
              </a:defRPr>
            </a:lvl7pPr>
            <a:lvl8pPr marL="3199231" indent="0" algn="ctr">
              <a:buNone/>
              <a:defRPr>
                <a:solidFill>
                  <a:schemeClr val="tx1">
                    <a:tint val="75000"/>
                  </a:schemeClr>
                </a:solidFill>
              </a:defRPr>
            </a:lvl8pPr>
            <a:lvl9pPr marL="3656267"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7" cy="2603307"/>
          </a:xfrm>
          <a:prstGeom prst="rect">
            <a:avLst/>
          </a:prstGeom>
          <a:solidFill>
            <a:srgbClr val="7FBA00"/>
          </a:solidFill>
          <a:effectLst/>
        </p:spPr>
        <p:txBody>
          <a:bodyPr vert="horz" lIns="102870" tIns="102870" rIns="68557" bIns="10287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3" y="2418735"/>
            <a:ext cx="3087947" cy="2600215"/>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65"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 xmlns:a14="http://schemas.microsoft.com/office/drawing/2010/main" val="0"/>
              </a:ext>
            </a:extLst>
          </a:blip>
          <a:srcRect l="9720" t="16544" r="7275" b="16691"/>
          <a:stretch/>
        </p:blipFill>
        <p:spPr>
          <a:xfrm>
            <a:off x="10731799" y="4630993"/>
            <a:ext cx="1131688" cy="334740"/>
          </a:xfrm>
          <a:prstGeom prst="rect">
            <a:avLst/>
          </a:prstGeom>
        </p:spPr>
      </p:pic>
      <p:pic>
        <p:nvPicPr>
          <p:cNvPr id="2" name="Picture 1"/>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193271" y="164178"/>
            <a:ext cx="2084416" cy="833767"/>
          </a:xfrm>
          <a:prstGeom prst="rect">
            <a:avLst/>
          </a:prstGeom>
        </p:spPr>
      </p:pic>
    </p:spTree>
    <p:extLst>
      <p:ext uri="{BB962C8B-B14F-4D97-AF65-F5344CB8AC3E}">
        <p14:creationId xmlns="" xmlns:p14="http://schemas.microsoft.com/office/powerpoint/2010/main" val="4155104738"/>
      </p:ext>
    </p:extLst>
  </p:cSld>
  <p:clrMapOvr>
    <a:masterClrMapping/>
  </p:clrMapOvr>
  <p:transition/>
  <p:timing>
    <p:tnLst>
      <p:par>
        <p:cTn id="1" dur="indefinite" restart="never" nodeType="tmRoot"/>
      </p:par>
    </p:tnLst>
  </p:timing>
  <p:extLst mod="1">
    <p:ext uri="{DCECCB84-F9BA-43D5-87BE-67443E8EF086}">
      <p15:sldGuideLst xmlns=""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52376D7-730E-49E5-8E97-A1D99564E447}" type="datetimeFigureOut">
              <a:rPr lang="en-US" smtClean="0"/>
              <a:pPr/>
              <a:t>2/27/2015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F83C05E-7956-4AAC-BA04-48A811FC9029}"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52376D7-730E-49E5-8E97-A1D99564E447}" type="datetimeFigureOut">
              <a:rPr lang="en-US" smtClean="0"/>
              <a:pPr/>
              <a:t>2/27/2015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F83C05E-7956-4AAC-BA04-48A811FC9029}" type="slidenum">
              <a:rPr lang="en-US" smtClean="0"/>
              <a:pPr/>
              <a:t>‹#›</a:t>
            </a:fld>
            <a:endParaRPr lang="en-US"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52376D7-730E-49E5-8E97-A1D99564E447}" type="datetimeFigureOut">
              <a:rPr lang="en-US" smtClean="0"/>
              <a:pPr/>
              <a:t>2/27/2015</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F83C05E-7956-4AAC-BA04-48A811FC9029}"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52376D7-730E-49E5-8E97-A1D99564E447}" type="datetimeFigureOut">
              <a:rPr lang="en-US" smtClean="0"/>
              <a:pPr/>
              <a:t>2/27/2015</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BF83C05E-7956-4AAC-BA04-48A811FC9029}"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52376D7-730E-49E5-8E97-A1D99564E447}" type="datetimeFigureOut">
              <a:rPr lang="en-US" smtClean="0"/>
              <a:pPr/>
              <a:t>2/27/2015</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BF83C05E-7956-4AAC-BA04-48A811FC9029}"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52376D7-730E-49E5-8E97-A1D99564E447}" type="datetimeFigureOut">
              <a:rPr lang="en-US" smtClean="0"/>
              <a:pPr/>
              <a:t>2/27/2015</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BF83C05E-7956-4AAC-BA04-48A811FC902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252376D7-730E-49E5-8E97-A1D99564E447}" type="datetimeFigureOut">
              <a:rPr lang="en-US" smtClean="0"/>
              <a:pPr/>
              <a:t>2/27/2015</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F83C05E-7956-4AAC-BA04-48A811FC9029}"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52376D7-730E-49E5-8E97-A1D99564E447}" type="datetimeFigureOut">
              <a:rPr lang="en-US" smtClean="0"/>
              <a:pPr/>
              <a:t>2/27/2015</a:t>
            </a:fld>
            <a:endParaRPr lang="en-US" dirty="0"/>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F83C05E-7956-4AAC-BA04-48A811FC9029}" type="slidenum">
              <a:rPr lang="en-US" smtClean="0"/>
              <a:pPr/>
              <a:t>‹#›</a:t>
            </a:fld>
            <a:endParaRPr lang="en-US"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252376D7-730E-49E5-8E97-A1D99564E447}" type="datetimeFigureOut">
              <a:rPr lang="en-US" smtClean="0"/>
              <a:pPr/>
              <a:t>2/27/2015</a:t>
            </a:fld>
            <a:endParaRPr lang="en-US" dirty="0"/>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BF83C05E-7956-4AAC-BA04-48A811FC902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664"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gif"/></Relationships>
</file>

<file path=ppt/slides/_rels/slide1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diagramData" Target="../diagrams/data1.xml"/><Relationship Id="rId7" Type="http://schemas.openxmlformats.org/officeDocument/2006/relationships/image" Target="../media/image45.png"/><Relationship Id="rId12"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5.gif"/><Relationship Id="rId5" Type="http://schemas.openxmlformats.org/officeDocument/2006/relationships/diagramQuickStyle" Target="../diagrams/quickStyle1.xml"/><Relationship Id="rId10" Type="http://schemas.openxmlformats.org/officeDocument/2006/relationships/image" Target="../media/image8.png"/><Relationship Id="rId4" Type="http://schemas.openxmlformats.org/officeDocument/2006/relationships/diagramLayout" Target="../diagrams/layout1.xml"/><Relationship Id="rId9" Type="http://schemas.openxmlformats.org/officeDocument/2006/relationships/image" Target="../media/image47.png"/></Relationships>
</file>

<file path=ppt/slides/_rels/slide11.xml.rels><?xml version="1.0" encoding="UTF-8" standalone="yes"?>
<Relationships xmlns="http://schemas.openxmlformats.org/package/2006/relationships"><Relationship Id="rId8" Type="http://schemas.openxmlformats.org/officeDocument/2006/relationships/image" Target="../media/image5.gif"/><Relationship Id="rId3" Type="http://schemas.openxmlformats.org/officeDocument/2006/relationships/image" Target="../media/image48.jpe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jpeg"/><Relationship Id="rId9"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gif"/><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gif"/><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gif"/><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60.jpeg"/><Relationship Id="rId13" Type="http://schemas.openxmlformats.org/officeDocument/2006/relationships/image" Target="../media/image65.jpeg"/><Relationship Id="rId3" Type="http://schemas.openxmlformats.org/officeDocument/2006/relationships/image" Target="../media/image55.png"/><Relationship Id="rId7" Type="http://schemas.openxmlformats.org/officeDocument/2006/relationships/image" Target="../media/image59.png"/><Relationship Id="rId12" Type="http://schemas.openxmlformats.org/officeDocument/2006/relationships/image" Target="../media/image64.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image" Target="../media/image63.jpeg"/><Relationship Id="rId5" Type="http://schemas.openxmlformats.org/officeDocument/2006/relationships/image" Target="../media/image57.png"/><Relationship Id="rId15" Type="http://schemas.openxmlformats.org/officeDocument/2006/relationships/image" Target="../media/image5.gif"/><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jpeg"/><Relationship Id="rId1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67.jpeg"/><Relationship Id="rId7" Type="http://schemas.openxmlformats.org/officeDocument/2006/relationships/image" Target="../media/image5.gif"/><Relationship Id="rId2" Type="http://schemas.openxmlformats.org/officeDocument/2006/relationships/image" Target="../media/image66.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9.png"/><Relationship Id="rId4" Type="http://schemas.openxmlformats.org/officeDocument/2006/relationships/image" Target="../media/image68.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gif"/></Relationships>
</file>

<file path=ppt/slides/_rels/slide1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gif"/><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gif"/></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gif"/><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gif"/></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4.jpeg"/><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22.xml.rels><?xml version="1.0" encoding="UTF-8" standalone="yes"?>
<Relationships xmlns="http://schemas.openxmlformats.org/package/2006/relationships"><Relationship Id="rId8" Type="http://schemas.openxmlformats.org/officeDocument/2006/relationships/image" Target="../media/image5.gif"/><Relationship Id="rId3" Type="http://schemas.openxmlformats.org/officeDocument/2006/relationships/diagramData" Target="../diagrams/data2.xml"/><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gif"/></Relationships>
</file>

<file path=ppt/slides/_rels/slide24.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gif"/><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77.gif"/></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5.gif"/><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8.jpe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gif"/><Relationship Id="rId5" Type="http://schemas.openxmlformats.org/officeDocument/2006/relationships/image" Target="../media/image8.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gif"/><Relationship Id="rId5" Type="http://schemas.openxmlformats.org/officeDocument/2006/relationships/image" Target="../media/image8.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2.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gif"/></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gif"/></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4.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gif"/></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jpeg"/><Relationship Id="rId21" Type="http://schemas.openxmlformats.org/officeDocument/2006/relationships/image" Target="../media/image43.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5" Type="http://schemas.openxmlformats.org/officeDocument/2006/relationships/image" Target="../media/image6.png"/><Relationship Id="rId2" Type="http://schemas.openxmlformats.org/officeDocument/2006/relationships/notesSlide" Target="../notesSlides/notesSlide3.xml"/><Relationship Id="rId16" Type="http://schemas.openxmlformats.org/officeDocument/2006/relationships/image" Target="../media/image38.png"/><Relationship Id="rId20"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24" Type="http://schemas.openxmlformats.org/officeDocument/2006/relationships/image" Target="../media/image5.gif"/><Relationship Id="rId5" Type="http://schemas.openxmlformats.org/officeDocument/2006/relationships/image" Target="../media/image27.png"/><Relationship Id="rId15" Type="http://schemas.openxmlformats.org/officeDocument/2006/relationships/image" Target="../media/image37.png"/><Relationship Id="rId23" Type="http://schemas.openxmlformats.org/officeDocument/2006/relationships/image" Target="../media/image8.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 Id="rId22"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271" y="2415641"/>
            <a:ext cx="8974563" cy="2603307"/>
          </a:xfrm>
        </p:spPr>
        <p:txBody>
          <a:bodyPr>
            <a:normAutofit/>
          </a:bodyPr>
          <a:lstStyle/>
          <a:p>
            <a:pPr algn="l"/>
            <a:r>
              <a:rPr lang="en-US" sz="4000" b="1" dirty="0">
                <a:solidFill>
                  <a:schemeClr val="tx1"/>
                </a:solidFill>
                <a:latin typeface="Times New Roman" pitchFamily="18" charset="0"/>
                <a:cs typeface="Times New Roman" pitchFamily="18" charset="0"/>
              </a:rPr>
              <a:t>Introduction to Microsoft </a:t>
            </a:r>
            <a:r>
              <a:rPr lang="en-US" sz="4000" b="1" dirty="0" smtClean="0">
                <a:solidFill>
                  <a:schemeClr val="tx1"/>
                </a:solidFill>
                <a:latin typeface="Times New Roman" pitchFamily="18" charset="0"/>
                <a:cs typeface="Times New Roman" pitchFamily="18" charset="0"/>
              </a:rPr>
              <a:t>Dynamics</a:t>
            </a:r>
            <a:br>
              <a:rPr lang="en-US" sz="4000" b="1" dirty="0" smtClean="0">
                <a:solidFill>
                  <a:schemeClr val="tx1"/>
                </a:solidFill>
                <a:latin typeface="Times New Roman" pitchFamily="18" charset="0"/>
                <a:cs typeface="Times New Roman" pitchFamily="18" charset="0"/>
              </a:rPr>
            </a:br>
            <a:r>
              <a:rPr lang="en-US" sz="4000" dirty="0" smtClean="0">
                <a:solidFill>
                  <a:schemeClr val="tx1"/>
                </a:solidFill>
                <a:latin typeface="Times New Roman" pitchFamily="18" charset="0"/>
                <a:cs typeface="Times New Roman" pitchFamily="18" charset="0"/>
              </a:rPr>
              <a:t>Customer Relationship Management</a:t>
            </a:r>
            <a:endParaRPr lang="en-US" sz="4000" b="1" dirty="0">
              <a:solidFill>
                <a:schemeClr val="tx1"/>
              </a:solidFill>
              <a:latin typeface="Times New Roman" pitchFamily="18" charset="0"/>
              <a:cs typeface="Times New Roman" pitchFamily="18" charset="0"/>
            </a:endParaRPr>
          </a:p>
        </p:txBody>
      </p:sp>
      <p:pic>
        <p:nvPicPr>
          <p:cNvPr id="8" name="Picture 7" descr="3.gif"/>
          <p:cNvPicPr>
            <a:picLocks noChangeAspect="1"/>
          </p:cNvPicPr>
          <p:nvPr/>
        </p:nvPicPr>
        <p:blipFill>
          <a:blip r:embed="rId3"/>
          <a:stretch>
            <a:fillRect/>
          </a:stretch>
        </p:blipFill>
        <p:spPr>
          <a:xfrm>
            <a:off x="8524892" y="2285993"/>
            <a:ext cx="3564195" cy="2714643"/>
          </a:xfrm>
          <a:prstGeom prst="rect">
            <a:avLst/>
          </a:prstGeom>
        </p:spPr>
      </p:pic>
      <p:pic>
        <p:nvPicPr>
          <p:cNvPr id="5" name="Picture 4" descr="business_meeting_shaking_hands_sm_wm.gif"/>
          <p:cNvPicPr>
            <a:picLocks noChangeAspect="1"/>
          </p:cNvPicPr>
          <p:nvPr/>
        </p:nvPicPr>
        <p:blipFill>
          <a:blip r:embed="rId4"/>
          <a:stretch>
            <a:fillRect/>
          </a:stretch>
        </p:blipFill>
        <p:spPr>
          <a:xfrm>
            <a:off x="23770" y="-1"/>
            <a:ext cx="5072099" cy="3675409"/>
          </a:xfrm>
          <a:prstGeom prst="rect">
            <a:avLst/>
          </a:prstGeom>
        </p:spPr>
      </p:pic>
      <p:pic>
        <p:nvPicPr>
          <p:cNvPr id="11" name="Picture 10" descr="w.PNG"/>
          <p:cNvPicPr>
            <a:picLocks noChangeAspect="1"/>
          </p:cNvPicPr>
          <p:nvPr/>
        </p:nvPicPr>
        <p:blipFill>
          <a:blip r:embed="rId5"/>
          <a:stretch>
            <a:fillRect/>
          </a:stretch>
        </p:blipFill>
        <p:spPr>
          <a:xfrm>
            <a:off x="452398" y="3000373"/>
            <a:ext cx="4286280" cy="500066"/>
          </a:xfrm>
          <a:prstGeom prst="rect">
            <a:avLst/>
          </a:prstGeom>
        </p:spPr>
      </p:pic>
    </p:spTree>
    <p:extLst>
      <p:ext uri="{BB962C8B-B14F-4D97-AF65-F5344CB8AC3E}">
        <p14:creationId xmlns="" xmlns:p14="http://schemas.microsoft.com/office/powerpoint/2010/main" val="2947933849"/>
      </p:ext>
    </p:extLst>
  </p:cSld>
  <p:clrMapOvr>
    <a:masterClrMapping/>
  </p:clrMapOvr>
  <p:transition spd="slow">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238876" y="500042"/>
          <a:ext cx="5286412" cy="5357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609600" y="142852"/>
            <a:ext cx="10972800" cy="2368544"/>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sz="4900" dirty="0" smtClean="0">
                <a:latin typeface="Times New Roman" pitchFamily="18" charset="0"/>
                <a:cs typeface="Times New Roman" pitchFamily="18" charset="0"/>
              </a:rPr>
              <a:t>Deployment Options in Microsoft CRM </a:t>
            </a:r>
            <a:r>
              <a:rPr lang="en-US" dirty="0" smtClean="0"/>
              <a:t/>
            </a:r>
            <a:br>
              <a:rPr lang="en-US" dirty="0" smtClean="0"/>
            </a:br>
            <a:r>
              <a:rPr lang="en-US" dirty="0" smtClean="0"/>
              <a:t/>
            </a:r>
            <a:br>
              <a:rPr lang="en-US" dirty="0" smtClean="0"/>
            </a:br>
            <a:r>
              <a:rPr lang="en-US" dirty="0" smtClean="0"/>
              <a:t/>
            </a:r>
            <a:br>
              <a:rPr lang="en-US" dirty="0" smtClean="0"/>
            </a:br>
            <a:r>
              <a:rPr lang="en-US" sz="3100" b="0" dirty="0" smtClean="0">
                <a:latin typeface="Times New Roman" pitchFamily="18" charset="0"/>
                <a:cs typeface="Times New Roman" pitchFamily="18" charset="0"/>
              </a:rPr>
              <a:t>On-Premise</a:t>
            </a:r>
            <a:br>
              <a:rPr lang="en-US" sz="3100" b="0" dirty="0" smtClean="0">
                <a:latin typeface="Times New Roman" pitchFamily="18" charset="0"/>
                <a:cs typeface="Times New Roman" pitchFamily="18" charset="0"/>
              </a:rPr>
            </a:br>
            <a:r>
              <a:rPr lang="en-US" sz="3100" b="0" dirty="0" smtClean="0">
                <a:latin typeface="Times New Roman" pitchFamily="18" charset="0"/>
                <a:cs typeface="Times New Roman" pitchFamily="18" charset="0"/>
              </a:rPr>
              <a:t/>
            </a:r>
            <a:br>
              <a:rPr lang="en-US" sz="3100" b="0" dirty="0" smtClean="0">
                <a:latin typeface="Times New Roman" pitchFamily="18" charset="0"/>
                <a:cs typeface="Times New Roman" pitchFamily="18" charset="0"/>
              </a:rPr>
            </a:br>
            <a:r>
              <a:rPr lang="en-US" sz="3100" b="0" dirty="0" err="1" smtClean="0">
                <a:latin typeface="Times New Roman" pitchFamily="18" charset="0"/>
                <a:cs typeface="Times New Roman" pitchFamily="18" charset="0"/>
              </a:rPr>
              <a:t>OnCloud</a:t>
            </a:r>
            <a:r>
              <a:rPr lang="en-US" sz="3100" b="0" dirty="0" smtClean="0">
                <a:latin typeface="Times New Roman" pitchFamily="18" charset="0"/>
                <a:cs typeface="Times New Roman" pitchFamily="18" charset="0"/>
              </a:rPr>
              <a:t>/</a:t>
            </a:r>
            <a:r>
              <a:rPr lang="en-US" sz="3100" b="0" dirty="0" err="1" smtClean="0">
                <a:latin typeface="Times New Roman" pitchFamily="18" charset="0"/>
                <a:cs typeface="Times New Roman" pitchFamily="18" charset="0"/>
              </a:rPr>
              <a:t>OnLine</a:t>
            </a:r>
            <a:r>
              <a:rPr lang="en-US" sz="3100" b="0" dirty="0" smtClean="0">
                <a:latin typeface="Times New Roman" pitchFamily="18" charset="0"/>
                <a:cs typeface="Times New Roman" pitchFamily="18" charset="0"/>
              </a:rPr>
              <a:t/>
            </a:r>
            <a:br>
              <a:rPr lang="en-US" sz="3100" b="0" dirty="0" smtClean="0">
                <a:latin typeface="Times New Roman" pitchFamily="18" charset="0"/>
                <a:cs typeface="Times New Roman" pitchFamily="18" charset="0"/>
              </a:rPr>
            </a:br>
            <a:r>
              <a:rPr lang="en-US" sz="3100" b="0" dirty="0" smtClean="0">
                <a:latin typeface="Times New Roman" pitchFamily="18" charset="0"/>
                <a:cs typeface="Times New Roman" pitchFamily="18" charset="0"/>
              </a:rPr>
              <a:t/>
            </a:r>
            <a:br>
              <a:rPr lang="en-US" sz="3100" b="0" dirty="0" smtClean="0">
                <a:latin typeface="Times New Roman" pitchFamily="18" charset="0"/>
                <a:cs typeface="Times New Roman" pitchFamily="18" charset="0"/>
              </a:rPr>
            </a:br>
            <a:r>
              <a:rPr lang="en-US" sz="3100" b="0" dirty="0" smtClean="0">
                <a:latin typeface="Times New Roman" pitchFamily="18" charset="0"/>
                <a:cs typeface="Times New Roman" pitchFamily="18" charset="0"/>
              </a:rPr>
              <a:t>Partner Hosted</a:t>
            </a:r>
            <a:endParaRPr lang="en-IN" sz="3100" b="0" dirty="0">
              <a:latin typeface="Times New Roman" pitchFamily="18" charset="0"/>
              <a:cs typeface="Times New Roman" pitchFamily="18" charset="0"/>
            </a:endParaRPr>
          </a:p>
        </p:txBody>
      </p:sp>
      <p:pic>
        <p:nvPicPr>
          <p:cNvPr id="5" name="Picture 2" descr="C:\Users\nascott\Downloads\MSL Graphics Library\MSL Graphics Library\server.png"/>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2666976" y="1643050"/>
            <a:ext cx="500066" cy="887151"/>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Lst>
        </p:spPr>
      </p:pic>
      <p:pic>
        <p:nvPicPr>
          <p:cNvPr id="6" name="Picture 3" descr="C:\Users\nascott\Downloads\MSL Graphics Library\MSL Graphics Library\cloud.png"/>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3381356" y="2714620"/>
            <a:ext cx="883860" cy="714379"/>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Lst>
        </p:spPr>
      </p:pic>
      <p:pic>
        <p:nvPicPr>
          <p:cNvPr id="8" name="Picture 5" descr="C:\Users\nascott\Downloads\MSL Graphics Library\MSL Graphics Library\server_virtual.png"/>
          <p:cNvPicPr>
            <a:picLocks noChangeAspect="1" noChangeArrowheads="1"/>
          </p:cNvPicPr>
          <p:nvPr/>
        </p:nvPicPr>
        <p:blipFill>
          <a:blip r:embed="rId9">
            <a:extLst>
              <a:ext uri="{28A0092B-C50C-407E-A947-70E740481C1C}">
                <a14:useLocalDpi xmlns="" xmlns:a14="http://schemas.microsoft.com/office/drawing/2010/main" val="0"/>
              </a:ext>
            </a:extLst>
          </a:blip>
          <a:srcRect/>
          <a:stretch>
            <a:fillRect/>
          </a:stretch>
        </p:blipFill>
        <p:spPr bwMode="auto">
          <a:xfrm>
            <a:off x="3024166" y="3571876"/>
            <a:ext cx="568292" cy="1000132"/>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Lst>
        </p:spPr>
      </p:pic>
      <p:pic>
        <p:nvPicPr>
          <p:cNvPr id="7" name="Picture 6" descr="0654.MS_rgb_Dynamics_CRM_Blu286_stack.png"/>
          <p:cNvPicPr>
            <a:picLocks noChangeAspect="1"/>
          </p:cNvPicPr>
          <p:nvPr/>
        </p:nvPicPr>
        <p:blipFill>
          <a:blip r:embed="rId10" cstate="print"/>
          <a:stretch>
            <a:fillRect/>
          </a:stretch>
        </p:blipFill>
        <p:spPr>
          <a:xfrm>
            <a:off x="9953652" y="6429397"/>
            <a:ext cx="2119168" cy="428604"/>
          </a:xfrm>
          <a:prstGeom prst="rect">
            <a:avLst/>
          </a:prstGeom>
        </p:spPr>
      </p:pic>
      <p:pic>
        <p:nvPicPr>
          <p:cNvPr id="9" name="Picture 8" descr="business_meeting_shaking_hands_sm_wm.gif"/>
          <p:cNvPicPr>
            <a:picLocks noChangeAspect="1"/>
          </p:cNvPicPr>
          <p:nvPr/>
        </p:nvPicPr>
        <p:blipFill>
          <a:blip r:embed="rId11"/>
          <a:stretch>
            <a:fillRect/>
          </a:stretch>
        </p:blipFill>
        <p:spPr>
          <a:xfrm>
            <a:off x="23770" y="-1"/>
            <a:ext cx="1643074" cy="1585371"/>
          </a:xfrm>
          <a:prstGeom prst="rect">
            <a:avLst/>
          </a:prstGeom>
        </p:spPr>
      </p:pic>
      <p:pic>
        <p:nvPicPr>
          <p:cNvPr id="10" name="Picture 9" descr="w.PNG"/>
          <p:cNvPicPr>
            <a:picLocks noChangeAspect="1"/>
          </p:cNvPicPr>
          <p:nvPr/>
        </p:nvPicPr>
        <p:blipFill>
          <a:blip r:embed="rId12"/>
          <a:stretch>
            <a:fillRect/>
          </a:stretch>
        </p:blipFill>
        <p:spPr>
          <a:xfrm>
            <a:off x="23771" y="1285860"/>
            <a:ext cx="1613594" cy="214315"/>
          </a:xfrm>
          <a:prstGeom prst="rect">
            <a:avLst/>
          </a:prstGeom>
        </p:spPr>
      </p:pic>
    </p:spTree>
  </p:cSld>
  <p:clrMapOvr>
    <a:masterClrMapping/>
  </p:clrMapOvr>
  <p:transition spd="slow">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Web Client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Outlook Client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Mobile &amp; Tablet Client</a:t>
            </a:r>
            <a:endParaRPr lang="en-IN" dirty="0">
              <a:latin typeface="Times New Roman" pitchFamily="18" charset="0"/>
              <a:cs typeface="Times New Roman" pitchFamily="18" charset="0"/>
            </a:endParaRPr>
          </a:p>
        </p:txBody>
      </p:sp>
      <p:sp>
        <p:nvSpPr>
          <p:cNvPr id="3" name="Title 2"/>
          <p:cNvSpPr>
            <a:spLocks noGrp="1"/>
          </p:cNvSpPr>
          <p:nvPr>
            <p:ph type="title"/>
          </p:nvPr>
        </p:nvSpPr>
        <p:spPr>
          <a:xfrm>
            <a:off x="609600" y="-142900"/>
            <a:ext cx="11582400" cy="1214446"/>
          </a:xfrm>
        </p:spPr>
        <p:txBody>
          <a:bodyPr>
            <a:normAutofit/>
          </a:bodyPr>
          <a:lstStyle/>
          <a:p>
            <a:r>
              <a:rPr lang="en-US" sz="4400" dirty="0" smtClean="0">
                <a:latin typeface="Times New Roman" pitchFamily="18" charset="0"/>
                <a:cs typeface="Times New Roman" pitchFamily="18" charset="0"/>
              </a:rPr>
              <a:t>         Deployment Clients of Microsoft CRM ?</a:t>
            </a:r>
            <a:endParaRPr lang="en-IN" sz="4400" dirty="0">
              <a:latin typeface="Times New Roman" pitchFamily="18" charset="0"/>
              <a:cs typeface="Times New Roman" pitchFamily="18" charset="0"/>
            </a:endParaRPr>
          </a:p>
        </p:txBody>
      </p:sp>
      <p:pic>
        <p:nvPicPr>
          <p:cNvPr id="7" name="Picture 6" descr="file41923.jpg"/>
          <p:cNvPicPr>
            <a:picLocks noChangeAspect="1"/>
          </p:cNvPicPr>
          <p:nvPr/>
        </p:nvPicPr>
        <p:blipFill>
          <a:blip r:embed="rId3" cstate="print"/>
          <a:stretch>
            <a:fillRect/>
          </a:stretch>
        </p:blipFill>
        <p:spPr>
          <a:xfrm>
            <a:off x="7239008" y="1285860"/>
            <a:ext cx="1714512" cy="1143366"/>
          </a:xfrm>
          <a:prstGeom prst="rect">
            <a:avLst/>
          </a:prstGeom>
          <a:ln>
            <a:noFill/>
          </a:ln>
          <a:effectLst>
            <a:outerShdw blurRad="292100" dist="139700" dir="2700000" algn="tl" rotWithShape="0">
              <a:srgbClr val="333333">
                <a:alpha val="65000"/>
              </a:srgbClr>
            </a:outerShdw>
          </a:effectLst>
        </p:spPr>
      </p:pic>
      <p:pic>
        <p:nvPicPr>
          <p:cNvPr id="8" name="Picture 7" descr="Outlook-300x197.jpg"/>
          <p:cNvPicPr>
            <a:picLocks noChangeAspect="1"/>
          </p:cNvPicPr>
          <p:nvPr/>
        </p:nvPicPr>
        <p:blipFill>
          <a:blip r:embed="rId4"/>
          <a:stretch>
            <a:fillRect/>
          </a:stretch>
        </p:blipFill>
        <p:spPr>
          <a:xfrm>
            <a:off x="4772774" y="4419613"/>
            <a:ext cx="1537540" cy="1009651"/>
          </a:xfrm>
          <a:prstGeom prst="rect">
            <a:avLst/>
          </a:prstGeom>
          <a:ln>
            <a:noFill/>
          </a:ln>
          <a:effectLst>
            <a:outerShdw blurRad="292100" dist="139700" dir="2700000" algn="tl" rotWithShape="0">
              <a:srgbClr val="333333">
                <a:alpha val="65000"/>
              </a:srgbClr>
            </a:outerShdw>
          </a:effectLst>
        </p:spPr>
      </p:pic>
      <p:pic>
        <p:nvPicPr>
          <p:cNvPr id="9" name="Picture 8" descr="razer-edge-14-100020386-large.png"/>
          <p:cNvPicPr>
            <a:picLocks noChangeAspect="1"/>
          </p:cNvPicPr>
          <p:nvPr/>
        </p:nvPicPr>
        <p:blipFill>
          <a:blip r:embed="rId5" cstate="print"/>
          <a:stretch>
            <a:fillRect/>
          </a:stretch>
        </p:blipFill>
        <p:spPr>
          <a:xfrm>
            <a:off x="10025090" y="4143380"/>
            <a:ext cx="1767844" cy="1420371"/>
          </a:xfrm>
          <a:prstGeom prst="rect">
            <a:avLst/>
          </a:prstGeom>
          <a:ln>
            <a:noFill/>
          </a:ln>
          <a:effectLst>
            <a:outerShdw blurRad="292100" dist="139700" dir="2700000" algn="tl" rotWithShape="0">
              <a:srgbClr val="333333">
                <a:alpha val="65000"/>
              </a:srgbClr>
            </a:outerShdw>
          </a:effectLst>
        </p:spPr>
      </p:pic>
      <p:pic>
        <p:nvPicPr>
          <p:cNvPr id="10" name="Picture 9" descr="0654.MS_rgb_Dynamics_CRM_Blu286_stack.png"/>
          <p:cNvPicPr>
            <a:picLocks noChangeAspect="1"/>
          </p:cNvPicPr>
          <p:nvPr/>
        </p:nvPicPr>
        <p:blipFill>
          <a:blip r:embed="rId6" cstate="print"/>
          <a:stretch>
            <a:fillRect/>
          </a:stretch>
        </p:blipFill>
        <p:spPr>
          <a:xfrm>
            <a:off x="6738942" y="3214686"/>
            <a:ext cx="2153490" cy="500066"/>
          </a:xfrm>
          <a:prstGeom prst="rect">
            <a:avLst/>
          </a:prstGeom>
          <a:ln>
            <a:noFill/>
          </a:ln>
          <a:effectLst>
            <a:outerShdw blurRad="292100" dist="139700" dir="2700000" algn="tl" rotWithShape="0">
              <a:srgbClr val="333333">
                <a:alpha val="65000"/>
              </a:srgbClr>
            </a:outerShdw>
          </a:effectLst>
        </p:spPr>
      </p:pic>
      <p:sp>
        <p:nvSpPr>
          <p:cNvPr id="31" name="Right Arrow 30"/>
          <p:cNvSpPr/>
          <p:nvPr/>
        </p:nvSpPr>
        <p:spPr>
          <a:xfrm rot="19846573">
            <a:off x="6248258" y="4048713"/>
            <a:ext cx="1144446" cy="3367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ight Arrow 31"/>
          <p:cNvSpPr/>
          <p:nvPr/>
        </p:nvSpPr>
        <p:spPr>
          <a:xfrm rot="12209650">
            <a:off x="8812058" y="3850833"/>
            <a:ext cx="1538200" cy="3269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ight Arrow 32"/>
          <p:cNvSpPr/>
          <p:nvPr/>
        </p:nvSpPr>
        <p:spPr>
          <a:xfrm rot="5400000">
            <a:off x="7640414" y="2670404"/>
            <a:ext cx="712806" cy="372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descr="0654.MS_rgb_Dynamics_CRM_Blu286_stack.png"/>
          <p:cNvPicPr>
            <a:picLocks noChangeAspect="1"/>
          </p:cNvPicPr>
          <p:nvPr/>
        </p:nvPicPr>
        <p:blipFill>
          <a:blip r:embed="rId7" cstate="print"/>
          <a:stretch>
            <a:fillRect/>
          </a:stretch>
        </p:blipFill>
        <p:spPr>
          <a:xfrm>
            <a:off x="9953652" y="6429397"/>
            <a:ext cx="2119168" cy="428604"/>
          </a:xfrm>
          <a:prstGeom prst="rect">
            <a:avLst/>
          </a:prstGeom>
        </p:spPr>
      </p:pic>
      <p:pic>
        <p:nvPicPr>
          <p:cNvPr id="12" name="Picture 11" descr="business_meeting_shaking_hands_sm_wm.gif"/>
          <p:cNvPicPr>
            <a:picLocks noChangeAspect="1"/>
          </p:cNvPicPr>
          <p:nvPr/>
        </p:nvPicPr>
        <p:blipFill>
          <a:blip r:embed="rId8"/>
          <a:stretch>
            <a:fillRect/>
          </a:stretch>
        </p:blipFill>
        <p:spPr>
          <a:xfrm>
            <a:off x="23770" y="-1"/>
            <a:ext cx="1643074" cy="1585371"/>
          </a:xfrm>
          <a:prstGeom prst="rect">
            <a:avLst/>
          </a:prstGeom>
        </p:spPr>
      </p:pic>
      <p:pic>
        <p:nvPicPr>
          <p:cNvPr id="13" name="Picture 12" descr="w.PNG"/>
          <p:cNvPicPr>
            <a:picLocks noChangeAspect="1"/>
          </p:cNvPicPr>
          <p:nvPr/>
        </p:nvPicPr>
        <p:blipFill>
          <a:blip r:embed="rId9"/>
          <a:stretch>
            <a:fillRect/>
          </a:stretch>
        </p:blipFill>
        <p:spPr>
          <a:xfrm>
            <a:off x="23771" y="1285860"/>
            <a:ext cx="1613594" cy="214315"/>
          </a:xfrm>
          <a:prstGeom prst="rect">
            <a:avLst/>
          </a:prstGeom>
        </p:spPr>
      </p:pic>
    </p:spTree>
  </p:cSld>
  <p:clrMapOvr>
    <a:masterClrMapping/>
  </p:clrMapOvr>
  <p:transition spd="slow">
    <p:cover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398" y="2857496"/>
            <a:ext cx="2986070" cy="1011222"/>
          </a:xfrm>
        </p:spPr>
        <p:txBody>
          <a:bodyPr/>
          <a:lstStyle/>
          <a:p>
            <a:r>
              <a:rPr lang="en-US" dirty="0" smtClean="0">
                <a:latin typeface="Times New Roman" pitchFamily="18" charset="0"/>
                <a:cs typeface="Times New Roman" pitchFamily="18" charset="0"/>
              </a:rPr>
              <a:t>Web Client</a:t>
            </a:r>
            <a:endParaRPr lang="en-US" dirty="0">
              <a:latin typeface="Times New Roman" pitchFamily="18" charset="0"/>
              <a:cs typeface="Times New Roman" pitchFamily="18" charset="0"/>
            </a:endParaRPr>
          </a:p>
        </p:txBody>
      </p:sp>
      <p:pic>
        <p:nvPicPr>
          <p:cNvPr id="1026" name="Picture 2" descr="Screen shot of the Web Client showing a snapshot of how CRM looks like in a browse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310050" y="214290"/>
            <a:ext cx="7643866" cy="6068087"/>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 name="Picture 3" descr="0654.MS_rgb_Dynamics_CRM_Blu286_stack.png"/>
          <p:cNvPicPr>
            <a:picLocks noChangeAspect="1"/>
          </p:cNvPicPr>
          <p:nvPr/>
        </p:nvPicPr>
        <p:blipFill>
          <a:blip r:embed="rId4" cstate="print"/>
          <a:stretch>
            <a:fillRect/>
          </a:stretch>
        </p:blipFill>
        <p:spPr>
          <a:xfrm>
            <a:off x="9953652" y="6429397"/>
            <a:ext cx="2119168" cy="428604"/>
          </a:xfrm>
          <a:prstGeom prst="rect">
            <a:avLst/>
          </a:prstGeom>
        </p:spPr>
      </p:pic>
      <p:pic>
        <p:nvPicPr>
          <p:cNvPr id="5" name="Picture 4" descr="business_meeting_shaking_hands_sm_wm.gif"/>
          <p:cNvPicPr>
            <a:picLocks noChangeAspect="1"/>
          </p:cNvPicPr>
          <p:nvPr/>
        </p:nvPicPr>
        <p:blipFill>
          <a:blip r:embed="rId5"/>
          <a:stretch>
            <a:fillRect/>
          </a:stretch>
        </p:blipFill>
        <p:spPr>
          <a:xfrm>
            <a:off x="23770" y="-1"/>
            <a:ext cx="1643074" cy="1585371"/>
          </a:xfrm>
          <a:prstGeom prst="rect">
            <a:avLst/>
          </a:prstGeom>
        </p:spPr>
      </p:pic>
      <p:pic>
        <p:nvPicPr>
          <p:cNvPr id="6" name="Picture 5" descr="w.PNG"/>
          <p:cNvPicPr>
            <a:picLocks noChangeAspect="1"/>
          </p:cNvPicPr>
          <p:nvPr/>
        </p:nvPicPr>
        <p:blipFill>
          <a:blip r:embed="rId6"/>
          <a:stretch>
            <a:fillRect/>
          </a:stretch>
        </p:blipFill>
        <p:spPr>
          <a:xfrm>
            <a:off x="23771" y="1285860"/>
            <a:ext cx="1613594" cy="214315"/>
          </a:xfrm>
          <a:prstGeom prst="rect">
            <a:avLst/>
          </a:prstGeom>
        </p:spPr>
      </p:pic>
    </p:spTree>
    <p:extLst>
      <p:ext uri="{BB962C8B-B14F-4D97-AF65-F5344CB8AC3E}">
        <p14:creationId xmlns="" xmlns:p14="http://schemas.microsoft.com/office/powerpoint/2010/main" val="3069790196"/>
      </p:ext>
    </p:extLst>
  </p:cSld>
  <p:clrMapOvr>
    <a:masterClrMapping/>
  </p:clrMapOvr>
  <p:transition spd="slow">
    <p:check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410" y="2786058"/>
            <a:ext cx="4129078" cy="1082660"/>
          </a:xfrm>
        </p:spPr>
        <p:txBody>
          <a:bodyPr/>
          <a:lstStyle/>
          <a:p>
            <a:r>
              <a:rPr lang="en-US" sz="3600" dirty="0" smtClean="0">
                <a:latin typeface="Times New Roman" pitchFamily="18" charset="0"/>
                <a:cs typeface="Times New Roman" pitchFamily="18" charset="0"/>
              </a:rPr>
              <a:t>Outlook</a:t>
            </a:r>
            <a:r>
              <a:rPr lang="en-US" dirty="0" smtClean="0">
                <a:latin typeface="Times New Roman" pitchFamily="18" charset="0"/>
                <a:cs typeface="Times New Roman" pitchFamily="18" charset="0"/>
              </a:rPr>
              <a:t> </a:t>
            </a:r>
            <a:r>
              <a:rPr lang="en-US" sz="3600" dirty="0" smtClean="0">
                <a:latin typeface="Times New Roman" pitchFamily="18" charset="0"/>
                <a:cs typeface="Times New Roman" pitchFamily="18" charset="0"/>
              </a:rPr>
              <a:t>Client</a:t>
            </a:r>
            <a:endParaRPr lang="en-US" sz="3600" dirty="0">
              <a:latin typeface="Times New Roman" pitchFamily="18" charset="0"/>
              <a:cs typeface="Times New Roman" pitchFamily="18" charset="0"/>
            </a:endParaRPr>
          </a:p>
        </p:txBody>
      </p:sp>
      <p:pic>
        <p:nvPicPr>
          <p:cNvPr id="2050" name="Picture 2" descr="Screen shot of the Outlook Client showing a snapshot of CRM displayed in Outlook"/>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595670" y="428604"/>
            <a:ext cx="8359139" cy="5929354"/>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Lst>
        </p:spPr>
      </p:pic>
      <p:pic>
        <p:nvPicPr>
          <p:cNvPr id="4" name="Picture 3" descr="0654.MS_rgb_Dynamics_CRM_Blu286_stack.png"/>
          <p:cNvPicPr>
            <a:picLocks noChangeAspect="1"/>
          </p:cNvPicPr>
          <p:nvPr/>
        </p:nvPicPr>
        <p:blipFill>
          <a:blip r:embed="rId4" cstate="print"/>
          <a:stretch>
            <a:fillRect/>
          </a:stretch>
        </p:blipFill>
        <p:spPr>
          <a:xfrm>
            <a:off x="9953652" y="6429397"/>
            <a:ext cx="2119168" cy="428604"/>
          </a:xfrm>
          <a:prstGeom prst="rect">
            <a:avLst/>
          </a:prstGeom>
        </p:spPr>
      </p:pic>
      <p:pic>
        <p:nvPicPr>
          <p:cNvPr id="5" name="Picture 4" descr="business_meeting_shaking_hands_sm_wm.gif"/>
          <p:cNvPicPr>
            <a:picLocks noChangeAspect="1"/>
          </p:cNvPicPr>
          <p:nvPr/>
        </p:nvPicPr>
        <p:blipFill>
          <a:blip r:embed="rId5"/>
          <a:stretch>
            <a:fillRect/>
          </a:stretch>
        </p:blipFill>
        <p:spPr>
          <a:xfrm>
            <a:off x="23770" y="-1"/>
            <a:ext cx="1643074" cy="1585371"/>
          </a:xfrm>
          <a:prstGeom prst="rect">
            <a:avLst/>
          </a:prstGeom>
        </p:spPr>
      </p:pic>
      <p:pic>
        <p:nvPicPr>
          <p:cNvPr id="6" name="Picture 5" descr="w.PNG"/>
          <p:cNvPicPr>
            <a:picLocks noChangeAspect="1"/>
          </p:cNvPicPr>
          <p:nvPr/>
        </p:nvPicPr>
        <p:blipFill>
          <a:blip r:embed="rId6"/>
          <a:stretch>
            <a:fillRect/>
          </a:stretch>
        </p:blipFill>
        <p:spPr>
          <a:xfrm>
            <a:off x="23771" y="1285860"/>
            <a:ext cx="1613594" cy="214315"/>
          </a:xfrm>
          <a:prstGeom prst="rect">
            <a:avLst/>
          </a:prstGeom>
        </p:spPr>
      </p:pic>
    </p:spTree>
    <p:extLst>
      <p:ext uri="{BB962C8B-B14F-4D97-AF65-F5344CB8AC3E}">
        <p14:creationId xmlns="" xmlns:p14="http://schemas.microsoft.com/office/powerpoint/2010/main" val="122147443"/>
      </p:ext>
    </p:extLst>
  </p:cSld>
  <p:clrMapOvr>
    <a:masterClrMapping/>
  </p:clrMapOvr>
  <p:transition spd="slow">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084" y="2214554"/>
            <a:ext cx="3486136" cy="1082660"/>
          </a:xfrm>
        </p:spPr>
        <p:txBody>
          <a:bodyPr>
            <a:normAutofit/>
          </a:bodyPr>
          <a:lstStyle/>
          <a:p>
            <a:r>
              <a:rPr lang="en-US" dirty="0" smtClean="0">
                <a:latin typeface="Times New Roman" pitchFamily="18" charset="0"/>
                <a:cs typeface="Times New Roman" pitchFamily="18" charset="0"/>
              </a:rPr>
              <a:t>Mobile Client</a:t>
            </a:r>
            <a:endParaRPr lang="en-US" dirty="0">
              <a:latin typeface="Times New Roman" pitchFamily="18" charset="0"/>
              <a:cs typeface="Times New Roman" pitchFamily="18" charset="0"/>
            </a:endParaRPr>
          </a:p>
        </p:txBody>
      </p:sp>
      <p:pic>
        <p:nvPicPr>
          <p:cNvPr id="1026" name="Picture 2" descr="Screen shot of the Mobile Client showing a snapshot of how CRM looks like when deployed in a tablet in a phone."/>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962400" y="0"/>
            <a:ext cx="8229600" cy="6357958"/>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Lst>
        </p:spPr>
      </p:pic>
      <p:pic>
        <p:nvPicPr>
          <p:cNvPr id="4" name="Picture 3" descr="0654.MS_rgb_Dynamics_CRM_Blu286_stack.png"/>
          <p:cNvPicPr>
            <a:picLocks noChangeAspect="1"/>
          </p:cNvPicPr>
          <p:nvPr/>
        </p:nvPicPr>
        <p:blipFill>
          <a:blip r:embed="rId4" cstate="print"/>
          <a:stretch>
            <a:fillRect/>
          </a:stretch>
        </p:blipFill>
        <p:spPr>
          <a:xfrm>
            <a:off x="9953652" y="6429397"/>
            <a:ext cx="2119168" cy="428604"/>
          </a:xfrm>
          <a:prstGeom prst="rect">
            <a:avLst/>
          </a:prstGeom>
        </p:spPr>
      </p:pic>
      <p:pic>
        <p:nvPicPr>
          <p:cNvPr id="5" name="Picture 4" descr="business_meeting_shaking_hands_sm_wm.gif"/>
          <p:cNvPicPr>
            <a:picLocks noChangeAspect="1"/>
          </p:cNvPicPr>
          <p:nvPr/>
        </p:nvPicPr>
        <p:blipFill>
          <a:blip r:embed="rId5"/>
          <a:stretch>
            <a:fillRect/>
          </a:stretch>
        </p:blipFill>
        <p:spPr>
          <a:xfrm>
            <a:off x="23770" y="-1"/>
            <a:ext cx="1643074" cy="1585371"/>
          </a:xfrm>
          <a:prstGeom prst="rect">
            <a:avLst/>
          </a:prstGeom>
        </p:spPr>
      </p:pic>
      <p:pic>
        <p:nvPicPr>
          <p:cNvPr id="6" name="Picture 5" descr="w.PNG"/>
          <p:cNvPicPr>
            <a:picLocks noChangeAspect="1"/>
          </p:cNvPicPr>
          <p:nvPr/>
        </p:nvPicPr>
        <p:blipFill>
          <a:blip r:embed="rId6"/>
          <a:stretch>
            <a:fillRect/>
          </a:stretch>
        </p:blipFill>
        <p:spPr>
          <a:xfrm>
            <a:off x="23771" y="1285860"/>
            <a:ext cx="1613594" cy="214315"/>
          </a:xfrm>
          <a:prstGeom prst="rect">
            <a:avLst/>
          </a:prstGeom>
        </p:spPr>
      </p:pic>
    </p:spTree>
    <p:extLst>
      <p:ext uri="{BB962C8B-B14F-4D97-AF65-F5344CB8AC3E}">
        <p14:creationId xmlns="" xmlns:p14="http://schemas.microsoft.com/office/powerpoint/2010/main" val="1642116607"/>
      </p:ext>
    </p:extLst>
  </p:cSld>
  <p:clrMapOvr>
    <a:masterClrMapping/>
  </p:clrMapOvr>
  <p:transition spd="slow">
    <p:zoom dir="in"/>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2900"/>
            <a:ext cx="11639512" cy="1143000"/>
          </a:xfrm>
        </p:spPr>
        <p:txBody>
          <a:bodyPr>
            <a:normAutofit/>
          </a:bodyPr>
          <a:lstStyle/>
          <a:p>
            <a:r>
              <a:rPr lang="en-US" dirty="0" smtClean="0">
                <a:latin typeface="Times New Roman" pitchFamily="18" charset="0"/>
                <a:cs typeface="Times New Roman" pitchFamily="18" charset="0"/>
              </a:rPr>
              <a:t>   OOB (Out Of Box) features of Microsoft CRM</a:t>
            </a:r>
            <a:endParaRPr lang="en-US" dirty="0">
              <a:latin typeface="Times New Roman" pitchFamily="18" charset="0"/>
              <a:cs typeface="Times New Roman" pitchFamily="18" charset="0"/>
            </a:endParaRPr>
          </a:p>
        </p:txBody>
      </p:sp>
      <p:grpSp>
        <p:nvGrpSpPr>
          <p:cNvPr id="11" name="Group 10"/>
          <p:cNvGrpSpPr/>
          <p:nvPr/>
        </p:nvGrpSpPr>
        <p:grpSpPr>
          <a:xfrm>
            <a:off x="10382280" y="1357298"/>
            <a:ext cx="857256" cy="1428760"/>
            <a:chOff x="5617362" y="1419741"/>
            <a:chExt cx="1279526" cy="2685446"/>
          </a:xfrm>
        </p:grpSpPr>
        <p:pic>
          <p:nvPicPr>
            <p:cNvPr id="1027"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617362" y="1965237"/>
              <a:ext cx="1279526" cy="2139950"/>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Lst>
          </p:spPr>
        </p:pic>
        <p:sp>
          <p:nvSpPr>
            <p:cNvPr id="6" name="TextBox 5"/>
            <p:cNvSpPr txBox="1"/>
            <p:nvPr/>
          </p:nvSpPr>
          <p:spPr>
            <a:xfrm>
              <a:off x="5749699" y="1419741"/>
              <a:ext cx="673646" cy="369332"/>
            </a:xfrm>
            <a:prstGeom prst="rect">
              <a:avLst/>
            </a:prstGeom>
            <a:noFill/>
          </p:spPr>
          <p:txBody>
            <a:bodyPr wrap="none" rtlCol="0">
              <a:spAutoFit/>
            </a:bodyPr>
            <a:lstStyle/>
            <a:p>
              <a:r>
                <a:rPr lang="en-US" dirty="0"/>
                <a:t>Form</a:t>
              </a:r>
            </a:p>
          </p:txBody>
        </p:sp>
      </p:grpSp>
      <p:grpSp>
        <p:nvGrpSpPr>
          <p:cNvPr id="12" name="Group 11"/>
          <p:cNvGrpSpPr/>
          <p:nvPr/>
        </p:nvGrpSpPr>
        <p:grpSpPr>
          <a:xfrm>
            <a:off x="5453058" y="928670"/>
            <a:ext cx="648197" cy="1220857"/>
            <a:chOff x="2364023" y="4087753"/>
            <a:chExt cx="1165036" cy="2659226"/>
          </a:xfrm>
        </p:grpSpPr>
        <p:sp>
          <p:nvSpPr>
            <p:cNvPr id="7" name="TextBox 6"/>
            <p:cNvSpPr txBox="1"/>
            <p:nvPr/>
          </p:nvSpPr>
          <p:spPr>
            <a:xfrm>
              <a:off x="2364023" y="4087753"/>
              <a:ext cx="633508" cy="369332"/>
            </a:xfrm>
            <a:prstGeom prst="rect">
              <a:avLst/>
            </a:prstGeom>
            <a:noFill/>
          </p:spPr>
          <p:txBody>
            <a:bodyPr wrap="none" rtlCol="0">
              <a:spAutoFit/>
            </a:bodyPr>
            <a:lstStyle/>
            <a:p>
              <a:r>
                <a:rPr lang="en-US" dirty="0"/>
                <a:t>Field</a:t>
              </a:r>
            </a:p>
          </p:txBody>
        </p:sp>
        <p:pic>
          <p:nvPicPr>
            <p:cNvPr id="1030" name="Picture 6"/>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492422" y="4632428"/>
              <a:ext cx="1036637" cy="2114551"/>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Lst>
          </p:spPr>
        </p:pic>
      </p:grpSp>
      <p:grpSp>
        <p:nvGrpSpPr>
          <p:cNvPr id="13" name="Group 12"/>
          <p:cNvGrpSpPr/>
          <p:nvPr/>
        </p:nvGrpSpPr>
        <p:grpSpPr>
          <a:xfrm>
            <a:off x="8167702" y="1142984"/>
            <a:ext cx="571504" cy="1285884"/>
            <a:chOff x="5465031" y="4070815"/>
            <a:chExt cx="837602" cy="2779757"/>
          </a:xfrm>
        </p:grpSpPr>
        <p:pic>
          <p:nvPicPr>
            <p:cNvPr id="1029" name="Picture 5"/>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5551722" y="4729672"/>
              <a:ext cx="731838" cy="2120900"/>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Lst>
          </p:spPr>
        </p:pic>
        <p:sp>
          <p:nvSpPr>
            <p:cNvPr id="9" name="TextBox 8"/>
            <p:cNvSpPr txBox="1"/>
            <p:nvPr/>
          </p:nvSpPr>
          <p:spPr>
            <a:xfrm>
              <a:off x="5465031" y="4070815"/>
              <a:ext cx="837602" cy="369332"/>
            </a:xfrm>
            <a:prstGeom prst="rect">
              <a:avLst/>
            </a:prstGeom>
            <a:noFill/>
          </p:spPr>
          <p:txBody>
            <a:bodyPr wrap="none" rtlCol="0">
              <a:spAutoFit/>
            </a:bodyPr>
            <a:lstStyle/>
            <a:p>
              <a:r>
                <a:rPr lang="en-US" dirty="0"/>
                <a:t>Record</a:t>
              </a:r>
            </a:p>
          </p:txBody>
        </p:sp>
      </p:grpSp>
      <p:grpSp>
        <p:nvGrpSpPr>
          <p:cNvPr id="14" name="Group 13"/>
          <p:cNvGrpSpPr/>
          <p:nvPr/>
        </p:nvGrpSpPr>
        <p:grpSpPr>
          <a:xfrm>
            <a:off x="1666844" y="1071546"/>
            <a:ext cx="1690669" cy="1285884"/>
            <a:chOff x="823686" y="1326928"/>
            <a:chExt cx="3394349" cy="2477754"/>
          </a:xfrm>
        </p:grpSpPr>
        <p:grpSp>
          <p:nvGrpSpPr>
            <p:cNvPr id="10" name="Group 9"/>
            <p:cNvGrpSpPr/>
            <p:nvPr/>
          </p:nvGrpSpPr>
          <p:grpSpPr>
            <a:xfrm>
              <a:off x="1803447" y="1326928"/>
              <a:ext cx="2414588" cy="2477754"/>
              <a:chOff x="1803447" y="1326928"/>
              <a:chExt cx="2414588" cy="2477754"/>
            </a:xfrm>
          </p:grpSpPr>
          <p:grpSp>
            <p:nvGrpSpPr>
              <p:cNvPr id="8" name="Group 7"/>
              <p:cNvGrpSpPr/>
              <p:nvPr/>
            </p:nvGrpSpPr>
            <p:grpSpPr>
              <a:xfrm>
                <a:off x="1803447" y="1909207"/>
                <a:ext cx="2414588" cy="1895475"/>
                <a:chOff x="333149" y="2054224"/>
                <a:chExt cx="2414588" cy="1895475"/>
              </a:xfrm>
            </p:grpSpPr>
            <p:pic>
              <p:nvPicPr>
                <p:cNvPr id="1026" name="Picture 2"/>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333149" y="2054224"/>
                  <a:ext cx="2414588" cy="1895475"/>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361498" y="2540297"/>
                  <a:ext cx="2379846" cy="762494"/>
                </a:xfrm>
                <a:prstGeom prst="rect">
                  <a:avLst/>
                </a:prstGeom>
                <a:noFill/>
              </p:spPr>
              <p:txBody>
                <a:bodyPr wrap="none" rtlCol="0">
                  <a:spAutoFit/>
                </a:bodyPr>
                <a:lstStyle/>
                <a:p>
                  <a:r>
                    <a:rPr lang="en-US" sz="2400" dirty="0"/>
                    <a:t>Contact</a:t>
                  </a:r>
                </a:p>
              </p:txBody>
            </p:sp>
          </p:grpSp>
          <p:sp>
            <p:nvSpPr>
              <p:cNvPr id="5" name="TextBox 4"/>
              <p:cNvSpPr txBox="1"/>
              <p:nvPr/>
            </p:nvSpPr>
            <p:spPr>
              <a:xfrm>
                <a:off x="2181394" y="1326928"/>
                <a:ext cx="727571" cy="369332"/>
              </a:xfrm>
              <a:prstGeom prst="rect">
                <a:avLst/>
              </a:prstGeom>
              <a:noFill/>
            </p:spPr>
            <p:txBody>
              <a:bodyPr wrap="none" rtlCol="0">
                <a:spAutoFit/>
              </a:bodyPr>
              <a:lstStyle/>
              <a:p>
                <a:r>
                  <a:rPr lang="en-US" dirty="0"/>
                  <a:t>Entity</a:t>
                </a:r>
              </a:p>
            </p:txBody>
          </p:sp>
        </p:grpSp>
        <p:pic>
          <p:nvPicPr>
            <p:cNvPr id="1031" name="Picture 7"/>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823686" y="2062538"/>
              <a:ext cx="979761" cy="1593019"/>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Lst>
          </p:spPr>
        </p:pic>
      </p:grpSp>
      <p:pic>
        <p:nvPicPr>
          <p:cNvPr id="21" name="Picture 20" descr="wordpress-plugin-development-iStock_000016392137Small-mod.jpg"/>
          <p:cNvPicPr>
            <a:picLocks noChangeAspect="1"/>
          </p:cNvPicPr>
          <p:nvPr/>
        </p:nvPicPr>
        <p:blipFill>
          <a:blip r:embed="rId8" cstate="print"/>
          <a:stretch>
            <a:fillRect/>
          </a:stretch>
        </p:blipFill>
        <p:spPr>
          <a:xfrm>
            <a:off x="238084" y="2928934"/>
            <a:ext cx="2049142" cy="1285884"/>
          </a:xfrm>
          <a:prstGeom prst="rect">
            <a:avLst/>
          </a:prstGeom>
          <a:ln>
            <a:noFill/>
          </a:ln>
          <a:effectLst>
            <a:outerShdw blurRad="292100" dist="139700" dir="2700000" algn="tl" rotWithShape="0">
              <a:srgbClr val="333333">
                <a:alpha val="65000"/>
              </a:srgbClr>
            </a:outerShdw>
          </a:effectLst>
        </p:spPr>
      </p:pic>
      <p:pic>
        <p:nvPicPr>
          <p:cNvPr id="22" name="Picture 21" descr="shaking_hands.jpeg"/>
          <p:cNvPicPr>
            <a:picLocks noChangeAspect="1"/>
          </p:cNvPicPr>
          <p:nvPr/>
        </p:nvPicPr>
        <p:blipFill>
          <a:blip r:embed="rId9"/>
          <a:stretch>
            <a:fillRect/>
          </a:stretch>
        </p:blipFill>
        <p:spPr>
          <a:xfrm>
            <a:off x="809588" y="4714884"/>
            <a:ext cx="1643074" cy="1084429"/>
          </a:xfrm>
          <a:prstGeom prst="rect">
            <a:avLst/>
          </a:prstGeom>
          <a:ln>
            <a:noFill/>
          </a:ln>
          <a:effectLst>
            <a:outerShdw blurRad="292100" dist="139700" dir="2700000" algn="tl" rotWithShape="0">
              <a:srgbClr val="333333">
                <a:alpha val="65000"/>
              </a:srgbClr>
            </a:outerShdw>
          </a:effectLst>
        </p:spPr>
      </p:pic>
      <p:pic>
        <p:nvPicPr>
          <p:cNvPr id="23" name="Picture 22" descr="Capture.PNG"/>
          <p:cNvPicPr>
            <a:picLocks noChangeAspect="1"/>
          </p:cNvPicPr>
          <p:nvPr/>
        </p:nvPicPr>
        <p:blipFill>
          <a:blip r:embed="rId10"/>
          <a:stretch>
            <a:fillRect/>
          </a:stretch>
        </p:blipFill>
        <p:spPr>
          <a:xfrm>
            <a:off x="8524892" y="3429000"/>
            <a:ext cx="3483363" cy="1857388"/>
          </a:xfrm>
          <a:prstGeom prst="rect">
            <a:avLst/>
          </a:prstGeom>
          <a:ln>
            <a:noFill/>
          </a:ln>
          <a:effectLst>
            <a:outerShdw blurRad="292100" dist="139700" dir="2700000" algn="tl" rotWithShape="0">
              <a:srgbClr val="333333">
                <a:alpha val="65000"/>
              </a:srgbClr>
            </a:outerShdw>
          </a:effectLst>
        </p:spPr>
      </p:pic>
      <p:pic>
        <p:nvPicPr>
          <p:cNvPr id="25" name="Picture 24" descr="images.jpeg"/>
          <p:cNvPicPr>
            <a:picLocks noChangeAspect="1"/>
          </p:cNvPicPr>
          <p:nvPr/>
        </p:nvPicPr>
        <p:blipFill>
          <a:blip r:embed="rId11"/>
          <a:stretch>
            <a:fillRect/>
          </a:stretch>
        </p:blipFill>
        <p:spPr>
          <a:xfrm>
            <a:off x="3309918" y="4929198"/>
            <a:ext cx="1857388" cy="1399232"/>
          </a:xfrm>
          <a:prstGeom prst="rect">
            <a:avLst/>
          </a:prstGeom>
          <a:ln>
            <a:noFill/>
          </a:ln>
          <a:effectLst>
            <a:outerShdw blurRad="292100" dist="139700" dir="2700000" algn="tl" rotWithShape="0">
              <a:srgbClr val="333333">
                <a:alpha val="65000"/>
              </a:srgbClr>
            </a:outerShdw>
          </a:effectLst>
        </p:spPr>
      </p:pic>
      <p:pic>
        <p:nvPicPr>
          <p:cNvPr id="26" name="Picture 25" descr="dash.jpeg"/>
          <p:cNvPicPr>
            <a:picLocks noChangeAspect="1"/>
          </p:cNvPicPr>
          <p:nvPr/>
        </p:nvPicPr>
        <p:blipFill>
          <a:blip r:embed="rId12"/>
          <a:stretch>
            <a:fillRect/>
          </a:stretch>
        </p:blipFill>
        <p:spPr>
          <a:xfrm>
            <a:off x="6381752" y="5499273"/>
            <a:ext cx="1928826" cy="1144437"/>
          </a:xfrm>
          <a:prstGeom prst="rect">
            <a:avLst/>
          </a:prstGeom>
        </p:spPr>
      </p:pic>
      <p:pic>
        <p:nvPicPr>
          <p:cNvPr id="28" name="Picture 27" descr="oob.jpeg"/>
          <p:cNvPicPr>
            <a:picLocks noChangeAspect="1"/>
          </p:cNvPicPr>
          <p:nvPr/>
        </p:nvPicPr>
        <p:blipFill>
          <a:blip r:embed="rId13"/>
          <a:stretch>
            <a:fillRect/>
          </a:stretch>
        </p:blipFill>
        <p:spPr>
          <a:xfrm>
            <a:off x="5238744" y="2786058"/>
            <a:ext cx="1381125" cy="1428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7" name="Picture 26" descr="0654.MS_rgb_Dynamics_CRM_Blu286_stack.png"/>
          <p:cNvPicPr>
            <a:picLocks noChangeAspect="1"/>
          </p:cNvPicPr>
          <p:nvPr/>
        </p:nvPicPr>
        <p:blipFill>
          <a:blip r:embed="rId14" cstate="print"/>
          <a:stretch>
            <a:fillRect/>
          </a:stretch>
        </p:blipFill>
        <p:spPr>
          <a:xfrm>
            <a:off x="9953652" y="6429397"/>
            <a:ext cx="2119168" cy="428604"/>
          </a:xfrm>
          <a:prstGeom prst="rect">
            <a:avLst/>
          </a:prstGeom>
        </p:spPr>
      </p:pic>
      <p:pic>
        <p:nvPicPr>
          <p:cNvPr id="30" name="Picture 29" descr="business_meeting_shaking_hands_sm_wm.gif"/>
          <p:cNvPicPr>
            <a:picLocks noChangeAspect="1"/>
          </p:cNvPicPr>
          <p:nvPr/>
        </p:nvPicPr>
        <p:blipFill>
          <a:blip r:embed="rId15"/>
          <a:stretch>
            <a:fillRect/>
          </a:stretch>
        </p:blipFill>
        <p:spPr>
          <a:xfrm>
            <a:off x="11239536" y="71437"/>
            <a:ext cx="962472" cy="928671"/>
          </a:xfrm>
          <a:prstGeom prst="rect">
            <a:avLst/>
          </a:prstGeom>
        </p:spPr>
      </p:pic>
    </p:spTree>
    <p:extLst>
      <p:ext uri="{BB962C8B-B14F-4D97-AF65-F5344CB8AC3E}">
        <p14:creationId xmlns="" xmlns:p14="http://schemas.microsoft.com/office/powerpoint/2010/main" val="2227073236"/>
      </p:ext>
    </p:extLst>
  </p:cSld>
  <p:clrMapOvr>
    <a:masterClrMapping/>
  </p:clrMapOvr>
  <p:transition spd="slow">
    <p:wheel spokes="2"/>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                                          Microsoft Dynamic CRM 4.0</a:t>
            </a:r>
          </a:p>
          <a:p>
            <a:endParaRPr lang="en-US" dirty="0" smtClean="0"/>
          </a:p>
          <a:p>
            <a:r>
              <a:rPr lang="en-US" dirty="0" smtClean="0"/>
              <a:t>                                          Microsoft Dynamic CRM 2011</a:t>
            </a:r>
          </a:p>
          <a:p>
            <a:r>
              <a:rPr lang="en-US" dirty="0" smtClean="0"/>
              <a:t>                                          </a:t>
            </a:r>
          </a:p>
          <a:p>
            <a:pPr>
              <a:buNone/>
            </a:pPr>
            <a:r>
              <a:rPr lang="en-US" dirty="0" smtClean="0"/>
              <a:t>                                             Microsoft Dynamic CRM 2013</a:t>
            </a:r>
            <a:endParaRPr lang="en-IN" dirty="0" smtClean="0"/>
          </a:p>
          <a:p>
            <a:r>
              <a:rPr lang="en-US" dirty="0" smtClean="0"/>
              <a:t>                 </a:t>
            </a:r>
          </a:p>
          <a:p>
            <a:r>
              <a:rPr lang="en-US" dirty="0" smtClean="0"/>
              <a:t>                                           Microsoft Dynamic CRM 2015</a:t>
            </a:r>
            <a:endParaRPr lang="en-IN" dirty="0" smtClean="0"/>
          </a:p>
          <a:p>
            <a:endParaRPr lang="en-IN" dirty="0"/>
          </a:p>
        </p:txBody>
      </p:sp>
      <p:sp>
        <p:nvSpPr>
          <p:cNvPr id="3" name="Title 2"/>
          <p:cNvSpPr>
            <a:spLocks noGrp="1"/>
          </p:cNvSpPr>
          <p:nvPr>
            <p:ph type="title"/>
          </p:nvPr>
        </p:nvSpPr>
        <p:spPr>
          <a:xfrm>
            <a:off x="595274" y="0"/>
            <a:ext cx="10972800" cy="1143000"/>
          </a:xfrm>
        </p:spPr>
        <p:txBody>
          <a:bodyPr/>
          <a:lstStyle/>
          <a:p>
            <a:r>
              <a:rPr lang="en-US" dirty="0" smtClean="0">
                <a:latin typeface="Times New Roman" pitchFamily="18" charset="0"/>
                <a:cs typeface="Times New Roman" pitchFamily="18" charset="0"/>
              </a:rPr>
              <a:t>             Dynamic CRM various Versions</a:t>
            </a:r>
            <a:endParaRPr lang="en-IN" dirty="0">
              <a:latin typeface="Times New Roman" pitchFamily="18" charset="0"/>
              <a:cs typeface="Times New Roman" pitchFamily="18" charset="0"/>
            </a:endParaRPr>
          </a:p>
        </p:txBody>
      </p:sp>
      <p:pic>
        <p:nvPicPr>
          <p:cNvPr id="4" name="Picture 3" descr="4.0img.jpeg"/>
          <p:cNvPicPr>
            <a:picLocks noChangeAspect="1"/>
          </p:cNvPicPr>
          <p:nvPr/>
        </p:nvPicPr>
        <p:blipFill>
          <a:blip r:embed="rId2"/>
          <a:stretch>
            <a:fillRect/>
          </a:stretch>
        </p:blipFill>
        <p:spPr>
          <a:xfrm>
            <a:off x="738150" y="1142984"/>
            <a:ext cx="4510115" cy="790093"/>
          </a:xfrm>
          <a:prstGeom prst="rect">
            <a:avLst/>
          </a:prstGeom>
        </p:spPr>
      </p:pic>
      <p:pic>
        <p:nvPicPr>
          <p:cNvPr id="5" name="Picture 4" descr="2011img.jpeg"/>
          <p:cNvPicPr>
            <a:picLocks noChangeAspect="1"/>
          </p:cNvPicPr>
          <p:nvPr/>
        </p:nvPicPr>
        <p:blipFill>
          <a:blip r:embed="rId3"/>
          <a:stretch>
            <a:fillRect/>
          </a:stretch>
        </p:blipFill>
        <p:spPr>
          <a:xfrm>
            <a:off x="809588" y="2071678"/>
            <a:ext cx="4071966" cy="872349"/>
          </a:xfrm>
          <a:prstGeom prst="rect">
            <a:avLst/>
          </a:prstGeom>
        </p:spPr>
      </p:pic>
      <p:pic>
        <p:nvPicPr>
          <p:cNvPr id="6" name="Picture 5" descr="2013img.png"/>
          <p:cNvPicPr>
            <a:picLocks noChangeAspect="1"/>
          </p:cNvPicPr>
          <p:nvPr/>
        </p:nvPicPr>
        <p:blipFill>
          <a:blip r:embed="rId4"/>
          <a:stretch>
            <a:fillRect/>
          </a:stretch>
        </p:blipFill>
        <p:spPr>
          <a:xfrm>
            <a:off x="881026" y="3143247"/>
            <a:ext cx="4071966" cy="895833"/>
          </a:xfrm>
          <a:prstGeom prst="rect">
            <a:avLst/>
          </a:prstGeom>
        </p:spPr>
      </p:pic>
      <p:pic>
        <p:nvPicPr>
          <p:cNvPr id="7" name="Picture 6" descr="2015img.png"/>
          <p:cNvPicPr>
            <a:picLocks noChangeAspect="1"/>
          </p:cNvPicPr>
          <p:nvPr/>
        </p:nvPicPr>
        <p:blipFill>
          <a:blip r:embed="rId5"/>
          <a:stretch>
            <a:fillRect/>
          </a:stretch>
        </p:blipFill>
        <p:spPr>
          <a:xfrm>
            <a:off x="809588" y="4143380"/>
            <a:ext cx="4286280" cy="863209"/>
          </a:xfrm>
          <a:prstGeom prst="rect">
            <a:avLst/>
          </a:prstGeom>
        </p:spPr>
      </p:pic>
      <p:pic>
        <p:nvPicPr>
          <p:cNvPr id="8" name="Picture 7" descr="0654.MS_rgb_Dynamics_CRM_Blu286_stack.png"/>
          <p:cNvPicPr>
            <a:picLocks noChangeAspect="1"/>
          </p:cNvPicPr>
          <p:nvPr/>
        </p:nvPicPr>
        <p:blipFill>
          <a:blip r:embed="rId6" cstate="print"/>
          <a:stretch>
            <a:fillRect/>
          </a:stretch>
        </p:blipFill>
        <p:spPr>
          <a:xfrm>
            <a:off x="9953652" y="6429397"/>
            <a:ext cx="2119168" cy="428604"/>
          </a:xfrm>
          <a:prstGeom prst="rect">
            <a:avLst/>
          </a:prstGeom>
        </p:spPr>
      </p:pic>
      <p:pic>
        <p:nvPicPr>
          <p:cNvPr id="9" name="Picture 8" descr="business_meeting_shaking_hands_sm_wm.gif"/>
          <p:cNvPicPr>
            <a:picLocks noChangeAspect="1"/>
          </p:cNvPicPr>
          <p:nvPr/>
        </p:nvPicPr>
        <p:blipFill>
          <a:blip r:embed="rId7"/>
          <a:stretch>
            <a:fillRect/>
          </a:stretch>
        </p:blipFill>
        <p:spPr>
          <a:xfrm>
            <a:off x="23770" y="-1"/>
            <a:ext cx="1285884" cy="1240725"/>
          </a:xfrm>
          <a:prstGeom prst="rect">
            <a:avLst/>
          </a:prstGeom>
        </p:spPr>
      </p:pic>
    </p:spTree>
  </p:cSld>
  <p:clrMapOvr>
    <a:masterClrMapping/>
  </p:clrMapOvr>
  <p:transition spd="slow">
    <p:circl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rm4.jpg"/>
          <p:cNvPicPr>
            <a:picLocks noGrp="1" noChangeAspect="1"/>
          </p:cNvPicPr>
          <p:nvPr>
            <p:ph idx="1"/>
          </p:nvPr>
        </p:nvPicPr>
        <p:blipFill>
          <a:blip r:embed="rId2"/>
          <a:stretch>
            <a:fillRect/>
          </a:stretch>
        </p:blipFill>
        <p:spPr>
          <a:xfrm>
            <a:off x="1666844" y="1357298"/>
            <a:ext cx="10072758" cy="4525962"/>
          </a:xfrm>
          <a:prstGeom prst="rect">
            <a:avLst/>
          </a:prstGeom>
          <a:ln>
            <a:noFill/>
          </a:ln>
          <a:effectLst>
            <a:outerShdw blurRad="292100" dist="139700" dir="2700000" algn="tl" rotWithShape="0">
              <a:srgbClr val="333333">
                <a:alpha val="65000"/>
              </a:srgbClr>
            </a:outerShdw>
          </a:effectLst>
        </p:spPr>
      </p:pic>
      <p:sp>
        <p:nvSpPr>
          <p:cNvPr id="3" name="Title 2"/>
          <p:cNvSpPr>
            <a:spLocks noGrp="1"/>
          </p:cNvSpPr>
          <p:nvPr>
            <p:ph type="title"/>
          </p:nvPr>
        </p:nvSpPr>
        <p:spPr>
          <a:xfrm>
            <a:off x="666712" y="-142900"/>
            <a:ext cx="10972800" cy="1143000"/>
          </a:xfrm>
        </p:spPr>
        <p:txBody>
          <a:bodyPr/>
          <a:lstStyle/>
          <a:p>
            <a:r>
              <a:rPr lang="en-US" dirty="0" smtClean="0">
                <a:latin typeface="Times New Roman" pitchFamily="18" charset="0"/>
                <a:cs typeface="Times New Roman" pitchFamily="18" charset="0"/>
              </a:rPr>
              <a:t>            Microsoft Dynamic CRM 4.0 UI</a:t>
            </a:r>
            <a:endParaRPr lang="en-IN" dirty="0">
              <a:latin typeface="Times New Roman" pitchFamily="18" charset="0"/>
              <a:cs typeface="Times New Roman" pitchFamily="18" charset="0"/>
            </a:endParaRPr>
          </a:p>
        </p:txBody>
      </p:sp>
      <p:pic>
        <p:nvPicPr>
          <p:cNvPr id="5" name="Picture 4" descr="0654.MS_rgb_Dynamics_CRM_Blu286_stack.png"/>
          <p:cNvPicPr>
            <a:picLocks noChangeAspect="1"/>
          </p:cNvPicPr>
          <p:nvPr/>
        </p:nvPicPr>
        <p:blipFill>
          <a:blip r:embed="rId3" cstate="print"/>
          <a:stretch>
            <a:fillRect/>
          </a:stretch>
        </p:blipFill>
        <p:spPr>
          <a:xfrm>
            <a:off x="9953652" y="6429397"/>
            <a:ext cx="2119168" cy="428604"/>
          </a:xfrm>
          <a:prstGeom prst="rect">
            <a:avLst/>
          </a:prstGeom>
        </p:spPr>
      </p:pic>
      <p:pic>
        <p:nvPicPr>
          <p:cNvPr id="6" name="Picture 5" descr="business_meeting_shaking_hands_sm_wm.gif"/>
          <p:cNvPicPr>
            <a:picLocks noChangeAspect="1"/>
          </p:cNvPicPr>
          <p:nvPr/>
        </p:nvPicPr>
        <p:blipFill>
          <a:blip r:embed="rId4"/>
          <a:stretch>
            <a:fillRect/>
          </a:stretch>
        </p:blipFill>
        <p:spPr>
          <a:xfrm>
            <a:off x="23770" y="-1"/>
            <a:ext cx="1643074" cy="1585371"/>
          </a:xfrm>
          <a:prstGeom prst="rect">
            <a:avLst/>
          </a:prstGeom>
        </p:spPr>
      </p:pic>
      <p:pic>
        <p:nvPicPr>
          <p:cNvPr id="7" name="Picture 6" descr="w.PNG"/>
          <p:cNvPicPr>
            <a:picLocks noChangeAspect="1"/>
          </p:cNvPicPr>
          <p:nvPr/>
        </p:nvPicPr>
        <p:blipFill>
          <a:blip r:embed="rId5"/>
          <a:stretch>
            <a:fillRect/>
          </a:stretch>
        </p:blipFill>
        <p:spPr>
          <a:xfrm>
            <a:off x="23771" y="1285860"/>
            <a:ext cx="1613594" cy="214315"/>
          </a:xfrm>
          <a:prstGeom prst="rect">
            <a:avLst/>
          </a:prstGeom>
        </p:spPr>
      </p:pic>
    </p:spTree>
  </p:cSld>
  <p:clrMapOvr>
    <a:masterClrMapping/>
  </p:clrMapOvr>
  <p:transition spd="slow">
    <p:wheel spokes="3"/>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2013img2.PNG"/>
          <p:cNvPicPr>
            <a:picLocks noGrp="1" noChangeAspect="1"/>
          </p:cNvPicPr>
          <p:nvPr>
            <p:ph idx="1"/>
          </p:nvPr>
        </p:nvPicPr>
        <p:blipFill>
          <a:blip r:embed="rId3"/>
          <a:stretch>
            <a:fillRect/>
          </a:stretch>
        </p:blipFill>
        <p:spPr>
          <a:xfrm>
            <a:off x="2666976" y="1018787"/>
            <a:ext cx="8215371" cy="5204449"/>
          </a:xfrm>
          <a:prstGeom prst="rect">
            <a:avLst/>
          </a:prstGeom>
          <a:ln>
            <a:noFill/>
          </a:ln>
          <a:effectLst>
            <a:outerShdw blurRad="292100" dist="139700" dir="2700000" algn="tl" rotWithShape="0">
              <a:srgbClr val="333333">
                <a:alpha val="65000"/>
              </a:srgbClr>
            </a:outerShdw>
          </a:effectLst>
        </p:spPr>
      </p:pic>
      <p:sp>
        <p:nvSpPr>
          <p:cNvPr id="3" name="Title 2"/>
          <p:cNvSpPr>
            <a:spLocks noGrp="1"/>
          </p:cNvSpPr>
          <p:nvPr>
            <p:ph type="title"/>
          </p:nvPr>
        </p:nvSpPr>
        <p:spPr>
          <a:xfrm>
            <a:off x="595274" y="-71462"/>
            <a:ext cx="10972800" cy="1143000"/>
          </a:xfrm>
        </p:spPr>
        <p:txBody>
          <a:bodyPr>
            <a:normAutofit/>
          </a:bodyPr>
          <a:lstStyle/>
          <a:p>
            <a:r>
              <a:rPr lang="en-US" sz="4000" dirty="0" smtClean="0">
                <a:latin typeface="Times New Roman" pitchFamily="18" charset="0"/>
                <a:cs typeface="Times New Roman" pitchFamily="18" charset="0"/>
              </a:rPr>
              <a:t>                   Microsoft Dynamic CRM 2011 UI</a:t>
            </a:r>
            <a:endParaRPr lang="en-IN" sz="4000" dirty="0">
              <a:latin typeface="Times New Roman" pitchFamily="18" charset="0"/>
              <a:cs typeface="Times New Roman" pitchFamily="18" charset="0"/>
            </a:endParaRPr>
          </a:p>
        </p:txBody>
      </p:sp>
      <p:pic>
        <p:nvPicPr>
          <p:cNvPr id="4" name="Picture 3" descr="0654.MS_rgb_Dynamics_CRM_Blu286_stack.png"/>
          <p:cNvPicPr>
            <a:picLocks noChangeAspect="1"/>
          </p:cNvPicPr>
          <p:nvPr/>
        </p:nvPicPr>
        <p:blipFill>
          <a:blip r:embed="rId4" cstate="print"/>
          <a:stretch>
            <a:fillRect/>
          </a:stretch>
        </p:blipFill>
        <p:spPr>
          <a:xfrm>
            <a:off x="9953652" y="6429397"/>
            <a:ext cx="2119168" cy="428604"/>
          </a:xfrm>
          <a:prstGeom prst="rect">
            <a:avLst/>
          </a:prstGeom>
        </p:spPr>
      </p:pic>
      <p:pic>
        <p:nvPicPr>
          <p:cNvPr id="5" name="Picture 4" descr="business_meeting_shaking_hands_sm_wm.gif"/>
          <p:cNvPicPr>
            <a:picLocks noChangeAspect="1"/>
          </p:cNvPicPr>
          <p:nvPr/>
        </p:nvPicPr>
        <p:blipFill>
          <a:blip r:embed="rId5"/>
          <a:stretch>
            <a:fillRect/>
          </a:stretch>
        </p:blipFill>
        <p:spPr>
          <a:xfrm>
            <a:off x="23770" y="-1"/>
            <a:ext cx="1643074" cy="1585371"/>
          </a:xfrm>
          <a:prstGeom prst="rect">
            <a:avLst/>
          </a:prstGeom>
        </p:spPr>
      </p:pic>
      <p:pic>
        <p:nvPicPr>
          <p:cNvPr id="6" name="Picture 5" descr="w.PNG"/>
          <p:cNvPicPr>
            <a:picLocks noChangeAspect="1"/>
          </p:cNvPicPr>
          <p:nvPr/>
        </p:nvPicPr>
        <p:blipFill>
          <a:blip r:embed="rId6"/>
          <a:stretch>
            <a:fillRect/>
          </a:stretch>
        </p:blipFill>
        <p:spPr>
          <a:xfrm>
            <a:off x="23771" y="1285860"/>
            <a:ext cx="1613594" cy="214315"/>
          </a:xfrm>
          <a:prstGeom prst="rect">
            <a:avLst/>
          </a:prstGeom>
        </p:spPr>
      </p:pic>
    </p:spTree>
  </p:cSld>
  <p:clrMapOvr>
    <a:masterClrMapping/>
  </p:clrMapOvr>
  <p:transition spd="slow">
    <p:strips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2013img.png"/>
          <p:cNvPicPr>
            <a:picLocks noGrp="1" noChangeAspect="1"/>
          </p:cNvPicPr>
          <p:nvPr>
            <p:ph idx="1"/>
          </p:nvPr>
        </p:nvPicPr>
        <p:blipFill>
          <a:blip r:embed="rId2"/>
          <a:stretch>
            <a:fillRect/>
          </a:stretch>
        </p:blipFill>
        <p:spPr>
          <a:xfrm>
            <a:off x="2166910" y="1285860"/>
            <a:ext cx="8791282" cy="4757940"/>
          </a:xfrm>
          <a:prstGeom prst="rect">
            <a:avLst/>
          </a:prstGeom>
          <a:ln>
            <a:noFill/>
          </a:ln>
          <a:effectLst>
            <a:outerShdw blurRad="292100" dist="139700" dir="2700000" algn="tl" rotWithShape="0">
              <a:srgbClr val="333333">
                <a:alpha val="65000"/>
              </a:srgbClr>
            </a:outerShdw>
          </a:effectLst>
        </p:spPr>
      </p:pic>
      <p:sp>
        <p:nvSpPr>
          <p:cNvPr id="3" name="Title 2"/>
          <p:cNvSpPr>
            <a:spLocks noGrp="1"/>
          </p:cNvSpPr>
          <p:nvPr>
            <p:ph type="title"/>
          </p:nvPr>
        </p:nvSpPr>
        <p:spPr>
          <a:xfrm>
            <a:off x="595274" y="0"/>
            <a:ext cx="10972800" cy="1143000"/>
          </a:xfrm>
        </p:spPr>
        <p:txBody>
          <a:bodyPr/>
          <a:lstStyle/>
          <a:p>
            <a:r>
              <a:rPr lang="en-US" dirty="0" smtClean="0"/>
              <a:t>             </a:t>
            </a:r>
            <a:r>
              <a:rPr lang="en-US" dirty="0" smtClean="0">
                <a:latin typeface="Times New Roman" pitchFamily="18" charset="0"/>
                <a:cs typeface="Times New Roman" pitchFamily="18" charset="0"/>
              </a:rPr>
              <a:t>Microsoft Dynamic CRM 2013 UI</a:t>
            </a:r>
            <a:endParaRPr lang="en-IN" dirty="0">
              <a:latin typeface="Times New Roman" pitchFamily="18" charset="0"/>
              <a:cs typeface="Times New Roman" pitchFamily="18" charset="0"/>
            </a:endParaRPr>
          </a:p>
        </p:txBody>
      </p:sp>
      <p:pic>
        <p:nvPicPr>
          <p:cNvPr id="4" name="Picture 3" descr="0654.MS_rgb_Dynamics_CRM_Blu286_stack.png"/>
          <p:cNvPicPr>
            <a:picLocks noChangeAspect="1"/>
          </p:cNvPicPr>
          <p:nvPr/>
        </p:nvPicPr>
        <p:blipFill>
          <a:blip r:embed="rId3" cstate="print"/>
          <a:stretch>
            <a:fillRect/>
          </a:stretch>
        </p:blipFill>
        <p:spPr>
          <a:xfrm>
            <a:off x="9953652" y="6429397"/>
            <a:ext cx="2119168" cy="428604"/>
          </a:xfrm>
          <a:prstGeom prst="rect">
            <a:avLst/>
          </a:prstGeom>
        </p:spPr>
      </p:pic>
      <p:pic>
        <p:nvPicPr>
          <p:cNvPr id="5" name="Picture 4" descr="business_meeting_shaking_hands_sm_wm.gif"/>
          <p:cNvPicPr>
            <a:picLocks noChangeAspect="1"/>
          </p:cNvPicPr>
          <p:nvPr/>
        </p:nvPicPr>
        <p:blipFill>
          <a:blip r:embed="rId4"/>
          <a:stretch>
            <a:fillRect/>
          </a:stretch>
        </p:blipFill>
        <p:spPr>
          <a:xfrm>
            <a:off x="23770" y="-1"/>
            <a:ext cx="1643074" cy="1585371"/>
          </a:xfrm>
          <a:prstGeom prst="rect">
            <a:avLst/>
          </a:prstGeom>
        </p:spPr>
      </p:pic>
      <p:pic>
        <p:nvPicPr>
          <p:cNvPr id="7" name="Picture 6" descr="w.PNG"/>
          <p:cNvPicPr>
            <a:picLocks noChangeAspect="1"/>
          </p:cNvPicPr>
          <p:nvPr/>
        </p:nvPicPr>
        <p:blipFill>
          <a:blip r:embed="rId5"/>
          <a:stretch>
            <a:fillRect/>
          </a:stretch>
        </p:blipFill>
        <p:spPr>
          <a:xfrm>
            <a:off x="23771" y="1285860"/>
            <a:ext cx="1613594" cy="214315"/>
          </a:xfrm>
          <a:prstGeom prst="rect">
            <a:avLst/>
          </a:prstGeom>
        </p:spPr>
      </p:pic>
    </p:spTree>
  </p:cSld>
  <p:clrMapOvr>
    <a:masterClrMapping/>
  </p:clrMapOvr>
  <p:transition spd="slow">
    <p:wheel spokes="3"/>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85860"/>
            <a:ext cx="10972800" cy="5000660"/>
          </a:xfrm>
        </p:spPr>
        <p:txBody>
          <a:bodyPr>
            <a:normAutofit/>
          </a:bodyPr>
          <a:lstStyle/>
          <a:p>
            <a:r>
              <a:rPr lang="en-US" sz="2400" dirty="0" smtClean="0"/>
              <a:t>What is Microsoft Dynamics CRM ?</a:t>
            </a:r>
          </a:p>
          <a:p>
            <a:r>
              <a:rPr lang="en-US" sz="2400" dirty="0" smtClean="0"/>
              <a:t>Why Microsoft Dynamics CRM ?</a:t>
            </a:r>
          </a:p>
          <a:p>
            <a:r>
              <a:rPr lang="en-US" sz="2400" dirty="0" smtClean="0"/>
              <a:t>Deployment Option in CRM ?</a:t>
            </a:r>
          </a:p>
          <a:p>
            <a:r>
              <a:rPr lang="en-US" sz="2400" dirty="0" smtClean="0"/>
              <a:t>OOB Microsoft Dynamic CRM ?</a:t>
            </a:r>
          </a:p>
          <a:p>
            <a:r>
              <a:rPr lang="en-US" sz="2400" dirty="0" smtClean="0"/>
              <a:t>Modules of Dynamic CRM ?</a:t>
            </a:r>
          </a:p>
          <a:p>
            <a:r>
              <a:rPr lang="en-US" sz="2400" dirty="0" smtClean="0"/>
              <a:t>Dynamic CRM various Versions ?</a:t>
            </a:r>
          </a:p>
          <a:p>
            <a:r>
              <a:rPr lang="en-US" sz="2400" dirty="0" smtClean="0"/>
              <a:t>Security Model of Microsoft CRM?</a:t>
            </a:r>
          </a:p>
          <a:p>
            <a:r>
              <a:rPr lang="en-US" sz="2400" dirty="0" smtClean="0"/>
              <a:t>Technologies Supporting Microsoft CRM ?</a:t>
            </a:r>
          </a:p>
          <a:p>
            <a:r>
              <a:rPr lang="en-US" sz="2400" dirty="0" smtClean="0"/>
              <a:t>Microsoft CRM Database Structure</a:t>
            </a:r>
          </a:p>
          <a:p>
            <a:r>
              <a:rPr lang="en-US" sz="2400" dirty="0" smtClean="0"/>
              <a:t>Example</a:t>
            </a:r>
          </a:p>
          <a:p>
            <a:endParaRPr lang="en-US" dirty="0" smtClean="0"/>
          </a:p>
        </p:txBody>
      </p:sp>
      <p:sp>
        <p:nvSpPr>
          <p:cNvPr id="2" name="Title 1"/>
          <p:cNvSpPr>
            <a:spLocks noGrp="1"/>
          </p:cNvSpPr>
          <p:nvPr>
            <p:ph type="title"/>
          </p:nvPr>
        </p:nvSpPr>
        <p:spPr>
          <a:xfrm>
            <a:off x="380960" y="0"/>
            <a:ext cx="11572956" cy="1143000"/>
          </a:xfrm>
        </p:spPr>
        <p:txBody>
          <a:bodyPr>
            <a:normAutofit/>
          </a:bodyPr>
          <a:lstStyle/>
          <a:p>
            <a:r>
              <a:rPr lang="en-US" sz="4400" dirty="0" smtClean="0">
                <a:latin typeface="Times New Roman" pitchFamily="18" charset="0"/>
                <a:cs typeface="Times New Roman" pitchFamily="18" charset="0"/>
              </a:rPr>
              <a:t>           Microsoft Dynamics CRM Agenda</a:t>
            </a:r>
            <a:endParaRPr lang="en-US" sz="4400" dirty="0">
              <a:latin typeface="Times New Roman" pitchFamily="18" charset="0"/>
              <a:cs typeface="Times New Roman" pitchFamily="18" charset="0"/>
            </a:endParaRPr>
          </a:p>
        </p:txBody>
      </p:sp>
      <p:pic>
        <p:nvPicPr>
          <p:cNvPr id="6" name="Picture 5" descr="1.jpg"/>
          <p:cNvPicPr>
            <a:picLocks noChangeAspect="1"/>
          </p:cNvPicPr>
          <p:nvPr/>
        </p:nvPicPr>
        <p:blipFill>
          <a:blip r:embed="rId3"/>
          <a:stretch>
            <a:fillRect/>
          </a:stretch>
        </p:blipFill>
        <p:spPr>
          <a:xfrm>
            <a:off x="8096264" y="1643050"/>
            <a:ext cx="3857652" cy="2900773"/>
          </a:xfrm>
          <a:prstGeom prst="rect">
            <a:avLst/>
          </a:prstGeom>
        </p:spPr>
      </p:pic>
      <p:pic>
        <p:nvPicPr>
          <p:cNvPr id="8" name="Picture 7" descr="0654.MS_rgb_Dynamics_CRM_Blu286_stack.png"/>
          <p:cNvPicPr>
            <a:picLocks noChangeAspect="1"/>
          </p:cNvPicPr>
          <p:nvPr/>
        </p:nvPicPr>
        <p:blipFill>
          <a:blip r:embed="rId4" cstate="print"/>
          <a:stretch>
            <a:fillRect/>
          </a:stretch>
        </p:blipFill>
        <p:spPr>
          <a:xfrm>
            <a:off x="9953652" y="6429397"/>
            <a:ext cx="2119168" cy="428604"/>
          </a:xfrm>
          <a:prstGeom prst="rect">
            <a:avLst/>
          </a:prstGeom>
        </p:spPr>
      </p:pic>
      <p:pic>
        <p:nvPicPr>
          <p:cNvPr id="7" name="Picture 6" descr="business_meeting_shaking_hands_sm_wm.gif"/>
          <p:cNvPicPr>
            <a:picLocks noChangeAspect="1"/>
          </p:cNvPicPr>
          <p:nvPr/>
        </p:nvPicPr>
        <p:blipFill>
          <a:blip r:embed="rId5"/>
          <a:stretch>
            <a:fillRect/>
          </a:stretch>
        </p:blipFill>
        <p:spPr>
          <a:xfrm>
            <a:off x="23770" y="0"/>
            <a:ext cx="1643074" cy="1309654"/>
          </a:xfrm>
          <a:prstGeom prst="rect">
            <a:avLst/>
          </a:prstGeom>
        </p:spPr>
      </p:pic>
      <p:pic>
        <p:nvPicPr>
          <p:cNvPr id="9" name="Picture 8" descr="w.PNG"/>
          <p:cNvPicPr>
            <a:picLocks noChangeAspect="1"/>
          </p:cNvPicPr>
          <p:nvPr/>
        </p:nvPicPr>
        <p:blipFill>
          <a:blip r:embed="rId6"/>
          <a:stretch>
            <a:fillRect/>
          </a:stretch>
        </p:blipFill>
        <p:spPr>
          <a:xfrm>
            <a:off x="23771" y="1071546"/>
            <a:ext cx="1613594" cy="214315"/>
          </a:xfrm>
          <a:prstGeom prst="rect">
            <a:avLst/>
          </a:prstGeom>
        </p:spPr>
      </p:pic>
    </p:spTree>
    <p:extLst>
      <p:ext uri="{BB962C8B-B14F-4D97-AF65-F5344CB8AC3E}">
        <p14:creationId xmlns="" xmlns:p14="http://schemas.microsoft.com/office/powerpoint/2010/main" val="3512360150"/>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015img.png"/>
          <p:cNvPicPr>
            <a:picLocks noGrp="1" noChangeAspect="1"/>
          </p:cNvPicPr>
          <p:nvPr>
            <p:ph idx="1"/>
          </p:nvPr>
        </p:nvPicPr>
        <p:blipFill>
          <a:blip r:embed="rId2"/>
          <a:stretch>
            <a:fillRect/>
          </a:stretch>
        </p:blipFill>
        <p:spPr>
          <a:xfrm>
            <a:off x="2024034" y="1214422"/>
            <a:ext cx="9011188" cy="4779888"/>
          </a:xfrm>
          <a:prstGeom prst="rect">
            <a:avLst/>
          </a:prstGeom>
          <a:ln>
            <a:noFill/>
          </a:ln>
          <a:effectLst>
            <a:outerShdw blurRad="292100" dist="139700" dir="2700000" algn="tl" rotWithShape="0">
              <a:srgbClr val="333333">
                <a:alpha val="65000"/>
              </a:srgbClr>
            </a:outerShdw>
          </a:effectLst>
        </p:spPr>
      </p:pic>
      <p:sp>
        <p:nvSpPr>
          <p:cNvPr id="3" name="Title 2"/>
          <p:cNvSpPr>
            <a:spLocks noGrp="1"/>
          </p:cNvSpPr>
          <p:nvPr>
            <p:ph type="title"/>
          </p:nvPr>
        </p:nvSpPr>
        <p:spPr>
          <a:xfrm>
            <a:off x="595274" y="0"/>
            <a:ext cx="10972800" cy="1143000"/>
          </a:xfrm>
        </p:spPr>
        <p:txBody>
          <a:bodyPr/>
          <a:lstStyle/>
          <a:p>
            <a:r>
              <a:rPr lang="en-US" dirty="0" smtClean="0">
                <a:latin typeface="Times New Roman" pitchFamily="18" charset="0"/>
                <a:cs typeface="Times New Roman" pitchFamily="18" charset="0"/>
              </a:rPr>
              <a:t>             Microsoft Dynamic CRM 2015 UI</a:t>
            </a:r>
            <a:endParaRPr lang="en-IN" dirty="0">
              <a:latin typeface="Times New Roman" pitchFamily="18" charset="0"/>
              <a:cs typeface="Times New Roman" pitchFamily="18" charset="0"/>
            </a:endParaRPr>
          </a:p>
        </p:txBody>
      </p:sp>
      <p:pic>
        <p:nvPicPr>
          <p:cNvPr id="5" name="Picture 4" descr="0654.MS_rgb_Dynamics_CRM_Blu286_stack.png"/>
          <p:cNvPicPr>
            <a:picLocks noChangeAspect="1"/>
          </p:cNvPicPr>
          <p:nvPr/>
        </p:nvPicPr>
        <p:blipFill>
          <a:blip r:embed="rId3" cstate="print"/>
          <a:stretch>
            <a:fillRect/>
          </a:stretch>
        </p:blipFill>
        <p:spPr>
          <a:xfrm>
            <a:off x="9953652" y="6429397"/>
            <a:ext cx="2119168" cy="428604"/>
          </a:xfrm>
          <a:prstGeom prst="rect">
            <a:avLst/>
          </a:prstGeom>
        </p:spPr>
      </p:pic>
      <p:pic>
        <p:nvPicPr>
          <p:cNvPr id="6" name="Picture 5" descr="business_meeting_shaking_hands_sm_wm.gif"/>
          <p:cNvPicPr>
            <a:picLocks noChangeAspect="1"/>
          </p:cNvPicPr>
          <p:nvPr/>
        </p:nvPicPr>
        <p:blipFill>
          <a:blip r:embed="rId4"/>
          <a:stretch>
            <a:fillRect/>
          </a:stretch>
        </p:blipFill>
        <p:spPr>
          <a:xfrm>
            <a:off x="23770" y="-1"/>
            <a:ext cx="1643074" cy="1585371"/>
          </a:xfrm>
          <a:prstGeom prst="rect">
            <a:avLst/>
          </a:prstGeom>
        </p:spPr>
      </p:pic>
      <p:pic>
        <p:nvPicPr>
          <p:cNvPr id="7" name="Picture 6" descr="w.PNG"/>
          <p:cNvPicPr>
            <a:picLocks noChangeAspect="1"/>
          </p:cNvPicPr>
          <p:nvPr/>
        </p:nvPicPr>
        <p:blipFill>
          <a:blip r:embed="rId5"/>
          <a:stretch>
            <a:fillRect/>
          </a:stretch>
        </p:blipFill>
        <p:spPr>
          <a:xfrm>
            <a:off x="23771" y="1285860"/>
            <a:ext cx="1613594" cy="214315"/>
          </a:xfrm>
          <a:prstGeom prst="rect">
            <a:avLst/>
          </a:prstGeom>
        </p:spPr>
      </p:pic>
    </p:spTree>
  </p:cSld>
  <p:clrMapOvr>
    <a:masterClrMapping/>
  </p:clrMapOvr>
  <p:transition spd="slow">
    <p:newsfla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85861"/>
            <a:ext cx="10972800" cy="4721432"/>
          </a:xfrm>
        </p:spPr>
        <p:txBody>
          <a:bodyPr>
            <a:normAutofit lnSpcReduction="10000"/>
          </a:bodyPr>
          <a:lstStyle/>
          <a:p>
            <a:r>
              <a:rPr lang="en-US" b="1" dirty="0" smtClean="0"/>
              <a:t>Field Level Security</a:t>
            </a:r>
            <a:r>
              <a:rPr lang="en-US" dirty="0" smtClean="0"/>
              <a:t> - </a:t>
            </a:r>
            <a:r>
              <a:rPr lang="en-US" sz="2400" dirty="0" smtClean="0"/>
              <a:t>C</a:t>
            </a:r>
            <a:r>
              <a:rPr lang="en-IN" sz="2400" dirty="0" smtClean="0"/>
              <a:t>ontrol users and team access rights to specific fields on entities</a:t>
            </a:r>
            <a:r>
              <a:rPr lang="en-IN" dirty="0" smtClean="0"/>
              <a:t>.</a:t>
            </a:r>
          </a:p>
          <a:p>
            <a:endParaRPr lang="en-US" dirty="0" smtClean="0"/>
          </a:p>
          <a:p>
            <a:r>
              <a:rPr lang="en-US" b="1" dirty="0" smtClean="0"/>
              <a:t>Role Based Security</a:t>
            </a:r>
            <a:r>
              <a:rPr lang="en-US" dirty="0" smtClean="0"/>
              <a:t> - </a:t>
            </a:r>
            <a:r>
              <a:rPr lang="en-US" sz="2400" dirty="0" smtClean="0"/>
              <a:t>C</a:t>
            </a:r>
            <a:r>
              <a:rPr lang="en-IN" sz="2400" dirty="0" smtClean="0"/>
              <a:t>ontrol users and team access rights to specific entities.</a:t>
            </a:r>
          </a:p>
          <a:p>
            <a:endParaRPr lang="en-US" dirty="0" smtClean="0"/>
          </a:p>
          <a:p>
            <a:r>
              <a:rPr lang="en-US" b="1" dirty="0" smtClean="0"/>
              <a:t>Form Based Security</a:t>
            </a:r>
            <a:r>
              <a:rPr lang="en-US" dirty="0" smtClean="0"/>
              <a:t>- </a:t>
            </a:r>
            <a:r>
              <a:rPr lang="en-US" sz="2400" dirty="0" smtClean="0"/>
              <a:t>C</a:t>
            </a:r>
            <a:r>
              <a:rPr lang="en-IN" sz="2400" dirty="0" smtClean="0"/>
              <a:t>ontrol users and team access rights to specific forms of entities.</a:t>
            </a:r>
            <a:endParaRPr lang="en-US" sz="2400" dirty="0" smtClean="0"/>
          </a:p>
          <a:p>
            <a:endParaRPr lang="en-US" dirty="0" smtClean="0"/>
          </a:p>
          <a:p>
            <a:r>
              <a:rPr lang="en-US" b="1" dirty="0" smtClean="0"/>
              <a:t>Object Based Security</a:t>
            </a:r>
            <a:r>
              <a:rPr lang="en-US" dirty="0" smtClean="0"/>
              <a:t>- </a:t>
            </a:r>
            <a:r>
              <a:rPr lang="en-US" sz="2400" dirty="0" smtClean="0"/>
              <a:t>C</a:t>
            </a:r>
            <a:r>
              <a:rPr lang="en-IN" sz="2400" dirty="0" smtClean="0"/>
              <a:t>ontrol users and team access rights to specific records of entities</a:t>
            </a:r>
            <a:r>
              <a:rPr lang="en-IN" dirty="0" smtClean="0"/>
              <a:t>.</a:t>
            </a:r>
            <a:endParaRPr lang="en-IN" dirty="0"/>
          </a:p>
        </p:txBody>
      </p:sp>
      <p:sp>
        <p:nvSpPr>
          <p:cNvPr id="3" name="Title 2"/>
          <p:cNvSpPr>
            <a:spLocks noGrp="1"/>
          </p:cNvSpPr>
          <p:nvPr>
            <p:ph type="title"/>
          </p:nvPr>
        </p:nvSpPr>
        <p:spPr>
          <a:xfrm>
            <a:off x="666712" y="0"/>
            <a:ext cx="10972800" cy="1143000"/>
          </a:xfrm>
        </p:spPr>
        <p:txBody>
          <a:bodyPr/>
          <a:lstStyle/>
          <a:p>
            <a:r>
              <a:rPr lang="en-US" dirty="0" smtClean="0">
                <a:latin typeface="Times New Roman" pitchFamily="18" charset="0"/>
                <a:cs typeface="Times New Roman" pitchFamily="18" charset="0"/>
              </a:rPr>
              <a:t>           Security Levels in Dynamic CRM</a:t>
            </a:r>
            <a:endParaRPr lang="en-IN" dirty="0">
              <a:latin typeface="Times New Roman" pitchFamily="18" charset="0"/>
              <a:cs typeface="Times New Roman" pitchFamily="18" charset="0"/>
            </a:endParaRPr>
          </a:p>
        </p:txBody>
      </p:sp>
      <p:pic>
        <p:nvPicPr>
          <p:cNvPr id="4" name="Picture 3" descr="security.jpeg"/>
          <p:cNvPicPr>
            <a:picLocks noChangeAspect="1"/>
          </p:cNvPicPr>
          <p:nvPr/>
        </p:nvPicPr>
        <p:blipFill>
          <a:blip r:embed="rId2"/>
          <a:stretch>
            <a:fillRect/>
          </a:stretch>
        </p:blipFill>
        <p:spPr>
          <a:xfrm>
            <a:off x="9986999" y="0"/>
            <a:ext cx="1323975" cy="1323975"/>
          </a:xfrm>
          <a:prstGeom prst="rect">
            <a:avLst/>
          </a:prstGeom>
        </p:spPr>
      </p:pic>
      <p:pic>
        <p:nvPicPr>
          <p:cNvPr id="5" name="Picture 4" descr="0654.MS_rgb_Dynamics_CRM_Blu286_stack.png"/>
          <p:cNvPicPr>
            <a:picLocks noChangeAspect="1"/>
          </p:cNvPicPr>
          <p:nvPr/>
        </p:nvPicPr>
        <p:blipFill>
          <a:blip r:embed="rId3" cstate="print"/>
          <a:stretch>
            <a:fillRect/>
          </a:stretch>
        </p:blipFill>
        <p:spPr>
          <a:xfrm>
            <a:off x="9953652" y="6429397"/>
            <a:ext cx="2119168" cy="428604"/>
          </a:xfrm>
          <a:prstGeom prst="rect">
            <a:avLst/>
          </a:prstGeom>
        </p:spPr>
      </p:pic>
      <p:pic>
        <p:nvPicPr>
          <p:cNvPr id="7" name="Picture 6" descr="business_meeting_shaking_hands_sm_wm.gif"/>
          <p:cNvPicPr>
            <a:picLocks noChangeAspect="1"/>
          </p:cNvPicPr>
          <p:nvPr/>
        </p:nvPicPr>
        <p:blipFill>
          <a:blip r:embed="rId4"/>
          <a:stretch>
            <a:fillRect/>
          </a:stretch>
        </p:blipFill>
        <p:spPr>
          <a:xfrm>
            <a:off x="23770" y="-1"/>
            <a:ext cx="1285884" cy="1240725"/>
          </a:xfrm>
          <a:prstGeom prst="rect">
            <a:avLst/>
          </a:prstGeom>
        </p:spPr>
      </p:pic>
    </p:spTree>
  </p:cSld>
  <p:clrMapOvr>
    <a:masterClrMapping/>
  </p:clrMapOvr>
  <p:transition spd="slow">
    <p:circl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9522" y="1142985"/>
            <a:ext cx="11644394" cy="4864308"/>
          </a:xfrm>
        </p:spPr>
        <p:txBody>
          <a:bodyPr>
            <a:normAutofit/>
          </a:bodyPr>
          <a:lstStyle/>
          <a:p>
            <a:r>
              <a:rPr lang="en-US" sz="2400" dirty="0" smtClean="0"/>
              <a:t>          </a:t>
            </a:r>
          </a:p>
          <a:p>
            <a:pPr>
              <a:buNone/>
            </a:pPr>
            <a:r>
              <a:rPr lang="en-US" sz="2400" dirty="0" smtClean="0"/>
              <a:t>          Microsoft CRM integrates and works with the following technologies</a:t>
            </a:r>
            <a:endParaRPr lang="en-IN" sz="2400" dirty="0"/>
          </a:p>
        </p:txBody>
      </p:sp>
      <p:sp>
        <p:nvSpPr>
          <p:cNvPr id="3" name="Title 2"/>
          <p:cNvSpPr>
            <a:spLocks noGrp="1"/>
          </p:cNvSpPr>
          <p:nvPr>
            <p:ph type="title"/>
          </p:nvPr>
        </p:nvSpPr>
        <p:spPr>
          <a:xfrm>
            <a:off x="380960" y="0"/>
            <a:ext cx="10972800" cy="1143000"/>
          </a:xfrm>
        </p:spPr>
        <p:txBody>
          <a:bodyPr>
            <a:normAutofit fontScale="90000"/>
          </a:bodyPr>
          <a:lstStyle/>
          <a:p>
            <a:r>
              <a:rPr lang="en-US" sz="4400" dirty="0" smtClean="0">
                <a:latin typeface="Times New Roman" pitchFamily="18" charset="0"/>
                <a:cs typeface="Times New Roman" pitchFamily="18" charset="0"/>
              </a:rPr>
              <a:t>            Technologies Supporting Microsoft CRM</a:t>
            </a:r>
            <a:endParaRPr lang="en-IN" sz="4400" dirty="0">
              <a:latin typeface="Times New Roman" pitchFamily="18" charset="0"/>
              <a:cs typeface="Times New Roman" pitchFamily="18" charset="0"/>
            </a:endParaRPr>
          </a:p>
        </p:txBody>
      </p:sp>
      <p:graphicFrame>
        <p:nvGraphicFramePr>
          <p:cNvPr id="6" name="Diagram 5"/>
          <p:cNvGraphicFramePr/>
          <p:nvPr/>
        </p:nvGraphicFramePr>
        <p:xfrm>
          <a:off x="2738414" y="2071678"/>
          <a:ext cx="6387548" cy="40761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0654.MS_rgb_Dynamics_CRM_Blu286_stack.png"/>
          <p:cNvPicPr>
            <a:picLocks noChangeAspect="1"/>
          </p:cNvPicPr>
          <p:nvPr/>
        </p:nvPicPr>
        <p:blipFill>
          <a:blip r:embed="rId7" cstate="print"/>
          <a:stretch>
            <a:fillRect/>
          </a:stretch>
        </p:blipFill>
        <p:spPr>
          <a:xfrm>
            <a:off x="9953652" y="6429397"/>
            <a:ext cx="2119168" cy="428604"/>
          </a:xfrm>
          <a:prstGeom prst="rect">
            <a:avLst/>
          </a:prstGeom>
        </p:spPr>
      </p:pic>
      <p:pic>
        <p:nvPicPr>
          <p:cNvPr id="8" name="Picture 7" descr="business_meeting_shaking_hands_sm_wm.gif"/>
          <p:cNvPicPr>
            <a:picLocks noChangeAspect="1"/>
          </p:cNvPicPr>
          <p:nvPr/>
        </p:nvPicPr>
        <p:blipFill>
          <a:blip r:embed="rId8"/>
          <a:stretch>
            <a:fillRect/>
          </a:stretch>
        </p:blipFill>
        <p:spPr>
          <a:xfrm>
            <a:off x="23770" y="-1"/>
            <a:ext cx="1643074" cy="1585371"/>
          </a:xfrm>
          <a:prstGeom prst="rect">
            <a:avLst/>
          </a:prstGeom>
        </p:spPr>
      </p:pic>
      <p:pic>
        <p:nvPicPr>
          <p:cNvPr id="9" name="Picture 8" descr="w.PNG"/>
          <p:cNvPicPr>
            <a:picLocks noChangeAspect="1"/>
          </p:cNvPicPr>
          <p:nvPr/>
        </p:nvPicPr>
        <p:blipFill>
          <a:blip r:embed="rId9"/>
          <a:stretch>
            <a:fillRect/>
          </a:stretch>
        </p:blipFill>
        <p:spPr>
          <a:xfrm>
            <a:off x="23771" y="1285860"/>
            <a:ext cx="1613594" cy="214315"/>
          </a:xfrm>
          <a:prstGeom prst="rect">
            <a:avLst/>
          </a:prstGeom>
        </p:spPr>
      </p:pic>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graphicEl>
                                              <a:dgm id="{E6120A39-7AC6-4B3F-8FAE-41D908AC7F14}"/>
                                            </p:graphicEl>
                                          </p:spTgt>
                                        </p:tgtEl>
                                        <p:attrNameLst>
                                          <p:attrName>style.visibility</p:attrName>
                                        </p:attrNameLst>
                                      </p:cBhvr>
                                      <p:to>
                                        <p:strVal val="visible"/>
                                      </p:to>
                                    </p:set>
                                    <p:animEffect transition="in" filter="wipe(down)">
                                      <p:cBhvr>
                                        <p:cTn id="7" dur="500"/>
                                        <p:tgtEl>
                                          <p:spTgt spid="6">
                                            <p:graphicEl>
                                              <a:dgm id="{E6120A39-7AC6-4B3F-8FAE-41D908AC7F14}"/>
                                            </p:graphic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graphicEl>
                                              <a:dgm id="{18C546FA-DE71-400C-8F0B-615038D1DE15}"/>
                                            </p:graphicEl>
                                          </p:spTgt>
                                        </p:tgtEl>
                                        <p:attrNameLst>
                                          <p:attrName>style.visibility</p:attrName>
                                        </p:attrNameLst>
                                      </p:cBhvr>
                                      <p:to>
                                        <p:strVal val="visible"/>
                                      </p:to>
                                    </p:set>
                                    <p:animEffect transition="in" filter="wipe(down)">
                                      <p:cBhvr>
                                        <p:cTn id="11" dur="500"/>
                                        <p:tgtEl>
                                          <p:spTgt spid="6">
                                            <p:graphicEl>
                                              <a:dgm id="{18C546FA-DE71-400C-8F0B-615038D1DE15}"/>
                                            </p:graphic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
                                            <p:graphicEl>
                                              <a:dgm id="{078587C9-91AD-42B6-9228-C074770BBC72}"/>
                                            </p:graphicEl>
                                          </p:spTgt>
                                        </p:tgtEl>
                                        <p:attrNameLst>
                                          <p:attrName>style.visibility</p:attrName>
                                        </p:attrNameLst>
                                      </p:cBhvr>
                                      <p:to>
                                        <p:strVal val="visible"/>
                                      </p:to>
                                    </p:set>
                                    <p:animEffect transition="in" filter="wipe(down)">
                                      <p:cBhvr>
                                        <p:cTn id="15" dur="500"/>
                                        <p:tgtEl>
                                          <p:spTgt spid="6">
                                            <p:graphicEl>
                                              <a:dgm id="{078587C9-91AD-42B6-9228-C074770BBC72}"/>
                                            </p:graphic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6">
                                            <p:graphicEl>
                                              <a:dgm id="{38CCFF0D-FE15-4014-A47A-F44225468CA2}"/>
                                            </p:graphicEl>
                                          </p:spTgt>
                                        </p:tgtEl>
                                        <p:attrNameLst>
                                          <p:attrName>style.visibility</p:attrName>
                                        </p:attrNameLst>
                                      </p:cBhvr>
                                      <p:to>
                                        <p:strVal val="visible"/>
                                      </p:to>
                                    </p:set>
                                    <p:animEffect transition="in" filter="wipe(down)">
                                      <p:cBhvr>
                                        <p:cTn id="19" dur="500"/>
                                        <p:tgtEl>
                                          <p:spTgt spid="6">
                                            <p:graphicEl>
                                              <a:dgm id="{38CCFF0D-FE15-4014-A47A-F44225468CA2}"/>
                                            </p:graphic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6">
                                            <p:graphicEl>
                                              <a:dgm id="{707A685E-D66D-46A5-8C61-0247C5C7EE80}"/>
                                            </p:graphicEl>
                                          </p:spTgt>
                                        </p:tgtEl>
                                        <p:attrNameLst>
                                          <p:attrName>style.visibility</p:attrName>
                                        </p:attrNameLst>
                                      </p:cBhvr>
                                      <p:to>
                                        <p:strVal val="visible"/>
                                      </p:to>
                                    </p:set>
                                    <p:animEffect transition="in" filter="wipe(down)">
                                      <p:cBhvr>
                                        <p:cTn id="23" dur="500"/>
                                        <p:tgtEl>
                                          <p:spTgt spid="6">
                                            <p:graphicEl>
                                              <a:dgm id="{707A685E-D66D-46A5-8C61-0247C5C7EE80}"/>
                                            </p:graphic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6">
                                            <p:graphicEl>
                                              <a:dgm id="{ED05C6E6-3F1E-4000-B08F-6E693956B311}"/>
                                            </p:graphicEl>
                                          </p:spTgt>
                                        </p:tgtEl>
                                        <p:attrNameLst>
                                          <p:attrName>style.visibility</p:attrName>
                                        </p:attrNameLst>
                                      </p:cBhvr>
                                      <p:to>
                                        <p:strVal val="visible"/>
                                      </p:to>
                                    </p:set>
                                    <p:animEffect transition="in" filter="wipe(down)">
                                      <p:cBhvr>
                                        <p:cTn id="27" dur="500"/>
                                        <p:tgtEl>
                                          <p:spTgt spid="6">
                                            <p:graphicEl>
                                              <a:dgm id="{ED05C6E6-3F1E-4000-B08F-6E693956B311}"/>
                                            </p:graphic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6">
                                            <p:graphicEl>
                                              <a:dgm id="{10C46E2E-FB25-460E-B9CF-5B52CE4E31E0}"/>
                                            </p:graphicEl>
                                          </p:spTgt>
                                        </p:tgtEl>
                                        <p:attrNameLst>
                                          <p:attrName>style.visibility</p:attrName>
                                        </p:attrNameLst>
                                      </p:cBhvr>
                                      <p:to>
                                        <p:strVal val="visible"/>
                                      </p:to>
                                    </p:set>
                                    <p:animEffect transition="in" filter="wipe(down)">
                                      <p:cBhvr>
                                        <p:cTn id="31" dur="500"/>
                                        <p:tgtEl>
                                          <p:spTgt spid="6">
                                            <p:graphicEl>
                                              <a:dgm id="{10C46E2E-FB25-460E-B9CF-5B52CE4E31E0}"/>
                                            </p:graphicEl>
                                          </p:spTgt>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6">
                                            <p:graphicEl>
                                              <a:dgm id="{99012FC4-24CD-45A7-94FA-AFDB98D280F5}"/>
                                            </p:graphicEl>
                                          </p:spTgt>
                                        </p:tgtEl>
                                        <p:attrNameLst>
                                          <p:attrName>style.visibility</p:attrName>
                                        </p:attrNameLst>
                                      </p:cBhvr>
                                      <p:to>
                                        <p:strVal val="visible"/>
                                      </p:to>
                                    </p:set>
                                    <p:animEffect transition="in" filter="wipe(down)">
                                      <p:cBhvr>
                                        <p:cTn id="35" dur="500"/>
                                        <p:tgtEl>
                                          <p:spTgt spid="6">
                                            <p:graphicEl>
                                              <a:dgm id="{99012FC4-24CD-45A7-94FA-AFDB98D280F5}"/>
                                            </p:graphicEl>
                                          </p:spTgt>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6">
                                            <p:graphicEl>
                                              <a:dgm id="{23A04F4A-31F5-42E1-A7C2-D8692271FADC}"/>
                                            </p:graphicEl>
                                          </p:spTgt>
                                        </p:tgtEl>
                                        <p:attrNameLst>
                                          <p:attrName>style.visibility</p:attrName>
                                        </p:attrNameLst>
                                      </p:cBhvr>
                                      <p:to>
                                        <p:strVal val="visible"/>
                                      </p:to>
                                    </p:set>
                                    <p:animEffect transition="in" filter="wipe(down)">
                                      <p:cBhvr>
                                        <p:cTn id="39" dur="500"/>
                                        <p:tgtEl>
                                          <p:spTgt spid="6">
                                            <p:graphicEl>
                                              <a:dgm id="{23A04F4A-31F5-42E1-A7C2-D8692271FADC}"/>
                                            </p:graphicEl>
                                          </p:spTgt>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6">
                                            <p:graphicEl>
                                              <a:dgm id="{B4CA24B7-CC47-41A5-99FB-34AD7B94A3B4}"/>
                                            </p:graphicEl>
                                          </p:spTgt>
                                        </p:tgtEl>
                                        <p:attrNameLst>
                                          <p:attrName>style.visibility</p:attrName>
                                        </p:attrNameLst>
                                      </p:cBhvr>
                                      <p:to>
                                        <p:strVal val="visible"/>
                                      </p:to>
                                    </p:set>
                                    <p:animEffect transition="in" filter="wipe(down)">
                                      <p:cBhvr>
                                        <p:cTn id="43" dur="500"/>
                                        <p:tgtEl>
                                          <p:spTgt spid="6">
                                            <p:graphicEl>
                                              <a:dgm id="{B4CA24B7-CC47-41A5-99FB-34AD7B94A3B4}"/>
                                            </p:graphicEl>
                                          </p:spTgt>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6">
                                            <p:graphicEl>
                                              <a:dgm id="{BD14720C-B170-4C97-8709-703709B568BC}"/>
                                            </p:graphicEl>
                                          </p:spTgt>
                                        </p:tgtEl>
                                        <p:attrNameLst>
                                          <p:attrName>style.visibility</p:attrName>
                                        </p:attrNameLst>
                                      </p:cBhvr>
                                      <p:to>
                                        <p:strVal val="visible"/>
                                      </p:to>
                                    </p:set>
                                    <p:animEffect transition="in" filter="wipe(down)">
                                      <p:cBhvr>
                                        <p:cTn id="47" dur="500"/>
                                        <p:tgtEl>
                                          <p:spTgt spid="6">
                                            <p:graphicEl>
                                              <a:dgm id="{BD14720C-B170-4C97-8709-703709B568B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lvl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descr="abc.PNG"/>
          <p:cNvPicPr>
            <a:picLocks noGrp="1" noChangeAspect="1"/>
          </p:cNvPicPr>
          <p:nvPr>
            <p:ph idx="1"/>
          </p:nvPr>
        </p:nvPicPr>
        <p:blipFill>
          <a:blip r:embed="rId2"/>
          <a:stretch>
            <a:fillRect/>
          </a:stretch>
        </p:blipFill>
        <p:spPr>
          <a:xfrm>
            <a:off x="238084" y="1071546"/>
            <a:ext cx="11882478" cy="4714908"/>
          </a:xfrm>
          <a:prstGeom prst="rect">
            <a:avLst/>
          </a:prstGeom>
          <a:ln>
            <a:noFill/>
          </a:ln>
          <a:effectLst>
            <a:softEdge rad="112500"/>
          </a:effectLst>
        </p:spPr>
      </p:pic>
      <p:sp>
        <p:nvSpPr>
          <p:cNvPr id="3" name="Title 2"/>
          <p:cNvSpPr>
            <a:spLocks noGrp="1"/>
          </p:cNvSpPr>
          <p:nvPr>
            <p:ph type="title"/>
          </p:nvPr>
        </p:nvSpPr>
        <p:spPr>
          <a:xfrm>
            <a:off x="595274" y="0"/>
            <a:ext cx="10972800" cy="1143000"/>
          </a:xfrm>
        </p:spPr>
        <p:txBody>
          <a:bodyPr>
            <a:normAutofit/>
          </a:bodyPr>
          <a:lstStyle/>
          <a:p>
            <a:r>
              <a:rPr lang="en-US" sz="4400" dirty="0" smtClean="0">
                <a:latin typeface="Times New Roman" pitchFamily="18" charset="0"/>
                <a:cs typeface="Times New Roman" pitchFamily="18" charset="0"/>
              </a:rPr>
              <a:t>           Execution Pipeline of Dynamic CRM</a:t>
            </a:r>
            <a:endParaRPr lang="en-IN" sz="4400" dirty="0">
              <a:latin typeface="Times New Roman" pitchFamily="18" charset="0"/>
              <a:cs typeface="Times New Roman" pitchFamily="18" charset="0"/>
            </a:endParaRPr>
          </a:p>
        </p:txBody>
      </p:sp>
      <p:pic>
        <p:nvPicPr>
          <p:cNvPr id="5" name="Picture 4" descr="0654.MS_rgb_Dynamics_CRM_Blu286_stack.png"/>
          <p:cNvPicPr>
            <a:picLocks noChangeAspect="1"/>
          </p:cNvPicPr>
          <p:nvPr/>
        </p:nvPicPr>
        <p:blipFill>
          <a:blip r:embed="rId3" cstate="print"/>
          <a:stretch>
            <a:fillRect/>
          </a:stretch>
        </p:blipFill>
        <p:spPr>
          <a:xfrm>
            <a:off x="9953652" y="6429397"/>
            <a:ext cx="2119168" cy="428604"/>
          </a:xfrm>
          <a:prstGeom prst="rect">
            <a:avLst/>
          </a:prstGeom>
        </p:spPr>
      </p:pic>
      <p:pic>
        <p:nvPicPr>
          <p:cNvPr id="8" name="Picture 7" descr="business_meeting_shaking_hands_sm_wm.gif"/>
          <p:cNvPicPr>
            <a:picLocks noChangeAspect="1"/>
          </p:cNvPicPr>
          <p:nvPr/>
        </p:nvPicPr>
        <p:blipFill>
          <a:blip r:embed="rId4"/>
          <a:stretch>
            <a:fillRect/>
          </a:stretch>
        </p:blipFill>
        <p:spPr>
          <a:xfrm>
            <a:off x="23770" y="-1"/>
            <a:ext cx="1643074" cy="1585371"/>
          </a:xfrm>
          <a:prstGeom prst="rect">
            <a:avLst/>
          </a:prstGeom>
        </p:spPr>
      </p:pic>
      <p:pic>
        <p:nvPicPr>
          <p:cNvPr id="9" name="Picture 8" descr="w.PNG"/>
          <p:cNvPicPr>
            <a:picLocks noChangeAspect="1"/>
          </p:cNvPicPr>
          <p:nvPr/>
        </p:nvPicPr>
        <p:blipFill>
          <a:blip r:embed="rId5"/>
          <a:stretch>
            <a:fillRect/>
          </a:stretch>
        </p:blipFill>
        <p:spPr>
          <a:xfrm>
            <a:off x="23771" y="1285860"/>
            <a:ext cx="1613594" cy="214315"/>
          </a:xfrm>
          <a:prstGeom prst="rect">
            <a:avLst/>
          </a:prstGeom>
        </p:spPr>
      </p:pic>
    </p:spTree>
  </p:cSld>
  <p:clrMapOvr>
    <a:masterClrMapping/>
  </p:clrMapOvr>
  <p:transition spd="slow">
    <p:dissolv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0"/>
            <a:ext cx="10972800" cy="6007293"/>
          </a:xfrm>
        </p:spPr>
        <p:txBody>
          <a:bodyPr/>
          <a:lstStyle/>
          <a:p>
            <a:pPr>
              <a:buNone/>
            </a:pPr>
            <a:r>
              <a:rPr lang="en-US" sz="4400" b="1" dirty="0" smtClean="0">
                <a:latin typeface="Times New Roman" pitchFamily="18" charset="0"/>
                <a:cs typeface="Times New Roman" pitchFamily="18" charset="0"/>
              </a:rPr>
              <a:t>       Database Structure of Dynamic CRM</a:t>
            </a:r>
          </a:p>
          <a:p>
            <a:pPr>
              <a:buNone/>
            </a:pPr>
            <a:endParaRPr lang="en-US" b="1" dirty="0" smtClean="0"/>
          </a:p>
          <a:p>
            <a:r>
              <a:rPr lang="en-US" b="1" dirty="0" smtClean="0">
                <a:solidFill>
                  <a:srgbClr val="0070C0"/>
                </a:solidFill>
              </a:rPr>
              <a:t>Microsoft CRM Database:</a:t>
            </a:r>
          </a:p>
          <a:p>
            <a:r>
              <a:rPr lang="en-US" sz="2400" b="1" dirty="0" smtClean="0"/>
              <a:t>MSCRM_Config</a:t>
            </a:r>
            <a:r>
              <a:rPr lang="en-US" sz="2400" dirty="0" smtClean="0"/>
              <a:t> – Store configuration data of crm organization.</a:t>
            </a:r>
          </a:p>
          <a:p>
            <a:r>
              <a:rPr lang="en-US" sz="2400" b="1" dirty="0" smtClean="0"/>
              <a:t>&lt;OrganinsationName&gt;_MSCRM (OwensCorning_MSCRM)</a:t>
            </a:r>
            <a:r>
              <a:rPr lang="en-US" sz="2400" dirty="0" smtClean="0"/>
              <a:t> – Store organization metadata</a:t>
            </a:r>
          </a:p>
          <a:p>
            <a:endParaRPr lang="en-US" sz="2400" dirty="0" smtClean="0"/>
          </a:p>
          <a:p>
            <a:endParaRPr lang="en-US" sz="2400" dirty="0" smtClean="0"/>
          </a:p>
          <a:p>
            <a:r>
              <a:rPr lang="en-US" sz="2400" b="1" dirty="0" smtClean="0">
                <a:solidFill>
                  <a:srgbClr val="0070C0"/>
                </a:solidFill>
              </a:rPr>
              <a:t>Microsoft CRM Database Tables :</a:t>
            </a:r>
          </a:p>
          <a:p>
            <a:r>
              <a:rPr lang="en-US" sz="2400" b="1" dirty="0" smtClean="0"/>
              <a:t>Base Table</a:t>
            </a:r>
            <a:r>
              <a:rPr lang="en-US" sz="2400" dirty="0" smtClean="0"/>
              <a:t> – Store OOB field data </a:t>
            </a:r>
          </a:p>
          <a:p>
            <a:r>
              <a:rPr lang="en-US" sz="2400" b="1" dirty="0" smtClean="0"/>
              <a:t>Extension Table</a:t>
            </a:r>
            <a:r>
              <a:rPr lang="en-US" sz="2400" dirty="0" smtClean="0"/>
              <a:t> – Store custom field data</a:t>
            </a:r>
          </a:p>
          <a:p>
            <a:endParaRPr lang="en-IN" sz="2400" dirty="0"/>
          </a:p>
        </p:txBody>
      </p:sp>
      <p:pic>
        <p:nvPicPr>
          <p:cNvPr id="4" name="Picture 3" descr="database.jpeg"/>
          <p:cNvPicPr>
            <a:picLocks noChangeAspect="1"/>
          </p:cNvPicPr>
          <p:nvPr/>
        </p:nvPicPr>
        <p:blipFill>
          <a:blip r:embed="rId3"/>
          <a:stretch>
            <a:fillRect/>
          </a:stretch>
        </p:blipFill>
        <p:spPr>
          <a:xfrm>
            <a:off x="7596198" y="2740385"/>
            <a:ext cx="2286016" cy="3260383"/>
          </a:xfrm>
          <a:prstGeom prst="rect">
            <a:avLst/>
          </a:prstGeom>
        </p:spPr>
      </p:pic>
      <p:pic>
        <p:nvPicPr>
          <p:cNvPr id="5" name="Picture 4" descr="0654.MS_rgb_Dynamics_CRM_Blu286_stack.png"/>
          <p:cNvPicPr>
            <a:picLocks noChangeAspect="1"/>
          </p:cNvPicPr>
          <p:nvPr/>
        </p:nvPicPr>
        <p:blipFill>
          <a:blip r:embed="rId4" cstate="print"/>
          <a:stretch>
            <a:fillRect/>
          </a:stretch>
        </p:blipFill>
        <p:spPr>
          <a:xfrm>
            <a:off x="9953652" y="6429397"/>
            <a:ext cx="2119168" cy="428604"/>
          </a:xfrm>
          <a:prstGeom prst="rect">
            <a:avLst/>
          </a:prstGeom>
        </p:spPr>
      </p:pic>
      <p:pic>
        <p:nvPicPr>
          <p:cNvPr id="6" name="Picture 5" descr="business_meeting_shaking_hands_sm_wm.gif"/>
          <p:cNvPicPr>
            <a:picLocks noChangeAspect="1"/>
          </p:cNvPicPr>
          <p:nvPr/>
        </p:nvPicPr>
        <p:blipFill>
          <a:blip r:embed="rId5"/>
          <a:stretch>
            <a:fillRect/>
          </a:stretch>
        </p:blipFill>
        <p:spPr>
          <a:xfrm>
            <a:off x="23770" y="0"/>
            <a:ext cx="1214446" cy="1171796"/>
          </a:xfrm>
          <a:prstGeom prst="rect">
            <a:avLst/>
          </a:prstGeom>
        </p:spPr>
      </p:pic>
    </p:spTree>
  </p:cSld>
  <p:clrMapOvr>
    <a:masterClrMapping/>
  </p:clrMapOvr>
  <p:transition spd="slow">
    <p:plus/>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142985"/>
            <a:ext cx="11201440" cy="4864308"/>
          </a:xfrm>
        </p:spPr>
        <p:txBody>
          <a:bodyPr>
            <a:normAutofit/>
          </a:bodyPr>
          <a:lstStyle/>
          <a:p>
            <a:endParaRPr lang="en-US" dirty="0" smtClean="0"/>
          </a:p>
          <a:p>
            <a:r>
              <a:rPr lang="en-US" dirty="0" smtClean="0"/>
              <a:t>Requirement :</a:t>
            </a:r>
          </a:p>
          <a:p>
            <a:pPr marL="566928" indent="-457200">
              <a:buFont typeface="+mj-lt"/>
              <a:buAutoNum type="arabicPeriod"/>
            </a:pPr>
            <a:r>
              <a:rPr lang="en-US" sz="2000" dirty="0" smtClean="0"/>
              <a:t>ABC </a:t>
            </a:r>
            <a:r>
              <a:rPr lang="en-US" sz="2000" dirty="0" smtClean="0"/>
              <a:t>wants to automate our campaigning process for the project training program In all over India.</a:t>
            </a:r>
          </a:p>
          <a:p>
            <a:pPr marL="566928" indent="-457200">
              <a:buFont typeface="+mj-lt"/>
              <a:buAutoNum type="arabicPeriod"/>
            </a:pPr>
            <a:r>
              <a:rPr lang="en-US" sz="2000" dirty="0" smtClean="0"/>
              <a:t>ABC </a:t>
            </a:r>
            <a:r>
              <a:rPr lang="en-US" sz="2000" dirty="0" smtClean="0"/>
              <a:t>wants to store students basic and address information those are participating in training.</a:t>
            </a:r>
          </a:p>
          <a:p>
            <a:pPr marL="566928" indent="-457200">
              <a:buFont typeface="+mj-lt"/>
              <a:buAutoNum type="arabicPeriod"/>
            </a:pPr>
            <a:r>
              <a:rPr lang="en-US" sz="2000" dirty="0" smtClean="0"/>
              <a:t>ABC </a:t>
            </a:r>
            <a:r>
              <a:rPr lang="en-US" sz="2000" dirty="0" smtClean="0"/>
              <a:t>wants to store all existing student data who attended training last year.</a:t>
            </a:r>
          </a:p>
          <a:p>
            <a:pPr marL="566928" indent="-457200">
              <a:buFont typeface="+mj-lt"/>
              <a:buAutoNum type="arabicPeriod"/>
            </a:pPr>
            <a:r>
              <a:rPr lang="en-US" sz="2000" dirty="0" smtClean="0"/>
              <a:t>ABC </a:t>
            </a:r>
            <a:r>
              <a:rPr lang="en-US" sz="2000" dirty="0" smtClean="0"/>
              <a:t>wants to keep students Query/Complaints regarding project training.</a:t>
            </a:r>
          </a:p>
          <a:p>
            <a:pPr marL="566928" indent="-457200">
              <a:buFont typeface="+mj-lt"/>
              <a:buAutoNum type="arabicPeriod"/>
            </a:pPr>
            <a:r>
              <a:rPr lang="en-US" sz="2000" dirty="0" smtClean="0"/>
              <a:t>ABC </a:t>
            </a:r>
            <a:r>
              <a:rPr lang="en-US" sz="2000" dirty="0" smtClean="0"/>
              <a:t>wants to show all training  attended students details on separate ‘</a:t>
            </a:r>
            <a:r>
              <a:rPr lang="en-US" sz="2000" b="1" dirty="0" smtClean="0"/>
              <a:t>Student Project Training Portal ‘</a:t>
            </a:r>
          </a:p>
          <a:p>
            <a:pPr marL="566928" indent="-457200">
              <a:buFont typeface="+mj-lt"/>
              <a:buAutoNum type="arabicPeriod"/>
            </a:pPr>
            <a:r>
              <a:rPr lang="en-US" sz="2000" dirty="0" smtClean="0"/>
              <a:t>ABC </a:t>
            </a:r>
            <a:r>
              <a:rPr lang="en-US" sz="2000" dirty="0" smtClean="0"/>
              <a:t>wants to send notification at regular interval to get in touch with all students or to provide all updates of training schedule through Email/SMS/Phone Call.</a:t>
            </a:r>
          </a:p>
          <a:p>
            <a:endParaRPr lang="en-IN" sz="2400" b="1" dirty="0"/>
          </a:p>
        </p:txBody>
      </p:sp>
      <p:sp>
        <p:nvSpPr>
          <p:cNvPr id="3" name="Title 2"/>
          <p:cNvSpPr>
            <a:spLocks noGrp="1"/>
          </p:cNvSpPr>
          <p:nvPr>
            <p:ph type="title"/>
          </p:nvPr>
        </p:nvSpPr>
        <p:spPr>
          <a:xfrm>
            <a:off x="404730" y="214290"/>
            <a:ext cx="11787270" cy="1571636"/>
          </a:xfrm>
        </p:spPr>
        <p:txBody>
          <a:bodyPr>
            <a:normAutofit/>
          </a:bodyPr>
          <a:lstStyle/>
          <a:p>
            <a:r>
              <a:rPr lang="en-US" sz="3600" dirty="0" smtClean="0">
                <a:latin typeface="Times New Roman" pitchFamily="18" charset="0"/>
                <a:cs typeface="Times New Roman" pitchFamily="18" charset="0"/>
              </a:rPr>
              <a:t>        Real World Example of Microsoft Dynamic CRM</a:t>
            </a:r>
            <a:r>
              <a:rPr lang="en-US" sz="3600" dirty="0" smtClean="0"/>
              <a:t/>
            </a:r>
            <a:br>
              <a:rPr lang="en-US" sz="3600" dirty="0" smtClean="0"/>
            </a:br>
            <a:r>
              <a:rPr lang="en-US" sz="3600" dirty="0" smtClean="0"/>
              <a:t>              </a:t>
            </a:r>
            <a:r>
              <a:rPr lang="en-US" sz="4000" dirty="0" smtClean="0">
                <a:solidFill>
                  <a:srgbClr val="0070C0"/>
                </a:solidFill>
              </a:rPr>
              <a:t>“</a:t>
            </a:r>
            <a:r>
              <a:rPr lang="en-US" sz="4000" i="1" dirty="0" smtClean="0">
                <a:solidFill>
                  <a:srgbClr val="0070C0"/>
                </a:solidFill>
                <a:latin typeface="Monotype Corsiva" pitchFamily="66" charset="0"/>
              </a:rPr>
              <a:t>ABC </a:t>
            </a:r>
            <a:r>
              <a:rPr lang="en-US" sz="4000" i="1" dirty="0" smtClean="0">
                <a:solidFill>
                  <a:srgbClr val="0070C0"/>
                </a:solidFill>
                <a:latin typeface="Monotype Corsiva" pitchFamily="66" charset="0"/>
              </a:rPr>
              <a:t>Project Training Enrolment System</a:t>
            </a:r>
            <a:r>
              <a:rPr lang="en-US" sz="4000" dirty="0" smtClean="0">
                <a:solidFill>
                  <a:srgbClr val="0070C0"/>
                </a:solidFill>
              </a:rPr>
              <a:t>”</a:t>
            </a:r>
            <a:endParaRPr lang="en-IN" sz="4000" dirty="0">
              <a:solidFill>
                <a:srgbClr val="0070C0"/>
              </a:solidFill>
            </a:endParaRPr>
          </a:p>
        </p:txBody>
      </p:sp>
      <p:pic>
        <p:nvPicPr>
          <p:cNvPr id="4" name="Picture 3" descr="0654.MS_rgb_Dynamics_CRM_Blu286_stack.png"/>
          <p:cNvPicPr>
            <a:picLocks noChangeAspect="1"/>
          </p:cNvPicPr>
          <p:nvPr/>
        </p:nvPicPr>
        <p:blipFill>
          <a:blip r:embed="rId3" cstate="print"/>
          <a:stretch>
            <a:fillRect/>
          </a:stretch>
        </p:blipFill>
        <p:spPr>
          <a:xfrm>
            <a:off x="9953652" y="6429397"/>
            <a:ext cx="2119168" cy="428604"/>
          </a:xfrm>
          <a:prstGeom prst="rect">
            <a:avLst/>
          </a:prstGeom>
        </p:spPr>
      </p:pic>
      <p:pic>
        <p:nvPicPr>
          <p:cNvPr id="5" name="Picture 4" descr="business_meeting_shaking_hands_sm_wm.gif"/>
          <p:cNvPicPr>
            <a:picLocks noChangeAspect="1"/>
          </p:cNvPicPr>
          <p:nvPr/>
        </p:nvPicPr>
        <p:blipFill>
          <a:blip r:embed="rId4"/>
          <a:stretch>
            <a:fillRect/>
          </a:stretch>
        </p:blipFill>
        <p:spPr>
          <a:xfrm>
            <a:off x="23770" y="-1"/>
            <a:ext cx="1258625" cy="1214423"/>
          </a:xfrm>
          <a:prstGeom prst="rect">
            <a:avLst/>
          </a:prstGeom>
        </p:spPr>
      </p:pic>
    </p:spTree>
  </p:cSld>
  <p:clrMapOvr>
    <a:masterClrMapping/>
  </p:clrMapOvr>
  <p:transition spd="slow">
    <p:cover dir="l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214290"/>
            <a:ext cx="10972800" cy="5793003"/>
          </a:xfrm>
        </p:spPr>
        <p:txBody>
          <a:bodyPr>
            <a:normAutofit/>
          </a:bodyPr>
          <a:lstStyle/>
          <a:p>
            <a:pPr algn="ctr">
              <a:buNone/>
            </a:pPr>
            <a:r>
              <a:rPr lang="en-US" sz="6000" dirty="0" smtClean="0">
                <a:solidFill>
                  <a:srgbClr val="0070C0"/>
                </a:solidFill>
                <a:latin typeface="Monotype Corsiva" pitchFamily="66" charset="0"/>
              </a:rPr>
              <a:t>Thank You!!</a:t>
            </a:r>
          </a:p>
          <a:p>
            <a:pPr algn="ctr">
              <a:buNone/>
            </a:pPr>
            <a:r>
              <a:rPr lang="en-US" sz="6000" dirty="0" smtClean="0">
                <a:solidFill>
                  <a:srgbClr val="0070C0"/>
                </a:solidFill>
                <a:latin typeface="Monotype Corsiva" pitchFamily="66" charset="0"/>
              </a:rPr>
              <a:t>Any Question ???</a:t>
            </a:r>
          </a:p>
          <a:p>
            <a:pPr algn="ctr">
              <a:buNone/>
            </a:pPr>
            <a:endParaRPr lang="en-IN" sz="6000" dirty="0">
              <a:solidFill>
                <a:srgbClr val="0070C0"/>
              </a:solidFill>
              <a:latin typeface="Monotype Corsiva" pitchFamily="66" charset="0"/>
            </a:endParaRPr>
          </a:p>
        </p:txBody>
      </p:sp>
      <p:pic>
        <p:nvPicPr>
          <p:cNvPr id="4" name="Picture 3" descr="0654.MS_rgb_Dynamics_CRM_Blu286_stack.png"/>
          <p:cNvPicPr>
            <a:picLocks noChangeAspect="1"/>
          </p:cNvPicPr>
          <p:nvPr/>
        </p:nvPicPr>
        <p:blipFill>
          <a:blip r:embed="rId3" cstate="print"/>
          <a:stretch>
            <a:fillRect/>
          </a:stretch>
        </p:blipFill>
        <p:spPr>
          <a:xfrm>
            <a:off x="9953652" y="6429397"/>
            <a:ext cx="2119168" cy="428604"/>
          </a:xfrm>
          <a:prstGeom prst="rect">
            <a:avLst/>
          </a:prstGeom>
        </p:spPr>
      </p:pic>
      <p:pic>
        <p:nvPicPr>
          <p:cNvPr id="5" name="Picture 4" descr="business_go_huddle_sm_wm.gif"/>
          <p:cNvPicPr>
            <a:picLocks noChangeAspect="1"/>
          </p:cNvPicPr>
          <p:nvPr/>
        </p:nvPicPr>
        <p:blipFill>
          <a:blip r:embed="rId4"/>
          <a:stretch>
            <a:fillRect/>
          </a:stretch>
        </p:blipFill>
        <p:spPr>
          <a:xfrm>
            <a:off x="3381356" y="2000240"/>
            <a:ext cx="5643602" cy="3944453"/>
          </a:xfrm>
          <a:prstGeom prst="rect">
            <a:avLst/>
          </a:prstGeom>
        </p:spPr>
      </p:pic>
      <p:pic>
        <p:nvPicPr>
          <p:cNvPr id="6" name="Picture 5" descr="w.PNG"/>
          <p:cNvPicPr>
            <a:picLocks noChangeAspect="1"/>
          </p:cNvPicPr>
          <p:nvPr/>
        </p:nvPicPr>
        <p:blipFill>
          <a:blip r:embed="rId5"/>
          <a:stretch>
            <a:fillRect/>
          </a:stretch>
        </p:blipFill>
        <p:spPr>
          <a:xfrm flipV="1">
            <a:off x="3952860" y="5286388"/>
            <a:ext cx="4429156" cy="642942"/>
          </a:xfrm>
          <a:prstGeom prst="rect">
            <a:avLst/>
          </a:prstGeom>
        </p:spPr>
      </p:pic>
    </p:spTree>
  </p:cSld>
  <p:clrMapOvr>
    <a:masterClrMapping/>
  </p:clrMapOvr>
  <p:transition spd="slow">
    <p:split orient="vert" dir="in"/>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71546"/>
            <a:ext cx="11201440" cy="5518440"/>
          </a:xfrm>
        </p:spPr>
        <p:txBody>
          <a:bodyPr>
            <a:normAutofit/>
          </a:bodyPr>
          <a:lstStyle/>
          <a:p>
            <a:pPr>
              <a:buNone/>
            </a:pPr>
            <a:r>
              <a:rPr lang="en-IN" sz="2400" dirty="0" smtClean="0">
                <a:latin typeface="Times New Roman" pitchFamily="18" charset="0"/>
                <a:cs typeface="Times New Roman" pitchFamily="18" charset="0"/>
              </a:rPr>
              <a:t>                   Microsoft Dynamics CRM is a business software application that allows companies of all sizes to track, manage, and report on customer interactions to help businesses automate and streamline various operations, such as financial analysis, customer relationships, supply chain management, manufacturing, inventory, human resources, and so on.</a:t>
            </a:r>
            <a:endParaRPr lang="en-IN" sz="1600" b="1" dirty="0" smtClean="0"/>
          </a:p>
        </p:txBody>
      </p:sp>
      <p:sp>
        <p:nvSpPr>
          <p:cNvPr id="2" name="Title 1"/>
          <p:cNvSpPr>
            <a:spLocks noGrp="1"/>
          </p:cNvSpPr>
          <p:nvPr>
            <p:ph type="title"/>
          </p:nvPr>
        </p:nvSpPr>
        <p:spPr>
          <a:xfrm>
            <a:off x="666712" y="0"/>
            <a:ext cx="10972800" cy="1143000"/>
          </a:xfrm>
        </p:spPr>
        <p:txBody>
          <a:bodyPr>
            <a:normAutofit/>
          </a:bodyPr>
          <a:lstStyle/>
          <a:p>
            <a:r>
              <a:rPr lang="en-US" sz="4400" dirty="0" smtClean="0">
                <a:latin typeface="Times New Roman" pitchFamily="18" charset="0"/>
                <a:cs typeface="Times New Roman" pitchFamily="18" charset="0"/>
              </a:rPr>
              <a:t>          What is Microsoft Dynamics CRM</a:t>
            </a:r>
            <a:endParaRPr lang="en-IN" sz="4400" dirty="0">
              <a:latin typeface="Times New Roman" pitchFamily="18" charset="0"/>
              <a:cs typeface="Times New Roman" pitchFamily="18" charset="0"/>
            </a:endParaRPr>
          </a:p>
        </p:txBody>
      </p:sp>
      <p:grpSp>
        <p:nvGrpSpPr>
          <p:cNvPr id="4" name="Group 27"/>
          <p:cNvGrpSpPr>
            <a:grpSpLocks/>
          </p:cNvGrpSpPr>
          <p:nvPr/>
        </p:nvGrpSpPr>
        <p:grpSpPr bwMode="auto">
          <a:xfrm>
            <a:off x="5167306" y="2704382"/>
            <a:ext cx="5309316" cy="4153618"/>
            <a:chOff x="1935" y="947"/>
            <a:chExt cx="1547" cy="1235"/>
          </a:xfrm>
        </p:grpSpPr>
        <p:grpSp>
          <p:nvGrpSpPr>
            <p:cNvPr id="5" name="Group 26"/>
            <p:cNvGrpSpPr>
              <a:grpSpLocks/>
            </p:cNvGrpSpPr>
            <p:nvPr/>
          </p:nvGrpSpPr>
          <p:grpSpPr bwMode="auto">
            <a:xfrm>
              <a:off x="2238" y="947"/>
              <a:ext cx="1127" cy="1147"/>
              <a:chOff x="2238" y="947"/>
              <a:chExt cx="1127" cy="1147"/>
            </a:xfrm>
          </p:grpSpPr>
          <p:pic>
            <p:nvPicPr>
              <p:cNvPr id="9" name="Picture 10"/>
              <p:cNvPicPr>
                <a:picLocks noChangeAspect="1" noChangeArrowheads="1"/>
              </p:cNvPicPr>
              <p:nvPr/>
            </p:nvPicPr>
            <p:blipFill>
              <a:blip r:embed="rId2" cstate="print"/>
              <a:srcRect/>
              <a:stretch>
                <a:fillRect/>
              </a:stretch>
            </p:blipFill>
            <p:spPr bwMode="auto">
              <a:xfrm>
                <a:off x="2238" y="947"/>
                <a:ext cx="1127" cy="1147"/>
              </a:xfrm>
              <a:prstGeom prst="rect">
                <a:avLst/>
              </a:prstGeom>
              <a:noFill/>
              <a:ln>
                <a:noFill/>
              </a:ln>
            </p:spPr>
          </p:pic>
          <p:grpSp>
            <p:nvGrpSpPr>
              <p:cNvPr id="10" name="Group 11"/>
              <p:cNvGrpSpPr>
                <a:grpSpLocks/>
              </p:cNvGrpSpPr>
              <p:nvPr/>
            </p:nvGrpSpPr>
            <p:grpSpPr bwMode="auto">
              <a:xfrm>
                <a:off x="3015" y="1084"/>
                <a:ext cx="211" cy="373"/>
                <a:chOff x="1789" y="829"/>
                <a:chExt cx="253" cy="431"/>
              </a:xfrm>
            </p:grpSpPr>
            <p:pic>
              <p:nvPicPr>
                <p:cNvPr id="20" name="Picture 12"/>
                <p:cNvPicPr>
                  <a:picLocks noChangeAspect="1" noChangeArrowheads="1"/>
                </p:cNvPicPr>
                <p:nvPr/>
              </p:nvPicPr>
              <p:blipFill>
                <a:blip r:embed="rId3"/>
                <a:srcRect/>
                <a:stretch>
                  <a:fillRect/>
                </a:stretch>
              </p:blipFill>
              <p:spPr bwMode="auto">
                <a:xfrm>
                  <a:off x="1827" y="829"/>
                  <a:ext cx="116" cy="110"/>
                </a:xfrm>
                <a:prstGeom prst="rect">
                  <a:avLst/>
                </a:prstGeom>
                <a:noFill/>
                <a:ln>
                  <a:noFill/>
                </a:ln>
              </p:spPr>
            </p:pic>
            <p:pic>
              <p:nvPicPr>
                <p:cNvPr id="21" name="Picture 13"/>
                <p:cNvPicPr>
                  <a:picLocks noChangeAspect="1" noChangeArrowheads="1"/>
                </p:cNvPicPr>
                <p:nvPr/>
              </p:nvPicPr>
              <p:blipFill>
                <a:blip r:embed="rId4"/>
                <a:srcRect/>
                <a:stretch>
                  <a:fillRect/>
                </a:stretch>
              </p:blipFill>
              <p:spPr bwMode="auto">
                <a:xfrm flipH="1">
                  <a:off x="1789" y="917"/>
                  <a:ext cx="253" cy="343"/>
                </a:xfrm>
                <a:prstGeom prst="rect">
                  <a:avLst/>
                </a:prstGeom>
                <a:noFill/>
                <a:ln>
                  <a:noFill/>
                </a:ln>
              </p:spPr>
            </p:pic>
          </p:grpSp>
          <p:grpSp>
            <p:nvGrpSpPr>
              <p:cNvPr id="11" name="Group 14"/>
              <p:cNvGrpSpPr>
                <a:grpSpLocks/>
              </p:cNvGrpSpPr>
              <p:nvPr/>
            </p:nvGrpSpPr>
            <p:grpSpPr bwMode="auto">
              <a:xfrm>
                <a:off x="2468" y="1231"/>
                <a:ext cx="486" cy="493"/>
                <a:chOff x="1342" y="1047"/>
                <a:chExt cx="329" cy="329"/>
              </a:xfrm>
            </p:grpSpPr>
            <p:pic>
              <p:nvPicPr>
                <p:cNvPr id="18" name="Picture 15"/>
                <p:cNvPicPr>
                  <a:picLocks noChangeAspect="1" noChangeArrowheads="1"/>
                </p:cNvPicPr>
                <p:nvPr/>
              </p:nvPicPr>
              <p:blipFill>
                <a:blip r:embed="rId5"/>
                <a:srcRect/>
                <a:stretch>
                  <a:fillRect/>
                </a:stretch>
              </p:blipFill>
              <p:spPr bwMode="auto">
                <a:xfrm>
                  <a:off x="1342" y="1047"/>
                  <a:ext cx="329" cy="329"/>
                </a:xfrm>
                <a:prstGeom prst="rect">
                  <a:avLst/>
                </a:prstGeom>
                <a:noFill/>
                <a:ln>
                  <a:noFill/>
                </a:ln>
              </p:spPr>
            </p:pic>
            <p:pic>
              <p:nvPicPr>
                <p:cNvPr id="19" name="Picture 16"/>
                <p:cNvPicPr>
                  <a:picLocks noChangeAspect="1" noChangeArrowheads="1"/>
                </p:cNvPicPr>
                <p:nvPr/>
              </p:nvPicPr>
              <p:blipFill>
                <a:blip r:embed="rId6"/>
                <a:srcRect/>
                <a:stretch>
                  <a:fillRect/>
                </a:stretch>
              </p:blipFill>
              <p:spPr bwMode="auto">
                <a:xfrm>
                  <a:off x="1461" y="1149"/>
                  <a:ext cx="205" cy="126"/>
                </a:xfrm>
                <a:prstGeom prst="rect">
                  <a:avLst/>
                </a:prstGeom>
                <a:noFill/>
                <a:ln>
                  <a:noFill/>
                </a:ln>
              </p:spPr>
            </p:pic>
          </p:grpSp>
          <p:grpSp>
            <p:nvGrpSpPr>
              <p:cNvPr id="12" name="Group 17"/>
              <p:cNvGrpSpPr>
                <a:grpSpLocks/>
              </p:cNvGrpSpPr>
              <p:nvPr/>
            </p:nvGrpSpPr>
            <p:grpSpPr bwMode="auto">
              <a:xfrm>
                <a:off x="2332" y="1046"/>
                <a:ext cx="225" cy="462"/>
                <a:chOff x="1302" y="1034"/>
                <a:chExt cx="153" cy="307"/>
              </a:xfrm>
            </p:grpSpPr>
            <p:pic>
              <p:nvPicPr>
                <p:cNvPr id="16" name="Picture 18"/>
                <p:cNvPicPr>
                  <a:picLocks noChangeAspect="1" noChangeArrowheads="1"/>
                </p:cNvPicPr>
                <p:nvPr/>
              </p:nvPicPr>
              <p:blipFill>
                <a:blip r:embed="rId7" cstate="print"/>
                <a:srcRect/>
                <a:stretch>
                  <a:fillRect/>
                </a:stretch>
              </p:blipFill>
              <p:spPr bwMode="auto">
                <a:xfrm flipH="1">
                  <a:off x="1370" y="1034"/>
                  <a:ext cx="85" cy="108"/>
                </a:xfrm>
                <a:prstGeom prst="rect">
                  <a:avLst/>
                </a:prstGeom>
                <a:noFill/>
                <a:ln>
                  <a:noFill/>
                </a:ln>
              </p:spPr>
            </p:pic>
            <p:pic>
              <p:nvPicPr>
                <p:cNvPr id="17" name="Picture 19"/>
                <p:cNvPicPr>
                  <a:picLocks noChangeAspect="1" noChangeArrowheads="1"/>
                </p:cNvPicPr>
                <p:nvPr/>
              </p:nvPicPr>
              <p:blipFill>
                <a:blip r:embed="rId8" cstate="print"/>
                <a:srcRect/>
                <a:stretch>
                  <a:fillRect/>
                </a:stretch>
              </p:blipFill>
              <p:spPr bwMode="auto">
                <a:xfrm>
                  <a:off x="1302" y="1142"/>
                  <a:ext cx="151" cy="199"/>
                </a:xfrm>
                <a:prstGeom prst="rect">
                  <a:avLst/>
                </a:prstGeom>
                <a:noFill/>
                <a:ln>
                  <a:noFill/>
                </a:ln>
              </p:spPr>
            </p:pic>
          </p:grpSp>
          <p:grpSp>
            <p:nvGrpSpPr>
              <p:cNvPr id="13" name="Group 20"/>
              <p:cNvGrpSpPr>
                <a:grpSpLocks/>
              </p:cNvGrpSpPr>
              <p:nvPr/>
            </p:nvGrpSpPr>
            <p:grpSpPr bwMode="auto">
              <a:xfrm>
                <a:off x="2684" y="1602"/>
                <a:ext cx="213" cy="426"/>
                <a:chOff x="844" y="1293"/>
                <a:chExt cx="171" cy="356"/>
              </a:xfrm>
            </p:grpSpPr>
            <p:pic>
              <p:nvPicPr>
                <p:cNvPr id="14" name="Picture 21"/>
                <p:cNvPicPr>
                  <a:picLocks noChangeAspect="1" noChangeArrowheads="1"/>
                </p:cNvPicPr>
                <p:nvPr/>
              </p:nvPicPr>
              <p:blipFill>
                <a:blip r:embed="rId9"/>
                <a:srcRect/>
                <a:stretch>
                  <a:fillRect/>
                </a:stretch>
              </p:blipFill>
              <p:spPr bwMode="auto">
                <a:xfrm>
                  <a:off x="866" y="1293"/>
                  <a:ext cx="134" cy="90"/>
                </a:xfrm>
                <a:prstGeom prst="rect">
                  <a:avLst/>
                </a:prstGeom>
                <a:noFill/>
                <a:ln>
                  <a:noFill/>
                </a:ln>
              </p:spPr>
            </p:pic>
            <p:pic>
              <p:nvPicPr>
                <p:cNvPr id="15" name="Picture 22"/>
                <p:cNvPicPr>
                  <a:picLocks noChangeAspect="1" noChangeArrowheads="1"/>
                </p:cNvPicPr>
                <p:nvPr/>
              </p:nvPicPr>
              <p:blipFill>
                <a:blip r:embed="rId10" cstate="print"/>
                <a:srcRect/>
                <a:stretch>
                  <a:fillRect/>
                </a:stretch>
              </p:blipFill>
              <p:spPr bwMode="auto">
                <a:xfrm>
                  <a:off x="844" y="1421"/>
                  <a:ext cx="171" cy="228"/>
                </a:xfrm>
                <a:prstGeom prst="rect">
                  <a:avLst/>
                </a:prstGeom>
                <a:noFill/>
                <a:ln>
                  <a:noFill/>
                </a:ln>
              </p:spPr>
            </p:pic>
          </p:grpSp>
        </p:grpSp>
        <p:sp>
          <p:nvSpPr>
            <p:cNvPr id="6" name="Text Box 23"/>
            <p:cNvSpPr txBox="1">
              <a:spLocks noChangeArrowheads="1"/>
            </p:cNvSpPr>
            <p:nvPr/>
          </p:nvSpPr>
          <p:spPr bwMode="auto">
            <a:xfrm>
              <a:off x="1935" y="1181"/>
              <a:ext cx="349" cy="110"/>
            </a:xfrm>
            <a:prstGeom prst="rect">
              <a:avLst/>
            </a:prstGeom>
            <a:noFill/>
            <a:ln w="12700">
              <a:noFill/>
              <a:miter lim="800000"/>
              <a:headEnd/>
              <a:tailEnd/>
            </a:ln>
          </p:spPr>
          <p:txBody>
            <a:bodyPr wrap="none">
              <a:spAutoFit/>
            </a:bodyPr>
            <a:lstStyle/>
            <a:p>
              <a:pPr algn="l">
                <a:lnSpc>
                  <a:spcPct val="100000"/>
                </a:lnSpc>
                <a:spcBef>
                  <a:spcPct val="0"/>
                </a:spcBef>
              </a:pPr>
              <a:r>
                <a:rPr lang="en-US" sz="1400" b="1" dirty="0" smtClean="0"/>
                <a:t>        </a:t>
              </a:r>
              <a:r>
                <a:rPr lang="en-US" b="1" dirty="0" smtClean="0"/>
                <a:t>Sales</a:t>
              </a:r>
              <a:endParaRPr lang="en-US" b="1" dirty="0"/>
            </a:p>
          </p:txBody>
        </p:sp>
        <p:sp>
          <p:nvSpPr>
            <p:cNvPr id="7" name="Text Box 24"/>
            <p:cNvSpPr txBox="1">
              <a:spLocks noChangeArrowheads="1"/>
            </p:cNvSpPr>
            <p:nvPr/>
          </p:nvSpPr>
          <p:spPr bwMode="auto">
            <a:xfrm>
              <a:off x="3226" y="1096"/>
              <a:ext cx="256" cy="101"/>
            </a:xfrm>
            <a:prstGeom prst="rect">
              <a:avLst/>
            </a:prstGeom>
            <a:noFill/>
            <a:ln w="12700">
              <a:noFill/>
              <a:miter lim="800000"/>
              <a:headEnd/>
              <a:tailEnd/>
            </a:ln>
          </p:spPr>
          <p:txBody>
            <a:bodyPr wrap="none">
              <a:spAutoFit/>
            </a:bodyPr>
            <a:lstStyle/>
            <a:p>
              <a:pPr algn="l">
                <a:lnSpc>
                  <a:spcPct val="100000"/>
                </a:lnSpc>
                <a:spcBef>
                  <a:spcPct val="0"/>
                </a:spcBef>
              </a:pPr>
              <a:r>
                <a:rPr lang="en-US" sz="1600" b="1" dirty="0"/>
                <a:t>Service</a:t>
              </a:r>
            </a:p>
          </p:txBody>
        </p:sp>
        <p:sp>
          <p:nvSpPr>
            <p:cNvPr id="8" name="Text Box 25"/>
            <p:cNvSpPr txBox="1">
              <a:spLocks noChangeArrowheads="1"/>
            </p:cNvSpPr>
            <p:nvPr/>
          </p:nvSpPr>
          <p:spPr bwMode="auto">
            <a:xfrm>
              <a:off x="2414" y="1889"/>
              <a:ext cx="558" cy="293"/>
            </a:xfrm>
            <a:prstGeom prst="rect">
              <a:avLst/>
            </a:prstGeom>
            <a:noFill/>
            <a:ln w="12700">
              <a:noFill/>
              <a:miter lim="800000"/>
              <a:headEnd/>
              <a:tailEnd/>
            </a:ln>
          </p:spPr>
          <p:txBody>
            <a:bodyPr wrap="none">
              <a:spAutoFit/>
            </a:bodyPr>
            <a:lstStyle/>
            <a:p>
              <a:pPr algn="l">
                <a:lnSpc>
                  <a:spcPct val="100000"/>
                </a:lnSpc>
                <a:spcBef>
                  <a:spcPct val="0"/>
                </a:spcBef>
              </a:pPr>
              <a:r>
                <a:rPr lang="en-US" sz="1400" b="1" dirty="0" smtClean="0"/>
                <a:t>        </a:t>
              </a:r>
            </a:p>
            <a:p>
              <a:pPr algn="l">
                <a:lnSpc>
                  <a:spcPct val="100000"/>
                </a:lnSpc>
                <a:spcBef>
                  <a:spcPct val="0"/>
                </a:spcBef>
              </a:pPr>
              <a:r>
                <a:rPr lang="en-US" sz="1400" b="1" dirty="0" smtClean="0"/>
                <a:t>    </a:t>
              </a:r>
            </a:p>
            <a:p>
              <a:pPr algn="l">
                <a:lnSpc>
                  <a:spcPct val="100000"/>
                </a:lnSpc>
                <a:spcBef>
                  <a:spcPct val="0"/>
                </a:spcBef>
              </a:pPr>
              <a:endParaRPr lang="en-US" sz="1400" b="1" dirty="0" smtClean="0"/>
            </a:p>
            <a:p>
              <a:pPr algn="l">
                <a:lnSpc>
                  <a:spcPct val="100000"/>
                </a:lnSpc>
                <a:spcBef>
                  <a:spcPct val="0"/>
                </a:spcBef>
              </a:pPr>
              <a:r>
                <a:rPr lang="en-US" sz="1400" b="1" dirty="0" smtClean="0"/>
                <a:t>             </a:t>
              </a:r>
              <a:r>
                <a:rPr lang="en-US" sz="1600" b="1" dirty="0" smtClean="0"/>
                <a:t>Marketing</a:t>
              </a:r>
              <a:endParaRPr lang="en-US" sz="1600" b="1" dirty="0"/>
            </a:p>
          </p:txBody>
        </p:sp>
      </p:grpSp>
      <p:pic>
        <p:nvPicPr>
          <p:cNvPr id="22" name="Picture 21" descr="0654.MS_rgb_Dynamics_CRM_Blu286_stack.png"/>
          <p:cNvPicPr>
            <a:picLocks noChangeAspect="1"/>
          </p:cNvPicPr>
          <p:nvPr/>
        </p:nvPicPr>
        <p:blipFill>
          <a:blip r:embed="rId11" cstate="print"/>
          <a:stretch>
            <a:fillRect/>
          </a:stretch>
        </p:blipFill>
        <p:spPr>
          <a:xfrm>
            <a:off x="9953652" y="6429397"/>
            <a:ext cx="2119168" cy="428604"/>
          </a:xfrm>
          <a:prstGeom prst="rect">
            <a:avLst/>
          </a:prstGeom>
        </p:spPr>
      </p:pic>
      <p:pic>
        <p:nvPicPr>
          <p:cNvPr id="23" name="Picture 22" descr="what.jpeg"/>
          <p:cNvPicPr>
            <a:picLocks noChangeAspect="1"/>
          </p:cNvPicPr>
          <p:nvPr/>
        </p:nvPicPr>
        <p:blipFill>
          <a:blip r:embed="rId12"/>
          <a:stretch>
            <a:fillRect/>
          </a:stretch>
        </p:blipFill>
        <p:spPr>
          <a:xfrm>
            <a:off x="10453718" y="0"/>
            <a:ext cx="1360410" cy="1071546"/>
          </a:xfrm>
          <a:prstGeom prst="rect">
            <a:avLst/>
          </a:prstGeom>
        </p:spPr>
      </p:pic>
      <p:pic>
        <p:nvPicPr>
          <p:cNvPr id="24" name="Picture 23" descr="business_meeting_shaking_hands_sm_wm.gif"/>
          <p:cNvPicPr>
            <a:picLocks noChangeAspect="1"/>
          </p:cNvPicPr>
          <p:nvPr/>
        </p:nvPicPr>
        <p:blipFill>
          <a:blip r:embed="rId13"/>
          <a:stretch>
            <a:fillRect/>
          </a:stretch>
        </p:blipFill>
        <p:spPr>
          <a:xfrm>
            <a:off x="23770" y="-1"/>
            <a:ext cx="1638700" cy="1581151"/>
          </a:xfrm>
          <a:prstGeom prst="rect">
            <a:avLst/>
          </a:prstGeom>
        </p:spPr>
      </p:pic>
      <p:pic>
        <p:nvPicPr>
          <p:cNvPr id="25" name="Picture 24" descr="w.PNG"/>
          <p:cNvPicPr>
            <a:picLocks noChangeAspect="1"/>
          </p:cNvPicPr>
          <p:nvPr/>
        </p:nvPicPr>
        <p:blipFill>
          <a:blip r:embed="rId14"/>
          <a:stretch>
            <a:fillRect/>
          </a:stretch>
        </p:blipFill>
        <p:spPr>
          <a:xfrm>
            <a:off x="23771" y="1285860"/>
            <a:ext cx="1613594" cy="214315"/>
          </a:xfrm>
          <a:prstGeom prst="rect">
            <a:avLst/>
          </a:prstGeom>
        </p:spPr>
      </p:pic>
    </p:spTree>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
          <p:cNvSpPr>
            <a:spLocks noGrp="1"/>
          </p:cNvSpPr>
          <p:nvPr>
            <p:ph idx="1"/>
          </p:nvPr>
        </p:nvSpPr>
        <p:spPr/>
        <p:txBody>
          <a:bodyPr/>
          <a:lstStyle/>
          <a:p>
            <a:pPr>
              <a:buNone/>
            </a:pPr>
            <a:r>
              <a:rPr lang="en-US" dirty="0" smtClean="0"/>
              <a:t> </a:t>
            </a:r>
            <a:endParaRPr lang="en-IN" dirty="0"/>
          </a:p>
        </p:txBody>
      </p:sp>
      <p:sp>
        <p:nvSpPr>
          <p:cNvPr id="15" name="Title 1"/>
          <p:cNvSpPr>
            <a:spLocks noGrp="1"/>
          </p:cNvSpPr>
          <p:nvPr>
            <p:ph type="title"/>
          </p:nvPr>
        </p:nvSpPr>
        <p:spPr/>
        <p:txBody>
          <a:bodyPr/>
          <a:lstStyle/>
          <a:p>
            <a:r>
              <a:rPr lang="en-US" sz="4400" dirty="0" smtClean="0">
                <a:latin typeface="Times New Roman" pitchFamily="18" charset="0"/>
                <a:cs typeface="Times New Roman" pitchFamily="18" charset="0"/>
              </a:rPr>
              <a:t>               Modules of Microsoft CRM</a:t>
            </a:r>
            <a:r>
              <a:rPr lang="en-US" dirty="0" smtClean="0"/>
              <a:t> </a:t>
            </a:r>
            <a:endParaRPr lang="en-US" dirty="0"/>
          </a:p>
        </p:txBody>
      </p:sp>
      <p:grpSp>
        <p:nvGrpSpPr>
          <p:cNvPr id="16" name="Group 15"/>
          <p:cNvGrpSpPr/>
          <p:nvPr/>
        </p:nvGrpSpPr>
        <p:grpSpPr>
          <a:xfrm>
            <a:off x="1238216" y="1928802"/>
            <a:ext cx="1785950" cy="3282453"/>
            <a:chOff x="681038" y="2560707"/>
            <a:chExt cx="1785950" cy="3282453"/>
          </a:xfrm>
        </p:grpSpPr>
        <p:pic>
          <p:nvPicPr>
            <p:cNvPr id="17" name="Picture 2" descr="Bar chart graphic depicting Sales, as one of the CRM Functional Areas"/>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81038" y="3632277"/>
              <a:ext cx="1785950" cy="2210883"/>
            </a:xfrm>
            <a:prstGeom prst="rect">
              <a:avLst/>
            </a:prstGeom>
            <a:noFill/>
            <a:extLst>
              <a:ext uri="{909E8E84-426E-40DD-AFC4-6F175D3DCCD1}">
                <a14:hiddenFill xmlns="" xmlns:a14="http://schemas.microsoft.com/office/drawing/2010/main">
                  <a:solidFill>
                    <a:srgbClr val="FFFFFF"/>
                  </a:solidFill>
                </a14:hiddenFill>
              </a:ext>
            </a:extLst>
          </p:spPr>
        </p:pic>
        <p:sp>
          <p:nvSpPr>
            <p:cNvPr id="18" name="TextBox 17"/>
            <p:cNvSpPr txBox="1"/>
            <p:nvPr/>
          </p:nvSpPr>
          <p:spPr>
            <a:xfrm>
              <a:off x="911430" y="2560707"/>
              <a:ext cx="1189749" cy="584775"/>
            </a:xfrm>
            <a:prstGeom prst="rect">
              <a:avLst/>
            </a:prstGeom>
            <a:noFill/>
          </p:spPr>
          <p:txBody>
            <a:bodyPr wrap="none" rtlCol="0">
              <a:spAutoFit/>
            </a:bodyPr>
            <a:lstStyle/>
            <a:p>
              <a:r>
                <a:rPr lang="en-US" sz="3200" dirty="0"/>
                <a:t>Sales</a:t>
              </a:r>
            </a:p>
          </p:txBody>
        </p:sp>
      </p:grpSp>
      <p:grpSp>
        <p:nvGrpSpPr>
          <p:cNvPr id="19" name="Group 18"/>
          <p:cNvGrpSpPr/>
          <p:nvPr/>
        </p:nvGrpSpPr>
        <p:grpSpPr>
          <a:xfrm>
            <a:off x="4667240" y="1928802"/>
            <a:ext cx="2186817" cy="3194960"/>
            <a:chOff x="3267652" y="2560707"/>
            <a:chExt cx="2186817" cy="3194960"/>
          </a:xfrm>
        </p:grpSpPr>
        <p:pic>
          <p:nvPicPr>
            <p:cNvPr id="20" name="Picture 3" descr="A business briefcase graphic depicting Marketing, as one of the CRM Functional Areas"/>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478247" y="3945917"/>
              <a:ext cx="1689100" cy="1809750"/>
            </a:xfrm>
            <a:prstGeom prst="rect">
              <a:avLst/>
            </a:prstGeom>
            <a:noFill/>
            <a:extLst>
              <a:ext uri="{909E8E84-426E-40DD-AFC4-6F175D3DCCD1}">
                <a14:hiddenFill xmlns="" xmlns:a14="http://schemas.microsoft.com/office/drawing/2010/main">
                  <a:solidFill>
                    <a:srgbClr val="FFFFFF"/>
                  </a:solidFill>
                </a14:hiddenFill>
              </a:ext>
            </a:extLst>
          </p:spPr>
        </p:pic>
        <p:sp>
          <p:nvSpPr>
            <p:cNvPr id="21" name="TextBox 20"/>
            <p:cNvSpPr txBox="1"/>
            <p:nvPr/>
          </p:nvSpPr>
          <p:spPr>
            <a:xfrm>
              <a:off x="3267652" y="2560707"/>
              <a:ext cx="2186817" cy="584775"/>
            </a:xfrm>
            <a:prstGeom prst="rect">
              <a:avLst/>
            </a:prstGeom>
            <a:noFill/>
          </p:spPr>
          <p:txBody>
            <a:bodyPr wrap="none" rtlCol="0">
              <a:spAutoFit/>
            </a:bodyPr>
            <a:lstStyle/>
            <a:p>
              <a:r>
                <a:rPr lang="en-US" sz="3200" dirty="0"/>
                <a:t>Marketing</a:t>
              </a:r>
            </a:p>
          </p:txBody>
        </p:sp>
      </p:grpSp>
      <p:grpSp>
        <p:nvGrpSpPr>
          <p:cNvPr id="22" name="Group 21"/>
          <p:cNvGrpSpPr/>
          <p:nvPr/>
        </p:nvGrpSpPr>
        <p:grpSpPr>
          <a:xfrm>
            <a:off x="7739074" y="1928802"/>
            <a:ext cx="3156633" cy="3352807"/>
            <a:chOff x="5577533" y="2560707"/>
            <a:chExt cx="3156633" cy="3352807"/>
          </a:xfrm>
        </p:grpSpPr>
        <p:pic>
          <p:nvPicPr>
            <p:cNvPr id="23" name="Picture 4" descr="A group of users standing next to each other depicting Customer Care, as one of the CRM Functional Areas"/>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220475" y="3560839"/>
              <a:ext cx="1773237" cy="2352675"/>
            </a:xfrm>
            <a:prstGeom prst="rect">
              <a:avLst/>
            </a:prstGeom>
            <a:noFill/>
            <a:extLst>
              <a:ext uri="{909E8E84-426E-40DD-AFC4-6F175D3DCCD1}">
                <a14:hiddenFill xmlns="" xmlns:a14="http://schemas.microsoft.com/office/drawing/2010/main">
                  <a:solidFill>
                    <a:srgbClr val="FFFFFF"/>
                  </a:solidFill>
                </a14:hiddenFill>
              </a:ext>
            </a:extLst>
          </p:spPr>
        </p:pic>
        <p:sp>
          <p:nvSpPr>
            <p:cNvPr id="24" name="TextBox 23"/>
            <p:cNvSpPr txBox="1"/>
            <p:nvPr/>
          </p:nvSpPr>
          <p:spPr>
            <a:xfrm>
              <a:off x="5577533" y="2560707"/>
              <a:ext cx="3156633" cy="584775"/>
            </a:xfrm>
            <a:prstGeom prst="rect">
              <a:avLst/>
            </a:prstGeom>
            <a:noFill/>
          </p:spPr>
          <p:txBody>
            <a:bodyPr wrap="none" rtlCol="0">
              <a:spAutoFit/>
            </a:bodyPr>
            <a:lstStyle/>
            <a:p>
              <a:r>
                <a:rPr lang="en-US" sz="3200" dirty="0"/>
                <a:t>Customer Care</a:t>
              </a:r>
            </a:p>
          </p:txBody>
        </p:sp>
      </p:grpSp>
      <p:pic>
        <p:nvPicPr>
          <p:cNvPr id="13" name="Picture 12" descr="0654.MS_rgb_Dynamics_CRM_Blu286_stack.png"/>
          <p:cNvPicPr>
            <a:picLocks noChangeAspect="1"/>
          </p:cNvPicPr>
          <p:nvPr/>
        </p:nvPicPr>
        <p:blipFill>
          <a:blip r:embed="rId5" cstate="print"/>
          <a:stretch>
            <a:fillRect/>
          </a:stretch>
        </p:blipFill>
        <p:spPr>
          <a:xfrm>
            <a:off x="9953652" y="6429397"/>
            <a:ext cx="2119168" cy="428604"/>
          </a:xfrm>
          <a:prstGeom prst="rect">
            <a:avLst/>
          </a:prstGeom>
        </p:spPr>
      </p:pic>
      <p:pic>
        <p:nvPicPr>
          <p:cNvPr id="26" name="Picture 25" descr="business_meeting_shaking_hands_sm_wm.gif"/>
          <p:cNvPicPr>
            <a:picLocks noChangeAspect="1"/>
          </p:cNvPicPr>
          <p:nvPr/>
        </p:nvPicPr>
        <p:blipFill>
          <a:blip r:embed="rId6"/>
          <a:stretch>
            <a:fillRect/>
          </a:stretch>
        </p:blipFill>
        <p:spPr>
          <a:xfrm>
            <a:off x="23770" y="-1"/>
            <a:ext cx="1643074" cy="1585371"/>
          </a:xfrm>
          <a:prstGeom prst="rect">
            <a:avLst/>
          </a:prstGeom>
        </p:spPr>
      </p:pic>
      <p:pic>
        <p:nvPicPr>
          <p:cNvPr id="27" name="Picture 26" descr="business_meeting_shaking_hands_sm_wm.gif"/>
          <p:cNvPicPr>
            <a:picLocks noChangeAspect="1"/>
          </p:cNvPicPr>
          <p:nvPr/>
        </p:nvPicPr>
        <p:blipFill>
          <a:blip r:embed="rId6"/>
          <a:stretch>
            <a:fillRect/>
          </a:stretch>
        </p:blipFill>
        <p:spPr>
          <a:xfrm>
            <a:off x="23770" y="-1"/>
            <a:ext cx="1638700" cy="1581151"/>
          </a:xfrm>
          <a:prstGeom prst="rect">
            <a:avLst/>
          </a:prstGeom>
        </p:spPr>
      </p:pic>
      <p:pic>
        <p:nvPicPr>
          <p:cNvPr id="28" name="Picture 27" descr="w.PNG"/>
          <p:cNvPicPr>
            <a:picLocks noChangeAspect="1"/>
          </p:cNvPicPr>
          <p:nvPr/>
        </p:nvPicPr>
        <p:blipFill>
          <a:blip r:embed="rId7"/>
          <a:stretch>
            <a:fillRect/>
          </a:stretch>
        </p:blipFill>
        <p:spPr>
          <a:xfrm>
            <a:off x="23771" y="1285860"/>
            <a:ext cx="1613594" cy="214315"/>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z="4400" dirty="0" smtClean="0">
                <a:latin typeface="Times New Roman" pitchFamily="18" charset="0"/>
                <a:cs typeface="Times New Roman" pitchFamily="18" charset="0"/>
              </a:rPr>
              <a:t>                    CRM Functional Areas</a:t>
            </a:r>
            <a:endParaRPr lang="en-US" sz="4400" dirty="0">
              <a:latin typeface="Times New Roman" pitchFamily="18" charset="0"/>
              <a:cs typeface="Times New Roman" pitchFamily="18" charset="0"/>
            </a:endParaRPr>
          </a:p>
        </p:txBody>
      </p:sp>
      <p:grpSp>
        <p:nvGrpSpPr>
          <p:cNvPr id="5" name="Group 4"/>
          <p:cNvGrpSpPr/>
          <p:nvPr/>
        </p:nvGrpSpPr>
        <p:grpSpPr>
          <a:xfrm>
            <a:off x="2129219" y="1712662"/>
            <a:ext cx="1645723" cy="2325939"/>
            <a:chOff x="609600" y="2560707"/>
            <a:chExt cx="1841500" cy="3322140"/>
          </a:xfrm>
        </p:grpSpPr>
        <p:pic>
          <p:nvPicPr>
            <p:cNvPr id="6" name="Picture 2" descr="C:\Users\nascott\Downloads\MSL Graphics Library\MSL Graphics Library\bar chart.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09600" y="3603197"/>
              <a:ext cx="1841500" cy="227965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p:cNvSpPr txBox="1"/>
            <p:nvPr/>
          </p:nvSpPr>
          <p:spPr>
            <a:xfrm>
              <a:off x="911430" y="2560707"/>
              <a:ext cx="1268504" cy="923155"/>
            </a:xfrm>
            <a:prstGeom prst="rect">
              <a:avLst/>
            </a:prstGeom>
            <a:noFill/>
          </p:spPr>
          <p:txBody>
            <a:bodyPr wrap="none" rtlCol="0">
              <a:spAutoFit/>
            </a:bodyPr>
            <a:lstStyle/>
            <a:p>
              <a:r>
                <a:rPr lang="en-US" sz="3600" dirty="0"/>
                <a:t>Sales</a:t>
              </a:r>
            </a:p>
          </p:txBody>
        </p:sp>
      </p:grpSp>
      <p:grpSp>
        <p:nvGrpSpPr>
          <p:cNvPr id="8" name="Group 7"/>
          <p:cNvGrpSpPr/>
          <p:nvPr/>
        </p:nvGrpSpPr>
        <p:grpSpPr>
          <a:xfrm>
            <a:off x="5105400" y="1763399"/>
            <a:ext cx="2102114" cy="2343289"/>
            <a:chOff x="3267652" y="2560707"/>
            <a:chExt cx="2606319" cy="3087190"/>
          </a:xfrm>
        </p:grpSpPr>
        <p:pic>
          <p:nvPicPr>
            <p:cNvPr id="9" name="Picture 3" descr="C:\Users\nascott\Downloads\MSL Graphics Library\MSL Graphics Library\business.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581400" y="3838147"/>
              <a:ext cx="1689100" cy="1809750"/>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extBox 9"/>
            <p:cNvSpPr txBox="1"/>
            <p:nvPr/>
          </p:nvSpPr>
          <p:spPr>
            <a:xfrm>
              <a:off x="3267652" y="2560707"/>
              <a:ext cx="2606319" cy="851515"/>
            </a:xfrm>
            <a:prstGeom prst="rect">
              <a:avLst/>
            </a:prstGeom>
            <a:noFill/>
          </p:spPr>
          <p:txBody>
            <a:bodyPr wrap="none" rtlCol="0">
              <a:spAutoFit/>
            </a:bodyPr>
            <a:lstStyle/>
            <a:p>
              <a:r>
                <a:rPr lang="en-US" sz="3600" dirty="0"/>
                <a:t>Marketing</a:t>
              </a:r>
            </a:p>
          </p:txBody>
        </p:sp>
      </p:grpSp>
      <p:grpSp>
        <p:nvGrpSpPr>
          <p:cNvPr id="11" name="Group 10"/>
          <p:cNvGrpSpPr/>
          <p:nvPr/>
        </p:nvGrpSpPr>
        <p:grpSpPr>
          <a:xfrm>
            <a:off x="8024826" y="1785926"/>
            <a:ext cx="2956515" cy="2461633"/>
            <a:chOff x="6111412" y="2717097"/>
            <a:chExt cx="4432616" cy="3455884"/>
          </a:xfrm>
        </p:grpSpPr>
        <p:pic>
          <p:nvPicPr>
            <p:cNvPr id="12" name="Picture 4" descr="C:\Users\nascott\Downloads\MSL Graphics Library\MSL Graphics Library\user_group.pn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7503776" y="3820306"/>
              <a:ext cx="1773237" cy="2352675"/>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TextBox 12"/>
            <p:cNvSpPr txBox="1"/>
            <p:nvPr/>
          </p:nvSpPr>
          <p:spPr>
            <a:xfrm>
              <a:off x="6111412" y="2717097"/>
              <a:ext cx="4432616" cy="907383"/>
            </a:xfrm>
            <a:prstGeom prst="rect">
              <a:avLst/>
            </a:prstGeom>
            <a:noFill/>
          </p:spPr>
          <p:txBody>
            <a:bodyPr wrap="none" rtlCol="0">
              <a:spAutoFit/>
            </a:bodyPr>
            <a:lstStyle/>
            <a:p>
              <a:r>
                <a:rPr lang="en-US" sz="3600" dirty="0"/>
                <a:t>Customer Care</a:t>
              </a:r>
            </a:p>
          </p:txBody>
        </p:sp>
      </p:grpSp>
      <p:sp>
        <p:nvSpPr>
          <p:cNvPr id="14" name="TextBox 13"/>
          <p:cNvSpPr txBox="1"/>
          <p:nvPr/>
        </p:nvSpPr>
        <p:spPr>
          <a:xfrm>
            <a:off x="2129218" y="4572001"/>
            <a:ext cx="2037956" cy="1323439"/>
          </a:xfrm>
          <a:prstGeom prst="rect">
            <a:avLst/>
          </a:prstGeom>
          <a:noFill/>
        </p:spPr>
        <p:txBody>
          <a:bodyPr wrap="square" rtlCol="0">
            <a:spAutoFit/>
          </a:bodyPr>
          <a:lstStyle/>
          <a:p>
            <a:pPr marL="285750" indent="-285750">
              <a:buFont typeface="Arial" pitchFamily="34" charset="0"/>
              <a:buChar char="•"/>
            </a:pPr>
            <a:r>
              <a:rPr lang="en-US" sz="1600" dirty="0"/>
              <a:t>Leads</a:t>
            </a:r>
          </a:p>
          <a:p>
            <a:pPr marL="285750" indent="-285750">
              <a:buFont typeface="Arial" pitchFamily="34" charset="0"/>
              <a:buChar char="•"/>
            </a:pPr>
            <a:r>
              <a:rPr lang="en-US" sz="1600" dirty="0"/>
              <a:t>Opportunities</a:t>
            </a:r>
          </a:p>
          <a:p>
            <a:pPr marL="285750" indent="-285750">
              <a:buFont typeface="Arial" pitchFamily="34" charset="0"/>
              <a:buChar char="•"/>
            </a:pPr>
            <a:r>
              <a:rPr lang="en-US" sz="1600" dirty="0" smtClean="0"/>
              <a:t>Order</a:t>
            </a:r>
          </a:p>
          <a:p>
            <a:pPr marL="285750" indent="-285750">
              <a:buFont typeface="Arial" pitchFamily="34" charset="0"/>
              <a:buChar char="•"/>
            </a:pPr>
            <a:r>
              <a:rPr lang="en-US" sz="1600" dirty="0" smtClean="0"/>
              <a:t>Quote</a:t>
            </a:r>
          </a:p>
          <a:p>
            <a:pPr marL="285750" indent="-285750">
              <a:buFont typeface="Arial" pitchFamily="34" charset="0"/>
              <a:buChar char="•"/>
            </a:pPr>
            <a:r>
              <a:rPr lang="en-US" sz="1600" dirty="0" smtClean="0"/>
              <a:t>Invoice</a:t>
            </a:r>
            <a:endParaRPr lang="en-US" sz="1600" dirty="0"/>
          </a:p>
        </p:txBody>
      </p:sp>
      <p:sp>
        <p:nvSpPr>
          <p:cNvPr id="15" name="TextBox 14"/>
          <p:cNvSpPr txBox="1"/>
          <p:nvPr/>
        </p:nvSpPr>
        <p:spPr>
          <a:xfrm>
            <a:off x="5453058" y="4286256"/>
            <a:ext cx="1909382" cy="1077218"/>
          </a:xfrm>
          <a:prstGeom prst="rect">
            <a:avLst/>
          </a:prstGeom>
          <a:noFill/>
        </p:spPr>
        <p:txBody>
          <a:bodyPr wrap="square" rtlCol="0">
            <a:spAutoFit/>
          </a:bodyPr>
          <a:lstStyle/>
          <a:p>
            <a:pPr marL="285750" indent="-285750"/>
            <a:endParaRPr lang="en-US" sz="1600" dirty="0"/>
          </a:p>
          <a:p>
            <a:pPr marL="285750" indent="-285750">
              <a:buFont typeface="Arial" pitchFamily="34" charset="0"/>
              <a:buChar char="•"/>
            </a:pPr>
            <a:r>
              <a:rPr lang="en-US" sz="1600" dirty="0"/>
              <a:t>Marketing Lists</a:t>
            </a:r>
          </a:p>
          <a:p>
            <a:pPr marL="285750" indent="-285750">
              <a:buFont typeface="Arial" pitchFamily="34" charset="0"/>
              <a:buChar char="•"/>
            </a:pPr>
            <a:r>
              <a:rPr lang="en-US" sz="1600" dirty="0" smtClean="0"/>
              <a:t>Campaign</a:t>
            </a:r>
            <a:endParaRPr lang="en-US" sz="1600" dirty="0"/>
          </a:p>
        </p:txBody>
      </p:sp>
      <p:sp>
        <p:nvSpPr>
          <p:cNvPr id="16" name="TextBox 15"/>
          <p:cNvSpPr txBox="1"/>
          <p:nvPr/>
        </p:nvSpPr>
        <p:spPr>
          <a:xfrm>
            <a:off x="8953520" y="4572008"/>
            <a:ext cx="1909382" cy="830997"/>
          </a:xfrm>
          <a:prstGeom prst="rect">
            <a:avLst/>
          </a:prstGeom>
          <a:noFill/>
        </p:spPr>
        <p:txBody>
          <a:bodyPr wrap="square" rtlCol="0">
            <a:spAutoFit/>
          </a:bodyPr>
          <a:lstStyle/>
          <a:p>
            <a:pPr marL="285750" indent="-285750">
              <a:buFont typeface="Arial" pitchFamily="34" charset="0"/>
              <a:buChar char="•"/>
            </a:pPr>
            <a:r>
              <a:rPr lang="en-US" sz="1600" dirty="0"/>
              <a:t>Cases</a:t>
            </a:r>
          </a:p>
          <a:p>
            <a:pPr marL="285750" indent="-285750">
              <a:buFont typeface="Arial" pitchFamily="34" charset="0"/>
              <a:buChar char="•"/>
            </a:pPr>
            <a:r>
              <a:rPr lang="en-US" sz="1600" dirty="0" smtClean="0"/>
              <a:t>Contacts</a:t>
            </a:r>
          </a:p>
          <a:p>
            <a:pPr marL="285750" indent="-285750">
              <a:buFont typeface="Arial" pitchFamily="34" charset="0"/>
              <a:buChar char="•"/>
            </a:pPr>
            <a:r>
              <a:rPr lang="en-US" sz="1600" dirty="0" smtClean="0"/>
              <a:t>Account</a:t>
            </a:r>
          </a:p>
        </p:txBody>
      </p:sp>
      <p:pic>
        <p:nvPicPr>
          <p:cNvPr id="17" name="Picture 16" descr="0654.MS_rgb_Dynamics_CRM_Blu286_stack.png"/>
          <p:cNvPicPr>
            <a:picLocks noChangeAspect="1"/>
          </p:cNvPicPr>
          <p:nvPr/>
        </p:nvPicPr>
        <p:blipFill>
          <a:blip r:embed="rId5" cstate="print"/>
          <a:stretch>
            <a:fillRect/>
          </a:stretch>
        </p:blipFill>
        <p:spPr>
          <a:xfrm>
            <a:off x="9953652" y="6429397"/>
            <a:ext cx="2119168" cy="428604"/>
          </a:xfrm>
          <a:prstGeom prst="rect">
            <a:avLst/>
          </a:prstGeom>
        </p:spPr>
      </p:pic>
      <p:pic>
        <p:nvPicPr>
          <p:cNvPr id="18" name="Picture 17" descr="business_meeting_shaking_hands_sm_wm.gif"/>
          <p:cNvPicPr>
            <a:picLocks noChangeAspect="1"/>
          </p:cNvPicPr>
          <p:nvPr/>
        </p:nvPicPr>
        <p:blipFill>
          <a:blip r:embed="rId6"/>
          <a:stretch>
            <a:fillRect/>
          </a:stretch>
        </p:blipFill>
        <p:spPr>
          <a:xfrm>
            <a:off x="23770" y="-1"/>
            <a:ext cx="1643074" cy="1585371"/>
          </a:xfrm>
          <a:prstGeom prst="rect">
            <a:avLst/>
          </a:prstGeom>
        </p:spPr>
      </p:pic>
      <p:pic>
        <p:nvPicPr>
          <p:cNvPr id="19" name="Picture 18" descr="w.PNG"/>
          <p:cNvPicPr>
            <a:picLocks noChangeAspect="1"/>
          </p:cNvPicPr>
          <p:nvPr/>
        </p:nvPicPr>
        <p:blipFill>
          <a:blip r:embed="rId7"/>
          <a:stretch>
            <a:fillRect/>
          </a:stretch>
        </p:blipFill>
        <p:spPr>
          <a:xfrm>
            <a:off x="23771" y="1285860"/>
            <a:ext cx="1613594" cy="214315"/>
          </a:xfrm>
          <a:prstGeom prst="rect">
            <a:avLst/>
          </a:prstGeom>
        </p:spPr>
      </p:pic>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is graphic depicts the Sales Management Process as follows: it starts with generating the Lead and then you qualify the Lead and then you convert into an Opportunity. These Opportunities to sell things usually generate a quote that you can provide to the customer which hopefully then will turn into an order and those orders will then generate invoices. This entire sales process is modelled entirely within CRM."/>
          <p:cNvPicPr>
            <a:picLocks noGrp="1"/>
          </p:cNvPicPr>
          <p:nvPr>
            <p:ph idx="1"/>
          </p:nvPr>
        </p:nvPicPr>
        <p:blipFill>
          <a:blip r:embed="rId2" cstate="print"/>
          <a:stretch>
            <a:fillRect/>
          </a:stretch>
        </p:blipFill>
        <p:spPr>
          <a:xfrm>
            <a:off x="4095736" y="-24"/>
            <a:ext cx="7953388" cy="6215082"/>
          </a:xfrm>
          <a:prstGeom prst="rect">
            <a:avLst/>
          </a:prstGeom>
          <a:ln>
            <a:noFill/>
          </a:ln>
          <a:effectLst>
            <a:softEdge rad="112500"/>
          </a:effectLst>
        </p:spPr>
      </p:pic>
      <p:sp>
        <p:nvSpPr>
          <p:cNvPr id="3" name="Title 2"/>
          <p:cNvSpPr>
            <a:spLocks noGrp="1"/>
          </p:cNvSpPr>
          <p:nvPr>
            <p:ph type="title"/>
          </p:nvPr>
        </p:nvSpPr>
        <p:spPr>
          <a:xfrm>
            <a:off x="452398" y="2285992"/>
            <a:ext cx="3057508" cy="1154098"/>
          </a:xfrm>
        </p:spPr>
        <p:txBody>
          <a:bodyPr>
            <a:normAutofit/>
          </a:bodyPr>
          <a:lstStyle/>
          <a:p>
            <a:r>
              <a:rPr lang="en-US" sz="4000" dirty="0" smtClean="0">
                <a:latin typeface="Times New Roman" pitchFamily="18" charset="0"/>
                <a:cs typeface="Times New Roman" pitchFamily="18" charset="0"/>
              </a:rPr>
              <a:t>Sales Process</a:t>
            </a:r>
            <a:endParaRPr lang="en-IN" sz="4000" dirty="0">
              <a:latin typeface="Times New Roman" pitchFamily="18" charset="0"/>
              <a:cs typeface="Times New Roman" pitchFamily="18" charset="0"/>
            </a:endParaRPr>
          </a:p>
        </p:txBody>
      </p:sp>
      <p:pic>
        <p:nvPicPr>
          <p:cNvPr id="5" name="Picture 4" descr="0654.MS_rgb_Dynamics_CRM_Blu286_stack.png"/>
          <p:cNvPicPr>
            <a:picLocks noChangeAspect="1"/>
          </p:cNvPicPr>
          <p:nvPr/>
        </p:nvPicPr>
        <p:blipFill>
          <a:blip r:embed="rId3" cstate="print"/>
          <a:stretch>
            <a:fillRect/>
          </a:stretch>
        </p:blipFill>
        <p:spPr>
          <a:xfrm>
            <a:off x="9953652" y="6429397"/>
            <a:ext cx="2119168" cy="428604"/>
          </a:xfrm>
          <a:prstGeom prst="rect">
            <a:avLst/>
          </a:prstGeom>
        </p:spPr>
      </p:pic>
      <p:pic>
        <p:nvPicPr>
          <p:cNvPr id="6" name="Picture 5" descr="business_meeting_shaking_hands_sm_wm.gif"/>
          <p:cNvPicPr>
            <a:picLocks noChangeAspect="1"/>
          </p:cNvPicPr>
          <p:nvPr/>
        </p:nvPicPr>
        <p:blipFill>
          <a:blip r:embed="rId4"/>
          <a:stretch>
            <a:fillRect/>
          </a:stretch>
        </p:blipFill>
        <p:spPr>
          <a:xfrm>
            <a:off x="23770" y="-1"/>
            <a:ext cx="1643074" cy="1585371"/>
          </a:xfrm>
          <a:prstGeom prst="rect">
            <a:avLst/>
          </a:prstGeom>
        </p:spPr>
      </p:pic>
      <p:pic>
        <p:nvPicPr>
          <p:cNvPr id="7" name="Picture 6" descr="w.PNG"/>
          <p:cNvPicPr>
            <a:picLocks noChangeAspect="1"/>
          </p:cNvPicPr>
          <p:nvPr/>
        </p:nvPicPr>
        <p:blipFill>
          <a:blip r:embed="rId5"/>
          <a:stretch>
            <a:fillRect/>
          </a:stretch>
        </p:blipFill>
        <p:spPr>
          <a:xfrm>
            <a:off x="23771" y="1285860"/>
            <a:ext cx="1613594" cy="214315"/>
          </a:xfrm>
          <a:prstGeom prst="rect">
            <a:avLst/>
          </a:prstGeom>
        </p:spPr>
      </p:pic>
    </p:spTree>
  </p:cSld>
  <p:clrMapOvr>
    <a:masterClrMapping/>
  </p:clrMapOvr>
  <p:transition spd="slow">
    <p:cover dir="l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3" descr="This graphic depicts the Marketing Process as follows: it starts with the planning and budgeting of the campaign then it creates the list of people you want to target in that campaign and then actually planning and creating the campaign that you are going to use, launching and managing all the activities that surround that campaign and then tracking and reporting the results of the campaign"/>
          <p:cNvPicPr>
            <a:picLocks noGrp="1"/>
          </p:cNvPicPr>
          <p:nvPr>
            <p:ph idx="1"/>
          </p:nvPr>
        </p:nvPicPr>
        <p:blipFill>
          <a:blip r:embed="rId2" cstate="print"/>
          <a:stretch>
            <a:fillRect/>
          </a:stretch>
        </p:blipFill>
        <p:spPr>
          <a:xfrm>
            <a:off x="5095868" y="285728"/>
            <a:ext cx="6858048" cy="5857916"/>
          </a:xfrm>
          <a:prstGeom prst="rect">
            <a:avLst/>
          </a:prstGeom>
          <a:ln>
            <a:noFill/>
          </a:ln>
          <a:effectLst>
            <a:softEdge rad="112500"/>
          </a:effectLst>
        </p:spPr>
      </p:pic>
      <p:sp>
        <p:nvSpPr>
          <p:cNvPr id="8" name="Title 2"/>
          <p:cNvSpPr>
            <a:spLocks noGrp="1"/>
          </p:cNvSpPr>
          <p:nvPr>
            <p:ph type="title"/>
          </p:nvPr>
        </p:nvSpPr>
        <p:spPr>
          <a:xfrm>
            <a:off x="309522" y="2571744"/>
            <a:ext cx="4071966" cy="1214446"/>
          </a:xfrm>
        </p:spPr>
        <p:txBody>
          <a:bodyPr>
            <a:normAutofit/>
          </a:bodyPr>
          <a:lstStyle/>
          <a:p>
            <a:r>
              <a:rPr lang="en-US" sz="3600" dirty="0" smtClean="0">
                <a:latin typeface="Times New Roman" pitchFamily="18" charset="0"/>
                <a:cs typeface="Times New Roman" pitchFamily="18" charset="0"/>
              </a:rPr>
              <a:t>Marketing Process</a:t>
            </a:r>
            <a:endParaRPr lang="en-IN" sz="3600" dirty="0">
              <a:latin typeface="Times New Roman" pitchFamily="18" charset="0"/>
              <a:cs typeface="Times New Roman" pitchFamily="18" charset="0"/>
            </a:endParaRPr>
          </a:p>
        </p:txBody>
      </p:sp>
      <p:pic>
        <p:nvPicPr>
          <p:cNvPr id="4" name="Picture 3" descr="0654.MS_rgb_Dynamics_CRM_Blu286_stack.png"/>
          <p:cNvPicPr>
            <a:picLocks noChangeAspect="1"/>
          </p:cNvPicPr>
          <p:nvPr/>
        </p:nvPicPr>
        <p:blipFill>
          <a:blip r:embed="rId3" cstate="print"/>
          <a:stretch>
            <a:fillRect/>
          </a:stretch>
        </p:blipFill>
        <p:spPr>
          <a:xfrm>
            <a:off x="9953652" y="6429397"/>
            <a:ext cx="2119168" cy="428604"/>
          </a:xfrm>
          <a:prstGeom prst="rect">
            <a:avLst/>
          </a:prstGeom>
        </p:spPr>
      </p:pic>
      <p:pic>
        <p:nvPicPr>
          <p:cNvPr id="5" name="Picture 4" descr="business_meeting_shaking_hands_sm_wm.gif"/>
          <p:cNvPicPr>
            <a:picLocks noChangeAspect="1"/>
          </p:cNvPicPr>
          <p:nvPr/>
        </p:nvPicPr>
        <p:blipFill>
          <a:blip r:embed="rId4"/>
          <a:stretch>
            <a:fillRect/>
          </a:stretch>
        </p:blipFill>
        <p:spPr>
          <a:xfrm>
            <a:off x="23770" y="129117"/>
            <a:ext cx="1643074" cy="1585371"/>
          </a:xfrm>
          <a:prstGeom prst="rect">
            <a:avLst/>
          </a:prstGeom>
        </p:spPr>
      </p:pic>
      <p:pic>
        <p:nvPicPr>
          <p:cNvPr id="6" name="Picture 5" descr="w.PNG"/>
          <p:cNvPicPr>
            <a:picLocks noChangeAspect="1"/>
          </p:cNvPicPr>
          <p:nvPr/>
        </p:nvPicPr>
        <p:blipFill>
          <a:blip r:embed="rId5"/>
          <a:stretch>
            <a:fillRect/>
          </a:stretch>
        </p:blipFill>
        <p:spPr>
          <a:xfrm>
            <a:off x="23771" y="1285860"/>
            <a:ext cx="1613594" cy="357190"/>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descr="customer_support_banner.jpeg"/>
          <p:cNvPicPr>
            <a:picLocks noChangeAspect="1"/>
          </p:cNvPicPr>
          <p:nvPr/>
        </p:nvPicPr>
        <p:blipFill>
          <a:blip r:embed="rId2"/>
          <a:stretch>
            <a:fillRect/>
          </a:stretch>
        </p:blipFill>
        <p:spPr>
          <a:xfrm>
            <a:off x="5333952" y="0"/>
            <a:ext cx="6858048" cy="5983567"/>
          </a:xfrm>
          <a:prstGeom prst="rect">
            <a:avLst/>
          </a:prstGeom>
        </p:spPr>
      </p:pic>
      <p:sp>
        <p:nvSpPr>
          <p:cNvPr id="6" name="Title 2"/>
          <p:cNvSpPr txBox="1">
            <a:spLocks/>
          </p:cNvSpPr>
          <p:nvPr/>
        </p:nvSpPr>
        <p:spPr>
          <a:xfrm>
            <a:off x="309522" y="2214554"/>
            <a:ext cx="4500594" cy="1000132"/>
          </a:xfrm>
          <a:prstGeom prst="rect">
            <a:avLst/>
          </a:prstGeom>
        </p:spPr>
        <p:txBody>
          <a:bodyPr vert="horz" rtlCol="0" anchor="ctr">
            <a:no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rPr>
              <a:t>Customer Care Process</a:t>
            </a:r>
          </a:p>
          <a:p>
            <a:pPr marL="0" marR="0" lvl="0" indent="0" algn="l" defTabSz="914400" rtl="0" eaLnBrk="1" fontAlgn="auto" latinLnBrk="0" hangingPunct="1">
              <a:lnSpc>
                <a:spcPct val="100000"/>
              </a:lnSpc>
              <a:spcBef>
                <a:spcPct val="0"/>
              </a:spcBef>
              <a:spcAft>
                <a:spcPts val="0"/>
              </a:spcAft>
              <a:buClrTx/>
              <a:buSzTx/>
              <a:buFontTx/>
              <a:buNone/>
              <a:tabLst/>
              <a:defRPr/>
            </a:pPr>
            <a:r>
              <a:rPr lang="en-US" sz="3200" b="1" dirty="0" smtClean="0">
                <a:solidFill>
                  <a:schemeClr val="tx2"/>
                </a:solidFill>
                <a:effectLst>
                  <a:outerShdw blurRad="31750" dist="25400" dir="5400000" algn="tl" rotWithShape="0">
                    <a:srgbClr val="000000">
                      <a:alpha val="25000"/>
                    </a:srgbClr>
                  </a:outerShdw>
                </a:effectLst>
                <a:latin typeface="Times New Roman" pitchFamily="18" charset="0"/>
                <a:ea typeface="+mj-ea"/>
                <a:cs typeface="Times New Roman" pitchFamily="18" charset="0"/>
              </a:rPr>
              <a:t>      (Service Process)</a:t>
            </a:r>
            <a:endParaRPr kumimoji="0" lang="en-IN" sz="32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endParaRPr>
          </a:p>
        </p:txBody>
      </p:sp>
      <p:pic>
        <p:nvPicPr>
          <p:cNvPr id="7" name="Picture 6" descr="0654.MS_rgb_Dynamics_CRM_Blu286_stack.png"/>
          <p:cNvPicPr>
            <a:picLocks noChangeAspect="1"/>
          </p:cNvPicPr>
          <p:nvPr/>
        </p:nvPicPr>
        <p:blipFill>
          <a:blip r:embed="rId3" cstate="print"/>
          <a:stretch>
            <a:fillRect/>
          </a:stretch>
        </p:blipFill>
        <p:spPr>
          <a:xfrm>
            <a:off x="9953652" y="6429397"/>
            <a:ext cx="2119168" cy="428604"/>
          </a:xfrm>
          <a:prstGeom prst="rect">
            <a:avLst/>
          </a:prstGeom>
        </p:spPr>
      </p:pic>
      <p:pic>
        <p:nvPicPr>
          <p:cNvPr id="8" name="Picture 7" descr="business_meeting_shaking_hands_sm_wm.gif"/>
          <p:cNvPicPr>
            <a:picLocks noChangeAspect="1"/>
          </p:cNvPicPr>
          <p:nvPr/>
        </p:nvPicPr>
        <p:blipFill>
          <a:blip r:embed="rId4"/>
          <a:stretch>
            <a:fillRect/>
          </a:stretch>
        </p:blipFill>
        <p:spPr>
          <a:xfrm>
            <a:off x="23770" y="-1"/>
            <a:ext cx="1643074" cy="1585371"/>
          </a:xfrm>
          <a:prstGeom prst="rect">
            <a:avLst/>
          </a:prstGeom>
        </p:spPr>
      </p:pic>
      <p:pic>
        <p:nvPicPr>
          <p:cNvPr id="9" name="Picture 8" descr="w.PNG"/>
          <p:cNvPicPr>
            <a:picLocks noChangeAspect="1"/>
          </p:cNvPicPr>
          <p:nvPr/>
        </p:nvPicPr>
        <p:blipFill>
          <a:blip r:embed="rId5"/>
          <a:stretch>
            <a:fillRect/>
          </a:stretch>
        </p:blipFill>
        <p:spPr>
          <a:xfrm>
            <a:off x="23771" y="1285860"/>
            <a:ext cx="1613594" cy="214315"/>
          </a:xfrm>
          <a:prstGeom prst="rect">
            <a:avLst/>
          </a:prstGeom>
        </p:spPr>
      </p:pic>
    </p:spTree>
  </p:cSld>
  <p:clrMapOvr>
    <a:masterClrMapping/>
  </p:clrMapOvr>
  <p:transition spd="slow">
    <p:blinds/>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Microsoft Product</a:t>
            </a:r>
          </a:p>
          <a:p>
            <a:r>
              <a:rPr lang="en-US" sz="2400" dirty="0" smtClean="0"/>
              <a:t>Dynamicity</a:t>
            </a:r>
          </a:p>
          <a:p>
            <a:r>
              <a:rPr lang="en-US" sz="2400" dirty="0" smtClean="0"/>
              <a:t>Three Deployment Option</a:t>
            </a:r>
          </a:p>
          <a:p>
            <a:r>
              <a:rPr lang="en-US" sz="2400" dirty="0" smtClean="0"/>
              <a:t>On Cloud</a:t>
            </a:r>
          </a:p>
          <a:p>
            <a:r>
              <a:rPr lang="en-IN" sz="2400" dirty="0" smtClean="0"/>
              <a:t>Language Support</a:t>
            </a:r>
          </a:p>
          <a:p>
            <a:r>
              <a:rPr lang="en-IN" sz="2400" dirty="0" smtClean="0"/>
              <a:t>Access Clients</a:t>
            </a:r>
          </a:p>
          <a:p>
            <a:r>
              <a:rPr lang="en-IN" sz="2400" dirty="0" err="1" smtClean="0"/>
              <a:t>.Net</a:t>
            </a:r>
            <a:r>
              <a:rPr lang="en-IN" sz="2400" dirty="0" smtClean="0"/>
              <a:t> Development Platform</a:t>
            </a:r>
          </a:p>
          <a:p>
            <a:r>
              <a:rPr lang="en-US" sz="2400" dirty="0" smtClean="0"/>
              <a:t>Scalable Architecture</a:t>
            </a:r>
          </a:p>
          <a:p>
            <a:r>
              <a:rPr lang="en-US" sz="2400" dirty="0" smtClean="0"/>
              <a:t>Processing Costs </a:t>
            </a:r>
          </a:p>
          <a:p>
            <a:r>
              <a:rPr lang="en-US" sz="2400" dirty="0" smtClean="0"/>
              <a:t>Ease to use or Less Complex</a:t>
            </a:r>
            <a:endParaRPr lang="en-IN" sz="2400" dirty="0" smtClean="0"/>
          </a:p>
          <a:p>
            <a:endParaRPr lang="en-IN" sz="2400" dirty="0"/>
          </a:p>
        </p:txBody>
      </p:sp>
      <p:sp>
        <p:nvSpPr>
          <p:cNvPr id="3" name="Title 2"/>
          <p:cNvSpPr>
            <a:spLocks noGrp="1"/>
          </p:cNvSpPr>
          <p:nvPr>
            <p:ph type="title"/>
          </p:nvPr>
        </p:nvSpPr>
        <p:spPr>
          <a:xfrm>
            <a:off x="609600" y="-24"/>
            <a:ext cx="10972800" cy="1143000"/>
          </a:xfrm>
        </p:spPr>
        <p:txBody>
          <a:bodyPr>
            <a:normAutofit/>
          </a:bodyPr>
          <a:lstStyle/>
          <a:p>
            <a:r>
              <a:rPr lang="en-US" sz="4400" dirty="0" smtClean="0">
                <a:latin typeface="Times New Roman" pitchFamily="18" charset="0"/>
                <a:cs typeface="Times New Roman" pitchFamily="18" charset="0"/>
              </a:rPr>
              <a:t>Why  </a:t>
            </a:r>
            <a:r>
              <a:rPr lang="en-US" sz="4400" dirty="0" err="1" smtClean="0">
                <a:latin typeface="Times New Roman" pitchFamily="18" charset="0"/>
                <a:cs typeface="Times New Roman" pitchFamily="18" charset="0"/>
              </a:rPr>
              <a:t>Why</a:t>
            </a:r>
            <a:r>
              <a:rPr lang="en-US" sz="4400" dirty="0" smtClean="0">
                <a:latin typeface="Times New Roman" pitchFamily="18" charset="0"/>
                <a:cs typeface="Times New Roman" pitchFamily="18" charset="0"/>
              </a:rPr>
              <a:t> Microsoft Dynamic CRM ?</a:t>
            </a:r>
            <a:endParaRPr lang="en-IN" sz="4400" dirty="0">
              <a:latin typeface="Times New Roman" pitchFamily="18" charset="0"/>
              <a:cs typeface="Times New Roman" pitchFamily="18" charset="0"/>
            </a:endParaRPr>
          </a:p>
        </p:txBody>
      </p:sp>
      <p:pic>
        <p:nvPicPr>
          <p:cNvPr id="6" name="Picture 5" descr="ManThinking.jpg"/>
          <p:cNvPicPr>
            <a:picLocks noChangeAspect="1"/>
          </p:cNvPicPr>
          <p:nvPr/>
        </p:nvPicPr>
        <p:blipFill>
          <a:blip r:embed="rId3" cstate="print"/>
          <a:stretch>
            <a:fillRect/>
          </a:stretch>
        </p:blipFill>
        <p:spPr>
          <a:xfrm>
            <a:off x="0" y="0"/>
            <a:ext cx="1928632" cy="1284469"/>
          </a:xfrm>
          <a:prstGeom prst="rect">
            <a:avLst/>
          </a:prstGeom>
        </p:spPr>
      </p:pic>
      <p:grpSp>
        <p:nvGrpSpPr>
          <p:cNvPr id="7" name="Group 55"/>
          <p:cNvGrpSpPr>
            <a:grpSpLocks/>
          </p:cNvGrpSpPr>
          <p:nvPr/>
        </p:nvGrpSpPr>
        <p:grpSpPr bwMode="auto">
          <a:xfrm>
            <a:off x="6167438" y="1643050"/>
            <a:ext cx="5786478" cy="4929222"/>
            <a:chOff x="2855612" y="1024566"/>
            <a:chExt cx="6593189" cy="5541937"/>
          </a:xfrm>
        </p:grpSpPr>
        <p:pic>
          <p:nvPicPr>
            <p:cNvPr id="8" name="Picture 22" descr="Transparent Oval"/>
            <p:cNvPicPr>
              <a:picLocks noChangeAspect="1" noChangeArrowheads="1"/>
            </p:cNvPicPr>
            <p:nvPr/>
          </p:nvPicPr>
          <p:blipFill>
            <a:blip r:embed="rId4"/>
            <a:srcRect/>
            <a:stretch>
              <a:fillRect/>
            </a:stretch>
          </p:blipFill>
          <p:spPr bwMode="auto">
            <a:xfrm>
              <a:off x="3268768" y="1747051"/>
              <a:ext cx="5527570" cy="3801262"/>
            </a:xfrm>
            <a:prstGeom prst="rect">
              <a:avLst/>
            </a:prstGeom>
            <a:noFill/>
            <a:ln w="9525">
              <a:noFill/>
              <a:miter lim="800000"/>
              <a:headEnd/>
              <a:tailEnd/>
            </a:ln>
          </p:spPr>
        </p:pic>
        <p:sp>
          <p:nvSpPr>
            <p:cNvPr id="9" name="Rectangle 64"/>
            <p:cNvSpPr>
              <a:spLocks noChangeAspect="1" noChangeArrowheads="1"/>
            </p:cNvSpPr>
            <p:nvPr/>
          </p:nvSpPr>
          <p:spPr bwMode="auto">
            <a:xfrm>
              <a:off x="5044772" y="5579537"/>
              <a:ext cx="2606433" cy="986966"/>
            </a:xfrm>
            <a:prstGeom prst="rect">
              <a:avLst/>
            </a:prstGeom>
            <a:noFill/>
            <a:ln w="12700" algn="ctr">
              <a:noFill/>
              <a:miter lim="800000"/>
              <a:headEnd/>
              <a:tailEnd/>
            </a:ln>
            <a:effectLst/>
          </p:spPr>
          <p:txBody>
            <a:bodyPr>
              <a:spAutoFit/>
            </a:bodyPr>
            <a:lstStyle/>
            <a:p>
              <a:pPr algn="ctr" eaLnBrk="0" hangingPunct="0">
                <a:lnSpc>
                  <a:spcPct val="85000"/>
                </a:lnSpc>
                <a:spcBef>
                  <a:spcPct val="20000"/>
                </a:spcBef>
                <a:defRPr/>
              </a:pPr>
              <a:r>
                <a:rPr lang="en-US" sz="1400" dirty="0">
                  <a:ln w="10160">
                    <a:solidFill>
                      <a:schemeClr val="accent1"/>
                    </a:solidFill>
                    <a:prstDash val="solid"/>
                  </a:ln>
                  <a:solidFill>
                    <a:srgbClr val="FFFFFF"/>
                  </a:solidFill>
                  <a:effectLst>
                    <a:outerShdw blurRad="38100" dist="32000" dir="5400000" algn="tl">
                      <a:srgbClr val="000000">
                        <a:alpha val="30000"/>
                      </a:srgbClr>
                    </a:outerShdw>
                  </a:effectLst>
                  <a:latin typeface="Arial" pitchFamily="34" charset="0"/>
                </a:rPr>
                <a:t>Work Departments</a:t>
              </a:r>
            </a:p>
            <a:p>
              <a:pPr algn="ctr" eaLnBrk="0" hangingPunct="0">
                <a:lnSpc>
                  <a:spcPct val="85000"/>
                </a:lnSpc>
                <a:spcBef>
                  <a:spcPct val="20000"/>
                </a:spcBef>
                <a:defRPr/>
              </a:pPr>
              <a:r>
                <a:rPr lang="en-US" sz="1400" dirty="0">
                  <a:latin typeface="Arial" pitchFamily="34" charset="0"/>
                </a:rPr>
                <a:t>Line of business functions</a:t>
              </a:r>
            </a:p>
            <a:p>
              <a:pPr algn="ctr" eaLnBrk="0" hangingPunct="0">
                <a:lnSpc>
                  <a:spcPct val="85000"/>
                </a:lnSpc>
                <a:spcBef>
                  <a:spcPct val="20000"/>
                </a:spcBef>
                <a:defRPr/>
              </a:pPr>
              <a:r>
                <a:rPr lang="en-US" sz="1000" i="1" dirty="0">
                  <a:latin typeface="Arial" pitchFamily="34" charset="0"/>
                </a:rPr>
                <a:t>Example: ACME Customer Service</a:t>
              </a:r>
            </a:p>
          </p:txBody>
        </p:sp>
        <p:sp>
          <p:nvSpPr>
            <p:cNvPr id="10" name="Rectangle 65"/>
            <p:cNvSpPr>
              <a:spLocks noChangeAspect="1" noChangeArrowheads="1"/>
            </p:cNvSpPr>
            <p:nvPr/>
          </p:nvSpPr>
          <p:spPr bwMode="auto">
            <a:xfrm>
              <a:off x="7165672" y="3922188"/>
              <a:ext cx="2283129" cy="1139497"/>
            </a:xfrm>
            <a:prstGeom prst="rect">
              <a:avLst/>
            </a:prstGeom>
            <a:noFill/>
            <a:ln w="12700" algn="ctr">
              <a:noFill/>
              <a:miter lim="800000"/>
              <a:headEnd/>
              <a:tailEnd/>
            </a:ln>
            <a:effectLst/>
          </p:spPr>
          <p:txBody>
            <a:bodyPr>
              <a:spAutoFit/>
            </a:bodyPr>
            <a:lstStyle/>
            <a:p>
              <a:pPr algn="ctr" eaLnBrk="0" hangingPunct="0">
                <a:lnSpc>
                  <a:spcPct val="85000"/>
                </a:lnSpc>
                <a:spcBef>
                  <a:spcPct val="20000"/>
                </a:spcBef>
                <a:defRPr/>
              </a:pPr>
              <a:r>
                <a:rPr lang="en-US" sz="1400" dirty="0">
                  <a:ln w="10160">
                    <a:solidFill>
                      <a:schemeClr val="accent1"/>
                    </a:solidFill>
                    <a:prstDash val="solid"/>
                  </a:ln>
                  <a:solidFill>
                    <a:srgbClr val="FFFFFF"/>
                  </a:solidFill>
                  <a:effectLst>
                    <a:outerShdw blurRad="38100" dist="32000" dir="5400000" algn="tl">
                      <a:srgbClr val="000000">
                        <a:alpha val="30000"/>
                      </a:srgbClr>
                    </a:outerShdw>
                  </a:effectLst>
                  <a:latin typeface="Arial" pitchFamily="34" charset="0"/>
                </a:rPr>
                <a:t>Corporate Divisions</a:t>
              </a:r>
            </a:p>
            <a:p>
              <a:pPr algn="ctr" eaLnBrk="0" hangingPunct="0">
                <a:lnSpc>
                  <a:spcPct val="85000"/>
                </a:lnSpc>
                <a:spcBef>
                  <a:spcPct val="20000"/>
                </a:spcBef>
                <a:defRPr/>
              </a:pPr>
              <a:r>
                <a:rPr lang="en-US" sz="1400" dirty="0">
                  <a:latin typeface="Arial" pitchFamily="34" charset="0"/>
                </a:rPr>
                <a:t>By geography and product line</a:t>
              </a:r>
            </a:p>
            <a:p>
              <a:pPr algn="ctr" eaLnBrk="0" hangingPunct="0">
                <a:lnSpc>
                  <a:spcPct val="85000"/>
                </a:lnSpc>
                <a:spcBef>
                  <a:spcPct val="20000"/>
                </a:spcBef>
                <a:defRPr/>
              </a:pPr>
              <a:r>
                <a:rPr lang="en-US" sz="1000" i="1" dirty="0">
                  <a:latin typeface="Arial" pitchFamily="34" charset="0"/>
                </a:rPr>
                <a:t>Example: ACME European Operations</a:t>
              </a:r>
            </a:p>
          </p:txBody>
        </p:sp>
        <p:sp>
          <p:nvSpPr>
            <p:cNvPr id="11" name="Rectangle 57"/>
            <p:cNvSpPr>
              <a:spLocks noChangeAspect="1" noChangeArrowheads="1"/>
            </p:cNvSpPr>
            <p:nvPr/>
          </p:nvSpPr>
          <p:spPr bwMode="auto">
            <a:xfrm>
              <a:off x="2855612" y="4013344"/>
              <a:ext cx="2283126" cy="986966"/>
            </a:xfrm>
            <a:prstGeom prst="rect">
              <a:avLst/>
            </a:prstGeom>
            <a:noFill/>
            <a:ln w="12700" algn="ctr">
              <a:noFill/>
              <a:miter lim="800000"/>
              <a:headEnd/>
              <a:tailEnd/>
            </a:ln>
            <a:effectLst/>
          </p:spPr>
          <p:txBody>
            <a:bodyPr>
              <a:spAutoFit/>
            </a:bodyPr>
            <a:lstStyle/>
            <a:p>
              <a:pPr algn="ctr" eaLnBrk="0" hangingPunct="0">
                <a:lnSpc>
                  <a:spcPct val="85000"/>
                </a:lnSpc>
                <a:spcBef>
                  <a:spcPct val="20000"/>
                </a:spcBef>
                <a:defRPr/>
              </a:pPr>
              <a:r>
                <a:rPr lang="en-US" sz="1400" dirty="0">
                  <a:ln w="10160">
                    <a:solidFill>
                      <a:schemeClr val="accent1"/>
                    </a:solidFill>
                    <a:prstDash val="solid"/>
                  </a:ln>
                  <a:solidFill>
                    <a:srgbClr val="FFFFFF"/>
                  </a:solidFill>
                  <a:effectLst>
                    <a:outerShdw blurRad="38100" dist="32000" dir="5400000" algn="tl">
                      <a:srgbClr val="000000">
                        <a:alpha val="30000"/>
                      </a:srgbClr>
                    </a:outerShdw>
                  </a:effectLst>
                  <a:latin typeface="Arial" pitchFamily="34" charset="0"/>
                </a:rPr>
                <a:t>Work Teams</a:t>
              </a:r>
            </a:p>
            <a:p>
              <a:pPr algn="ctr" eaLnBrk="0" hangingPunct="0">
                <a:lnSpc>
                  <a:spcPct val="85000"/>
                </a:lnSpc>
                <a:spcBef>
                  <a:spcPct val="20000"/>
                </a:spcBef>
                <a:defRPr/>
              </a:pPr>
              <a:r>
                <a:rPr lang="en-US" sz="1400" dirty="0">
                  <a:latin typeface="Arial" pitchFamily="34" charset="0"/>
                </a:rPr>
                <a:t>Small collaboration groups</a:t>
              </a:r>
            </a:p>
            <a:p>
              <a:pPr algn="ctr" eaLnBrk="0" hangingPunct="0">
                <a:lnSpc>
                  <a:spcPct val="85000"/>
                </a:lnSpc>
                <a:spcBef>
                  <a:spcPct val="20000"/>
                </a:spcBef>
                <a:defRPr/>
              </a:pPr>
              <a:r>
                <a:rPr lang="en-US" sz="1000" i="1" dirty="0">
                  <a:latin typeface="Arial" pitchFamily="34" charset="0"/>
                </a:rPr>
                <a:t>Example: ACME Account Team</a:t>
              </a:r>
            </a:p>
          </p:txBody>
        </p:sp>
        <p:pic>
          <p:nvPicPr>
            <p:cNvPr id="12" name="Picture 116" descr="line dotted yellow glow 45"/>
            <p:cNvPicPr>
              <a:picLocks noChangeAspect="1" noChangeArrowheads="1"/>
            </p:cNvPicPr>
            <p:nvPr/>
          </p:nvPicPr>
          <p:blipFill>
            <a:blip r:embed="rId5"/>
            <a:srcRect/>
            <a:stretch>
              <a:fillRect/>
            </a:stretch>
          </p:blipFill>
          <p:spPr bwMode="auto">
            <a:xfrm rot="-8755543">
              <a:off x="4602911" y="3094413"/>
              <a:ext cx="1299809" cy="995166"/>
            </a:xfrm>
            <a:prstGeom prst="rect">
              <a:avLst/>
            </a:prstGeom>
            <a:noFill/>
            <a:ln w="9525">
              <a:noFill/>
              <a:miter lim="800000"/>
              <a:headEnd/>
              <a:tailEnd/>
            </a:ln>
          </p:spPr>
        </p:pic>
        <p:pic>
          <p:nvPicPr>
            <p:cNvPr id="13" name="Picture 117" descr="line dotted yellow glow 45"/>
            <p:cNvPicPr>
              <a:picLocks noChangeAspect="1" noChangeArrowheads="1"/>
            </p:cNvPicPr>
            <p:nvPr/>
          </p:nvPicPr>
          <p:blipFill>
            <a:blip r:embed="rId5"/>
            <a:srcRect/>
            <a:stretch>
              <a:fillRect/>
            </a:stretch>
          </p:blipFill>
          <p:spPr bwMode="auto">
            <a:xfrm rot="-8755543">
              <a:off x="6474574" y="3100763"/>
              <a:ext cx="1299809" cy="995166"/>
            </a:xfrm>
            <a:prstGeom prst="rect">
              <a:avLst/>
            </a:prstGeom>
            <a:noFill/>
            <a:ln w="9525">
              <a:noFill/>
              <a:miter lim="800000"/>
              <a:headEnd/>
              <a:tailEnd/>
            </a:ln>
          </p:spPr>
        </p:pic>
        <p:grpSp>
          <p:nvGrpSpPr>
            <p:cNvPr id="14" name="Group 104"/>
            <p:cNvGrpSpPr>
              <a:grpSpLocks/>
            </p:cNvGrpSpPr>
            <p:nvPr/>
          </p:nvGrpSpPr>
          <p:grpSpPr bwMode="auto">
            <a:xfrm>
              <a:off x="3068638" y="2892921"/>
              <a:ext cx="1963737" cy="1169487"/>
              <a:chOff x="1864" y="1733"/>
              <a:chExt cx="1188" cy="691"/>
            </a:xfrm>
          </p:grpSpPr>
          <p:pic>
            <p:nvPicPr>
              <p:cNvPr id="56" name="Picture 51" descr="3d Oval disc"/>
              <p:cNvPicPr>
                <a:picLocks noChangeAspect="1" noChangeArrowheads="1"/>
              </p:cNvPicPr>
              <p:nvPr/>
            </p:nvPicPr>
            <p:blipFill>
              <a:blip r:embed="rId6"/>
              <a:srcRect/>
              <a:stretch>
                <a:fillRect/>
              </a:stretch>
            </p:blipFill>
            <p:spPr bwMode="auto">
              <a:xfrm>
                <a:off x="1864" y="1918"/>
                <a:ext cx="1188" cy="506"/>
              </a:xfrm>
              <a:prstGeom prst="rect">
                <a:avLst/>
              </a:prstGeom>
              <a:noFill/>
              <a:ln w="9525">
                <a:noFill/>
                <a:miter lim="800000"/>
                <a:headEnd/>
                <a:tailEnd/>
              </a:ln>
            </p:spPr>
          </p:pic>
          <p:pic>
            <p:nvPicPr>
              <p:cNvPr id="57" name="Picture 54" descr="user business man"/>
              <p:cNvPicPr>
                <a:picLocks noChangeAspect="1" noChangeArrowheads="1"/>
              </p:cNvPicPr>
              <p:nvPr/>
            </p:nvPicPr>
            <p:blipFill>
              <a:blip r:embed="rId7"/>
              <a:srcRect/>
              <a:stretch>
                <a:fillRect/>
              </a:stretch>
            </p:blipFill>
            <p:spPr bwMode="auto">
              <a:xfrm>
                <a:off x="2106" y="1733"/>
                <a:ext cx="337" cy="448"/>
              </a:xfrm>
              <a:prstGeom prst="rect">
                <a:avLst/>
              </a:prstGeom>
              <a:noFill/>
              <a:ln w="9525">
                <a:noFill/>
                <a:miter lim="800000"/>
                <a:headEnd/>
                <a:tailEnd/>
              </a:ln>
            </p:spPr>
          </p:pic>
          <p:pic>
            <p:nvPicPr>
              <p:cNvPr id="58" name="Picture 55" descr="user business user woman"/>
              <p:cNvPicPr>
                <a:picLocks noChangeAspect="1" noChangeArrowheads="1"/>
              </p:cNvPicPr>
              <p:nvPr/>
            </p:nvPicPr>
            <p:blipFill>
              <a:blip r:embed="rId8"/>
              <a:srcRect/>
              <a:stretch>
                <a:fillRect/>
              </a:stretch>
            </p:blipFill>
            <p:spPr bwMode="auto">
              <a:xfrm>
                <a:off x="2443" y="1766"/>
                <a:ext cx="334" cy="452"/>
              </a:xfrm>
              <a:prstGeom prst="rect">
                <a:avLst/>
              </a:prstGeom>
              <a:noFill/>
              <a:ln w="9525">
                <a:noFill/>
                <a:miter lim="800000"/>
                <a:headEnd/>
                <a:tailEnd/>
              </a:ln>
            </p:spPr>
          </p:pic>
          <p:pic>
            <p:nvPicPr>
              <p:cNvPr id="59" name="Picture 56" descr="user business casual man"/>
              <p:cNvPicPr>
                <a:picLocks noChangeAspect="1" noChangeArrowheads="1"/>
              </p:cNvPicPr>
              <p:nvPr/>
            </p:nvPicPr>
            <p:blipFill>
              <a:blip r:embed="rId9"/>
              <a:srcRect/>
              <a:stretch>
                <a:fillRect/>
              </a:stretch>
            </p:blipFill>
            <p:spPr bwMode="auto">
              <a:xfrm>
                <a:off x="2251" y="1853"/>
                <a:ext cx="340" cy="452"/>
              </a:xfrm>
              <a:prstGeom prst="rect">
                <a:avLst/>
              </a:prstGeom>
              <a:noFill/>
              <a:ln w="9525">
                <a:noFill/>
                <a:miter lim="800000"/>
                <a:headEnd/>
                <a:tailEnd/>
              </a:ln>
            </p:spPr>
          </p:pic>
        </p:grpSp>
        <p:grpSp>
          <p:nvGrpSpPr>
            <p:cNvPr id="15" name="Group 118"/>
            <p:cNvGrpSpPr>
              <a:grpSpLocks/>
            </p:cNvGrpSpPr>
            <p:nvPr/>
          </p:nvGrpSpPr>
          <p:grpSpPr bwMode="auto">
            <a:xfrm>
              <a:off x="7297738" y="2748408"/>
              <a:ext cx="1963737" cy="1272729"/>
              <a:chOff x="4525" y="1648"/>
              <a:chExt cx="1188" cy="752"/>
            </a:xfrm>
          </p:grpSpPr>
          <p:pic>
            <p:nvPicPr>
              <p:cNvPr id="54" name="Picture 53" descr="3d Oval disc"/>
              <p:cNvPicPr>
                <a:picLocks noChangeAspect="1" noChangeArrowheads="1"/>
              </p:cNvPicPr>
              <p:nvPr/>
            </p:nvPicPr>
            <p:blipFill>
              <a:blip r:embed="rId6"/>
              <a:srcRect/>
              <a:stretch>
                <a:fillRect/>
              </a:stretch>
            </p:blipFill>
            <p:spPr bwMode="auto">
              <a:xfrm>
                <a:off x="4525" y="1894"/>
                <a:ext cx="1188" cy="506"/>
              </a:xfrm>
              <a:prstGeom prst="rect">
                <a:avLst/>
              </a:prstGeom>
              <a:noFill/>
              <a:ln w="9525">
                <a:noFill/>
                <a:miter lim="800000"/>
                <a:headEnd/>
                <a:tailEnd/>
              </a:ln>
            </p:spPr>
          </p:pic>
          <p:pic>
            <p:nvPicPr>
              <p:cNvPr id="55" name="Picture 107" descr="small business building "/>
              <p:cNvPicPr>
                <a:picLocks noChangeAspect="1" noChangeArrowheads="1"/>
              </p:cNvPicPr>
              <p:nvPr/>
            </p:nvPicPr>
            <p:blipFill>
              <a:blip r:embed="rId10"/>
              <a:srcRect/>
              <a:stretch>
                <a:fillRect/>
              </a:stretch>
            </p:blipFill>
            <p:spPr bwMode="auto">
              <a:xfrm>
                <a:off x="4758" y="1648"/>
                <a:ext cx="711" cy="560"/>
              </a:xfrm>
              <a:prstGeom prst="rect">
                <a:avLst/>
              </a:prstGeom>
              <a:noFill/>
              <a:ln w="9525">
                <a:noFill/>
                <a:miter lim="800000"/>
                <a:headEnd/>
                <a:tailEnd/>
              </a:ln>
            </p:spPr>
          </p:pic>
        </p:grpSp>
        <p:pic>
          <p:nvPicPr>
            <p:cNvPr id="16" name="Picture 120" descr="line dotted yellow glow 45"/>
            <p:cNvPicPr>
              <a:picLocks noChangeAspect="1" noChangeArrowheads="1"/>
            </p:cNvPicPr>
            <p:nvPr/>
          </p:nvPicPr>
          <p:blipFill>
            <a:blip r:embed="rId5"/>
            <a:srcRect/>
            <a:stretch>
              <a:fillRect/>
            </a:stretch>
          </p:blipFill>
          <p:spPr bwMode="auto">
            <a:xfrm rot="7530824">
              <a:off x="5566628" y="3742698"/>
              <a:ext cx="1299808" cy="995166"/>
            </a:xfrm>
            <a:prstGeom prst="rect">
              <a:avLst/>
            </a:prstGeom>
            <a:noFill/>
            <a:ln w="9525">
              <a:noFill/>
              <a:miter lim="800000"/>
              <a:headEnd/>
              <a:tailEnd/>
            </a:ln>
          </p:spPr>
        </p:pic>
        <p:grpSp>
          <p:nvGrpSpPr>
            <p:cNvPr id="17" name="Group 102"/>
            <p:cNvGrpSpPr>
              <a:grpSpLocks/>
            </p:cNvGrpSpPr>
            <p:nvPr/>
          </p:nvGrpSpPr>
          <p:grpSpPr bwMode="auto">
            <a:xfrm>
              <a:off x="5219700" y="4446900"/>
              <a:ext cx="1963737" cy="1223647"/>
              <a:chOff x="3219" y="2693"/>
              <a:chExt cx="1188" cy="723"/>
            </a:xfrm>
          </p:grpSpPr>
          <p:pic>
            <p:nvPicPr>
              <p:cNvPr id="31" name="Picture 52" descr="3d Oval disc"/>
              <p:cNvPicPr>
                <a:picLocks noChangeAspect="1" noChangeArrowheads="1"/>
              </p:cNvPicPr>
              <p:nvPr/>
            </p:nvPicPr>
            <p:blipFill>
              <a:blip r:embed="rId6"/>
              <a:srcRect/>
              <a:stretch>
                <a:fillRect/>
              </a:stretch>
            </p:blipFill>
            <p:spPr bwMode="auto">
              <a:xfrm>
                <a:off x="3219" y="2910"/>
                <a:ext cx="1188" cy="506"/>
              </a:xfrm>
              <a:prstGeom prst="rect">
                <a:avLst/>
              </a:prstGeom>
              <a:noFill/>
              <a:ln w="9525">
                <a:noFill/>
                <a:miter lim="800000"/>
                <a:headEnd/>
                <a:tailEnd/>
              </a:ln>
            </p:spPr>
          </p:pic>
          <p:pic>
            <p:nvPicPr>
              <p:cNvPr id="32" name="Picture 63" descr="blue House"/>
              <p:cNvPicPr>
                <a:picLocks noChangeAspect="1" noChangeArrowheads="1"/>
              </p:cNvPicPr>
              <p:nvPr/>
            </p:nvPicPr>
            <p:blipFill>
              <a:blip r:embed="rId11"/>
              <a:srcRect/>
              <a:stretch>
                <a:fillRect/>
              </a:stretch>
            </p:blipFill>
            <p:spPr bwMode="auto">
              <a:xfrm>
                <a:off x="3340" y="2742"/>
                <a:ext cx="1002" cy="555"/>
              </a:xfrm>
              <a:prstGeom prst="rect">
                <a:avLst/>
              </a:prstGeom>
              <a:noFill/>
              <a:ln w="9525">
                <a:noFill/>
                <a:miter lim="800000"/>
                <a:headEnd/>
                <a:tailEnd/>
              </a:ln>
            </p:spPr>
          </p:pic>
          <p:grpSp>
            <p:nvGrpSpPr>
              <p:cNvPr id="33" name="Group 72"/>
              <p:cNvGrpSpPr>
                <a:grpSpLocks/>
              </p:cNvGrpSpPr>
              <p:nvPr/>
            </p:nvGrpSpPr>
            <p:grpSpPr bwMode="auto">
              <a:xfrm>
                <a:off x="3332" y="3007"/>
                <a:ext cx="298" cy="217"/>
                <a:chOff x="3332" y="3007"/>
                <a:chExt cx="298" cy="217"/>
              </a:xfrm>
            </p:grpSpPr>
            <p:pic>
              <p:nvPicPr>
                <p:cNvPr id="51" name="Picture 66" descr="phone"/>
                <p:cNvPicPr>
                  <a:picLocks noChangeAspect="1" noChangeArrowheads="1"/>
                </p:cNvPicPr>
                <p:nvPr/>
              </p:nvPicPr>
              <p:blipFill>
                <a:blip r:embed="rId12"/>
                <a:srcRect/>
                <a:stretch>
                  <a:fillRect/>
                </a:stretch>
              </p:blipFill>
              <p:spPr bwMode="auto">
                <a:xfrm flipH="1">
                  <a:off x="3332" y="3120"/>
                  <a:ext cx="104" cy="104"/>
                </a:xfrm>
                <a:prstGeom prst="rect">
                  <a:avLst/>
                </a:prstGeom>
                <a:noFill/>
                <a:ln w="9525">
                  <a:noFill/>
                  <a:miter lim="800000"/>
                  <a:headEnd/>
                  <a:tailEnd/>
                </a:ln>
              </p:spPr>
            </p:pic>
            <p:pic>
              <p:nvPicPr>
                <p:cNvPr id="52" name="Picture 67" descr="pc"/>
                <p:cNvPicPr>
                  <a:picLocks noChangeAspect="1" noChangeArrowheads="1"/>
                </p:cNvPicPr>
                <p:nvPr/>
              </p:nvPicPr>
              <p:blipFill>
                <a:blip r:embed="rId13"/>
                <a:srcRect/>
                <a:stretch>
                  <a:fillRect/>
                </a:stretch>
              </p:blipFill>
              <p:spPr bwMode="auto">
                <a:xfrm flipH="1">
                  <a:off x="3390" y="3007"/>
                  <a:ext cx="167" cy="166"/>
                </a:xfrm>
                <a:prstGeom prst="rect">
                  <a:avLst/>
                </a:prstGeom>
                <a:noFill/>
                <a:ln w="9525">
                  <a:noFill/>
                  <a:miter lim="800000"/>
                  <a:headEnd/>
                  <a:tailEnd/>
                </a:ln>
              </p:spPr>
            </p:pic>
            <p:pic>
              <p:nvPicPr>
                <p:cNvPr id="53" name="Picture 68" descr="user business casual man"/>
                <p:cNvPicPr>
                  <a:picLocks noChangeAspect="1" noChangeArrowheads="1"/>
                </p:cNvPicPr>
                <p:nvPr/>
              </p:nvPicPr>
              <p:blipFill>
                <a:blip r:embed="rId14"/>
                <a:srcRect/>
                <a:stretch>
                  <a:fillRect/>
                </a:stretch>
              </p:blipFill>
              <p:spPr bwMode="auto">
                <a:xfrm>
                  <a:off x="3503" y="3032"/>
                  <a:ext cx="127" cy="168"/>
                </a:xfrm>
                <a:prstGeom prst="rect">
                  <a:avLst/>
                </a:prstGeom>
                <a:noFill/>
                <a:ln w="9525">
                  <a:noFill/>
                  <a:miter lim="800000"/>
                  <a:headEnd/>
                  <a:tailEnd/>
                </a:ln>
              </p:spPr>
            </p:pic>
          </p:grpSp>
          <p:grpSp>
            <p:nvGrpSpPr>
              <p:cNvPr id="34" name="Group 74"/>
              <p:cNvGrpSpPr>
                <a:grpSpLocks/>
              </p:cNvGrpSpPr>
              <p:nvPr/>
            </p:nvGrpSpPr>
            <p:grpSpPr bwMode="auto">
              <a:xfrm>
                <a:off x="3534" y="2765"/>
                <a:ext cx="265" cy="217"/>
                <a:chOff x="2016" y="3789"/>
                <a:chExt cx="265" cy="217"/>
              </a:xfrm>
            </p:grpSpPr>
            <p:pic>
              <p:nvPicPr>
                <p:cNvPr id="48" name="Picture 69" descr="phone"/>
                <p:cNvPicPr>
                  <a:picLocks noChangeAspect="1" noChangeArrowheads="1"/>
                </p:cNvPicPr>
                <p:nvPr/>
              </p:nvPicPr>
              <p:blipFill>
                <a:blip r:embed="rId12"/>
                <a:srcRect/>
                <a:stretch>
                  <a:fillRect/>
                </a:stretch>
              </p:blipFill>
              <p:spPr bwMode="auto">
                <a:xfrm flipH="1">
                  <a:off x="2016" y="3902"/>
                  <a:ext cx="104" cy="104"/>
                </a:xfrm>
                <a:prstGeom prst="rect">
                  <a:avLst/>
                </a:prstGeom>
                <a:noFill/>
                <a:ln w="9525">
                  <a:noFill/>
                  <a:miter lim="800000"/>
                  <a:headEnd/>
                  <a:tailEnd/>
                </a:ln>
              </p:spPr>
            </p:pic>
            <p:pic>
              <p:nvPicPr>
                <p:cNvPr id="49" name="Picture 70" descr="pc"/>
                <p:cNvPicPr>
                  <a:picLocks noChangeAspect="1" noChangeArrowheads="1"/>
                </p:cNvPicPr>
                <p:nvPr/>
              </p:nvPicPr>
              <p:blipFill>
                <a:blip r:embed="rId13"/>
                <a:srcRect/>
                <a:stretch>
                  <a:fillRect/>
                </a:stretch>
              </p:blipFill>
              <p:spPr bwMode="auto">
                <a:xfrm flipH="1">
                  <a:off x="2074" y="3789"/>
                  <a:ext cx="167" cy="166"/>
                </a:xfrm>
                <a:prstGeom prst="rect">
                  <a:avLst/>
                </a:prstGeom>
                <a:noFill/>
                <a:ln w="9525">
                  <a:noFill/>
                  <a:miter lim="800000"/>
                  <a:headEnd/>
                  <a:tailEnd/>
                </a:ln>
              </p:spPr>
            </p:pic>
            <p:pic>
              <p:nvPicPr>
                <p:cNvPr id="50" name="Picture 73" descr="user business user woman"/>
                <p:cNvPicPr>
                  <a:picLocks noChangeAspect="1" noChangeArrowheads="1"/>
                </p:cNvPicPr>
                <p:nvPr/>
              </p:nvPicPr>
              <p:blipFill>
                <a:blip r:embed="rId15"/>
                <a:srcRect/>
                <a:stretch>
                  <a:fillRect/>
                </a:stretch>
              </p:blipFill>
              <p:spPr bwMode="auto">
                <a:xfrm>
                  <a:off x="2154" y="3816"/>
                  <a:ext cx="127" cy="171"/>
                </a:xfrm>
                <a:prstGeom prst="rect">
                  <a:avLst/>
                </a:prstGeom>
                <a:noFill/>
                <a:ln w="9525">
                  <a:noFill/>
                  <a:miter lim="800000"/>
                  <a:headEnd/>
                  <a:tailEnd/>
                </a:ln>
              </p:spPr>
            </p:pic>
          </p:grpSp>
          <p:grpSp>
            <p:nvGrpSpPr>
              <p:cNvPr id="35" name="Group 80"/>
              <p:cNvGrpSpPr>
                <a:grpSpLocks/>
              </p:cNvGrpSpPr>
              <p:nvPr/>
            </p:nvGrpSpPr>
            <p:grpSpPr bwMode="auto">
              <a:xfrm>
                <a:off x="3219" y="2693"/>
                <a:ext cx="285" cy="217"/>
                <a:chOff x="1889" y="3789"/>
                <a:chExt cx="285" cy="217"/>
              </a:xfrm>
            </p:grpSpPr>
            <p:pic>
              <p:nvPicPr>
                <p:cNvPr id="45" name="Picture 76" descr="phone"/>
                <p:cNvPicPr>
                  <a:picLocks noChangeAspect="1" noChangeArrowheads="1"/>
                </p:cNvPicPr>
                <p:nvPr/>
              </p:nvPicPr>
              <p:blipFill>
                <a:blip r:embed="rId12"/>
                <a:srcRect/>
                <a:stretch>
                  <a:fillRect/>
                </a:stretch>
              </p:blipFill>
              <p:spPr bwMode="auto">
                <a:xfrm flipH="1">
                  <a:off x="1889" y="3902"/>
                  <a:ext cx="104" cy="104"/>
                </a:xfrm>
                <a:prstGeom prst="rect">
                  <a:avLst/>
                </a:prstGeom>
                <a:noFill/>
                <a:ln w="9525">
                  <a:noFill/>
                  <a:miter lim="800000"/>
                  <a:headEnd/>
                  <a:tailEnd/>
                </a:ln>
              </p:spPr>
            </p:pic>
            <p:pic>
              <p:nvPicPr>
                <p:cNvPr id="46" name="Picture 77" descr="pc"/>
                <p:cNvPicPr>
                  <a:picLocks noChangeAspect="1" noChangeArrowheads="1"/>
                </p:cNvPicPr>
                <p:nvPr/>
              </p:nvPicPr>
              <p:blipFill>
                <a:blip r:embed="rId13"/>
                <a:srcRect/>
                <a:stretch>
                  <a:fillRect/>
                </a:stretch>
              </p:blipFill>
              <p:spPr bwMode="auto">
                <a:xfrm flipH="1">
                  <a:off x="1947" y="3789"/>
                  <a:ext cx="167" cy="166"/>
                </a:xfrm>
                <a:prstGeom prst="rect">
                  <a:avLst/>
                </a:prstGeom>
                <a:noFill/>
                <a:ln w="9525">
                  <a:noFill/>
                  <a:miter lim="800000"/>
                  <a:headEnd/>
                  <a:tailEnd/>
                </a:ln>
              </p:spPr>
            </p:pic>
            <p:pic>
              <p:nvPicPr>
                <p:cNvPr id="47" name="Picture 79" descr="user casual man"/>
                <p:cNvPicPr>
                  <a:picLocks noChangeAspect="1" noChangeArrowheads="1"/>
                </p:cNvPicPr>
                <p:nvPr/>
              </p:nvPicPr>
              <p:blipFill>
                <a:blip r:embed="rId16"/>
                <a:srcRect/>
                <a:stretch>
                  <a:fillRect/>
                </a:stretch>
              </p:blipFill>
              <p:spPr bwMode="auto">
                <a:xfrm>
                  <a:off x="2053" y="3840"/>
                  <a:ext cx="121" cy="166"/>
                </a:xfrm>
                <a:prstGeom prst="rect">
                  <a:avLst/>
                </a:prstGeom>
                <a:noFill/>
                <a:ln w="9525">
                  <a:noFill/>
                  <a:miter lim="800000"/>
                  <a:headEnd/>
                  <a:tailEnd/>
                </a:ln>
              </p:spPr>
            </p:pic>
          </p:grpSp>
          <p:grpSp>
            <p:nvGrpSpPr>
              <p:cNvPr id="36" name="Group 82"/>
              <p:cNvGrpSpPr>
                <a:grpSpLocks/>
              </p:cNvGrpSpPr>
              <p:nvPr/>
            </p:nvGrpSpPr>
            <p:grpSpPr bwMode="auto">
              <a:xfrm>
                <a:off x="3672" y="3011"/>
                <a:ext cx="285" cy="217"/>
                <a:chOff x="1889" y="3789"/>
                <a:chExt cx="285" cy="217"/>
              </a:xfrm>
            </p:grpSpPr>
            <p:pic>
              <p:nvPicPr>
                <p:cNvPr id="42" name="Picture 83" descr="phone"/>
                <p:cNvPicPr>
                  <a:picLocks noChangeAspect="1" noChangeArrowheads="1"/>
                </p:cNvPicPr>
                <p:nvPr/>
              </p:nvPicPr>
              <p:blipFill>
                <a:blip r:embed="rId12"/>
                <a:srcRect/>
                <a:stretch>
                  <a:fillRect/>
                </a:stretch>
              </p:blipFill>
              <p:spPr bwMode="auto">
                <a:xfrm flipH="1">
                  <a:off x="1889" y="3902"/>
                  <a:ext cx="104" cy="104"/>
                </a:xfrm>
                <a:prstGeom prst="rect">
                  <a:avLst/>
                </a:prstGeom>
                <a:noFill/>
                <a:ln w="9525">
                  <a:noFill/>
                  <a:miter lim="800000"/>
                  <a:headEnd/>
                  <a:tailEnd/>
                </a:ln>
              </p:spPr>
            </p:pic>
            <p:pic>
              <p:nvPicPr>
                <p:cNvPr id="43" name="Picture 84" descr="pc"/>
                <p:cNvPicPr>
                  <a:picLocks noChangeAspect="1" noChangeArrowheads="1"/>
                </p:cNvPicPr>
                <p:nvPr/>
              </p:nvPicPr>
              <p:blipFill>
                <a:blip r:embed="rId13"/>
                <a:srcRect/>
                <a:stretch>
                  <a:fillRect/>
                </a:stretch>
              </p:blipFill>
              <p:spPr bwMode="auto">
                <a:xfrm flipH="1">
                  <a:off x="1947" y="3789"/>
                  <a:ext cx="167" cy="166"/>
                </a:xfrm>
                <a:prstGeom prst="rect">
                  <a:avLst/>
                </a:prstGeom>
                <a:noFill/>
                <a:ln w="9525">
                  <a:noFill/>
                  <a:miter lim="800000"/>
                  <a:headEnd/>
                  <a:tailEnd/>
                </a:ln>
              </p:spPr>
            </p:pic>
            <p:pic>
              <p:nvPicPr>
                <p:cNvPr id="44" name="Picture 85" descr="user casual man"/>
                <p:cNvPicPr>
                  <a:picLocks noChangeAspect="1" noChangeArrowheads="1"/>
                </p:cNvPicPr>
                <p:nvPr/>
              </p:nvPicPr>
              <p:blipFill>
                <a:blip r:embed="rId16"/>
                <a:srcRect/>
                <a:stretch>
                  <a:fillRect/>
                </a:stretch>
              </p:blipFill>
              <p:spPr bwMode="auto">
                <a:xfrm>
                  <a:off x="2053" y="3840"/>
                  <a:ext cx="121" cy="166"/>
                </a:xfrm>
                <a:prstGeom prst="rect">
                  <a:avLst/>
                </a:prstGeom>
                <a:noFill/>
                <a:ln w="9525">
                  <a:noFill/>
                  <a:miter lim="800000"/>
                  <a:headEnd/>
                  <a:tailEnd/>
                </a:ln>
              </p:spPr>
            </p:pic>
          </p:grpSp>
          <p:grpSp>
            <p:nvGrpSpPr>
              <p:cNvPr id="37" name="Group 91"/>
              <p:cNvGrpSpPr>
                <a:grpSpLocks/>
              </p:cNvGrpSpPr>
              <p:nvPr/>
            </p:nvGrpSpPr>
            <p:grpSpPr bwMode="auto">
              <a:xfrm>
                <a:off x="4037" y="2934"/>
                <a:ext cx="270" cy="217"/>
                <a:chOff x="2300" y="3681"/>
                <a:chExt cx="270" cy="217"/>
              </a:xfrm>
            </p:grpSpPr>
            <p:pic>
              <p:nvPicPr>
                <p:cNvPr id="39" name="Picture 87" descr="phone"/>
                <p:cNvPicPr>
                  <a:picLocks noChangeAspect="1" noChangeArrowheads="1"/>
                </p:cNvPicPr>
                <p:nvPr/>
              </p:nvPicPr>
              <p:blipFill>
                <a:blip r:embed="rId12"/>
                <a:srcRect/>
                <a:stretch>
                  <a:fillRect/>
                </a:stretch>
              </p:blipFill>
              <p:spPr bwMode="auto">
                <a:xfrm flipH="1">
                  <a:off x="2300" y="3794"/>
                  <a:ext cx="104" cy="104"/>
                </a:xfrm>
                <a:prstGeom prst="rect">
                  <a:avLst/>
                </a:prstGeom>
                <a:noFill/>
                <a:ln w="9525">
                  <a:noFill/>
                  <a:miter lim="800000"/>
                  <a:headEnd/>
                  <a:tailEnd/>
                </a:ln>
              </p:spPr>
            </p:pic>
            <p:pic>
              <p:nvPicPr>
                <p:cNvPr id="40" name="Picture 88" descr="pc"/>
                <p:cNvPicPr>
                  <a:picLocks noChangeAspect="1" noChangeArrowheads="1"/>
                </p:cNvPicPr>
                <p:nvPr/>
              </p:nvPicPr>
              <p:blipFill>
                <a:blip r:embed="rId13"/>
                <a:srcRect/>
                <a:stretch>
                  <a:fillRect/>
                </a:stretch>
              </p:blipFill>
              <p:spPr bwMode="auto">
                <a:xfrm flipH="1">
                  <a:off x="2358" y="3681"/>
                  <a:ext cx="167" cy="166"/>
                </a:xfrm>
                <a:prstGeom prst="rect">
                  <a:avLst/>
                </a:prstGeom>
                <a:noFill/>
                <a:ln w="9525">
                  <a:noFill/>
                  <a:miter lim="800000"/>
                  <a:headEnd/>
                  <a:tailEnd/>
                </a:ln>
              </p:spPr>
            </p:pic>
            <p:pic>
              <p:nvPicPr>
                <p:cNvPr id="41" name="Picture 90" descr="user business man"/>
                <p:cNvPicPr>
                  <a:picLocks noChangeAspect="1" noChangeArrowheads="1"/>
                </p:cNvPicPr>
                <p:nvPr/>
              </p:nvPicPr>
              <p:blipFill>
                <a:blip r:embed="rId17"/>
                <a:srcRect/>
                <a:stretch>
                  <a:fillRect/>
                </a:stretch>
              </p:blipFill>
              <p:spPr bwMode="auto">
                <a:xfrm>
                  <a:off x="2443" y="3730"/>
                  <a:ext cx="127" cy="168"/>
                </a:xfrm>
                <a:prstGeom prst="rect">
                  <a:avLst/>
                </a:prstGeom>
                <a:noFill/>
                <a:ln w="9525">
                  <a:noFill/>
                  <a:miter lim="800000"/>
                  <a:headEnd/>
                  <a:tailEnd/>
                </a:ln>
              </p:spPr>
            </p:pic>
          </p:grpSp>
          <p:pic>
            <p:nvPicPr>
              <p:cNvPr id="38" name="Picture 92" descr="printer copier fax"/>
              <p:cNvPicPr>
                <a:picLocks noChangeAspect="1" noChangeArrowheads="1"/>
              </p:cNvPicPr>
              <p:nvPr/>
            </p:nvPicPr>
            <p:blipFill>
              <a:blip r:embed="rId18"/>
              <a:srcRect/>
              <a:stretch>
                <a:fillRect/>
              </a:stretch>
            </p:blipFill>
            <p:spPr bwMode="auto">
              <a:xfrm>
                <a:off x="3914" y="2867"/>
                <a:ext cx="127" cy="140"/>
              </a:xfrm>
              <a:prstGeom prst="rect">
                <a:avLst/>
              </a:prstGeom>
              <a:noFill/>
              <a:ln w="9525">
                <a:noFill/>
                <a:miter lim="800000"/>
                <a:headEnd/>
                <a:tailEnd/>
              </a:ln>
            </p:spPr>
          </p:pic>
        </p:grpSp>
        <p:pic>
          <p:nvPicPr>
            <p:cNvPr id="18" name="Picture 119" descr="line dotted yellow glow 45"/>
            <p:cNvPicPr>
              <a:picLocks noChangeAspect="1" noChangeArrowheads="1"/>
            </p:cNvPicPr>
            <p:nvPr/>
          </p:nvPicPr>
          <p:blipFill>
            <a:blip r:embed="rId5"/>
            <a:srcRect/>
            <a:stretch>
              <a:fillRect/>
            </a:stretch>
          </p:blipFill>
          <p:spPr bwMode="auto">
            <a:xfrm rot="7530824">
              <a:off x="5569803" y="2982286"/>
              <a:ext cx="1299808" cy="995166"/>
            </a:xfrm>
            <a:prstGeom prst="rect">
              <a:avLst/>
            </a:prstGeom>
            <a:noFill/>
            <a:ln w="9525">
              <a:noFill/>
              <a:miter lim="800000"/>
              <a:headEnd/>
              <a:tailEnd/>
            </a:ln>
          </p:spPr>
        </p:pic>
        <p:sp>
          <p:nvSpPr>
            <p:cNvPr id="19" name="Rectangle 58"/>
            <p:cNvSpPr>
              <a:spLocks noChangeAspect="1" noChangeArrowheads="1"/>
            </p:cNvSpPr>
            <p:nvPr/>
          </p:nvSpPr>
          <p:spPr bwMode="auto">
            <a:xfrm>
              <a:off x="5044772" y="2084011"/>
              <a:ext cx="2524723" cy="773421"/>
            </a:xfrm>
            <a:prstGeom prst="rect">
              <a:avLst/>
            </a:prstGeom>
            <a:noFill/>
            <a:ln w="12700" algn="ctr">
              <a:noFill/>
              <a:miter lim="800000"/>
              <a:headEnd/>
              <a:tailEnd/>
            </a:ln>
            <a:effectLst/>
          </p:spPr>
          <p:txBody>
            <a:bodyPr>
              <a:spAutoFit/>
            </a:bodyPr>
            <a:lstStyle/>
            <a:p>
              <a:pPr algn="ctr" eaLnBrk="0" hangingPunct="0">
                <a:lnSpc>
                  <a:spcPct val="85000"/>
                </a:lnSpc>
                <a:spcBef>
                  <a:spcPct val="20000"/>
                </a:spcBef>
                <a:defRPr/>
              </a:pPr>
              <a:r>
                <a:rPr lang="en-US" sz="1400" dirty="0">
                  <a:ln w="10160">
                    <a:solidFill>
                      <a:schemeClr val="accent1"/>
                    </a:solidFill>
                    <a:prstDash val="solid"/>
                  </a:ln>
                  <a:solidFill>
                    <a:srgbClr val="FFFFFF"/>
                  </a:solidFill>
                  <a:effectLst>
                    <a:outerShdw blurRad="38100" dist="32000" dir="5400000" algn="tl">
                      <a:srgbClr val="000000">
                        <a:alpha val="30000"/>
                      </a:srgbClr>
                    </a:outerShdw>
                  </a:effectLst>
                  <a:latin typeface="Arial" pitchFamily="34" charset="0"/>
                </a:rPr>
                <a:t>Organization-wide</a:t>
              </a:r>
            </a:p>
            <a:p>
              <a:pPr algn="ctr" eaLnBrk="0" hangingPunct="0">
                <a:lnSpc>
                  <a:spcPct val="85000"/>
                </a:lnSpc>
                <a:spcBef>
                  <a:spcPct val="20000"/>
                </a:spcBef>
                <a:defRPr/>
              </a:pPr>
              <a:r>
                <a:rPr lang="en-US" sz="1400" dirty="0">
                  <a:latin typeface="Arial" pitchFamily="34" charset="0"/>
                </a:rPr>
                <a:t>Centralized CRM system</a:t>
              </a:r>
            </a:p>
            <a:p>
              <a:pPr algn="ctr" eaLnBrk="0" hangingPunct="0">
                <a:lnSpc>
                  <a:spcPct val="85000"/>
                </a:lnSpc>
                <a:spcBef>
                  <a:spcPct val="20000"/>
                </a:spcBef>
                <a:defRPr/>
              </a:pPr>
              <a:r>
                <a:rPr lang="en-US" sz="1000" i="1" dirty="0">
                  <a:latin typeface="Arial" pitchFamily="34" charset="0"/>
                </a:rPr>
                <a:t>Example: ACME, Inc</a:t>
              </a:r>
            </a:p>
          </p:txBody>
        </p:sp>
        <p:grpSp>
          <p:nvGrpSpPr>
            <p:cNvPr id="20" name="Group 109"/>
            <p:cNvGrpSpPr>
              <a:grpSpLocks/>
            </p:cNvGrpSpPr>
            <p:nvPr/>
          </p:nvGrpSpPr>
          <p:grpSpPr bwMode="auto">
            <a:xfrm>
              <a:off x="5181600" y="1024566"/>
              <a:ext cx="1963737" cy="1228725"/>
              <a:chOff x="3170" y="568"/>
              <a:chExt cx="1188" cy="726"/>
            </a:xfrm>
          </p:grpSpPr>
          <p:pic>
            <p:nvPicPr>
              <p:cNvPr id="26" name="Picture 40" descr="3d Oval disc"/>
              <p:cNvPicPr>
                <a:picLocks noChangeAspect="1" noChangeArrowheads="1"/>
              </p:cNvPicPr>
              <p:nvPr/>
            </p:nvPicPr>
            <p:blipFill>
              <a:blip r:embed="rId6"/>
              <a:srcRect/>
              <a:stretch>
                <a:fillRect/>
              </a:stretch>
            </p:blipFill>
            <p:spPr bwMode="auto">
              <a:xfrm>
                <a:off x="3170" y="788"/>
                <a:ext cx="1188" cy="506"/>
              </a:xfrm>
              <a:prstGeom prst="rect">
                <a:avLst/>
              </a:prstGeom>
              <a:noFill/>
              <a:ln w="9525">
                <a:noFill/>
                <a:miter lim="800000"/>
                <a:headEnd/>
                <a:tailEnd/>
              </a:ln>
            </p:spPr>
          </p:pic>
          <p:grpSp>
            <p:nvGrpSpPr>
              <p:cNvPr id="27" name="Group 99"/>
              <p:cNvGrpSpPr>
                <a:grpSpLocks/>
              </p:cNvGrpSpPr>
              <p:nvPr/>
            </p:nvGrpSpPr>
            <p:grpSpPr bwMode="auto">
              <a:xfrm>
                <a:off x="3415" y="568"/>
                <a:ext cx="725" cy="538"/>
                <a:chOff x="4719" y="1647"/>
                <a:chExt cx="725" cy="538"/>
              </a:xfrm>
            </p:grpSpPr>
            <p:pic>
              <p:nvPicPr>
                <p:cNvPr id="28" name="Picture 96" descr="blue high rise building"/>
                <p:cNvPicPr>
                  <a:picLocks noChangeAspect="1" noChangeArrowheads="1"/>
                </p:cNvPicPr>
                <p:nvPr/>
              </p:nvPicPr>
              <p:blipFill>
                <a:blip r:embed="rId19"/>
                <a:srcRect/>
                <a:stretch>
                  <a:fillRect/>
                </a:stretch>
              </p:blipFill>
              <p:spPr bwMode="auto">
                <a:xfrm>
                  <a:off x="4719" y="1647"/>
                  <a:ext cx="346" cy="455"/>
                </a:xfrm>
                <a:prstGeom prst="rect">
                  <a:avLst/>
                </a:prstGeom>
                <a:noFill/>
                <a:ln w="9525">
                  <a:noFill/>
                  <a:miter lim="800000"/>
                  <a:headEnd/>
                  <a:tailEnd/>
                </a:ln>
              </p:spPr>
            </p:pic>
            <p:pic>
              <p:nvPicPr>
                <p:cNvPr id="29" name="Picture 97" descr="blue high rise building"/>
                <p:cNvPicPr>
                  <a:picLocks noChangeAspect="1" noChangeArrowheads="1"/>
                </p:cNvPicPr>
                <p:nvPr/>
              </p:nvPicPr>
              <p:blipFill>
                <a:blip r:embed="rId19"/>
                <a:srcRect/>
                <a:stretch>
                  <a:fillRect/>
                </a:stretch>
              </p:blipFill>
              <p:spPr bwMode="auto">
                <a:xfrm>
                  <a:off x="5098" y="1658"/>
                  <a:ext cx="346" cy="455"/>
                </a:xfrm>
                <a:prstGeom prst="rect">
                  <a:avLst/>
                </a:prstGeom>
                <a:noFill/>
                <a:ln w="9525">
                  <a:noFill/>
                  <a:miter lim="800000"/>
                  <a:headEnd/>
                  <a:tailEnd/>
                </a:ln>
              </p:spPr>
            </p:pic>
            <p:pic>
              <p:nvPicPr>
                <p:cNvPr id="30" name="Picture 98" descr="blue high rise building"/>
                <p:cNvPicPr>
                  <a:picLocks noChangeAspect="1" noChangeArrowheads="1"/>
                </p:cNvPicPr>
                <p:nvPr/>
              </p:nvPicPr>
              <p:blipFill>
                <a:blip r:embed="rId19"/>
                <a:srcRect/>
                <a:stretch>
                  <a:fillRect/>
                </a:stretch>
              </p:blipFill>
              <p:spPr bwMode="auto">
                <a:xfrm>
                  <a:off x="4888" y="1730"/>
                  <a:ext cx="346" cy="455"/>
                </a:xfrm>
                <a:prstGeom prst="rect">
                  <a:avLst/>
                </a:prstGeom>
                <a:noFill/>
                <a:ln w="9525">
                  <a:noFill/>
                  <a:miter lim="800000"/>
                  <a:headEnd/>
                  <a:tailEnd/>
                </a:ln>
              </p:spPr>
            </p:pic>
          </p:grpSp>
        </p:grpSp>
        <p:grpSp>
          <p:nvGrpSpPr>
            <p:cNvPr id="21" name="Group 105"/>
            <p:cNvGrpSpPr>
              <a:grpSpLocks/>
            </p:cNvGrpSpPr>
            <p:nvPr/>
          </p:nvGrpSpPr>
          <p:grpSpPr bwMode="auto">
            <a:xfrm>
              <a:off x="5599037" y="3115842"/>
              <a:ext cx="1124025" cy="1030708"/>
              <a:chOff x="3439" y="733"/>
              <a:chExt cx="680" cy="609"/>
            </a:xfrm>
          </p:grpSpPr>
          <p:pic>
            <p:nvPicPr>
              <p:cNvPr id="22" name="Picture 81" descr="Database blue"/>
              <p:cNvPicPr>
                <a:picLocks noChangeAspect="1" noChangeArrowheads="1"/>
              </p:cNvPicPr>
              <p:nvPr/>
            </p:nvPicPr>
            <p:blipFill>
              <a:blip r:embed="rId20"/>
              <a:srcRect/>
              <a:stretch>
                <a:fillRect/>
              </a:stretch>
            </p:blipFill>
            <p:spPr bwMode="auto">
              <a:xfrm>
                <a:off x="3679" y="733"/>
                <a:ext cx="440" cy="530"/>
              </a:xfrm>
              <a:prstGeom prst="rect">
                <a:avLst/>
              </a:prstGeom>
              <a:noFill/>
              <a:ln w="9525">
                <a:noFill/>
                <a:miter lim="800000"/>
                <a:headEnd/>
                <a:tailEnd/>
              </a:ln>
            </p:spPr>
          </p:pic>
          <p:grpSp>
            <p:nvGrpSpPr>
              <p:cNvPr id="23" name="Group 62"/>
              <p:cNvGrpSpPr>
                <a:grpSpLocks/>
              </p:cNvGrpSpPr>
              <p:nvPr/>
            </p:nvGrpSpPr>
            <p:grpSpPr bwMode="auto">
              <a:xfrm>
                <a:off x="3439" y="747"/>
                <a:ext cx="385" cy="595"/>
                <a:chOff x="3630" y="829"/>
                <a:chExt cx="385" cy="595"/>
              </a:xfrm>
            </p:grpSpPr>
            <p:pic>
              <p:nvPicPr>
                <p:cNvPr id="24" name="Picture 45" descr="Host Integration Server (HIS) sm"/>
                <p:cNvPicPr>
                  <a:picLocks noChangeAspect="1" noChangeArrowheads="1"/>
                </p:cNvPicPr>
                <p:nvPr/>
              </p:nvPicPr>
              <p:blipFill>
                <a:blip r:embed="rId21"/>
                <a:srcRect/>
                <a:stretch>
                  <a:fillRect/>
                </a:stretch>
              </p:blipFill>
              <p:spPr bwMode="auto">
                <a:xfrm>
                  <a:off x="3630" y="829"/>
                  <a:ext cx="385" cy="595"/>
                </a:xfrm>
                <a:prstGeom prst="rect">
                  <a:avLst/>
                </a:prstGeom>
                <a:noFill/>
                <a:ln w="9525">
                  <a:noFill/>
                  <a:miter lim="800000"/>
                  <a:headEnd/>
                  <a:tailEnd/>
                </a:ln>
              </p:spPr>
            </p:pic>
            <p:pic>
              <p:nvPicPr>
                <p:cNvPr id="25" name="Picture 61" descr="crm3_appicon"/>
                <p:cNvPicPr>
                  <a:picLocks noChangeAspect="1" noChangeArrowheads="1"/>
                </p:cNvPicPr>
                <p:nvPr/>
              </p:nvPicPr>
              <p:blipFill>
                <a:blip r:embed="rId22"/>
                <a:srcRect/>
                <a:stretch>
                  <a:fillRect/>
                </a:stretch>
              </p:blipFill>
              <p:spPr bwMode="auto">
                <a:xfrm>
                  <a:off x="3875" y="1279"/>
                  <a:ext cx="140" cy="145"/>
                </a:xfrm>
                <a:prstGeom prst="rect">
                  <a:avLst/>
                </a:prstGeom>
                <a:noFill/>
                <a:ln w="9525">
                  <a:noFill/>
                  <a:miter lim="800000"/>
                  <a:headEnd/>
                  <a:tailEnd/>
                </a:ln>
              </p:spPr>
            </p:pic>
          </p:grpSp>
        </p:grpSp>
      </p:grpSp>
      <p:pic>
        <p:nvPicPr>
          <p:cNvPr id="60" name="Picture 59" descr="0654.MS_rgb_Dynamics_CRM_Blu286_stack.png"/>
          <p:cNvPicPr>
            <a:picLocks noChangeAspect="1"/>
          </p:cNvPicPr>
          <p:nvPr/>
        </p:nvPicPr>
        <p:blipFill>
          <a:blip r:embed="rId23" cstate="print"/>
          <a:stretch>
            <a:fillRect/>
          </a:stretch>
        </p:blipFill>
        <p:spPr>
          <a:xfrm>
            <a:off x="9953652" y="6429397"/>
            <a:ext cx="2119168" cy="428604"/>
          </a:xfrm>
          <a:prstGeom prst="rect">
            <a:avLst/>
          </a:prstGeom>
        </p:spPr>
      </p:pic>
      <p:pic>
        <p:nvPicPr>
          <p:cNvPr id="61" name="Picture 60" descr="business_meeting_shaking_hands_sm_wm.gif"/>
          <p:cNvPicPr>
            <a:picLocks noChangeAspect="1"/>
          </p:cNvPicPr>
          <p:nvPr/>
        </p:nvPicPr>
        <p:blipFill>
          <a:blip r:embed="rId24"/>
          <a:stretch>
            <a:fillRect/>
          </a:stretch>
        </p:blipFill>
        <p:spPr>
          <a:xfrm>
            <a:off x="10525156" y="-1"/>
            <a:ext cx="1643074" cy="1585371"/>
          </a:xfrm>
          <a:prstGeom prst="rect">
            <a:avLst/>
          </a:prstGeom>
        </p:spPr>
      </p:pic>
      <p:pic>
        <p:nvPicPr>
          <p:cNvPr id="62" name="Picture 61" descr="w.PNG"/>
          <p:cNvPicPr>
            <a:picLocks noChangeAspect="1"/>
          </p:cNvPicPr>
          <p:nvPr/>
        </p:nvPicPr>
        <p:blipFill>
          <a:blip r:embed="rId25"/>
          <a:stretch>
            <a:fillRect/>
          </a:stretch>
        </p:blipFill>
        <p:spPr>
          <a:xfrm>
            <a:off x="10310842" y="1285860"/>
            <a:ext cx="1613594" cy="214315"/>
          </a:xfrm>
          <a:prstGeom prst="rect">
            <a:avLst/>
          </a:prstGeom>
        </p:spPr>
      </p:pic>
    </p:spTree>
  </p:cSld>
  <p:clrMapOvr>
    <a:masterClrMapping/>
  </p:clrMapOvr>
  <p:transition spd="slow">
    <p:checke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E8B35550DCD7040A382ED77E41C7CD1" ma:contentTypeVersion="" ma:contentTypeDescription="Create a new document." ma:contentTypeScope="" ma:versionID="27e937f03db0076a510e88e3ab6663f8">
  <xsd:schema xmlns:xsd="http://www.w3.org/2001/XMLSchema" xmlns:xs="http://www.w3.org/2001/XMLSchema" xmlns:p="http://schemas.microsoft.com/office/2006/metadata/properties" xmlns:ns2="FB8DC774-7638-4683-AFAA-9060166C9E88" targetNamespace="http://schemas.microsoft.com/office/2006/metadata/properties" ma:root="true" ma:fieldsID="33472a2d6b1ca110e040e671f39f1015" ns2:_="">
    <xsd:import namespace="FB8DC774-7638-4683-AFAA-9060166C9E88"/>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8DC774-7638-4683-AFAA-9060166C9E88"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Promo Package"/>
          <xsd:enumeration value="Slide Presentation"/>
          <xsd:enumeration value="SME Recruitment"/>
          <xsd:enumeration value="Video"/>
          <xsd:enumeration value="Source Code"/>
          <xsd:enumeration value="Practice/Demos"/>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ontent_x0020_Type xmlns="FB8DC774-7638-4683-AFAA-9060166C9E88">Slide Presentation</Content_x0020_Type>
    <Module xmlns="FB8DC774-7638-4683-AFAA-9060166C9E88">1</Module>
    <Status xmlns="FB8DC774-7638-4683-AFAA-9060166C9E88">Final</Status>
  </documentManagement>
</p:properties>
</file>

<file path=customXml/itemProps1.xml><?xml version="1.0" encoding="utf-8"?>
<ds:datastoreItem xmlns:ds="http://schemas.openxmlformats.org/officeDocument/2006/customXml" ds:itemID="{54C757DD-CB32-4FC7-8BCA-27BD265D69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8DC774-7638-4683-AFAA-9060166C9E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D12E24E-C04E-4154-8F39-BFADFAA441AA}">
  <ds:schemaRefs>
    <ds:schemaRef ds:uri="http://schemas.microsoft.com/sharepoint/v3/contenttype/forms"/>
  </ds:schemaRefs>
</ds:datastoreItem>
</file>

<file path=customXml/itemProps3.xml><?xml version="1.0" encoding="utf-8"?>
<ds:datastoreItem xmlns:ds="http://schemas.openxmlformats.org/officeDocument/2006/customXml" ds:itemID="{2FBE8CED-7A20-4E79-B16B-82FE6E46B691}">
  <ds:schemaRefs>
    <ds:schemaRef ds:uri="http://schemas.microsoft.com/office/2006/metadata/properties"/>
    <ds:schemaRef ds:uri="http://schemas.microsoft.com/office/infopath/2007/PartnerControls"/>
    <ds:schemaRef ds:uri="FB8DC774-7638-4683-AFAA-9060166C9E88"/>
  </ds:schemaRefs>
</ds:datastoreItem>
</file>

<file path=docProps/app.xml><?xml version="1.0" encoding="utf-8"?>
<Properties xmlns="http://schemas.openxmlformats.org/officeDocument/2006/extended-properties" xmlns:vt="http://schemas.openxmlformats.org/officeDocument/2006/docPropsVTypes">
  <Template>Concourse</Template>
  <TotalTime>4333</TotalTime>
  <Words>839</Words>
  <Application>Microsoft Office PowerPoint</Application>
  <PresentationFormat>Custom</PresentationFormat>
  <Paragraphs>204</Paragraphs>
  <Slides>26</Slides>
  <Notes>14</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Concourse</vt:lpstr>
      <vt:lpstr>Introduction to Microsoft Dynamics Customer Relationship Management</vt:lpstr>
      <vt:lpstr>           Microsoft Dynamics CRM Agenda</vt:lpstr>
      <vt:lpstr>          What is Microsoft Dynamics CRM</vt:lpstr>
      <vt:lpstr>               Modules of Microsoft CRM </vt:lpstr>
      <vt:lpstr>                    CRM Functional Areas</vt:lpstr>
      <vt:lpstr>Sales Process</vt:lpstr>
      <vt:lpstr>Marketing Process</vt:lpstr>
      <vt:lpstr>Slide 8</vt:lpstr>
      <vt:lpstr>Why  Why Microsoft Dynamic CRM ?</vt:lpstr>
      <vt:lpstr>           Deployment Options in Microsoft CRM    On-Premise  OnCloud/OnLine  Partner Hosted</vt:lpstr>
      <vt:lpstr>         Deployment Clients of Microsoft CRM ?</vt:lpstr>
      <vt:lpstr>Web Client</vt:lpstr>
      <vt:lpstr>Outlook Client</vt:lpstr>
      <vt:lpstr>Mobile Client</vt:lpstr>
      <vt:lpstr>   OOB (Out Of Box) features of Microsoft CRM</vt:lpstr>
      <vt:lpstr>             Dynamic CRM various Versions</vt:lpstr>
      <vt:lpstr>            Microsoft Dynamic CRM 4.0 UI</vt:lpstr>
      <vt:lpstr>                   Microsoft Dynamic CRM 2011 UI</vt:lpstr>
      <vt:lpstr>             Microsoft Dynamic CRM 2013 UI</vt:lpstr>
      <vt:lpstr>             Microsoft Dynamic CRM 2015 UI</vt:lpstr>
      <vt:lpstr>           Security Levels in Dynamic CRM</vt:lpstr>
      <vt:lpstr>            Technologies Supporting Microsoft CRM</vt:lpstr>
      <vt:lpstr>           Execution Pipeline of Dynamic CRM</vt:lpstr>
      <vt:lpstr>Slide 24</vt:lpstr>
      <vt:lpstr>        Real World Example of Microsoft Dynamic CRM               “ABC Project Training Enrolment System”</vt:lpstr>
      <vt:lpstr>Slide 26</vt:lpstr>
    </vt:vector>
  </TitlesOfParts>
  <Company>BKD, LLP.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CRM Training Slides</dc:title>
  <dc:creator>Nicholas Scott</dc:creator>
  <cp:lastModifiedBy>Arpit Shrivastava</cp:lastModifiedBy>
  <cp:revision>164</cp:revision>
  <dcterms:created xsi:type="dcterms:W3CDTF">2013-08-12T15:27:19Z</dcterms:created>
  <dcterms:modified xsi:type="dcterms:W3CDTF">2015-02-27T12:29:40Z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0x0101000E8B35550DCD7040A382ED77E41C7CD1</vt:lpwstr>
  </property>
  <property fmtid="{D5CDD505-2E9C-101B-9397-08002B2CF9AE}" pid="3" name="TaxKeyword">
    <vt:lpwstr/>
  </property>
</Properties>
</file>