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1669C-10AC-2D47-A1B9-5BC95ED10128}" v="243" dt="2025-09-29T06:21:58.665"/>
    <p1510:client id="{1A53A141-70D2-BB45-5659-C2AFA7710546}" v="182" dt="2025-09-29T07:29:20.664"/>
    <p1510:client id="{650C0942-E8CE-4B4D-AD03-9FDBAA083CF2}" v="902" dt="2025-09-29T07:44:00.764"/>
    <p1510:client id="{A2C3F217-E4F9-5007-A09D-9A493BAB7908}" v="80" dt="2025-09-29T06:21:49.348"/>
    <p1510:client id="{C4F197D4-E23F-C9B3-482F-90AA148124C6}" v="232" dt="2025-09-29T07:18:25.699"/>
    <p1510:client id="{F9B0B547-00DD-74C8-CCF8-4CF5CF21877F}" v="396" dt="2025-09-29T07:20:57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50"/>
  </p:normalViewPr>
  <p:slideViewPr>
    <p:cSldViewPr snapToGrid="0">
      <p:cViewPr varScale="1">
        <p:scale>
          <a:sx n="105" d="100"/>
          <a:sy n="10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96FCB-F1DE-221A-8B64-5F0A3127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8A974D-85C6-C30F-595E-E5135E4E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1531F-B6A8-893D-1E52-966C517A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7733A-0CA5-0758-2792-DDFF4A7D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2058D-E313-E000-ACB7-A2E0FBB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75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27973-511D-65E1-672D-8ACE673D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219360-052D-8E28-62AE-3149A7D9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EB7127-67B9-1570-75EE-E52D9F71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84CBC0-17A1-9991-EE2A-25CBD2DD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4648A-29D6-F678-087C-3FD20D9B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6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522571-58D6-4C81-CB68-FC1E43529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0272A2-983D-73BA-E221-AFF7B1E3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522F6E-A35C-6005-66EE-F5DCC91B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1872B-981E-5646-6379-C286F5DA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D950A-F101-82DC-770E-0F8A8E98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4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AFFDD-00D7-283C-AE6A-7155D4A6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77960-6603-8B9A-A0B7-8777322F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3378CE-5185-973F-62F7-0978CBE7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2F8912-2AAC-AC01-EB8B-6911AEE8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D1FB61-8C01-8BFA-EF01-EFCA7B29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37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BD119-A547-3E83-1383-64B6A9AD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9E884D-0592-B973-2811-1083BD3F7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CD8EE-75BD-3EC2-2722-BC9F6412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CF8C7-1383-2FC0-9045-8FFE178B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9EDFEB-81E6-A3B9-0FB3-6B88AAA3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9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C4479-9A9B-E81D-9D9F-156D1E25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BC863-49D9-AD10-0229-B78636D7A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848F24-6977-68CA-8B06-3D3FE857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F56434-4426-9275-9F4A-AF0A0AD5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4D810-13EA-FAEA-1EBD-7C719209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1DFE5F-A2BC-80D0-9AA6-39266BAA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81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6BE5D-EA37-B98F-ABE7-C3BE5B43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3F15CD-39D6-AA59-4A62-17BCD4B6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4D34CC-EC5C-9C3E-3593-D68280F2E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C7230D-316D-BF61-B307-9ABEDF446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31651A-C41B-DEBA-2374-E298CF563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1C65C1-1D6C-E0F9-1079-ABF8863E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5E1549-8329-7B9E-D716-A1B8B16B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E815B-A9FB-ED96-AC69-131F16AB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53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EE24A-4432-2082-4627-B0A208AB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8B00F5-7F2D-65B3-D829-B2A67081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61172A-B960-1D84-2136-59E386D1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63B477-20E0-F0C3-2B83-4DC6343B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46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F39154-187E-60D8-71D9-D940D20B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D39F6D-E0B0-D4DB-47B6-4F216AA1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9C7351-638A-AF6A-D9DE-DBC61C6A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6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D4224-47CF-77D7-1FE1-20473EDB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7CBD9-301F-720E-E74D-22794C89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5150ED-BFD8-8E65-E71F-1363D645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19521-F849-A4B6-8BEE-E658FD79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79480-4C72-3CA0-3DCC-37FE6324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21A007-3708-6A05-0DF3-FCE1954A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0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9B8BF-3C4C-71F5-4959-894FA562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3A9593-E94D-BF3F-5EC2-88B87D65A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904D43-B85A-E55E-E119-253DEC6C7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66D8BE-457C-8A4B-4282-1FC7A5BB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2B5562-5D6B-EE25-8253-2CABE208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9217E-0415-0708-8A6F-FB2CCB79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99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A0E96E-0CBB-6F9C-1BB8-E1BA9280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631231-8274-20EF-67ED-55BDF51E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B90CC-F438-0B5D-15E9-D4DB44BEC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33D73-4A33-544A-BD31-35F1C5C63CAE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BC46-F8FB-1ED2-B9A8-898F9417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EFC2C-41FB-C4D3-C49B-6632D0D89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907B7-DF86-1C49-A1AF-FBF30640A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5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5432E4-AD1E-890A-65E2-5F972876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tx2"/>
                </a:solidFill>
                <a:ea typeface="游ゴシック Light"/>
              </a:rPr>
              <a:t>ビジネスモデル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049C-A58E-CAA7-B31F-B92787955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1800">
                <a:solidFill>
                  <a:schemeClr val="tx2"/>
                </a:solidFill>
                <a:ea typeface="游ゴシック"/>
              </a:rPr>
              <a:t>202401877　石原未莉菜</a:t>
            </a:r>
            <a:endParaRPr lang="en-US" altLang="ja-JP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1800">
                <a:solidFill>
                  <a:schemeClr val="tx2"/>
                </a:solidFill>
                <a:ea typeface="游ゴシック"/>
              </a:rPr>
              <a:t>202402067　長田遥菜</a:t>
            </a:r>
          </a:p>
          <a:p>
            <a:pPr marL="0" indent="0">
              <a:buNone/>
            </a:pPr>
            <a:r>
              <a:rPr lang="ja-JP" altLang="en-US" sz="1800">
                <a:solidFill>
                  <a:schemeClr val="tx2"/>
                </a:solidFill>
                <a:ea typeface="游ゴシック"/>
              </a:rPr>
              <a:t>202401795　山口菜々子</a:t>
            </a:r>
          </a:p>
          <a:p>
            <a:pPr marL="0" indent="0">
              <a:buNone/>
            </a:pPr>
            <a:r>
              <a:rPr lang="ja-JP" altLang="en-US" sz="1800">
                <a:solidFill>
                  <a:schemeClr val="tx2"/>
                </a:solidFill>
                <a:ea typeface="游ゴシック"/>
              </a:rPr>
              <a:t>202402101　五十嵐美結</a:t>
            </a:r>
          </a:p>
        </p:txBody>
      </p:sp>
    </p:spTree>
    <p:extLst>
      <p:ext uri="{BB962C8B-B14F-4D97-AF65-F5344CB8AC3E}">
        <p14:creationId xmlns:p14="http://schemas.microsoft.com/office/powerpoint/2010/main" val="36152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円形吹き出し 47">
            <a:extLst>
              <a:ext uri="{FF2B5EF4-FFF2-40B4-BE49-F238E27FC236}">
                <a16:creationId xmlns:a16="http://schemas.microsoft.com/office/drawing/2014/main" id="{2B4DD98C-AB09-63DC-41B2-FBD7828BF012}"/>
              </a:ext>
            </a:extLst>
          </p:cNvPr>
          <p:cNvSpPr/>
          <p:nvPr/>
        </p:nvSpPr>
        <p:spPr>
          <a:xfrm rot="10800000" flipH="1">
            <a:off x="9384697" y="775507"/>
            <a:ext cx="1779423" cy="730293"/>
          </a:xfrm>
          <a:prstGeom prst="wedgeEllipseCallout">
            <a:avLst>
              <a:gd name="adj1" fmla="val -58508"/>
              <a:gd name="adj2" fmla="val 256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84CC0F-A944-B07A-6E8D-31D1F804E6C3}"/>
              </a:ext>
            </a:extLst>
          </p:cNvPr>
          <p:cNvSpPr/>
          <p:nvPr/>
        </p:nvSpPr>
        <p:spPr>
          <a:xfrm>
            <a:off x="1208578" y="5631547"/>
            <a:ext cx="9646058" cy="1182706"/>
          </a:xfrm>
          <a:prstGeom prst="rect">
            <a:avLst/>
          </a:prstGeom>
          <a:solidFill>
            <a:srgbClr val="3983FA">
              <a:alpha val="30000"/>
            </a:srgbClr>
          </a:solidFill>
          <a:ln>
            <a:solidFill>
              <a:srgbClr val="3983FA">
                <a:alpha val="3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ユーザー 枠線">
            <a:extLst>
              <a:ext uri="{FF2B5EF4-FFF2-40B4-BE49-F238E27FC236}">
                <a16:creationId xmlns:a16="http://schemas.microsoft.com/office/drawing/2014/main" id="{BE7AD913-7E80-DEBB-8D4D-9C3B8098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800" y="568760"/>
            <a:ext cx="1168399" cy="1168399"/>
          </a:xfrm>
          <a:prstGeom prst="rect">
            <a:avLst/>
          </a:prstGeom>
        </p:spPr>
      </p:pic>
      <p:pic>
        <p:nvPicPr>
          <p:cNvPr id="7" name="グラフィックス 6" descr="工場 枠線">
            <a:extLst>
              <a:ext uri="{FF2B5EF4-FFF2-40B4-BE49-F238E27FC236}">
                <a16:creationId xmlns:a16="http://schemas.microsoft.com/office/drawing/2014/main" id="{530E5993-C8C2-3197-09AB-82695927F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4488" y="3730870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建物 枠線">
            <a:extLst>
              <a:ext uri="{FF2B5EF4-FFF2-40B4-BE49-F238E27FC236}">
                <a16:creationId xmlns:a16="http://schemas.microsoft.com/office/drawing/2014/main" id="{BBB17013-EDEE-CBED-A398-DA2395074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7340" y="5766422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トラック 枠線">
            <a:extLst>
              <a:ext uri="{FF2B5EF4-FFF2-40B4-BE49-F238E27FC236}">
                <a16:creationId xmlns:a16="http://schemas.microsoft.com/office/drawing/2014/main" id="{79072C89-7D7B-B565-1C38-1FCAF4D87F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967" y="3649504"/>
            <a:ext cx="912706" cy="934170"/>
          </a:xfrm>
          <a:prstGeom prst="rect">
            <a:avLst/>
          </a:prstGeom>
        </p:spPr>
      </p:pic>
      <p:pic>
        <p:nvPicPr>
          <p:cNvPr id="3" name="グラフィックス 2" descr="化粧品 枠線">
            <a:extLst>
              <a:ext uri="{FF2B5EF4-FFF2-40B4-BE49-F238E27FC236}">
                <a16:creationId xmlns:a16="http://schemas.microsoft.com/office/drawing/2014/main" id="{DD11F3F9-0197-BF84-E2E3-1975F3999A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0899" y="1748596"/>
            <a:ext cx="436414" cy="436414"/>
          </a:xfrm>
          <a:prstGeom prst="rect">
            <a:avLst/>
          </a:prstGeom>
        </p:spPr>
      </p:pic>
      <p:pic>
        <p:nvPicPr>
          <p:cNvPr id="2" name="グラフィックス 4" descr="ユーザー 枠線">
            <a:extLst>
              <a:ext uri="{FF2B5EF4-FFF2-40B4-BE49-F238E27FC236}">
                <a16:creationId xmlns:a16="http://schemas.microsoft.com/office/drawing/2014/main" id="{D6280AEC-7088-D129-B89E-993AFD73D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252" y="600814"/>
            <a:ext cx="1141663" cy="1181769"/>
          </a:xfrm>
          <a:prstGeom prst="rect">
            <a:avLst/>
          </a:prstGeom>
        </p:spPr>
      </p:pic>
      <p:pic>
        <p:nvPicPr>
          <p:cNvPr id="6" name="グラフィックス 5" descr="最新のアーキテクチャ 枠線">
            <a:extLst>
              <a:ext uri="{FF2B5EF4-FFF2-40B4-BE49-F238E27FC236}">
                <a16:creationId xmlns:a16="http://schemas.microsoft.com/office/drawing/2014/main" id="{FC9B0A2A-D2FB-3F1B-BF98-01AD9EAB0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4228" y="2269602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スマート フォン 枠線">
            <a:extLst>
              <a:ext uri="{FF2B5EF4-FFF2-40B4-BE49-F238E27FC236}">
                <a16:creationId xmlns:a16="http://schemas.microsoft.com/office/drawing/2014/main" id="{C338A85B-F4FC-2855-F2CD-124D898B39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46869" y="1510298"/>
            <a:ext cx="1036978" cy="1036978"/>
          </a:xfrm>
          <a:prstGeom prst="rect">
            <a:avLst/>
          </a:prstGeom>
        </p:spPr>
      </p:pic>
      <p:pic>
        <p:nvPicPr>
          <p:cNvPr id="8" name="グラフィックス 7" descr="硬貨 枠線">
            <a:extLst>
              <a:ext uri="{FF2B5EF4-FFF2-40B4-BE49-F238E27FC236}">
                <a16:creationId xmlns:a16="http://schemas.microsoft.com/office/drawing/2014/main" id="{095D3583-4DDB-71BD-3533-1F7C11811E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09749" y="5085290"/>
            <a:ext cx="396807" cy="396807"/>
          </a:xfrm>
          <a:prstGeom prst="rect">
            <a:avLst/>
          </a:prstGeom>
        </p:spPr>
      </p:pic>
      <p:pic>
        <p:nvPicPr>
          <p:cNvPr id="4" name="グラフィックス 7" descr="硬貨 枠線">
            <a:extLst>
              <a:ext uri="{FF2B5EF4-FFF2-40B4-BE49-F238E27FC236}">
                <a16:creationId xmlns:a16="http://schemas.microsoft.com/office/drawing/2014/main" id="{D4428CF0-B6E9-2963-B42D-8B5990F1AC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41450" y="1809085"/>
            <a:ext cx="425015" cy="392874"/>
          </a:xfrm>
          <a:prstGeom prst="rect">
            <a:avLst/>
          </a:prstGeom>
        </p:spPr>
      </p:pic>
      <p:pic>
        <p:nvPicPr>
          <p:cNvPr id="12" name="グラフィックス 7" descr="硬貨 枠線">
            <a:extLst>
              <a:ext uri="{FF2B5EF4-FFF2-40B4-BE49-F238E27FC236}">
                <a16:creationId xmlns:a16="http://schemas.microsoft.com/office/drawing/2014/main" id="{4BACEBEE-81A9-B558-47F5-5DF66BF6F2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5699" y="4918100"/>
            <a:ext cx="344753" cy="379577"/>
          </a:xfrm>
          <a:prstGeom prst="rect">
            <a:avLst/>
          </a:prstGeom>
        </p:spPr>
      </p:pic>
      <p:pic>
        <p:nvPicPr>
          <p:cNvPr id="13" name="グラフィックス 7" descr="硬貨 枠線">
            <a:extLst>
              <a:ext uri="{FF2B5EF4-FFF2-40B4-BE49-F238E27FC236}">
                <a16:creationId xmlns:a16="http://schemas.microsoft.com/office/drawing/2014/main" id="{D7B2C6FF-AF88-D1B1-1D7B-64B4A8E59B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20329" y="2298640"/>
            <a:ext cx="429339" cy="382217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F4A0CBD-AFBB-5AB0-27A2-201560F08089}"/>
              </a:ext>
            </a:extLst>
          </p:cNvPr>
          <p:cNvCxnSpPr>
            <a:cxnSpLocks/>
          </p:cNvCxnSpPr>
          <p:nvPr/>
        </p:nvCxnSpPr>
        <p:spPr>
          <a:xfrm flipV="1">
            <a:off x="3669266" y="1757639"/>
            <a:ext cx="0" cy="19546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B0435CA-0D2D-999D-F71E-8433BD82A3CA}"/>
              </a:ext>
            </a:extLst>
          </p:cNvPr>
          <p:cNvCxnSpPr>
            <a:cxnSpLocks/>
          </p:cNvCxnSpPr>
          <p:nvPr/>
        </p:nvCxnSpPr>
        <p:spPr>
          <a:xfrm flipV="1">
            <a:off x="2714408" y="2035481"/>
            <a:ext cx="2787487" cy="756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6F99D9-5E8F-78BA-E93D-6A06B5649D90}"/>
              </a:ext>
            </a:extLst>
          </p:cNvPr>
          <p:cNvSpPr txBox="1"/>
          <p:nvPr/>
        </p:nvSpPr>
        <p:spPr>
          <a:xfrm>
            <a:off x="8303398" y="344427"/>
            <a:ext cx="918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游ゴシック"/>
              </a:rPr>
              <a:t>出品者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C935-62F0-1BEA-B7E5-BA111A050DED}"/>
              </a:ext>
            </a:extLst>
          </p:cNvPr>
          <p:cNvSpPr txBox="1"/>
          <p:nvPr/>
        </p:nvSpPr>
        <p:spPr>
          <a:xfrm>
            <a:off x="3177746" y="406176"/>
            <a:ext cx="1128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游ゴシック"/>
              </a:rPr>
              <a:t>利用者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380C6-5EBC-A7EF-ACF1-042F7AC1AC6D}"/>
              </a:ext>
            </a:extLst>
          </p:cNvPr>
          <p:cNvSpPr txBox="1"/>
          <p:nvPr/>
        </p:nvSpPr>
        <p:spPr>
          <a:xfrm>
            <a:off x="8401361" y="3063229"/>
            <a:ext cx="11735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ea typeface="游ゴシック"/>
              </a:rPr>
              <a:t>品質管理会社</a:t>
            </a:r>
            <a:endParaRPr lang="en-US" sz="1200" b="1" dirty="0"/>
          </a:p>
        </p:txBody>
      </p:sp>
      <p:pic>
        <p:nvPicPr>
          <p:cNvPr id="21" name="グラフィックス 20" descr="安全 枠線">
            <a:extLst>
              <a:ext uri="{FF2B5EF4-FFF2-40B4-BE49-F238E27FC236}">
                <a16:creationId xmlns:a16="http://schemas.microsoft.com/office/drawing/2014/main" id="{6FDCE855-FEC0-954C-8609-2BEE40EEE7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59192" y="2644110"/>
            <a:ext cx="815975" cy="8159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1567C7-C90F-5307-484C-C6A56A122A10}"/>
              </a:ext>
            </a:extLst>
          </p:cNvPr>
          <p:cNvSpPr txBox="1"/>
          <p:nvPr/>
        </p:nvSpPr>
        <p:spPr>
          <a:xfrm>
            <a:off x="8178800" y="4522676"/>
            <a:ext cx="11201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err="1"/>
              <a:t>リメイク会社</a:t>
            </a:r>
            <a:endParaRPr lang="en-US" sz="1200" b="1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ED67B20-481B-C7AE-222D-18BEFC6DAE34}"/>
              </a:ext>
            </a:extLst>
          </p:cNvPr>
          <p:cNvCxnSpPr>
            <a:cxnSpLocks/>
          </p:cNvCxnSpPr>
          <p:nvPr/>
        </p:nvCxnSpPr>
        <p:spPr>
          <a:xfrm flipV="1">
            <a:off x="6389081" y="1488066"/>
            <a:ext cx="1760811" cy="371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6FD384-920A-0F91-CC12-30B48936AB3D}"/>
              </a:ext>
            </a:extLst>
          </p:cNvPr>
          <p:cNvSpPr txBox="1"/>
          <p:nvPr/>
        </p:nvSpPr>
        <p:spPr>
          <a:xfrm>
            <a:off x="3192660" y="4351315"/>
            <a:ext cx="8351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ea typeface="游ゴシック"/>
              </a:rPr>
              <a:t>運送会社</a:t>
            </a:r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C163E-5ECE-CB4E-6F46-DE4E5962261B}"/>
              </a:ext>
            </a:extLst>
          </p:cNvPr>
          <p:cNvSpPr txBox="1"/>
          <p:nvPr/>
        </p:nvSpPr>
        <p:spPr>
          <a:xfrm>
            <a:off x="1675430" y="2575718"/>
            <a:ext cx="5515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ea typeface="游ゴシック"/>
              </a:rPr>
              <a:t>預金</a:t>
            </a:r>
            <a:endParaRPr 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EE949-4E86-7BBD-C8AA-0582108774EA}"/>
              </a:ext>
            </a:extLst>
          </p:cNvPr>
          <p:cNvSpPr txBox="1"/>
          <p:nvPr/>
        </p:nvSpPr>
        <p:spPr>
          <a:xfrm>
            <a:off x="5354705" y="6096732"/>
            <a:ext cx="37492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 b="1">
                <a:ea typeface="游ゴシック"/>
              </a:rPr>
              <a:t>運営</a:t>
            </a:r>
            <a:endParaRPr lang="en-US" sz="3200" b="1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6EF565D-763B-8DC8-8D6C-84CAEA91D3DE}"/>
              </a:ext>
            </a:extLst>
          </p:cNvPr>
          <p:cNvCxnSpPr>
            <a:cxnSpLocks/>
          </p:cNvCxnSpPr>
          <p:nvPr/>
        </p:nvCxnSpPr>
        <p:spPr>
          <a:xfrm>
            <a:off x="8774839" y="1681074"/>
            <a:ext cx="0" cy="6954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6">
            <a:extLst>
              <a:ext uri="{FF2B5EF4-FFF2-40B4-BE49-F238E27FC236}">
                <a16:creationId xmlns:a16="http://schemas.microsoft.com/office/drawing/2014/main" id="{670D5FE3-74FC-A08F-AF83-0FD503AC275C}"/>
              </a:ext>
            </a:extLst>
          </p:cNvPr>
          <p:cNvCxnSpPr>
            <a:cxnSpLocks/>
          </p:cNvCxnSpPr>
          <p:nvPr/>
        </p:nvCxnSpPr>
        <p:spPr>
          <a:xfrm flipH="1">
            <a:off x="1873414" y="3572249"/>
            <a:ext cx="18681" cy="1987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グラフィックス 27" descr="化粧品 枠線">
            <a:extLst>
              <a:ext uri="{FF2B5EF4-FFF2-40B4-BE49-F238E27FC236}">
                <a16:creationId xmlns:a16="http://schemas.microsoft.com/office/drawing/2014/main" id="{8F9D4824-2DB2-DC97-415A-6B7189B08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9234" y="3050732"/>
            <a:ext cx="445690" cy="445690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E68783B-4BF8-98D3-9505-BD1CBF63A5F2}"/>
              </a:ext>
            </a:extLst>
          </p:cNvPr>
          <p:cNvCxnSpPr>
            <a:cxnSpLocks/>
          </p:cNvCxnSpPr>
          <p:nvPr/>
        </p:nvCxnSpPr>
        <p:spPr>
          <a:xfrm flipH="1" flipV="1">
            <a:off x="3651066" y="4539716"/>
            <a:ext cx="17126" cy="1035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937E9C2-2853-866E-A11D-EA55FBFA39F6}"/>
              </a:ext>
            </a:extLst>
          </p:cNvPr>
          <p:cNvCxnSpPr>
            <a:cxnSpLocks/>
          </p:cNvCxnSpPr>
          <p:nvPr/>
        </p:nvCxnSpPr>
        <p:spPr>
          <a:xfrm>
            <a:off x="3814598" y="4585771"/>
            <a:ext cx="0" cy="989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098AA2-2428-03D7-27BD-784478D3890A}"/>
              </a:ext>
            </a:extLst>
          </p:cNvPr>
          <p:cNvSpPr txBox="1"/>
          <p:nvPr/>
        </p:nvSpPr>
        <p:spPr>
          <a:xfrm>
            <a:off x="4480240" y="4784879"/>
            <a:ext cx="121436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>
                <a:ea typeface="游ゴシック"/>
              </a:rPr>
              <a:t>サービス投資</a:t>
            </a:r>
            <a:endParaRPr lang="en-US" altLang="ja-JP" sz="1200" dirty="0">
              <a:ea typeface="游ゴシック"/>
            </a:endParaRPr>
          </a:p>
          <a:p>
            <a:pPr algn="ctr"/>
            <a:r>
              <a:rPr lang="en-US" altLang="ja-JP" sz="1000" dirty="0">
                <a:ea typeface="游ゴシック"/>
              </a:rPr>
              <a:t>(</a:t>
            </a:r>
            <a:r>
              <a:rPr lang="ja-JP" altLang="en-US" sz="1000">
                <a:ea typeface="游ゴシック"/>
              </a:rPr>
              <a:t>運営・開発</a:t>
            </a:r>
            <a:r>
              <a:rPr lang="en-US" altLang="ja-JP" sz="1000" dirty="0">
                <a:ea typeface="游ゴシック"/>
              </a:rPr>
              <a:t>)</a:t>
            </a:r>
            <a:endParaRPr lang="en-US" sz="10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10FC714-4BFB-CF7A-2F50-3E1E18B4D651}"/>
              </a:ext>
            </a:extLst>
          </p:cNvPr>
          <p:cNvCxnSpPr>
            <a:cxnSpLocks/>
          </p:cNvCxnSpPr>
          <p:nvPr/>
        </p:nvCxnSpPr>
        <p:spPr>
          <a:xfrm flipV="1">
            <a:off x="8794823" y="4784879"/>
            <a:ext cx="0" cy="774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6482154-BC8E-286A-A2FB-E7281F502D9D}"/>
              </a:ext>
            </a:extLst>
          </p:cNvPr>
          <p:cNvCxnSpPr>
            <a:cxnSpLocks/>
          </p:cNvCxnSpPr>
          <p:nvPr/>
        </p:nvCxnSpPr>
        <p:spPr>
          <a:xfrm>
            <a:off x="8989127" y="4784879"/>
            <a:ext cx="0" cy="821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2">
            <a:extLst>
              <a:ext uri="{FF2B5EF4-FFF2-40B4-BE49-F238E27FC236}">
                <a16:creationId xmlns:a16="http://schemas.microsoft.com/office/drawing/2014/main" id="{03B9865C-9DF4-CF4E-7E3D-A48E59BD26BA}"/>
              </a:ext>
            </a:extLst>
          </p:cNvPr>
          <p:cNvCxnSpPr>
            <a:cxnSpLocks/>
          </p:cNvCxnSpPr>
          <p:nvPr/>
        </p:nvCxnSpPr>
        <p:spPr>
          <a:xfrm flipV="1">
            <a:off x="5893100" y="2575718"/>
            <a:ext cx="0" cy="2983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グラフィックス 38" descr="硬貨 枠線">
            <a:extLst>
              <a:ext uri="{FF2B5EF4-FFF2-40B4-BE49-F238E27FC236}">
                <a16:creationId xmlns:a16="http://schemas.microsoft.com/office/drawing/2014/main" id="{6182EF1D-3F29-C7D7-4335-6C07244219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1139" y="5035553"/>
            <a:ext cx="391094" cy="391094"/>
          </a:xfrm>
          <a:prstGeom prst="rect">
            <a:avLst/>
          </a:prstGeom>
        </p:spPr>
      </p:pic>
      <p:pic>
        <p:nvPicPr>
          <p:cNvPr id="40" name="グラフィックス 39" descr="硬貨 枠線">
            <a:extLst>
              <a:ext uri="{FF2B5EF4-FFF2-40B4-BE49-F238E27FC236}">
                <a16:creationId xmlns:a16="http://schemas.microsoft.com/office/drawing/2014/main" id="{5D6A5204-AABA-1482-0B5D-02C9AEFE42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33483" y="5037313"/>
            <a:ext cx="450781" cy="450781"/>
          </a:xfrm>
          <a:prstGeom prst="rect">
            <a:avLst/>
          </a:prstGeom>
        </p:spPr>
      </p:pic>
      <p:pic>
        <p:nvPicPr>
          <p:cNvPr id="41" name="グラフィックス 40" descr="硬貨 枠線">
            <a:extLst>
              <a:ext uri="{FF2B5EF4-FFF2-40B4-BE49-F238E27FC236}">
                <a16:creationId xmlns:a16="http://schemas.microsoft.com/office/drawing/2014/main" id="{5A603604-1726-E047-2EBC-73FEC5D6C0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58295" y="5010103"/>
            <a:ext cx="416544" cy="416544"/>
          </a:xfrm>
          <a:prstGeom prst="rect">
            <a:avLst/>
          </a:prstGeom>
        </p:spPr>
      </p:pic>
      <p:pic>
        <p:nvPicPr>
          <p:cNvPr id="35" name="グラフィックス 7" descr="硬貨 枠線">
            <a:extLst>
              <a:ext uri="{FF2B5EF4-FFF2-40B4-BE49-F238E27FC236}">
                <a16:creationId xmlns:a16="http://schemas.microsoft.com/office/drawing/2014/main" id="{E5D61E88-55DA-81EF-8ADC-20668B085A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78447" y="1596880"/>
            <a:ext cx="401791" cy="371406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1E55EDC-80AE-4CAC-06E9-1796DB187BD5}"/>
              </a:ext>
            </a:extLst>
          </p:cNvPr>
          <p:cNvCxnSpPr>
            <a:cxnSpLocks/>
          </p:cNvCxnSpPr>
          <p:nvPr/>
        </p:nvCxnSpPr>
        <p:spPr>
          <a:xfrm>
            <a:off x="8801145" y="3301878"/>
            <a:ext cx="0" cy="6286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100EE-CD84-AE7C-C683-21B58FF4DCE7}"/>
              </a:ext>
            </a:extLst>
          </p:cNvPr>
          <p:cNvSpPr txBox="1"/>
          <p:nvPr/>
        </p:nvSpPr>
        <p:spPr>
          <a:xfrm>
            <a:off x="9053061" y="1888823"/>
            <a:ext cx="729263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solidFill>
                  <a:srgbClr val="002060"/>
                </a:solidFill>
                <a:ea typeface="游ゴシック"/>
              </a:rPr>
              <a:t>化粧品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66F6389-35A1-7E48-7653-029F44B0BF60}"/>
              </a:ext>
            </a:extLst>
          </p:cNvPr>
          <p:cNvCxnSpPr>
            <a:cxnSpLocks/>
          </p:cNvCxnSpPr>
          <p:nvPr/>
        </p:nvCxnSpPr>
        <p:spPr>
          <a:xfrm flipH="1" flipV="1">
            <a:off x="4321913" y="4176549"/>
            <a:ext cx="4079448" cy="6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グラフィックス 7" descr="硬貨 枠線">
            <a:extLst>
              <a:ext uri="{FF2B5EF4-FFF2-40B4-BE49-F238E27FC236}">
                <a16:creationId xmlns:a16="http://schemas.microsoft.com/office/drawing/2014/main" id="{B2C1EC27-F35F-9B7C-988E-611A350724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58907" y="4974050"/>
            <a:ext cx="365875" cy="415509"/>
          </a:xfrm>
          <a:prstGeom prst="rect">
            <a:avLst/>
          </a:prstGeom>
        </p:spPr>
      </p:pic>
      <p:cxnSp>
        <p:nvCxnSpPr>
          <p:cNvPr id="42" name="直線矢印コネクタ 22">
            <a:extLst>
              <a:ext uri="{FF2B5EF4-FFF2-40B4-BE49-F238E27FC236}">
                <a16:creationId xmlns:a16="http://schemas.microsoft.com/office/drawing/2014/main" id="{56B21DEF-853A-213B-994F-EB2248CDEC01}"/>
              </a:ext>
            </a:extLst>
          </p:cNvPr>
          <p:cNvCxnSpPr>
            <a:cxnSpLocks/>
          </p:cNvCxnSpPr>
          <p:nvPr/>
        </p:nvCxnSpPr>
        <p:spPr>
          <a:xfrm flipV="1">
            <a:off x="6560349" y="2964824"/>
            <a:ext cx="1642798" cy="2620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22">
            <a:extLst>
              <a:ext uri="{FF2B5EF4-FFF2-40B4-BE49-F238E27FC236}">
                <a16:creationId xmlns:a16="http://schemas.microsoft.com/office/drawing/2014/main" id="{623677D7-B7CE-4BBF-52DC-25286932757A}"/>
              </a:ext>
            </a:extLst>
          </p:cNvPr>
          <p:cNvCxnSpPr>
            <a:cxnSpLocks/>
          </p:cNvCxnSpPr>
          <p:nvPr/>
        </p:nvCxnSpPr>
        <p:spPr>
          <a:xfrm flipH="1">
            <a:off x="6718654" y="3166528"/>
            <a:ext cx="1524200" cy="24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8" name="グラフィックス 7" descr="硬貨 枠線">
            <a:extLst>
              <a:ext uri="{FF2B5EF4-FFF2-40B4-BE49-F238E27FC236}">
                <a16:creationId xmlns:a16="http://schemas.microsoft.com/office/drawing/2014/main" id="{F54DF25F-7B94-B195-FD43-DF1C5CC15B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3458" y="4728098"/>
            <a:ext cx="409858" cy="465459"/>
          </a:xfrm>
          <a:prstGeom prst="rect">
            <a:avLst/>
          </a:prstGeom>
        </p:spPr>
      </p:pic>
      <p:pic>
        <p:nvPicPr>
          <p:cNvPr id="59" name="グラフィックス 7" descr="硬貨 枠線">
            <a:extLst>
              <a:ext uri="{FF2B5EF4-FFF2-40B4-BE49-F238E27FC236}">
                <a16:creationId xmlns:a16="http://schemas.microsoft.com/office/drawing/2014/main" id="{F459C332-8B05-B477-8911-705A633363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06517" y="4882117"/>
            <a:ext cx="409858" cy="465459"/>
          </a:xfrm>
          <a:prstGeom prst="rect">
            <a:avLst/>
          </a:prstGeom>
        </p:spPr>
      </p:pic>
      <p:cxnSp>
        <p:nvCxnSpPr>
          <p:cNvPr id="60" name="直線矢印コネクタ 26">
            <a:extLst>
              <a:ext uri="{FF2B5EF4-FFF2-40B4-BE49-F238E27FC236}">
                <a16:creationId xmlns:a16="http://schemas.microsoft.com/office/drawing/2014/main" id="{9D85E846-DED3-ADA9-3C32-BC14AD30469D}"/>
              </a:ext>
            </a:extLst>
          </p:cNvPr>
          <p:cNvCxnSpPr>
            <a:cxnSpLocks/>
          </p:cNvCxnSpPr>
          <p:nvPr/>
        </p:nvCxnSpPr>
        <p:spPr>
          <a:xfrm flipH="1">
            <a:off x="2472770" y="1660717"/>
            <a:ext cx="799832" cy="951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079E7B-1067-EB2A-AE17-36AAAAC892F8}"/>
              </a:ext>
            </a:extLst>
          </p:cNvPr>
          <p:cNvSpPr txBox="1"/>
          <p:nvPr/>
        </p:nvSpPr>
        <p:spPr>
          <a:xfrm>
            <a:off x="1725092" y="1828172"/>
            <a:ext cx="7998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200" dirty="0" err="1"/>
              <a:t>商品代金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DD5F4-7FA8-9EC0-1916-1DAB7AC8C8A7}"/>
              </a:ext>
            </a:extLst>
          </p:cNvPr>
          <p:cNvSpPr txBox="1"/>
          <p:nvPr/>
        </p:nvSpPr>
        <p:spPr>
          <a:xfrm>
            <a:off x="317866" y="4938612"/>
            <a:ext cx="12702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游ゴシック"/>
              </a:rPr>
              <a:t>手数料・配送料</a:t>
            </a:r>
            <a:endParaRPr lang="en-US" sz="1200" dirty="0">
              <a:ea typeface="游ゴシック"/>
            </a:endParaRPr>
          </a:p>
        </p:txBody>
      </p:sp>
      <p:pic>
        <p:nvPicPr>
          <p:cNvPr id="33" name="グラフィックス 32" descr="化粧品 枠線">
            <a:extLst>
              <a:ext uri="{FF2B5EF4-FFF2-40B4-BE49-F238E27FC236}">
                <a16:creationId xmlns:a16="http://schemas.microsoft.com/office/drawing/2014/main" id="{CF07D348-9ECD-1BA5-837A-2AF7479590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24048" y="2699664"/>
            <a:ext cx="436414" cy="436414"/>
          </a:xfrm>
          <a:prstGeom prst="rect">
            <a:avLst/>
          </a:prstGeom>
        </p:spPr>
      </p:pic>
      <p:sp>
        <p:nvSpPr>
          <p:cNvPr id="48" name="円形吹き出し 47">
            <a:extLst>
              <a:ext uri="{FF2B5EF4-FFF2-40B4-BE49-F238E27FC236}">
                <a16:creationId xmlns:a16="http://schemas.microsoft.com/office/drawing/2014/main" id="{CB42B8A1-2D99-2B38-9EEC-CCAE6ACBBB8B}"/>
              </a:ext>
            </a:extLst>
          </p:cNvPr>
          <p:cNvSpPr/>
          <p:nvPr/>
        </p:nvSpPr>
        <p:spPr>
          <a:xfrm>
            <a:off x="9812623" y="2298640"/>
            <a:ext cx="1779422" cy="832129"/>
          </a:xfrm>
          <a:prstGeom prst="wedgeEllipseCallout">
            <a:avLst>
              <a:gd name="adj1" fmla="val -58508"/>
              <a:gd name="adj2" fmla="val 256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E0EE9E-A374-FB98-C70A-724D31941804}"/>
              </a:ext>
            </a:extLst>
          </p:cNvPr>
          <p:cNvSpPr txBox="1"/>
          <p:nvPr/>
        </p:nvSpPr>
        <p:spPr>
          <a:xfrm flipH="1">
            <a:off x="9403915" y="1029700"/>
            <a:ext cx="17794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>
                <a:solidFill>
                  <a:schemeClr val="bg1"/>
                </a:solidFill>
                <a:ea typeface="游ゴシック"/>
              </a:rPr>
              <a:t>家にある</a:t>
            </a:r>
            <a:r>
              <a:rPr lang="ja-JP" altLang="en-US" sz="1200" b="1" u="sng">
                <a:solidFill>
                  <a:schemeClr val="bg1"/>
                </a:solidFill>
                <a:ea typeface="游ゴシック"/>
              </a:rPr>
              <a:t>化粧品</a:t>
            </a:r>
            <a:r>
              <a:rPr lang="ja-JP" altLang="en-US" sz="1200">
                <a:solidFill>
                  <a:schemeClr val="bg1"/>
                </a:solidFill>
                <a:ea typeface="游ゴシック"/>
              </a:rPr>
              <a:t>を販売</a:t>
            </a:r>
          </a:p>
        </p:txBody>
      </p:sp>
      <p:pic>
        <p:nvPicPr>
          <p:cNvPr id="53" name="グラフィックス 52" descr="化粧品 枠線">
            <a:extLst>
              <a:ext uri="{FF2B5EF4-FFF2-40B4-BE49-F238E27FC236}">
                <a16:creationId xmlns:a16="http://schemas.microsoft.com/office/drawing/2014/main" id="{DC979C19-C851-DC56-28B8-17D708F780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7705" y="3397842"/>
            <a:ext cx="436414" cy="436414"/>
          </a:xfrm>
          <a:prstGeom prst="rect">
            <a:avLst/>
          </a:prstGeom>
        </p:spPr>
      </p:pic>
      <p:sp>
        <p:nvSpPr>
          <p:cNvPr id="54" name="TextBox 35">
            <a:extLst>
              <a:ext uri="{FF2B5EF4-FFF2-40B4-BE49-F238E27FC236}">
                <a16:creationId xmlns:a16="http://schemas.microsoft.com/office/drawing/2014/main" id="{5D52329C-0B37-D62F-78C7-DB48E7818254}"/>
              </a:ext>
            </a:extLst>
          </p:cNvPr>
          <p:cNvSpPr txBox="1"/>
          <p:nvPr/>
        </p:nvSpPr>
        <p:spPr>
          <a:xfrm>
            <a:off x="9119637" y="3459677"/>
            <a:ext cx="7292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solidFill>
                  <a:srgbClr val="002060"/>
                </a:solidFill>
                <a:ea typeface="游ゴシック"/>
              </a:rPr>
              <a:t>劣化品</a:t>
            </a:r>
          </a:p>
        </p:txBody>
      </p:sp>
      <p:sp>
        <p:nvSpPr>
          <p:cNvPr id="62" name="円形吹き出し 47">
            <a:extLst>
              <a:ext uri="{FF2B5EF4-FFF2-40B4-BE49-F238E27FC236}">
                <a16:creationId xmlns:a16="http://schemas.microsoft.com/office/drawing/2014/main" id="{C16E6D44-E423-5014-7F30-E458038E4E00}"/>
              </a:ext>
            </a:extLst>
          </p:cNvPr>
          <p:cNvSpPr/>
          <p:nvPr/>
        </p:nvSpPr>
        <p:spPr>
          <a:xfrm rot="10800000">
            <a:off x="1966848" y="4234296"/>
            <a:ext cx="1304590" cy="726532"/>
          </a:xfrm>
          <a:prstGeom prst="wedgeEllipseCallout">
            <a:avLst>
              <a:gd name="adj1" fmla="val -29087"/>
              <a:gd name="adj2" fmla="val 5694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74DC55-47BC-2F5F-7F97-262DB4B9F076}"/>
              </a:ext>
            </a:extLst>
          </p:cNvPr>
          <p:cNvSpPr txBox="1"/>
          <p:nvPr/>
        </p:nvSpPr>
        <p:spPr>
          <a:xfrm>
            <a:off x="2151391" y="4391393"/>
            <a:ext cx="12702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00">
                <a:solidFill>
                  <a:schemeClr val="bg1"/>
                </a:solidFill>
                <a:ea typeface="游ゴシック"/>
              </a:rPr>
              <a:t>匿名配送で</a:t>
            </a:r>
          </a:p>
          <a:p>
            <a:r>
              <a:rPr lang="ja-JP" altLang="en-US" sz="1000">
                <a:solidFill>
                  <a:schemeClr val="bg1"/>
                </a:solidFill>
                <a:ea typeface="游ゴシック"/>
              </a:rPr>
              <a:t>送料全国一律</a:t>
            </a:r>
          </a:p>
        </p:txBody>
      </p:sp>
      <p:sp>
        <p:nvSpPr>
          <p:cNvPr id="64" name="円形吹き出し 47">
            <a:extLst>
              <a:ext uri="{FF2B5EF4-FFF2-40B4-BE49-F238E27FC236}">
                <a16:creationId xmlns:a16="http://schemas.microsoft.com/office/drawing/2014/main" id="{0BD17C72-B63C-B156-9426-F1F027A167F1}"/>
              </a:ext>
            </a:extLst>
          </p:cNvPr>
          <p:cNvSpPr/>
          <p:nvPr/>
        </p:nvSpPr>
        <p:spPr>
          <a:xfrm rot="10800000">
            <a:off x="60090" y="2597209"/>
            <a:ext cx="1819158" cy="1079162"/>
          </a:xfrm>
          <a:prstGeom prst="wedgeEllipseCallout">
            <a:avLst>
              <a:gd name="adj1" fmla="val -58508"/>
              <a:gd name="adj2" fmla="val 256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285894-624C-6084-81A5-F13C1EBBB80A}"/>
              </a:ext>
            </a:extLst>
          </p:cNvPr>
          <p:cNvSpPr txBox="1"/>
          <p:nvPr/>
        </p:nvSpPr>
        <p:spPr>
          <a:xfrm>
            <a:off x="165269" y="2840797"/>
            <a:ext cx="181915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00">
                <a:solidFill>
                  <a:schemeClr val="bg1"/>
                </a:solidFill>
                <a:ea typeface="游ゴシック"/>
              </a:rPr>
              <a:t>会社が代金を一時的に</a:t>
            </a:r>
            <a:endParaRPr lang="en-US" altLang="ja-JP" sz="1000" dirty="0">
              <a:solidFill>
                <a:schemeClr val="bg1"/>
              </a:solidFill>
            </a:endParaRPr>
          </a:p>
          <a:p>
            <a:r>
              <a:rPr lang="ja-JP" altLang="en-US" sz="1000">
                <a:solidFill>
                  <a:schemeClr val="bg1"/>
                </a:solidFill>
                <a:ea typeface="游ゴシック"/>
              </a:rPr>
              <a:t>預かることで商品が届か</a:t>
            </a:r>
            <a:endParaRPr lang="ja-JP" sz="1000">
              <a:solidFill>
                <a:schemeClr val="bg1"/>
              </a:solidFill>
              <a:ea typeface="游ゴシック" panose="020B0400000000000000" pitchFamily="34" charset="-128"/>
            </a:endParaRPr>
          </a:p>
          <a:p>
            <a:pPr algn="l"/>
            <a:r>
              <a:rPr lang="ja-JP" altLang="en-US" sz="1000">
                <a:solidFill>
                  <a:schemeClr val="bg1"/>
                </a:solidFill>
                <a:ea typeface="游ゴシック"/>
              </a:rPr>
              <a:t>ないなどのトラブルを防止</a:t>
            </a:r>
            <a:endParaRPr lang="ja-JP" sz="1000">
              <a:solidFill>
                <a:schemeClr val="bg1"/>
              </a:solidFill>
              <a:ea typeface="游ゴシック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BA4FCEF-4A48-1CAD-A353-E4C06F096C5A}"/>
              </a:ext>
            </a:extLst>
          </p:cNvPr>
          <p:cNvCxnSpPr>
            <a:cxnSpLocks/>
          </p:cNvCxnSpPr>
          <p:nvPr/>
        </p:nvCxnSpPr>
        <p:spPr>
          <a:xfrm flipH="1">
            <a:off x="4245179" y="2837154"/>
            <a:ext cx="3969392" cy="11018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グラフィックス 78" descr="化粧品 枠線">
            <a:extLst>
              <a:ext uri="{FF2B5EF4-FFF2-40B4-BE49-F238E27FC236}">
                <a16:creationId xmlns:a16="http://schemas.microsoft.com/office/drawing/2014/main" id="{0F412768-AE9C-D793-FD49-E70FF2011F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3713" y="3712326"/>
            <a:ext cx="436414" cy="436414"/>
          </a:xfrm>
          <a:prstGeom prst="rect">
            <a:avLst/>
          </a:prstGeom>
        </p:spPr>
      </p:pic>
      <p:sp>
        <p:nvSpPr>
          <p:cNvPr id="89" name="TextBox 45">
            <a:extLst>
              <a:ext uri="{FF2B5EF4-FFF2-40B4-BE49-F238E27FC236}">
                <a16:creationId xmlns:a16="http://schemas.microsoft.com/office/drawing/2014/main" id="{61A49383-5304-E738-A7C3-CF9772A28BA6}"/>
              </a:ext>
            </a:extLst>
          </p:cNvPr>
          <p:cNvSpPr txBox="1"/>
          <p:nvPr/>
        </p:nvSpPr>
        <p:spPr>
          <a:xfrm>
            <a:off x="7116459" y="1890270"/>
            <a:ext cx="7998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200" dirty="0" err="1"/>
              <a:t>商品代金</a:t>
            </a:r>
            <a:endParaRPr lang="en-US" sz="1200" dirty="0"/>
          </a:p>
        </p:txBody>
      </p:sp>
      <p:sp>
        <p:nvSpPr>
          <p:cNvPr id="90" name="円形吹き出し 47">
            <a:extLst>
              <a:ext uri="{FF2B5EF4-FFF2-40B4-BE49-F238E27FC236}">
                <a16:creationId xmlns:a16="http://schemas.microsoft.com/office/drawing/2014/main" id="{1EA02F33-2213-18D7-7DB5-1ED4E48480F9}"/>
              </a:ext>
            </a:extLst>
          </p:cNvPr>
          <p:cNvSpPr/>
          <p:nvPr/>
        </p:nvSpPr>
        <p:spPr>
          <a:xfrm rot="10800000">
            <a:off x="131354" y="4120079"/>
            <a:ext cx="1304590" cy="726532"/>
          </a:xfrm>
          <a:prstGeom prst="wedgeEllipseCallout">
            <a:avLst>
              <a:gd name="adj1" fmla="val -29087"/>
              <a:gd name="adj2" fmla="val -5958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TextBox 60">
            <a:extLst>
              <a:ext uri="{FF2B5EF4-FFF2-40B4-BE49-F238E27FC236}">
                <a16:creationId xmlns:a16="http://schemas.microsoft.com/office/drawing/2014/main" id="{AAC7A807-EC2B-340A-E578-517E39E10B9D}"/>
              </a:ext>
            </a:extLst>
          </p:cNvPr>
          <p:cNvSpPr txBox="1"/>
          <p:nvPr/>
        </p:nvSpPr>
        <p:spPr>
          <a:xfrm>
            <a:off x="292488" y="4302109"/>
            <a:ext cx="12702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000">
                <a:solidFill>
                  <a:schemeClr val="bg1"/>
                </a:solidFill>
                <a:ea typeface="游ゴシック"/>
              </a:rPr>
              <a:t>手数料は商品</a:t>
            </a:r>
            <a:endParaRPr lang="en-US" altLang="ja-JP" sz="1000" dirty="0">
              <a:solidFill>
                <a:schemeClr val="bg1"/>
              </a:solidFill>
              <a:ea typeface="游ゴシック"/>
            </a:endParaRPr>
          </a:p>
          <a:p>
            <a:pPr algn="l"/>
            <a:r>
              <a:rPr lang="ja-JP" altLang="en-US" sz="1000">
                <a:solidFill>
                  <a:schemeClr val="bg1"/>
                </a:solidFill>
                <a:ea typeface="游ゴシック"/>
              </a:rPr>
              <a:t>代金の</a:t>
            </a:r>
            <a:r>
              <a:rPr lang="en-US" altLang="ja-JP" sz="1000" dirty="0">
                <a:solidFill>
                  <a:schemeClr val="bg1"/>
                </a:solidFill>
                <a:ea typeface="游ゴシック"/>
              </a:rPr>
              <a:t>10</a:t>
            </a:r>
            <a:r>
              <a:rPr lang="ja-JP" altLang="en-US" sz="1000">
                <a:solidFill>
                  <a:schemeClr val="bg1"/>
                </a:solidFill>
                <a:ea typeface="游ゴシック"/>
              </a:rPr>
              <a:t>％</a:t>
            </a:r>
            <a:endParaRPr lang="en-US" altLang="ja-JP" sz="1000" dirty="0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94" name="TextBox 62">
            <a:extLst>
              <a:ext uri="{FF2B5EF4-FFF2-40B4-BE49-F238E27FC236}">
                <a16:creationId xmlns:a16="http://schemas.microsoft.com/office/drawing/2014/main" id="{2DF9D050-D510-4AAD-0F6A-32A543EA538D}"/>
              </a:ext>
            </a:extLst>
          </p:cNvPr>
          <p:cNvSpPr txBox="1"/>
          <p:nvPr/>
        </p:nvSpPr>
        <p:spPr>
          <a:xfrm>
            <a:off x="9810359" y="2509034"/>
            <a:ext cx="18191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solidFill>
                  <a:schemeClr val="bg1"/>
                </a:solidFill>
                <a:ea typeface="游ゴシック"/>
              </a:rPr>
              <a:t>良品・新品</a:t>
            </a:r>
            <a:r>
              <a:rPr lang="en-US" altLang="ja-JP" sz="1000" dirty="0">
                <a:solidFill>
                  <a:schemeClr val="bg1"/>
                </a:solidFill>
                <a:ea typeface="游ゴシック"/>
              </a:rPr>
              <a:t>/</a:t>
            </a:r>
            <a:r>
              <a:rPr lang="ja-JP" altLang="en-US" sz="1000">
                <a:solidFill>
                  <a:schemeClr val="bg1"/>
                </a:solidFill>
                <a:ea typeface="游ゴシック"/>
              </a:rPr>
              <a:t>劣化品を判断</a:t>
            </a:r>
            <a:endParaRPr lang="en-US" altLang="ja-JP" sz="1000" dirty="0">
              <a:solidFill>
                <a:schemeClr val="bg1"/>
              </a:solidFill>
              <a:ea typeface="游ゴシック"/>
            </a:endParaRPr>
          </a:p>
          <a:p>
            <a:pPr algn="ctr"/>
            <a:r>
              <a:rPr lang="ja-JP" altLang="en-US" sz="1000">
                <a:solidFill>
                  <a:schemeClr val="bg1"/>
                </a:solidFill>
                <a:ea typeface="游ゴシック"/>
              </a:rPr>
              <a:t>安全性の確保</a:t>
            </a:r>
            <a:endParaRPr lang="ja-JP" sz="1000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99" name="円形吹き出し 98">
            <a:extLst>
              <a:ext uri="{FF2B5EF4-FFF2-40B4-BE49-F238E27FC236}">
                <a16:creationId xmlns:a16="http://schemas.microsoft.com/office/drawing/2014/main" id="{AFFC9B7F-4FF1-94ED-F656-2BAA1997A38A}"/>
              </a:ext>
            </a:extLst>
          </p:cNvPr>
          <p:cNvSpPr/>
          <p:nvPr/>
        </p:nvSpPr>
        <p:spPr>
          <a:xfrm>
            <a:off x="9725320" y="3919358"/>
            <a:ext cx="1779422" cy="832129"/>
          </a:xfrm>
          <a:prstGeom prst="wedgeEllipseCallout">
            <a:avLst>
              <a:gd name="adj1" fmla="val -58508"/>
              <a:gd name="adj2" fmla="val 256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TextBox 62">
            <a:extLst>
              <a:ext uri="{FF2B5EF4-FFF2-40B4-BE49-F238E27FC236}">
                <a16:creationId xmlns:a16="http://schemas.microsoft.com/office/drawing/2014/main" id="{9E2B9AC9-E0AE-C1D7-F0D1-9B4F0F5EEEB0}"/>
              </a:ext>
            </a:extLst>
          </p:cNvPr>
          <p:cNvSpPr txBox="1"/>
          <p:nvPr/>
        </p:nvSpPr>
        <p:spPr>
          <a:xfrm>
            <a:off x="9731334" y="4233550"/>
            <a:ext cx="18191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>
                <a:solidFill>
                  <a:schemeClr val="bg1"/>
                </a:solidFill>
                <a:ea typeface="游ゴシック"/>
              </a:rPr>
              <a:t>劣化品をリメイクする会社と連携</a:t>
            </a:r>
            <a:endParaRPr lang="en-US" altLang="ja-JP" sz="1000" dirty="0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103" name="TextBox 35">
            <a:extLst>
              <a:ext uri="{FF2B5EF4-FFF2-40B4-BE49-F238E27FC236}">
                <a16:creationId xmlns:a16="http://schemas.microsoft.com/office/drawing/2014/main" id="{B34E52E3-F01E-5D02-0BF7-9CED0258E252}"/>
              </a:ext>
            </a:extLst>
          </p:cNvPr>
          <p:cNvSpPr txBox="1"/>
          <p:nvPr/>
        </p:nvSpPr>
        <p:spPr>
          <a:xfrm>
            <a:off x="6912370" y="2709846"/>
            <a:ext cx="1033484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solidFill>
                  <a:srgbClr val="002060"/>
                </a:solidFill>
                <a:ea typeface="游ゴシック"/>
              </a:rPr>
              <a:t>良品・新品</a:t>
            </a:r>
          </a:p>
        </p:txBody>
      </p:sp>
      <p:sp>
        <p:nvSpPr>
          <p:cNvPr id="104" name="TextBox 35">
            <a:extLst>
              <a:ext uri="{FF2B5EF4-FFF2-40B4-BE49-F238E27FC236}">
                <a16:creationId xmlns:a16="http://schemas.microsoft.com/office/drawing/2014/main" id="{E50C4FE9-DDA5-393D-4CCF-7F02B4A40268}"/>
              </a:ext>
            </a:extLst>
          </p:cNvPr>
          <p:cNvSpPr txBox="1"/>
          <p:nvPr/>
        </p:nvSpPr>
        <p:spPr>
          <a:xfrm>
            <a:off x="6632131" y="3796921"/>
            <a:ext cx="847514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solidFill>
                  <a:srgbClr val="002060"/>
                </a:solidFill>
                <a:ea typeface="游ゴシック"/>
              </a:rPr>
              <a:t>リメイク</a:t>
            </a:r>
          </a:p>
        </p:txBody>
      </p:sp>
    </p:spTree>
    <p:extLst>
      <p:ext uri="{BB962C8B-B14F-4D97-AF65-F5344CB8AC3E}">
        <p14:creationId xmlns:p14="http://schemas.microsoft.com/office/powerpoint/2010/main" val="1197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FE1A6D-8EFC-5615-FEBA-74DF5992A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046" y="304014"/>
            <a:ext cx="9952021" cy="5834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2DA4B-160C-4AAE-0DB3-C956698A3D49}"/>
              </a:ext>
            </a:extLst>
          </p:cNvPr>
          <p:cNvSpPr txBox="1"/>
          <p:nvPr/>
        </p:nvSpPr>
        <p:spPr>
          <a:xfrm>
            <a:off x="1479499" y="1581508"/>
            <a:ext cx="1851805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100">
                <a:ea typeface="+mn-lt"/>
                <a:cs typeface="+mn-lt"/>
              </a:rPr>
              <a:t>ブランド公式</a:t>
            </a:r>
            <a:endParaRPr lang="en-US" altLang="ja-JP" sz="11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1100">
                <a:ea typeface="+mn-lt"/>
                <a:cs typeface="+mn-lt"/>
              </a:rPr>
              <a:t>化粧品メーカー</a:t>
            </a:r>
            <a:endParaRPr lang="en-US" altLang="ja-JP" sz="11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1100">
                <a:ea typeface="+mn-lt"/>
                <a:cs typeface="+mn-lt"/>
              </a:rPr>
              <a:t>品質管理会社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100">
                <a:ea typeface="+mn-lt"/>
                <a:cs typeface="+mn-lt"/>
              </a:rPr>
              <a:t>リメイク会社</a:t>
            </a:r>
            <a:endParaRPr lang="en-US" altLang="ja-JP" sz="1100" dirty="0"/>
          </a:p>
          <a:p>
            <a:pPr marL="285750" indent="-285750">
              <a:buFont typeface="Arial"/>
              <a:buChar char="•"/>
            </a:pPr>
            <a:r>
              <a:rPr lang="ja-JP" altLang="en-US" sz="1100">
                <a:ea typeface="+mn-lt"/>
                <a:cs typeface="+mn-lt"/>
              </a:rPr>
              <a:t>物流業者</a:t>
            </a:r>
            <a:endParaRPr lang="en-US" sz="1100" dirty="0">
              <a:ea typeface="游ゴシック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95F7-7875-CC59-B35F-5721424C5C1C}"/>
              </a:ext>
            </a:extLst>
          </p:cNvPr>
          <p:cNvSpPr txBox="1"/>
          <p:nvPr/>
        </p:nvSpPr>
        <p:spPr>
          <a:xfrm>
            <a:off x="3400667" y="1239663"/>
            <a:ext cx="175116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プラットフォーム運営</a:t>
            </a:r>
            <a:endParaRPr lang="ja-JP" altLang="en-US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出品・購入マッチング機能の提供</a:t>
            </a:r>
            <a:endParaRPr lang="en-US" altLang="ja-JP" sz="800" dirty="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衛生保証・検品プロセスの管理</a:t>
            </a:r>
            <a:endParaRPr lang="en-US" altLang="ja-JP" sz="800" dirty="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マーケティング・プロモーション</a:t>
            </a:r>
            <a:endParaRPr lang="en-US" altLang="ja-JP" sz="800" dirty="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コミュニティ運営</a:t>
            </a:r>
            <a:endParaRPr lang="ja-JP" altLang="en-US" sz="800">
              <a:ea typeface="游ゴシック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9E66A-D1FD-8C99-C414-667D4BC93D75}"/>
              </a:ext>
            </a:extLst>
          </p:cNvPr>
          <p:cNvSpPr txBox="1"/>
          <p:nvPr/>
        </p:nvSpPr>
        <p:spPr>
          <a:xfrm>
            <a:off x="3335716" y="3226955"/>
            <a:ext cx="191743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アプリ</a:t>
            </a:r>
            <a:r>
              <a:rPr lang="en-US" altLang="ja-JP" sz="800" dirty="0">
                <a:ea typeface="+mn-lt"/>
                <a:cs typeface="+mn-lt"/>
              </a:rPr>
              <a:t>/</a:t>
            </a:r>
            <a:r>
              <a:rPr lang="en-US" sz="800" dirty="0">
                <a:ea typeface="+mn-lt"/>
                <a:cs typeface="+mn-lt"/>
              </a:rPr>
              <a:t>Web</a:t>
            </a:r>
            <a:r>
              <a:rPr lang="ja-JP" altLang="en-US" sz="800">
                <a:ea typeface="+mn-lt"/>
                <a:cs typeface="+mn-lt"/>
              </a:rPr>
              <a:t>プラットフォーム</a:t>
            </a:r>
            <a:endParaRPr lang="en-US" altLang="ja-JP" sz="800" dirty="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ブランド公式との提携契約</a:t>
            </a:r>
            <a:endParaRPr lang="en-US" altLang="ja-JP" sz="800" dirty="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検品センター</a:t>
            </a:r>
            <a:endParaRPr lang="ja-JP" altLang="en-US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ユーザー基盤</a:t>
            </a:r>
            <a:endParaRPr lang="ja-JP" altLang="en-US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データ</a:t>
            </a:r>
            <a:endParaRPr lang="ja-JP" altLang="en-US" sz="800">
              <a:ea typeface="游ゴシック"/>
            </a:endParaRPr>
          </a:p>
          <a:p>
            <a:pPr algn="l"/>
            <a:endParaRPr lang="en-US" dirty="0">
              <a:ea typeface="游ゴシック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4D6E4-EE28-2C8A-D7BE-9DBA7DE9409B}"/>
              </a:ext>
            </a:extLst>
          </p:cNvPr>
          <p:cNvSpPr txBox="1"/>
          <p:nvPr/>
        </p:nvSpPr>
        <p:spPr>
          <a:xfrm>
            <a:off x="5151832" y="1242373"/>
            <a:ext cx="18524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新品より安く「話題のコスメ」「デパコス」を試せる</a:t>
            </a:r>
            <a:endParaRPr lang="en-US" altLang="ja-JP" sz="800" dirty="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廃盤・限定品の入手機会を提供</a:t>
            </a:r>
            <a:endParaRPr lang="en-US" altLang="ja-JP" sz="800" dirty="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安心・安全な取引</a:t>
            </a:r>
            <a:endParaRPr lang="ja-JP" altLang="en-US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コスメレビューや情報交換コミュニティによる楽しさ</a:t>
            </a:r>
            <a:endParaRPr lang="en-US" altLang="ja-JP" sz="800" dirty="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出品者は「使い切れないコスメ」をお金に変えられる</a:t>
            </a:r>
            <a:endParaRPr lang="en-US" sz="800" dirty="0">
              <a:ea typeface="游ゴシック"/>
            </a:endParaRPr>
          </a:p>
          <a:p>
            <a:pPr algn="l"/>
            <a:endParaRPr lang="en-US" sz="800" dirty="0">
              <a:ea typeface="游ゴシック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9A208-6A96-40EC-C537-475FA81D7780}"/>
              </a:ext>
            </a:extLst>
          </p:cNvPr>
          <p:cNvSpPr txBox="1"/>
          <p:nvPr/>
        </p:nvSpPr>
        <p:spPr>
          <a:xfrm>
            <a:off x="7010061" y="1241695"/>
            <a:ext cx="1736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900">
                <a:ea typeface="+mn-lt"/>
                <a:cs typeface="+mn-lt"/>
              </a:rPr>
              <a:t>コミュニティ型信頼重視</a:t>
            </a:r>
            <a:endParaRPr lang="en-US" altLang="ja-JP" sz="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900">
                <a:ea typeface="+mn-lt"/>
                <a:cs typeface="+mn-lt"/>
              </a:rPr>
              <a:t>パーソナライズ</a:t>
            </a:r>
            <a:endParaRPr lang="en-US" sz="900" dirty="0">
              <a:ea typeface="游ゴシック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F2543-B67C-098E-8C15-0A9A73CB2D18}"/>
              </a:ext>
            </a:extLst>
          </p:cNvPr>
          <p:cNvSpPr txBox="1"/>
          <p:nvPr/>
        </p:nvSpPr>
        <p:spPr>
          <a:xfrm>
            <a:off x="7089898" y="3222051"/>
            <a:ext cx="17511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000">
                <a:ea typeface="+mn-lt"/>
                <a:cs typeface="+mn-lt"/>
              </a:rPr>
              <a:t>専用アプリ</a:t>
            </a:r>
            <a:endParaRPr lang="en-US" sz="1000" dirty="0">
              <a:ea typeface="游ゴシック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7519F-BCEC-3FB0-2D80-418298EB27E9}"/>
              </a:ext>
            </a:extLst>
          </p:cNvPr>
          <p:cNvSpPr txBox="1"/>
          <p:nvPr/>
        </p:nvSpPr>
        <p:spPr>
          <a:xfrm>
            <a:off x="8824839" y="1519213"/>
            <a:ext cx="16804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女性</a:t>
            </a:r>
            <a:endParaRPr lang="en-US" altLang="ja-JP" sz="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廃盤品</a:t>
            </a:r>
            <a:r>
              <a:rPr lang="en-US" altLang="ja-JP" sz="800" dirty="0">
                <a:ea typeface="+mn-lt"/>
                <a:cs typeface="+mn-lt"/>
              </a:rPr>
              <a:t>/</a:t>
            </a:r>
            <a:r>
              <a:rPr lang="ja-JP" altLang="en-US" sz="800">
                <a:ea typeface="+mn-lt"/>
                <a:cs typeface="+mn-lt"/>
              </a:rPr>
              <a:t>限定品コレクタ-</a:t>
            </a:r>
            <a:endParaRPr lang="en-US" altLang="ja-JP" sz="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安価で買いたい人</a:t>
            </a:r>
            <a:endParaRPr lang="en-US" altLang="ja-JP" sz="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リサイクル意識がある人</a:t>
            </a:r>
            <a:endParaRPr lang="ja-JP" altLang="en-US" sz="800">
              <a:ea typeface="游ゴシック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B24C1-3003-CB9C-6B6A-78A5AE807E5C}"/>
              </a:ext>
            </a:extLst>
          </p:cNvPr>
          <p:cNvSpPr txBox="1"/>
          <p:nvPr/>
        </p:nvSpPr>
        <p:spPr>
          <a:xfrm>
            <a:off x="2141718" y="5151153"/>
            <a:ext cx="5144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アプリ開発・運営費</a:t>
            </a:r>
            <a:endParaRPr lang="ja-JP" altLang="en-US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マーケティング費</a:t>
            </a:r>
            <a:endParaRPr lang="ja-JP" altLang="en-US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検品センター運営費</a:t>
            </a:r>
            <a:endParaRPr lang="en-US" altLang="ja-JP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カスタマーサポート人件費</a:t>
            </a:r>
            <a:endParaRPr lang="en-US" sz="800">
              <a:ea typeface="游ゴシック"/>
            </a:endParaRPr>
          </a:p>
          <a:p>
            <a:pPr algn="l"/>
            <a:endParaRPr lang="en-US" sz="800">
              <a:ea typeface="游ゴシック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65495-7819-8CFB-5AE4-1D9E582022FB}"/>
              </a:ext>
            </a:extLst>
          </p:cNvPr>
          <p:cNvSpPr txBox="1"/>
          <p:nvPr/>
        </p:nvSpPr>
        <p:spPr>
          <a:xfrm>
            <a:off x="6675830" y="509821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取引手数料</a:t>
            </a:r>
            <a:endParaRPr lang="en-US" altLang="ja-JP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プレミアム会員</a:t>
            </a:r>
            <a:endParaRPr lang="en-US" altLang="ja-JP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検品オプション料</a:t>
            </a:r>
            <a:endParaRPr lang="en-US" altLang="ja-JP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ブランド公式からの掲載料・広告費</a:t>
            </a:r>
            <a:endParaRPr lang="en-US" altLang="ja-JP" sz="800"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800">
                <a:ea typeface="+mn-lt"/>
                <a:cs typeface="+mn-lt"/>
              </a:rPr>
              <a:t>データ活用</a:t>
            </a:r>
            <a:endParaRPr lang="en-US" sz="800">
              <a:ea typeface="游ゴシック"/>
            </a:endParaRPr>
          </a:p>
          <a:p>
            <a:pPr algn="l"/>
            <a:endParaRPr lang="en-US" sz="8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8190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232</Words>
  <Application>Microsoft Macintosh PowerPoint</Application>
  <PresentationFormat>ワイド画面</PresentationFormat>
  <Paragraphs>68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ビジネスモデル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202402101</dc:creator>
  <cp:lastModifiedBy>202402101</cp:lastModifiedBy>
  <cp:revision>2</cp:revision>
  <dcterms:created xsi:type="dcterms:W3CDTF">2025-09-29T05:34:36Z</dcterms:created>
  <dcterms:modified xsi:type="dcterms:W3CDTF">2025-09-29T07:44:00Z</dcterms:modified>
</cp:coreProperties>
</file>