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1" r:id="rId6"/>
    <p:sldId id="264" r:id="rId7"/>
    <p:sldId id="263" r:id="rId8"/>
    <p:sldId id="260" r:id="rId9"/>
    <p:sldId id="285" r:id="rId10"/>
    <p:sldId id="28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07" autoAdjust="0"/>
  </p:normalViewPr>
  <p:slideViewPr>
    <p:cSldViewPr snapToGrid="0">
      <p:cViewPr>
        <p:scale>
          <a:sx n="66" d="100"/>
          <a:sy n="66" d="100"/>
        </p:scale>
        <p:origin x="1038" y="36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5/19/2020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4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2273"/>
            <a:ext cx="7202786" cy="1449788"/>
          </a:xfrm>
        </p:spPr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/>
              <a:t>MVC Shop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7FFB9A8-7255-4269-81CA-28FB4BEBA59C}"/>
              </a:ext>
            </a:extLst>
          </p:cNvPr>
          <p:cNvSpPr txBox="1"/>
          <p:nvPr/>
        </p:nvSpPr>
        <p:spPr>
          <a:xfrm>
            <a:off x="7823298" y="2229662"/>
            <a:ext cx="1874067" cy="1449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Tiger King Pet Shop</a:t>
            </a:r>
          </a:p>
        </p:txBody>
      </p:sp>
      <p:pic>
        <p:nvPicPr>
          <p:cNvPr id="16" name="Picture 15" descr="A picture containing lamp, clock&#10;&#10;Description automatically generated">
            <a:extLst>
              <a:ext uri="{FF2B5EF4-FFF2-40B4-BE49-F238E27FC236}">
                <a16:creationId xmlns:a16="http://schemas.microsoft.com/office/drawing/2014/main" id="{63F33A6E-5CC7-4127-A532-F57BCB0F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833" l="9963" r="89963">
                        <a14:foregroundMark x1="42140" y1="91667" x2="62687" y2="92767"/>
                        <a14:foregroundMark x1="67970" y1="87083" x2="59336" y2="91083"/>
                        <a14:foregroundMark x1="63395" y1="89917" x2="59852" y2="91083"/>
                        <a14:backgroundMark x1="66421" y1="91250" x2="63542" y2="93667"/>
                        <a14:backgroundMark x1="62731" y1="93667" x2="62731" y2="93667"/>
                        <a14:backgroundMark x1="63026" y1="93333" x2="63026" y2="93333"/>
                        <a14:backgroundMark x1="64354" y1="93000" x2="63247" y2="93333"/>
                        <a14:backgroundMark x1="63838" y1="95417" x2="63026" y2="939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239" y="2122704"/>
            <a:ext cx="1819101" cy="16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517901"/>
            <a:ext cx="6012000" cy="781383"/>
          </a:xfrm>
        </p:spPr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5" y="4297227"/>
            <a:ext cx="6012000" cy="2474059"/>
          </a:xfrm>
        </p:spPr>
        <p:txBody>
          <a:bodyPr numCol="2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Entity Framework 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ASP.NET MVC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Microsoft SQL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</a:p>
        </p:txBody>
      </p:sp>
      <p:pic>
        <p:nvPicPr>
          <p:cNvPr id="9" name="Picture Placeholder 8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6155C7EB-42E7-4634-A44E-6C9E74AA3EC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8548" b="8548"/>
          <a:stretch>
            <a:fillRect/>
          </a:stretch>
        </p:blipFill>
        <p:spPr/>
      </p:pic>
      <p:pic>
        <p:nvPicPr>
          <p:cNvPr id="1026" name="Picture 2" descr="Visual Studio logo">
            <a:extLst>
              <a:ext uri="{FF2B5EF4-FFF2-40B4-BE49-F238E27FC236}">
                <a16:creationId xmlns:a16="http://schemas.microsoft.com/office/drawing/2014/main" id="{B1CE7F64-80D5-450A-8ABE-541DF9DB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858" y="2380430"/>
            <a:ext cx="3168042" cy="158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Core — Using Entity Framework Core in a separate Project">
            <a:extLst>
              <a:ext uri="{FF2B5EF4-FFF2-40B4-BE49-F238E27FC236}">
                <a16:creationId xmlns:a16="http://schemas.microsoft.com/office/drawing/2014/main" id="{B30B8919-B11B-4FE5-AF75-CE3984382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48" y="263094"/>
            <a:ext cx="1965778" cy="196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# logo for csharp developers visual studio Art Print by ...">
            <a:extLst>
              <a:ext uri="{FF2B5EF4-FFF2-40B4-BE49-F238E27FC236}">
                <a16:creationId xmlns:a16="http://schemas.microsoft.com/office/drawing/2014/main" id="{5F147B97-D1BD-4A47-BB93-8DEBC5B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256" y="4297227"/>
            <a:ext cx="2171247" cy="21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Microsoft SQL server Logo PNG Transparent &amp; SVG Vector - Freebie ...">
            <a:extLst>
              <a:ext uri="{FF2B5EF4-FFF2-40B4-BE49-F238E27FC236}">
                <a16:creationId xmlns:a16="http://schemas.microsoft.com/office/drawing/2014/main" id="{22986689-552E-438C-9F62-44CBB8EB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93" y="2199918"/>
            <a:ext cx="2368087" cy="17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Free png Bootstrap Logo PNG-PlusPNG.co - DLPNG.com">
            <a:extLst>
              <a:ext uri="{FF2B5EF4-FFF2-40B4-BE49-F238E27FC236}">
                <a16:creationId xmlns:a16="http://schemas.microsoft.com/office/drawing/2014/main" id="{5EFDD523-E73A-40C5-A93D-92BF9308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38" y="357951"/>
            <a:ext cx="2220081" cy="17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reate your aspnet mvc site for you by Ryandailey21">
            <a:extLst>
              <a:ext uri="{FF2B5EF4-FFF2-40B4-BE49-F238E27FC236}">
                <a16:creationId xmlns:a16="http://schemas.microsoft.com/office/drawing/2014/main" id="{FE7D2147-25CF-4706-ACE1-69289FE1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79" y="4391610"/>
            <a:ext cx="3194516" cy="19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60EF05-9C0D-4003-80F9-60F4BB2A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10" y="0"/>
            <a:ext cx="2663927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33420E-6DBF-403A-9707-3F16D0175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637" y="1566241"/>
            <a:ext cx="2966979" cy="5205046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D88B399-F08E-40F5-B4C5-8422CBEFC673}"/>
              </a:ext>
            </a:extLst>
          </p:cNvPr>
          <p:cNvSpPr txBox="1">
            <a:spLocks/>
          </p:cNvSpPr>
          <p:nvPr/>
        </p:nvSpPr>
        <p:spPr>
          <a:xfrm>
            <a:off x="203533" y="233526"/>
            <a:ext cx="6012000" cy="781383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Project Design/Structure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8693929D-8EE7-480E-8418-71FFCA2CEE05}"/>
              </a:ext>
            </a:extLst>
          </p:cNvPr>
          <p:cNvSpPr txBox="1">
            <a:spLocks/>
          </p:cNvSpPr>
          <p:nvPr/>
        </p:nvSpPr>
        <p:spPr>
          <a:xfrm>
            <a:off x="431800" y="1379076"/>
            <a:ext cx="5664200" cy="524539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Domain</a:t>
            </a:r>
          </a:p>
          <a:p>
            <a:pPr marL="828675" lvl="1" indent="-285750"/>
            <a:r>
              <a:rPr lang="en-US" sz="2000" b="1" dirty="0"/>
              <a:t>EF Core Code First Properties/3NF</a:t>
            </a:r>
          </a:p>
          <a:p>
            <a:pPr marL="828675" lvl="1" indent="-285750"/>
            <a:r>
              <a:rPr lang="en-US" sz="2000" b="1" dirty="0" err="1"/>
              <a:t>IRepositories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Data</a:t>
            </a:r>
          </a:p>
          <a:p>
            <a:pPr marL="828675" lvl="1" indent="-285750"/>
            <a:r>
              <a:rPr lang="en-US" sz="2000" b="1" dirty="0"/>
              <a:t>DB Context</a:t>
            </a:r>
          </a:p>
          <a:p>
            <a:pPr marL="828675" lvl="1" indent="-285750"/>
            <a:r>
              <a:rPr lang="en-US" sz="2000" b="1" dirty="0"/>
              <a:t>Migration</a:t>
            </a:r>
          </a:p>
          <a:p>
            <a:pPr marL="828675" lvl="1" indent="-285750"/>
            <a:r>
              <a:rPr lang="en-US" sz="2000" b="1" dirty="0"/>
              <a:t>Seed Data (Populate Location &amp; Items)</a:t>
            </a:r>
          </a:p>
          <a:p>
            <a:pPr marL="828675" lvl="1" indent="-285750"/>
            <a:r>
              <a:rPr lang="en-US" sz="2000" b="1" dirty="0"/>
              <a:t>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MVC</a:t>
            </a:r>
          </a:p>
          <a:p>
            <a:pPr marL="828675" lvl="1" indent="-285750"/>
            <a:r>
              <a:rPr lang="en-US" sz="2400" b="1" dirty="0"/>
              <a:t>Controllers</a:t>
            </a:r>
          </a:p>
          <a:p>
            <a:pPr marL="828675" lvl="1" indent="-285750"/>
            <a:r>
              <a:rPr lang="en-US" sz="2400" b="1" dirty="0"/>
              <a:t>Models</a:t>
            </a:r>
          </a:p>
          <a:p>
            <a:pPr marL="828675" lvl="1" indent="-285750"/>
            <a:r>
              <a:rPr lang="en-US" sz="2400" b="1" dirty="0"/>
              <a:t>Views</a:t>
            </a:r>
          </a:p>
          <a:p>
            <a:pPr marL="828675" lvl="1" indent="-285750"/>
            <a:r>
              <a:rPr lang="en-US" sz="2400" b="1" dirty="0"/>
              <a:t>Service – Business Logic</a:t>
            </a:r>
          </a:p>
          <a:p>
            <a:pPr marL="828675" lvl="1" indent="-285750"/>
            <a:endParaRPr lang="en-US" sz="1800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85" y="437553"/>
            <a:ext cx="11340000" cy="432000"/>
          </a:xfrm>
        </p:spPr>
        <p:txBody>
          <a:bodyPr/>
          <a:lstStyle/>
          <a:p>
            <a:r>
              <a:rPr lang="en-US" dirty="0"/>
              <a:t>Functionalities &amp; Implementation</a:t>
            </a:r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926333"/>
            <a:ext cx="2160000" cy="204132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000" dirty="0"/>
              <a:t>Client/Server Validation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Exception Handling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CSRF</a:t>
            </a:r>
          </a:p>
        </p:txBody>
      </p: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6076" y="3926335"/>
            <a:ext cx="2160587" cy="18889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Logging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Documentation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XML Comments</a:t>
            </a:r>
          </a:p>
        </p:txBody>
      </p:sp>
      <p:pic>
        <p:nvPicPr>
          <p:cNvPr id="97" name="Picture Placeholder 96" descr="apple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0543" y="3926334"/>
            <a:ext cx="2160588" cy="1888927"/>
          </a:xfrm>
        </p:spPr>
        <p:txBody>
          <a:bodyPr/>
          <a:lstStyle/>
          <a:p>
            <a:r>
              <a:rPr lang="en-US" dirty="0"/>
              <a:t>Dependency Injection</a:t>
            </a:r>
          </a:p>
          <a:p>
            <a:endParaRPr lang="en-US" dirty="0"/>
          </a:p>
          <a:p>
            <a:r>
              <a:rPr lang="en-US" dirty="0" err="1"/>
              <a:t>xUnit</a:t>
            </a:r>
            <a:r>
              <a:rPr lang="en-US" dirty="0"/>
              <a:t> Test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331145-272B-4950-9837-9FB1674626DD}"/>
              </a:ext>
            </a:extLst>
          </p:cNvPr>
          <p:cNvSpPr/>
          <p:nvPr/>
        </p:nvSpPr>
        <p:spPr>
          <a:xfrm>
            <a:off x="9465924" y="6200274"/>
            <a:ext cx="1811676" cy="28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F177ED-33A0-4F82-9842-B84DBEC91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323" y="86714"/>
            <a:ext cx="3904295" cy="4088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600B2-7A34-45D4-8E6E-E0CA761D3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025" y="5149516"/>
            <a:ext cx="6019261" cy="1621770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9BD9B20-5F64-46E5-A035-1738CEEF8CD2}"/>
              </a:ext>
            </a:extLst>
          </p:cNvPr>
          <p:cNvSpPr txBox="1">
            <a:spLocks/>
          </p:cNvSpPr>
          <p:nvPr/>
        </p:nvSpPr>
        <p:spPr>
          <a:xfrm>
            <a:off x="254356" y="806301"/>
            <a:ext cx="5664200" cy="5245398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Client Validation</a:t>
            </a:r>
          </a:p>
          <a:p>
            <a:pPr marL="828675" lvl="1" indent="-285750"/>
            <a:r>
              <a:rPr lang="en-US" sz="2000" b="1" dirty="0"/>
              <a:t>Data Annotations</a:t>
            </a:r>
          </a:p>
          <a:p>
            <a:pPr marL="828675" lvl="1" indent="-285750"/>
            <a:r>
              <a:rPr lang="en-US" sz="2000" b="1" dirty="0"/>
              <a:t>Input validation</a:t>
            </a:r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Server Validation</a:t>
            </a:r>
          </a:p>
          <a:p>
            <a:pPr marL="828675" lvl="1" indent="-285750"/>
            <a:r>
              <a:rPr lang="en-US" sz="2000" b="1" dirty="0" err="1"/>
              <a:t>ModelState</a:t>
            </a: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ValidateAntiForgeryToken</a:t>
            </a:r>
            <a:r>
              <a:rPr lang="en-US" sz="2800" dirty="0"/>
              <a:t>  [Form]</a:t>
            </a:r>
            <a:endParaRPr lang="en-US" sz="1800" dirty="0"/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F85DA-B16F-4828-AA1F-F5BABCC62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105" y="4406034"/>
            <a:ext cx="5929075" cy="7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64" y="271685"/>
            <a:ext cx="5168736" cy="5749567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C144ED0-3CEB-4265-B3D9-BB3A76AFABC4}"/>
              </a:ext>
            </a:extLst>
          </p:cNvPr>
          <p:cNvSpPr txBox="1">
            <a:spLocks/>
          </p:cNvSpPr>
          <p:nvPr/>
        </p:nvSpPr>
        <p:spPr>
          <a:xfrm>
            <a:off x="290710" y="773965"/>
            <a:ext cx="4641947" cy="474147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Exception Handling</a:t>
            </a:r>
          </a:p>
          <a:p>
            <a:pPr marL="828675" lvl="1" indent="-285750"/>
            <a:r>
              <a:rPr lang="en-US" sz="2000" b="1" dirty="0"/>
              <a:t>Try – Catch block</a:t>
            </a:r>
          </a:p>
          <a:p>
            <a:pPr marL="828675" lvl="1" indent="-285750"/>
            <a:r>
              <a:rPr lang="en-US" sz="2000" b="1" dirty="0"/>
              <a:t>Conditional if statement</a:t>
            </a:r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Logging</a:t>
            </a:r>
          </a:p>
          <a:p>
            <a:pPr marL="828675" lvl="1" indent="-285750"/>
            <a:r>
              <a:rPr lang="en-US" sz="2000" b="1" dirty="0"/>
              <a:t>Log errors and events</a:t>
            </a:r>
          </a:p>
          <a:p>
            <a:pPr lvl="1" indent="0">
              <a:buNone/>
            </a:pP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Documentations</a:t>
            </a:r>
          </a:p>
          <a:p>
            <a:pPr marL="828675" lvl="1" indent="-285750"/>
            <a:r>
              <a:rPr lang="en-US" sz="2000" b="1" dirty="0"/>
              <a:t>Inline comments</a:t>
            </a:r>
          </a:p>
          <a:p>
            <a:pPr marL="828675" lvl="1" indent="-285750"/>
            <a:r>
              <a:rPr lang="en-US" sz="2000" b="1" dirty="0"/>
              <a:t>XML comments</a:t>
            </a:r>
          </a:p>
          <a:p>
            <a:pPr marL="828675" lvl="1" indent="-285750"/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805AF-02C5-45B4-9683-22C401CF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446" y="50721"/>
            <a:ext cx="6691252" cy="5574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E670E-CA5B-47C2-B5AD-D1EBA28F5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025" y="5225719"/>
            <a:ext cx="4066711" cy="16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3B04A57-AF98-4D5B-8747-04F86FD02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82" y="334006"/>
            <a:ext cx="5452087" cy="2618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A0F161-AE1E-43C9-8AD3-9B1F3956C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709" y="3342743"/>
            <a:ext cx="2085975" cy="3286125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6375B66-67EA-4A48-8CF5-6436B4685CC4}"/>
              </a:ext>
            </a:extLst>
          </p:cNvPr>
          <p:cNvSpPr txBox="1">
            <a:spLocks/>
          </p:cNvSpPr>
          <p:nvPr/>
        </p:nvSpPr>
        <p:spPr>
          <a:xfrm>
            <a:off x="765851" y="178547"/>
            <a:ext cx="4641947" cy="3088909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  <a:p>
            <a:pPr marL="828675" lvl="1" indent="-285750"/>
            <a:r>
              <a:rPr lang="en-US" sz="2000" b="1" dirty="0" err="1"/>
              <a:t>Ilogger</a:t>
            </a:r>
            <a:endParaRPr lang="en-US" sz="2000" b="1" dirty="0"/>
          </a:p>
          <a:p>
            <a:pPr marL="828675" lvl="1" indent="-285750"/>
            <a:r>
              <a:rPr lang="en-US" sz="2000" b="1" dirty="0" err="1"/>
              <a:t>IRepositories</a:t>
            </a:r>
            <a:endParaRPr lang="en-US" sz="2000" b="1" dirty="0"/>
          </a:p>
          <a:p>
            <a:pPr marL="828675" lvl="1" indent="-285750"/>
            <a:r>
              <a:rPr lang="en-US" sz="2000" b="1" dirty="0" err="1"/>
              <a:t>IService</a:t>
            </a:r>
            <a:endParaRPr lang="en-US" sz="2000" b="1" dirty="0"/>
          </a:p>
          <a:p>
            <a:pPr lvl="1" indent="0">
              <a:buNone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xUnit</a:t>
            </a:r>
            <a:r>
              <a:rPr lang="en-US" sz="2800" dirty="0"/>
              <a:t> Test</a:t>
            </a:r>
          </a:p>
          <a:p>
            <a:pPr marL="828675" lvl="1" indent="-285750"/>
            <a:r>
              <a:rPr lang="en-US" sz="2000" b="1" dirty="0"/>
              <a:t>20 Tests</a:t>
            </a:r>
          </a:p>
          <a:p>
            <a:pPr marL="828675" lvl="1" indent="-285750"/>
            <a:r>
              <a:rPr lang="en-US" sz="2000" b="1" dirty="0" err="1"/>
              <a:t>Moq</a:t>
            </a:r>
            <a:r>
              <a:rPr lang="en-US" sz="2000" b="1" dirty="0"/>
              <a:t> Test</a:t>
            </a:r>
            <a:endParaRPr lang="en-US" dirty="0"/>
          </a:p>
          <a:p>
            <a:pPr marL="828675" lvl="1" indent="-28575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1CDAB-AF98-4BFC-BE7D-179F887AE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046" y="3376308"/>
            <a:ext cx="4267803" cy="328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78A66-74B3-424F-A5E2-5E9F50BC9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546" y="3379192"/>
            <a:ext cx="2618556" cy="33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lamp, clock&#10;&#10;Description automatically generated">
            <a:extLst>
              <a:ext uri="{FF2B5EF4-FFF2-40B4-BE49-F238E27FC236}">
                <a16:creationId xmlns:a16="http://schemas.microsoft.com/office/drawing/2014/main" id="{C3843A5C-1EB6-4525-AAFA-F7C91512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914" y="2153930"/>
            <a:ext cx="1720485" cy="15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133</Words>
  <Application>Microsoft Office PowerPoint</Application>
  <PresentationFormat>Widescreen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Times New Roman</vt:lpstr>
      <vt:lpstr>Office Theme</vt:lpstr>
      <vt:lpstr>Project 1: MVC Shop</vt:lpstr>
      <vt:lpstr>Tools</vt:lpstr>
      <vt:lpstr>PowerPoint Presentation</vt:lpstr>
      <vt:lpstr>Functionalities &amp; Implementation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2020-05-19T21:51:29Z</dcterms:created>
  <dcterms:modified xsi:type="dcterms:W3CDTF">2020-05-20T01:17:44Z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