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87" r:id="rId6"/>
    <p:sldId id="282" r:id="rId7"/>
    <p:sldId id="288" r:id="rId8"/>
    <p:sldId id="280" r:id="rId9"/>
    <p:sldId id="289" r:id="rId10"/>
    <p:sldId id="284" r:id="rId11"/>
    <p:sldId id="285" r:id="rId12"/>
    <p:sldId id="290" r:id="rId13"/>
    <p:sldId id="264" r:id="rId14"/>
    <p:sldId id="271" r:id="rId15"/>
    <p:sldId id="272" r:id="rId16"/>
    <p:sldId id="291" r:id="rId17"/>
    <p:sldId id="286" r:id="rId18"/>
    <p:sldId id="268" r:id="rId19"/>
  </p:sldIdLst>
  <p:sldSz cx="12190413" cy="6858000"/>
  <p:notesSz cx="9144000" cy="6858000"/>
  <p:embeddedFontLst>
    <p:embeddedFont>
      <p:font typeface="Arial Unicode MS" panose="02020500000000000000" charset="-120"/>
      <p:regular r:id="rId21"/>
    </p:embeddedFont>
    <p:embeddedFont>
      <p:font typeface="Microsoft YaHei" panose="020B0503020204020204" pitchFamily="34" charset="-122"/>
      <p:regular r:id="rId22"/>
      <p:bold r:id="rId23"/>
    </p:embeddedFont>
    <p:embeddedFont>
      <p:font typeface="Microsoft YaHei UI" panose="020B0503020204020204" pitchFamily="34" charset="-122"/>
      <p:regular r:id="rId24"/>
      <p:bold r:id="rId25"/>
    </p:embeddedFont>
    <p:embeddedFont>
      <p:font typeface="SimSun" panose="02010600030101010101" pitchFamily="2" charset="-122"/>
      <p:regular r:id="rId26"/>
    </p:embeddedFont>
    <p:embeddedFont>
      <p:font typeface="微軟正黑體" panose="020B0604030504040204" pitchFamily="34" charset="-120"/>
      <p:regular r:id="rId27"/>
      <p:bold r:id="rId28"/>
    </p:embeddedFont>
    <p:embeddedFont>
      <p:font typeface="微軟正黑體" panose="020B0604030504040204" pitchFamily="34" charset="-120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979"/>
    <a:srgbClr val="4F81BD"/>
    <a:srgbClr val="F68426"/>
    <a:srgbClr val="70E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8182" autoAdjust="0"/>
  </p:normalViewPr>
  <p:slideViewPr>
    <p:cSldViewPr>
      <p:cViewPr varScale="1">
        <p:scale>
          <a:sx n="87" d="100"/>
          <a:sy n="87" d="100"/>
        </p:scale>
        <p:origin x="49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4AC6C-C293-442B-A641-08072F6BDAE3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F56AE-DF90-46E9-99D3-974856DC54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75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F56AE-DF90-46E9-99D3-974856DC54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5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F56AE-DF90-46E9-99D3-974856DC540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15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群組 87"/>
          <p:cNvGrpSpPr/>
          <p:nvPr userDrawn="1"/>
        </p:nvGrpSpPr>
        <p:grpSpPr>
          <a:xfrm>
            <a:off x="1180541" y="726122"/>
            <a:ext cx="6557868" cy="5086478"/>
            <a:chOff x="1180541" y="726122"/>
            <a:chExt cx="6557868" cy="5086478"/>
          </a:xfrm>
        </p:grpSpPr>
        <p:grpSp>
          <p:nvGrpSpPr>
            <p:cNvPr id="8" name="组合 2"/>
            <p:cNvGrpSpPr/>
            <p:nvPr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rgbClr val="00B050"/>
            </a:solidFill>
          </p:grpSpPr>
          <p:sp>
            <p:nvSpPr>
              <p:cNvPr id="71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2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3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5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6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7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8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0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1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2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3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4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5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9" name="组合 3"/>
            <p:cNvGrpSpPr>
              <a:grpSpLocks noChangeAspect="1"/>
            </p:cNvGrpSpPr>
            <p:nvPr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rgbClr val="92D050"/>
            </a:solidFill>
          </p:grpSpPr>
          <p:sp>
            <p:nvSpPr>
              <p:cNvPr id="60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1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2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3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4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5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6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7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8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10" name="Group 26"/>
            <p:cNvGrpSpPr>
              <a:grpSpLocks noChangeAspect="1"/>
            </p:cNvGrpSpPr>
            <p:nvPr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rgbClr val="0070C0"/>
            </a:solidFill>
          </p:grpSpPr>
          <p:sp>
            <p:nvSpPr>
              <p:cNvPr id="58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9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11" name="Freeform 111"/>
            <p:cNvSpPr>
              <a:spLocks noChangeAspect="1" noEditPoints="1"/>
            </p:cNvSpPr>
            <p:nvPr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12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rgbClr val="0070C0"/>
            </a:solidFill>
          </p:grpSpPr>
          <p:sp>
            <p:nvSpPr>
              <p:cNvPr id="49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0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1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2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3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4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5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6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7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13" name="组合 44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rgbClr val="00B0F0"/>
            </a:solidFill>
          </p:grpSpPr>
          <p:sp>
            <p:nvSpPr>
              <p:cNvPr id="34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5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6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8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9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0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1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2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3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4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5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6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7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8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14" name="组合 60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rgbClr val="00B0F0"/>
            </a:solidFill>
          </p:grpSpPr>
          <p:sp>
            <p:nvSpPr>
              <p:cNvPr id="23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4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5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6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7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8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9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0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1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2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3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15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rgbClr val="00B050"/>
            </a:solidFill>
          </p:grpSpPr>
          <p:sp>
            <p:nvSpPr>
              <p:cNvPr id="21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2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16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17" name="组合 97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18" name="椭圆 77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9" name="椭圆 78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0" name="椭圆 79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86" name="任意多边形 84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 85"/>
          <p:cNvSpPr/>
          <p:nvPr userDrawn="1"/>
        </p:nvSpPr>
        <p:spPr>
          <a:xfrm flipH="1">
            <a:off x="0" y="0"/>
            <a:ext cx="1032049" cy="6894518"/>
          </a:xfrm>
          <a:custGeom>
            <a:avLst/>
            <a:gdLst>
              <a:gd name="connsiteX0" fmla="*/ 1032049 w 1032049"/>
              <a:gd name="connsiteY0" fmla="*/ 0 h 3392932"/>
              <a:gd name="connsiteX1" fmla="*/ 1032049 w 1032049"/>
              <a:gd name="connsiteY1" fmla="*/ 3392932 h 3392932"/>
              <a:gd name="connsiteX2" fmla="*/ 0 w 1032049"/>
              <a:gd name="connsiteY2" fmla="*/ 3392932 h 3392932"/>
              <a:gd name="connsiteX3" fmla="*/ 150144 w 1032049"/>
              <a:gd name="connsiteY3" fmla="*/ 3158730 h 3392932"/>
              <a:gd name="connsiteX4" fmla="*/ 1032049 w 1032049"/>
              <a:gd name="connsiteY4" fmla="*/ 0 h 33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049" h="3392932">
                <a:moveTo>
                  <a:pt x="1032049" y="0"/>
                </a:moveTo>
                <a:lnTo>
                  <a:pt x="1032049" y="3392932"/>
                </a:lnTo>
                <a:lnTo>
                  <a:pt x="0" y="3392932"/>
                </a:lnTo>
                <a:lnTo>
                  <a:pt x="150144" y="3158730"/>
                </a:lnTo>
                <a:cubicBezTo>
                  <a:pt x="709778" y="2237695"/>
                  <a:pt x="1032049" y="1156483"/>
                  <a:pt x="1032049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4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8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1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zh-CN" altLang="en-US" dirty="0"/>
              <a:t>目录</a:t>
            </a:r>
          </a:p>
        </p:txBody>
      </p:sp>
      <p:sp>
        <p:nvSpPr>
          <p:cNvPr id="12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en-US" altLang="zh-CN" dirty="0"/>
              <a:t>Add Text</a:t>
            </a:r>
          </a:p>
        </p:txBody>
      </p:sp>
      <p:sp>
        <p:nvSpPr>
          <p:cNvPr id="13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4461363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5991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7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4461363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17" hasCustomPrompt="1"/>
          </p:nvPr>
        </p:nvSpPr>
        <p:spPr>
          <a:xfrm>
            <a:off x="8059910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9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92995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20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92995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21" name="文本占位符 29"/>
          <p:cNvSpPr>
            <a:spLocks noGrp="1"/>
          </p:cNvSpPr>
          <p:nvPr>
            <p:ph type="body" sz="quarter" idx="20" hasCustomPrompt="1"/>
          </p:nvPr>
        </p:nvSpPr>
        <p:spPr>
          <a:xfrm>
            <a:off x="5668513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22" name="文本占位符 29"/>
          <p:cNvSpPr>
            <a:spLocks noGrp="1"/>
          </p:cNvSpPr>
          <p:nvPr>
            <p:ph type="body" sz="quarter" idx="21" hasCustomPrompt="1"/>
          </p:nvPr>
        </p:nvSpPr>
        <p:spPr>
          <a:xfrm>
            <a:off x="5668513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9290089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9290089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92995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92995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26" hasCustomPrompt="1"/>
          </p:nvPr>
        </p:nvSpPr>
        <p:spPr>
          <a:xfrm>
            <a:off x="5668513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27" hasCustomPrompt="1"/>
          </p:nvPr>
        </p:nvSpPr>
        <p:spPr>
          <a:xfrm>
            <a:off x="5668513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28" hasCustomPrompt="1"/>
          </p:nvPr>
        </p:nvSpPr>
        <p:spPr>
          <a:xfrm>
            <a:off x="9290089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29" hasCustomPrompt="1"/>
          </p:nvPr>
        </p:nvSpPr>
        <p:spPr>
          <a:xfrm>
            <a:off x="9290089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47270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群組 86"/>
          <p:cNvGrpSpPr/>
          <p:nvPr userDrawn="1"/>
        </p:nvGrpSpPr>
        <p:grpSpPr>
          <a:xfrm>
            <a:off x="2816272" y="885761"/>
            <a:ext cx="6557868" cy="5086478"/>
            <a:chOff x="1180541" y="726122"/>
            <a:chExt cx="6557868" cy="5086478"/>
          </a:xfrm>
        </p:grpSpPr>
        <p:grpSp>
          <p:nvGrpSpPr>
            <p:cNvPr id="7" name="组合 2"/>
            <p:cNvGrpSpPr/>
            <p:nvPr userDrawn="1"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rgbClr val="00B050"/>
            </a:solidFill>
          </p:grpSpPr>
          <p:sp>
            <p:nvSpPr>
              <p:cNvPr id="8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9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0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2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3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4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5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6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7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8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0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1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2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23" name="组合 3"/>
            <p:cNvGrpSpPr>
              <a:grpSpLocks noChangeAspect="1"/>
            </p:cNvGrpSpPr>
            <p:nvPr userDrawn="1"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rgbClr val="92D050"/>
            </a:solidFill>
          </p:grpSpPr>
          <p:sp>
            <p:nvSpPr>
              <p:cNvPr id="24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5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6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7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8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9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0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1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2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3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4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35" name="Group 26"/>
            <p:cNvGrpSpPr>
              <a:grpSpLocks noChangeAspect="1"/>
            </p:cNvGrpSpPr>
            <p:nvPr userDrawn="1"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rgbClr val="0070C0"/>
            </a:solidFill>
          </p:grpSpPr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38" name="Freeform 111"/>
            <p:cNvSpPr>
              <a:spLocks noChangeAspect="1" noEditPoints="1"/>
            </p:cNvSpPr>
            <p:nvPr userDrawn="1"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39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rgbClr val="0070C0"/>
            </a:solidFill>
          </p:grpSpPr>
          <p:sp>
            <p:nvSpPr>
              <p:cNvPr id="40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1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2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3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4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5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6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7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8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49" name="组合 44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rgbClr val="00B0F0"/>
            </a:solidFill>
          </p:grpSpPr>
          <p:sp>
            <p:nvSpPr>
              <p:cNvPr id="50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1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2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3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4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5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6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7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8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9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0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2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3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4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65" name="组合 60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rgbClr val="00B0F0"/>
            </a:solidFill>
          </p:grpSpPr>
          <p:sp>
            <p:nvSpPr>
              <p:cNvPr id="66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7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8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9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0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1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2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3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4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5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6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77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rgbClr val="00B050"/>
            </a:solidFill>
          </p:grpSpPr>
          <p:sp>
            <p:nvSpPr>
              <p:cNvPr id="78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9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80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81" name="组合 97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82" name="椭圆 77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3" name="椭圆 78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4" name="椭圆 79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85" name="任意多边形 84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 userDrawn="1"/>
        </p:nvSpPr>
        <p:spPr>
          <a:xfrm flipH="1">
            <a:off x="0" y="0"/>
            <a:ext cx="1032049" cy="6894518"/>
          </a:xfrm>
          <a:custGeom>
            <a:avLst/>
            <a:gdLst>
              <a:gd name="connsiteX0" fmla="*/ 1032049 w 1032049"/>
              <a:gd name="connsiteY0" fmla="*/ 0 h 3392932"/>
              <a:gd name="connsiteX1" fmla="*/ 1032049 w 1032049"/>
              <a:gd name="connsiteY1" fmla="*/ 3392932 h 3392932"/>
              <a:gd name="connsiteX2" fmla="*/ 0 w 1032049"/>
              <a:gd name="connsiteY2" fmla="*/ 3392932 h 3392932"/>
              <a:gd name="connsiteX3" fmla="*/ 150144 w 1032049"/>
              <a:gd name="connsiteY3" fmla="*/ 3158730 h 3392932"/>
              <a:gd name="connsiteX4" fmla="*/ 1032049 w 1032049"/>
              <a:gd name="connsiteY4" fmla="*/ 0 h 33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049" h="3392932">
                <a:moveTo>
                  <a:pt x="1032049" y="0"/>
                </a:moveTo>
                <a:lnTo>
                  <a:pt x="1032049" y="3392932"/>
                </a:lnTo>
                <a:lnTo>
                  <a:pt x="0" y="3392932"/>
                </a:lnTo>
                <a:lnTo>
                  <a:pt x="150144" y="3158730"/>
                </a:lnTo>
                <a:cubicBezTo>
                  <a:pt x="709778" y="2237695"/>
                  <a:pt x="1032049" y="1156483"/>
                  <a:pt x="1032049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80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rgbClr val="0070C0">
              <a:alpha val="80000"/>
            </a:srgbClr>
          </a:solidFill>
        </p:grpSpPr>
        <p:sp>
          <p:nvSpPr>
            <p:cNvPr id="9" name="圆角矩形 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3"/>
            <p:cNvSpPr/>
            <p:nvPr/>
          </p:nvSpPr>
          <p:spPr>
            <a:xfrm>
              <a:off x="77003" y="770021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9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5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10"/>
          <p:cNvCxnSpPr/>
          <p:nvPr userDrawn="1"/>
        </p:nvCxnSpPr>
        <p:spPr>
          <a:xfrm>
            <a:off x="0" y="4745255"/>
            <a:ext cx="12192000" cy="116465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1"/>
          <p:cNvCxnSpPr/>
          <p:nvPr userDrawn="1"/>
        </p:nvCxnSpPr>
        <p:spPr>
          <a:xfrm flipV="1">
            <a:off x="0" y="5534527"/>
            <a:ext cx="12192000" cy="2598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2"/>
          <p:cNvCxnSpPr/>
          <p:nvPr userDrawn="1"/>
        </p:nvCxnSpPr>
        <p:spPr>
          <a:xfrm flipV="1">
            <a:off x="0" y="5265019"/>
            <a:ext cx="12192000" cy="12320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3" name="组合 14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rgbClr val="0070C0">
              <a:alpha val="80000"/>
            </a:srgbClr>
          </a:solidFill>
        </p:grpSpPr>
        <p:sp>
          <p:nvSpPr>
            <p:cNvPr id="14" name="圆角矩形 15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6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7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8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929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59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0C4A-6870-42B7-AD25-0813E9CF0721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C7EC-01EB-42FC-A4D7-DF29BD66D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60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 txBox="1">
            <a:spLocks/>
          </p:cNvSpPr>
          <p:nvPr/>
        </p:nvSpPr>
        <p:spPr>
          <a:xfrm>
            <a:off x="2733724" y="3069757"/>
            <a:ext cx="3546635" cy="75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zh-TW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Kaiti TC" charset="-120"/>
              </a:rPr>
              <a:t>攤商即時資訊平台 </a:t>
            </a:r>
            <a:endParaRPr lang="zh-CN" altLang="en-US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Kaiti TC" charset="-120"/>
            </a:endParaRPr>
          </a:p>
        </p:txBody>
      </p:sp>
      <p:cxnSp>
        <p:nvCxnSpPr>
          <p:cNvPr id="5" name="直接连接符 5"/>
          <p:cNvCxnSpPr/>
          <p:nvPr/>
        </p:nvCxnSpPr>
        <p:spPr>
          <a:xfrm>
            <a:off x="3120935" y="3706553"/>
            <a:ext cx="2772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1"/>
          <p:cNvSpPr txBox="1">
            <a:spLocks/>
          </p:cNvSpPr>
          <p:nvPr/>
        </p:nvSpPr>
        <p:spPr>
          <a:xfrm>
            <a:off x="3097491" y="3840135"/>
            <a:ext cx="2819101" cy="100642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en-US" altLang="zh-CN" sz="4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Vendors</a:t>
            </a:r>
            <a:endParaRPr kumimoji="1" lang="zh-CN" altLang="en-US" sz="48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7103318" y="4077869"/>
            <a:ext cx="4824536" cy="2519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200" dirty="0">
                <a:solidFill>
                  <a:srgbClr val="0070C0"/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團隊名稱：</a:t>
            </a:r>
            <a:r>
              <a:rPr lang="en-US" altLang="zh-TW" sz="2200" dirty="0">
                <a:solidFill>
                  <a:srgbClr val="0070C0"/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Vendors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200" dirty="0">
                <a:solidFill>
                  <a:srgbClr val="0070C0"/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團隊成員：國立高雄第一科技大學</a:t>
            </a:r>
            <a:endParaRPr lang="en-US" altLang="zh-TW" sz="2200" dirty="0">
              <a:solidFill>
                <a:srgbClr val="0070C0"/>
              </a:solidFill>
              <a:latin typeface="華康中圓體" panose="020F0509000000000000" pitchFamily="49" charset="-120"/>
              <a:ea typeface="華康中圓體" panose="020F0509000000000000" pitchFamily="49" charset="-120"/>
              <a:cs typeface="Kaiti TC" charset="-12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200" dirty="0">
                <a:solidFill>
                  <a:srgbClr val="0070C0"/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　　　　　謝知晏、吳明原、陸麗文</a:t>
            </a:r>
            <a:endParaRPr lang="en-US" altLang="zh-TW" sz="2200" dirty="0">
              <a:solidFill>
                <a:srgbClr val="0070C0"/>
              </a:solidFill>
              <a:latin typeface="華康中圓體" panose="020F0509000000000000" pitchFamily="49" charset="-120"/>
              <a:ea typeface="華康中圓體" panose="020F0509000000000000" pitchFamily="49" charset="-120"/>
              <a:cs typeface="Kaiti TC" charset="-12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200" dirty="0">
                <a:solidFill>
                  <a:srgbClr val="0070C0"/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指導老師：蘇國瑋 教授</a:t>
            </a:r>
            <a:endParaRPr lang="zh-CN" altLang="en-US" sz="2200" dirty="0">
              <a:solidFill>
                <a:srgbClr val="0070C0"/>
              </a:solidFill>
              <a:latin typeface="華康中圓體" panose="020F0509000000000000" pitchFamily="49" charset="-120"/>
              <a:ea typeface="華康中圓體" panose="020F0509000000000000" pitchFamily="49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71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 txBox="1">
            <a:spLocks/>
          </p:cNvSpPr>
          <p:nvPr/>
        </p:nvSpPr>
        <p:spPr>
          <a:xfrm>
            <a:off x="835276" y="724444"/>
            <a:ext cx="5739695" cy="5443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ea typeface="華康中圓體" panose="020F0509000000000000" pitchFamily="49" charset="-120"/>
              </a:rPr>
              <a:t>使用案例圖</a:t>
            </a:r>
          </a:p>
        </p:txBody>
      </p:sp>
      <p:sp>
        <p:nvSpPr>
          <p:cNvPr id="27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05/19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 descr="ç¸éåç">
            <a:extLst>
              <a:ext uri="{FF2B5EF4-FFF2-40B4-BE49-F238E27FC236}">
                <a16:creationId xmlns:a16="http://schemas.microsoft.com/office/drawing/2014/main" id="{EFC9AB6F-B041-4D2E-A592-8C6E923ADF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0121" r="33333" b="37637"/>
          <a:stretch/>
        </p:blipFill>
        <p:spPr bwMode="auto">
          <a:xfrm>
            <a:off x="694606" y="1988840"/>
            <a:ext cx="1728192" cy="18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ç¸éåç">
            <a:extLst>
              <a:ext uri="{FF2B5EF4-FFF2-40B4-BE49-F238E27FC236}">
                <a16:creationId xmlns:a16="http://schemas.microsoft.com/office/drawing/2014/main" id="{7A799C55-993F-463C-BE6C-72D6637329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0121" r="33333" b="37637"/>
          <a:stretch/>
        </p:blipFill>
        <p:spPr bwMode="auto">
          <a:xfrm>
            <a:off x="694606" y="4257093"/>
            <a:ext cx="1728192" cy="18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1EF309E8-3D70-49CD-A22C-1382298F0E2D}"/>
              </a:ext>
            </a:extLst>
          </p:cNvPr>
          <p:cNvSpPr/>
          <p:nvPr/>
        </p:nvSpPr>
        <p:spPr>
          <a:xfrm>
            <a:off x="3502918" y="1556792"/>
            <a:ext cx="2952328" cy="158417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TW" altLang="en-US" b="1" dirty="0"/>
              <a:t>能夠接收</a:t>
            </a:r>
            <a:endParaRPr lang="en-US" altLang="zh-TW" b="1" dirty="0"/>
          </a:p>
          <a:p>
            <a:pPr lvl="0"/>
            <a:r>
              <a:rPr lang="zh-TW" altLang="en-US" b="1" dirty="0"/>
              <a:t>目前市場相關資訊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05839DB-A85E-413C-80E9-F9A07570C980}"/>
              </a:ext>
            </a:extLst>
          </p:cNvPr>
          <p:cNvSpPr/>
          <p:nvPr/>
        </p:nvSpPr>
        <p:spPr>
          <a:xfrm>
            <a:off x="3502918" y="3789041"/>
            <a:ext cx="2952328" cy="158417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TW" altLang="en-US" b="1" dirty="0"/>
              <a:t>能夠訂閱攤商活動訊息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27CF870-C5CF-42EC-83FC-90BFF3FBFADE}"/>
              </a:ext>
            </a:extLst>
          </p:cNvPr>
          <p:cNvSpPr/>
          <p:nvPr/>
        </p:nvSpPr>
        <p:spPr>
          <a:xfrm>
            <a:off x="8039422" y="2168859"/>
            <a:ext cx="2952328" cy="158417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TW" altLang="en-US" b="1" dirty="0"/>
              <a:t>系統數據整合分析作業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7ED4D71-73C8-4330-B1F4-886E1F585D08}"/>
              </a:ext>
            </a:extLst>
          </p:cNvPr>
          <p:cNvSpPr/>
          <p:nvPr/>
        </p:nvSpPr>
        <p:spPr>
          <a:xfrm>
            <a:off x="8039422" y="4437112"/>
            <a:ext cx="2952328" cy="158417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TW" altLang="en-US" b="1" dirty="0"/>
              <a:t>系統推播作業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BC0D65-C5C4-4299-B4C8-E10B668C3EA4}"/>
              </a:ext>
            </a:extLst>
          </p:cNvPr>
          <p:cNvSpPr txBox="1"/>
          <p:nvPr/>
        </p:nvSpPr>
        <p:spPr>
          <a:xfrm>
            <a:off x="1182334" y="1736812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攤商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B2383CC-4568-45D6-BEDC-B44E592CBB9A}"/>
              </a:ext>
            </a:extLst>
          </p:cNvPr>
          <p:cNvSpPr txBox="1"/>
          <p:nvPr/>
        </p:nvSpPr>
        <p:spPr>
          <a:xfrm>
            <a:off x="1090649" y="4055261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使用者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4B94FD3-E283-4609-AE06-F931883FB454}"/>
              </a:ext>
            </a:extLst>
          </p:cNvPr>
          <p:cNvCxnSpPr>
            <a:cxnSpLocks/>
            <a:stCxn id="3" idx="2"/>
            <a:endCxn id="4098" idx="3"/>
          </p:cNvCxnSpPr>
          <p:nvPr/>
        </p:nvCxnSpPr>
        <p:spPr>
          <a:xfrm flipH="1">
            <a:off x="2422798" y="2348880"/>
            <a:ext cx="1080120" cy="54006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016B196-CD8E-4E60-8E21-05DEE31F39C1}"/>
              </a:ext>
            </a:extLst>
          </p:cNvPr>
          <p:cNvCxnSpPr>
            <a:stCxn id="10" idx="2"/>
            <a:endCxn id="7" idx="3"/>
          </p:cNvCxnSpPr>
          <p:nvPr/>
        </p:nvCxnSpPr>
        <p:spPr>
          <a:xfrm flipH="1">
            <a:off x="2422798" y="4581129"/>
            <a:ext cx="1080120" cy="57606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E3E0DDA-5798-4C57-9BC5-7064194C165E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>
            <a:off x="6455246" y="2348880"/>
            <a:ext cx="1584176" cy="612067"/>
          </a:xfrm>
          <a:prstGeom prst="line">
            <a:avLst/>
          </a:prstGeom>
          <a:ln w="57150"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0E8B394-2235-4841-8F26-5E2E287A9277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455246" y="4581129"/>
            <a:ext cx="1584176" cy="648071"/>
          </a:xfrm>
          <a:prstGeom prst="line">
            <a:avLst/>
          </a:prstGeom>
          <a:ln w="57150"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23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 txBox="1">
            <a:spLocks/>
          </p:cNvSpPr>
          <p:nvPr/>
        </p:nvSpPr>
        <p:spPr>
          <a:xfrm>
            <a:off x="835276" y="724444"/>
            <a:ext cx="5739695" cy="5443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ea typeface="華康中圓體" panose="020F0509000000000000" pitchFamily="49" charset="-120"/>
              </a:rPr>
              <a:t>使用案例</a:t>
            </a:r>
          </a:p>
        </p:txBody>
      </p:sp>
      <p:sp>
        <p:nvSpPr>
          <p:cNvPr id="27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05/19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C2FF1A5-FDFD-4FCF-B5F2-7950D50BE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06868"/>
              </p:ext>
            </p:extLst>
          </p:nvPr>
        </p:nvGraphicFramePr>
        <p:xfrm>
          <a:off x="1515196" y="1700808"/>
          <a:ext cx="9160020" cy="4680519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899921">
                  <a:extLst>
                    <a:ext uri="{9D8B030D-6E8A-4147-A177-3AD203B41FA5}">
                      <a16:colId xmlns:a16="http://schemas.microsoft.com/office/drawing/2014/main" val="3123766631"/>
                    </a:ext>
                  </a:extLst>
                </a:gridCol>
                <a:gridCol w="7260099">
                  <a:extLst>
                    <a:ext uri="{9D8B030D-6E8A-4147-A177-3AD203B41FA5}">
                      <a16:colId xmlns:a16="http://schemas.microsoft.com/office/drawing/2014/main" val="346352366"/>
                    </a:ext>
                  </a:extLst>
                </a:gridCol>
              </a:tblGrid>
              <a:tr h="390043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使用案例名稱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/>
                        <a:t>行銷與廣告推播方案選擇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2483570"/>
                  </a:ext>
                </a:extLst>
              </a:tr>
              <a:tr h="390043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使用案例描述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攤商利用</a:t>
                      </a:r>
                      <a:r>
                        <a:rPr lang="en-US" sz="2000" kern="1200" dirty="0"/>
                        <a:t>APP</a:t>
                      </a:r>
                      <a:r>
                        <a:rPr lang="zh-TW" altLang="en-US" sz="2000" kern="1200" dirty="0"/>
                        <a:t>規劃行銷與廣告推播模式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797188"/>
                  </a:ext>
                </a:extLst>
              </a:tr>
              <a:tr h="390043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主要參與者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攤商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8898367"/>
                  </a:ext>
                </a:extLst>
              </a:tr>
              <a:tr h="2730304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主要成功情節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lvl="0" indent="-45720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zh-TW" altLang="en-US" sz="2000" kern="1200" dirty="0"/>
                        <a:t>打開</a:t>
                      </a:r>
                      <a:r>
                        <a:rPr lang="en-US" sz="2000" kern="1200" dirty="0"/>
                        <a:t>APP</a:t>
                      </a:r>
                      <a:r>
                        <a:rPr lang="zh-TW" altLang="en-US" sz="2000" kern="1200" dirty="0"/>
                        <a:t>，登入廠商專用帳號</a:t>
                      </a:r>
                    </a:p>
                    <a:p>
                      <a:pPr marL="457200" lvl="0" indent="-45720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zh-TW" altLang="en-US" sz="2000" kern="1200" dirty="0"/>
                        <a:t>攤商可瀏覽近期一般使用者的行為分析報告</a:t>
                      </a:r>
                    </a:p>
                    <a:p>
                      <a:pPr marL="457200" lvl="0" indent="-45720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zh-TW" altLang="en-US" sz="2000" kern="1200" dirty="0"/>
                        <a:t>透過查看分析報告來選擇系統建議的行銷與廣告推播模式</a:t>
                      </a:r>
                    </a:p>
                    <a:p>
                      <a:pPr marL="457200" lvl="0" indent="-45720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zh-TW" altLang="en-US" sz="2000" kern="1200" dirty="0"/>
                        <a:t>按照選擇模式的需求給予系統相關資訊</a:t>
                      </a:r>
                    </a:p>
                    <a:p>
                      <a:pPr marL="457200" lvl="0" indent="-45720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zh-TW" altLang="en-US" sz="2000" kern="1200" dirty="0"/>
                        <a:t>儲存修改資料後校閱資訊是否正確</a:t>
                      </a:r>
                    </a:p>
                    <a:p>
                      <a:pPr marL="457200" lvl="0" indent="-45720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zh-TW" altLang="en-US" sz="2000" kern="1200" dirty="0"/>
                        <a:t>資料再次確認後，系統自動寫入紀錄以供日後查閱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2337558"/>
                  </a:ext>
                </a:extLst>
              </a:tr>
              <a:tr h="390043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/>
                        <a:t>例外情節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/>
                        <a:t>帳號密碼錯誤，系統無法辨識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892535"/>
                  </a:ext>
                </a:extLst>
              </a:tr>
              <a:tr h="390043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/>
                        <a:t>其他需求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帳號須為攤商專用帳號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7157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31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691706" y="2852412"/>
            <a:ext cx="2807000" cy="1728716"/>
            <a:chOff x="4707526" y="2649451"/>
            <a:chExt cx="2807000" cy="1728716"/>
          </a:xfrm>
        </p:grpSpPr>
        <p:sp>
          <p:nvSpPr>
            <p:cNvPr id="2" name="文本占位符 1"/>
            <p:cNvSpPr txBox="1">
              <a:spLocks/>
            </p:cNvSpPr>
            <p:nvPr/>
          </p:nvSpPr>
          <p:spPr>
            <a:xfrm>
              <a:off x="4707526" y="2649451"/>
              <a:ext cx="2807000" cy="108952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72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Arial Unicode MS" panose="020B0604020202020204" pitchFamily="34" charset="-120"/>
                  <a:cs typeface="Times New Roman" panose="02020603050405020304" pitchFamily="18" charset="0"/>
                </a:rPr>
                <a:t>Part </a:t>
              </a:r>
              <a:r>
                <a:rPr lang="en-US" altLang="zh-TW" sz="72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Arial Unicode MS" panose="020B0604020202020204" pitchFamily="34" charset="-120"/>
                  <a:cs typeface="Times New Roman" panose="02020603050405020304" pitchFamily="18" charset="0"/>
                </a:rPr>
                <a:t>5</a:t>
              </a:r>
              <a:endParaRPr lang="zh-CN" altLang="en-US" sz="7200" b="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" name="文本占位符 2"/>
            <p:cNvSpPr txBox="1">
              <a:spLocks/>
            </p:cNvSpPr>
            <p:nvPr/>
          </p:nvSpPr>
          <p:spPr>
            <a:xfrm>
              <a:off x="4992771" y="3731836"/>
              <a:ext cx="2236511" cy="64633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kumimoji="1" lang="zh-TW" altLang="en-US" sz="4000" b="1" dirty="0">
                  <a:solidFill>
                    <a:srgbClr val="0070C0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  <a:cs typeface="Arial" panose="020B0604020202020204" pitchFamily="34" charset="0"/>
                </a:rPr>
                <a:t>系統畫面</a:t>
              </a:r>
            </a:p>
          </p:txBody>
        </p:sp>
      </p:grpSp>
      <p:sp>
        <p:nvSpPr>
          <p:cNvPr id="8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02/19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95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 txBox="1">
            <a:spLocks/>
          </p:cNvSpPr>
          <p:nvPr/>
        </p:nvSpPr>
        <p:spPr>
          <a:xfrm>
            <a:off x="835276" y="724444"/>
            <a:ext cx="5739695" cy="5443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系統畫面</a:t>
            </a:r>
            <a:r>
              <a:rPr lang="mr-IN" altLang="zh-TW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–</a:t>
            </a:r>
            <a:r>
              <a:rPr lang="en-US" altLang="zh-TW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 </a:t>
            </a:r>
            <a:r>
              <a:rPr lang="zh-TW" altLang="en-US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登入畫面</a:t>
            </a:r>
            <a:endParaRPr lang="zh-TW" dirty="0">
              <a:latin typeface="華康中圓體" panose="020F0509000000000000" pitchFamily="49" charset="-120"/>
              <a:ea typeface="華康中圓體" panose="020F0509000000000000" pitchFamily="49" charset="-120"/>
              <a:cs typeface="Kaiti TC" charset="-120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5326157" y="3688173"/>
            <a:ext cx="1538098" cy="67647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46" y="1268760"/>
            <a:ext cx="3111500" cy="54991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66" y="1289558"/>
            <a:ext cx="3111500" cy="5473700"/>
          </a:xfrm>
          <a:prstGeom prst="rect">
            <a:avLst/>
          </a:prstGeom>
        </p:spPr>
      </p:pic>
      <p:sp>
        <p:nvSpPr>
          <p:cNvPr id="7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13/19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0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 txBox="1">
            <a:spLocks/>
          </p:cNvSpPr>
          <p:nvPr/>
        </p:nvSpPr>
        <p:spPr>
          <a:xfrm>
            <a:off x="835276" y="724444"/>
            <a:ext cx="5739695" cy="5443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系統畫面</a:t>
            </a:r>
            <a:r>
              <a:rPr lang="mr-IN" altLang="zh-TW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–</a:t>
            </a:r>
            <a:r>
              <a:rPr lang="en-US" altLang="zh-TW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 </a:t>
            </a:r>
            <a:r>
              <a:rPr lang="zh-TW" altLang="en-US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列表搜尋畫面</a:t>
            </a:r>
            <a:endParaRPr lang="zh-TW" dirty="0">
              <a:latin typeface="華康中圓體" panose="020F0509000000000000" pitchFamily="49" charset="-120"/>
              <a:ea typeface="華康中圓體" panose="020F0509000000000000" pitchFamily="49" charset="-120"/>
              <a:cs typeface="Kaiti TC" charset="-120"/>
            </a:endParaRPr>
          </a:p>
        </p:txBody>
      </p:sp>
      <p:sp>
        <p:nvSpPr>
          <p:cNvPr id="7" name="文字方塊 2"/>
          <p:cNvSpPr txBox="1">
            <a:spLocks noChangeArrowheads="1"/>
          </p:cNvSpPr>
          <p:nvPr/>
        </p:nvSpPr>
        <p:spPr bwMode="auto">
          <a:xfrm>
            <a:off x="8423438" y="6093296"/>
            <a:ext cx="2072364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2000" kern="100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選擇欲顯示攤商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4570219" y="3356593"/>
            <a:ext cx="3257045" cy="1800599"/>
            <a:chOff x="4570219" y="3356593"/>
            <a:chExt cx="3257045" cy="1800599"/>
          </a:xfrm>
        </p:grpSpPr>
        <p:sp>
          <p:nvSpPr>
            <p:cNvPr id="5" name="文字方塊 2"/>
            <p:cNvSpPr txBox="1">
              <a:spLocks noChangeArrowheads="1"/>
            </p:cNvSpPr>
            <p:nvPr/>
          </p:nvSpPr>
          <p:spPr bwMode="auto">
            <a:xfrm>
              <a:off x="4570219" y="4141529"/>
              <a:ext cx="3257045" cy="10156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spAutoFit/>
            </a:bodyPr>
            <a:lstStyle/>
            <a:p>
              <a:pPr algn="just"/>
              <a:r>
                <a:rPr lang="zh-TW" alt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點擊搜尋可以地圖或列表方式呈現分類 </a:t>
              </a:r>
              <a:r>
                <a:rPr 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(</a:t>
              </a:r>
              <a:r>
                <a:rPr lang="zh-TW" alt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全部</a:t>
              </a:r>
              <a:r>
                <a:rPr 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/</a:t>
              </a:r>
              <a:r>
                <a:rPr lang="zh-TW" alt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熱門</a:t>
              </a:r>
              <a:r>
                <a:rPr 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/</a:t>
              </a:r>
              <a:r>
                <a:rPr lang="zh-TW" alt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飲食</a:t>
              </a:r>
              <a:r>
                <a:rPr 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/</a:t>
              </a:r>
              <a:r>
                <a:rPr lang="zh-TW" alt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用品</a:t>
              </a:r>
              <a:r>
                <a:rPr 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/</a:t>
              </a:r>
              <a:r>
                <a:rPr lang="zh-TW" alt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文創</a:t>
              </a:r>
              <a:r>
                <a:rPr 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)</a:t>
              </a:r>
              <a:endParaRPr lang="zh-TW" altLang="en-US" sz="2000" kern="100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endParaRPr>
            </a:p>
          </p:txBody>
        </p:sp>
        <p:sp>
          <p:nvSpPr>
            <p:cNvPr id="8" name="向右箭號 7"/>
            <p:cNvSpPr/>
            <p:nvPr/>
          </p:nvSpPr>
          <p:spPr>
            <a:xfrm>
              <a:off x="5374540" y="3356593"/>
              <a:ext cx="1648403" cy="67647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6" name="文字方塊 2"/>
          <p:cNvSpPr txBox="1">
            <a:spLocks noChangeArrowheads="1"/>
          </p:cNvSpPr>
          <p:nvPr/>
        </p:nvSpPr>
        <p:spPr bwMode="auto">
          <a:xfrm>
            <a:off x="2326686" y="6093296"/>
            <a:ext cx="1251392" cy="4092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2000" kern="100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側拉選單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21" y="1363971"/>
            <a:ext cx="2640551" cy="468344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911" y="1353105"/>
            <a:ext cx="2651417" cy="4694312"/>
          </a:xfrm>
          <a:prstGeom prst="rect">
            <a:avLst/>
          </a:prstGeom>
        </p:spPr>
      </p:pic>
      <p:sp>
        <p:nvSpPr>
          <p:cNvPr id="11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14/19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6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 txBox="1">
            <a:spLocks/>
          </p:cNvSpPr>
          <p:nvPr/>
        </p:nvSpPr>
        <p:spPr>
          <a:xfrm>
            <a:off x="835276" y="724444"/>
            <a:ext cx="5739695" cy="5443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系統畫面</a:t>
            </a:r>
            <a:r>
              <a:rPr lang="mr-IN" altLang="zh-TW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–</a:t>
            </a:r>
            <a:r>
              <a:rPr lang="en-US" altLang="zh-TW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 </a:t>
            </a:r>
            <a:r>
              <a:rPr lang="zh-TW" altLang="en-US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地圖功能</a:t>
            </a:r>
            <a:endParaRPr lang="zh-TW" dirty="0">
              <a:latin typeface="華康中圓體" panose="020F0509000000000000" pitchFamily="49" charset="-120"/>
              <a:ea typeface="華康中圓體" panose="020F0509000000000000" pitchFamily="49" charset="-120"/>
              <a:cs typeface="Kaiti TC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4693872" y="3337585"/>
            <a:ext cx="2802668" cy="1459567"/>
            <a:chOff x="4706668" y="3291841"/>
            <a:chExt cx="2802668" cy="1459567"/>
          </a:xfrm>
        </p:grpSpPr>
        <p:sp>
          <p:nvSpPr>
            <p:cNvPr id="5" name="向右箭號 4"/>
            <p:cNvSpPr/>
            <p:nvPr/>
          </p:nvSpPr>
          <p:spPr>
            <a:xfrm>
              <a:off x="5338953" y="3291841"/>
              <a:ext cx="1538098" cy="67647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" name="文字方塊 2"/>
            <p:cNvSpPr txBox="1">
              <a:spLocks noChangeArrowheads="1"/>
            </p:cNvSpPr>
            <p:nvPr/>
          </p:nvSpPr>
          <p:spPr bwMode="auto">
            <a:xfrm>
              <a:off x="4706668" y="4043522"/>
              <a:ext cx="2802668" cy="7078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spAutoFit/>
            </a:bodyPr>
            <a:lstStyle/>
            <a:p>
              <a:pPr algn="just"/>
              <a:r>
                <a:rPr lang="zh-TW" alt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點擊地圖標記點</a:t>
              </a:r>
              <a:r>
                <a:rPr 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(</a:t>
              </a:r>
              <a:r>
                <a:rPr lang="zh-TW" alt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攤商</a:t>
              </a:r>
              <a:r>
                <a:rPr lang="en-US" altLang="zh-TW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)</a:t>
              </a:r>
              <a:r>
                <a:rPr lang="zh-TW" altLang="en-US" sz="2000" kern="100" dirty="0">
                  <a:latin typeface="華康中圓體" panose="020F0509000000000000" pitchFamily="49" charset="-120"/>
                  <a:ea typeface="華康中圓體" panose="020F0509000000000000" pitchFamily="49" charset="-120"/>
                  <a:cs typeface="Kaiti TC" charset="-120"/>
                </a:rPr>
                <a:t>即可顯示攤商資訊</a:t>
              </a:r>
              <a:endParaRPr lang="zh-TW" altLang="en-US" sz="2400" kern="100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endParaRPr>
            </a:p>
          </p:txBody>
        </p:sp>
      </p:grpSp>
      <p:sp>
        <p:nvSpPr>
          <p:cNvPr id="6" name="文字方塊 2"/>
          <p:cNvSpPr txBox="1">
            <a:spLocks noChangeArrowheads="1"/>
          </p:cNvSpPr>
          <p:nvPr/>
        </p:nvSpPr>
        <p:spPr bwMode="auto">
          <a:xfrm>
            <a:off x="982638" y="5977995"/>
            <a:ext cx="3596306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2000" kern="100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視覺化顯示攤商</a:t>
            </a:r>
            <a:endParaRPr lang="en-US" altLang="zh-TW" sz="2000" kern="100" dirty="0">
              <a:latin typeface="華康中圓體" panose="020F0509000000000000" pitchFamily="49" charset="-120"/>
              <a:ea typeface="華康中圓體" panose="020F0509000000000000" pitchFamily="49" charset="-120"/>
              <a:cs typeface="Kaiti TC" charset="-120"/>
            </a:endParaRPr>
          </a:p>
          <a:p>
            <a:pPr algn="ctr"/>
            <a:r>
              <a:rPr lang="zh-TW" altLang="en-US" sz="2000" kern="100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綠色：營業中、黑色：休息中</a:t>
            </a:r>
            <a:endParaRPr lang="zh-TW" altLang="en-US" sz="2400" kern="100" dirty="0">
              <a:latin typeface="華康中圓體" panose="020F0509000000000000" pitchFamily="49" charset="-120"/>
              <a:ea typeface="華康中圓體" panose="020F0509000000000000" pitchFamily="49" charset="-120"/>
              <a:cs typeface="Kaiti TC" charset="-120"/>
            </a:endParaRPr>
          </a:p>
        </p:txBody>
      </p:sp>
      <p:sp>
        <p:nvSpPr>
          <p:cNvPr id="8" name="文字方塊 2"/>
          <p:cNvSpPr txBox="1">
            <a:spLocks noChangeArrowheads="1"/>
          </p:cNvSpPr>
          <p:nvPr/>
        </p:nvSpPr>
        <p:spPr bwMode="auto">
          <a:xfrm>
            <a:off x="7751390" y="6179454"/>
            <a:ext cx="3267122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2000" kern="100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彈出攤商資訊</a:t>
            </a:r>
            <a:endParaRPr lang="zh-TW" altLang="en-US" sz="2400" kern="100" dirty="0">
              <a:latin typeface="華康中圓體" panose="020F0509000000000000" pitchFamily="49" charset="-120"/>
              <a:ea typeface="華康中圓體" panose="020F0509000000000000" pitchFamily="49" charset="-120"/>
              <a:cs typeface="Kaiti TC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415" y="1567450"/>
            <a:ext cx="2442647" cy="433469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97" y="1497058"/>
            <a:ext cx="2523300" cy="4475483"/>
          </a:xfrm>
          <a:prstGeom prst="rect">
            <a:avLst/>
          </a:prstGeom>
        </p:spPr>
      </p:pic>
      <p:sp>
        <p:nvSpPr>
          <p:cNvPr id="11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15/19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83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728366" y="2924420"/>
            <a:ext cx="2807000" cy="1728716"/>
            <a:chOff x="4744186" y="2721459"/>
            <a:chExt cx="2807000" cy="1728716"/>
          </a:xfrm>
        </p:grpSpPr>
        <p:sp>
          <p:nvSpPr>
            <p:cNvPr id="2" name="文本占位符 1"/>
            <p:cNvSpPr txBox="1">
              <a:spLocks/>
            </p:cNvSpPr>
            <p:nvPr/>
          </p:nvSpPr>
          <p:spPr>
            <a:xfrm>
              <a:off x="4744186" y="2721459"/>
              <a:ext cx="2807000" cy="108952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72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Arial Unicode MS" panose="020B0604020202020204" pitchFamily="34" charset="-120"/>
                  <a:cs typeface="Times New Roman" panose="02020603050405020304" pitchFamily="18" charset="0"/>
                </a:rPr>
                <a:t>Part </a:t>
              </a:r>
              <a:r>
                <a:rPr lang="en-US" altLang="zh-TW" sz="72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Arial Unicode MS" panose="020B0604020202020204" pitchFamily="34" charset="-120"/>
                  <a:cs typeface="Times New Roman" panose="02020603050405020304" pitchFamily="18" charset="0"/>
                </a:rPr>
                <a:t>6</a:t>
              </a:r>
              <a:endParaRPr lang="zh-CN" altLang="en-US" sz="7200" b="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" name="文本占位符 2"/>
            <p:cNvSpPr txBox="1">
              <a:spLocks/>
            </p:cNvSpPr>
            <p:nvPr/>
          </p:nvSpPr>
          <p:spPr>
            <a:xfrm>
              <a:off x="4744186" y="3803844"/>
              <a:ext cx="2807000" cy="64633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kumimoji="1" lang="zh-TW" altLang="en-US" sz="4000" b="1" dirty="0">
                  <a:solidFill>
                    <a:srgbClr val="0070C0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  <a:cs typeface="Arial" panose="020B0604020202020204" pitchFamily="34" charset="0"/>
                </a:rPr>
                <a:t>系統活動圖</a:t>
              </a:r>
            </a:p>
          </p:txBody>
        </p:sp>
      </p:grpSp>
      <p:sp>
        <p:nvSpPr>
          <p:cNvPr id="8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02/19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3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 txBox="1">
            <a:spLocks/>
          </p:cNvSpPr>
          <p:nvPr/>
        </p:nvSpPr>
        <p:spPr>
          <a:xfrm>
            <a:off x="766614" y="724022"/>
            <a:ext cx="5739695" cy="5443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ea typeface="華康中圓體" panose="020F0509000000000000" pitchFamily="49" charset="-120"/>
              </a:rPr>
              <a:t>系統活動圖</a:t>
            </a:r>
          </a:p>
        </p:txBody>
      </p:sp>
      <p:sp>
        <p:nvSpPr>
          <p:cNvPr id="27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05/19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794E0C5-8933-4F35-AD31-1F21954F0A0A}"/>
              </a:ext>
            </a:extLst>
          </p:cNvPr>
          <p:cNvGrpSpPr/>
          <p:nvPr/>
        </p:nvGrpSpPr>
        <p:grpSpPr>
          <a:xfrm>
            <a:off x="886119" y="1628800"/>
            <a:ext cx="1348513" cy="1584176"/>
            <a:chOff x="730611" y="1605207"/>
            <a:chExt cx="1854205" cy="2097634"/>
          </a:xfrm>
        </p:grpSpPr>
        <p:pic>
          <p:nvPicPr>
            <p:cNvPr id="7" name="Picture 2" descr="ç¸éåç">
              <a:extLst>
                <a:ext uri="{FF2B5EF4-FFF2-40B4-BE49-F238E27FC236}">
                  <a16:creationId xmlns:a16="http://schemas.microsoft.com/office/drawing/2014/main" id="{7A799C55-993F-463C-BE6C-72D6637329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3" t="30121" r="33333" b="37637"/>
            <a:stretch/>
          </p:blipFill>
          <p:spPr bwMode="auto">
            <a:xfrm>
              <a:off x="730611" y="1902640"/>
              <a:ext cx="1728192" cy="1800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B2383CC-4568-45D6-BEDC-B44E592CBB9A}"/>
                </a:ext>
              </a:extLst>
            </p:cNvPr>
            <p:cNvSpPr txBox="1"/>
            <p:nvPr/>
          </p:nvSpPr>
          <p:spPr>
            <a:xfrm>
              <a:off x="928632" y="1605207"/>
              <a:ext cx="1656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/>
                <a:t>使用者</a:t>
              </a:r>
            </a:p>
          </p:txBody>
        </p:sp>
      </p:grp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C160F96-E198-41E3-B806-C547510EDD87}"/>
              </a:ext>
            </a:extLst>
          </p:cNvPr>
          <p:cNvSpPr/>
          <p:nvPr/>
        </p:nvSpPr>
        <p:spPr>
          <a:xfrm>
            <a:off x="648783" y="3797643"/>
            <a:ext cx="1731538" cy="7870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檢查會員身分</a:t>
            </a: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D5883F92-821A-46D0-AD2F-ED292179545B}"/>
              </a:ext>
            </a:extLst>
          </p:cNvPr>
          <p:cNvSpPr/>
          <p:nvPr/>
        </p:nvSpPr>
        <p:spPr>
          <a:xfrm>
            <a:off x="3143167" y="3629227"/>
            <a:ext cx="1123910" cy="112391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A9C2963-89F7-4E26-8F43-1F3E24D8CB3A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>
            <a:off x="2380321" y="4191182"/>
            <a:ext cx="76284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BFE1327-825E-4C15-A0E9-997B6EBA81A0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1514552" y="3212976"/>
            <a:ext cx="1" cy="5846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C317C73A-42B6-45E5-8039-70E4D4C20327}"/>
              </a:ext>
            </a:extLst>
          </p:cNvPr>
          <p:cNvSpPr/>
          <p:nvPr/>
        </p:nvSpPr>
        <p:spPr>
          <a:xfrm>
            <a:off x="2839353" y="5918195"/>
            <a:ext cx="1731538" cy="7870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註冊頁面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CB15C400-9475-458D-9C78-EEEB928CB0F7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>
          <a:xfrm>
            <a:off x="3705122" y="4753137"/>
            <a:ext cx="0" cy="116505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36378A1B-A9B7-468A-83FF-CA2A500F5F12}"/>
              </a:ext>
            </a:extLst>
          </p:cNvPr>
          <p:cNvSpPr/>
          <p:nvPr/>
        </p:nvSpPr>
        <p:spPr>
          <a:xfrm>
            <a:off x="2839353" y="1783258"/>
            <a:ext cx="1731538" cy="7870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檢查會員身分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CE0AB64-FD8B-4894-A5D8-20CD7B1CAB48}"/>
              </a:ext>
            </a:extLst>
          </p:cNvPr>
          <p:cNvCxnSpPr>
            <a:cxnSpLocks/>
            <a:stCxn id="23" idx="0"/>
            <a:endCxn id="43" idx="2"/>
          </p:cNvCxnSpPr>
          <p:nvPr/>
        </p:nvCxnSpPr>
        <p:spPr>
          <a:xfrm flipV="1">
            <a:off x="3705122" y="2570336"/>
            <a:ext cx="0" cy="10588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菱形 60">
            <a:extLst>
              <a:ext uri="{FF2B5EF4-FFF2-40B4-BE49-F238E27FC236}">
                <a16:creationId xmlns:a16="http://schemas.microsoft.com/office/drawing/2014/main" id="{E0907381-6D84-4BF5-8561-1B6E2A5FE28C}"/>
              </a:ext>
            </a:extLst>
          </p:cNvPr>
          <p:cNvSpPr/>
          <p:nvPr/>
        </p:nvSpPr>
        <p:spPr>
          <a:xfrm>
            <a:off x="6244383" y="1628800"/>
            <a:ext cx="1123910" cy="112391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420DEDF7-85DA-4160-A298-305B73584617}"/>
              </a:ext>
            </a:extLst>
          </p:cNvPr>
          <p:cNvCxnSpPr>
            <a:stCxn id="43" idx="3"/>
            <a:endCxn id="61" idx="1"/>
          </p:cNvCxnSpPr>
          <p:nvPr/>
        </p:nvCxnSpPr>
        <p:spPr>
          <a:xfrm>
            <a:off x="4570891" y="2176797"/>
            <a:ext cx="1673492" cy="1395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97" name="矩形 4096">
            <a:extLst>
              <a:ext uri="{FF2B5EF4-FFF2-40B4-BE49-F238E27FC236}">
                <a16:creationId xmlns:a16="http://schemas.microsoft.com/office/drawing/2014/main" id="{38E4A144-269A-4F3D-87C7-4973034F46E0}"/>
              </a:ext>
            </a:extLst>
          </p:cNvPr>
          <p:cNvSpPr/>
          <p:nvPr/>
        </p:nvSpPr>
        <p:spPr>
          <a:xfrm>
            <a:off x="2995118" y="2883043"/>
            <a:ext cx="1420008" cy="5229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是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5FC12F4-F482-41DD-ACEC-00D2C0C94B52}"/>
              </a:ext>
            </a:extLst>
          </p:cNvPr>
          <p:cNvSpPr/>
          <p:nvPr/>
        </p:nvSpPr>
        <p:spPr>
          <a:xfrm>
            <a:off x="2995118" y="4988599"/>
            <a:ext cx="1420008" cy="5229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否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7BD2BCB8-19E7-455B-9351-F19866C60055}"/>
              </a:ext>
            </a:extLst>
          </p:cNvPr>
          <p:cNvSpPr/>
          <p:nvPr/>
        </p:nvSpPr>
        <p:spPr>
          <a:xfrm>
            <a:off x="5940569" y="4724469"/>
            <a:ext cx="1731538" cy="7870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攤商專用介面</a:t>
            </a:r>
          </a:p>
        </p:txBody>
      </p: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B62BD680-F464-4D83-8DDE-1298BD2BB74A}"/>
              </a:ext>
            </a:extLst>
          </p:cNvPr>
          <p:cNvSpPr/>
          <p:nvPr/>
        </p:nvSpPr>
        <p:spPr>
          <a:xfrm>
            <a:off x="9197550" y="4724469"/>
            <a:ext cx="2016224" cy="7870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一般使用者介面</a:t>
            </a:r>
          </a:p>
        </p:txBody>
      </p:sp>
      <p:cxnSp>
        <p:nvCxnSpPr>
          <p:cNvPr id="4105" name="直線單箭頭接點 4104">
            <a:extLst>
              <a:ext uri="{FF2B5EF4-FFF2-40B4-BE49-F238E27FC236}">
                <a16:creationId xmlns:a16="http://schemas.microsoft.com/office/drawing/2014/main" id="{8113F256-2C85-4C66-AC12-7E5AB9C3A553}"/>
              </a:ext>
            </a:extLst>
          </p:cNvPr>
          <p:cNvCxnSpPr>
            <a:stCxn id="61" idx="2"/>
            <a:endCxn id="74" idx="0"/>
          </p:cNvCxnSpPr>
          <p:nvPr/>
        </p:nvCxnSpPr>
        <p:spPr>
          <a:xfrm>
            <a:off x="6806338" y="2752710"/>
            <a:ext cx="0" cy="19717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08" name="接點: 肘形 4107">
            <a:extLst>
              <a:ext uri="{FF2B5EF4-FFF2-40B4-BE49-F238E27FC236}">
                <a16:creationId xmlns:a16="http://schemas.microsoft.com/office/drawing/2014/main" id="{B5D92841-EAE5-490E-B7E5-F5DB0295AC50}"/>
              </a:ext>
            </a:extLst>
          </p:cNvPr>
          <p:cNvCxnSpPr>
            <a:stCxn id="61" idx="3"/>
            <a:endCxn id="75" idx="0"/>
          </p:cNvCxnSpPr>
          <p:nvPr/>
        </p:nvCxnSpPr>
        <p:spPr>
          <a:xfrm>
            <a:off x="7368293" y="2190755"/>
            <a:ext cx="2837369" cy="2533714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A3635E47-F4AB-42BB-8614-9E5444A3264A}"/>
              </a:ext>
            </a:extLst>
          </p:cNvPr>
          <p:cNvSpPr/>
          <p:nvPr/>
        </p:nvSpPr>
        <p:spPr>
          <a:xfrm>
            <a:off x="9309815" y="3125949"/>
            <a:ext cx="1791693" cy="5600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一般使用者帳號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CB2FCC7-2E62-44CC-A36A-E379B593B0C3}"/>
              </a:ext>
            </a:extLst>
          </p:cNvPr>
          <p:cNvSpPr/>
          <p:nvPr/>
        </p:nvSpPr>
        <p:spPr>
          <a:xfrm>
            <a:off x="5949252" y="3378092"/>
            <a:ext cx="1712439" cy="5229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攤商專用帳號</a:t>
            </a:r>
          </a:p>
        </p:txBody>
      </p:sp>
    </p:spTree>
    <p:extLst>
      <p:ext uri="{BB962C8B-B14F-4D97-AF65-F5344CB8AC3E}">
        <p14:creationId xmlns:p14="http://schemas.microsoft.com/office/powerpoint/2010/main" val="2454196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 txBox="1">
            <a:spLocks/>
          </p:cNvSpPr>
          <p:nvPr/>
        </p:nvSpPr>
        <p:spPr>
          <a:xfrm>
            <a:off x="4496529" y="3308791"/>
            <a:ext cx="3197354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7200" b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Thanks</a:t>
            </a:r>
            <a:endParaRPr lang="zh-CN" altLang="en-US" sz="7200" b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816272" y="836712"/>
            <a:ext cx="6557868" cy="5086478"/>
            <a:chOff x="1180541" y="726122"/>
            <a:chExt cx="6557868" cy="5086478"/>
          </a:xfrm>
        </p:grpSpPr>
        <p:grpSp>
          <p:nvGrpSpPr>
            <p:cNvPr id="4" name="组合 2"/>
            <p:cNvGrpSpPr/>
            <p:nvPr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rgbClr val="00B050"/>
            </a:solidFill>
          </p:grpSpPr>
          <p:sp>
            <p:nvSpPr>
              <p:cNvPr id="67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8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9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0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4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5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9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0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1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5" name="组合 3"/>
            <p:cNvGrpSpPr>
              <a:grpSpLocks noChangeAspect="1"/>
            </p:cNvGrpSpPr>
            <p:nvPr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rgbClr val="92D050"/>
            </a:solidFill>
          </p:grpSpPr>
          <p:sp>
            <p:nvSpPr>
              <p:cNvPr id="56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7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8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9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0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1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2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3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4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5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6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6" name="Group 26"/>
            <p:cNvGrpSpPr>
              <a:grpSpLocks noChangeAspect="1"/>
            </p:cNvGrpSpPr>
            <p:nvPr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rgbClr val="0070C0"/>
            </a:solidFill>
          </p:grpSpPr>
          <p:sp>
            <p:nvSpPr>
              <p:cNvPr id="54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5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7" name="Freeform 111"/>
            <p:cNvSpPr>
              <a:spLocks noChangeAspect="1" noEditPoints="1"/>
            </p:cNvSpPr>
            <p:nvPr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8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rgbClr val="0070C0"/>
            </a:solidFill>
          </p:grpSpPr>
          <p:sp>
            <p:nvSpPr>
              <p:cNvPr id="45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6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7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8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9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0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1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2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3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9" name="组合 44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rgbClr val="00B0F0"/>
            </a:solidFill>
          </p:grpSpPr>
          <p:sp>
            <p:nvSpPr>
              <p:cNvPr id="30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7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8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9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0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1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2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3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4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10" name="组合 60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rgbClr val="00B0F0"/>
            </a:solidFill>
          </p:grpSpPr>
          <p:sp>
            <p:nvSpPr>
              <p:cNvPr id="19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0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1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2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3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4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5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6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7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8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9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11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rgbClr val="00B050"/>
            </a:solidFill>
          </p:grpSpPr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8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12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13" name="组合 97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14" name="椭圆 77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5" name="椭圆 78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6" name="椭圆 79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201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3307442" y="1342155"/>
            <a:ext cx="1880643" cy="1107996"/>
          </a:xfrm>
        </p:spPr>
        <p:txBody>
          <a:bodyPr/>
          <a:lstStyle/>
          <a:p>
            <a:r>
              <a:rPr lang="zh-TW" altLang="en-US" baseline="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JhengHei" charset="-120"/>
              </a:rPr>
              <a:t>目錄</a:t>
            </a:r>
            <a:endParaRPr lang="zh-CN" altLang="en-US" baseline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JhengHei" charset="-120"/>
            </a:endParaRPr>
          </a:p>
        </p:txBody>
      </p:sp>
      <p:sp>
        <p:nvSpPr>
          <p:cNvPr id="24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862816" y="3291321"/>
            <a:ext cx="1268296" cy="1200329"/>
          </a:xfrm>
        </p:spPr>
        <p:txBody>
          <a:bodyPr/>
          <a:lstStyle/>
          <a:p>
            <a:r>
              <a:rPr lang="en-US" altLang="zh-CN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zh-CN" altLang="en-US" baseline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13"/>
          </p:nvPr>
        </p:nvSpPr>
        <p:spPr>
          <a:xfrm>
            <a:off x="4461363" y="3291321"/>
            <a:ext cx="1268296" cy="1200329"/>
          </a:xfrm>
        </p:spPr>
        <p:txBody>
          <a:bodyPr/>
          <a:lstStyle/>
          <a:p>
            <a:r>
              <a:rPr lang="en-US" altLang="zh-CN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zh-CN" altLang="en-US" baseline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占位符 19"/>
          <p:cNvSpPr>
            <a:spLocks noGrp="1"/>
          </p:cNvSpPr>
          <p:nvPr>
            <p:ph type="body" sz="quarter" idx="14"/>
          </p:nvPr>
        </p:nvSpPr>
        <p:spPr>
          <a:xfrm>
            <a:off x="8059910" y="3291321"/>
            <a:ext cx="1268296" cy="1200329"/>
          </a:xfrm>
        </p:spPr>
        <p:txBody>
          <a:bodyPr/>
          <a:lstStyle/>
          <a:p>
            <a:r>
              <a:rPr lang="en-US" altLang="zh-CN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zh-CN" altLang="en-US" baseline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占位符 20"/>
          <p:cNvSpPr>
            <a:spLocks noGrp="1"/>
          </p:cNvSpPr>
          <p:nvPr>
            <p:ph type="body" sz="quarter" idx="15"/>
          </p:nvPr>
        </p:nvSpPr>
        <p:spPr>
          <a:xfrm>
            <a:off x="862816" y="4713025"/>
            <a:ext cx="1268296" cy="1200329"/>
          </a:xfrm>
        </p:spPr>
        <p:txBody>
          <a:bodyPr/>
          <a:lstStyle/>
          <a:p>
            <a:r>
              <a:rPr lang="en-US" altLang="zh-CN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zh-CN" altLang="en-US" baseline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8"/>
          </p:nvPr>
        </p:nvSpPr>
        <p:spPr>
          <a:xfrm>
            <a:off x="2092995" y="3645024"/>
            <a:ext cx="2160000" cy="584775"/>
          </a:xfrm>
        </p:spPr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Kaiti TC" charset="-120"/>
              </a:rPr>
              <a:t>專題介紹</a:t>
            </a:r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22"/>
          </p:nvPr>
        </p:nvSpPr>
        <p:spPr>
          <a:xfrm>
            <a:off x="9290089" y="3645024"/>
            <a:ext cx="2160000" cy="584775"/>
          </a:xfrm>
        </p:spPr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Kaiti TC" charset="-120"/>
              </a:rPr>
              <a:t>事件表</a:t>
            </a:r>
          </a:p>
        </p:txBody>
      </p:sp>
      <p:sp>
        <p:nvSpPr>
          <p:cNvPr id="30" name="文字版面配置區 32"/>
          <p:cNvSpPr>
            <a:spLocks noGrp="1"/>
          </p:cNvSpPr>
          <p:nvPr>
            <p:ph type="body" sz="quarter" idx="24"/>
          </p:nvPr>
        </p:nvSpPr>
        <p:spPr>
          <a:xfrm>
            <a:off x="2092995" y="5076473"/>
            <a:ext cx="2160000" cy="584775"/>
          </a:xfrm>
        </p:spPr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Kaiti TC" charset="-120"/>
              </a:rPr>
              <a:t>使用案例</a:t>
            </a:r>
            <a:endParaRPr kumimoji="1" lang="zh-TW" altLang="en-US" baseline="0" dirty="0">
              <a:latin typeface="Microsoft YaHei" panose="020B0503020204020204" pitchFamily="34" charset="-122"/>
              <a:ea typeface="Microsoft YaHei" panose="020B0503020204020204" pitchFamily="34" charset="-122"/>
              <a:cs typeface="Kaiti TC" charset="-120"/>
            </a:endParaRPr>
          </a:p>
        </p:txBody>
      </p:sp>
      <p:sp>
        <p:nvSpPr>
          <p:cNvPr id="32" name="文字版面配置區 39"/>
          <p:cNvSpPr>
            <a:spLocks noGrp="1"/>
          </p:cNvSpPr>
          <p:nvPr>
            <p:ph type="body" sz="quarter" idx="16"/>
          </p:nvPr>
        </p:nvSpPr>
        <p:spPr>
          <a:xfrm>
            <a:off x="4461363" y="4713025"/>
            <a:ext cx="1268296" cy="1200329"/>
          </a:xfrm>
        </p:spPr>
        <p:txBody>
          <a:bodyPr/>
          <a:lstStyle/>
          <a:p>
            <a:r>
              <a:rPr kumimoji="1" lang="en-US" altLang="zh-TW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05</a:t>
            </a:r>
            <a:endParaRPr kumimoji="1" lang="zh-TW" altLang="en-US" baseline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字版面配置區 42"/>
          <p:cNvSpPr>
            <a:spLocks noGrp="1"/>
          </p:cNvSpPr>
          <p:nvPr>
            <p:ph type="body" sz="quarter" idx="20"/>
          </p:nvPr>
        </p:nvSpPr>
        <p:spPr>
          <a:xfrm>
            <a:off x="5668513" y="3343396"/>
            <a:ext cx="2160000" cy="1077218"/>
          </a:xfrm>
        </p:spPr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Kaiti TC" charset="-120"/>
              </a:rPr>
              <a:t>利害關係人目標表</a:t>
            </a:r>
          </a:p>
        </p:txBody>
      </p:sp>
      <p:sp>
        <p:nvSpPr>
          <p:cNvPr id="35" name="文字版面配置區 32"/>
          <p:cNvSpPr>
            <a:spLocks noGrp="1"/>
          </p:cNvSpPr>
          <p:nvPr>
            <p:ph type="body" sz="quarter" idx="24"/>
          </p:nvPr>
        </p:nvSpPr>
        <p:spPr>
          <a:xfrm>
            <a:off x="9290089" y="5076473"/>
            <a:ext cx="2368368" cy="1077218"/>
          </a:xfrm>
        </p:spPr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Kaiti TC" charset="-120"/>
              </a:rPr>
              <a:t>系統活動圖</a:t>
            </a:r>
          </a:p>
        </p:txBody>
      </p:sp>
      <p:sp>
        <p:nvSpPr>
          <p:cNvPr id="37" name="文字版面配置區 32"/>
          <p:cNvSpPr>
            <a:spLocks noGrp="1"/>
          </p:cNvSpPr>
          <p:nvPr>
            <p:ph type="body" sz="quarter" idx="24"/>
          </p:nvPr>
        </p:nvSpPr>
        <p:spPr>
          <a:xfrm>
            <a:off x="11182301" y="6596390"/>
            <a:ext cx="1008112" cy="261610"/>
          </a:xfrm>
        </p:spPr>
        <p:txBody>
          <a:bodyPr anchor="ctr"/>
          <a:lstStyle/>
          <a:p>
            <a:pPr algn="r"/>
            <a:r>
              <a:rPr kumimoji="1" lang="en-US" altLang="zh-TW" sz="1050" b="0" spc="600" baseline="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01/19</a:t>
            </a:r>
            <a:endParaRPr kumimoji="1" lang="zh-TW" altLang="en-US" sz="1050" b="0" spc="600" baseline="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字版面配置區 39"/>
          <p:cNvSpPr>
            <a:spLocks noGrp="1"/>
          </p:cNvSpPr>
          <p:nvPr>
            <p:ph type="body" sz="quarter" idx="16"/>
          </p:nvPr>
        </p:nvSpPr>
        <p:spPr>
          <a:xfrm>
            <a:off x="8059910" y="4713025"/>
            <a:ext cx="1268296" cy="1200329"/>
          </a:xfrm>
        </p:spPr>
        <p:txBody>
          <a:bodyPr/>
          <a:lstStyle/>
          <a:p>
            <a:r>
              <a:rPr kumimoji="1" lang="en-US" altLang="zh-TW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06</a:t>
            </a:r>
            <a:endParaRPr kumimoji="1" lang="zh-TW" altLang="en-US" baseline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字版面配置區 32"/>
          <p:cNvSpPr>
            <a:spLocks noGrp="1"/>
          </p:cNvSpPr>
          <p:nvPr>
            <p:ph type="body" sz="quarter" idx="24"/>
          </p:nvPr>
        </p:nvSpPr>
        <p:spPr>
          <a:xfrm>
            <a:off x="5668513" y="5076473"/>
            <a:ext cx="2160000" cy="584775"/>
          </a:xfrm>
        </p:spPr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Kaiti TC" charset="-120"/>
              </a:rPr>
              <a:t>系統畫面</a:t>
            </a:r>
            <a:endParaRPr kumimoji="1" lang="zh-TW" altLang="en-US" baseline="0" dirty="0">
              <a:latin typeface="Microsoft YaHei" panose="020B0503020204020204" pitchFamily="34" charset="-122"/>
              <a:ea typeface="Microsoft YaHei" panose="020B0503020204020204" pitchFamily="34" charset="-122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515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691706" y="2852412"/>
            <a:ext cx="2807000" cy="1728716"/>
            <a:chOff x="4707526" y="2649451"/>
            <a:chExt cx="2807000" cy="1728716"/>
          </a:xfrm>
        </p:grpSpPr>
        <p:sp>
          <p:nvSpPr>
            <p:cNvPr id="2" name="文本占位符 1"/>
            <p:cNvSpPr txBox="1">
              <a:spLocks/>
            </p:cNvSpPr>
            <p:nvPr/>
          </p:nvSpPr>
          <p:spPr>
            <a:xfrm>
              <a:off x="4707526" y="2649451"/>
              <a:ext cx="2807000" cy="108952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72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Arial Unicode MS" panose="020B0604020202020204" pitchFamily="34" charset="-120"/>
                  <a:cs typeface="Times New Roman" panose="02020603050405020304" pitchFamily="18" charset="0"/>
                </a:rPr>
                <a:t>Part 1</a:t>
              </a:r>
              <a:endParaRPr lang="zh-CN" altLang="en-US" sz="7200" b="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" name="文本占位符 2"/>
            <p:cNvSpPr txBox="1">
              <a:spLocks/>
            </p:cNvSpPr>
            <p:nvPr/>
          </p:nvSpPr>
          <p:spPr>
            <a:xfrm>
              <a:off x="4992771" y="3731836"/>
              <a:ext cx="2236511" cy="64633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kumimoji="1" lang="zh-TW" altLang="en-US" sz="4000" b="1" dirty="0">
                  <a:solidFill>
                    <a:srgbClr val="0070C0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  <a:cs typeface="Arial" panose="020B0604020202020204" pitchFamily="34" charset="0"/>
                </a:rPr>
                <a:t>專題介紹</a:t>
              </a:r>
            </a:p>
          </p:txBody>
        </p:sp>
      </p:grpSp>
      <p:sp>
        <p:nvSpPr>
          <p:cNvPr id="8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02/19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3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 txBox="1">
            <a:spLocks/>
          </p:cNvSpPr>
          <p:nvPr/>
        </p:nvSpPr>
        <p:spPr>
          <a:xfrm>
            <a:off x="835276" y="724444"/>
            <a:ext cx="5739695" cy="5443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專題介紹</a:t>
            </a:r>
            <a:endParaRPr lang="zh-TW" dirty="0">
              <a:latin typeface="華康中圓體" panose="020F0509000000000000" pitchFamily="49" charset="-120"/>
              <a:ea typeface="華康中圓體" panose="020F0509000000000000" pitchFamily="49" charset="-120"/>
              <a:cs typeface="Kaiti TC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35503" y="1412776"/>
            <a:ext cx="9793088" cy="358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zh-TW" altLang="zh-TW" sz="2000" dirty="0">
                <a:ea typeface="華康中圓體" panose="020F0509000000000000" pitchFamily="49" charset="-120"/>
              </a:rPr>
              <a:t>專案理由：推出攤商</a:t>
            </a:r>
            <a:r>
              <a:rPr lang="zh-TW" altLang="en-US" sz="2000" dirty="0">
                <a:ea typeface="華康中圓體" panose="020F0509000000000000" pitchFamily="49" charset="-120"/>
              </a:rPr>
              <a:t>即時</a:t>
            </a:r>
            <a:r>
              <a:rPr lang="zh-TW" altLang="zh-TW" sz="2000" dirty="0">
                <a:ea typeface="華康中圓體" panose="020F0509000000000000" pitchFamily="49" charset="-120"/>
              </a:rPr>
              <a:t>資訊平台</a:t>
            </a:r>
            <a:r>
              <a:rPr lang="en-US" altLang="zh-TW" sz="2000" dirty="0">
                <a:ea typeface="華康中圓體" panose="020F0509000000000000" pitchFamily="49" charset="-120"/>
              </a:rPr>
              <a:t>APP</a:t>
            </a:r>
            <a:r>
              <a:rPr lang="zh-TW" altLang="zh-TW" sz="2000" dirty="0">
                <a:ea typeface="華康中圓體" panose="020F0509000000000000" pitchFamily="49" charset="-120"/>
              </a:rPr>
              <a:t>，使消費者、攤商、商圈管理者及招商單位互惠</a:t>
            </a:r>
            <a:r>
              <a:rPr lang="zh-TW" altLang="en-US" sz="2000" dirty="0">
                <a:ea typeface="華康中圓體" panose="020F0509000000000000" pitchFamily="49" charset="-120"/>
              </a:rPr>
              <a:t>   　</a:t>
            </a:r>
            <a:r>
              <a:rPr lang="en-US" altLang="zh-TW" sz="2000" dirty="0">
                <a:ea typeface="華康中圓體" panose="020F0509000000000000" pitchFamily="49" charset="-120"/>
              </a:rPr>
              <a:t>	</a:t>
            </a:r>
            <a:r>
              <a:rPr lang="zh-TW" altLang="en-US" sz="2000" dirty="0">
                <a:ea typeface="華康中圓體" panose="020F0509000000000000" pitchFamily="49" charset="-120"/>
              </a:rPr>
              <a:t>  　</a:t>
            </a:r>
            <a:r>
              <a:rPr lang="zh-TW" altLang="zh-TW" sz="2000" dirty="0">
                <a:ea typeface="華康中圓體" panose="020F0509000000000000" pitchFamily="49" charset="-120"/>
              </a:rPr>
              <a:t>的平台。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zh-TW" altLang="zh-TW" sz="2000" dirty="0">
                <a:ea typeface="華康中圓體" panose="020F0509000000000000" pitchFamily="49" charset="-120"/>
              </a:rPr>
              <a:t>專案功能：獲取</a:t>
            </a:r>
            <a:r>
              <a:rPr lang="zh-TW" altLang="en-US" sz="2000" dirty="0">
                <a:ea typeface="華康中圓體" panose="020F0509000000000000" pitchFamily="49" charset="-120"/>
              </a:rPr>
              <a:t>即時性</a:t>
            </a:r>
            <a:r>
              <a:rPr lang="zh-TW" altLang="zh-TW" sz="2000" dirty="0">
                <a:ea typeface="華康中圓體" panose="020F0509000000000000" pitchFamily="49" charset="-120"/>
              </a:rPr>
              <a:t>攤商資訊，幫助攤商行銷與協助管理攤販快速媒合攤商。</a:t>
            </a:r>
            <a:endParaRPr lang="en-US" altLang="zh-TW" sz="2000" dirty="0">
              <a:ea typeface="華康中圓體" panose="020F0509000000000000" pitchFamily="49" charset="-120"/>
            </a:endParaRPr>
          </a:p>
          <a:p>
            <a:pPr>
              <a:lnSpc>
                <a:spcPct val="200000"/>
              </a:lnSpc>
            </a:pPr>
            <a:r>
              <a:rPr lang="zh-TW" altLang="zh-TW" sz="2000" dirty="0">
                <a:ea typeface="華康中圓體" panose="020F0509000000000000" pitchFamily="49" charset="-120"/>
              </a:rPr>
              <a:t>預期效益：攤販提升曝光機率的機會進而增加營收外，能讓使用者迅速了解周遭攤商</a:t>
            </a:r>
            <a:r>
              <a:rPr lang="en-US" altLang="zh-TW" sz="2000" dirty="0">
                <a:ea typeface="華康中圓體" panose="020F0509000000000000" pitchFamily="49" charset="-120"/>
              </a:rPr>
              <a:t>	</a:t>
            </a:r>
            <a:r>
              <a:rPr lang="zh-TW" altLang="en-US" sz="2000" dirty="0">
                <a:ea typeface="華康中圓體" panose="020F0509000000000000" pitchFamily="49" charset="-120"/>
              </a:rPr>
              <a:t>      </a:t>
            </a:r>
            <a:r>
              <a:rPr lang="zh-TW" altLang="zh-TW" sz="2000" dirty="0">
                <a:ea typeface="華康中圓體" panose="020F0509000000000000" pitchFamily="49" charset="-120"/>
              </a:rPr>
              <a:t>位置及營業概況，滿足顧客對未知的不確定心理，以促進購買欲望。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zh-TW" altLang="zh-TW" sz="2000" dirty="0">
              <a:ea typeface="華康中圓體" panose="020F0509000000000000" pitchFamily="49" charset="-120"/>
            </a:endParaRPr>
          </a:p>
        </p:txBody>
      </p:sp>
      <p:pic>
        <p:nvPicPr>
          <p:cNvPr id="1026" name="Picture 2" descr="C:\Users\Anna Lu\Desktop\png\002-mega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116" y="4831577"/>
            <a:ext cx="1621759" cy="162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na Lu\Desktop\png\003-job-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28" y="4831577"/>
            <a:ext cx="1608892" cy="16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na Lu\Desktop\png\004-teamwor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939" y="4831577"/>
            <a:ext cx="1608892" cy="16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橢圓 69"/>
          <p:cNvSpPr/>
          <p:nvPr/>
        </p:nvSpPr>
        <p:spPr>
          <a:xfrm>
            <a:off x="1174983" y="4831577"/>
            <a:ext cx="1621759" cy="162175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雲朵形 70"/>
          <p:cNvSpPr/>
          <p:nvPr/>
        </p:nvSpPr>
        <p:spPr>
          <a:xfrm rot="492119">
            <a:off x="1540262" y="5087521"/>
            <a:ext cx="1025530" cy="663578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1630008" y="5857166"/>
            <a:ext cx="108012" cy="1080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1558702" y="6073190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 rot="368323">
            <a:off x="1802672" y="5096144"/>
            <a:ext cx="50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sp>
        <p:nvSpPr>
          <p:cNvPr id="14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03/19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0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691706" y="2852412"/>
            <a:ext cx="2807000" cy="1728716"/>
            <a:chOff x="4707526" y="2649451"/>
            <a:chExt cx="2807000" cy="1728716"/>
          </a:xfrm>
        </p:grpSpPr>
        <p:sp>
          <p:nvSpPr>
            <p:cNvPr id="2" name="文本占位符 1"/>
            <p:cNvSpPr txBox="1">
              <a:spLocks/>
            </p:cNvSpPr>
            <p:nvPr/>
          </p:nvSpPr>
          <p:spPr>
            <a:xfrm>
              <a:off x="4707526" y="2649451"/>
              <a:ext cx="2807000" cy="108952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72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Arial Unicode MS" panose="020B0604020202020204" pitchFamily="34" charset="-120"/>
                  <a:cs typeface="Times New Roman" panose="02020603050405020304" pitchFamily="18" charset="0"/>
                </a:rPr>
                <a:t>Part </a:t>
              </a:r>
              <a:r>
                <a:rPr lang="en-US" altLang="zh-TW" sz="72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Arial Unicode MS" panose="020B0604020202020204" pitchFamily="34" charset="-120"/>
                  <a:cs typeface="Times New Roman" panose="02020603050405020304" pitchFamily="18" charset="0"/>
                </a:rPr>
                <a:t>2</a:t>
              </a:r>
              <a:endParaRPr lang="zh-CN" altLang="en-US" sz="7200" b="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" name="文本占位符 2"/>
            <p:cNvSpPr txBox="1">
              <a:spLocks/>
            </p:cNvSpPr>
            <p:nvPr/>
          </p:nvSpPr>
          <p:spPr>
            <a:xfrm>
              <a:off x="4992771" y="3731836"/>
              <a:ext cx="2236511" cy="64633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kumimoji="1" lang="zh-TW" altLang="en-US" sz="4000" b="1" dirty="0">
                  <a:solidFill>
                    <a:srgbClr val="0070C0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  <a:cs typeface="Arial" panose="020B0604020202020204" pitchFamily="34" charset="0"/>
                </a:rPr>
                <a:t>利害關係人目標表</a:t>
              </a:r>
            </a:p>
          </p:txBody>
        </p:sp>
      </p:grpSp>
      <p:sp>
        <p:nvSpPr>
          <p:cNvPr id="8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02/19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6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 txBox="1">
            <a:spLocks/>
          </p:cNvSpPr>
          <p:nvPr/>
        </p:nvSpPr>
        <p:spPr>
          <a:xfrm>
            <a:off x="835276" y="724444"/>
            <a:ext cx="5739695" cy="5443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華康中圓體" panose="020F0509000000000000" pitchFamily="49" charset="-120"/>
                <a:ea typeface="華康中圓體" panose="020F0509000000000000" pitchFamily="49" charset="-120"/>
                <a:cs typeface="Kaiti TC" charset="-120"/>
              </a:rPr>
              <a:t>利害關係人目標表</a:t>
            </a:r>
            <a:endParaRPr lang="zh-TW" dirty="0">
              <a:latin typeface="華康中圓體" panose="020F0509000000000000" pitchFamily="49" charset="-120"/>
              <a:ea typeface="華康中圓體" panose="020F0509000000000000" pitchFamily="49" charset="-120"/>
              <a:cs typeface="Kaiti TC" charset="-12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30" y="295844"/>
            <a:ext cx="2829371" cy="194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04/19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DCBC23A-415D-4485-91DC-F49D6A32B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99181"/>
              </p:ext>
            </p:extLst>
          </p:nvPr>
        </p:nvGraphicFramePr>
        <p:xfrm>
          <a:off x="1198664" y="2564904"/>
          <a:ext cx="9742137" cy="2808312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893266">
                  <a:extLst>
                    <a:ext uri="{9D8B030D-6E8A-4147-A177-3AD203B41FA5}">
                      <a16:colId xmlns:a16="http://schemas.microsoft.com/office/drawing/2014/main" val="3097337023"/>
                    </a:ext>
                  </a:extLst>
                </a:gridCol>
                <a:gridCol w="7848871">
                  <a:extLst>
                    <a:ext uri="{9D8B030D-6E8A-4147-A177-3AD203B41FA5}">
                      <a16:colId xmlns:a16="http://schemas.microsoft.com/office/drawing/2014/main" val="1422672102"/>
                    </a:ext>
                  </a:extLst>
                </a:gridCol>
              </a:tblGrid>
              <a:tr h="32960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2000" kern="1200" dirty="0"/>
                        <a:t>利害關係人</a:t>
                      </a:r>
                      <a:r>
                        <a:rPr lang="en-US" sz="2000" kern="1200" dirty="0"/>
                        <a:t> </a:t>
                      </a:r>
                      <a:endParaRPr lang="zh-TW" altLang="en-US" sz="2000" b="1" kern="1200" dirty="0">
                        <a:solidFill>
                          <a:schemeClr val="tx1"/>
                        </a:solidFill>
                        <a:latin typeface="+mn-lt"/>
                        <a:ea typeface="華康中圓體" panose="020F0509000000000000" pitchFamily="49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2000" kern="1200" dirty="0"/>
                        <a:t>目標</a:t>
                      </a:r>
                      <a:endParaRPr lang="zh-TW" altLang="en-US" sz="2000" b="1" kern="1200" dirty="0">
                        <a:solidFill>
                          <a:schemeClr val="tx1"/>
                        </a:solidFill>
                        <a:latin typeface="+mn-lt"/>
                        <a:ea typeface="華康中圓體" panose="020F0509000000000000" pitchFamily="49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2845419"/>
                  </a:ext>
                </a:extLst>
              </a:tr>
              <a:tr h="1239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華康中圓體" panose="020F0509000000000000" pitchFamily="49" charset="-120"/>
                          <a:cs typeface="+mn-cs"/>
                        </a:rPr>
                        <a:t>攤商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TW" altLang="en-US" sz="2000" kern="1200" dirty="0"/>
                        <a:t>能夠將自將商品或服務等資訊放上</a:t>
                      </a:r>
                      <a:r>
                        <a:rPr lang="en-US" sz="2000" kern="1200" dirty="0"/>
                        <a:t>APP</a:t>
                      </a:r>
                      <a:r>
                        <a:rPr lang="zh-TW" altLang="en-US" sz="2000" kern="1200" dirty="0"/>
                        <a:t>上面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TW" altLang="en-US" sz="2000" kern="1200" dirty="0"/>
                        <a:t>節省自建</a:t>
                      </a:r>
                      <a:r>
                        <a:rPr lang="en-US" sz="2000" kern="1200" dirty="0"/>
                        <a:t>APP</a:t>
                      </a:r>
                      <a:r>
                        <a:rPr lang="zh-TW" altLang="en-US" sz="2000" kern="1200" dirty="0"/>
                        <a:t>的成本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TW" altLang="en-US" sz="2000" kern="1200" dirty="0"/>
                        <a:t>省去維護與管理</a:t>
                      </a:r>
                      <a:r>
                        <a:rPr lang="en-US" sz="2000" kern="1200" dirty="0"/>
                        <a:t>APP</a:t>
                      </a:r>
                      <a:r>
                        <a:rPr lang="zh-TW" altLang="en-US" sz="2000" kern="1200" dirty="0"/>
                        <a:t>的困擾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華康中圓體" panose="020F0509000000000000" pitchFamily="49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421483"/>
                  </a:ext>
                </a:extLst>
              </a:tr>
              <a:tr h="4131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/>
                        <a:t>使用者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華康中圓體" panose="020F0509000000000000" pitchFamily="49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200"/>
                        <a:t>可以快速了解周遭攤商位置及營業概況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華康中圓體" panose="020F0509000000000000" pitchFamily="49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827404"/>
                  </a:ext>
                </a:extLst>
              </a:tr>
              <a:tr h="826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/>
                        <a:t>商圈管理人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華康中圓體" panose="020F0509000000000000" pitchFamily="49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200" dirty="0"/>
                        <a:t>獲取即時性攤商資訊，幫助攤商行銷與協助管理攤販快速媒合攤商。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華康中圓體" panose="020F0509000000000000" pitchFamily="49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4856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64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691706" y="2852412"/>
            <a:ext cx="2807000" cy="1728716"/>
            <a:chOff x="4707526" y="2649451"/>
            <a:chExt cx="2807000" cy="1728716"/>
          </a:xfrm>
        </p:grpSpPr>
        <p:sp>
          <p:nvSpPr>
            <p:cNvPr id="2" name="文本占位符 1"/>
            <p:cNvSpPr txBox="1">
              <a:spLocks/>
            </p:cNvSpPr>
            <p:nvPr/>
          </p:nvSpPr>
          <p:spPr>
            <a:xfrm>
              <a:off x="4707526" y="2649451"/>
              <a:ext cx="2807000" cy="108952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72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Arial Unicode MS" panose="020B0604020202020204" pitchFamily="34" charset="-120"/>
                  <a:cs typeface="Times New Roman" panose="02020603050405020304" pitchFamily="18" charset="0"/>
                </a:rPr>
                <a:t>Part </a:t>
              </a:r>
              <a:r>
                <a:rPr lang="en-US" altLang="zh-TW" sz="72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Arial Unicode MS" panose="020B0604020202020204" pitchFamily="34" charset="-120"/>
                  <a:cs typeface="Times New Roman" panose="02020603050405020304" pitchFamily="18" charset="0"/>
                </a:rPr>
                <a:t>3</a:t>
              </a:r>
              <a:endParaRPr lang="zh-CN" altLang="en-US" sz="7200" b="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" name="文本占位符 2"/>
            <p:cNvSpPr txBox="1">
              <a:spLocks/>
            </p:cNvSpPr>
            <p:nvPr/>
          </p:nvSpPr>
          <p:spPr>
            <a:xfrm>
              <a:off x="4992771" y="3731836"/>
              <a:ext cx="2236511" cy="64633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kumimoji="1" lang="zh-TW" altLang="en-US" sz="4000" b="1" dirty="0">
                  <a:solidFill>
                    <a:srgbClr val="0070C0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  <a:cs typeface="Arial" panose="020B0604020202020204" pitchFamily="34" charset="0"/>
                </a:rPr>
                <a:t>事件表</a:t>
              </a:r>
            </a:p>
          </p:txBody>
        </p:sp>
      </p:grpSp>
      <p:sp>
        <p:nvSpPr>
          <p:cNvPr id="8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02/19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1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 txBox="1">
            <a:spLocks/>
          </p:cNvSpPr>
          <p:nvPr/>
        </p:nvSpPr>
        <p:spPr>
          <a:xfrm>
            <a:off x="835276" y="724444"/>
            <a:ext cx="5739695" cy="5443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dirty="0">
                <a:ea typeface="華康中圓體" panose="020F0509000000000000" pitchFamily="49" charset="-120"/>
              </a:rPr>
              <a:t>事件表</a:t>
            </a:r>
            <a:endParaRPr lang="zh-TW" altLang="en-US" dirty="0">
              <a:ea typeface="華康中圓體" panose="020F0509000000000000" pitchFamily="49" charset="-120"/>
            </a:endParaRPr>
          </a:p>
        </p:txBody>
      </p:sp>
      <p:sp>
        <p:nvSpPr>
          <p:cNvPr id="27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05/19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C037B3-86F4-4DFC-A471-F8869B3E8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011113"/>
              </p:ext>
            </p:extLst>
          </p:nvPr>
        </p:nvGraphicFramePr>
        <p:xfrm>
          <a:off x="1054646" y="2060848"/>
          <a:ext cx="9577064" cy="280831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4788532">
                  <a:extLst>
                    <a:ext uri="{9D8B030D-6E8A-4147-A177-3AD203B41FA5}">
                      <a16:colId xmlns:a16="http://schemas.microsoft.com/office/drawing/2014/main" val="1293637515"/>
                    </a:ext>
                  </a:extLst>
                </a:gridCol>
                <a:gridCol w="4788532">
                  <a:extLst>
                    <a:ext uri="{9D8B030D-6E8A-4147-A177-3AD203B41FA5}">
                      <a16:colId xmlns:a16="http://schemas.microsoft.com/office/drawing/2014/main" val="904663327"/>
                    </a:ext>
                  </a:extLst>
                </a:gridCol>
              </a:tblGrid>
              <a:tr h="561662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事件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/>
                        <a:t>使用案例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7927790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能夠訂閱廠商活動訊息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系統推播作業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833156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能夠接收目前市場相關資訊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系統數據整合分析作業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1041720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能夠修改攤商自身相關資訊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攤商基本資訊修改作業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5761450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能夠修改營業狀態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kern="1200" dirty="0"/>
                        <a:t>營業狀態管理作業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15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90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691706" y="2852412"/>
            <a:ext cx="2807000" cy="1728716"/>
            <a:chOff x="4707526" y="2649451"/>
            <a:chExt cx="2807000" cy="1728716"/>
          </a:xfrm>
        </p:grpSpPr>
        <p:sp>
          <p:nvSpPr>
            <p:cNvPr id="2" name="文本占位符 1"/>
            <p:cNvSpPr txBox="1">
              <a:spLocks/>
            </p:cNvSpPr>
            <p:nvPr/>
          </p:nvSpPr>
          <p:spPr>
            <a:xfrm>
              <a:off x="4707526" y="2649451"/>
              <a:ext cx="2807000" cy="108952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72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Arial Unicode MS" panose="020B0604020202020204" pitchFamily="34" charset="-120"/>
                  <a:cs typeface="Times New Roman" panose="02020603050405020304" pitchFamily="18" charset="0"/>
                </a:rPr>
                <a:t>Part </a:t>
              </a:r>
              <a:r>
                <a:rPr lang="en-US" altLang="zh-TW" sz="72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Arial Unicode MS" panose="020B0604020202020204" pitchFamily="34" charset="-120"/>
                  <a:cs typeface="Times New Roman" panose="02020603050405020304" pitchFamily="18" charset="0"/>
                </a:rPr>
                <a:t>4</a:t>
              </a:r>
              <a:endParaRPr lang="zh-CN" altLang="en-US" sz="7200" b="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" name="文本占位符 2"/>
            <p:cNvSpPr txBox="1">
              <a:spLocks/>
            </p:cNvSpPr>
            <p:nvPr/>
          </p:nvSpPr>
          <p:spPr>
            <a:xfrm>
              <a:off x="4992771" y="3731836"/>
              <a:ext cx="2236511" cy="64633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kumimoji="1" lang="zh-TW" altLang="en-US" sz="4000" b="1" dirty="0">
                  <a:solidFill>
                    <a:srgbClr val="0070C0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  <a:cs typeface="Arial" panose="020B0604020202020204" pitchFamily="34" charset="0"/>
                </a:rPr>
                <a:t>使用案例</a:t>
              </a:r>
            </a:p>
          </p:txBody>
        </p:sp>
      </p:grpSp>
      <p:sp>
        <p:nvSpPr>
          <p:cNvPr id="8" name="文字版面配置區 32"/>
          <p:cNvSpPr txBox="1">
            <a:spLocks/>
          </p:cNvSpPr>
          <p:nvPr/>
        </p:nvSpPr>
        <p:spPr>
          <a:xfrm>
            <a:off x="11182301" y="6596390"/>
            <a:ext cx="1008112" cy="2616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050" spc="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02/19</a:t>
            </a:r>
            <a:endParaRPr kumimoji="1" lang="zh-TW" altLang="en-US" sz="1050" spc="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18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477</Words>
  <Application>Microsoft Office PowerPoint</Application>
  <PresentationFormat>自訂</PresentationFormat>
  <Paragraphs>124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32" baseType="lpstr">
      <vt:lpstr>Calibri</vt:lpstr>
      <vt:lpstr>Arial</vt:lpstr>
      <vt:lpstr>Microsoft YaHei</vt:lpstr>
      <vt:lpstr>微軟正黑體</vt:lpstr>
      <vt:lpstr>Kaiti TC</vt:lpstr>
      <vt:lpstr>Times New Roman</vt:lpstr>
      <vt:lpstr>新細明體</vt:lpstr>
      <vt:lpstr>SimSun</vt:lpstr>
      <vt:lpstr>Arial Unicode MS</vt:lpstr>
      <vt:lpstr>Microsoft YaHei UI</vt:lpstr>
      <vt:lpstr>微軟正黑體</vt:lpstr>
      <vt:lpstr>Wingdings</vt:lpstr>
      <vt:lpstr>華康中圓體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Anna Lu</dc:creator>
  <cp:lastModifiedBy>明原</cp:lastModifiedBy>
  <cp:revision>66</cp:revision>
  <dcterms:created xsi:type="dcterms:W3CDTF">2017-11-24T15:46:31Z</dcterms:created>
  <dcterms:modified xsi:type="dcterms:W3CDTF">2018-10-24T18:04:19Z</dcterms:modified>
</cp:coreProperties>
</file>