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90" r:id="rId4"/>
    <p:sldId id="279" r:id="rId5"/>
    <p:sldId id="260" r:id="rId6"/>
    <p:sldId id="259" r:id="rId7"/>
    <p:sldId id="276" r:id="rId8"/>
    <p:sldId id="264" r:id="rId9"/>
    <p:sldId id="265" r:id="rId10"/>
    <p:sldId id="266" r:id="rId11"/>
    <p:sldId id="267" r:id="rId12"/>
    <p:sldId id="268" r:id="rId13"/>
    <p:sldId id="281" r:id="rId14"/>
    <p:sldId id="283" r:id="rId15"/>
    <p:sldId id="280" r:id="rId16"/>
    <p:sldId id="270" r:id="rId17"/>
    <p:sldId id="289" r:id="rId18"/>
    <p:sldId id="291" r:id="rId19"/>
    <p:sldId id="285" r:id="rId20"/>
    <p:sldId id="284" r:id="rId21"/>
    <p:sldId id="288"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1E6"/>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hedotnetproject.blogspot.com/2015/11/the-net-framework.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hedotnetproject.blogspot.com/2015/11/the-net-framework.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hedotnetproject.blogspot.com/2015/11/the-net-framework.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ttwarren.org/2018/10/02/A-History-of-.NET-Runtimes/" TargetMode="External"/><Relationship Id="rId2" Type="http://schemas.openxmlformats.org/officeDocument/2006/relationships/hyperlink" Target="https://docs.microsoft.com/en-us/dotnet/standard/components#net-runtime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framework/" TargetMode="External"/><Relationship Id="rId7" Type="http://schemas.openxmlformats.org/officeDocument/2006/relationships/image" Target="../media/image11.jpeg"/><Relationship Id="rId2" Type="http://schemas.openxmlformats.org/officeDocument/2006/relationships/hyperlink" Target="https://docs.microsoft.com/en-us/dotnet/standard/components#net-framework"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docs.microsoft.com/en-us/dotnet/core/about" TargetMode="External"/><Relationship Id="rId7" Type="http://schemas.openxmlformats.org/officeDocument/2006/relationships/image" Target="../media/image10.png"/><Relationship Id="rId2" Type="http://schemas.openxmlformats.org/officeDocument/2006/relationships/hyperlink" Target="https://docs.microsoft.com/en-us/dotnet/standard/components#net-core"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docs.microsoft.com/en-us/dotnet/fundamental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spnet/core/fundamentals/?view=aspnetcore-3.1&amp;tabs=windows" TargetMode="External"/><Relationship Id="rId2" Type="http://schemas.openxmlformats.org/officeDocument/2006/relationships/hyperlink" Target="https://docs.microsoft.com/en-us/aspnet/core/introduction-to-aspnet-core?view=aspnetcore-3.1"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spnet/core/introduction-to-aspnet-core?view=aspnetcore-3.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dotnet/core/whats-new/dotnet-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dotnet/standard/components#mono" TargetMode="Externa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standard/components#applicable-standard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mono-project.com/docs/about-mono/" TargetMode="External"/><Relationship Id="rId7" Type="http://schemas.openxmlformats.org/officeDocument/2006/relationships/image" Target="../media/image11.jpeg"/><Relationship Id="rId2" Type="http://schemas.openxmlformats.org/officeDocument/2006/relationships/hyperlink" Target="https://docs.microsoft.com/en-us/dotnet/standard/components#mono"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xamarin/get-started/what-is-xamarin"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xamarin/get-started/what-is-xamar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tnet.microsoft.com/learn/dotnet/what-is-dotnet-framework" TargetMode="External"/><Relationship Id="rId2" Type="http://schemas.openxmlformats.org/officeDocument/2006/relationships/hyperlink" Target="https://dotnet.microsoft.com/learn/dotnet/what-is-dotnet"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standard/components#net-implement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net-standard#net-implementation-support" TargetMode="External"/><Relationship Id="rId2" Type="http://schemas.openxmlformats.org/officeDocument/2006/relationships/hyperlink" Target="https://docs.microsoft.com/en-us/dotnet/standard/components#net-standard"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dotnet/standard/net-standard#net-implementation-suppo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uGet" TargetMode="External"/><Relationship Id="rId2" Type="http://schemas.openxmlformats.org/officeDocument/2006/relationships/hyperlink" Target="https://docs.microsoft.com/en-us/dotnet/standard/net-standa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thedotnetproject.blogspot.com/2015/11/the-net-framework.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hedotnetproject.blogspot.com/2015/11/the-net-framework.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solidFill>
                  <a:schemeClr val="tx1"/>
                </a:solidFill>
              </a:rPr>
              <a:t>.NET Architectural Components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w="25400">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1096963" y="2700129"/>
            <a:ext cx="3460749" cy="1323439"/>
          </a:xfrm>
          <a:prstGeom prst="rect">
            <a:avLst/>
          </a:prstGeom>
          <a:ln w="25400">
            <a:solidFill>
              <a:schemeClr val="accent2"/>
            </a:solidFill>
          </a:ln>
          <a:effectLst/>
        </p:spPr>
        <p:txBody>
          <a:bodyPr wrap="square">
            <a:spAutoFit/>
          </a:bodyPr>
          <a:lstStyle/>
          <a:p>
            <a:r>
              <a:rPr lang="en-US" sz="2000" b="1" dirty="0"/>
              <a:t>ADO.NET </a:t>
            </a:r>
            <a:r>
              <a:rPr lang="en-US" sz="2000" i="1" dirty="0"/>
              <a:t>library</a:t>
            </a:r>
            <a:r>
              <a:rPr lang="en-US" sz="2000" dirty="0"/>
              <a:t> and </a:t>
            </a:r>
            <a:r>
              <a:rPr lang="en-US" sz="2000" b="1" dirty="0"/>
              <a:t>XML </a:t>
            </a:r>
            <a:r>
              <a:rPr lang="en-US" sz="2000" dirty="0"/>
              <a:t>support tasks related to data access, parsing, manipulation and generating XML. </a:t>
            </a:r>
          </a:p>
        </p:txBody>
      </p:sp>
      <p:cxnSp>
        <p:nvCxnSpPr>
          <p:cNvPr id="8" name="Connector: Elbow 7">
            <a:extLst>
              <a:ext uri="{FF2B5EF4-FFF2-40B4-BE49-F238E27FC236}">
                <a16:creationId xmlns:a16="http://schemas.microsoft.com/office/drawing/2014/main" id="{51C3B212-E781-4493-87EF-4668610A43A0}"/>
              </a:ext>
            </a:extLst>
          </p:cNvPr>
          <p:cNvCxnSpPr>
            <a:cxnSpLocks/>
            <a:stCxn id="6" idx="2"/>
          </p:cNvCxnSpPr>
          <p:nvPr/>
        </p:nvCxnSpPr>
        <p:spPr>
          <a:xfrm rot="16200000" flipH="1">
            <a:off x="3768354" y="3082551"/>
            <a:ext cx="567480" cy="2449513"/>
          </a:xfrm>
          <a:prstGeom prst="bentConnector2">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C5D1751B-789C-41E3-A35E-C9B98481771C}"/>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.NET Framework (traditional)</a:t>
            </a:r>
            <a:br>
              <a:rPr lang="en-US" sz="1400" dirty="0">
                <a:hlinkClick r:id="rId3"/>
              </a:rPr>
            </a:br>
            <a:r>
              <a:rPr lang="en-US" sz="1400" dirty="0">
                <a:hlinkClick r:id="rId3"/>
              </a:rPr>
              <a:t>http://thedotnetproject.blogspot.com/2015/11/the-net-framework.html</a:t>
            </a:r>
            <a:endParaRPr lang="en-US" sz="1400" dirty="0"/>
          </a:p>
        </p:txBody>
      </p:sp>
    </p:spTree>
    <p:extLst>
      <p:ext uri="{BB962C8B-B14F-4D97-AF65-F5344CB8AC3E}">
        <p14:creationId xmlns:p14="http://schemas.microsoft.com/office/powerpoint/2010/main" val="2745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406238" y="2320021"/>
            <a:ext cx="3918408" cy="369332"/>
          </a:xfrm>
          <a:prstGeom prst="rect">
            <a:avLst/>
          </a:prstGeom>
        </p:spPr>
        <p:txBody>
          <a:bodyPr wrap="square">
            <a:spAutoFit/>
          </a:bodyPr>
          <a:lstStyle/>
          <a:p>
            <a:endParaRPr lang="en-US" dirty="0"/>
          </a:p>
        </p:txBody>
      </p:sp>
      <p:cxnSp>
        <p:nvCxnSpPr>
          <p:cNvPr id="8" name="Connector: Elbow 7">
            <a:extLst>
              <a:ext uri="{FF2B5EF4-FFF2-40B4-BE49-F238E27FC236}">
                <a16:creationId xmlns:a16="http://schemas.microsoft.com/office/drawing/2014/main" id="{51C3B212-E781-4493-87EF-4668610A43A0}"/>
              </a:ext>
            </a:extLst>
          </p:cNvPr>
          <p:cNvCxnSpPr>
            <a:cxnSpLocks/>
            <a:stCxn id="2" idx="2"/>
          </p:cNvCxnSpPr>
          <p:nvPr/>
        </p:nvCxnSpPr>
        <p:spPr>
          <a:xfrm rot="5400000" flipH="1" flipV="1">
            <a:off x="3878598" y="2808552"/>
            <a:ext cx="130104" cy="2514000"/>
          </a:xfrm>
          <a:prstGeom prst="bentConnector4">
            <a:avLst>
              <a:gd name="adj1" fmla="val -175706"/>
              <a:gd name="adj2" fmla="val 81617"/>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CCAF47D0-1C83-438A-9387-9C7CA6080D95}"/>
              </a:ext>
            </a:extLst>
          </p:cNvPr>
          <p:cNvSpPr/>
          <p:nvPr/>
        </p:nvSpPr>
        <p:spPr>
          <a:xfrm>
            <a:off x="1096963" y="2191612"/>
            <a:ext cx="3179374" cy="1938992"/>
          </a:xfrm>
          <a:prstGeom prst="rect">
            <a:avLst/>
          </a:prstGeom>
          <a:noFill/>
          <a:ln w="25400">
            <a:solidFill>
              <a:schemeClr val="accent2"/>
            </a:solidFill>
          </a:ln>
          <a:effectLst/>
        </p:spPr>
        <p:txBody>
          <a:bodyPr wrap="square">
            <a:spAutoFit/>
          </a:bodyPr>
          <a:lstStyle/>
          <a:p>
            <a:r>
              <a:rPr lang="en-US" sz="2000" b="1" dirty="0"/>
              <a:t>ASP.NET</a:t>
            </a:r>
            <a:r>
              <a:rPr lang="en-US" sz="2000" dirty="0"/>
              <a:t> and </a:t>
            </a:r>
            <a:r>
              <a:rPr lang="en-US" sz="2000" b="1" dirty="0"/>
              <a:t>Windows Forms</a:t>
            </a:r>
            <a:r>
              <a:rPr lang="en-US" sz="2000" dirty="0"/>
              <a:t> build web applications, standard Windows applications, and develop and consume web services (API). </a:t>
            </a:r>
          </a:p>
        </p:txBody>
      </p:sp>
      <p:sp>
        <p:nvSpPr>
          <p:cNvPr id="7" name="Title 1">
            <a:extLst>
              <a:ext uri="{FF2B5EF4-FFF2-40B4-BE49-F238E27FC236}">
                <a16:creationId xmlns:a16="http://schemas.microsoft.com/office/drawing/2014/main" id="{6AC34BB0-9C83-46C2-8188-CD6E1FD9776B}"/>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.NET Framework (traditional)</a:t>
            </a:r>
            <a:br>
              <a:rPr lang="en-US" sz="4800" dirty="0">
                <a:hlinkClick r:id="rId3"/>
              </a:rPr>
            </a:br>
            <a:r>
              <a:rPr lang="en-US" sz="1400" dirty="0">
                <a:hlinkClick r:id="rId3"/>
              </a:rPr>
              <a:t>http://thedotnetproject.blogspot.com/2015/11/the-net-framework.html</a:t>
            </a:r>
            <a:endParaRPr lang="en-US" sz="1400" dirty="0"/>
          </a:p>
        </p:txBody>
      </p:sp>
    </p:spTree>
    <p:extLst>
      <p:ext uri="{BB962C8B-B14F-4D97-AF65-F5344CB8AC3E}">
        <p14:creationId xmlns:p14="http://schemas.microsoft.com/office/powerpoint/2010/main" val="587348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w="25400">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1096962" y="3241097"/>
            <a:ext cx="3512213" cy="2862322"/>
          </a:xfrm>
          <a:prstGeom prst="rect">
            <a:avLst/>
          </a:prstGeom>
          <a:ln w="25400">
            <a:solidFill>
              <a:schemeClr val="accent2"/>
            </a:solidFill>
          </a:ln>
          <a:effectLst/>
        </p:spPr>
        <p:txBody>
          <a:bodyPr wrap="square">
            <a:spAutoFit/>
          </a:bodyPr>
          <a:lstStyle/>
          <a:p>
            <a:r>
              <a:rPr lang="en-US" sz="2000" dirty="0"/>
              <a:t>The </a:t>
            </a:r>
            <a:r>
              <a:rPr lang="en-US" sz="2000" b="1" i="1" dirty="0"/>
              <a:t>Common Language Specification (CLS)</a:t>
            </a:r>
            <a:r>
              <a:rPr lang="en-US" sz="2000" dirty="0"/>
              <a:t> defines a subset of the </a:t>
            </a:r>
            <a:r>
              <a:rPr lang="en-US" sz="2000" b="1" i="1" dirty="0"/>
              <a:t>Common Type System (CTS)</a:t>
            </a:r>
            <a:r>
              <a:rPr lang="en-US" sz="2000" dirty="0"/>
              <a:t>. The </a:t>
            </a:r>
            <a:r>
              <a:rPr lang="en-US" sz="2000" b="1" i="1" dirty="0"/>
              <a:t>CTS  </a:t>
            </a:r>
            <a:r>
              <a:rPr lang="en-US" sz="2000" dirty="0"/>
              <a:t>defines the shared data </a:t>
            </a:r>
            <a:r>
              <a:rPr lang="en-US" sz="2000" b="1" i="1" dirty="0"/>
              <a:t>type </a:t>
            </a:r>
            <a:r>
              <a:rPr lang="en-US" sz="2000" dirty="0"/>
              <a:t>that facilitates cross-language integration. The flexibility of CTS helps many languages adapt to the .NET platform.</a:t>
            </a:r>
          </a:p>
        </p:txBody>
      </p:sp>
      <p:cxnSp>
        <p:nvCxnSpPr>
          <p:cNvPr id="8" name="Connector: Elbow 7">
            <a:extLst>
              <a:ext uri="{FF2B5EF4-FFF2-40B4-BE49-F238E27FC236}">
                <a16:creationId xmlns:a16="http://schemas.microsoft.com/office/drawing/2014/main" id="{51C3B212-E781-4493-87EF-4668610A43A0}"/>
              </a:ext>
            </a:extLst>
          </p:cNvPr>
          <p:cNvCxnSpPr>
            <a:cxnSpLocks/>
            <a:stCxn id="6" idx="0"/>
          </p:cNvCxnSpPr>
          <p:nvPr/>
        </p:nvCxnSpPr>
        <p:spPr>
          <a:xfrm rot="16200000" flipH="1">
            <a:off x="3973388" y="2120777"/>
            <a:ext cx="145041" cy="2385681"/>
          </a:xfrm>
          <a:prstGeom prst="bentConnector4">
            <a:avLst>
              <a:gd name="adj1" fmla="val -157611"/>
              <a:gd name="adj2" fmla="val 81615"/>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0E18A472-2B13-43D8-8087-8C1011AB878B}"/>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.NET Framework (traditional)</a:t>
            </a:r>
            <a:br>
              <a:rPr lang="en-US" sz="1400" dirty="0">
                <a:hlinkClick r:id="rId3"/>
              </a:rPr>
            </a:br>
            <a:r>
              <a:rPr lang="en-US" sz="1400" dirty="0">
                <a:hlinkClick r:id="rId3"/>
              </a:rPr>
              <a:t>http://thedotnetproject.blogspot.com/2015/11/the-net-framework.html</a:t>
            </a:r>
            <a:endParaRPr lang="en-US" sz="1400" dirty="0"/>
          </a:p>
        </p:txBody>
      </p:sp>
    </p:spTree>
    <p:extLst>
      <p:ext uri="{BB962C8B-B14F-4D97-AF65-F5344CB8AC3E}">
        <p14:creationId xmlns:p14="http://schemas.microsoft.com/office/powerpoint/2010/main" val="107097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15D1-F79C-4623-810A-35654877EAA0}"/>
              </a:ext>
            </a:extLst>
          </p:cNvPr>
          <p:cNvSpPr>
            <a:spLocks noGrp="1"/>
          </p:cNvSpPr>
          <p:nvPr>
            <p:ph type="title"/>
          </p:nvPr>
        </p:nvSpPr>
        <p:spPr/>
        <p:txBody>
          <a:bodyPr>
            <a:normAutofit/>
          </a:bodyPr>
          <a:lstStyle/>
          <a:p>
            <a:r>
              <a:rPr lang="en-US" dirty="0">
                <a:solidFill>
                  <a:schemeClr val="tx1"/>
                </a:solidFill>
              </a:rPr>
              <a:t>.NET Runtimes</a:t>
            </a:r>
            <a:br>
              <a:rPr lang="en-US" dirty="0"/>
            </a:br>
            <a:r>
              <a:rPr lang="en-US" sz="1400" dirty="0">
                <a:hlinkClick r:id="rId2"/>
              </a:rPr>
              <a:t>https://docs.microsoft.com/en-us/dotnet/standard/components#net-runtimes</a:t>
            </a:r>
            <a:br>
              <a:rPr lang="en-US" sz="1400" dirty="0"/>
            </a:br>
            <a:r>
              <a:rPr lang="en-US" sz="1400" dirty="0">
                <a:hlinkClick r:id="rId3"/>
              </a:rPr>
              <a:t>https://mattwarren.org/2018/10/02/A-History-of-.NET-Runtimes/</a:t>
            </a:r>
            <a:endParaRPr lang="en-US" dirty="0"/>
          </a:p>
        </p:txBody>
      </p:sp>
      <p:pic>
        <p:nvPicPr>
          <p:cNvPr id="4" name="Picture 3">
            <a:extLst>
              <a:ext uri="{FF2B5EF4-FFF2-40B4-BE49-F238E27FC236}">
                <a16:creationId xmlns:a16="http://schemas.microsoft.com/office/drawing/2014/main" id="{9973B4BC-7DCA-4289-B014-F412E6849885}"/>
              </a:ext>
            </a:extLst>
          </p:cNvPr>
          <p:cNvPicPr>
            <a:picLocks noChangeAspect="1"/>
          </p:cNvPicPr>
          <p:nvPr/>
        </p:nvPicPr>
        <p:blipFill>
          <a:blip r:embed="rId4"/>
          <a:stretch>
            <a:fillRect/>
          </a:stretch>
        </p:blipFill>
        <p:spPr>
          <a:xfrm>
            <a:off x="-2" y="4011706"/>
            <a:ext cx="12192000" cy="2846294"/>
          </a:xfrm>
          <a:prstGeom prst="rect">
            <a:avLst/>
          </a:prstGeom>
          <a:ln w="25400">
            <a:solidFill>
              <a:schemeClr val="accent2"/>
            </a:solidFill>
          </a:ln>
          <a:effectLst/>
        </p:spPr>
      </p:pic>
      <p:sp>
        <p:nvSpPr>
          <p:cNvPr id="3" name="Content Placeholder 2">
            <a:extLst>
              <a:ext uri="{FF2B5EF4-FFF2-40B4-BE49-F238E27FC236}">
                <a16:creationId xmlns:a16="http://schemas.microsoft.com/office/drawing/2014/main" id="{88D60BA8-F015-4722-8B0C-A41602493986}"/>
              </a:ext>
            </a:extLst>
          </p:cNvPr>
          <p:cNvSpPr>
            <a:spLocks noGrp="1"/>
          </p:cNvSpPr>
          <p:nvPr>
            <p:ph idx="1"/>
          </p:nvPr>
        </p:nvSpPr>
        <p:spPr>
          <a:xfrm>
            <a:off x="664492" y="1880603"/>
            <a:ext cx="10863016" cy="976941"/>
          </a:xfrm>
        </p:spPr>
        <p:txBody>
          <a:bodyPr anchor="ctr">
            <a:normAutofit/>
          </a:bodyPr>
          <a:lstStyle/>
          <a:p>
            <a:pPr algn="ctr"/>
            <a:r>
              <a:rPr lang="en-US" sz="2000" dirty="0">
                <a:solidFill>
                  <a:schemeClr val="tx1"/>
                </a:solidFill>
              </a:rPr>
              <a:t>A ‘runtime’ is the execution environment for a </a:t>
            </a:r>
            <a:r>
              <a:rPr lang="en-US" sz="2000" u="sng" dirty="0">
                <a:solidFill>
                  <a:schemeClr val="tx1"/>
                </a:solidFill>
              </a:rPr>
              <a:t>managed</a:t>
            </a:r>
            <a:r>
              <a:rPr lang="en-US" sz="2000" dirty="0">
                <a:solidFill>
                  <a:schemeClr val="tx1"/>
                </a:solidFill>
              </a:rPr>
              <a:t> program. The OS is part of the ‘runtime environment’ but is NOT part of the ‘.NET runtime’. Here are some examples of ‘.NET runtimes’.</a:t>
            </a:r>
          </a:p>
        </p:txBody>
      </p:sp>
      <p:graphicFrame>
        <p:nvGraphicFramePr>
          <p:cNvPr id="5" name="Table 5">
            <a:extLst>
              <a:ext uri="{FF2B5EF4-FFF2-40B4-BE49-F238E27FC236}">
                <a16:creationId xmlns:a16="http://schemas.microsoft.com/office/drawing/2014/main" id="{C149EAF6-2AB7-455C-A2F5-92A76154A85D}"/>
              </a:ext>
            </a:extLst>
          </p:cNvPr>
          <p:cNvGraphicFramePr>
            <a:graphicFrameLocks noGrp="1"/>
          </p:cNvGraphicFramePr>
          <p:nvPr>
            <p:extLst>
              <p:ext uri="{D42A27DB-BD31-4B8C-83A1-F6EECF244321}">
                <p14:modId xmlns:p14="http://schemas.microsoft.com/office/powerpoint/2010/main" val="965322166"/>
              </p:ext>
            </p:extLst>
          </p:nvPr>
        </p:nvGraphicFramePr>
        <p:xfrm>
          <a:off x="297454" y="2857543"/>
          <a:ext cx="11457544" cy="1010920"/>
        </p:xfrm>
        <a:graphic>
          <a:graphicData uri="http://schemas.openxmlformats.org/drawingml/2006/table">
            <a:tbl>
              <a:tblPr firstRow="1" bandRow="1">
                <a:tableStyleId>{5C22544A-7EE6-4342-B048-85BDC9FD1C3A}</a:tableStyleId>
              </a:tblPr>
              <a:tblGrid>
                <a:gridCol w="5960127">
                  <a:extLst>
                    <a:ext uri="{9D8B030D-6E8A-4147-A177-3AD203B41FA5}">
                      <a16:colId xmlns:a16="http://schemas.microsoft.com/office/drawing/2014/main" val="2434470246"/>
                    </a:ext>
                  </a:extLst>
                </a:gridCol>
                <a:gridCol w="5497417">
                  <a:extLst>
                    <a:ext uri="{9D8B030D-6E8A-4147-A177-3AD203B41FA5}">
                      <a16:colId xmlns:a16="http://schemas.microsoft.com/office/drawing/2014/main" val="5992484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Common Language Runtime (CLR) for the .NET Framework</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DEE1E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.NET Native for Universal Windows Platform</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DEE1E6"/>
                    </a:solidFill>
                  </a:tcPr>
                </a:tc>
                <a:extLst>
                  <a:ext uri="{0D108BD9-81ED-4DB2-BD59-A6C34878D82A}">
                    <a16:rowId xmlns:a16="http://schemas.microsoft.com/office/drawing/2014/main" val="1956070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Core Common Language Runtime (</a:t>
                      </a:r>
                      <a:r>
                        <a:rPr lang="en-US" sz="1800" dirty="0" err="1">
                          <a:solidFill>
                            <a:schemeClr val="tx1"/>
                          </a:solidFill>
                        </a:rPr>
                        <a:t>CoreCLR</a:t>
                      </a:r>
                      <a:r>
                        <a:rPr lang="en-US" sz="1800" dirty="0">
                          <a:solidFill>
                            <a:schemeClr val="tx1"/>
                          </a:solidFill>
                        </a:rPr>
                        <a:t>) for .NET Core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The Mono runtime for </a:t>
                      </a:r>
                      <a:r>
                        <a:rPr lang="en-US" sz="1800" dirty="0" err="1">
                          <a:solidFill>
                            <a:schemeClr val="tx1"/>
                          </a:solidFill>
                        </a:rPr>
                        <a:t>Xamarin.iOS</a:t>
                      </a:r>
                      <a:r>
                        <a:rPr lang="en-US" sz="1800" dirty="0">
                          <a:solidFill>
                            <a:schemeClr val="tx1"/>
                          </a:solidFill>
                        </a:rPr>
                        <a:t>, </a:t>
                      </a:r>
                      <a:r>
                        <a:rPr lang="en-US" sz="1800" dirty="0" err="1">
                          <a:solidFill>
                            <a:schemeClr val="tx1"/>
                          </a:solidFill>
                        </a:rPr>
                        <a:t>Xamarin.Android</a:t>
                      </a:r>
                      <a:r>
                        <a:rPr lang="en-US" sz="1800" dirty="0">
                          <a:solidFill>
                            <a:schemeClr val="tx1"/>
                          </a:solidFill>
                        </a:rPr>
                        <a:t>, </a:t>
                      </a:r>
                      <a:r>
                        <a:rPr lang="en-US" sz="1800" dirty="0" err="1">
                          <a:solidFill>
                            <a:schemeClr val="tx1"/>
                          </a:solidFill>
                        </a:rPr>
                        <a:t>Xamarin.Mac</a:t>
                      </a:r>
                      <a:r>
                        <a:rPr lang="en-US" sz="1800" dirty="0">
                          <a:solidFill>
                            <a:schemeClr val="tx1"/>
                          </a:solidFill>
                        </a:rPr>
                        <a:t>, and the Mono desktop framework</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19296606"/>
                  </a:ext>
                </a:extLst>
              </a:tr>
            </a:tbl>
          </a:graphicData>
        </a:graphic>
      </p:graphicFrame>
    </p:spTree>
    <p:extLst>
      <p:ext uri="{BB962C8B-B14F-4D97-AF65-F5344CB8AC3E}">
        <p14:creationId xmlns:p14="http://schemas.microsoft.com/office/powerpoint/2010/main" val="92334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44A-4299-47CD-A1D3-536598AA26C7}"/>
              </a:ext>
            </a:extLst>
          </p:cNvPr>
          <p:cNvSpPr>
            <a:spLocks noGrp="1"/>
          </p:cNvSpPr>
          <p:nvPr>
            <p:ph type="title"/>
          </p:nvPr>
        </p:nvSpPr>
        <p:spPr>
          <a:xfrm>
            <a:off x="1161416" y="286603"/>
            <a:ext cx="4885154" cy="1450757"/>
          </a:xfrm>
        </p:spPr>
        <p:txBody>
          <a:bodyPr>
            <a:normAutofit/>
          </a:bodyPr>
          <a:lstStyle/>
          <a:p>
            <a:r>
              <a:rPr lang="en-US" sz="3200" dirty="0">
                <a:solidFill>
                  <a:schemeClr val="tx1"/>
                </a:solidFill>
              </a:rPr>
              <a:t>.NET Framework(newer)</a:t>
            </a:r>
            <a:br>
              <a:rPr lang="en-US" sz="4000" dirty="0">
                <a:solidFill>
                  <a:schemeClr val="tx1"/>
                </a:solidFill>
              </a:rPr>
            </a:br>
            <a:r>
              <a:rPr lang="en-US" sz="1400" dirty="0">
                <a:hlinkClick r:id="rId2"/>
              </a:rPr>
              <a:t>https://docs.microsoft.com/en-us/dotnet/standard/components#net-framework</a:t>
            </a:r>
            <a:endParaRPr lang="en-US" dirty="0"/>
          </a:p>
        </p:txBody>
      </p:sp>
      <p:sp>
        <p:nvSpPr>
          <p:cNvPr id="3" name="Content Placeholder 2">
            <a:extLst>
              <a:ext uri="{FF2B5EF4-FFF2-40B4-BE49-F238E27FC236}">
                <a16:creationId xmlns:a16="http://schemas.microsoft.com/office/drawing/2014/main" id="{A1E7CF09-05FE-4B9C-B45F-2A0EFAB3F62E}"/>
              </a:ext>
            </a:extLst>
          </p:cNvPr>
          <p:cNvSpPr>
            <a:spLocks noGrp="1"/>
          </p:cNvSpPr>
          <p:nvPr>
            <p:ph idx="1"/>
          </p:nvPr>
        </p:nvSpPr>
        <p:spPr>
          <a:xfrm>
            <a:off x="1033463" y="1905917"/>
            <a:ext cx="4456557" cy="4505899"/>
          </a:xfrm>
        </p:spPr>
        <p:txBody>
          <a:bodyPr anchor="ctr">
            <a:normAutofit/>
          </a:bodyPr>
          <a:lstStyle/>
          <a:p>
            <a:pPr lvl="2">
              <a:buFont typeface="Arial" panose="020B0604020202020204" pitchFamily="34" charset="0"/>
              <a:buChar char="•"/>
            </a:pPr>
            <a:r>
              <a:rPr lang="en-US" sz="1800" dirty="0">
                <a:solidFill>
                  <a:schemeClr val="tx1"/>
                </a:solidFill>
              </a:rPr>
              <a:t>The .NET Framework is the original .NET implementation that has existed since 2002.</a:t>
            </a:r>
          </a:p>
          <a:p>
            <a:pPr lvl="2">
              <a:buFont typeface="Arial" panose="020B0604020202020204" pitchFamily="34" charset="0"/>
              <a:buChar char="•"/>
            </a:pPr>
            <a:r>
              <a:rPr lang="en-US" sz="1800" dirty="0">
                <a:solidFill>
                  <a:schemeClr val="tx1"/>
                </a:solidFill>
              </a:rPr>
              <a:t>Versions 4.5 and later implement the .NET Standard</a:t>
            </a:r>
          </a:p>
          <a:p>
            <a:pPr lvl="2">
              <a:buFont typeface="Arial" panose="020B0604020202020204" pitchFamily="34" charset="0"/>
              <a:buChar char="•"/>
            </a:pPr>
            <a:r>
              <a:rPr lang="en-US" sz="1800" dirty="0">
                <a:solidFill>
                  <a:schemeClr val="tx1"/>
                </a:solidFill>
              </a:rPr>
              <a:t>It contains additional Windows-specific APIs. Like APIs for: </a:t>
            </a:r>
          </a:p>
          <a:p>
            <a:pPr lvl="3">
              <a:buFont typeface="Arial" panose="020B0604020202020204" pitchFamily="34" charset="0"/>
              <a:buChar char="•"/>
            </a:pPr>
            <a:r>
              <a:rPr lang="en-US" sz="1800" dirty="0">
                <a:solidFill>
                  <a:schemeClr val="tx1"/>
                </a:solidFill>
              </a:rPr>
              <a:t>Windows desktop development with Windows Forms and WPF. </a:t>
            </a:r>
          </a:p>
          <a:p>
            <a:pPr lvl="2">
              <a:buFont typeface="Arial" panose="020B0604020202020204" pitchFamily="34" charset="0"/>
              <a:buChar char="•"/>
            </a:pPr>
            <a:r>
              <a:rPr lang="en-US" sz="1800" dirty="0">
                <a:solidFill>
                  <a:schemeClr val="tx1"/>
                </a:solidFill>
              </a:rPr>
              <a:t>The .NET Framework is optimized for building Windows desktop applications.</a:t>
            </a:r>
          </a:p>
          <a:p>
            <a:pPr lvl="2">
              <a:buFont typeface="Arial" panose="020B0604020202020204" pitchFamily="34" charset="0"/>
              <a:buChar char="•"/>
            </a:pPr>
            <a:r>
              <a:rPr lang="en-US" sz="1800" dirty="0">
                <a:hlinkClick r:id="rId3"/>
              </a:rPr>
              <a:t>.NET Framework Guide</a:t>
            </a:r>
            <a:endParaRPr lang="en-US" sz="1800" dirty="0"/>
          </a:p>
        </p:txBody>
      </p:sp>
      <p:grpSp>
        <p:nvGrpSpPr>
          <p:cNvPr id="12" name="Group 11">
            <a:extLst>
              <a:ext uri="{FF2B5EF4-FFF2-40B4-BE49-F238E27FC236}">
                <a16:creationId xmlns:a16="http://schemas.microsoft.com/office/drawing/2014/main" id="{E35C78C8-CC3A-4B2E-9B95-7FA55C11FBDF}"/>
              </a:ext>
            </a:extLst>
          </p:cNvPr>
          <p:cNvGrpSpPr/>
          <p:nvPr/>
        </p:nvGrpSpPr>
        <p:grpSpPr>
          <a:xfrm>
            <a:off x="6046570" y="3694392"/>
            <a:ext cx="5092855" cy="2538978"/>
            <a:chOff x="1152701" y="3604811"/>
            <a:chExt cx="6970464" cy="3760788"/>
          </a:xfrm>
          <a:solidFill>
            <a:schemeClr val="bg1"/>
          </a:solidFill>
        </p:grpSpPr>
        <p:pic>
          <p:nvPicPr>
            <p:cNvPr id="14" name="Content Placeholder 5" descr="A screenshot of a cell phone&#10;&#10;Description automatically generated">
              <a:extLst>
                <a:ext uri="{FF2B5EF4-FFF2-40B4-BE49-F238E27FC236}">
                  <a16:creationId xmlns:a16="http://schemas.microsoft.com/office/drawing/2014/main" id="{72D5B06C-D8B3-440A-8435-8A63E38B2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701" y="3604811"/>
              <a:ext cx="6970464" cy="3760788"/>
            </a:xfrm>
            <a:prstGeom prst="rect">
              <a:avLst/>
            </a:prstGeom>
            <a:grpFill/>
            <a:ln w="25400">
              <a:solidFill>
                <a:schemeClr val="accent2"/>
              </a:solidFill>
            </a:ln>
          </p:spPr>
        </p:pic>
        <p:pic>
          <p:nvPicPr>
            <p:cNvPr id="15" name="Picture 14">
              <a:extLst>
                <a:ext uri="{FF2B5EF4-FFF2-40B4-BE49-F238E27FC236}">
                  <a16:creationId xmlns:a16="http://schemas.microsoft.com/office/drawing/2014/main" id="{458A5680-3521-4535-AD4A-0C29A7CE20FC}"/>
                </a:ext>
              </a:extLst>
            </p:cNvPr>
            <p:cNvPicPr>
              <a:picLocks noChangeAspect="1"/>
            </p:cNvPicPr>
            <p:nvPr/>
          </p:nvPicPr>
          <p:blipFill>
            <a:blip r:embed="rId5"/>
            <a:stretch>
              <a:fillRect/>
            </a:stretch>
          </p:blipFill>
          <p:spPr>
            <a:xfrm>
              <a:off x="5264873" y="4173203"/>
              <a:ext cx="614985" cy="330638"/>
            </a:xfrm>
            <a:prstGeom prst="rect">
              <a:avLst/>
            </a:prstGeom>
            <a:grpFill/>
            <a:ln w="25400">
              <a:solidFill>
                <a:schemeClr val="accent2"/>
              </a:solidFill>
            </a:ln>
          </p:spPr>
        </p:pic>
        <p:pic>
          <p:nvPicPr>
            <p:cNvPr id="16" name="Picture 15">
              <a:extLst>
                <a:ext uri="{FF2B5EF4-FFF2-40B4-BE49-F238E27FC236}">
                  <a16:creationId xmlns:a16="http://schemas.microsoft.com/office/drawing/2014/main" id="{6B4E2E7C-6546-4585-9804-8C40892388CF}"/>
                </a:ext>
              </a:extLst>
            </p:cNvPr>
            <p:cNvPicPr>
              <a:picLocks noChangeAspect="1"/>
            </p:cNvPicPr>
            <p:nvPr/>
          </p:nvPicPr>
          <p:blipFill>
            <a:blip r:embed="rId6"/>
            <a:stretch>
              <a:fillRect/>
            </a:stretch>
          </p:blipFill>
          <p:spPr>
            <a:xfrm>
              <a:off x="4091880" y="4765682"/>
              <a:ext cx="522220" cy="290122"/>
            </a:xfrm>
            <a:prstGeom prst="rect">
              <a:avLst/>
            </a:prstGeom>
            <a:grpFill/>
            <a:ln w="25400">
              <a:solidFill>
                <a:schemeClr val="accent2"/>
              </a:solidFill>
            </a:ln>
          </p:spPr>
        </p:pic>
      </p:grpSp>
      <p:pic>
        <p:nvPicPr>
          <p:cNvPr id="13" name="Picture 2" descr=".NET Framework today">
            <a:extLst>
              <a:ext uri="{FF2B5EF4-FFF2-40B4-BE49-F238E27FC236}">
                <a16:creationId xmlns:a16="http://schemas.microsoft.com/office/drawing/2014/main" id="{45F46FDA-C77D-45D2-8619-7DB2D9100E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6570" y="541029"/>
            <a:ext cx="5092855" cy="302667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7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44A-4299-47CD-A1D3-536598AA26C7}"/>
              </a:ext>
            </a:extLst>
          </p:cNvPr>
          <p:cNvSpPr>
            <a:spLocks noGrp="1"/>
          </p:cNvSpPr>
          <p:nvPr>
            <p:ph type="title"/>
          </p:nvPr>
        </p:nvSpPr>
        <p:spPr>
          <a:xfrm>
            <a:off x="1183085" y="286603"/>
            <a:ext cx="4851030" cy="1450757"/>
          </a:xfrm>
        </p:spPr>
        <p:txBody>
          <a:bodyPr>
            <a:normAutofit/>
          </a:bodyPr>
          <a:lstStyle/>
          <a:p>
            <a:r>
              <a:rPr lang="en-US" dirty="0">
                <a:solidFill>
                  <a:schemeClr val="tx1"/>
                </a:solidFill>
              </a:rPr>
              <a:t>.NET 5</a:t>
            </a:r>
            <a:br>
              <a:rPr lang="en-US" dirty="0"/>
            </a:br>
            <a:r>
              <a:rPr lang="en-US" sz="1400" dirty="0">
                <a:hlinkClick r:id="rId2"/>
              </a:rPr>
              <a:t>https://docs.microsoft.com/en-us/dotnet/standard/components#net-core</a:t>
            </a:r>
            <a:br>
              <a:rPr lang="en-US" sz="1400" dirty="0"/>
            </a:br>
            <a:r>
              <a:rPr lang="en-US" sz="1400" dirty="0">
                <a:hlinkClick r:id="rId3"/>
              </a:rPr>
              <a:t>https://docs.microsoft.com/en-us/dotnet/core/about</a:t>
            </a:r>
            <a:endParaRPr lang="en-US" sz="1400" dirty="0"/>
          </a:p>
        </p:txBody>
      </p:sp>
      <p:sp>
        <p:nvSpPr>
          <p:cNvPr id="3" name="Content Placeholder 2">
            <a:extLst>
              <a:ext uri="{FF2B5EF4-FFF2-40B4-BE49-F238E27FC236}">
                <a16:creationId xmlns:a16="http://schemas.microsoft.com/office/drawing/2014/main" id="{A1E7CF09-05FE-4B9C-B45F-2A0EFAB3F62E}"/>
              </a:ext>
            </a:extLst>
          </p:cNvPr>
          <p:cNvSpPr>
            <a:spLocks noGrp="1"/>
          </p:cNvSpPr>
          <p:nvPr>
            <p:ph idx="1"/>
          </p:nvPr>
        </p:nvSpPr>
        <p:spPr>
          <a:xfrm>
            <a:off x="1213422" y="1874521"/>
            <a:ext cx="4407321" cy="4517136"/>
          </a:xfrm>
        </p:spPr>
        <p:txBody>
          <a:bodyPr anchor="ctr">
            <a:normAutofit lnSpcReduction="10000"/>
          </a:bodyPr>
          <a:lstStyle/>
          <a:p>
            <a:pPr lvl="1">
              <a:buFont typeface="Arial" panose="020B0604020202020204" pitchFamily="34" charset="0"/>
              <a:buChar char="•"/>
            </a:pPr>
            <a:r>
              <a:rPr lang="en-US" sz="2000" dirty="0">
                <a:solidFill>
                  <a:schemeClr val="tx1"/>
                </a:solidFill>
              </a:rPr>
              <a:t>Since 2016 .NET Core has been a cross-platform implementation of .NET. It’s designed to handle server and cloud workloads at scale. </a:t>
            </a:r>
          </a:p>
          <a:p>
            <a:pPr lvl="1">
              <a:buFont typeface="Arial" panose="020B0604020202020204" pitchFamily="34" charset="0"/>
              <a:buChar char="•"/>
            </a:pPr>
            <a:r>
              <a:rPr lang="en-US" sz="2000" dirty="0">
                <a:solidFill>
                  <a:schemeClr val="tx1"/>
                </a:solidFill>
              </a:rPr>
              <a:t>It runs on Windows, macOS, and Linux. </a:t>
            </a:r>
          </a:p>
          <a:p>
            <a:pPr lvl="1">
              <a:buFont typeface="Arial" panose="020B0604020202020204" pitchFamily="34" charset="0"/>
              <a:buChar char="•"/>
            </a:pPr>
            <a:r>
              <a:rPr lang="en-US" sz="2000" dirty="0">
                <a:solidFill>
                  <a:schemeClr val="tx1"/>
                </a:solidFill>
              </a:rPr>
              <a:t>It implements the .NET Standard. </a:t>
            </a:r>
          </a:p>
          <a:p>
            <a:pPr lvl="1">
              <a:buFont typeface="Arial" panose="020B0604020202020204" pitchFamily="34" charset="0"/>
              <a:buChar char="•"/>
            </a:pPr>
            <a:r>
              <a:rPr lang="en-US" sz="2000" dirty="0">
                <a:solidFill>
                  <a:schemeClr val="tx1"/>
                </a:solidFill>
              </a:rPr>
              <a:t>Code that targets .NET Standard can run on: </a:t>
            </a:r>
          </a:p>
          <a:p>
            <a:pPr lvl="2">
              <a:buFont typeface="Arial" panose="020B0604020202020204" pitchFamily="34" charset="0"/>
              <a:buChar char="•"/>
            </a:pPr>
            <a:r>
              <a:rPr lang="en-US" sz="1600" dirty="0">
                <a:solidFill>
                  <a:schemeClr val="tx1"/>
                </a:solidFill>
              </a:rPr>
              <a:t>.NET Core. </a:t>
            </a:r>
          </a:p>
          <a:p>
            <a:pPr lvl="2">
              <a:buFont typeface="Arial" panose="020B0604020202020204" pitchFamily="34" charset="0"/>
              <a:buChar char="•"/>
            </a:pPr>
            <a:r>
              <a:rPr lang="en-US" sz="1600" dirty="0">
                <a:solidFill>
                  <a:schemeClr val="tx1"/>
                </a:solidFill>
              </a:rPr>
              <a:t>ASP.NET Core, </a:t>
            </a:r>
          </a:p>
          <a:p>
            <a:pPr lvl="2">
              <a:buFont typeface="Arial" panose="020B0604020202020204" pitchFamily="34" charset="0"/>
              <a:buChar char="•"/>
            </a:pPr>
            <a:r>
              <a:rPr lang="en-US" sz="1600" dirty="0">
                <a:solidFill>
                  <a:schemeClr val="tx1"/>
                </a:solidFill>
              </a:rPr>
              <a:t>Windows Forms, and</a:t>
            </a:r>
          </a:p>
          <a:p>
            <a:pPr lvl="2">
              <a:buFont typeface="Arial" panose="020B0604020202020204" pitchFamily="34" charset="0"/>
              <a:buChar char="•"/>
            </a:pPr>
            <a:r>
              <a:rPr lang="en-US" sz="1600" dirty="0">
                <a:solidFill>
                  <a:schemeClr val="tx1"/>
                </a:solidFill>
              </a:rPr>
              <a:t>Windows Presentation Foundation (WPF)</a:t>
            </a:r>
          </a:p>
          <a:p>
            <a:pPr lvl="1">
              <a:buFont typeface="Arial" panose="020B0604020202020204" pitchFamily="34" charset="0"/>
              <a:buChar char="•"/>
            </a:pPr>
            <a:r>
              <a:rPr lang="en-US" sz="2000" dirty="0">
                <a:hlinkClick r:id="rId4"/>
              </a:rPr>
              <a:t>.NET Docs</a:t>
            </a:r>
            <a:endParaRPr lang="en-US" sz="2000" dirty="0"/>
          </a:p>
        </p:txBody>
      </p:sp>
      <p:grpSp>
        <p:nvGrpSpPr>
          <p:cNvPr id="9" name="Group 8">
            <a:extLst>
              <a:ext uri="{FF2B5EF4-FFF2-40B4-BE49-F238E27FC236}">
                <a16:creationId xmlns:a16="http://schemas.microsoft.com/office/drawing/2014/main" id="{24526CEE-BA49-4111-B361-8A5A0A48906C}"/>
              </a:ext>
            </a:extLst>
          </p:cNvPr>
          <p:cNvGrpSpPr/>
          <p:nvPr/>
        </p:nvGrpSpPr>
        <p:grpSpPr>
          <a:xfrm>
            <a:off x="6045545" y="3694392"/>
            <a:ext cx="5092855" cy="2538978"/>
            <a:chOff x="1152701" y="3604811"/>
            <a:chExt cx="6970464" cy="3760788"/>
          </a:xfrm>
          <a:solidFill>
            <a:schemeClr val="bg1"/>
          </a:solidFill>
        </p:grpSpPr>
        <p:pic>
          <p:nvPicPr>
            <p:cNvPr id="11" name="Content Placeholder 5" descr="A screenshot of a cell phone&#10;&#10;Description automatically generated">
              <a:extLst>
                <a:ext uri="{FF2B5EF4-FFF2-40B4-BE49-F238E27FC236}">
                  <a16:creationId xmlns:a16="http://schemas.microsoft.com/office/drawing/2014/main" id="{56F848EC-DC38-49A0-ACD4-34EE7D10A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701" y="3604811"/>
              <a:ext cx="6970464" cy="3760788"/>
            </a:xfrm>
            <a:prstGeom prst="rect">
              <a:avLst/>
            </a:prstGeom>
            <a:grpFill/>
            <a:ln w="25400">
              <a:solidFill>
                <a:schemeClr val="accent2"/>
              </a:solidFill>
            </a:ln>
          </p:spPr>
        </p:pic>
        <p:pic>
          <p:nvPicPr>
            <p:cNvPr id="12" name="Picture 11">
              <a:extLst>
                <a:ext uri="{FF2B5EF4-FFF2-40B4-BE49-F238E27FC236}">
                  <a16:creationId xmlns:a16="http://schemas.microsoft.com/office/drawing/2014/main" id="{440639BC-948D-43FD-B7AD-888EBCA1CE9F}"/>
                </a:ext>
              </a:extLst>
            </p:cNvPr>
            <p:cNvPicPr>
              <a:picLocks noChangeAspect="1"/>
            </p:cNvPicPr>
            <p:nvPr/>
          </p:nvPicPr>
          <p:blipFill>
            <a:blip r:embed="rId6"/>
            <a:stretch>
              <a:fillRect/>
            </a:stretch>
          </p:blipFill>
          <p:spPr>
            <a:xfrm>
              <a:off x="5264873" y="4173203"/>
              <a:ext cx="614985" cy="330638"/>
            </a:xfrm>
            <a:prstGeom prst="rect">
              <a:avLst/>
            </a:prstGeom>
            <a:grpFill/>
            <a:ln w="25400">
              <a:solidFill>
                <a:schemeClr val="accent2"/>
              </a:solidFill>
            </a:ln>
          </p:spPr>
        </p:pic>
        <p:pic>
          <p:nvPicPr>
            <p:cNvPr id="13" name="Picture 12">
              <a:extLst>
                <a:ext uri="{FF2B5EF4-FFF2-40B4-BE49-F238E27FC236}">
                  <a16:creationId xmlns:a16="http://schemas.microsoft.com/office/drawing/2014/main" id="{97ACDCC2-ED18-4059-B1EE-7C08863CCC9A}"/>
                </a:ext>
              </a:extLst>
            </p:cNvPr>
            <p:cNvPicPr>
              <a:picLocks noChangeAspect="1"/>
            </p:cNvPicPr>
            <p:nvPr/>
          </p:nvPicPr>
          <p:blipFill>
            <a:blip r:embed="rId7"/>
            <a:stretch>
              <a:fillRect/>
            </a:stretch>
          </p:blipFill>
          <p:spPr>
            <a:xfrm>
              <a:off x="4091880" y="4765682"/>
              <a:ext cx="522220" cy="290122"/>
            </a:xfrm>
            <a:prstGeom prst="rect">
              <a:avLst/>
            </a:prstGeom>
            <a:grpFill/>
            <a:ln w="25400">
              <a:solidFill>
                <a:schemeClr val="accent2"/>
              </a:solidFill>
            </a:ln>
          </p:spPr>
        </p:pic>
      </p:grpSp>
      <p:pic>
        <p:nvPicPr>
          <p:cNvPr id="14" name="Picture 2" descr=".NET Framework today">
            <a:extLst>
              <a:ext uri="{FF2B5EF4-FFF2-40B4-BE49-F238E27FC236}">
                <a16:creationId xmlns:a16="http://schemas.microsoft.com/office/drawing/2014/main" id="{D8C70F34-A80E-47A0-AC4F-F79876D198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5545" y="541029"/>
            <a:ext cx="5092855" cy="302667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0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D6BA-663A-4E25-817E-DA8A659D4294}"/>
              </a:ext>
            </a:extLst>
          </p:cNvPr>
          <p:cNvSpPr>
            <a:spLocks noGrp="1"/>
          </p:cNvSpPr>
          <p:nvPr>
            <p:ph type="title"/>
          </p:nvPr>
        </p:nvSpPr>
        <p:spPr>
          <a:xfrm>
            <a:off x="1097280" y="286603"/>
            <a:ext cx="9796934" cy="1450757"/>
          </a:xfrm>
        </p:spPr>
        <p:txBody>
          <a:bodyPr>
            <a:normAutofit/>
          </a:bodyPr>
          <a:lstStyle/>
          <a:p>
            <a:r>
              <a:rPr lang="en-US" dirty="0">
                <a:solidFill>
                  <a:schemeClr val="tx1"/>
                </a:solidFill>
              </a:rPr>
              <a:t>ASP.NET Core</a:t>
            </a:r>
            <a:br>
              <a:rPr lang="en-US" dirty="0"/>
            </a:br>
            <a:r>
              <a:rPr lang="en-US" sz="1400" dirty="0">
                <a:hlinkClick r:id="rId2"/>
              </a:rPr>
              <a:t>https://docs.microsoft.com/en-us/aspnet/core/introduction-to-aspnet-core?view=aspnetcore-3.1</a:t>
            </a:r>
            <a:br>
              <a:rPr lang="en-US" sz="1400" dirty="0"/>
            </a:br>
            <a:r>
              <a:rPr lang="en-US" sz="1400" dirty="0">
                <a:hlinkClick r:id="rId3"/>
              </a:rPr>
              <a:t>https://docs.microsoft.com/en-us/aspnet/core/fundamentals/?view=aspnetcore-3.1&amp;tabs=windows</a:t>
            </a:r>
            <a:endParaRPr lang="en-US" dirty="0"/>
          </a:p>
        </p:txBody>
      </p:sp>
      <p:sp>
        <p:nvSpPr>
          <p:cNvPr id="3" name="Content Placeholder 2">
            <a:extLst>
              <a:ext uri="{FF2B5EF4-FFF2-40B4-BE49-F238E27FC236}">
                <a16:creationId xmlns:a16="http://schemas.microsoft.com/office/drawing/2014/main" id="{8099D538-640A-40C9-A1A9-EB0F5E28D0F9}"/>
              </a:ext>
            </a:extLst>
          </p:cNvPr>
          <p:cNvSpPr>
            <a:spLocks noGrp="1"/>
          </p:cNvSpPr>
          <p:nvPr>
            <p:ph idx="1"/>
          </p:nvPr>
        </p:nvSpPr>
        <p:spPr>
          <a:xfrm>
            <a:off x="1197533" y="1895475"/>
            <a:ext cx="9796934" cy="2646189"/>
          </a:xfrm>
        </p:spPr>
        <p:txBody>
          <a:bodyPr anchor="ctr">
            <a:normAutofit fontScale="85000" lnSpcReduction="20000"/>
          </a:bodyPr>
          <a:lstStyle/>
          <a:p>
            <a:r>
              <a:rPr lang="en-US" sz="2600" b="1" i="1" dirty="0">
                <a:solidFill>
                  <a:schemeClr val="tx1"/>
                </a:solidFill>
              </a:rPr>
              <a:t>ASP.NET Core </a:t>
            </a:r>
            <a:r>
              <a:rPr lang="en-US" sz="2600" dirty="0">
                <a:solidFill>
                  <a:schemeClr val="tx1"/>
                </a:solidFill>
              </a:rPr>
              <a:t>is a cross-platform, high-performance, open-source framework for building modern, cloud-based, Internet-connected applications. </a:t>
            </a:r>
          </a:p>
          <a:p>
            <a:r>
              <a:rPr lang="en-US" sz="2600" dirty="0">
                <a:solidFill>
                  <a:schemeClr val="tx1"/>
                </a:solidFill>
              </a:rPr>
              <a:t>With </a:t>
            </a:r>
            <a:r>
              <a:rPr lang="en-US" sz="2600" b="1" i="1" dirty="0">
                <a:solidFill>
                  <a:schemeClr val="tx1"/>
                </a:solidFill>
              </a:rPr>
              <a:t>ASP.NET Core</a:t>
            </a:r>
            <a:r>
              <a:rPr lang="en-US" sz="2600" dirty="0">
                <a:solidFill>
                  <a:schemeClr val="tx1"/>
                </a:solidFill>
              </a:rPr>
              <a:t>, you can:</a:t>
            </a:r>
          </a:p>
          <a:p>
            <a:pPr lvl="1">
              <a:buFont typeface="Arial" panose="020B0604020202020204" pitchFamily="34" charset="0"/>
              <a:buChar char="•"/>
            </a:pPr>
            <a:r>
              <a:rPr lang="en-US" sz="2200" dirty="0">
                <a:solidFill>
                  <a:schemeClr val="tx1"/>
                </a:solidFill>
              </a:rPr>
              <a:t>Build web apps and services, IoT apps, and mobile backends.</a:t>
            </a:r>
          </a:p>
          <a:p>
            <a:pPr lvl="1">
              <a:buFont typeface="Arial" panose="020B0604020202020204" pitchFamily="34" charset="0"/>
              <a:buChar char="•"/>
            </a:pPr>
            <a:r>
              <a:rPr lang="en-US" sz="2200" dirty="0">
                <a:solidFill>
                  <a:schemeClr val="tx1"/>
                </a:solidFill>
              </a:rPr>
              <a:t>Use your favorite development tools on Windows, macOS, and Linux.</a:t>
            </a:r>
          </a:p>
          <a:p>
            <a:pPr lvl="1">
              <a:buFont typeface="Arial" panose="020B0604020202020204" pitchFamily="34" charset="0"/>
              <a:buChar char="•"/>
            </a:pPr>
            <a:r>
              <a:rPr lang="en-US" sz="2200" dirty="0">
                <a:solidFill>
                  <a:schemeClr val="tx1"/>
                </a:solidFill>
              </a:rPr>
              <a:t>Deploy to the cloud or on-premises.</a:t>
            </a:r>
          </a:p>
          <a:p>
            <a:pPr lvl="1">
              <a:buFont typeface="Arial" panose="020B0604020202020204" pitchFamily="34" charset="0"/>
              <a:buChar char="•"/>
            </a:pPr>
            <a:r>
              <a:rPr lang="en-US" sz="2200" dirty="0">
                <a:solidFill>
                  <a:schemeClr val="tx1"/>
                </a:solidFill>
              </a:rPr>
              <a:t>Run on .NET Core or .NET Framework</a:t>
            </a:r>
          </a:p>
          <a:p>
            <a:pPr marL="201168" lvl="1" indent="0">
              <a:buNone/>
            </a:pPr>
            <a:endParaRPr lang="en-US" sz="2000" b="1" i="1" dirty="0">
              <a:solidFill>
                <a:schemeClr val="tx1"/>
              </a:solidFill>
            </a:endParaRPr>
          </a:p>
        </p:txBody>
      </p:sp>
      <p:pic>
        <p:nvPicPr>
          <p:cNvPr id="1026" name="Picture 2" descr="Migrating from ASP.NET MVC 5.x to ASP.NET Core">
            <a:extLst>
              <a:ext uri="{FF2B5EF4-FFF2-40B4-BE49-F238E27FC236}">
                <a16:creationId xmlns:a16="http://schemas.microsoft.com/office/drawing/2014/main" id="{200BD61E-D5C6-4077-A43C-57C2A7108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719" y="3745255"/>
            <a:ext cx="4455954" cy="250303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A6F044-C901-4B14-8B61-2C791BA1BA4F}"/>
              </a:ext>
            </a:extLst>
          </p:cNvPr>
          <p:cNvSpPr txBox="1"/>
          <p:nvPr/>
        </p:nvSpPr>
        <p:spPr>
          <a:xfrm>
            <a:off x="1552575" y="4471647"/>
            <a:ext cx="4872038" cy="1938678"/>
          </a:xfrm>
          <a:prstGeom prst="rect">
            <a:avLst/>
          </a:prstGeom>
          <a:noFill/>
        </p:spPr>
        <p:txBody>
          <a:bodyPr wrap="square" anchor="ctr">
            <a:normAutofit/>
          </a:bodyPr>
          <a:lstStyle/>
          <a:p>
            <a:pPr marL="201168" lvl="1" indent="0">
              <a:buNone/>
            </a:pPr>
            <a:r>
              <a:rPr lang="en-US" sz="2400" b="1" i="1" dirty="0"/>
              <a:t>ASP.NET Core </a:t>
            </a:r>
            <a:r>
              <a:rPr lang="en-US" sz="2400" dirty="0"/>
              <a:t>is a redesign of ASP.NET 4.x, with architectural changes that result in a leaner, more modular framework.</a:t>
            </a:r>
          </a:p>
        </p:txBody>
      </p:sp>
    </p:spTree>
    <p:extLst>
      <p:ext uri="{BB962C8B-B14F-4D97-AF65-F5344CB8AC3E}">
        <p14:creationId xmlns:p14="http://schemas.microsoft.com/office/powerpoint/2010/main" val="154581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39A79-8653-47CB-9077-333171BB0BF9}"/>
              </a:ext>
            </a:extLst>
          </p:cNvPr>
          <p:cNvSpPr>
            <a:spLocks noGrp="1"/>
          </p:cNvSpPr>
          <p:nvPr>
            <p:ph idx="1"/>
          </p:nvPr>
        </p:nvSpPr>
        <p:spPr>
          <a:xfrm>
            <a:off x="1076098" y="1940707"/>
            <a:ext cx="10270188" cy="4473094"/>
          </a:xfrm>
        </p:spPr>
        <p:txBody>
          <a:bodyPr anchor="ctr">
            <a:normAutofit/>
          </a:bodyPr>
          <a:lstStyle/>
          <a:p>
            <a:pPr lvl="1">
              <a:buFont typeface="Arial" panose="020B0604020202020204" pitchFamily="34" charset="0"/>
              <a:buChar char="•"/>
            </a:pPr>
            <a:r>
              <a:rPr lang="en-US" sz="2600" dirty="0">
                <a:solidFill>
                  <a:schemeClr val="tx1"/>
                </a:solidFill>
              </a:rPr>
              <a:t>Integrated testing, </a:t>
            </a:r>
            <a:r>
              <a:rPr lang="en-US" sz="2600" b="1" i="1" dirty="0">
                <a:solidFill>
                  <a:schemeClr val="tx1"/>
                </a:solidFill>
              </a:rPr>
              <a:t>web UI,</a:t>
            </a:r>
            <a:r>
              <a:rPr lang="en-US" sz="2600" dirty="0">
                <a:solidFill>
                  <a:schemeClr val="tx1"/>
                </a:solidFill>
              </a:rPr>
              <a:t> and </a:t>
            </a:r>
            <a:r>
              <a:rPr lang="en-US" sz="2600" b="1" i="1" dirty="0">
                <a:solidFill>
                  <a:schemeClr val="tx1"/>
                </a:solidFill>
              </a:rPr>
              <a:t>web APIs</a:t>
            </a:r>
            <a:r>
              <a:rPr lang="en-US" sz="2600" dirty="0">
                <a:solidFill>
                  <a:schemeClr val="tx1"/>
                </a:solidFill>
              </a:rPr>
              <a:t>.</a:t>
            </a:r>
          </a:p>
          <a:p>
            <a:pPr lvl="1">
              <a:buFont typeface="Arial" panose="020B0604020202020204" pitchFamily="34" charset="0"/>
              <a:buChar char="•"/>
            </a:pPr>
            <a:r>
              <a:rPr lang="en-US" sz="2600" dirty="0">
                <a:solidFill>
                  <a:schemeClr val="tx1"/>
                </a:solidFill>
              </a:rPr>
              <a:t>Develop and run on Windows, macOS, and Linux.</a:t>
            </a:r>
          </a:p>
          <a:p>
            <a:pPr lvl="1">
              <a:buFont typeface="Arial" panose="020B0604020202020204" pitchFamily="34" charset="0"/>
              <a:buChar char="•"/>
            </a:pPr>
            <a:r>
              <a:rPr lang="en-US" sz="2600" dirty="0">
                <a:solidFill>
                  <a:schemeClr val="tx1"/>
                </a:solidFill>
              </a:rPr>
              <a:t>Support for hosting </a:t>
            </a:r>
            <a:r>
              <a:rPr lang="en-US" sz="2600" b="1" i="1" dirty="0">
                <a:solidFill>
                  <a:schemeClr val="tx1"/>
                </a:solidFill>
              </a:rPr>
              <a:t>Remote Procedure Call (RPC) </a:t>
            </a:r>
            <a:r>
              <a:rPr lang="en-US" sz="2600" dirty="0">
                <a:solidFill>
                  <a:schemeClr val="tx1"/>
                </a:solidFill>
              </a:rPr>
              <a:t>services using </a:t>
            </a:r>
            <a:r>
              <a:rPr lang="en-US" sz="2600" b="1" i="1" dirty="0" err="1">
                <a:solidFill>
                  <a:schemeClr val="tx1"/>
                </a:solidFill>
              </a:rPr>
              <a:t>gRPC</a:t>
            </a:r>
            <a:r>
              <a:rPr lang="en-US" sz="2600" dirty="0">
                <a:solidFill>
                  <a:schemeClr val="tx1"/>
                </a:solidFill>
              </a:rPr>
              <a:t>.</a:t>
            </a:r>
          </a:p>
          <a:p>
            <a:pPr lvl="1">
              <a:buFont typeface="Arial" panose="020B0604020202020204" pitchFamily="34" charset="0"/>
              <a:buChar char="•"/>
            </a:pPr>
            <a:r>
              <a:rPr lang="en-US" sz="2600" dirty="0">
                <a:solidFill>
                  <a:schemeClr val="tx1"/>
                </a:solidFill>
              </a:rPr>
              <a:t>A cloud-ready, environment-based configuration system.</a:t>
            </a:r>
          </a:p>
          <a:p>
            <a:pPr lvl="1">
              <a:buFont typeface="Arial" panose="020B0604020202020204" pitchFamily="34" charset="0"/>
              <a:buChar char="•"/>
            </a:pPr>
            <a:r>
              <a:rPr lang="en-US" sz="2600" dirty="0">
                <a:solidFill>
                  <a:schemeClr val="tx1"/>
                </a:solidFill>
              </a:rPr>
              <a:t>Built-in </a:t>
            </a:r>
            <a:r>
              <a:rPr lang="en-US" sz="2600" b="1" i="1" dirty="0">
                <a:solidFill>
                  <a:schemeClr val="tx1"/>
                </a:solidFill>
              </a:rPr>
              <a:t>dependency injection</a:t>
            </a:r>
            <a:r>
              <a:rPr lang="en-US" sz="2600" dirty="0">
                <a:solidFill>
                  <a:schemeClr val="tx1"/>
                </a:solidFill>
              </a:rPr>
              <a:t>.</a:t>
            </a:r>
          </a:p>
          <a:p>
            <a:pPr lvl="1">
              <a:buFont typeface="Arial" panose="020B0604020202020204" pitchFamily="34" charset="0"/>
              <a:buChar char="•"/>
            </a:pPr>
            <a:r>
              <a:rPr lang="en-US" sz="2600" dirty="0">
                <a:solidFill>
                  <a:schemeClr val="tx1"/>
                </a:solidFill>
              </a:rPr>
              <a:t>A lightweight, modular </a:t>
            </a:r>
            <a:r>
              <a:rPr lang="en-US" sz="2600" b="1" i="1" dirty="0">
                <a:solidFill>
                  <a:schemeClr val="tx1"/>
                </a:solidFill>
              </a:rPr>
              <a:t>HTTP request pipeline</a:t>
            </a:r>
            <a:r>
              <a:rPr lang="en-US" sz="2600" dirty="0">
                <a:solidFill>
                  <a:schemeClr val="tx1"/>
                </a:solidFill>
              </a:rPr>
              <a:t>.</a:t>
            </a:r>
          </a:p>
          <a:p>
            <a:pPr lvl="1">
              <a:buFont typeface="Arial" panose="020B0604020202020204" pitchFamily="34" charset="0"/>
              <a:buChar char="•"/>
            </a:pPr>
            <a:r>
              <a:rPr lang="en-US" sz="2600" dirty="0">
                <a:solidFill>
                  <a:schemeClr val="tx1"/>
                </a:solidFill>
              </a:rPr>
              <a:t>Ability to host on </a:t>
            </a:r>
            <a:r>
              <a:rPr lang="en-US" sz="2600" b="1" i="1" dirty="0">
                <a:solidFill>
                  <a:schemeClr val="tx1"/>
                </a:solidFill>
              </a:rPr>
              <a:t>Docker</a:t>
            </a:r>
            <a:r>
              <a:rPr lang="en-US" sz="2600" dirty="0">
                <a:solidFill>
                  <a:schemeClr val="tx1"/>
                </a:solidFill>
              </a:rPr>
              <a:t>, </a:t>
            </a:r>
            <a:r>
              <a:rPr lang="en-US" sz="2600" b="1" i="1" dirty="0">
                <a:solidFill>
                  <a:schemeClr val="tx1"/>
                </a:solidFill>
              </a:rPr>
              <a:t>IIS</a:t>
            </a:r>
            <a:r>
              <a:rPr lang="en-US" sz="2600" dirty="0">
                <a:solidFill>
                  <a:schemeClr val="tx1"/>
                </a:solidFill>
              </a:rPr>
              <a:t>, </a:t>
            </a:r>
            <a:r>
              <a:rPr lang="en-US" sz="2600" b="1" i="1" dirty="0">
                <a:solidFill>
                  <a:schemeClr val="tx1"/>
                </a:solidFill>
              </a:rPr>
              <a:t>Kestrel</a:t>
            </a:r>
            <a:r>
              <a:rPr lang="en-US" sz="2600" dirty="0">
                <a:solidFill>
                  <a:schemeClr val="tx1"/>
                </a:solidFill>
              </a:rPr>
              <a:t> and many more.</a:t>
            </a:r>
          </a:p>
          <a:p>
            <a:pPr lvl="1">
              <a:buFont typeface="Arial" panose="020B0604020202020204" pitchFamily="34" charset="0"/>
              <a:buChar char="•"/>
            </a:pPr>
            <a:r>
              <a:rPr lang="en-US" sz="2600" b="1" i="1" dirty="0">
                <a:solidFill>
                  <a:schemeClr val="tx1"/>
                </a:solidFill>
              </a:rPr>
              <a:t>ASP.NET Core </a:t>
            </a:r>
            <a:r>
              <a:rPr lang="en-US" sz="2600" dirty="0">
                <a:solidFill>
                  <a:schemeClr val="tx1"/>
                </a:solidFill>
              </a:rPr>
              <a:t>integrates with client-side frameworks and libraries like </a:t>
            </a:r>
            <a:r>
              <a:rPr lang="en-US" sz="2600" b="1" i="1" dirty="0">
                <a:solidFill>
                  <a:schemeClr val="tx1"/>
                </a:solidFill>
              </a:rPr>
              <a:t>Angular</a:t>
            </a:r>
            <a:r>
              <a:rPr lang="en-US" sz="2600" dirty="0">
                <a:solidFill>
                  <a:schemeClr val="tx1"/>
                </a:solidFill>
              </a:rPr>
              <a:t>, </a:t>
            </a:r>
            <a:r>
              <a:rPr lang="en-US" sz="2600" b="1" i="1" dirty="0">
                <a:solidFill>
                  <a:schemeClr val="tx1"/>
                </a:solidFill>
              </a:rPr>
              <a:t>React</a:t>
            </a:r>
            <a:r>
              <a:rPr lang="en-US" sz="2600" dirty="0">
                <a:solidFill>
                  <a:schemeClr val="tx1"/>
                </a:solidFill>
              </a:rPr>
              <a:t>, and </a:t>
            </a:r>
            <a:r>
              <a:rPr lang="en-US" sz="2600" b="1" i="1" dirty="0">
                <a:solidFill>
                  <a:schemeClr val="tx1"/>
                </a:solidFill>
              </a:rPr>
              <a:t>Bootstrap</a:t>
            </a:r>
            <a:r>
              <a:rPr lang="en-US" sz="2600" dirty="0">
                <a:solidFill>
                  <a:schemeClr val="tx1"/>
                </a:solidFill>
              </a:rPr>
              <a:t>.</a:t>
            </a:r>
          </a:p>
        </p:txBody>
      </p:sp>
      <p:sp>
        <p:nvSpPr>
          <p:cNvPr id="4" name="Title 1">
            <a:extLst>
              <a:ext uri="{FF2B5EF4-FFF2-40B4-BE49-F238E27FC236}">
                <a16:creationId xmlns:a16="http://schemas.microsoft.com/office/drawing/2014/main" id="{0560091E-93E8-49EC-922D-9C1076A698CB}"/>
              </a:ext>
            </a:extLst>
          </p:cNvPr>
          <p:cNvSpPr>
            <a:spLocks noGrp="1"/>
          </p:cNvSpPr>
          <p:nvPr>
            <p:ph type="title"/>
          </p:nvPr>
        </p:nvSpPr>
        <p:spPr>
          <a:xfrm>
            <a:off x="1076097" y="330911"/>
            <a:ext cx="8248207" cy="1449387"/>
          </a:xfrm>
        </p:spPr>
        <p:txBody>
          <a:bodyPr>
            <a:normAutofit/>
          </a:bodyPr>
          <a:lstStyle/>
          <a:p>
            <a:r>
              <a:rPr lang="en-US" dirty="0">
                <a:solidFill>
                  <a:schemeClr val="tx1"/>
                </a:solidFill>
              </a:rPr>
              <a:t>ASP.NET Core - Benefits</a:t>
            </a:r>
            <a:br>
              <a:rPr lang="en-US" dirty="0"/>
            </a:br>
            <a:r>
              <a:rPr lang="en-US" sz="1400" dirty="0">
                <a:hlinkClick r:id="rId2"/>
              </a:rPr>
              <a:t>https://docs.microsoft.com/en-us/aspnet/core/introduction-to-aspnet-core?view=aspnetcore-3.1</a:t>
            </a:r>
            <a:endParaRPr lang="en-US" dirty="0"/>
          </a:p>
        </p:txBody>
      </p:sp>
      <p:pic>
        <p:nvPicPr>
          <p:cNvPr id="2" name="Picture 2" descr="Migrating from ASP.NET MVC 5.x to ASP.NET Core">
            <a:extLst>
              <a:ext uri="{FF2B5EF4-FFF2-40B4-BE49-F238E27FC236}">
                <a16:creationId xmlns:a16="http://schemas.microsoft.com/office/drawing/2014/main" id="{CE958937-E91E-4BB2-98B5-BD3935EF9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2637" y="156255"/>
            <a:ext cx="2891154" cy="1624043"/>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09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4187-D61F-4EC3-AAD5-F60ADB4B5446}"/>
              </a:ext>
            </a:extLst>
          </p:cNvPr>
          <p:cNvSpPr>
            <a:spLocks noGrp="1"/>
          </p:cNvSpPr>
          <p:nvPr>
            <p:ph type="title"/>
          </p:nvPr>
        </p:nvSpPr>
        <p:spPr>
          <a:xfrm>
            <a:off x="1131570" y="286603"/>
            <a:ext cx="10024110" cy="1450757"/>
          </a:xfrm>
        </p:spPr>
        <p:txBody>
          <a:bodyPr>
            <a:normAutofit/>
          </a:bodyPr>
          <a:lstStyle/>
          <a:p>
            <a:r>
              <a:rPr lang="en-US" dirty="0">
                <a:solidFill>
                  <a:schemeClr val="tx1"/>
                </a:solidFill>
              </a:rPr>
              <a:t>.NET 6</a:t>
            </a:r>
            <a:br>
              <a:rPr lang="en-US" dirty="0"/>
            </a:br>
            <a:r>
              <a:rPr lang="en-US" sz="1400" dirty="0">
                <a:hlinkClick r:id="rId2"/>
              </a:rPr>
              <a:t>https://docs.microsoft.com/en-us/dotnet/core/whats-new/dotnet-6</a:t>
            </a:r>
            <a:endParaRPr lang="en-US" sz="1400" dirty="0"/>
          </a:p>
        </p:txBody>
      </p:sp>
      <p:sp>
        <p:nvSpPr>
          <p:cNvPr id="3" name="Content Placeholder 2">
            <a:extLst>
              <a:ext uri="{FF2B5EF4-FFF2-40B4-BE49-F238E27FC236}">
                <a16:creationId xmlns:a16="http://schemas.microsoft.com/office/drawing/2014/main" id="{352D9261-F6FC-43E2-B520-D7BF98D15FD3}"/>
              </a:ext>
            </a:extLst>
          </p:cNvPr>
          <p:cNvSpPr>
            <a:spLocks noGrp="1"/>
          </p:cNvSpPr>
          <p:nvPr>
            <p:ph idx="1"/>
          </p:nvPr>
        </p:nvSpPr>
        <p:spPr>
          <a:xfrm>
            <a:off x="1274445" y="3674745"/>
            <a:ext cx="4627246" cy="2816748"/>
          </a:xfrm>
        </p:spPr>
        <p:txBody>
          <a:bodyPr anchor="t">
            <a:noAutofit/>
          </a:bodyPr>
          <a:lstStyle/>
          <a:p>
            <a:pPr marL="347472" lvl="1" indent="-347472">
              <a:spcBef>
                <a:spcPts val="0"/>
              </a:spcBef>
              <a:spcAft>
                <a:spcPts val="0"/>
              </a:spcAft>
              <a:buFont typeface="Arial" panose="020B0604020202020204" pitchFamily="34" charset="0"/>
              <a:buChar char="•"/>
            </a:pPr>
            <a:r>
              <a:rPr lang="en-US" sz="1800" dirty="0">
                <a:solidFill>
                  <a:schemeClr val="tx1"/>
                </a:solidFill>
              </a:rPr>
              <a:t>.NET 5.0 supports more types of apps and more platforms than .NET Core or .NET Framework.</a:t>
            </a:r>
          </a:p>
          <a:p>
            <a:pPr marL="347472" lvl="1" indent="-347472">
              <a:spcBef>
                <a:spcPts val="0"/>
              </a:spcBef>
              <a:spcAft>
                <a:spcPts val="0"/>
              </a:spcAft>
              <a:buFont typeface="Arial" panose="020B0604020202020204" pitchFamily="34" charset="0"/>
              <a:buChar char="•"/>
            </a:pPr>
            <a:r>
              <a:rPr lang="en-US" sz="1800" dirty="0">
                <a:solidFill>
                  <a:schemeClr val="tx1"/>
                </a:solidFill>
              </a:rPr>
              <a:t>ASP.NET Core 5.0 is based on .NET 5.0 but retains the name "Core" to avoid confusing it with ASP.NET MVC 5. </a:t>
            </a:r>
          </a:p>
          <a:p>
            <a:pPr marL="347472" lvl="1" indent="-347472">
              <a:spcBef>
                <a:spcPts val="0"/>
              </a:spcBef>
              <a:spcAft>
                <a:spcPts val="0"/>
              </a:spcAft>
              <a:buFont typeface="Arial" panose="020B0604020202020204" pitchFamily="34" charset="0"/>
              <a:buChar char="•"/>
            </a:pPr>
            <a:r>
              <a:rPr lang="en-US" sz="1800" dirty="0">
                <a:solidFill>
                  <a:schemeClr val="tx1"/>
                </a:solidFill>
              </a:rPr>
              <a:t>Entity Framework Core 5.0 retains the name "Core" to avoid confusing it with Entity Framework 5 and 6.</a:t>
            </a:r>
          </a:p>
        </p:txBody>
      </p:sp>
      <p:pic>
        <p:nvPicPr>
          <p:cNvPr id="1026" name="Picture 2" descr="Introducing .NET 5 | .NET Blog">
            <a:extLst>
              <a:ext uri="{FF2B5EF4-FFF2-40B4-BE49-F238E27FC236}">
                <a16:creationId xmlns:a16="http://schemas.microsoft.com/office/drawing/2014/main" id="{593F283B-EEF5-4783-A8EC-74E610445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704" y="3530421"/>
            <a:ext cx="4895851" cy="2687963"/>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098020-05BE-4D45-9E85-A50B11B9ADE0}"/>
              </a:ext>
            </a:extLst>
          </p:cNvPr>
          <p:cNvSpPr txBox="1"/>
          <p:nvPr/>
        </p:nvSpPr>
        <p:spPr>
          <a:xfrm>
            <a:off x="1191578" y="2058353"/>
            <a:ext cx="9910762" cy="1616392"/>
          </a:xfrm>
          <a:prstGeom prst="rect">
            <a:avLst/>
          </a:prstGeom>
          <a:noFill/>
        </p:spPr>
        <p:txBody>
          <a:bodyPr wrap="square">
            <a:noAutofit/>
          </a:bodyPr>
          <a:lstStyle/>
          <a:p>
            <a:pPr marL="342900" indent="-342900">
              <a:buFont typeface="Arial" panose="020B0604020202020204" pitchFamily="34" charset="0"/>
              <a:buChar char="•"/>
            </a:pPr>
            <a:r>
              <a:rPr lang="en-US" sz="2000" dirty="0"/>
              <a:t>.NET 6 is the next major release of .NET following .NET 5. We named .NET 5 a 5 instead of .NET Core 4.0 for two reasons:</a:t>
            </a:r>
          </a:p>
          <a:p>
            <a:pPr marL="342900" indent="-342900">
              <a:buFont typeface="Arial" panose="020B0604020202020204" pitchFamily="34" charset="0"/>
              <a:buChar char="•"/>
            </a:pPr>
            <a:r>
              <a:rPr lang="en-US" sz="2000" dirty="0"/>
              <a:t>Microsoft skipped version numbers 4.x to avoid confusion with .NET Framework 4.x and “Core: was dropped from the name to emphasize that this is the main implementation of .NET going forward.  </a:t>
            </a:r>
          </a:p>
        </p:txBody>
      </p:sp>
    </p:spTree>
    <p:extLst>
      <p:ext uri="{BB962C8B-B14F-4D97-AF65-F5344CB8AC3E}">
        <p14:creationId xmlns:p14="http://schemas.microsoft.com/office/powerpoint/2010/main" val="352903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44A-4299-47CD-A1D3-536598AA26C7}"/>
              </a:ext>
            </a:extLst>
          </p:cNvPr>
          <p:cNvSpPr>
            <a:spLocks noGrp="1"/>
          </p:cNvSpPr>
          <p:nvPr>
            <p:ph type="title"/>
          </p:nvPr>
        </p:nvSpPr>
        <p:spPr>
          <a:xfrm>
            <a:off x="1174418" y="286603"/>
            <a:ext cx="4745729" cy="1450757"/>
          </a:xfrm>
        </p:spPr>
        <p:txBody>
          <a:bodyPr>
            <a:normAutofit fontScale="90000"/>
          </a:bodyPr>
          <a:lstStyle/>
          <a:p>
            <a:r>
              <a:rPr lang="en-US" sz="4000" dirty="0">
                <a:solidFill>
                  <a:schemeClr val="tx1"/>
                </a:solidFill>
              </a:rPr>
              <a:t>UWP – Universal Windows Platform</a:t>
            </a:r>
            <a:br>
              <a:rPr lang="en-US" dirty="0"/>
            </a:br>
            <a:r>
              <a:rPr lang="en-US" sz="1600" dirty="0">
                <a:hlinkClick r:id="rId2"/>
              </a:rPr>
              <a:t>https://docs.microsoft.com/en-us/dotnet/standard/components#mono</a:t>
            </a:r>
            <a:endParaRPr lang="en-US" dirty="0"/>
          </a:p>
        </p:txBody>
      </p:sp>
      <p:sp>
        <p:nvSpPr>
          <p:cNvPr id="3" name="Content Placeholder 2">
            <a:extLst>
              <a:ext uri="{FF2B5EF4-FFF2-40B4-BE49-F238E27FC236}">
                <a16:creationId xmlns:a16="http://schemas.microsoft.com/office/drawing/2014/main" id="{A1E7CF09-05FE-4B9C-B45F-2A0EFAB3F62E}"/>
              </a:ext>
            </a:extLst>
          </p:cNvPr>
          <p:cNvSpPr>
            <a:spLocks noGrp="1"/>
          </p:cNvSpPr>
          <p:nvPr>
            <p:ph idx="1"/>
          </p:nvPr>
        </p:nvSpPr>
        <p:spPr>
          <a:xfrm>
            <a:off x="1030956" y="1911097"/>
            <a:ext cx="4745730" cy="4507992"/>
          </a:xfrm>
        </p:spPr>
        <p:txBody>
          <a:bodyPr anchor="ctr">
            <a:normAutofit/>
          </a:bodyPr>
          <a:lstStyle/>
          <a:p>
            <a:pPr lvl="2">
              <a:buFont typeface="Arial" panose="020B0604020202020204" pitchFamily="34" charset="0"/>
              <a:buChar char="•"/>
            </a:pPr>
            <a:r>
              <a:rPr lang="en-US" sz="1800" dirty="0">
                <a:solidFill>
                  <a:schemeClr val="tx1"/>
                </a:solidFill>
              </a:rPr>
              <a:t>UWP is an implementation of .NET that is used for building, touch-enabled Windows apps and software for the IoT. </a:t>
            </a:r>
          </a:p>
          <a:p>
            <a:pPr lvl="2">
              <a:buFont typeface="Arial" panose="020B0604020202020204" pitchFamily="34" charset="0"/>
              <a:buChar char="•"/>
            </a:pPr>
            <a:r>
              <a:rPr lang="en-US" sz="1800" dirty="0">
                <a:solidFill>
                  <a:schemeClr val="tx1"/>
                </a:solidFill>
              </a:rPr>
              <a:t>It's designed to unify different devices including PCs, tablets, phablets, phones, and Xbox. </a:t>
            </a:r>
          </a:p>
          <a:p>
            <a:pPr lvl="2">
              <a:buFont typeface="Arial" panose="020B0604020202020204" pitchFamily="34" charset="0"/>
              <a:buChar char="•"/>
            </a:pPr>
            <a:r>
              <a:rPr lang="en-US" sz="1800" dirty="0">
                <a:solidFill>
                  <a:schemeClr val="tx1"/>
                </a:solidFill>
              </a:rPr>
              <a:t>UWP provides: </a:t>
            </a:r>
          </a:p>
          <a:p>
            <a:pPr lvl="3">
              <a:buFont typeface="Arial" panose="020B0604020202020204" pitchFamily="34" charset="0"/>
              <a:buChar char="•"/>
            </a:pPr>
            <a:r>
              <a:rPr lang="en-US" sz="1800" dirty="0">
                <a:solidFill>
                  <a:schemeClr val="tx1"/>
                </a:solidFill>
              </a:rPr>
              <a:t>a centralized app store, </a:t>
            </a:r>
          </a:p>
          <a:p>
            <a:pPr lvl="3">
              <a:buFont typeface="Arial" panose="020B0604020202020204" pitchFamily="34" charset="0"/>
              <a:buChar char="•"/>
            </a:pPr>
            <a:r>
              <a:rPr lang="en-US" sz="1800" dirty="0">
                <a:solidFill>
                  <a:schemeClr val="tx1"/>
                </a:solidFill>
              </a:rPr>
              <a:t>an execution environment (</a:t>
            </a:r>
            <a:r>
              <a:rPr lang="en-US" sz="1800" dirty="0" err="1">
                <a:solidFill>
                  <a:schemeClr val="tx1"/>
                </a:solidFill>
              </a:rPr>
              <a:t>AppContainer</a:t>
            </a:r>
            <a:r>
              <a:rPr lang="en-US" sz="1800" dirty="0">
                <a:solidFill>
                  <a:schemeClr val="tx1"/>
                </a:solidFill>
              </a:rPr>
              <a:t>)</a:t>
            </a:r>
          </a:p>
          <a:p>
            <a:pPr lvl="3">
              <a:buFont typeface="Arial" panose="020B0604020202020204" pitchFamily="34" charset="0"/>
              <a:buChar char="•"/>
            </a:pPr>
            <a:r>
              <a:rPr lang="en-US" sz="1800" dirty="0">
                <a:solidFill>
                  <a:schemeClr val="tx1"/>
                </a:solidFill>
              </a:rPr>
              <a:t>a set of Windows APIs.</a:t>
            </a:r>
          </a:p>
          <a:p>
            <a:pPr lvl="2">
              <a:buFont typeface="Arial" panose="020B0604020202020204" pitchFamily="34" charset="0"/>
              <a:buChar char="•"/>
            </a:pPr>
            <a:r>
              <a:rPr lang="en-US" sz="1800" dirty="0">
                <a:solidFill>
                  <a:schemeClr val="tx1"/>
                </a:solidFill>
              </a:rPr>
              <a:t>Apps can be written in C++, C#, Visual Basic, and JavaScript. </a:t>
            </a:r>
          </a:p>
          <a:p>
            <a:pPr lvl="2">
              <a:buFont typeface="Arial" panose="020B0604020202020204" pitchFamily="34" charset="0"/>
              <a:buChar char="•"/>
            </a:pPr>
            <a:r>
              <a:rPr lang="en-US" sz="1800" dirty="0">
                <a:solidFill>
                  <a:schemeClr val="tx1"/>
                </a:solidFill>
              </a:rPr>
              <a:t>When using C# and Visual Basic, the .NET APIs are provided by .NET Core.</a:t>
            </a:r>
          </a:p>
        </p:txBody>
      </p:sp>
      <p:grpSp>
        <p:nvGrpSpPr>
          <p:cNvPr id="9" name="Group 8">
            <a:extLst>
              <a:ext uri="{FF2B5EF4-FFF2-40B4-BE49-F238E27FC236}">
                <a16:creationId xmlns:a16="http://schemas.microsoft.com/office/drawing/2014/main" id="{516441DE-9BD8-454C-B2F7-868528957292}"/>
              </a:ext>
            </a:extLst>
          </p:cNvPr>
          <p:cNvGrpSpPr/>
          <p:nvPr/>
        </p:nvGrpSpPr>
        <p:grpSpPr>
          <a:xfrm>
            <a:off x="5959483" y="3694392"/>
            <a:ext cx="5092855" cy="2538978"/>
            <a:chOff x="1152701" y="3604811"/>
            <a:chExt cx="6970464" cy="3760788"/>
          </a:xfrm>
          <a:solidFill>
            <a:schemeClr val="bg1"/>
          </a:solidFill>
        </p:grpSpPr>
        <p:pic>
          <p:nvPicPr>
            <p:cNvPr id="10" name="Content Placeholder 5" descr="A screenshot of a cell phone&#10;&#10;Description automatically generated">
              <a:extLst>
                <a:ext uri="{FF2B5EF4-FFF2-40B4-BE49-F238E27FC236}">
                  <a16:creationId xmlns:a16="http://schemas.microsoft.com/office/drawing/2014/main" id="{888021C9-D2CE-451A-BD4C-8218F2982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701" y="3604811"/>
              <a:ext cx="6970464" cy="3760788"/>
            </a:xfrm>
            <a:prstGeom prst="rect">
              <a:avLst/>
            </a:prstGeom>
            <a:grpFill/>
            <a:ln w="25400">
              <a:solidFill>
                <a:schemeClr val="accent2"/>
              </a:solidFill>
            </a:ln>
          </p:spPr>
        </p:pic>
        <p:pic>
          <p:nvPicPr>
            <p:cNvPr id="16" name="Picture 15">
              <a:extLst>
                <a:ext uri="{FF2B5EF4-FFF2-40B4-BE49-F238E27FC236}">
                  <a16:creationId xmlns:a16="http://schemas.microsoft.com/office/drawing/2014/main" id="{41063DBB-B134-4ADF-A254-9C33D528FB8D}"/>
                </a:ext>
              </a:extLst>
            </p:cNvPr>
            <p:cNvPicPr>
              <a:picLocks noChangeAspect="1"/>
            </p:cNvPicPr>
            <p:nvPr/>
          </p:nvPicPr>
          <p:blipFill>
            <a:blip r:embed="rId4"/>
            <a:stretch>
              <a:fillRect/>
            </a:stretch>
          </p:blipFill>
          <p:spPr>
            <a:xfrm>
              <a:off x="5264873" y="4173203"/>
              <a:ext cx="614985" cy="330638"/>
            </a:xfrm>
            <a:prstGeom prst="rect">
              <a:avLst/>
            </a:prstGeom>
            <a:grpFill/>
            <a:ln w="25400">
              <a:solidFill>
                <a:schemeClr val="accent2"/>
              </a:solidFill>
            </a:ln>
          </p:spPr>
        </p:pic>
        <p:pic>
          <p:nvPicPr>
            <p:cNvPr id="17" name="Picture 16">
              <a:extLst>
                <a:ext uri="{FF2B5EF4-FFF2-40B4-BE49-F238E27FC236}">
                  <a16:creationId xmlns:a16="http://schemas.microsoft.com/office/drawing/2014/main" id="{667A0AF4-7943-454C-B86A-032BA03109C6}"/>
                </a:ext>
              </a:extLst>
            </p:cNvPr>
            <p:cNvPicPr>
              <a:picLocks noChangeAspect="1"/>
            </p:cNvPicPr>
            <p:nvPr/>
          </p:nvPicPr>
          <p:blipFill>
            <a:blip r:embed="rId5"/>
            <a:stretch>
              <a:fillRect/>
            </a:stretch>
          </p:blipFill>
          <p:spPr>
            <a:xfrm>
              <a:off x="4091880" y="4765682"/>
              <a:ext cx="522220" cy="290122"/>
            </a:xfrm>
            <a:prstGeom prst="rect">
              <a:avLst/>
            </a:prstGeom>
            <a:grpFill/>
            <a:ln w="25400">
              <a:solidFill>
                <a:schemeClr val="accent2"/>
              </a:solidFill>
            </a:ln>
          </p:spPr>
        </p:pic>
      </p:grpSp>
      <p:pic>
        <p:nvPicPr>
          <p:cNvPr id="18" name="Picture 2" descr=".NET Framework today">
            <a:extLst>
              <a:ext uri="{FF2B5EF4-FFF2-40B4-BE49-F238E27FC236}">
                <a16:creationId xmlns:a16="http://schemas.microsoft.com/office/drawing/2014/main" id="{26BA8555-2D5D-4B6C-A5B5-F45AFAD92B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9483" y="541029"/>
            <a:ext cx="5092855" cy="302667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9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02146" y="0"/>
            <a:ext cx="8672498" cy="4953000"/>
          </a:xfrm>
        </p:spPr>
        <p:txBody>
          <a:bodyPr anchor="ctr">
            <a:noAutofit/>
          </a:bodyPr>
          <a:lstStyle/>
          <a:p>
            <a:pPr lvl="0"/>
            <a:r>
              <a:rPr lang="en-US" sz="3600" i="1" dirty="0">
                <a:solidFill>
                  <a:schemeClr val="bg1"/>
                </a:solidFill>
              </a:rPr>
              <a:t>A .NET app runs in one or more implementations of .NET (.NET7, .NET Core, Mono, or Xamarin). </a:t>
            </a:r>
            <a:br>
              <a:rPr lang="en-US" sz="3600" i="1" dirty="0">
                <a:solidFill>
                  <a:schemeClr val="bg1"/>
                </a:solidFill>
              </a:rPr>
            </a:br>
            <a:r>
              <a:rPr lang="en-US" sz="3600" i="1" dirty="0">
                <a:solidFill>
                  <a:schemeClr val="bg1"/>
                </a:solidFill>
              </a:rPr>
              <a:t>There is an API specification common to all implementations of .NET called the </a:t>
            </a:r>
            <a:r>
              <a:rPr lang="en-US" sz="3600" b="1" i="1" dirty="0">
                <a:solidFill>
                  <a:schemeClr val="bg1"/>
                </a:solidFill>
              </a:rPr>
              <a:t>.NET Standard</a:t>
            </a:r>
            <a:r>
              <a:rPr lang="en-US" sz="3600" i="1" dirty="0">
                <a:solidFill>
                  <a:schemeClr val="bg1"/>
                </a:solidFill>
              </a:rPr>
              <a:t>.</a:t>
            </a:r>
            <a:endParaRPr lang="en-US" sz="1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2000" cy="1905000"/>
          </a:xfrm>
        </p:spPr>
        <p:txBody>
          <a:bodyPr anchor="ctr">
            <a:normAutofit/>
          </a:bodyPr>
          <a:lstStyle/>
          <a:p>
            <a:pPr algn="ctr"/>
            <a:r>
              <a:rPr lang="en-US" sz="1400" dirty="0">
                <a:hlinkClick r:id="rId2"/>
              </a:rPr>
              <a:t>https://docs.microsoft.com/en-us/dotnet/standard/components#applicable-standards</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444A-4299-47CD-A1D3-536598AA26C7}"/>
              </a:ext>
            </a:extLst>
          </p:cNvPr>
          <p:cNvSpPr>
            <a:spLocks noGrp="1"/>
          </p:cNvSpPr>
          <p:nvPr>
            <p:ph type="title"/>
          </p:nvPr>
        </p:nvSpPr>
        <p:spPr>
          <a:xfrm>
            <a:off x="1097280" y="286603"/>
            <a:ext cx="4513979" cy="1450757"/>
          </a:xfrm>
        </p:spPr>
        <p:txBody>
          <a:bodyPr>
            <a:normAutofit fontScale="90000"/>
          </a:bodyPr>
          <a:lstStyle/>
          <a:p>
            <a:r>
              <a:rPr lang="en-US" sz="5200" dirty="0">
                <a:solidFill>
                  <a:schemeClr val="tx1"/>
                </a:solidFill>
              </a:rPr>
              <a:t>Mono</a:t>
            </a:r>
            <a:br>
              <a:rPr lang="en-US" dirty="0"/>
            </a:br>
            <a:r>
              <a:rPr lang="en-US" sz="1600" dirty="0">
                <a:hlinkClick r:id="rId2"/>
              </a:rPr>
              <a:t>https://docs.microsoft.com/en-us/dotnet/standard/components#mono</a:t>
            </a:r>
            <a:br>
              <a:rPr lang="en-US" sz="1600" dirty="0"/>
            </a:br>
            <a:r>
              <a:rPr lang="en-US" sz="1600" dirty="0">
                <a:hlinkClick r:id="rId3"/>
              </a:rPr>
              <a:t>https://www.mono-project.com/docs/about-mono/</a:t>
            </a:r>
            <a:endParaRPr lang="en-US" sz="1600" dirty="0"/>
          </a:p>
        </p:txBody>
      </p:sp>
      <p:sp>
        <p:nvSpPr>
          <p:cNvPr id="3" name="Content Placeholder 2">
            <a:extLst>
              <a:ext uri="{FF2B5EF4-FFF2-40B4-BE49-F238E27FC236}">
                <a16:creationId xmlns:a16="http://schemas.microsoft.com/office/drawing/2014/main" id="{A1E7CF09-05FE-4B9C-B45F-2A0EFAB3F62E}"/>
              </a:ext>
            </a:extLst>
          </p:cNvPr>
          <p:cNvSpPr>
            <a:spLocks noGrp="1"/>
          </p:cNvSpPr>
          <p:nvPr>
            <p:ph idx="1"/>
          </p:nvPr>
        </p:nvSpPr>
        <p:spPr>
          <a:xfrm>
            <a:off x="1148715" y="1911097"/>
            <a:ext cx="4440718" cy="4507992"/>
          </a:xfrm>
        </p:spPr>
        <p:txBody>
          <a:bodyPr anchor="ctr">
            <a:normAutofit/>
          </a:bodyPr>
          <a:lstStyle/>
          <a:p>
            <a:pPr lvl="1">
              <a:spcBef>
                <a:spcPts val="0"/>
              </a:spcBef>
              <a:spcAft>
                <a:spcPts val="0"/>
              </a:spcAft>
              <a:buFont typeface="Arial" panose="020B0604020202020204" pitchFamily="34" charset="0"/>
              <a:buChar char="•"/>
            </a:pPr>
            <a:r>
              <a:rPr lang="en-US" sz="1800" dirty="0">
                <a:solidFill>
                  <a:schemeClr val="tx1"/>
                </a:solidFill>
              </a:rPr>
              <a:t>Mono is focused primarily on a small footprint.</a:t>
            </a:r>
          </a:p>
          <a:p>
            <a:pPr lvl="1">
              <a:spcBef>
                <a:spcPts val="0"/>
              </a:spcBef>
              <a:spcAft>
                <a:spcPts val="0"/>
              </a:spcAft>
              <a:buFont typeface="Arial" panose="020B0604020202020204" pitchFamily="34" charset="0"/>
              <a:buChar char="•"/>
            </a:pPr>
            <a:r>
              <a:rPr lang="en-US" sz="1800" dirty="0">
                <a:solidFill>
                  <a:schemeClr val="tx1"/>
                </a:solidFill>
              </a:rPr>
              <a:t>It’s mainly used when a small runtime is required. </a:t>
            </a:r>
          </a:p>
          <a:p>
            <a:pPr lvl="1">
              <a:spcBef>
                <a:spcPts val="0"/>
              </a:spcBef>
              <a:spcAft>
                <a:spcPts val="0"/>
              </a:spcAft>
              <a:buFont typeface="Arial" panose="020B0604020202020204" pitchFamily="34" charset="0"/>
              <a:buChar char="•"/>
            </a:pPr>
            <a:r>
              <a:rPr lang="en-US" sz="1800" dirty="0">
                <a:solidFill>
                  <a:schemeClr val="tx1"/>
                </a:solidFill>
              </a:rPr>
              <a:t>Mono powers Xamarin applications on</a:t>
            </a:r>
          </a:p>
          <a:p>
            <a:pPr lvl="1">
              <a:spcBef>
                <a:spcPts val="0"/>
              </a:spcBef>
              <a:spcAft>
                <a:spcPts val="0"/>
              </a:spcAft>
              <a:buFont typeface="Arial" panose="020B0604020202020204" pitchFamily="34" charset="0"/>
              <a:buChar char="•"/>
            </a:pPr>
            <a:endParaRPr lang="en-US" sz="1800" dirty="0">
              <a:solidFill>
                <a:schemeClr val="tx1"/>
              </a:solidFill>
            </a:endParaRPr>
          </a:p>
          <a:p>
            <a:pPr lvl="1">
              <a:spcBef>
                <a:spcPts val="0"/>
              </a:spcBef>
              <a:spcAft>
                <a:spcPts val="0"/>
              </a:spcAft>
              <a:buFont typeface="Arial" panose="020B0604020202020204" pitchFamily="34" charset="0"/>
              <a:buChar char="•"/>
            </a:pPr>
            <a:endParaRPr lang="en-US" sz="1800" dirty="0">
              <a:solidFill>
                <a:schemeClr val="tx1"/>
              </a:solidFill>
            </a:endParaRPr>
          </a:p>
          <a:p>
            <a:pPr lvl="1">
              <a:spcBef>
                <a:spcPts val="0"/>
              </a:spcBef>
              <a:spcAft>
                <a:spcPts val="0"/>
              </a:spcAft>
              <a:buFont typeface="Arial" panose="020B0604020202020204" pitchFamily="34" charset="0"/>
              <a:buChar char="•"/>
            </a:pPr>
            <a:r>
              <a:rPr lang="en-US" sz="1800" dirty="0">
                <a:solidFill>
                  <a:schemeClr val="tx1"/>
                </a:solidFill>
              </a:rPr>
              <a:t>Mono powers games built using the Unity engine.</a:t>
            </a:r>
          </a:p>
          <a:p>
            <a:pPr lvl="1">
              <a:spcBef>
                <a:spcPts val="0"/>
              </a:spcBef>
              <a:spcAft>
                <a:spcPts val="0"/>
              </a:spcAft>
              <a:buFont typeface="Arial" panose="020B0604020202020204" pitchFamily="34" charset="0"/>
              <a:buChar char="•"/>
            </a:pPr>
            <a:r>
              <a:rPr lang="en-US" sz="1800" dirty="0">
                <a:solidFill>
                  <a:schemeClr val="tx1"/>
                </a:solidFill>
              </a:rPr>
              <a:t>It supports all .NET Standard versions.</a:t>
            </a:r>
          </a:p>
          <a:p>
            <a:pPr lvl="1">
              <a:spcBef>
                <a:spcPts val="0"/>
              </a:spcBef>
              <a:spcAft>
                <a:spcPts val="0"/>
              </a:spcAft>
              <a:buFont typeface="Arial" panose="020B0604020202020204" pitchFamily="34" charset="0"/>
              <a:buChar char="•"/>
            </a:pPr>
            <a:r>
              <a:rPr lang="en-US" sz="1800" dirty="0">
                <a:solidFill>
                  <a:schemeClr val="tx1"/>
                </a:solidFill>
              </a:rPr>
              <a:t>It’s used to run .NET applications that rely on Unix.</a:t>
            </a:r>
          </a:p>
          <a:p>
            <a:pPr lvl="1">
              <a:spcBef>
                <a:spcPts val="0"/>
              </a:spcBef>
              <a:spcAft>
                <a:spcPts val="0"/>
              </a:spcAft>
              <a:buFont typeface="Arial" panose="020B0604020202020204" pitchFamily="34" charset="0"/>
              <a:buChar char="•"/>
            </a:pPr>
            <a:r>
              <a:rPr lang="en-US" sz="1800" dirty="0">
                <a:solidFill>
                  <a:schemeClr val="tx1"/>
                </a:solidFill>
              </a:rPr>
              <a:t>Is used with a Just-In-Time compiler.</a:t>
            </a:r>
          </a:p>
          <a:p>
            <a:pPr lvl="1">
              <a:spcBef>
                <a:spcPts val="0"/>
              </a:spcBef>
              <a:spcAft>
                <a:spcPts val="0"/>
              </a:spcAft>
              <a:buFont typeface="Arial" panose="020B0604020202020204" pitchFamily="34" charset="0"/>
              <a:buChar char="•"/>
            </a:pPr>
            <a:r>
              <a:rPr lang="en-US" sz="1800" dirty="0">
                <a:solidFill>
                  <a:schemeClr val="tx1"/>
                </a:solidFill>
              </a:rPr>
              <a:t>Features a full static compiler (ahead-of-time compilation) used on platforms like iOS.</a:t>
            </a:r>
          </a:p>
        </p:txBody>
      </p:sp>
      <p:graphicFrame>
        <p:nvGraphicFramePr>
          <p:cNvPr id="12" name="Table 12">
            <a:extLst>
              <a:ext uri="{FF2B5EF4-FFF2-40B4-BE49-F238E27FC236}">
                <a16:creationId xmlns:a16="http://schemas.microsoft.com/office/drawing/2014/main" id="{E2BE1C29-6E8B-4F21-B44E-91FA5489BF0A}"/>
              </a:ext>
            </a:extLst>
          </p:cNvPr>
          <p:cNvGraphicFramePr>
            <a:graphicFrameLocks noGrp="1"/>
          </p:cNvGraphicFramePr>
          <p:nvPr>
            <p:extLst>
              <p:ext uri="{D42A27DB-BD31-4B8C-83A1-F6EECF244321}">
                <p14:modId xmlns:p14="http://schemas.microsoft.com/office/powerpoint/2010/main" val="2385506574"/>
              </p:ext>
            </p:extLst>
          </p:nvPr>
        </p:nvGraphicFramePr>
        <p:xfrm>
          <a:off x="943991" y="3426062"/>
          <a:ext cx="4560208" cy="370840"/>
        </p:xfrm>
        <a:graphic>
          <a:graphicData uri="http://schemas.openxmlformats.org/drawingml/2006/table">
            <a:tbl>
              <a:tblPr firstRow="1" bandRow="1">
                <a:tableStyleId>{5C22544A-7EE6-4342-B048-85BDC9FD1C3A}</a:tableStyleId>
              </a:tblPr>
              <a:tblGrid>
                <a:gridCol w="910114">
                  <a:extLst>
                    <a:ext uri="{9D8B030D-6E8A-4147-A177-3AD203B41FA5}">
                      <a16:colId xmlns:a16="http://schemas.microsoft.com/office/drawing/2014/main" val="119977191"/>
                    </a:ext>
                  </a:extLst>
                </a:gridCol>
                <a:gridCol w="815072">
                  <a:extLst>
                    <a:ext uri="{9D8B030D-6E8A-4147-A177-3AD203B41FA5}">
                      <a16:colId xmlns:a16="http://schemas.microsoft.com/office/drawing/2014/main" val="640622781"/>
                    </a:ext>
                  </a:extLst>
                </a:gridCol>
                <a:gridCol w="745493">
                  <a:extLst>
                    <a:ext uri="{9D8B030D-6E8A-4147-A177-3AD203B41FA5}">
                      <a16:colId xmlns:a16="http://schemas.microsoft.com/office/drawing/2014/main" val="1707167890"/>
                    </a:ext>
                  </a:extLst>
                </a:gridCol>
                <a:gridCol w="854832">
                  <a:extLst>
                    <a:ext uri="{9D8B030D-6E8A-4147-A177-3AD203B41FA5}">
                      <a16:colId xmlns:a16="http://schemas.microsoft.com/office/drawing/2014/main" val="639288756"/>
                    </a:ext>
                  </a:extLst>
                </a:gridCol>
                <a:gridCol w="1234697">
                  <a:extLst>
                    <a:ext uri="{9D8B030D-6E8A-4147-A177-3AD203B41FA5}">
                      <a16:colId xmlns:a16="http://schemas.microsoft.com/office/drawing/2014/main" val="303205998"/>
                    </a:ext>
                  </a:extLst>
                </a:gridCol>
              </a:tblGrid>
              <a:tr h="370840">
                <a:tc>
                  <a:txBody>
                    <a:bodyPr/>
                    <a:lstStyle/>
                    <a:p>
                      <a:pPr algn="ctr"/>
                      <a:r>
                        <a:rPr lang="en-US" sz="1600" b="0" dirty="0"/>
                        <a:t>Android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600" b="0" dirty="0"/>
                        <a:t>macOS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600" b="0" dirty="0"/>
                        <a:t>iOS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600" b="0" dirty="0" err="1"/>
                        <a:t>tvOS</a:t>
                      </a:r>
                      <a:endParaRPr lang="en-US" sz="1600" b="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600" b="0" dirty="0" err="1"/>
                        <a:t>watchOS</a:t>
                      </a:r>
                      <a:endParaRPr lang="en-US" sz="1600" b="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381046825"/>
                  </a:ext>
                </a:extLst>
              </a:tr>
            </a:tbl>
          </a:graphicData>
        </a:graphic>
      </p:graphicFrame>
      <p:grpSp>
        <p:nvGrpSpPr>
          <p:cNvPr id="18" name="Group 17">
            <a:extLst>
              <a:ext uri="{FF2B5EF4-FFF2-40B4-BE49-F238E27FC236}">
                <a16:creationId xmlns:a16="http://schemas.microsoft.com/office/drawing/2014/main" id="{16F1F9AE-9CD2-4169-8FFD-8AD23E22E1A7}"/>
              </a:ext>
            </a:extLst>
          </p:cNvPr>
          <p:cNvGrpSpPr/>
          <p:nvPr/>
        </p:nvGrpSpPr>
        <p:grpSpPr>
          <a:xfrm>
            <a:off x="5611257" y="3662189"/>
            <a:ext cx="5908716" cy="2909208"/>
            <a:chOff x="1152701" y="3604811"/>
            <a:chExt cx="6970464" cy="3760788"/>
          </a:xfrm>
        </p:grpSpPr>
        <p:pic>
          <p:nvPicPr>
            <p:cNvPr id="19" name="Content Placeholder 5" descr="A screenshot of a cell phone&#10;&#10;Description automatically generated">
              <a:extLst>
                <a:ext uri="{FF2B5EF4-FFF2-40B4-BE49-F238E27FC236}">
                  <a16:creationId xmlns:a16="http://schemas.microsoft.com/office/drawing/2014/main" id="{6E47BBE0-C3D8-491C-8E5E-5C9C5CE02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701" y="3604811"/>
              <a:ext cx="6970464" cy="3760788"/>
            </a:xfrm>
            <a:prstGeom prst="rect">
              <a:avLst/>
            </a:prstGeom>
            <a:ln w="25400">
              <a:solidFill>
                <a:schemeClr val="accent2"/>
              </a:solidFill>
            </a:ln>
          </p:spPr>
        </p:pic>
        <p:pic>
          <p:nvPicPr>
            <p:cNvPr id="20" name="Picture 19">
              <a:extLst>
                <a:ext uri="{FF2B5EF4-FFF2-40B4-BE49-F238E27FC236}">
                  <a16:creationId xmlns:a16="http://schemas.microsoft.com/office/drawing/2014/main" id="{F534B9E7-06BD-4E62-96AD-0D59E5C520E2}"/>
                </a:ext>
              </a:extLst>
            </p:cNvPr>
            <p:cNvPicPr>
              <a:picLocks noChangeAspect="1"/>
            </p:cNvPicPr>
            <p:nvPr/>
          </p:nvPicPr>
          <p:blipFill>
            <a:blip r:embed="rId5"/>
            <a:stretch>
              <a:fillRect/>
            </a:stretch>
          </p:blipFill>
          <p:spPr>
            <a:xfrm>
              <a:off x="5264873" y="4173203"/>
              <a:ext cx="614985" cy="330638"/>
            </a:xfrm>
            <a:prstGeom prst="rect">
              <a:avLst/>
            </a:prstGeom>
            <a:ln w="25400">
              <a:solidFill>
                <a:schemeClr val="accent2"/>
              </a:solidFill>
            </a:ln>
          </p:spPr>
        </p:pic>
        <p:pic>
          <p:nvPicPr>
            <p:cNvPr id="21" name="Picture 20">
              <a:extLst>
                <a:ext uri="{FF2B5EF4-FFF2-40B4-BE49-F238E27FC236}">
                  <a16:creationId xmlns:a16="http://schemas.microsoft.com/office/drawing/2014/main" id="{897ACD7C-6FA7-49D4-B143-7373629942FC}"/>
                </a:ext>
              </a:extLst>
            </p:cNvPr>
            <p:cNvPicPr>
              <a:picLocks noChangeAspect="1"/>
            </p:cNvPicPr>
            <p:nvPr/>
          </p:nvPicPr>
          <p:blipFill>
            <a:blip r:embed="rId6"/>
            <a:stretch>
              <a:fillRect/>
            </a:stretch>
          </p:blipFill>
          <p:spPr>
            <a:xfrm>
              <a:off x="4091880" y="4765682"/>
              <a:ext cx="522220" cy="290122"/>
            </a:xfrm>
            <a:prstGeom prst="rect">
              <a:avLst/>
            </a:prstGeom>
            <a:ln w="25400">
              <a:solidFill>
                <a:schemeClr val="accent2"/>
              </a:solidFill>
            </a:ln>
          </p:spPr>
        </p:pic>
      </p:grpSp>
      <p:pic>
        <p:nvPicPr>
          <p:cNvPr id="22" name="Picture 2" descr=".NET Framework today">
            <a:extLst>
              <a:ext uri="{FF2B5EF4-FFF2-40B4-BE49-F238E27FC236}">
                <a16:creationId xmlns:a16="http://schemas.microsoft.com/office/drawing/2014/main" id="{8BB95337-FFBA-4C58-9D16-065A44B3E9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1257" y="101252"/>
            <a:ext cx="5908716" cy="332481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5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723EA3-8056-4DE4-9AC8-B2F47DD4BAF3}"/>
              </a:ext>
            </a:extLst>
          </p:cNvPr>
          <p:cNvPicPr>
            <a:picLocks noChangeAspect="1"/>
          </p:cNvPicPr>
          <p:nvPr/>
        </p:nvPicPr>
        <p:blipFill>
          <a:blip r:embed="rId2"/>
          <a:stretch>
            <a:fillRect/>
          </a:stretch>
        </p:blipFill>
        <p:spPr>
          <a:xfrm>
            <a:off x="6225921" y="2488064"/>
            <a:ext cx="4758023" cy="3292636"/>
          </a:xfrm>
          <a:prstGeom prst="rect">
            <a:avLst/>
          </a:prstGeom>
          <a:ln w="25400">
            <a:solidFill>
              <a:schemeClr val="accent2"/>
            </a:solidFill>
          </a:ln>
          <a:effectLst/>
        </p:spPr>
      </p:pic>
      <p:sp>
        <p:nvSpPr>
          <p:cNvPr id="3" name="Content Placeholder 2">
            <a:extLst>
              <a:ext uri="{FF2B5EF4-FFF2-40B4-BE49-F238E27FC236}">
                <a16:creationId xmlns:a16="http://schemas.microsoft.com/office/drawing/2014/main" id="{D2620580-9BDA-489D-BDDC-5EBB50038317}"/>
              </a:ext>
            </a:extLst>
          </p:cNvPr>
          <p:cNvSpPr>
            <a:spLocks noGrp="1"/>
          </p:cNvSpPr>
          <p:nvPr>
            <p:ph idx="1"/>
          </p:nvPr>
        </p:nvSpPr>
        <p:spPr>
          <a:xfrm>
            <a:off x="875762" y="1867964"/>
            <a:ext cx="5290723" cy="4532836"/>
          </a:xfrm>
        </p:spPr>
        <p:txBody>
          <a:bodyPr anchor="ctr">
            <a:normAutofit fontScale="92500" lnSpcReduction="10000"/>
          </a:bodyPr>
          <a:lstStyle/>
          <a:p>
            <a:pPr lvl="2">
              <a:buFont typeface="Arial" panose="020B0604020202020204" pitchFamily="34" charset="0"/>
              <a:buChar char="•"/>
            </a:pPr>
            <a:r>
              <a:rPr lang="en-US" sz="2000" dirty="0">
                <a:solidFill>
                  <a:schemeClr val="tx1"/>
                </a:solidFill>
              </a:rPr>
              <a:t>Xamarin is an open-source platform for building applications for iOS, Android, and Windows with .NET. </a:t>
            </a:r>
          </a:p>
          <a:p>
            <a:pPr lvl="2">
              <a:buFont typeface="Arial" panose="020B0604020202020204" pitchFamily="34" charset="0"/>
              <a:buChar char="•"/>
            </a:pPr>
            <a:r>
              <a:rPr lang="en-US" sz="2000" dirty="0">
                <a:solidFill>
                  <a:schemeClr val="tx1"/>
                </a:solidFill>
              </a:rPr>
              <a:t>Xamarin is an abstraction layer that manages communication of shared code with underlying platform code. </a:t>
            </a:r>
          </a:p>
          <a:p>
            <a:pPr lvl="2">
              <a:buFont typeface="Arial" panose="020B0604020202020204" pitchFamily="34" charset="0"/>
              <a:buChar char="•"/>
            </a:pPr>
            <a:r>
              <a:rPr lang="en-US" sz="2000" dirty="0">
                <a:solidFill>
                  <a:schemeClr val="tx1"/>
                </a:solidFill>
              </a:rPr>
              <a:t>Xamarin runs in a managed environment that provides memory allocation and garbage collection.</a:t>
            </a:r>
          </a:p>
          <a:p>
            <a:pPr lvl="2">
              <a:buFont typeface="Arial" panose="020B0604020202020204" pitchFamily="34" charset="0"/>
              <a:buChar char="•"/>
            </a:pPr>
            <a:r>
              <a:rPr lang="en-US" sz="2000" dirty="0">
                <a:solidFill>
                  <a:schemeClr val="tx1"/>
                </a:solidFill>
              </a:rPr>
              <a:t>Xamarin enables developers to share an average of 80% of their application across platforms.</a:t>
            </a:r>
          </a:p>
          <a:p>
            <a:pPr lvl="2">
              <a:buFont typeface="Arial" panose="020B0604020202020204" pitchFamily="34" charset="0"/>
              <a:buChar char="•"/>
            </a:pPr>
            <a:r>
              <a:rPr lang="en-US" sz="2000" dirty="0">
                <a:solidFill>
                  <a:schemeClr val="tx1"/>
                </a:solidFill>
              </a:rPr>
              <a:t>Xamarin applications can be written on PC or Mac and compile into native application packages</a:t>
            </a:r>
          </a:p>
        </p:txBody>
      </p:sp>
      <p:sp>
        <p:nvSpPr>
          <p:cNvPr id="4" name="Title 1">
            <a:extLst>
              <a:ext uri="{FF2B5EF4-FFF2-40B4-BE49-F238E27FC236}">
                <a16:creationId xmlns:a16="http://schemas.microsoft.com/office/drawing/2014/main" id="{C1AD114E-0261-454F-AA21-7A3C612992DE}"/>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Xamarin</a:t>
            </a:r>
            <a:br>
              <a:rPr lang="en-US" dirty="0"/>
            </a:br>
            <a:r>
              <a:rPr lang="en-US" sz="1400" dirty="0">
                <a:hlinkClick r:id="rId3"/>
              </a:rPr>
              <a:t>https://docs.microsoft.com/en-us/xamarin/get-started/what-is-xamarin</a:t>
            </a:r>
            <a:endParaRPr lang="en-US" dirty="0"/>
          </a:p>
        </p:txBody>
      </p:sp>
    </p:spTree>
    <p:extLst>
      <p:ext uri="{BB962C8B-B14F-4D97-AF65-F5344CB8AC3E}">
        <p14:creationId xmlns:p14="http://schemas.microsoft.com/office/powerpoint/2010/main" val="302996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1F7-B094-4D5F-89C6-8B39F4FD80B9}"/>
              </a:ext>
            </a:extLst>
          </p:cNvPr>
          <p:cNvSpPr>
            <a:spLocks noGrp="1"/>
          </p:cNvSpPr>
          <p:nvPr>
            <p:ph type="title"/>
          </p:nvPr>
        </p:nvSpPr>
        <p:spPr/>
        <p:txBody>
          <a:bodyPr>
            <a:normAutofit/>
          </a:bodyPr>
          <a:lstStyle/>
          <a:p>
            <a:r>
              <a:rPr lang="en-US" dirty="0">
                <a:solidFill>
                  <a:schemeClr val="tx1"/>
                </a:solidFill>
              </a:rPr>
              <a:t>Xamarin</a:t>
            </a:r>
            <a:br>
              <a:rPr lang="en-US" dirty="0"/>
            </a:br>
            <a:r>
              <a:rPr lang="en-US" sz="1400" dirty="0">
                <a:hlinkClick r:id="rId2"/>
              </a:rPr>
              <a:t>https://docs.microsoft.com/en-us/xamarin/get-started/what-is-xamarin</a:t>
            </a:r>
            <a:endParaRPr lang="en-US" dirty="0"/>
          </a:p>
        </p:txBody>
      </p:sp>
      <p:pic>
        <p:nvPicPr>
          <p:cNvPr id="4" name="Content Placeholder 3">
            <a:extLst>
              <a:ext uri="{FF2B5EF4-FFF2-40B4-BE49-F238E27FC236}">
                <a16:creationId xmlns:a16="http://schemas.microsoft.com/office/drawing/2014/main" id="{85382490-E50C-4193-BBFB-79F05327A1A7}"/>
              </a:ext>
            </a:extLst>
          </p:cNvPr>
          <p:cNvPicPr>
            <a:picLocks noGrp="1" noChangeAspect="1"/>
          </p:cNvPicPr>
          <p:nvPr>
            <p:ph idx="1"/>
          </p:nvPr>
        </p:nvPicPr>
        <p:blipFill>
          <a:blip r:embed="rId3"/>
          <a:stretch>
            <a:fillRect/>
          </a:stretch>
        </p:blipFill>
        <p:spPr>
          <a:xfrm>
            <a:off x="3898847" y="3429001"/>
            <a:ext cx="6976798" cy="2853985"/>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72436A83-6D84-41DC-847F-2B6C67113E53}"/>
              </a:ext>
            </a:extLst>
          </p:cNvPr>
          <p:cNvSpPr/>
          <p:nvPr/>
        </p:nvSpPr>
        <p:spPr>
          <a:xfrm>
            <a:off x="942976" y="3709093"/>
            <a:ext cx="2822721" cy="2585323"/>
          </a:xfrm>
          <a:prstGeom prst="rect">
            <a:avLst/>
          </a:prstGeom>
          <a:noFill/>
          <a:ln w="25400">
            <a:solidFill>
              <a:schemeClr val="accent2"/>
            </a:solidFill>
          </a:ln>
          <a:effectLst/>
        </p:spPr>
        <p:txBody>
          <a:bodyPr wrap="square" anchor="ctr">
            <a:spAutoFit/>
          </a:bodyPr>
          <a:lstStyle/>
          <a:p>
            <a:r>
              <a:rPr lang="en-US" dirty="0"/>
              <a:t>Xamarin is for developers with the following goals:</a:t>
            </a:r>
          </a:p>
          <a:p>
            <a:pPr marL="742950" lvl="1" indent="-285750">
              <a:buFont typeface="Arial" panose="020B0604020202020204" pitchFamily="34" charset="0"/>
              <a:buChar char="•"/>
            </a:pPr>
            <a:r>
              <a:rPr lang="en-US" dirty="0"/>
              <a:t>Share code, test and business logic across platforms.</a:t>
            </a:r>
          </a:p>
          <a:p>
            <a:pPr marL="742950" lvl="1" indent="-285750">
              <a:buFont typeface="Arial" panose="020B0604020202020204" pitchFamily="34" charset="0"/>
              <a:buChar char="•"/>
            </a:pPr>
            <a:r>
              <a:rPr lang="en-US" dirty="0"/>
              <a:t>Write cross-platform applications in C# with Visual Studio.</a:t>
            </a:r>
          </a:p>
        </p:txBody>
      </p:sp>
      <p:sp>
        <p:nvSpPr>
          <p:cNvPr id="6" name="Rectangle 5">
            <a:extLst>
              <a:ext uri="{FF2B5EF4-FFF2-40B4-BE49-F238E27FC236}">
                <a16:creationId xmlns:a16="http://schemas.microsoft.com/office/drawing/2014/main" id="{01DDC33F-A7C4-4300-A8E1-48462F49019B}"/>
              </a:ext>
            </a:extLst>
          </p:cNvPr>
          <p:cNvSpPr/>
          <p:nvPr/>
        </p:nvSpPr>
        <p:spPr>
          <a:xfrm>
            <a:off x="1097280" y="1911525"/>
            <a:ext cx="10058400" cy="1477328"/>
          </a:xfrm>
          <a:prstGeom prst="rect">
            <a:avLst/>
          </a:prstGeom>
        </p:spPr>
        <p:txBody>
          <a:bodyPr wrap="square" anchor="ctr">
            <a:spAutoFit/>
          </a:bodyPr>
          <a:lstStyle/>
          <a:p>
            <a:r>
              <a:rPr lang="en-US" dirty="0"/>
              <a:t>Xamarin allows you to create native UI on each platform and write business logic in C# that is shared across platforms. In most cases, 80% of application code is sharable using Xamarin.</a:t>
            </a:r>
          </a:p>
          <a:p>
            <a:r>
              <a:rPr lang="en-US" dirty="0"/>
              <a:t>Xamarin is built on top of Mono. Mono runs on most platforms including Linux, Unix, FreeBSD, and macOS. The Mono execution environment automatically handles tasks such as memory allocation, garbage collection and interoperability with underlying platforms.</a:t>
            </a:r>
          </a:p>
        </p:txBody>
      </p:sp>
    </p:spTree>
    <p:extLst>
      <p:ext uri="{BB962C8B-B14F-4D97-AF65-F5344CB8AC3E}">
        <p14:creationId xmlns:p14="http://schemas.microsoft.com/office/powerpoint/2010/main" val="69215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E30C-F26C-4351-B75B-8AC60791EC34}"/>
              </a:ext>
            </a:extLst>
          </p:cNvPr>
          <p:cNvSpPr>
            <a:spLocks noGrp="1"/>
          </p:cNvSpPr>
          <p:nvPr>
            <p:ph type="title"/>
          </p:nvPr>
        </p:nvSpPr>
        <p:spPr>
          <a:xfrm>
            <a:off x="1097279" y="277612"/>
            <a:ext cx="10058400" cy="1450757"/>
          </a:xfrm>
        </p:spPr>
        <p:txBody>
          <a:bodyPr>
            <a:normAutofit/>
          </a:bodyPr>
          <a:lstStyle/>
          <a:p>
            <a:r>
              <a:rPr lang="en-US" dirty="0">
                <a:solidFill>
                  <a:schemeClr val="tx1"/>
                </a:solidFill>
              </a:rPr>
              <a:t>What is .NET?</a:t>
            </a:r>
            <a:br>
              <a:rPr lang="en-US" dirty="0">
                <a:solidFill>
                  <a:schemeClr val="tx1"/>
                </a:solidFill>
              </a:rPr>
            </a:br>
            <a:r>
              <a:rPr lang="en-US" sz="1400" dirty="0">
                <a:hlinkClick r:id="rId2"/>
              </a:rPr>
              <a:t>https://dotnet.microsoft.com/learn/dotnet/what-is-dotnet</a:t>
            </a:r>
            <a:br>
              <a:rPr lang="en-US" sz="1400" dirty="0"/>
            </a:br>
            <a:r>
              <a:rPr lang="en-US" sz="1400" dirty="0">
                <a:hlinkClick r:id="rId3"/>
              </a:rPr>
              <a:t>https://dotnet.microsoft.com/learn/dotnet/what-is-dotnet-framework</a:t>
            </a:r>
            <a:endParaRPr lang="en-US" dirty="0"/>
          </a:p>
        </p:txBody>
      </p:sp>
      <p:sp>
        <p:nvSpPr>
          <p:cNvPr id="3" name="Content Placeholder 2">
            <a:extLst>
              <a:ext uri="{FF2B5EF4-FFF2-40B4-BE49-F238E27FC236}">
                <a16:creationId xmlns:a16="http://schemas.microsoft.com/office/drawing/2014/main" id="{3A073B2A-3500-4BF6-8C96-41460D1F3BB6}"/>
              </a:ext>
            </a:extLst>
          </p:cNvPr>
          <p:cNvSpPr>
            <a:spLocks noGrp="1"/>
          </p:cNvSpPr>
          <p:nvPr>
            <p:ph idx="1"/>
          </p:nvPr>
        </p:nvSpPr>
        <p:spPr>
          <a:xfrm>
            <a:off x="1213421" y="1908811"/>
            <a:ext cx="7844413" cy="1823084"/>
          </a:xfrm>
        </p:spPr>
        <p:txBody>
          <a:bodyPr anchor="t">
            <a:normAutofit lnSpcReduction="10000"/>
          </a:bodyPr>
          <a:lstStyle/>
          <a:p>
            <a:pPr algn="l"/>
            <a:r>
              <a:rPr lang="en-US" sz="2800" b="0" i="0" dirty="0">
                <a:solidFill>
                  <a:schemeClr val="tx1"/>
                </a:solidFill>
                <a:effectLst/>
              </a:rPr>
              <a:t>.NET is a free, open-source developer platform made up of tools, programming languages, and libraries for building many types of applications </a:t>
            </a:r>
            <a:r>
              <a:rPr lang="en-US" sz="2800" dirty="0">
                <a:solidFill>
                  <a:schemeClr val="tx1"/>
                </a:solidFill>
              </a:rPr>
              <a:t>on</a:t>
            </a:r>
            <a:r>
              <a:rPr lang="en-US" sz="2800" b="0" i="0" dirty="0">
                <a:solidFill>
                  <a:schemeClr val="tx1"/>
                </a:solidFill>
                <a:effectLst/>
              </a:rPr>
              <a:t> different programming platforms.</a:t>
            </a:r>
          </a:p>
        </p:txBody>
      </p:sp>
      <p:pic>
        <p:nvPicPr>
          <p:cNvPr id="5" name="Picture 4">
            <a:extLst>
              <a:ext uri="{FF2B5EF4-FFF2-40B4-BE49-F238E27FC236}">
                <a16:creationId xmlns:a16="http://schemas.microsoft.com/office/drawing/2014/main" id="{87495543-7E7E-4D53-9DFB-7811E5832014}"/>
              </a:ext>
            </a:extLst>
          </p:cNvPr>
          <p:cNvPicPr>
            <a:picLocks noChangeAspect="1"/>
          </p:cNvPicPr>
          <p:nvPr/>
        </p:nvPicPr>
        <p:blipFill>
          <a:blip r:embed="rId4"/>
          <a:stretch>
            <a:fillRect/>
          </a:stretch>
        </p:blipFill>
        <p:spPr>
          <a:xfrm>
            <a:off x="6096000" y="3782713"/>
            <a:ext cx="4686559" cy="2560156"/>
          </a:xfrm>
          <a:prstGeom prst="rect">
            <a:avLst/>
          </a:prstGeom>
          <a:ln w="25400">
            <a:solidFill>
              <a:schemeClr val="accent2"/>
            </a:solidFill>
          </a:ln>
        </p:spPr>
      </p:pic>
      <p:pic>
        <p:nvPicPr>
          <p:cNvPr id="1026" name="Picture 2">
            <a:extLst>
              <a:ext uri="{FF2B5EF4-FFF2-40B4-BE49-F238E27FC236}">
                <a16:creationId xmlns:a16="http://schemas.microsoft.com/office/drawing/2014/main" id="{923AFD2D-574B-4D8D-8650-1810AE2D7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7835" y="1587763"/>
            <a:ext cx="1724724" cy="2082394"/>
          </a:xfrm>
          <a:prstGeom prst="rect">
            <a:avLst/>
          </a:prstGeom>
          <a:solidFill>
            <a:schemeClr val="bg1"/>
          </a:solidFill>
          <a:ln w="25400">
            <a:solidFill>
              <a:schemeClr val="accent2"/>
            </a:solidFill>
          </a:ln>
        </p:spPr>
      </p:pic>
      <p:sp>
        <p:nvSpPr>
          <p:cNvPr id="9" name="TextBox 8">
            <a:extLst>
              <a:ext uri="{FF2B5EF4-FFF2-40B4-BE49-F238E27FC236}">
                <a16:creationId xmlns:a16="http://schemas.microsoft.com/office/drawing/2014/main" id="{57F27D87-036E-46C7-AAB9-80416515D7C4}"/>
              </a:ext>
            </a:extLst>
          </p:cNvPr>
          <p:cNvSpPr txBox="1"/>
          <p:nvPr/>
        </p:nvSpPr>
        <p:spPr>
          <a:xfrm>
            <a:off x="1213422" y="3912336"/>
            <a:ext cx="4882577" cy="2499893"/>
          </a:xfrm>
          <a:prstGeom prst="rect">
            <a:avLst/>
          </a:prstGeom>
          <a:noFill/>
        </p:spPr>
        <p:txBody>
          <a:bodyPr wrap="square">
            <a:normAutofit/>
          </a:bodyPr>
          <a:lstStyle/>
          <a:p>
            <a:pPr algn="l"/>
            <a:r>
              <a:rPr lang="en-US" sz="2800" b="0" i="0" dirty="0">
                <a:effectLst/>
              </a:rPr>
              <a:t>With .NET, you can use multiple languages, editors (IDE), and libraries to build for web, mobile, desktop, games, and IoT.</a:t>
            </a:r>
          </a:p>
        </p:txBody>
      </p:sp>
    </p:spTree>
    <p:extLst>
      <p:ext uri="{BB962C8B-B14F-4D97-AF65-F5344CB8AC3E}">
        <p14:creationId xmlns:p14="http://schemas.microsoft.com/office/powerpoint/2010/main" val="182137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7ADE-1ED9-4D34-871F-7F7E0EFBD5D3}"/>
              </a:ext>
            </a:extLst>
          </p:cNvPr>
          <p:cNvSpPr>
            <a:spLocks noGrp="1"/>
          </p:cNvSpPr>
          <p:nvPr>
            <p:ph type="title"/>
          </p:nvPr>
        </p:nvSpPr>
        <p:spPr>
          <a:xfrm>
            <a:off x="1097279" y="286603"/>
            <a:ext cx="7461677" cy="1450757"/>
          </a:xfrm>
        </p:spPr>
        <p:txBody>
          <a:bodyPr>
            <a:normAutofit/>
          </a:bodyPr>
          <a:lstStyle/>
          <a:p>
            <a:r>
              <a:rPr lang="en-US" sz="4400" dirty="0">
                <a:solidFill>
                  <a:schemeClr val="tx1"/>
                </a:solidFill>
              </a:rPr>
              <a:t>.NET Implementations</a:t>
            </a:r>
            <a:br>
              <a:rPr lang="en-US" sz="4000" dirty="0"/>
            </a:br>
            <a:r>
              <a:rPr lang="en-US" sz="1400" dirty="0">
                <a:hlinkClick r:id="rId2"/>
              </a:rPr>
              <a:t>https://docs.microsoft.com/en-us/dotnet/standard/components#net-implementations</a:t>
            </a:r>
            <a:endParaRPr lang="en-US" dirty="0"/>
          </a:p>
        </p:txBody>
      </p:sp>
      <p:sp>
        <p:nvSpPr>
          <p:cNvPr id="3" name="Content Placeholder 2">
            <a:extLst>
              <a:ext uri="{FF2B5EF4-FFF2-40B4-BE49-F238E27FC236}">
                <a16:creationId xmlns:a16="http://schemas.microsoft.com/office/drawing/2014/main" id="{CB864A61-86C3-4DD6-9BAA-C10D74DEFF3F}"/>
              </a:ext>
            </a:extLst>
          </p:cNvPr>
          <p:cNvSpPr>
            <a:spLocks noGrp="1"/>
          </p:cNvSpPr>
          <p:nvPr>
            <p:ph idx="1"/>
          </p:nvPr>
        </p:nvSpPr>
        <p:spPr>
          <a:xfrm>
            <a:off x="1097280" y="2108201"/>
            <a:ext cx="4405162" cy="4247317"/>
          </a:xfrm>
          <a:ln w="25400">
            <a:solidFill>
              <a:schemeClr val="accent2"/>
            </a:solidFill>
          </a:ln>
        </p:spPr>
        <p:txBody>
          <a:bodyPr anchor="ctr">
            <a:noAutofit/>
          </a:bodyPr>
          <a:lstStyle/>
          <a:p>
            <a:pPr marL="201168" lvl="1" indent="0">
              <a:buNone/>
            </a:pPr>
            <a:r>
              <a:rPr lang="en-US" sz="2600" dirty="0">
                <a:solidFill>
                  <a:schemeClr val="tx1"/>
                </a:solidFill>
              </a:rPr>
              <a:t>There are four .NET implementations that Microsoft actively develops/maintains: </a:t>
            </a:r>
          </a:p>
          <a:p>
            <a:pPr lvl="2">
              <a:buFont typeface="Arial" panose="020B0604020202020204" pitchFamily="34" charset="0"/>
              <a:buChar char="•"/>
            </a:pPr>
            <a:r>
              <a:rPr lang="en-US" sz="2200" dirty="0">
                <a:solidFill>
                  <a:schemeClr val="tx1"/>
                </a:solidFill>
              </a:rPr>
              <a:t>.NET 7 </a:t>
            </a:r>
          </a:p>
          <a:p>
            <a:pPr lvl="2">
              <a:buFont typeface="Arial" panose="020B0604020202020204" pitchFamily="34" charset="0"/>
              <a:buChar char="•"/>
            </a:pPr>
            <a:r>
              <a:rPr lang="en-US" sz="2200" dirty="0">
                <a:solidFill>
                  <a:schemeClr val="tx1"/>
                </a:solidFill>
              </a:rPr>
              <a:t>.NET Framework(deemphasized)</a:t>
            </a:r>
          </a:p>
          <a:p>
            <a:pPr lvl="2">
              <a:buFont typeface="Arial" panose="020B0604020202020204" pitchFamily="34" charset="0"/>
              <a:buChar char="•"/>
            </a:pPr>
            <a:r>
              <a:rPr lang="en-US" sz="2200" dirty="0">
                <a:solidFill>
                  <a:schemeClr val="tx1"/>
                </a:solidFill>
              </a:rPr>
              <a:t>Mono</a:t>
            </a:r>
          </a:p>
          <a:p>
            <a:pPr lvl="2">
              <a:buFont typeface="Arial" panose="020B0604020202020204" pitchFamily="34" charset="0"/>
              <a:buChar char="•"/>
            </a:pPr>
            <a:r>
              <a:rPr lang="en-US" sz="2200" dirty="0">
                <a:solidFill>
                  <a:schemeClr val="tx1"/>
                </a:solidFill>
              </a:rPr>
              <a:t>Universal Windows Platform (UWP)</a:t>
            </a:r>
          </a:p>
        </p:txBody>
      </p:sp>
      <p:sp>
        <p:nvSpPr>
          <p:cNvPr id="4" name="Rectangle 3">
            <a:extLst>
              <a:ext uri="{FF2B5EF4-FFF2-40B4-BE49-F238E27FC236}">
                <a16:creationId xmlns:a16="http://schemas.microsoft.com/office/drawing/2014/main" id="{471DD3B7-C3C3-49F0-9116-3A0686840509}"/>
              </a:ext>
            </a:extLst>
          </p:cNvPr>
          <p:cNvSpPr/>
          <p:nvPr/>
        </p:nvSpPr>
        <p:spPr>
          <a:xfrm>
            <a:off x="5502443" y="2108201"/>
            <a:ext cx="5887452" cy="4247317"/>
          </a:xfrm>
          <a:prstGeom prst="rect">
            <a:avLst/>
          </a:prstGeom>
          <a:ln w="25400">
            <a:solidFill>
              <a:schemeClr val="accent2"/>
            </a:solidFill>
          </a:ln>
        </p:spPr>
        <p:txBody>
          <a:bodyPr wrap="square" anchor="ctr">
            <a:noAutofit/>
          </a:bodyPr>
          <a:lstStyle/>
          <a:p>
            <a:r>
              <a:rPr lang="en-US" sz="2400" dirty="0"/>
              <a:t>Each implementation includes these components:</a:t>
            </a:r>
          </a:p>
          <a:p>
            <a:pPr marL="800100" lvl="1" indent="-342900">
              <a:buFont typeface="+mj-lt"/>
              <a:buAutoNum type="arabicPeriod"/>
            </a:pPr>
            <a:r>
              <a:rPr lang="en-US" dirty="0"/>
              <a:t>One or more runtimes.</a:t>
            </a:r>
          </a:p>
          <a:p>
            <a:pPr marL="1257300" lvl="2" indent="-342900">
              <a:buFont typeface="Arial" panose="020B0604020202020204" pitchFamily="34" charset="0"/>
              <a:buChar char="•"/>
            </a:pPr>
            <a:r>
              <a:rPr lang="en-US" dirty="0"/>
              <a:t>CLR for .NET Framework, </a:t>
            </a:r>
          </a:p>
          <a:p>
            <a:pPr marL="1257300" lvl="2" indent="-342900">
              <a:buFont typeface="Arial" panose="020B0604020202020204" pitchFamily="34" charset="0"/>
              <a:buChar char="•"/>
            </a:pPr>
            <a:r>
              <a:rPr lang="en-US" dirty="0" err="1"/>
              <a:t>CoreCLR</a:t>
            </a:r>
            <a:r>
              <a:rPr lang="en-US" dirty="0"/>
              <a:t> &amp; </a:t>
            </a:r>
            <a:r>
              <a:rPr lang="en-US" dirty="0" err="1"/>
              <a:t>CoreRT</a:t>
            </a:r>
            <a:r>
              <a:rPr lang="en-US" dirty="0"/>
              <a:t> for .NET Core.</a:t>
            </a:r>
          </a:p>
          <a:p>
            <a:pPr marL="800100" lvl="1" indent="-342900">
              <a:buFont typeface="+mj-lt"/>
              <a:buAutoNum type="arabicPeriod"/>
            </a:pPr>
            <a:r>
              <a:rPr lang="en-US" dirty="0"/>
              <a:t>A </a:t>
            </a:r>
            <a:r>
              <a:rPr lang="en-US" b="1" dirty="0"/>
              <a:t>Base</a:t>
            </a:r>
            <a:r>
              <a:rPr lang="en-US" dirty="0"/>
              <a:t> </a:t>
            </a:r>
            <a:r>
              <a:rPr lang="en-US" b="1" i="1" dirty="0"/>
              <a:t>Class Library </a:t>
            </a:r>
            <a:r>
              <a:rPr lang="en-US" dirty="0"/>
              <a:t>implementing </a:t>
            </a:r>
            <a:r>
              <a:rPr lang="en-US" b="1" i="1" dirty="0"/>
              <a:t>.NET Standard </a:t>
            </a:r>
            <a:r>
              <a:rPr lang="en-US" dirty="0"/>
              <a:t>(possibly additional APIs). </a:t>
            </a:r>
          </a:p>
          <a:p>
            <a:pPr marL="800100" lvl="1" indent="-342900">
              <a:buFont typeface="+mj-lt"/>
              <a:buAutoNum type="arabicPeriod"/>
            </a:pPr>
            <a:r>
              <a:rPr lang="en-US" dirty="0"/>
              <a:t>One or more application frameworks. </a:t>
            </a:r>
          </a:p>
          <a:p>
            <a:pPr marL="1257300" lvl="2" indent="-342900">
              <a:buFont typeface="Arial" panose="020B0604020202020204" pitchFamily="34" charset="0"/>
              <a:buChar char="•"/>
            </a:pPr>
            <a:r>
              <a:rPr lang="en-US" dirty="0"/>
              <a:t>.NET6 and .NET Core have ASP.NET, Windows Forms, and Windows Presentation Foundation (WPF)</a:t>
            </a:r>
          </a:p>
          <a:p>
            <a:pPr marL="800100" lvl="1" indent="-342900">
              <a:buFont typeface="+mj-lt"/>
              <a:buAutoNum type="arabicPeriod"/>
            </a:pPr>
            <a:r>
              <a:rPr lang="en-US" dirty="0"/>
              <a:t>Development tools.</a:t>
            </a:r>
          </a:p>
        </p:txBody>
      </p:sp>
      <p:pic>
        <p:nvPicPr>
          <p:cNvPr id="5" name="Picture 4">
            <a:extLst>
              <a:ext uri="{FF2B5EF4-FFF2-40B4-BE49-F238E27FC236}">
                <a16:creationId xmlns:a16="http://schemas.microsoft.com/office/drawing/2014/main" id="{E31A8957-4A4D-4FA5-9E3F-9799F073D8C5}"/>
              </a:ext>
            </a:extLst>
          </p:cNvPr>
          <p:cNvPicPr>
            <a:picLocks noChangeAspect="1"/>
          </p:cNvPicPr>
          <p:nvPr/>
        </p:nvPicPr>
        <p:blipFill>
          <a:blip r:embed="rId3"/>
          <a:stretch>
            <a:fillRect/>
          </a:stretch>
        </p:blipFill>
        <p:spPr>
          <a:xfrm>
            <a:off x="8558955" y="594308"/>
            <a:ext cx="2830939" cy="1216891"/>
          </a:xfrm>
          <a:prstGeom prst="rect">
            <a:avLst/>
          </a:prstGeom>
          <a:ln w="25400">
            <a:solidFill>
              <a:schemeClr val="accent2"/>
            </a:solidFill>
          </a:ln>
          <a:effectLst/>
        </p:spPr>
      </p:pic>
    </p:spTree>
    <p:extLst>
      <p:ext uri="{BB962C8B-B14F-4D97-AF65-F5344CB8AC3E}">
        <p14:creationId xmlns:p14="http://schemas.microsoft.com/office/powerpoint/2010/main" val="16709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6034-E751-4601-B030-EF1976085B42}"/>
              </a:ext>
            </a:extLst>
          </p:cNvPr>
          <p:cNvSpPr>
            <a:spLocks noGrp="1"/>
          </p:cNvSpPr>
          <p:nvPr>
            <p:ph type="title"/>
          </p:nvPr>
        </p:nvSpPr>
        <p:spPr/>
        <p:txBody>
          <a:bodyPr>
            <a:normAutofit/>
          </a:bodyPr>
          <a:lstStyle/>
          <a:p>
            <a:r>
              <a:rPr lang="en-US" dirty="0">
                <a:solidFill>
                  <a:schemeClr val="tx1"/>
                </a:solidFill>
              </a:rPr>
              <a:t>.NET Standard</a:t>
            </a:r>
            <a:br>
              <a:rPr lang="en-US" dirty="0"/>
            </a:br>
            <a:r>
              <a:rPr lang="en-US" sz="1400" dirty="0">
                <a:hlinkClick r:id="rId2"/>
              </a:rPr>
              <a:t>https://docs.microsoft.com/en-us/dotnet/standard/components#net-standard</a:t>
            </a:r>
            <a:br>
              <a:rPr lang="en-US" sz="1400" dirty="0"/>
            </a:br>
            <a:r>
              <a:rPr lang="en-US" sz="1400" dirty="0">
                <a:hlinkClick r:id="rId3"/>
              </a:rPr>
              <a:t>https://docs.microsoft.com/en-us/dotnet/standard/net-standard#net-implementation-support</a:t>
            </a:r>
            <a:endParaRPr lang="en-US" dirty="0"/>
          </a:p>
        </p:txBody>
      </p:sp>
      <p:sp>
        <p:nvSpPr>
          <p:cNvPr id="3" name="Content Placeholder 2">
            <a:extLst>
              <a:ext uri="{FF2B5EF4-FFF2-40B4-BE49-F238E27FC236}">
                <a16:creationId xmlns:a16="http://schemas.microsoft.com/office/drawing/2014/main" id="{4D64CE74-8534-4D75-96C2-4E8240F605AE}"/>
              </a:ext>
            </a:extLst>
          </p:cNvPr>
          <p:cNvSpPr>
            <a:spLocks noGrp="1"/>
          </p:cNvSpPr>
          <p:nvPr>
            <p:ph idx="1"/>
          </p:nvPr>
        </p:nvSpPr>
        <p:spPr>
          <a:xfrm>
            <a:off x="1200151" y="2682958"/>
            <a:ext cx="3176588" cy="3697370"/>
          </a:xfrm>
        </p:spPr>
        <p:txBody>
          <a:bodyPr anchor="ctr">
            <a:normAutofit lnSpcReduction="10000"/>
          </a:bodyPr>
          <a:lstStyle/>
          <a:p>
            <a:r>
              <a:rPr lang="en-US" sz="2000" dirty="0">
                <a:solidFill>
                  <a:schemeClr val="tx1"/>
                </a:solidFill>
              </a:rPr>
              <a:t>This enables portability across different .NET implementations which allows the code to run everywhere.</a:t>
            </a:r>
          </a:p>
          <a:p>
            <a:r>
              <a:rPr lang="en-US" sz="2000" dirty="0">
                <a:solidFill>
                  <a:schemeClr val="tx1"/>
                </a:solidFill>
              </a:rPr>
              <a:t>If code “targets” a version of the </a:t>
            </a:r>
            <a:r>
              <a:rPr lang="en-US" sz="2000" b="1" i="1" dirty="0">
                <a:solidFill>
                  <a:schemeClr val="tx1"/>
                </a:solidFill>
              </a:rPr>
              <a:t>.NET Standard</a:t>
            </a:r>
            <a:r>
              <a:rPr lang="en-US" sz="2000" dirty="0">
                <a:solidFill>
                  <a:schemeClr val="tx1"/>
                </a:solidFill>
              </a:rPr>
              <a:t>, it can run on any .NET implementation which supports that version of the </a:t>
            </a:r>
            <a:r>
              <a:rPr lang="en-US" sz="2000" b="1" i="1" dirty="0">
                <a:solidFill>
                  <a:schemeClr val="tx1"/>
                </a:solidFill>
              </a:rPr>
              <a:t>.NET Standard</a:t>
            </a:r>
            <a:r>
              <a:rPr lang="en-US" sz="2000" dirty="0">
                <a:solidFill>
                  <a:schemeClr val="tx1"/>
                </a:solidFill>
              </a:rPr>
              <a:t>.</a:t>
            </a:r>
          </a:p>
        </p:txBody>
      </p:sp>
      <p:sp>
        <p:nvSpPr>
          <p:cNvPr id="6" name="TextBox 5">
            <a:extLst>
              <a:ext uri="{FF2B5EF4-FFF2-40B4-BE49-F238E27FC236}">
                <a16:creationId xmlns:a16="http://schemas.microsoft.com/office/drawing/2014/main" id="{8F8C55DF-CD22-47E8-9EC8-000B6E6E0823}"/>
              </a:ext>
            </a:extLst>
          </p:cNvPr>
          <p:cNvSpPr txBox="1"/>
          <p:nvPr/>
        </p:nvSpPr>
        <p:spPr>
          <a:xfrm>
            <a:off x="1200150" y="1919289"/>
            <a:ext cx="9906000" cy="727590"/>
          </a:xfrm>
          <a:prstGeom prst="rect">
            <a:avLst/>
          </a:prstGeom>
          <a:noFill/>
        </p:spPr>
        <p:txBody>
          <a:bodyPr wrap="square">
            <a:normAutofit/>
          </a:bodyPr>
          <a:lstStyle/>
          <a:p>
            <a:r>
              <a:rPr lang="en-US" sz="2000" dirty="0"/>
              <a:t>The </a:t>
            </a:r>
            <a:r>
              <a:rPr lang="en-US" sz="2000" b="1" i="1" dirty="0"/>
              <a:t>.NET Standard </a:t>
            </a:r>
            <a:r>
              <a:rPr lang="en-US" sz="2000" dirty="0"/>
              <a:t>is a specification of .NET APIs that make up a uniform set of contracts that any code can be compiled against. </a:t>
            </a:r>
          </a:p>
        </p:txBody>
      </p:sp>
      <p:pic>
        <p:nvPicPr>
          <p:cNvPr id="7" name="Picture 6">
            <a:extLst>
              <a:ext uri="{FF2B5EF4-FFF2-40B4-BE49-F238E27FC236}">
                <a16:creationId xmlns:a16="http://schemas.microsoft.com/office/drawing/2014/main" id="{55145DA3-F53F-40AC-BB5F-86953344CA37}"/>
              </a:ext>
            </a:extLst>
          </p:cNvPr>
          <p:cNvPicPr>
            <a:picLocks noChangeAspect="1"/>
          </p:cNvPicPr>
          <p:nvPr/>
        </p:nvPicPr>
        <p:blipFill>
          <a:blip r:embed="rId4"/>
          <a:stretch>
            <a:fillRect/>
          </a:stretch>
        </p:blipFill>
        <p:spPr>
          <a:xfrm>
            <a:off x="4517464" y="2735113"/>
            <a:ext cx="6638216" cy="3556665"/>
          </a:xfrm>
          <a:prstGeom prst="rect">
            <a:avLst/>
          </a:prstGeom>
          <a:ln w="25400">
            <a:solidFill>
              <a:schemeClr val="accent2"/>
            </a:solidFill>
          </a:ln>
        </p:spPr>
      </p:pic>
    </p:spTree>
    <p:extLst>
      <p:ext uri="{BB962C8B-B14F-4D97-AF65-F5344CB8AC3E}">
        <p14:creationId xmlns:p14="http://schemas.microsoft.com/office/powerpoint/2010/main" val="45644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BF789-E01F-4FE5-8245-01634A8EB6AF}"/>
              </a:ext>
            </a:extLst>
          </p:cNvPr>
          <p:cNvSpPr>
            <a:spLocks noGrp="1"/>
          </p:cNvSpPr>
          <p:nvPr>
            <p:ph idx="1"/>
          </p:nvPr>
        </p:nvSpPr>
        <p:spPr>
          <a:xfrm>
            <a:off x="1096963" y="1905774"/>
            <a:ext cx="3958841" cy="2614873"/>
          </a:xfrm>
        </p:spPr>
        <p:txBody>
          <a:bodyPr anchor="ctr">
            <a:normAutofit fontScale="92500" lnSpcReduction="10000"/>
          </a:bodyPr>
          <a:lstStyle/>
          <a:p>
            <a:pPr>
              <a:lnSpc>
                <a:spcPct val="100000"/>
              </a:lnSpc>
            </a:pPr>
            <a:r>
              <a:rPr lang="en-US" sz="2800" b="1" dirty="0">
                <a:solidFill>
                  <a:schemeClr val="tx1"/>
                </a:solidFill>
              </a:rPr>
              <a:t>To find the highest version of .NET Standard that you can target, do the following steps:</a:t>
            </a:r>
          </a:p>
          <a:p>
            <a:pPr marL="640080" lvl="1" indent="-365760">
              <a:buFont typeface="+mj-lt"/>
              <a:buAutoNum type="arabicPeriod"/>
            </a:pPr>
            <a:r>
              <a:rPr lang="en-US" sz="2200" dirty="0">
                <a:solidFill>
                  <a:schemeClr val="tx1"/>
                </a:solidFill>
              </a:rPr>
              <a:t>Find the row with the .NET implementation you want to run.</a:t>
            </a:r>
            <a:endParaRPr lang="en-US" sz="2800" b="1" dirty="0">
              <a:solidFill>
                <a:schemeClr val="tx1"/>
              </a:solidFill>
            </a:endParaRPr>
          </a:p>
        </p:txBody>
      </p:sp>
      <p:sp>
        <p:nvSpPr>
          <p:cNvPr id="5" name="Title 1">
            <a:extLst>
              <a:ext uri="{FF2B5EF4-FFF2-40B4-BE49-F238E27FC236}">
                <a16:creationId xmlns:a16="http://schemas.microsoft.com/office/drawing/2014/main" id="{4289724D-D50E-417F-9503-9BDEEFCA4343}"/>
              </a:ext>
            </a:extLst>
          </p:cNvPr>
          <p:cNvSpPr>
            <a:spLocks noGrp="1"/>
          </p:cNvSpPr>
          <p:nvPr>
            <p:ph type="title"/>
          </p:nvPr>
        </p:nvSpPr>
        <p:spPr>
          <a:xfrm>
            <a:off x="1096963" y="287338"/>
            <a:ext cx="3685965" cy="1449387"/>
          </a:xfrm>
        </p:spPr>
        <p:txBody>
          <a:bodyPr>
            <a:normAutofit fontScale="90000"/>
          </a:bodyPr>
          <a:lstStyle/>
          <a:p>
            <a:r>
              <a:rPr lang="en-US" sz="4000" dirty="0">
                <a:solidFill>
                  <a:schemeClr val="tx1"/>
                </a:solidFill>
              </a:rPr>
              <a:t>.NET Standard</a:t>
            </a:r>
            <a:br>
              <a:rPr lang="en-US" sz="1400" dirty="0"/>
            </a:br>
            <a:r>
              <a:rPr lang="en-US" sz="1400" dirty="0">
                <a:hlinkClick r:id="rId2"/>
              </a:rPr>
              <a:t>https://docs.microsoft.com/en-us/dotnet/standard/net-standard#net-implementation-support</a:t>
            </a:r>
            <a:endParaRPr lang="en-US" dirty="0"/>
          </a:p>
        </p:txBody>
      </p:sp>
      <p:sp>
        <p:nvSpPr>
          <p:cNvPr id="6" name="Rectangle 5">
            <a:extLst>
              <a:ext uri="{FF2B5EF4-FFF2-40B4-BE49-F238E27FC236}">
                <a16:creationId xmlns:a16="http://schemas.microsoft.com/office/drawing/2014/main" id="{F1C854FB-6C47-4368-B3A1-FCF2D83F2821}"/>
              </a:ext>
            </a:extLst>
          </p:cNvPr>
          <p:cNvSpPr/>
          <p:nvPr/>
        </p:nvSpPr>
        <p:spPr>
          <a:xfrm>
            <a:off x="1268729" y="4387487"/>
            <a:ext cx="9816365" cy="2053418"/>
          </a:xfrm>
          <a:prstGeom prst="rect">
            <a:avLst/>
          </a:prstGeom>
        </p:spPr>
        <p:txBody>
          <a:bodyPr wrap="square">
            <a:normAutofit/>
          </a:bodyPr>
          <a:lstStyle/>
          <a:p>
            <a:pPr marL="342900" indent="-342900">
              <a:buFont typeface="+mj-lt"/>
              <a:buAutoNum type="arabicPeriod" startAt="2"/>
            </a:pPr>
            <a:r>
              <a:rPr lang="en-US" sz="2000" dirty="0"/>
              <a:t>Find the column in that row with the version you will code to.</a:t>
            </a:r>
          </a:p>
          <a:p>
            <a:pPr marL="342900" indent="-342900">
              <a:buFont typeface="+mj-lt"/>
              <a:buAutoNum type="arabicPeriod" startAt="2"/>
            </a:pPr>
            <a:r>
              <a:rPr lang="en-US" sz="2000" dirty="0"/>
              <a:t>The column header indicates the </a:t>
            </a:r>
            <a:r>
              <a:rPr lang="en-US" sz="2000" b="1" i="1" dirty="0"/>
              <a:t>.NET Standard</a:t>
            </a:r>
            <a:r>
              <a:rPr lang="en-US" sz="2000" dirty="0"/>
              <a:t> version that your target supports. Higher </a:t>
            </a:r>
            <a:r>
              <a:rPr lang="en-US" sz="2000" b="1" i="1" dirty="0"/>
              <a:t>.NET Standard </a:t>
            </a:r>
            <a:r>
              <a:rPr lang="en-US" sz="2000" dirty="0"/>
              <a:t>versions will support your implementation.</a:t>
            </a:r>
          </a:p>
          <a:p>
            <a:pPr marL="342900" indent="-342900">
              <a:buFont typeface="+mj-lt"/>
              <a:buAutoNum type="arabicPeriod" startAt="2"/>
            </a:pPr>
            <a:r>
              <a:rPr lang="en-US" sz="2000" dirty="0"/>
              <a:t>If you have more than one target platform, pick the smaller version. So if you want to run on .NET Framework 4.5 and .NET Core 1.0, the highest </a:t>
            </a:r>
            <a:r>
              <a:rPr lang="en-US" sz="2000" b="1" i="1" dirty="0"/>
              <a:t>.NET Standard </a:t>
            </a:r>
            <a:r>
              <a:rPr lang="en-US" sz="2000" dirty="0"/>
              <a:t>version you can use </a:t>
            </a:r>
            <a:r>
              <a:rPr lang="en-US" sz="2000" b="1" i="1" dirty="0"/>
              <a:t>is .NET Standard</a:t>
            </a:r>
            <a:r>
              <a:rPr lang="en-US" sz="2000" dirty="0"/>
              <a:t> 1.1.</a:t>
            </a:r>
          </a:p>
        </p:txBody>
      </p:sp>
      <p:pic>
        <p:nvPicPr>
          <p:cNvPr id="7" name="Picture 6">
            <a:extLst>
              <a:ext uri="{FF2B5EF4-FFF2-40B4-BE49-F238E27FC236}">
                <a16:creationId xmlns:a16="http://schemas.microsoft.com/office/drawing/2014/main" id="{561250E0-4841-4F9C-915B-3C1FC03F0CF7}"/>
              </a:ext>
            </a:extLst>
          </p:cNvPr>
          <p:cNvPicPr>
            <a:picLocks noChangeAspect="1"/>
          </p:cNvPicPr>
          <p:nvPr/>
        </p:nvPicPr>
        <p:blipFill>
          <a:blip r:embed="rId3"/>
          <a:stretch>
            <a:fillRect/>
          </a:stretch>
        </p:blipFill>
        <p:spPr>
          <a:xfrm>
            <a:off x="5359394" y="1415433"/>
            <a:ext cx="5401951" cy="2894291"/>
          </a:xfrm>
          <a:prstGeom prst="rect">
            <a:avLst/>
          </a:prstGeom>
          <a:ln w="25400">
            <a:solidFill>
              <a:schemeClr val="accent2"/>
            </a:solidFill>
          </a:ln>
        </p:spPr>
      </p:pic>
    </p:spTree>
    <p:extLst>
      <p:ext uri="{BB962C8B-B14F-4D97-AF65-F5344CB8AC3E}">
        <p14:creationId xmlns:p14="http://schemas.microsoft.com/office/powerpoint/2010/main" val="201987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7ADE-1ED9-4D34-871F-7F7E0EFBD5D3}"/>
              </a:ext>
            </a:extLst>
          </p:cNvPr>
          <p:cNvSpPr>
            <a:spLocks noGrp="1"/>
          </p:cNvSpPr>
          <p:nvPr>
            <p:ph type="title"/>
          </p:nvPr>
        </p:nvSpPr>
        <p:spPr/>
        <p:txBody>
          <a:bodyPr>
            <a:normAutofit/>
          </a:bodyPr>
          <a:lstStyle/>
          <a:p>
            <a:r>
              <a:rPr lang="en-US" dirty="0">
                <a:solidFill>
                  <a:schemeClr val="tx1"/>
                </a:solidFill>
              </a:rPr>
              <a:t>.NET Standard - Facts</a:t>
            </a:r>
            <a:br>
              <a:rPr lang="en-US" dirty="0"/>
            </a:br>
            <a:r>
              <a:rPr lang="en-US" sz="1400" dirty="0">
                <a:hlinkClick r:id="rId2"/>
              </a:rPr>
              <a:t>https://docs.microsoft.com/en-us/dotnet/standard/net-standard</a:t>
            </a:r>
            <a:br>
              <a:rPr lang="en-US" sz="1400" dirty="0"/>
            </a:br>
            <a:r>
              <a:rPr lang="en-US" sz="1400" dirty="0">
                <a:hlinkClick r:id="rId3"/>
              </a:rPr>
              <a:t>https://en.wikipedia.org/wiki/NuGet</a:t>
            </a:r>
            <a:endParaRPr lang="en-US" dirty="0"/>
          </a:p>
        </p:txBody>
      </p:sp>
      <p:sp>
        <p:nvSpPr>
          <p:cNvPr id="3" name="Content Placeholder 2">
            <a:extLst>
              <a:ext uri="{FF2B5EF4-FFF2-40B4-BE49-F238E27FC236}">
                <a16:creationId xmlns:a16="http://schemas.microsoft.com/office/drawing/2014/main" id="{CB864A61-86C3-4DD6-9BAA-C10D74DEFF3F}"/>
              </a:ext>
            </a:extLst>
          </p:cNvPr>
          <p:cNvSpPr>
            <a:spLocks noGrp="1"/>
          </p:cNvSpPr>
          <p:nvPr>
            <p:ph idx="1"/>
          </p:nvPr>
        </p:nvSpPr>
        <p:spPr>
          <a:xfrm>
            <a:off x="1097278" y="1892809"/>
            <a:ext cx="10058401" cy="4489704"/>
          </a:xfrm>
        </p:spPr>
        <p:txBody>
          <a:bodyPr anchor="ctr">
            <a:normAutofit fontScale="92500" lnSpcReduction="10000"/>
          </a:bodyPr>
          <a:lstStyle/>
          <a:p>
            <a:pPr lvl="1">
              <a:buFont typeface="Arial" panose="020B0604020202020204" pitchFamily="34" charset="0"/>
              <a:buChar char="•"/>
            </a:pPr>
            <a:r>
              <a:rPr lang="en-US" sz="2400" dirty="0">
                <a:solidFill>
                  <a:schemeClr val="tx1"/>
                </a:solidFill>
              </a:rPr>
              <a:t>.NET Standard versions are additive. Higher versions incorporate all APIs from previous versions.</a:t>
            </a:r>
          </a:p>
          <a:p>
            <a:pPr lvl="2">
              <a:buFont typeface="Arial" panose="020B0604020202020204" pitchFamily="34" charset="0"/>
              <a:buChar char="•"/>
            </a:pPr>
            <a:r>
              <a:rPr lang="en-US" sz="2000" dirty="0">
                <a:solidFill>
                  <a:schemeClr val="tx1"/>
                </a:solidFill>
              </a:rPr>
              <a:t>No ‘breaking’ changes between versions.</a:t>
            </a:r>
          </a:p>
          <a:p>
            <a:pPr lvl="2">
              <a:buFont typeface="Arial" panose="020B0604020202020204" pitchFamily="34" charset="0"/>
              <a:buChar char="•"/>
            </a:pPr>
            <a:r>
              <a:rPr lang="en-US" sz="2000" dirty="0">
                <a:solidFill>
                  <a:schemeClr val="tx1"/>
                </a:solidFill>
              </a:rPr>
              <a:t>The higher the .NET Standard version, the more APIs are available to you.</a:t>
            </a:r>
          </a:p>
          <a:p>
            <a:pPr lvl="2">
              <a:buFont typeface="Arial" panose="020B0604020202020204" pitchFamily="34" charset="0"/>
              <a:buChar char="•"/>
            </a:pPr>
            <a:r>
              <a:rPr lang="en-US" sz="2000" dirty="0">
                <a:solidFill>
                  <a:schemeClr val="tx1"/>
                </a:solidFill>
              </a:rPr>
              <a:t>The lower the version, the more platforms implement it.</a:t>
            </a:r>
          </a:p>
          <a:p>
            <a:pPr lvl="1">
              <a:buFont typeface="Arial" panose="020B0604020202020204" pitchFamily="34" charset="0"/>
              <a:buChar char="•"/>
            </a:pPr>
            <a:r>
              <a:rPr lang="en-US" sz="2400" dirty="0">
                <a:solidFill>
                  <a:schemeClr val="tx1"/>
                </a:solidFill>
              </a:rPr>
              <a:t>Versions are immutable: Once finalized, .NET Standard versions are frozen. </a:t>
            </a:r>
          </a:p>
          <a:p>
            <a:pPr lvl="1">
              <a:buFont typeface="Arial" panose="020B0604020202020204" pitchFamily="34" charset="0"/>
              <a:buChar char="•"/>
            </a:pPr>
            <a:r>
              <a:rPr lang="en-US" sz="2400" dirty="0">
                <a:solidFill>
                  <a:schemeClr val="tx1"/>
                </a:solidFill>
              </a:rPr>
              <a:t>.NET Standard reference assemblies are distributed with </a:t>
            </a:r>
            <a:r>
              <a:rPr lang="en-US" sz="2400" b="1" i="1" dirty="0">
                <a:solidFill>
                  <a:srgbClr val="00B0F0"/>
                </a:solidFill>
                <a:hlinkClick r:id="rId3">
                  <a:extLst>
                    <a:ext uri="{A12FA001-AC4F-418D-AE19-62706E023703}">
                      <ahyp:hlinkClr xmlns:ahyp="http://schemas.microsoft.com/office/drawing/2018/hyperlinkcolor" val="tx"/>
                    </a:ext>
                  </a:extLst>
                </a:hlinkClick>
              </a:rPr>
              <a:t>NuGet</a:t>
            </a:r>
            <a:r>
              <a:rPr lang="en-US" sz="2400" dirty="0">
                <a:solidFill>
                  <a:schemeClr val="tx1"/>
                </a:solidFill>
              </a:rPr>
              <a:t> packages.</a:t>
            </a:r>
          </a:p>
          <a:p>
            <a:pPr lvl="1">
              <a:buFont typeface="Arial" panose="020B0604020202020204" pitchFamily="34" charset="0"/>
              <a:buChar char="•"/>
            </a:pPr>
            <a:r>
              <a:rPr lang="en-US" sz="2400" dirty="0">
                <a:solidFill>
                  <a:schemeClr val="tx1"/>
                </a:solidFill>
              </a:rPr>
              <a:t>The </a:t>
            </a:r>
            <a:r>
              <a:rPr lang="en-US" sz="2400" b="1" i="1" dirty="0">
                <a:solidFill>
                  <a:schemeClr val="tx1"/>
                </a:solidFill>
              </a:rPr>
              <a:t>NETStandard.Library </a:t>
            </a:r>
            <a:r>
              <a:rPr lang="en-US" sz="2400" dirty="0">
                <a:solidFill>
                  <a:schemeClr val="tx1"/>
                </a:solidFill>
              </a:rPr>
              <a:t>metapackage references the complete set of </a:t>
            </a:r>
            <a:r>
              <a:rPr lang="en-US" sz="2400" b="1" i="1" dirty="0">
                <a:solidFill>
                  <a:schemeClr val="tx1"/>
                </a:solidFill>
              </a:rPr>
              <a:t>NuGet</a:t>
            </a:r>
            <a:r>
              <a:rPr lang="en-US" sz="2400" dirty="0">
                <a:solidFill>
                  <a:schemeClr val="tx1"/>
                </a:solidFill>
              </a:rPr>
              <a:t> packages that define .NET Standard. </a:t>
            </a:r>
          </a:p>
          <a:p>
            <a:pPr lvl="2">
              <a:buFont typeface="Arial" panose="020B0604020202020204" pitchFamily="34" charset="0"/>
              <a:buChar char="•"/>
            </a:pPr>
            <a:r>
              <a:rPr lang="en-US" sz="2000" dirty="0">
                <a:solidFill>
                  <a:schemeClr val="tx1"/>
                </a:solidFill>
              </a:rPr>
              <a:t>The most common way to target </a:t>
            </a:r>
            <a:r>
              <a:rPr lang="en-US" sz="2000" b="1" i="1" dirty="0">
                <a:solidFill>
                  <a:schemeClr val="tx1"/>
                </a:solidFill>
              </a:rPr>
              <a:t>netstandard</a:t>
            </a:r>
            <a:r>
              <a:rPr lang="en-US" sz="2000" dirty="0">
                <a:solidFill>
                  <a:schemeClr val="tx1"/>
                </a:solidFill>
              </a:rPr>
              <a:t> is by referencing this metapackage. </a:t>
            </a:r>
          </a:p>
          <a:p>
            <a:pPr lvl="2">
              <a:buFont typeface="Arial" panose="020B0604020202020204" pitchFamily="34" charset="0"/>
              <a:buChar char="•"/>
            </a:pPr>
            <a:r>
              <a:rPr lang="en-US" sz="2000" dirty="0">
                <a:solidFill>
                  <a:schemeClr val="tx1"/>
                </a:solidFill>
              </a:rPr>
              <a:t>It describes and provides access to the ~40 .NET libraries and associated APIs that define .NET Standard.</a:t>
            </a:r>
          </a:p>
          <a:p>
            <a:pPr lvl="1">
              <a:buFont typeface="Arial" panose="020B0604020202020204" pitchFamily="34" charset="0"/>
              <a:buChar char="•"/>
            </a:pPr>
            <a:r>
              <a:rPr lang="en-US" sz="2400" dirty="0">
                <a:solidFill>
                  <a:schemeClr val="tx1"/>
                </a:solidFill>
              </a:rPr>
              <a:t>.NET Standard is the replacement for Portable Class Libraries (PCL).</a:t>
            </a:r>
          </a:p>
        </p:txBody>
      </p:sp>
    </p:spTree>
    <p:extLst>
      <p:ext uri="{BB962C8B-B14F-4D97-AF65-F5344CB8AC3E}">
        <p14:creationId xmlns:p14="http://schemas.microsoft.com/office/powerpoint/2010/main" val="212950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30E0D07-F08D-44B2-8767-4602A0C7BB53}"/>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.NET Framework (traditional)</a:t>
            </a:r>
            <a:br>
              <a:rPr lang="en-US" sz="1400" dirty="0">
                <a:hlinkClick r:id="rId2"/>
              </a:rPr>
            </a:br>
            <a:r>
              <a:rPr lang="en-US" sz="1400" dirty="0">
                <a:hlinkClick r:id="rId2"/>
              </a:rPr>
              <a:t>http://thedotnetproject.blogspot.com/2015/11/the-net-framework.html</a:t>
            </a:r>
            <a:endParaRPr lang="en-US" sz="1400" dirty="0"/>
          </a:p>
        </p:txBody>
      </p:sp>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w="25400">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1097280" y="3277901"/>
            <a:ext cx="3474719" cy="1938992"/>
          </a:xfrm>
          <a:prstGeom prst="rect">
            <a:avLst/>
          </a:prstGeom>
          <a:ln w="25400">
            <a:solidFill>
              <a:schemeClr val="accent2"/>
            </a:solidFill>
          </a:ln>
        </p:spPr>
        <p:txBody>
          <a:bodyPr wrap="square">
            <a:spAutoFit/>
          </a:bodyPr>
          <a:lstStyle/>
          <a:p>
            <a:r>
              <a:rPr lang="en-US" sz="2400" dirty="0"/>
              <a:t>At the bottom of the .NET Framework structure is the </a:t>
            </a:r>
            <a:r>
              <a:rPr lang="en-US" sz="2400" b="1" dirty="0"/>
              <a:t>Common Language Runtime</a:t>
            </a:r>
            <a:r>
              <a:rPr lang="en-US" sz="2400" dirty="0"/>
              <a:t> (CLR)which handles code execution. </a:t>
            </a:r>
          </a:p>
        </p:txBody>
      </p:sp>
      <p:cxnSp>
        <p:nvCxnSpPr>
          <p:cNvPr id="8" name="Connector: Elbow 7">
            <a:extLst>
              <a:ext uri="{FF2B5EF4-FFF2-40B4-BE49-F238E27FC236}">
                <a16:creationId xmlns:a16="http://schemas.microsoft.com/office/drawing/2014/main" id="{51C3B212-E781-4493-87EF-4668610A43A0}"/>
              </a:ext>
            </a:extLst>
          </p:cNvPr>
          <p:cNvCxnSpPr>
            <a:cxnSpLocks/>
            <a:stCxn id="6" idx="2"/>
          </p:cNvCxnSpPr>
          <p:nvPr/>
        </p:nvCxnSpPr>
        <p:spPr>
          <a:xfrm rot="16200000" flipH="1">
            <a:off x="3794785" y="4256747"/>
            <a:ext cx="702895" cy="2623185"/>
          </a:xfrm>
          <a:prstGeom prst="bentConnector2">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040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CA2FA0-04C4-47D8-A3ED-7EED01BB7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058" y="2428712"/>
            <a:ext cx="6686028" cy="3760891"/>
          </a:xfrm>
          <a:prstGeom prst="rect">
            <a:avLst/>
          </a:prstGeom>
          <a:noFill/>
          <a:ln w="25400">
            <a:solidFill>
              <a:schemeClr val="accent2"/>
            </a:solidFill>
          </a:ln>
          <a:effectLst/>
        </p:spPr>
      </p:pic>
      <p:sp>
        <p:nvSpPr>
          <p:cNvPr id="6" name="Rectangle 5">
            <a:extLst>
              <a:ext uri="{FF2B5EF4-FFF2-40B4-BE49-F238E27FC236}">
                <a16:creationId xmlns:a16="http://schemas.microsoft.com/office/drawing/2014/main" id="{14C1CA15-6201-46DA-AA77-9E23725B7509}"/>
              </a:ext>
            </a:extLst>
          </p:cNvPr>
          <p:cNvSpPr/>
          <p:nvPr/>
        </p:nvSpPr>
        <p:spPr>
          <a:xfrm>
            <a:off x="935447" y="2173448"/>
            <a:ext cx="3779729" cy="2862322"/>
          </a:xfrm>
          <a:prstGeom prst="rect">
            <a:avLst/>
          </a:prstGeom>
          <a:ln w="25400">
            <a:solidFill>
              <a:schemeClr val="accent2"/>
            </a:solidFill>
          </a:ln>
          <a:effectLst/>
        </p:spPr>
        <p:txBody>
          <a:bodyPr wrap="square">
            <a:spAutoFit/>
          </a:bodyPr>
          <a:lstStyle/>
          <a:p>
            <a:r>
              <a:rPr lang="en-US" sz="2000" dirty="0"/>
              <a:t>.NET </a:t>
            </a:r>
            <a:r>
              <a:rPr lang="en-US" sz="2000" b="1" dirty="0"/>
              <a:t>Base Class Library</a:t>
            </a:r>
            <a:r>
              <a:rPr lang="en-US" sz="2000" dirty="0"/>
              <a:t> contains ‘runtime libraries’ that support common functions like file reading and writing, XML document manipulation, exception handling, application globalization, network communication, threading and reflection.</a:t>
            </a:r>
          </a:p>
        </p:txBody>
      </p:sp>
      <p:cxnSp>
        <p:nvCxnSpPr>
          <p:cNvPr id="8" name="Connector: Elbow 7">
            <a:extLst>
              <a:ext uri="{FF2B5EF4-FFF2-40B4-BE49-F238E27FC236}">
                <a16:creationId xmlns:a16="http://schemas.microsoft.com/office/drawing/2014/main" id="{51C3B212-E781-4493-87EF-4668610A43A0}"/>
              </a:ext>
            </a:extLst>
          </p:cNvPr>
          <p:cNvCxnSpPr>
            <a:cxnSpLocks/>
            <a:stCxn id="6" idx="2"/>
          </p:cNvCxnSpPr>
          <p:nvPr/>
        </p:nvCxnSpPr>
        <p:spPr>
          <a:xfrm rot="16200000" flipH="1">
            <a:off x="3988866" y="3872215"/>
            <a:ext cx="199172" cy="2526281"/>
          </a:xfrm>
          <a:prstGeom prst="bentConnector2">
            <a:avLst/>
          </a:prstGeom>
          <a:ln w="25400">
            <a:solidFill>
              <a:schemeClr val="accent2"/>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9" name="Title 1">
            <a:extLst>
              <a:ext uri="{FF2B5EF4-FFF2-40B4-BE49-F238E27FC236}">
                <a16:creationId xmlns:a16="http://schemas.microsoft.com/office/drawing/2014/main" id="{B6F78A7E-EABE-4E4E-91CC-240DEC13E4AE}"/>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.NET Framework (traditional)</a:t>
            </a:r>
            <a:br>
              <a:rPr lang="en-US" sz="1400" dirty="0">
                <a:hlinkClick r:id="rId3"/>
              </a:rPr>
            </a:br>
            <a:r>
              <a:rPr lang="en-US" sz="1400" dirty="0">
                <a:hlinkClick r:id="rId3"/>
              </a:rPr>
              <a:t>http://thedotnetproject.blogspot.com/2015/11/the-net-framework.html</a:t>
            </a:r>
            <a:endParaRPr lang="en-US" sz="1400" dirty="0"/>
          </a:p>
        </p:txBody>
      </p:sp>
    </p:spTree>
    <p:extLst>
      <p:ext uri="{BB962C8B-B14F-4D97-AF65-F5344CB8AC3E}">
        <p14:creationId xmlns:p14="http://schemas.microsoft.com/office/powerpoint/2010/main" val="84596745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2143</Words>
  <Application>Microsoft Office PowerPoint</Application>
  <PresentationFormat>Widescreen</PresentationFormat>
  <Paragraphs>135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Franklin Gothic Book</vt:lpstr>
      <vt:lpstr>1_RetrospectVTI</vt:lpstr>
      <vt:lpstr>.NET Architectural Components</vt:lpstr>
      <vt:lpstr>A .NET app runs in one or more implementations of .NET (.NET7, .NET Core, Mono, or Xamarin).  There is an API specification common to all implementations of .NET called the .NET Standard.</vt:lpstr>
      <vt:lpstr>What is .NET? https://dotnet.microsoft.com/learn/dotnet/what-is-dotnet https://dotnet.microsoft.com/learn/dotnet/what-is-dotnet-framework</vt:lpstr>
      <vt:lpstr>.NET Implementations https://docs.microsoft.com/en-us/dotnet/standard/components#net-implementations</vt:lpstr>
      <vt:lpstr>.NET Standard https://docs.microsoft.com/en-us/dotnet/standard/components#net-standard https://docs.microsoft.com/en-us/dotnet/standard/net-standard#net-implementation-support</vt:lpstr>
      <vt:lpstr>.NET Standard https://docs.microsoft.com/en-us/dotnet/standard/net-standard#net-implementation-support</vt:lpstr>
      <vt:lpstr>.NET Standard - Facts https://docs.microsoft.com/en-us/dotnet/standard/net-standard https://en.wikipedia.org/wiki/NuGet</vt:lpstr>
      <vt:lpstr>.NET Framework (traditional) http://thedotnetproject.blogspot.com/2015/11/the-net-framework.html</vt:lpstr>
      <vt:lpstr>.NET Framework (traditional) http://thedotnetproject.blogspot.com/2015/11/the-net-framework.html</vt:lpstr>
      <vt:lpstr>.NET Framework (traditional) http://thedotnetproject.blogspot.com/2015/11/the-net-framework.html</vt:lpstr>
      <vt:lpstr>.NET Framework (traditional) http://thedotnetproject.blogspot.com/2015/11/the-net-framework.html</vt:lpstr>
      <vt:lpstr>.NET Framework (traditional) http://thedotnetproject.blogspot.com/2015/11/the-net-framework.html</vt:lpstr>
      <vt:lpstr>.NET Runtimes https://docs.microsoft.com/en-us/dotnet/standard/components#net-runtimes https://mattwarren.org/2018/10/02/A-History-of-.NET-Runtimes/</vt:lpstr>
      <vt:lpstr>.NET Framework(newer) https://docs.microsoft.com/en-us/dotnet/standard/components#net-framework</vt:lpstr>
      <vt:lpstr>.NET 5 https://docs.microsoft.com/en-us/dotnet/standard/components#net-core https://docs.microsoft.com/en-us/dotnet/core/about</vt:lpstr>
      <vt:lpstr>ASP.NET Core https://docs.microsoft.com/en-us/aspnet/core/introduction-to-aspnet-core?view=aspnetcore-3.1 https://docs.microsoft.com/en-us/aspnet/core/fundamentals/?view=aspnetcore-3.1&amp;tabs=windows</vt:lpstr>
      <vt:lpstr>ASP.NET Core - Benefits https://docs.microsoft.com/en-us/aspnet/core/introduction-to-aspnet-core?view=aspnetcore-3.1</vt:lpstr>
      <vt:lpstr>.NET 6 https://docs.microsoft.com/en-us/dotnet/core/whats-new/dotnet-6</vt:lpstr>
      <vt:lpstr>UWP – Universal Windows Platform https://docs.microsoft.com/en-us/dotnet/standard/components#mono</vt:lpstr>
      <vt:lpstr>Mono https://docs.microsoft.com/en-us/dotnet/standard/components#mono https://www.mono-project.com/docs/about-mono/</vt:lpstr>
      <vt:lpstr>Xamarin https://docs.microsoft.com/en-us/xamarin/get-started/what-is-xamarin</vt:lpstr>
      <vt:lpstr>Xamarin https://docs.microsoft.com/en-us/xamarin/get-started/what-is-xamarin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2020-03-07T18:23:23Z</dcterms:created>
  <dcterms:modified xsi:type="dcterms:W3CDTF">2023-05-08T18:47:39Z</dcterms:modified>
</cp:coreProperties>
</file>