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3" r:id="rId4"/>
    <p:sldId id="266" r:id="rId5"/>
    <p:sldId id="268" r:id="rId6"/>
    <p:sldId id="281" r:id="rId7"/>
    <p:sldId id="261" r:id="rId8"/>
    <p:sldId id="278" r:id="rId9"/>
    <p:sldId id="280" r:id="rId10"/>
    <p:sldId id="260" r:id="rId11"/>
    <p:sldId id="265" r:id="rId12"/>
    <p:sldId id="267" r:id="rId13"/>
    <p:sldId id="277" r:id="rId14"/>
    <p:sldId id="272" r:id="rId15"/>
    <p:sldId id="276" r:id="rId16"/>
    <p:sldId id="259" r:id="rId17"/>
    <p:sldId id="271" r:id="rId18"/>
    <p:sldId id="26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56A66-E02B-408D-B960-A6A6D524DBF1}" v="96" dt="2020-09-06T00:51:34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value-types#built-in-value-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sharp/language-reference/builtin-types/en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dotnet/csharp/language-reference/builtin-types/stru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nullable-reference-types" TargetMode="External"/><Relationship Id="rId2" Type="http://schemas.openxmlformats.org/officeDocument/2006/relationships/hyperlink" Target="https://docs.microsoft.com/en-us/dotnet/csharp/language-reference/builtin-types/nullable-value-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string" TargetMode="External"/><Relationship Id="rId2" Type="http://schemas.openxmlformats.org/officeDocument/2006/relationships/hyperlink" Target="https://docs.microsoft.com/en-us/dotnet/csharp/language-reference/builtin-types/reference-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dotnet/csharp/language-reference/builtin-types/reference-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csharp/language-reference/keywords/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reference-types" TargetMode="External"/><Relationship Id="rId2" Type="http://schemas.openxmlformats.org/officeDocument/2006/relationships/hyperlink" Target="https://docs.microsoft.com/en-us/dotnet/csharp/tour-of-csharp/delegat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language-reference/builtin-types/reference-typ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en-us/dotnet/csharp/language-reference/keywords/interf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typ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built-in-types" TargetMode="External"/><Relationship Id="rId2" Type="http://schemas.openxmlformats.org/officeDocument/2006/relationships/hyperlink" Target="https://medium.com/omarelgabrys-blog/primitive-data-types-in-c-vs-java-5b8a597eef05#:~:text=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228360(v=vs.90)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programming-guide/typ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csharp/tour-of-csharp/types-and-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learn.microsoft.com/en-us/dotnet/visual-basic/programming-guide/language-features/data-types/value-types-and-reference-typ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integral-numeric-types#integer-literals" TargetMode="External"/><Relationship Id="rId2" Type="http://schemas.openxmlformats.org/officeDocument/2006/relationships/hyperlink" Target="https://docs.microsoft.com/en-us/dotnet/csharp/language-reference/builtin-types/integral-numeric-typ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integral-numeric-types#integer-literals" TargetMode="External"/><Relationship Id="rId2" Type="http://schemas.openxmlformats.org/officeDocument/2006/relationships/hyperlink" Target="https://docs.microsoft.com/en-us/dotnet/csharp/language-reference/builtin-types/integral-numeric-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Datatypes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5B33-F289-4E9C-81BA-6E433C6E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https://docs.microsoft.com/en-us/dotnet/csharp/language-reference/builtin-types/value-types#built-in-value-types</a:t>
            </a:r>
            <a:endParaRPr lang="en-US" dirty="0"/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0A1CA608-E4AA-415B-ADC2-BBC90A7CF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13739"/>
              </p:ext>
            </p:extLst>
          </p:nvPr>
        </p:nvGraphicFramePr>
        <p:xfrm>
          <a:off x="954742" y="2315515"/>
          <a:ext cx="495617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21">
                  <a:extLst>
                    <a:ext uri="{9D8B030D-6E8A-4147-A177-3AD203B41FA5}">
                      <a16:colId xmlns:a16="http://schemas.microsoft.com/office/drawing/2014/main" val="3049416735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937376112"/>
                    </a:ext>
                  </a:extLst>
                </a:gridCol>
                <a:gridCol w="1338916">
                  <a:extLst>
                    <a:ext uri="{9D8B030D-6E8A-4147-A177-3AD203B41FA5}">
                      <a16:colId xmlns:a16="http://schemas.microsoft.com/office/drawing/2014/main" val="1129705916"/>
                    </a:ext>
                  </a:extLst>
                </a:gridCol>
              </a:tblGrid>
              <a:tr h="2861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Unicode Characters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124243"/>
                  </a:ext>
                </a:extLst>
              </a:tr>
              <a:tr h="286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16 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0 - 65535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656"/>
                  </a:ext>
                </a:extLst>
              </a:tr>
            </a:tbl>
          </a:graphicData>
        </a:graphic>
      </p:graphicFrame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D40CC4EE-9134-4004-B1D9-390786283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15421"/>
              </p:ext>
            </p:extLst>
          </p:nvPr>
        </p:nvGraphicFramePr>
        <p:xfrm>
          <a:off x="629940" y="3655670"/>
          <a:ext cx="1099307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73">
                  <a:extLst>
                    <a:ext uri="{9D8B030D-6E8A-4147-A177-3AD203B41FA5}">
                      <a16:colId xmlns:a16="http://schemas.microsoft.com/office/drawing/2014/main" val="163644377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3314982829"/>
                    </a:ext>
                  </a:extLst>
                </a:gridCol>
                <a:gridCol w="6870044">
                  <a:extLst>
                    <a:ext uri="{9D8B030D-6E8A-4147-A177-3AD203B41FA5}">
                      <a16:colId xmlns:a16="http://schemas.microsoft.com/office/drawing/2014/main" val="1244980193"/>
                    </a:ext>
                  </a:extLst>
                </a:gridCol>
              </a:tblGrid>
              <a:tr h="3533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IEEE binary floating-point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07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Approx. </a:t>
                      </a:r>
                      <a:r>
                        <a:rPr lang="en-US" dirty="0"/>
                        <a:t>1.5 * 10^-45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dirty="0"/>
                        <a:t>3.4 * 10^38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precision of 7 digits.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54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8 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Approx. </a:t>
                      </a:r>
                      <a:r>
                        <a:rPr lang="en-US" dirty="0"/>
                        <a:t>5.0 * 10^-324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</a:t>
                      </a:r>
                      <a:r>
                        <a:rPr lang="en-US" dirty="0"/>
                        <a:t>1.7 × 10^308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precision of 15-16 digits.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67217"/>
                  </a:ext>
                </a:extLst>
              </a:tr>
            </a:tbl>
          </a:graphicData>
        </a:graphic>
      </p:graphicFrame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4B2F884A-F77D-48A1-A557-25B13BBC0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15747"/>
              </p:ext>
            </p:extLst>
          </p:nvPr>
        </p:nvGraphicFramePr>
        <p:xfrm>
          <a:off x="629941" y="5215307"/>
          <a:ext cx="10993079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497">
                  <a:extLst>
                    <a:ext uri="{9D8B030D-6E8A-4147-A177-3AD203B41FA5}">
                      <a16:colId xmlns:a16="http://schemas.microsoft.com/office/drawing/2014/main" val="316631755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597359730"/>
                    </a:ext>
                  </a:extLst>
                </a:gridCol>
                <a:gridCol w="6484282">
                  <a:extLst>
                    <a:ext uri="{9D8B030D-6E8A-4147-A177-3AD203B41FA5}">
                      <a16:colId xmlns:a16="http://schemas.microsoft.com/office/drawing/2014/main" val="1354566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High-precision decimal floating-point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9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16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 * 10^-28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approx. </a:t>
                      </a:r>
                      <a:r>
                        <a:rPr lang="en-US" dirty="0"/>
                        <a:t>7.9 * 10^28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28-29 significant digits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53665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BD03B3-2083-429F-9FA4-32712430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54983"/>
              </p:ext>
            </p:extLst>
          </p:nvPr>
        </p:nvGraphicFramePr>
        <p:xfrm>
          <a:off x="6640453" y="2315515"/>
          <a:ext cx="471844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67">
                  <a:extLst>
                    <a:ext uri="{9D8B030D-6E8A-4147-A177-3AD203B41FA5}">
                      <a16:colId xmlns:a16="http://schemas.microsoft.com/office/drawing/2014/main" val="2798245845"/>
                    </a:ext>
                  </a:extLst>
                </a:gridCol>
                <a:gridCol w="3414379">
                  <a:extLst>
                    <a:ext uri="{9D8B030D-6E8A-4147-A177-3AD203B41FA5}">
                      <a16:colId xmlns:a16="http://schemas.microsoft.com/office/drawing/2014/main" val="1767457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276003"/>
                  </a:ext>
                </a:extLst>
              </a:tr>
              <a:tr h="216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 (NOT 0/1)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59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7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83AF-B3F1-49F7-B1F0-BFC2509B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Types – Enum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https://docs.microsoft.com/en-us/dotnet/csharp/language-reference/builtin-types/enum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94229A-9595-4B8A-9801-D4D2EEAF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55" y="1900238"/>
            <a:ext cx="4968725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An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Enumeration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(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) is a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value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type defined by a set of named constants of the underlying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integral numeric type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.</a:t>
            </a:r>
          </a:p>
          <a:p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It is a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type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that are custom created. You define the valid examples of the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. </a:t>
            </a:r>
          </a:p>
          <a:p>
            <a:pPr lvl="0"/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To define an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, use the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keyword and specify the names of the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members. </a:t>
            </a:r>
          </a:p>
          <a:p>
            <a:pPr lvl="0"/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There exist explicit conversions between the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type and its underlying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integral 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type. If you cast an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value to its underlying type, the result is the associated integral value of an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member.</a:t>
            </a:r>
          </a:p>
          <a:p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Enums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are immutable.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892322-1D62-4A06-AF39-F90B6AA67524}"/>
              </a:ext>
            </a:extLst>
          </p:cNvPr>
          <p:cNvGrpSpPr/>
          <p:nvPr/>
        </p:nvGrpSpPr>
        <p:grpSpPr>
          <a:xfrm>
            <a:off x="6186480" y="1993115"/>
            <a:ext cx="5655725" cy="4723512"/>
            <a:chOff x="6400800" y="1993115"/>
            <a:chExt cx="5655725" cy="47235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4AE1C9-1ECE-43CF-A851-4435C95FE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1993115"/>
              <a:ext cx="5655725" cy="4723512"/>
            </a:xfrm>
            <a:prstGeom prst="rect">
              <a:avLst/>
            </a:prstGeom>
            <a:ln w="25400">
              <a:solidFill>
                <a:schemeClr val="accent2"/>
              </a:solidFill>
            </a:ln>
            <a:effectLst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0A18FA-E1FD-44B4-9F10-3A8AC27E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6364" y="4969902"/>
              <a:ext cx="3010161" cy="213378"/>
            </a:xfrm>
            <a:prstGeom prst="rect">
              <a:avLst/>
            </a:prstGeom>
            <a:ln w="22225">
              <a:solidFill>
                <a:schemeClr val="accent2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938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C775-68C2-42A6-A595-E4BB118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Types – Struct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https://docs.microsoft.com/en-us/dotnet/csharp/language-reference/builtin-types/struct</a:t>
            </a:r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02C0B6-888C-4C1E-AB8B-EBDF6B94B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5090" y="1906783"/>
            <a:ext cx="4126642" cy="4460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A </a:t>
            </a:r>
            <a:r>
              <a:rPr lang="en-US" altLang="en-US" sz="2400" b="1" i="0" dirty="0">
                <a:latin typeface="+mn-lt"/>
                <a:cs typeface="Segoe UI" panose="020B0502040204020203" pitchFamily="34" charset="0"/>
              </a:rPr>
              <a:t>S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tructure type (struct)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is </a:t>
            </a:r>
            <a:r>
              <a:rPr lang="en-US" altLang="en-US" sz="2400" dirty="0">
                <a:latin typeface="+mn-lt"/>
                <a:cs typeface="Segoe UI" panose="020B0502040204020203" pitchFamily="34" charset="0"/>
              </a:rPr>
              <a:t>a </a:t>
            </a:r>
            <a:r>
              <a:rPr lang="en-US" altLang="en-US" sz="2400" b="1" i="1" dirty="0">
                <a:latin typeface="+mn-lt"/>
                <a:cs typeface="Segoe UI" panose="020B0502040204020203" pitchFamily="34" charset="0"/>
              </a:rPr>
              <a:t>value</a:t>
            </a:r>
            <a:r>
              <a:rPr lang="en-US" altLang="en-US" sz="2400" dirty="0">
                <a:latin typeface="+mn-lt"/>
                <a:cs typeface="Segoe UI" panose="020B0502040204020203" pitchFamily="34" charset="0"/>
              </a:rPr>
              <a:t> type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that can encapsulate data and related functionality.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sz="2400" b="1" i="1" dirty="0">
                <a:latin typeface="+mn-lt"/>
              </a:rPr>
              <a:t>Structs</a:t>
            </a:r>
            <a:r>
              <a:rPr lang="en-US" sz="2400" dirty="0">
                <a:latin typeface="+mn-lt"/>
              </a:rPr>
              <a:t> are typically used to design small data-centric </a:t>
            </a:r>
            <a:r>
              <a:rPr lang="en-US" sz="2400" b="1" i="1" dirty="0">
                <a:latin typeface="+mn-lt"/>
              </a:rPr>
              <a:t>types</a:t>
            </a:r>
            <a:r>
              <a:rPr lang="en-US" sz="2400" dirty="0">
                <a:latin typeface="+mn-lt"/>
              </a:rPr>
              <a:t> that provide little or no behavior.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A428E-4D5C-4CCC-9FA5-A9488347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56" y="2189908"/>
            <a:ext cx="6354287" cy="389443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1801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8E67-34B9-4BC7-91F4-0B68C2F2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Nullable Values and Reference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https://docs.microsoft.com/en-us/dotnet/csharp/language-reference/builtin-types/nullable-value-types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https://docs.microsoft.com/en-us/dotnet/csharp/language-reference/builtin-types/nullable-reference-types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7DC9-9CB0-4008-A8CC-A28FF7D9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11139"/>
            <a:ext cx="5576540" cy="4502662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 C#, </a:t>
            </a:r>
            <a:r>
              <a:rPr lang="en-US" b="1" i="1" dirty="0">
                <a:solidFill>
                  <a:schemeClr val="tx1"/>
                </a:solidFill>
              </a:rPr>
              <a:t>value types </a:t>
            </a:r>
            <a:r>
              <a:rPr lang="en-US" dirty="0">
                <a:solidFill>
                  <a:schemeClr val="tx1"/>
                </a:solidFill>
              </a:rPr>
              <a:t>aren’t allowed to be null. To allow a normally non-nullable type to be </a:t>
            </a:r>
            <a:r>
              <a:rPr lang="en-US" b="1" i="1" dirty="0">
                <a:solidFill>
                  <a:schemeClr val="tx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, add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chemeClr val="tx1"/>
                </a:solidFill>
              </a:rPr>
              <a:t> to the type declaration. </a:t>
            </a:r>
          </a:p>
          <a:p>
            <a:r>
              <a:rPr lang="en-US" dirty="0">
                <a:solidFill>
                  <a:schemeClr val="tx1"/>
                </a:solidFill>
              </a:rPr>
              <a:t>For example, if you retrieve a database field that may contain no value (</a:t>
            </a:r>
            <a:r>
              <a:rPr lang="en-US" b="1" i="1" dirty="0">
                <a:solidFill>
                  <a:schemeClr val="tx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), you can use </a:t>
            </a:r>
            <a:r>
              <a:rPr lang="en-US" dirty="0">
                <a:solidFill>
                  <a:srgbClr val="FF0000"/>
                </a:solidFill>
              </a:rPr>
              <a:t>bool?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rgbClr val="FF0000"/>
                </a:solidFill>
              </a:rPr>
              <a:t>int?</a:t>
            </a:r>
            <a:r>
              <a:rPr lang="en-US" dirty="0">
                <a:solidFill>
                  <a:schemeClr val="tx1"/>
                </a:solidFill>
              </a:rPr>
              <a:t> in the declaration to allow the variable to be </a:t>
            </a:r>
            <a:r>
              <a:rPr lang="en-US" b="1" i="1" dirty="0">
                <a:solidFill>
                  <a:schemeClr val="tx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Reference</a:t>
            </a:r>
            <a:r>
              <a:rPr lang="en-US" dirty="0">
                <a:solidFill>
                  <a:schemeClr val="tx1"/>
                </a:solidFill>
              </a:rPr>
              <a:t> types can always be null but there is special syntax that allows the compiler to check reference values and avoid runtime errors. Click the link above for more details.</a:t>
            </a:r>
          </a:p>
          <a:p>
            <a:r>
              <a:rPr lang="en-US" dirty="0">
                <a:solidFill>
                  <a:schemeClr val="tx1"/>
                </a:solidFill>
              </a:rPr>
              <a:t>To check if a </a:t>
            </a:r>
            <a:r>
              <a:rPr lang="en-US" b="1" i="1" dirty="0">
                <a:solidFill>
                  <a:schemeClr val="tx1"/>
                </a:solidFill>
              </a:rPr>
              <a:t>nullable</a:t>
            </a:r>
            <a:r>
              <a:rPr lang="en-US" dirty="0">
                <a:solidFill>
                  <a:schemeClr val="tx1"/>
                </a:solidFill>
              </a:rPr>
              <a:t> type has a value you can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myVar.HasValue</a:t>
            </a:r>
            <a:r>
              <a:rPr lang="en-US" dirty="0">
                <a:solidFill>
                  <a:srgbClr val="FF0000"/>
                </a:solidFill>
              </a:rPr>
              <a:t> = true/false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myvar</a:t>
            </a:r>
            <a:r>
              <a:rPr lang="en-US" dirty="0">
                <a:solidFill>
                  <a:srgbClr val="FF0000"/>
                </a:solidFill>
              </a:rPr>
              <a:t> == null || </a:t>
            </a:r>
            <a:r>
              <a:rPr lang="en-US" dirty="0" err="1">
                <a:solidFill>
                  <a:srgbClr val="FF0000"/>
                </a:solidFill>
              </a:rPr>
              <a:t>myVar.HasValue</a:t>
            </a:r>
            <a:r>
              <a:rPr lang="en-US" dirty="0">
                <a:solidFill>
                  <a:srgbClr val="FF0000"/>
                </a:solidFill>
              </a:rPr>
              <a:t>) {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849AD-7746-468F-83B7-B41BAC27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083" y="2588322"/>
            <a:ext cx="4553464" cy="31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0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0D74-EDA9-48F0-A472-8173969A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 Type – String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https://docs.microsoft.com/en-us/dotnet/csharp/language-reference/builtin-types/reference-types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06C4D-9DBC-4C38-981B-C25796FA11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913" y="1889471"/>
            <a:ext cx="9877425" cy="2125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The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represents a sequence of zero or more Unicode characters.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 is an alias for 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System.String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he addition operator ‘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Segoe UI" panose="020B0502040204020203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’ and the equality operators ‘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Segoe UI" panose="020B0502040204020203" pitchFamily="34" charset="0"/>
              </a:rPr>
              <a:t>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‘ and ‘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Segoe UI" panose="020B0502040204020203" pitchFamily="34" charset="0"/>
              </a:rPr>
              <a:t>!=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‘ are defined to concatenate and compare the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of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objects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(not the references).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Strings are 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immutable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, meaning the contents of a string object cannot be changed after the object is created, although the syntax makes it appear as if you can.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ECEFF5-FCDF-4F68-8766-87795B6E6BD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17759" y="4902328"/>
            <a:ext cx="24335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 example displays "True" and then "False" because the content of the strings are equivalent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 not refer to the same string instance.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39D05-B679-4013-9BAB-5B922146A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90" y="4107976"/>
            <a:ext cx="6411447" cy="212595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AEBB8-6A3F-45EA-A457-2CE59CB56082}"/>
              </a:ext>
            </a:extLst>
          </p:cNvPr>
          <p:cNvSpPr txBox="1"/>
          <p:nvPr/>
        </p:nvSpPr>
        <p:spPr>
          <a:xfrm>
            <a:off x="7093797" y="5450233"/>
            <a:ext cx="150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316E7-49E0-4E81-A6A8-973AF8DEBA11}"/>
              </a:ext>
            </a:extLst>
          </p:cNvPr>
          <p:cNvSpPr txBox="1"/>
          <p:nvPr/>
        </p:nvSpPr>
        <p:spPr>
          <a:xfrm>
            <a:off x="10079538" y="5846823"/>
            <a:ext cx="1108007" cy="40011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71315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C38AF9-EDE0-475C-B777-6017A30A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 Type – String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https://docs.microsoft.com/en-us/dotnet/csharp/language-reference/builtin-types/reference-types</a:t>
            </a: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D388AB-305C-41F2-9F10-D14668808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3013" y="1900238"/>
            <a:ext cx="9912350" cy="18066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Segoe UI" panose="020B0502040204020203" pitchFamily="34" charset="0"/>
              </a:rPr>
              <a:t>[ ] </a:t>
            </a:r>
            <a:r>
              <a:rPr kumimoji="0" lang="en-US" altLang="en-US" sz="3200" b="0" i="0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operator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 can be used for 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readonly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access to the zero-indexed individual characters of a string or iterating over them in a loop.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1D70C1-F536-42C1-8094-832132FA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90" y="3706906"/>
            <a:ext cx="4436805" cy="89970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FCB488-1C8E-496D-ABF8-76CEF45B0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033" y="3706906"/>
            <a:ext cx="5018777" cy="239485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4742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C058-49EC-4A60-8E47-FDDA05B3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 Type – Class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https://docs.microsoft.com/en-us/dotnet/csharp/language-reference/keywords/class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9A146D-640A-41E5-8413-1D08895E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785" y="1920454"/>
            <a:ext cx="9499359" cy="11737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Classes are declared using the keyword </a:t>
            </a:r>
            <a:r>
              <a:rPr lang="en-US" sz="2400" b="1" i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. A class can declare class fields, constructors, and methods.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970F9-4878-412C-A4AB-8B068D3A2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47" y="3133888"/>
            <a:ext cx="3560170" cy="343750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E5E73-244B-41C7-A417-87C97FEC4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117" y="3133888"/>
            <a:ext cx="4092783" cy="34375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0012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BE1A-BC8F-4767-A140-0EB07739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81" y="286603"/>
            <a:ext cx="8433281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 Type – Delegate</a:t>
            </a:r>
            <a:br>
              <a:rPr lang="en-US" sz="1900" dirty="0"/>
            </a:br>
            <a:r>
              <a:rPr lang="en-US" sz="1400" dirty="0">
                <a:hlinkClick r:id="rId2"/>
              </a:rPr>
              <a:t>https://docs.microsoft.com/en-us/dotnet/csharp/tour-of-csharp/delegates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https://docs.microsoft.com/en-us/dotnet/csharp/language-reference/builtin-types/reference-types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AD9-B6C1-4EBA-B309-8BF45101F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092" y="1891258"/>
            <a:ext cx="5395202" cy="45182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 </a:t>
            </a:r>
            <a:r>
              <a:rPr lang="en-US" sz="2400" b="1" i="1" dirty="0">
                <a:solidFill>
                  <a:schemeClr val="tx1"/>
                </a:solidFill>
              </a:rPr>
              <a:t>delegate type</a:t>
            </a:r>
            <a:r>
              <a:rPr lang="en-US" sz="2400" dirty="0">
                <a:solidFill>
                  <a:schemeClr val="tx1"/>
                </a:solidFill>
              </a:rPr>
              <a:t> represents references to methods. </a:t>
            </a:r>
            <a:r>
              <a:rPr lang="en-US" sz="2400" b="1" i="1" dirty="0">
                <a:solidFill>
                  <a:schemeClr val="tx1"/>
                </a:solidFill>
              </a:rPr>
              <a:t>Delegates</a:t>
            </a:r>
            <a:r>
              <a:rPr lang="en-US" sz="2400" dirty="0">
                <a:solidFill>
                  <a:schemeClr val="tx1"/>
                </a:solidFill>
              </a:rPr>
              <a:t> make it possible to treat methods as entities that can be assigned to variables and passed as parameters.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Delegates</a:t>
            </a:r>
            <a:r>
              <a:rPr lang="en-US" sz="2400" dirty="0">
                <a:solidFill>
                  <a:schemeClr val="tx1"/>
                </a:solidFill>
              </a:rPr>
              <a:t> are similar to function pointers in other programming languages. Unlike function pointers, </a:t>
            </a:r>
            <a:r>
              <a:rPr lang="en-US" sz="2400" b="1" i="1" dirty="0">
                <a:solidFill>
                  <a:schemeClr val="tx1"/>
                </a:solidFill>
              </a:rPr>
              <a:t>delegates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u="sng" dirty="0">
                <a:solidFill>
                  <a:schemeClr val="tx1"/>
                </a:solidFill>
              </a:rPr>
              <a:t>object-oriented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u="sng" dirty="0">
                <a:solidFill>
                  <a:schemeClr val="tx1"/>
                </a:solidFill>
              </a:rPr>
              <a:t>type-safe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8904C-7E0A-4EF8-858D-145E4515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982" y="2039240"/>
            <a:ext cx="3643797" cy="468655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7347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5F06-A2E4-4624-8587-3E905EA7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 Type – Object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https://docs.microsoft.com/en-us/dotnet/csharp/language-reference/builtin-types/reference-types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8A0B33-72A9-4DC6-B990-B31EE90FA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1763" y="1890713"/>
            <a:ext cx="4845020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In C#’s </a:t>
            </a:r>
            <a:r>
              <a:rPr lang="en-US" altLang="en-US" sz="2000" b="1" i="1" dirty="0">
                <a:solidFill>
                  <a:schemeClr val="tx1"/>
                </a:solidFill>
              </a:rPr>
              <a:t>Unified Type System (UTS)</a:t>
            </a:r>
            <a:r>
              <a:rPr lang="en-US" altLang="en-US" sz="2000" dirty="0">
                <a:solidFill>
                  <a:schemeClr val="tx1"/>
                </a:solidFill>
              </a:rPr>
              <a:t>, all </a:t>
            </a:r>
            <a:r>
              <a:rPr lang="en-US" altLang="en-US" sz="2000" b="1" i="1" dirty="0">
                <a:solidFill>
                  <a:schemeClr val="tx1"/>
                </a:solidFill>
              </a:rPr>
              <a:t>types</a:t>
            </a:r>
            <a:r>
              <a:rPr lang="en-US" altLang="en-US" sz="2000" dirty="0">
                <a:solidFill>
                  <a:schemeClr val="tx1"/>
                </a:solidFill>
              </a:rPr>
              <a:t> inherit (directly or indirectly) from </a:t>
            </a:r>
            <a:r>
              <a:rPr lang="en-US" altLang="en-US" sz="2000" b="1" i="1" u="sng" dirty="0" err="1">
                <a:solidFill>
                  <a:schemeClr val="tx1"/>
                </a:solidFill>
              </a:rPr>
              <a:t>System.Object</a:t>
            </a:r>
            <a:r>
              <a:rPr lang="en-US" altLang="en-US" sz="2000" dirty="0">
                <a:solidFill>
                  <a:schemeClr val="tx1"/>
                </a:solidFill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You can assign values of any </a:t>
            </a:r>
            <a:r>
              <a:rPr lang="en-US" altLang="en-US" sz="2000" b="1" i="1" dirty="0">
                <a:solidFill>
                  <a:schemeClr val="tx1"/>
                </a:solidFill>
              </a:rPr>
              <a:t>type</a:t>
            </a:r>
            <a:r>
              <a:rPr lang="en-US" altLang="en-US" sz="2000" dirty="0">
                <a:solidFill>
                  <a:schemeClr val="tx1"/>
                </a:solidFill>
              </a:rPr>
              <a:t> to variables of </a:t>
            </a:r>
            <a:r>
              <a:rPr lang="en-US" altLang="en-US" sz="2000" b="1" i="1" dirty="0">
                <a:solidFill>
                  <a:schemeClr val="tx1"/>
                </a:solidFill>
              </a:rPr>
              <a:t>type</a:t>
            </a:r>
            <a:r>
              <a:rPr lang="en-US" altLang="en-US" sz="2000" dirty="0">
                <a:solidFill>
                  <a:schemeClr val="tx1"/>
                </a:solidFill>
              </a:rPr>
              <a:t> </a:t>
            </a:r>
            <a:r>
              <a:rPr lang="en-US" altLang="en-US" sz="2000" b="1" i="1" dirty="0">
                <a:solidFill>
                  <a:schemeClr val="tx1"/>
                </a:solidFill>
              </a:rPr>
              <a:t>Object</a:t>
            </a:r>
            <a:r>
              <a:rPr lang="en-US" altLang="en-US" sz="2000" dirty="0">
                <a:solidFill>
                  <a:schemeClr val="tx1"/>
                </a:solidFill>
              </a:rPr>
              <a:t>. Any </a:t>
            </a:r>
            <a:r>
              <a:rPr lang="en-US" altLang="en-US" sz="2000" b="1" i="1" dirty="0">
                <a:solidFill>
                  <a:schemeClr val="tx1"/>
                </a:solidFill>
              </a:rPr>
              <a:t>Object</a:t>
            </a:r>
            <a:r>
              <a:rPr lang="en-US" altLang="en-US" sz="2000" dirty="0">
                <a:solidFill>
                  <a:schemeClr val="tx1"/>
                </a:solidFill>
              </a:rPr>
              <a:t> variable can be assigned to its default value using </a:t>
            </a:r>
            <a:r>
              <a:rPr lang="en-US" altLang="en-US" sz="2000" b="1" i="1" dirty="0">
                <a:solidFill>
                  <a:schemeClr val="tx1"/>
                </a:solidFill>
              </a:rPr>
              <a:t>null</a:t>
            </a:r>
            <a:r>
              <a:rPr lang="en-US" altLang="en-US" sz="2000" dirty="0">
                <a:solidFill>
                  <a:schemeClr val="tx1"/>
                </a:solidFill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When a variable of a value </a:t>
            </a:r>
            <a:r>
              <a:rPr lang="en-US" altLang="en-US" sz="2000" b="1" i="1" dirty="0">
                <a:solidFill>
                  <a:schemeClr val="tx1"/>
                </a:solidFill>
              </a:rPr>
              <a:t>type</a:t>
            </a:r>
            <a:r>
              <a:rPr lang="en-US" altLang="en-US" sz="2000" dirty="0">
                <a:solidFill>
                  <a:schemeClr val="tx1"/>
                </a:solidFill>
              </a:rPr>
              <a:t> is converted to </a:t>
            </a:r>
            <a:r>
              <a:rPr lang="en-US" altLang="en-US" sz="2000" b="1" i="1" dirty="0">
                <a:solidFill>
                  <a:schemeClr val="tx1"/>
                </a:solidFill>
              </a:rPr>
              <a:t>Object</a:t>
            </a:r>
            <a:r>
              <a:rPr lang="en-US" altLang="en-US" sz="2000" dirty="0">
                <a:solidFill>
                  <a:schemeClr val="tx1"/>
                </a:solidFill>
              </a:rPr>
              <a:t>, it is </a:t>
            </a:r>
            <a:r>
              <a:rPr lang="en-US" altLang="en-US" sz="2000" u="sng" dirty="0">
                <a:solidFill>
                  <a:schemeClr val="tx1"/>
                </a:solidFill>
              </a:rPr>
              <a:t>boxed*</a:t>
            </a:r>
            <a:r>
              <a:rPr lang="en-US" altLang="en-US" sz="2000" dirty="0">
                <a:solidFill>
                  <a:schemeClr val="tx1"/>
                </a:solidFill>
              </a:rPr>
              <a:t>. When a variable of </a:t>
            </a:r>
            <a:r>
              <a:rPr lang="en-US" altLang="en-US" sz="2000" b="1" i="1" dirty="0">
                <a:solidFill>
                  <a:schemeClr val="tx1"/>
                </a:solidFill>
              </a:rPr>
              <a:t>type</a:t>
            </a:r>
            <a:r>
              <a:rPr lang="en-US" altLang="en-US" sz="2000" dirty="0">
                <a:solidFill>
                  <a:schemeClr val="tx1"/>
                </a:solidFill>
              </a:rPr>
              <a:t> </a:t>
            </a:r>
            <a:r>
              <a:rPr lang="en-US" altLang="en-US" sz="2000" b="1" i="1" dirty="0">
                <a:solidFill>
                  <a:schemeClr val="tx1"/>
                </a:solidFill>
              </a:rPr>
              <a:t>Object</a:t>
            </a:r>
            <a:r>
              <a:rPr lang="en-US" altLang="en-US" sz="2000" dirty="0">
                <a:solidFill>
                  <a:schemeClr val="tx1"/>
                </a:solidFill>
              </a:rPr>
              <a:t> is converted to a value </a:t>
            </a:r>
            <a:r>
              <a:rPr lang="en-US" altLang="en-US" sz="2000" b="1" i="1" dirty="0">
                <a:solidFill>
                  <a:schemeClr val="tx1"/>
                </a:solidFill>
              </a:rPr>
              <a:t>type</a:t>
            </a:r>
            <a:r>
              <a:rPr lang="en-US" altLang="en-US" sz="2000" dirty="0">
                <a:solidFill>
                  <a:schemeClr val="tx1"/>
                </a:solidFill>
              </a:rPr>
              <a:t>, it is </a:t>
            </a:r>
            <a:r>
              <a:rPr lang="en-US" altLang="en-US" sz="2000" u="sng" dirty="0">
                <a:solidFill>
                  <a:schemeClr val="tx1"/>
                </a:solidFill>
              </a:rPr>
              <a:t>unboxed*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696500-5E6A-42B1-8A76-5836F0F8D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058" y="2021087"/>
            <a:ext cx="5388331" cy="4272404"/>
          </a:xfrm>
          <a:prstGeom prst="rect">
            <a:avLst/>
          </a:prstGeom>
          <a:ln w="25400" cap="sq">
            <a:solidFill>
              <a:schemeClr val="accent2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C21F66-D7BD-480A-8207-E59DE0160E2A}"/>
              </a:ext>
            </a:extLst>
          </p:cNvPr>
          <p:cNvSpPr/>
          <p:nvPr/>
        </p:nvSpPr>
        <p:spPr>
          <a:xfrm>
            <a:off x="7476565" y="6448327"/>
            <a:ext cx="4715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dirty="0">
                <a:highlight>
                  <a:srgbClr val="FFFF00"/>
                </a:highlight>
              </a:rPr>
              <a:t>*More on boxing and unboxing later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987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0583-1145-43EA-9410-21A28301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Interface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https://docs.microsoft.com/en-us/dotnet/csharp/language-reference/keywords/interface</a:t>
            </a:r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7E2574-7FBE-4044-BE02-B39086E2F9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2099" y="1890712"/>
            <a:ext cx="5066036" cy="45100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sz="2400" dirty="0">
                <a:latin typeface="+mn-lt"/>
                <a:cs typeface="Segoe UI" panose="020B0502040204020203" pitchFamily="34" charset="0"/>
              </a:rPr>
              <a:t>An </a:t>
            </a:r>
            <a:r>
              <a:rPr lang="en-US" sz="2400" b="1" i="1" dirty="0">
                <a:latin typeface="+mn-lt"/>
                <a:cs typeface="Segoe UI" panose="020B0502040204020203" pitchFamily="34" charset="0"/>
              </a:rPr>
              <a:t>interface</a:t>
            </a:r>
            <a:r>
              <a:rPr lang="en-US" sz="2400" dirty="0">
                <a:latin typeface="+mn-lt"/>
                <a:cs typeface="Segoe UI" panose="020B0502040204020203" pitchFamily="34" charset="0"/>
              </a:rPr>
              <a:t> contains definitions for a group of </a:t>
            </a:r>
            <a:r>
              <a:rPr lang="en-US" sz="2400" u="sng" dirty="0">
                <a:latin typeface="+mn-lt"/>
                <a:cs typeface="Segoe UI" panose="020B0502040204020203" pitchFamily="34" charset="0"/>
              </a:rPr>
              <a:t>related</a:t>
            </a:r>
            <a:r>
              <a:rPr lang="en-US" sz="2400" dirty="0">
                <a:latin typeface="+mn-lt"/>
                <a:cs typeface="Segoe UI" panose="020B0502040204020203" pitchFamily="34" charset="0"/>
              </a:rPr>
              <a:t> functionalities that a non-abstract </a:t>
            </a:r>
            <a:r>
              <a:rPr lang="en-US" sz="2400" b="1" i="1" dirty="0">
                <a:latin typeface="+mn-lt"/>
                <a:cs typeface="Segoe UI" panose="020B0502040204020203" pitchFamily="34" charset="0"/>
              </a:rPr>
              <a:t>class</a:t>
            </a:r>
            <a:r>
              <a:rPr lang="en-US" sz="2400" dirty="0">
                <a:latin typeface="+mn-lt"/>
                <a:cs typeface="Segoe UI" panose="020B0502040204020203" pitchFamily="34" charset="0"/>
              </a:rPr>
              <a:t> or a </a:t>
            </a:r>
            <a:r>
              <a:rPr lang="en-US" sz="2400" b="1" i="1" dirty="0">
                <a:latin typeface="+mn-lt"/>
                <a:cs typeface="Segoe UI" panose="020B0502040204020203" pitchFamily="34" charset="0"/>
              </a:rPr>
              <a:t>struct</a:t>
            </a:r>
            <a:r>
              <a:rPr lang="en-US" sz="2400" dirty="0">
                <a:latin typeface="+mn-lt"/>
                <a:cs typeface="Segoe UI" panose="020B0502040204020203" pitchFamily="34" charset="0"/>
              </a:rPr>
              <a:t> must implement. </a:t>
            </a:r>
            <a:endParaRPr lang="en-US" altLang="en-US" sz="2400" dirty="0">
              <a:latin typeface="+mn-lt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An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defines a “contract”. Any 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 or </a:t>
            </a:r>
            <a:r>
              <a:rPr lang="en-US" altLang="en-US" sz="2400" b="1" i="1" dirty="0">
                <a:latin typeface="+mn-lt"/>
                <a:cs typeface="Segoe UI" panose="020B0502040204020203" pitchFamily="34" charset="0"/>
              </a:rPr>
              <a:t>struct</a:t>
            </a:r>
            <a:r>
              <a:rPr lang="en-US" altLang="en-US" sz="2400" dirty="0"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2400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that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implements that contract agrees to provide an implementation of the members defined in the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94317-A84E-4A7D-82DF-E92BDA50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35" y="2064909"/>
            <a:ext cx="4506415" cy="421455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930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0"/>
            <a:ext cx="7640947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In computer science and computer programming, a data </a:t>
            </a:r>
            <a:r>
              <a:rPr lang="en-US" sz="3600" b="1" i="1" dirty="0">
                <a:solidFill>
                  <a:schemeClr val="bg1"/>
                </a:solidFill>
              </a:rPr>
              <a:t>type</a:t>
            </a:r>
            <a:r>
              <a:rPr lang="en-US" sz="3600" i="1" dirty="0">
                <a:solidFill>
                  <a:schemeClr val="bg1"/>
                </a:solidFill>
              </a:rPr>
              <a:t> is an attribute of data which tells the compiler how the programmer intends to use the data.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0459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https://en.wikipedia.org/wiki/Data_type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20E6-99CB-4B5B-B430-2D616F61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Primitive Types in C# vs Java</a:t>
            </a:r>
            <a:br>
              <a:rPr lang="en-US" sz="4000" dirty="0"/>
            </a:br>
            <a:r>
              <a:rPr lang="en-US" sz="1400" dirty="0">
                <a:hlinkClick r:id="rId2"/>
              </a:rPr>
              <a:t>https://medium.com/omarelgabrys-blog/primitive-data-types-in-c-vs-java-5b8a597eef05#:~:text=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https://docs.microsoft.com/en-us/dotnet/csharp/language-reference/builtin-types/built-in-types</a:t>
            </a:r>
            <a:endParaRPr lang="en-US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BCC2-7E96-4CF7-ABDB-A88E35D6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84" y="1896030"/>
            <a:ext cx="10232652" cy="4500978"/>
          </a:xfrm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Typically, the most familiar </a:t>
            </a:r>
            <a:r>
              <a:rPr lang="en-US" sz="2400" dirty="0">
                <a:hlinkClick r:id="rId4"/>
              </a:rPr>
              <a:t>primitive data types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tx1"/>
                </a:solidFill>
              </a:rPr>
              <a:t>are: int, object, short, float, double, char, bool. These are called primitive because they are the types used to build other, more complex, data types. 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What are considered </a:t>
            </a:r>
            <a:r>
              <a:rPr lang="en-US" sz="2400" b="1" i="1" dirty="0">
                <a:solidFill>
                  <a:schemeClr val="tx1"/>
                </a:solidFill>
              </a:rPr>
              <a:t>primitive data types </a:t>
            </a:r>
            <a:r>
              <a:rPr lang="en-US" sz="2400" dirty="0">
                <a:solidFill>
                  <a:schemeClr val="tx1"/>
                </a:solidFill>
              </a:rPr>
              <a:t>in other languages are </a:t>
            </a:r>
            <a:r>
              <a:rPr lang="en-US" sz="2400" b="1" i="1" dirty="0">
                <a:solidFill>
                  <a:schemeClr val="tx1"/>
                </a:solidFill>
              </a:rPr>
              <a:t>objects</a:t>
            </a:r>
            <a:r>
              <a:rPr lang="en-US" sz="2400" dirty="0">
                <a:solidFill>
                  <a:schemeClr val="tx1"/>
                </a:solidFill>
              </a:rPr>
              <a:t> in C#. 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When you write: </a:t>
            </a:r>
          </a:p>
          <a:p>
            <a:pPr marL="192024" lvl="2" indent="-914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int foo = 7; </a:t>
            </a:r>
          </a:p>
          <a:p>
            <a:pPr marL="192024" lvl="2" indent="-914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string </a:t>
            </a:r>
            <a:r>
              <a:rPr lang="en-US" sz="2000" dirty="0" err="1">
                <a:solidFill>
                  <a:srgbClr val="FF0000"/>
                </a:solidFill>
              </a:rPr>
              <a:t>myString</a:t>
            </a:r>
            <a:r>
              <a:rPr lang="en-US" sz="2000" dirty="0">
                <a:solidFill>
                  <a:srgbClr val="FF0000"/>
                </a:solidFill>
              </a:rPr>
              <a:t> = “Caravan”;</a:t>
            </a:r>
          </a:p>
          <a:p>
            <a:pPr marL="9144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The variables </a:t>
            </a:r>
            <a:r>
              <a:rPr lang="en-US" sz="2400" dirty="0">
                <a:solidFill>
                  <a:srgbClr val="FF0000"/>
                </a:solidFill>
              </a:rPr>
              <a:t>foo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myString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tx1"/>
                </a:solidFill>
              </a:rPr>
              <a:t>are Objects. They have helper functions built into C# to manipulate the data. C# is Strongly Typed. The compiler must know the type to be able to supply the helper functions. </a:t>
            </a:r>
          </a:p>
        </p:txBody>
      </p:sp>
    </p:spTree>
    <p:extLst>
      <p:ext uri="{BB962C8B-B14F-4D97-AF65-F5344CB8AC3E}">
        <p14:creationId xmlns:p14="http://schemas.microsoft.com/office/powerpoint/2010/main" val="255468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CC34-F475-4DDF-A285-31304BC2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C# Datatypes Structure</a:t>
            </a:r>
            <a:br>
              <a:rPr lang="en-US" sz="2000" dirty="0">
                <a:hlinkClick r:id="rId2"/>
              </a:rPr>
            </a:br>
            <a:r>
              <a:rPr lang="en-US" sz="1400" dirty="0">
                <a:hlinkClick r:id="rId2"/>
              </a:rPr>
              <a:t>https://docs.microsoft.com/en-us/dotnet/csharp/programming-guide/types/</a:t>
            </a:r>
            <a:endParaRPr lang="en-US" sz="2000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466042-01BE-4BE6-97FD-AA762A48B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225946"/>
            <a:ext cx="4937367" cy="3914835"/>
          </a:xfrm>
          <a:prstGeom prst="rect">
            <a:avLst/>
          </a:prstGeom>
          <a:ln w="25400" cap="sq">
            <a:solidFill>
              <a:schemeClr val="accent2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3E675-5271-42D2-A19F-3057CD242263}"/>
              </a:ext>
            </a:extLst>
          </p:cNvPr>
          <p:cNvSpPr txBox="1"/>
          <p:nvPr/>
        </p:nvSpPr>
        <p:spPr>
          <a:xfrm>
            <a:off x="1256758" y="1895880"/>
            <a:ext cx="4839242" cy="45001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2800" u="sng" dirty="0"/>
              <a:t>All</a:t>
            </a:r>
            <a:r>
              <a:rPr lang="en-US" sz="2800" dirty="0"/>
              <a:t> data types inherit from the base Class </a:t>
            </a:r>
            <a:r>
              <a:rPr lang="en-US" sz="2800" b="1" i="1" dirty="0"/>
              <a:t>Object</a:t>
            </a:r>
            <a:r>
              <a:rPr lang="en-US" sz="2800" dirty="0"/>
              <a:t>. </a:t>
            </a:r>
          </a:p>
          <a:p>
            <a:r>
              <a:rPr lang="en-US" sz="2800" dirty="0"/>
              <a:t>When an </a:t>
            </a:r>
            <a:r>
              <a:rPr lang="en-US" sz="2800" b="1" i="1" dirty="0"/>
              <a:t>int</a:t>
            </a:r>
            <a:r>
              <a:rPr lang="en-US" sz="2800" dirty="0"/>
              <a:t> is declared, you are declaring: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 instance of the </a:t>
            </a:r>
            <a:r>
              <a:rPr lang="en-US" sz="2400" b="1" i="1" dirty="0"/>
              <a:t>struct</a:t>
            </a:r>
            <a:r>
              <a:rPr lang="en-US" sz="2400" dirty="0"/>
              <a:t> (an object) of type ‘int’,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which inherits from </a:t>
            </a:r>
            <a:r>
              <a:rPr lang="en-US" sz="2400" b="1" i="1" dirty="0" err="1"/>
              <a:t>System.ValueType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 err="1"/>
              <a:t>System.ValueType</a:t>
            </a:r>
            <a:r>
              <a:rPr lang="en-US" sz="2400" b="1" i="1" dirty="0"/>
              <a:t> </a:t>
            </a:r>
            <a:r>
              <a:rPr lang="en-US" sz="2400" dirty="0"/>
              <a:t>inherits from </a:t>
            </a:r>
            <a:r>
              <a:rPr lang="en-US" sz="2400" b="1" i="1" dirty="0" err="1"/>
              <a:t>System.Object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56826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F1C6-3B8D-4A40-9A7C-7345C3DF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06552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https://docs.microsoft.com/en-us/dotnet/csharp/tour-of-csharp/types-and-variables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B89F3-56DB-4F19-B1F5-71DCAD18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04" y="1924141"/>
            <a:ext cx="5213380" cy="4452848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Value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These are the built-in data </a:t>
            </a:r>
            <a:r>
              <a:rPr lang="en-US" sz="1800" b="1" i="1" dirty="0">
                <a:solidFill>
                  <a:schemeClr val="tx1"/>
                </a:solidFill>
              </a:rPr>
              <a:t>types: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char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i="1" dirty="0">
                <a:solidFill>
                  <a:schemeClr val="tx1"/>
                </a:solidFill>
              </a:rPr>
              <a:t>int, bool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i="1" dirty="0">
                <a:solidFill>
                  <a:schemeClr val="tx1"/>
                </a:solidFill>
              </a:rPr>
              <a:t>float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i="1" dirty="0">
                <a:solidFill>
                  <a:schemeClr val="tx1"/>
                </a:solidFill>
              </a:rPr>
              <a:t>double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and user-defined </a:t>
            </a:r>
            <a:r>
              <a:rPr lang="en-US" sz="1600" b="1" i="1" dirty="0">
                <a:solidFill>
                  <a:schemeClr val="tx1"/>
                </a:solidFill>
              </a:rPr>
              <a:t>types</a:t>
            </a:r>
            <a:r>
              <a:rPr lang="en-US" sz="1600" dirty="0">
                <a:solidFill>
                  <a:schemeClr val="tx1"/>
                </a:solidFill>
              </a:rPr>
              <a:t> declared with </a:t>
            </a:r>
            <a:r>
              <a:rPr lang="en-US" sz="1600" b="1" i="1" dirty="0">
                <a:solidFill>
                  <a:schemeClr val="tx1"/>
                </a:solidFill>
              </a:rPr>
              <a:t>struct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Variables of </a:t>
            </a:r>
            <a:r>
              <a:rPr lang="en-US" sz="1600" b="1" i="1" dirty="0">
                <a:solidFill>
                  <a:schemeClr val="tx1"/>
                </a:solidFill>
              </a:rPr>
              <a:t>value </a:t>
            </a:r>
            <a:r>
              <a:rPr lang="en-US" sz="1600" dirty="0">
                <a:solidFill>
                  <a:schemeClr val="tx1"/>
                </a:solidFill>
              </a:rPr>
              <a:t>types directly contain their data on the </a:t>
            </a:r>
            <a:r>
              <a:rPr lang="en-US" sz="1600" b="1" i="1" dirty="0">
                <a:solidFill>
                  <a:schemeClr val="tx1"/>
                </a:solidFill>
              </a:rPr>
              <a:t>stack 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Reference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Class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i="1" dirty="0">
                <a:solidFill>
                  <a:schemeClr val="tx1"/>
                </a:solidFill>
              </a:rPr>
              <a:t>Interface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i="1" dirty="0">
                <a:solidFill>
                  <a:schemeClr val="tx1"/>
                </a:solidFill>
              </a:rPr>
              <a:t>array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b="1" i="1" dirty="0">
                <a:solidFill>
                  <a:schemeClr val="tx1"/>
                </a:solidFill>
              </a:rPr>
              <a:t> collection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i="1" dirty="0">
                <a:solidFill>
                  <a:schemeClr val="tx1"/>
                </a:solidFill>
              </a:rPr>
              <a:t>delegate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i="1" dirty="0">
                <a:solidFill>
                  <a:schemeClr val="tx1"/>
                </a:solidFill>
              </a:rPr>
              <a:t>types</a:t>
            </a:r>
            <a:r>
              <a:rPr lang="en-US" sz="1800" dirty="0">
                <a:solidFill>
                  <a:schemeClr val="tx1"/>
                </a:solidFill>
              </a:rPr>
              <a:t> contain other </a:t>
            </a:r>
            <a:r>
              <a:rPr lang="en-US" sz="1800" b="1" i="1" dirty="0">
                <a:solidFill>
                  <a:schemeClr val="tx1"/>
                </a:solidFill>
              </a:rPr>
              <a:t>types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Variables of </a:t>
            </a:r>
            <a:r>
              <a:rPr lang="en-US" sz="1800" b="1" i="1" dirty="0">
                <a:solidFill>
                  <a:schemeClr val="tx1"/>
                </a:solidFill>
              </a:rPr>
              <a:t>reference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i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do not contain an instance of the type, but merely a reference to an instance stored on the </a:t>
            </a:r>
            <a:r>
              <a:rPr lang="en-US" sz="1800" b="1" i="1" dirty="0">
                <a:solidFill>
                  <a:schemeClr val="tx1"/>
                </a:solidFill>
              </a:rPr>
              <a:t>heap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b="0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Javascript Passing by Value vs. Reference Explained in Plain English | by  Chris D'Ascoli | codeburst">
            <a:extLst>
              <a:ext uri="{FF2B5EF4-FFF2-40B4-BE49-F238E27FC236}">
                <a16:creationId xmlns:a16="http://schemas.microsoft.com/office/drawing/2014/main" id="{12DB21C0-42A0-40DC-9AA1-406B9E2D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58051"/>
            <a:ext cx="4478545" cy="2848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Passing by Value vs. Reference Explained in Plain English | by  Chris D'Ascoli | codeburst">
            <a:extLst>
              <a:ext uri="{FF2B5EF4-FFF2-40B4-BE49-F238E27FC236}">
                <a16:creationId xmlns:a16="http://schemas.microsoft.com/office/drawing/2014/main" id="{BE156D9B-2312-4740-A029-81D7EE91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99" y="3358240"/>
            <a:ext cx="4478546" cy="2848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534B-A962-8E47-0469-F1C06A48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 vs reference type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https://learn.microsoft.com/en-us/dotnet/visual-basic/programming-guide/language-features/data-types/value-types-and-reference-types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Memory in C – the stack, the heap, and static – The Craft of Coding">
            <a:extLst>
              <a:ext uri="{FF2B5EF4-FFF2-40B4-BE49-F238E27FC236}">
                <a16:creationId xmlns:a16="http://schemas.microsoft.com/office/drawing/2014/main" id="{8A60516B-ED3C-2240-0CB5-2987624DEF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54" y="2114659"/>
            <a:ext cx="4237512" cy="4224975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6B7C9-FB16-2C15-E47B-DCCC2241FB46}"/>
              </a:ext>
            </a:extLst>
          </p:cNvPr>
          <p:cNvSpPr txBox="1"/>
          <p:nvPr/>
        </p:nvSpPr>
        <p:spPr>
          <a:xfrm>
            <a:off x="1097280" y="1906137"/>
            <a:ext cx="5827395" cy="4518476"/>
          </a:xfrm>
          <a:prstGeom prst="rect">
            <a:avLst/>
          </a:prstGeom>
          <a:noFill/>
        </p:spPr>
        <p:txBody>
          <a:bodyPr wrap="square" anchor="ctr">
            <a:normAutofit lnSpcReduction="10000"/>
          </a:bodyPr>
          <a:lstStyle/>
          <a:p>
            <a:r>
              <a:rPr lang="en-US" sz="2200" dirty="0"/>
              <a:t>There are two kinds of types in C#: reference types and value types.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Variables of </a:t>
            </a:r>
            <a:r>
              <a:rPr lang="en-US" sz="2200" b="1" i="1" dirty="0"/>
              <a:t>value types</a:t>
            </a:r>
            <a:r>
              <a:rPr lang="en-US" sz="2200" dirty="0"/>
              <a:t>:</a:t>
            </a:r>
            <a:endParaRPr lang="en-US" sz="2200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directly contain their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Have their own copy of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It's not possible for operations on one variable to affect the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Variables of </a:t>
            </a:r>
            <a:r>
              <a:rPr lang="en-US" sz="2200" b="1" i="1" dirty="0"/>
              <a:t>reference types</a:t>
            </a:r>
            <a:r>
              <a:rPr lang="en-US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store references to their data (objects).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Two variables can reference the same object.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Operations on one variable can affect the object referenced by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182820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5EE0-8A83-47D0-8814-31EAC323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652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Types – Integral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https://docs.microsoft.com/en-us/dotnet/csharp/language-reference/builtin-types/integral-numeric-types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9176C4-92D4-4056-B890-6A42B63E1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23238"/>
              </p:ext>
            </p:extLst>
          </p:nvPr>
        </p:nvGraphicFramePr>
        <p:xfrm>
          <a:off x="1357298" y="3670487"/>
          <a:ext cx="953836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666">
                  <a:extLst>
                    <a:ext uri="{9D8B030D-6E8A-4147-A177-3AD203B41FA5}">
                      <a16:colId xmlns:a16="http://schemas.microsoft.com/office/drawing/2014/main" val="1443148695"/>
                    </a:ext>
                  </a:extLst>
                </a:gridCol>
                <a:gridCol w="2770881">
                  <a:extLst>
                    <a:ext uri="{9D8B030D-6E8A-4147-A177-3AD203B41FA5}">
                      <a16:colId xmlns:a16="http://schemas.microsoft.com/office/drawing/2014/main" val="1713540378"/>
                    </a:ext>
                  </a:extLst>
                </a:gridCol>
                <a:gridCol w="4601816">
                  <a:extLst>
                    <a:ext uri="{9D8B030D-6E8A-4147-A177-3AD203B41FA5}">
                      <a16:colId xmlns:a16="http://schemas.microsoft.com/office/drawing/2014/main" val="2631637590"/>
                    </a:ext>
                  </a:extLst>
                </a:gridCol>
              </a:tblGrid>
              <a:tr h="3847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Signed Integral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80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</a:rPr>
                        <a:t>Sbyte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Signed 8-bit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-128 thru 127 (255)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90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n-lt"/>
                        </a:rPr>
                        <a:t>Signed 16-bit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-32768 thru 32767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81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n-lt"/>
                        </a:rPr>
                        <a:t>Signed 32-bit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-2,147,483,648 thru 2147483647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12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n-lt"/>
                        </a:rPr>
                        <a:t>Signed 64-bit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-9223372036854775808 thru 9223372036854775807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9955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443A397-CC4F-4943-9D48-1915940A230E}"/>
              </a:ext>
            </a:extLst>
          </p:cNvPr>
          <p:cNvSpPr/>
          <p:nvPr/>
        </p:nvSpPr>
        <p:spPr>
          <a:xfrm>
            <a:off x="1271512" y="1877839"/>
            <a:ext cx="9538363" cy="1551161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800" b="1" i="1" dirty="0"/>
              <a:t>Integral</a:t>
            </a:r>
            <a:r>
              <a:rPr lang="en-US" sz="2800" dirty="0"/>
              <a:t> (numeric) </a:t>
            </a:r>
            <a:r>
              <a:rPr lang="en-US" sz="2800" b="1" i="1" dirty="0"/>
              <a:t>types</a:t>
            </a:r>
            <a:r>
              <a:rPr lang="en-US" sz="2800" dirty="0"/>
              <a:t> represent </a:t>
            </a:r>
            <a:r>
              <a:rPr lang="en-US" sz="2800" b="1" i="1" dirty="0"/>
              <a:t>integer</a:t>
            </a:r>
            <a:r>
              <a:rPr lang="en-US" sz="2800" dirty="0"/>
              <a:t> numbers. All </a:t>
            </a:r>
            <a:r>
              <a:rPr lang="en-US" sz="2800" b="1" i="1" dirty="0"/>
              <a:t>integral</a:t>
            </a:r>
            <a:r>
              <a:rPr lang="en-US" sz="2800" dirty="0"/>
              <a:t> </a:t>
            </a:r>
            <a:r>
              <a:rPr lang="en-US" sz="2800" b="1" i="1" dirty="0"/>
              <a:t>types</a:t>
            </a:r>
            <a:r>
              <a:rPr lang="en-US" sz="2800" dirty="0"/>
              <a:t> are </a:t>
            </a:r>
            <a:r>
              <a:rPr lang="en-US" sz="2800" b="1" i="1" dirty="0"/>
              <a:t>value</a:t>
            </a:r>
            <a:r>
              <a:rPr lang="en-US" sz="2800" dirty="0"/>
              <a:t> </a:t>
            </a:r>
            <a:r>
              <a:rPr lang="en-US" sz="2800" b="1" i="1" dirty="0"/>
              <a:t>types</a:t>
            </a:r>
            <a:r>
              <a:rPr lang="en-US" sz="2800" dirty="0"/>
              <a:t>. They are also simple </a:t>
            </a:r>
            <a:r>
              <a:rPr lang="en-US" sz="2800" b="1" i="1" dirty="0"/>
              <a:t>types</a:t>
            </a:r>
            <a:r>
              <a:rPr lang="en-US" sz="2800" dirty="0"/>
              <a:t> and can be initialized with </a:t>
            </a:r>
            <a:r>
              <a:rPr lang="en-US" sz="2800" b="1" i="1" dirty="0">
                <a:hlinkClick r:id="rId3"/>
              </a:rPr>
              <a:t>literals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83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5EE0-8A83-47D0-8814-31EAC323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652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Types – Integral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https://docs.microsoft.com/en-us/dotnet/csharp/language-reference/builtin-types/integral-numeric-types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0D48F2-835C-4F22-AC38-2B578DC19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51031"/>
              </p:ext>
            </p:extLst>
          </p:nvPr>
        </p:nvGraphicFramePr>
        <p:xfrm>
          <a:off x="1292190" y="3669186"/>
          <a:ext cx="962701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530">
                  <a:extLst>
                    <a:ext uri="{9D8B030D-6E8A-4147-A177-3AD203B41FA5}">
                      <a16:colId xmlns:a16="http://schemas.microsoft.com/office/drawing/2014/main" val="2544363854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843459263"/>
                    </a:ext>
                  </a:extLst>
                </a:gridCol>
                <a:gridCol w="4043362">
                  <a:extLst>
                    <a:ext uri="{9D8B030D-6E8A-4147-A177-3AD203B41FA5}">
                      <a16:colId xmlns:a16="http://schemas.microsoft.com/office/drawing/2014/main" val="2097611783"/>
                    </a:ext>
                  </a:extLst>
                </a:gridCol>
              </a:tblGrid>
              <a:tr h="27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Unsigned Integral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18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Unsigned 8-bit integer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thru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58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Ushort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Unsigned 16-bit integer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thru 65535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0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Uint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Unsigned 32-bit integer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thru 4,294,967,295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Ulong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Unsigned 64-bit integer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thru 18446744073709551615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53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443A397-CC4F-4943-9D48-1915940A230E}"/>
              </a:ext>
            </a:extLst>
          </p:cNvPr>
          <p:cNvSpPr/>
          <p:nvPr/>
        </p:nvSpPr>
        <p:spPr>
          <a:xfrm>
            <a:off x="1292190" y="1877839"/>
            <a:ext cx="9649986" cy="1755949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800" b="1" i="1" dirty="0"/>
              <a:t>Integral</a:t>
            </a:r>
            <a:r>
              <a:rPr lang="en-US" sz="2800" dirty="0"/>
              <a:t> numeric </a:t>
            </a:r>
            <a:r>
              <a:rPr lang="en-US" sz="2800" b="1" i="1" dirty="0"/>
              <a:t>types</a:t>
            </a:r>
            <a:r>
              <a:rPr lang="en-US" sz="2800" dirty="0"/>
              <a:t> represent </a:t>
            </a:r>
            <a:r>
              <a:rPr lang="en-US" sz="2800" b="1" i="1" dirty="0"/>
              <a:t>integer</a:t>
            </a:r>
            <a:r>
              <a:rPr lang="en-US" sz="2800" dirty="0"/>
              <a:t> numbers. All </a:t>
            </a:r>
            <a:r>
              <a:rPr lang="en-US" sz="2800" b="1" i="1" dirty="0"/>
              <a:t>integral</a:t>
            </a:r>
            <a:r>
              <a:rPr lang="en-US" sz="2800" dirty="0"/>
              <a:t> numeric </a:t>
            </a:r>
            <a:r>
              <a:rPr lang="en-US" sz="2800" b="1" i="1" dirty="0"/>
              <a:t>types</a:t>
            </a:r>
            <a:r>
              <a:rPr lang="en-US" sz="2800" dirty="0"/>
              <a:t> are value </a:t>
            </a:r>
            <a:r>
              <a:rPr lang="en-US" sz="2800" b="1" i="1" dirty="0"/>
              <a:t>types</a:t>
            </a:r>
            <a:r>
              <a:rPr lang="en-US" sz="2800" dirty="0"/>
              <a:t>. They are also simple </a:t>
            </a:r>
            <a:r>
              <a:rPr lang="en-US" sz="2800" b="1" i="1" dirty="0"/>
              <a:t>types</a:t>
            </a:r>
            <a:r>
              <a:rPr lang="en-US" sz="2800" dirty="0"/>
              <a:t> and can be initialized with </a:t>
            </a:r>
            <a:r>
              <a:rPr lang="en-US" sz="2800" b="1" i="1" dirty="0">
                <a:hlinkClick r:id="rId3"/>
              </a:rPr>
              <a:t>literals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24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4B4E-A850-196A-1F53-B79CAB1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Signed vs Unsigned values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AB0AB7-5A0C-FF50-CB4A-F512AB535A5A}"/>
              </a:ext>
            </a:extLst>
          </p:cNvPr>
          <p:cNvCxnSpPr>
            <a:cxnSpLocks/>
          </p:cNvCxnSpPr>
          <p:nvPr/>
        </p:nvCxnSpPr>
        <p:spPr>
          <a:xfrm>
            <a:off x="2053193" y="3511745"/>
            <a:ext cx="7918847" cy="44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D8E904-259E-53C4-D00A-D5F77178F06B}"/>
              </a:ext>
            </a:extLst>
          </p:cNvPr>
          <p:cNvSpPr txBox="1"/>
          <p:nvPr/>
        </p:nvSpPr>
        <p:spPr>
          <a:xfrm>
            <a:off x="875132" y="3697920"/>
            <a:ext cx="3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-5,000,000,000,000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745D4-A692-0322-7B88-29E3085E2D43}"/>
              </a:ext>
            </a:extLst>
          </p:cNvPr>
          <p:cNvSpPr txBox="1"/>
          <p:nvPr/>
        </p:nvSpPr>
        <p:spPr>
          <a:xfrm>
            <a:off x="9100057" y="3513254"/>
            <a:ext cx="3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5,000,000,000,000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8CE5-976A-C8E6-8B13-F886A633DF15}"/>
              </a:ext>
            </a:extLst>
          </p:cNvPr>
          <p:cNvSpPr txBox="1"/>
          <p:nvPr/>
        </p:nvSpPr>
        <p:spPr>
          <a:xfrm>
            <a:off x="5912745" y="3513254"/>
            <a:ext cx="104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D289B9-44B1-1526-38F1-F407AC8FC9A0}"/>
              </a:ext>
            </a:extLst>
          </p:cNvPr>
          <p:cNvSpPr/>
          <p:nvPr/>
        </p:nvSpPr>
        <p:spPr>
          <a:xfrm>
            <a:off x="6096000" y="3067060"/>
            <a:ext cx="3741748" cy="297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Unsigned 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8D91A-0B7D-484C-C309-2A66478170BE}"/>
              </a:ext>
            </a:extLst>
          </p:cNvPr>
          <p:cNvSpPr/>
          <p:nvPr/>
        </p:nvSpPr>
        <p:spPr>
          <a:xfrm>
            <a:off x="4262120" y="4204047"/>
            <a:ext cx="3728720" cy="297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signed int</a:t>
            </a:r>
          </a:p>
        </p:txBody>
      </p:sp>
    </p:spTree>
    <p:extLst>
      <p:ext uri="{BB962C8B-B14F-4D97-AF65-F5344CB8AC3E}">
        <p14:creationId xmlns:p14="http://schemas.microsoft.com/office/powerpoint/2010/main" val="403070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Segoe UI</vt:lpstr>
      <vt:lpstr>SFMono-Regular</vt:lpstr>
      <vt:lpstr>1_RetrospectVTI</vt:lpstr>
      <vt:lpstr>Datatypes</vt:lpstr>
      <vt:lpstr>In computer science and computer programming, a data type is an attribute of data which tells the compiler how the programmer intends to use the data.</vt:lpstr>
      <vt:lpstr>Primitive Types in C# vs Java https://medium.com/omarelgabrys-blog/primitive-data-types-in-c-vs-java-5b8a597eef05#:~:text= https://docs.microsoft.com/en-us/dotnet/csharp/language-reference/builtin-types/built-in-types</vt:lpstr>
      <vt:lpstr>C# Datatypes Structure https://docs.microsoft.com/en-us/dotnet/csharp/programming-guide/types/</vt:lpstr>
      <vt:lpstr>DataTypes https://docs.microsoft.com/en-us/dotnet/csharp/tour-of-csharp/types-and-variables</vt:lpstr>
      <vt:lpstr>Value Type vs reference type https://learn.microsoft.com/en-us/dotnet/visual-basic/programming-guide/language-features/data-types/value-types-and-reference-types</vt:lpstr>
      <vt:lpstr>Value Types – Integral https://docs.microsoft.com/en-us/dotnet/csharp/language-reference/builtin-types/integral-numeric-types</vt:lpstr>
      <vt:lpstr>Value Types – Integral https://docs.microsoft.com/en-us/dotnet/csharp/language-reference/builtin-types/integral-numeric-types</vt:lpstr>
      <vt:lpstr>Signed vs Unsigned values</vt:lpstr>
      <vt:lpstr>Value Types https://docs.microsoft.com/en-us/dotnet/csharp/language-reference/builtin-types/value-types#built-in-value-types</vt:lpstr>
      <vt:lpstr>Value Types – Enum https://docs.microsoft.com/en-us/dotnet/csharp/language-reference/builtin-types/enum</vt:lpstr>
      <vt:lpstr>Value Types – Struct https://docs.microsoft.com/en-us/dotnet/csharp/language-reference/builtin-types/struct</vt:lpstr>
      <vt:lpstr>Nullable Values and Reference Types https://docs.microsoft.com/en-us/dotnet/csharp/language-reference/builtin-types/nullable-value-types https://docs.microsoft.com/en-us/dotnet/csharp/language-reference/builtin-types/nullable-reference-types</vt:lpstr>
      <vt:lpstr>Reference Type – String https://docs.microsoft.com/en-us/dotnet/csharp/language-reference/builtin-types/reference-types</vt:lpstr>
      <vt:lpstr>Reference Type – String https://docs.microsoft.com/en-us/dotnet/csharp/language-reference/builtin-types/reference-types</vt:lpstr>
      <vt:lpstr>Reference Type – Class https://docs.microsoft.com/en-us/dotnet/csharp/language-reference/keywords/class</vt:lpstr>
      <vt:lpstr>Reference Type – Delegate https://docs.microsoft.com/en-us/dotnet/csharp/tour-of-csharp/delegates https://docs.microsoft.com/en-us/dotnet/csharp/language-reference/builtin-types/reference-types</vt:lpstr>
      <vt:lpstr>Reference Type – Object https://docs.microsoft.com/en-us/dotnet/csharp/language-reference/builtin-types/reference-types</vt:lpstr>
      <vt:lpstr>Interface https://docs.microsoft.com/en-us/dotnet/csharp/language-reference/keywords/interface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2020-02-27T05:00:36Z</dcterms:created>
  <dcterms:modified xsi:type="dcterms:W3CDTF">2023-05-08T19:29:56Z</dcterms:modified>
</cp:coreProperties>
</file>