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notesMasterIdLst>
    <p:notesMasterId r:id="rId14"/>
  </p:notesMasterIdLst>
  <p:sldIdLst>
    <p:sldId id="256" r:id="rId2"/>
    <p:sldId id="262" r:id="rId3"/>
    <p:sldId id="268" r:id="rId4"/>
    <p:sldId id="278" r:id="rId5"/>
    <p:sldId id="279" r:id="rId6"/>
    <p:sldId id="280" r:id="rId7"/>
    <p:sldId id="281" r:id="rId8"/>
    <p:sldId id="282" r:id="rId9"/>
    <p:sldId id="283" r:id="rId10"/>
    <p:sldId id="260" r:id="rId11"/>
    <p:sldId id="261" r:id="rId12"/>
    <p:sldId id="27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全球下背痛患者比例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人數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7EC-49D7-8A35-79F53C3242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7EC-49D7-8A35-79F53C3242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7EC-49D7-8A35-79F53C3242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工作表1!$A$2:$A$4</c:f>
              <c:strCache>
                <c:ptCount val="3"/>
                <c:pt idx="0">
                  <c:v>長期腰痛者</c:v>
                </c:pt>
                <c:pt idx="1">
                  <c:v>短期腰痛者</c:v>
                </c:pt>
                <c:pt idx="2">
                  <c:v>一般人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700000000</c:v>
                </c:pt>
                <c:pt idx="1">
                  <c:v>1600000000</c:v>
                </c:pt>
                <c:pt idx="2">
                  <c:v>4700000000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8-4247-A513-A9251AFE584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D2B-41B5-9BD5-A4A55DCE0735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D2B-41B5-9BD5-A4A55DCE0735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7D2B-41B5-9BD5-A4A55DCE0735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7D2B-41B5-9BD5-A4A55DCE0735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7D2B-41B5-9BD5-A4A55DCE0735}"/>
              </c:ext>
            </c:extLst>
          </c:dPt>
          <c:cat>
            <c:strRef>
              <c:f>工作表1!$A$2:$A$6</c:f>
              <c:strCache>
                <c:ptCount val="5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  <c:pt idx="4">
                  <c:v>A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E-41C4-9748-4B0138748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FF55-42BA-9F14-EE7E48C4540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F55-42BA-9F14-EE7E48C4540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FF55-42BA-9F14-EE7E48C4540C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FF55-42BA-9F14-EE7E48C4540C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FF55-42BA-9F14-EE7E48C4540C}"/>
              </c:ext>
            </c:extLst>
          </c:dPt>
          <c:cat>
            <c:strRef>
              <c:f>工作表1!$A$2:$A$6</c:f>
              <c:strCache>
                <c:ptCount val="5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  <c:pt idx="4">
                  <c:v>A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E-41C4-9748-4B0138748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5DD-4C35-AF0C-60BA23FAAE9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5DD-4C35-AF0C-60BA23FAAE9D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45DD-4C35-AF0C-60BA23FAAE9D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45DD-4C35-AF0C-60BA23FAAE9D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45DD-4C35-AF0C-60BA23FAAE9D}"/>
              </c:ext>
            </c:extLst>
          </c:dPt>
          <c:cat>
            <c:strRef>
              <c:f>工作表1!$A$2:$A$6</c:f>
              <c:strCache>
                <c:ptCount val="5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  <c:pt idx="4">
                  <c:v>A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E-41C4-9748-4B0138748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62C0-4E74-833F-2EBF32002C5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62C0-4E74-833F-2EBF32002C5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62C0-4E74-833F-2EBF32002C5E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62C0-4E74-833F-2EBF32002C5E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62C0-4E74-833F-2EBF32002C5E}"/>
              </c:ext>
            </c:extLst>
          </c:dPt>
          <c:cat>
            <c:strRef>
              <c:f>工作表1!$A$2:$A$6</c:f>
              <c:strCache>
                <c:ptCount val="5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  <c:pt idx="4">
                  <c:v>A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E-41C4-9748-4B0138748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000-41E8-9E80-73D2C6197794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000-41E8-9E80-73D2C6197794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7000-41E8-9E80-73D2C6197794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7000-41E8-9E80-73D2C6197794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7000-41E8-9E80-73D2C6197794}"/>
              </c:ext>
            </c:extLst>
          </c:dPt>
          <c:cat>
            <c:strRef>
              <c:f>工作表1!$A$2:$A$6</c:f>
              <c:strCache>
                <c:ptCount val="5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  <c:pt idx="4">
                  <c:v>A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E-41C4-9748-4B0138748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9BB-4F0F-8C03-F067764FEB42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9BB-4F0F-8C03-F067764FEB42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D9BB-4F0F-8C03-F067764FEB42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D9BB-4F0F-8C03-F067764FEB42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D9BB-4F0F-8C03-F067764FEB42}"/>
              </c:ext>
            </c:extLst>
          </c:dPt>
          <c:cat>
            <c:strRef>
              <c:f>工作表1!$A$2:$A$6</c:f>
              <c:strCache>
                <c:ptCount val="5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  <c:pt idx="4">
                  <c:v>A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E-41C4-9748-4B0138748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C7AD7-6D4F-4263-BE0B-5520ED88E985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0D550-6BDA-49A1-AC44-08AE3C97C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2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0D550-6BDA-49A1-AC44-08AE3C97C66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2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9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75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8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1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59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58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28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3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7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11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59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36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4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A8E7-7FAE-42DC-9434-8BB192C215C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9656" y="912195"/>
            <a:ext cx="6695231" cy="5093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個人化自動升降平台系統</a:t>
            </a:r>
            <a:endParaRPr lang="en-US" altLang="zh-TW" sz="4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第八組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組長：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電通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4B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黃柏皓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0451030</a:t>
            </a:r>
            <a:endParaRPr lang="en-US" altLang="zh-TW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電通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3A 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尤譽蒼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0651069 </a:t>
            </a:r>
            <a:endParaRPr lang="en-US" altLang="zh-TW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電通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3A 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謝嘉侑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0651091 </a:t>
            </a:r>
            <a:endParaRPr lang="zh-TW" altLang="en-US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68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系統架構</a:t>
            </a:r>
            <a:endParaRPr lang="en-US" altLang="zh-TW" sz="4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6146" name="Picture 2" descr="「使用者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11" y="3230562"/>
            <a:ext cx="847724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58" y="3069432"/>
            <a:ext cx="570527" cy="11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「藍芽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9455" y="4078286"/>
            <a:ext cx="793020" cy="12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「ARDUINO MEGA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53" y="1859279"/>
            <a:ext cx="1977846" cy="9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「升降桌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25" y="2824162"/>
            <a:ext cx="220943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2737577" y="3482974"/>
            <a:ext cx="91603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3551" y="1552575"/>
            <a:ext cx="2457450" cy="39433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689504" y="3735386"/>
            <a:ext cx="60088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8226020" y="3482974"/>
            <a:ext cx="60088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4" name="向右箭號 13"/>
          <p:cNvSpPr/>
          <p:nvPr/>
        </p:nvSpPr>
        <p:spPr>
          <a:xfrm flipH="1">
            <a:off x="4689503" y="3260723"/>
            <a:ext cx="60088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64763" y="4078286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操作使用者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介面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759114" y="1651632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回傳核對封包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59114" y="4210049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傳遞資訊封包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5630" y="4078286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發送訊號升降馬達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32077" y="42100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使用者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63929" y="4394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88160" y="2988393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Arduino</a:t>
            </a:r>
          </a:p>
          <a:p>
            <a:pPr algn="ctr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+</a:t>
            </a:r>
          </a:p>
          <a:p>
            <a:pPr algn="ctr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Bluetooth module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602642" y="4657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升降平台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9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4" grpId="0" animBg="1"/>
      <p:bldP spid="7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心得</a:t>
            </a:r>
            <a:endParaRPr lang="en-US" altLang="zh-TW" sz="4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49511" y="1676400"/>
            <a:ext cx="934176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　人的</a:t>
            </a:r>
            <a:r>
              <a:rPr lang="zh-TW" altLang="en-US" sz="35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生活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習慣都會在無形的情況下影響著我們骨骼的形狀，雖然現今社會給我們帶來了許多的便利，但最基本的健康可能就被大家所遺忘了，在享受科技所帶來的方便時，也能同時注重到自身的健康創造雙贏的結局。</a:t>
            </a:r>
            <a:endParaRPr lang="zh-TW" altLang="en-US" sz="35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1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3868" y="2363490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報告結束，謝謝大家！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80" y="3205600"/>
            <a:ext cx="1883853" cy="18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背景趨勢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531903"/>
            <a:ext cx="9369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	</a:t>
            </a: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腰痛是現代上班族的文明病，全球約有</a:t>
            </a:r>
            <a:r>
              <a:rPr lang="zh-TW" altLang="en-US" sz="3000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四成</a:t>
            </a: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深受其擾，已開發國家更高達</a:t>
            </a:r>
            <a:r>
              <a:rPr lang="zh-TW" altLang="en-US" sz="3000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八成</a:t>
            </a: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，嚴重影響工作和生活品質。</a:t>
            </a:r>
            <a:endParaRPr lang="en-US" altLang="zh-TW" sz="3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130256066"/>
              </p:ext>
            </p:extLst>
          </p:nvPr>
        </p:nvGraphicFramePr>
        <p:xfrm>
          <a:off x="2041239" y="2885312"/>
          <a:ext cx="4747488" cy="321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2874" r="-12874"/>
          <a:stretch/>
        </p:blipFill>
        <p:spPr>
          <a:xfrm>
            <a:off x="6788727" y="3351034"/>
            <a:ext cx="4056542" cy="22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5067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動機目的 ＆ 需求分析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25002" y="2019117"/>
            <a:ext cx="3605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TW" altLang="en-US" sz="3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長時間姿勢</a:t>
            </a: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不良</a:t>
            </a:r>
            <a:endParaRPr lang="en-US" altLang="zh-TW" sz="3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5827" y="3580804"/>
            <a:ext cx="25699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改變姿勢 </a:t>
            </a:r>
            <a:endParaRPr lang="en-US" altLang="zh-TW" sz="3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用戶身高</a:t>
            </a:r>
            <a:r>
              <a:rPr lang="zh-TW" altLang="en-US" sz="3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差</a:t>
            </a:r>
            <a:endParaRPr lang="en-US" altLang="zh-TW" sz="3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3025" y="5385619"/>
            <a:ext cx="25699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辦公桌</a:t>
            </a:r>
            <a:r>
              <a:rPr lang="zh-TW" altLang="en-US" sz="3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需求</a:t>
            </a:r>
            <a:endParaRPr lang="en-US" altLang="zh-TW" sz="3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57819" y="1788284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紀錄用戶姿勢</a:t>
            </a:r>
            <a:endParaRPr lang="en-US" altLang="zh-TW" sz="3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定時提醒</a:t>
            </a:r>
            <a:endParaRPr lang="zh-TW" altLang="en-US" sz="3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948221" y="1654853"/>
            <a:ext cx="27708" cy="4867563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557819" y="3580804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手動調整升降</a:t>
            </a:r>
            <a:endParaRPr lang="en-US" altLang="zh-TW" sz="3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用戶高度記憶</a:t>
            </a:r>
            <a:endParaRPr lang="en-US" altLang="zh-TW" sz="3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7819" y="4923954"/>
            <a:ext cx="2185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易於操作</a:t>
            </a:r>
            <a:endParaRPr lang="en-US" altLang="zh-TW" sz="3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身分匹配</a:t>
            </a:r>
            <a:endParaRPr lang="en-US" altLang="zh-TW" sz="3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智能上鎖</a:t>
            </a:r>
            <a:endParaRPr lang="zh-TW" altLang="en-US" sz="3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7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/>
          <p:nvPr/>
        </p:nvGraphicFramePr>
        <p:xfrm>
          <a:off x="3120705" y="1875254"/>
          <a:ext cx="5729680" cy="300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585870"/>
            <a:ext cx="880844" cy="8808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25612" y="5247316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圖形化使用者介面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(GUI)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endCxn id="13" idx="0"/>
          </p:cNvCxnSpPr>
          <p:nvPr/>
        </p:nvCxnSpPr>
        <p:spPr>
          <a:xfrm>
            <a:off x="5985545" y="4572000"/>
            <a:ext cx="0" cy="67531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119358" y="3172355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升降平台系統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145478" y="5247316"/>
            <a:ext cx="4431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智慧型手機的普及，裝置與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搭配開發，</a:t>
            </a: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提供人性化與圖形化的操</a:t>
            </a:r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。憑藉手機強大的運算功能，未來可進一步開發各種智慧化之應用。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63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/>
          <p:nvPr/>
        </p:nvGraphicFramePr>
        <p:xfrm>
          <a:off x="3120705" y="1875254"/>
          <a:ext cx="5729680" cy="300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585870"/>
            <a:ext cx="880844" cy="8808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2" name="Picture 2" descr="「升降桌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78" y="4750512"/>
            <a:ext cx="1431903" cy="1076164"/>
          </a:xfrm>
          <a:prstGeom prst="rect">
            <a:avLst/>
          </a:prstGeom>
          <a:noFill/>
          <a:extLst/>
        </p:spPr>
      </p:pic>
      <p:sp>
        <p:nvSpPr>
          <p:cNvPr id="13" name="矩形 12"/>
          <p:cNvSpPr/>
          <p:nvPr/>
        </p:nvSpPr>
        <p:spPr>
          <a:xfrm>
            <a:off x="4825612" y="5247316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圖形化使用者介面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(GUI)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endCxn id="13" idx="0"/>
          </p:cNvCxnSpPr>
          <p:nvPr/>
        </p:nvCxnSpPr>
        <p:spPr>
          <a:xfrm>
            <a:off x="5985545" y="4572000"/>
            <a:ext cx="0" cy="67531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246635" y="3782290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0444" y="441195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升降高度記憶</a:t>
            </a:r>
          </a:p>
        </p:txBody>
      </p:sp>
      <p:cxnSp>
        <p:nvCxnSpPr>
          <p:cNvPr id="24" name="直線接點 23"/>
          <p:cNvCxnSpPr/>
          <p:nvPr/>
        </p:nvCxnSpPr>
        <p:spPr>
          <a:xfrm>
            <a:off x="3161816" y="4562763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119358" y="3172355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升降平台系統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13259" y="2910006"/>
            <a:ext cx="3533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適用於不同身高或不同姿勢的用戶，根據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設定，可</a:t>
            </a: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快速改變桌面高度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可記錄多筆桌面高度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，以便調整。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8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/>
          <p:nvPr/>
        </p:nvGraphicFramePr>
        <p:xfrm>
          <a:off x="3120705" y="1875254"/>
          <a:ext cx="5729680" cy="300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585870"/>
            <a:ext cx="880844" cy="8808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2" name="Picture 2" descr="「升降桌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78" y="4750512"/>
            <a:ext cx="1431903" cy="1076164"/>
          </a:xfrm>
          <a:prstGeom prst="rect">
            <a:avLst/>
          </a:prstGeom>
          <a:noFill/>
          <a:extLst/>
        </p:spPr>
      </p:pic>
      <p:sp>
        <p:nvSpPr>
          <p:cNvPr id="13" name="矩形 12"/>
          <p:cNvSpPr/>
          <p:nvPr/>
        </p:nvSpPr>
        <p:spPr>
          <a:xfrm>
            <a:off x="4825612" y="5247316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圖形化使用者介面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(GUI)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endCxn id="13" idx="0"/>
          </p:cNvCxnSpPr>
          <p:nvPr/>
        </p:nvCxnSpPr>
        <p:spPr>
          <a:xfrm>
            <a:off x="5985545" y="4572000"/>
            <a:ext cx="0" cy="67531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246635" y="3782290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0444" y="441195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升降高度記憶</a:t>
            </a:r>
          </a:p>
        </p:txBody>
      </p:sp>
      <p:cxnSp>
        <p:nvCxnSpPr>
          <p:cNvPr id="24" name="直線接點 23"/>
          <p:cNvCxnSpPr/>
          <p:nvPr/>
        </p:nvCxnSpPr>
        <p:spPr>
          <a:xfrm>
            <a:off x="3161816" y="4562763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585880" y="1708868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1080000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499396" y="1654851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02043" y="14855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使用紀錄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Picture 2" descr="「直條圖」的圖片搜尋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9302" r="465" b="2755"/>
          <a:stretch/>
        </p:blipFill>
        <p:spPr bwMode="auto">
          <a:xfrm>
            <a:off x="1953337" y="1855576"/>
            <a:ext cx="2102813" cy="8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19358" y="3172355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升降平台系統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940410" y="977742"/>
            <a:ext cx="3804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記錄使用者站立及坐下之時長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，以圖表形式呈現，提供用戶了解自身工作姿勢的時間分配。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8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/>
          <p:nvPr/>
        </p:nvGraphicFramePr>
        <p:xfrm>
          <a:off x="3120705" y="1875254"/>
          <a:ext cx="5729680" cy="300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585870"/>
            <a:ext cx="880844" cy="8808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2" name="Picture 2" descr="「升降桌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78" y="4750512"/>
            <a:ext cx="1431903" cy="1076164"/>
          </a:xfrm>
          <a:prstGeom prst="rect">
            <a:avLst/>
          </a:prstGeom>
          <a:noFill/>
          <a:extLst/>
        </p:spPr>
      </p:pic>
      <p:sp>
        <p:nvSpPr>
          <p:cNvPr id="13" name="矩形 12"/>
          <p:cNvSpPr/>
          <p:nvPr/>
        </p:nvSpPr>
        <p:spPr>
          <a:xfrm>
            <a:off x="4825612" y="5247316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圖形化使用者介面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(GUI)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endCxn id="13" idx="0"/>
          </p:cNvCxnSpPr>
          <p:nvPr/>
        </p:nvCxnSpPr>
        <p:spPr>
          <a:xfrm>
            <a:off x="5985545" y="4572000"/>
            <a:ext cx="0" cy="67531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246635" y="3782290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0444" y="441195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升降高度記憶</a:t>
            </a:r>
          </a:p>
        </p:txBody>
      </p:sp>
      <p:cxnSp>
        <p:nvCxnSpPr>
          <p:cNvPr id="24" name="直線接點 23"/>
          <p:cNvCxnSpPr/>
          <p:nvPr/>
        </p:nvCxnSpPr>
        <p:spPr>
          <a:xfrm>
            <a:off x="3161816" y="4562763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585880" y="1708868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1080000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499396" y="1654851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02043" y="14855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使用紀錄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1746" y="150644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鬧鈴功能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7408037" y="1669451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729546" y="1708868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「鈴聲 圖案」的圖片搜尋結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-9552" r="13751" b="9552"/>
          <a:stretch/>
        </p:blipFill>
        <p:spPr bwMode="auto">
          <a:xfrm>
            <a:off x="8342447" y="1729813"/>
            <a:ext cx="1224000" cy="149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「直條圖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9302" r="465" b="2755"/>
          <a:stretch/>
        </p:blipFill>
        <p:spPr bwMode="auto">
          <a:xfrm>
            <a:off x="1953337" y="1855576"/>
            <a:ext cx="2102813" cy="8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19358" y="3172355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升降平台系統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666354" y="3369245"/>
            <a:ext cx="4165428" cy="104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自訂鬧鈴，提供用戶有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</a:t>
            </a: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安排合適的工作姿勢時間比例，透過訊息通知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，達到改善文明病之目的。 </a:t>
            </a:r>
          </a:p>
        </p:txBody>
      </p:sp>
    </p:spTree>
    <p:extLst>
      <p:ext uri="{BB962C8B-B14F-4D97-AF65-F5344CB8AC3E}">
        <p14:creationId xmlns:p14="http://schemas.microsoft.com/office/powerpoint/2010/main" val="8526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/>
          <p:nvPr/>
        </p:nvGraphicFramePr>
        <p:xfrm>
          <a:off x="3120705" y="1875254"/>
          <a:ext cx="5729680" cy="300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585870"/>
            <a:ext cx="880844" cy="8808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2" name="Picture 2" descr="「升降桌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78" y="4750512"/>
            <a:ext cx="1431903" cy="1076164"/>
          </a:xfrm>
          <a:prstGeom prst="rect">
            <a:avLst/>
          </a:prstGeom>
          <a:noFill/>
          <a:extLst/>
        </p:spPr>
      </p:pic>
      <p:sp>
        <p:nvSpPr>
          <p:cNvPr id="13" name="矩形 12"/>
          <p:cNvSpPr/>
          <p:nvPr/>
        </p:nvSpPr>
        <p:spPr>
          <a:xfrm>
            <a:off x="4825612" y="5247316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圖形化使用者介面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(GUI)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endCxn id="13" idx="0"/>
          </p:cNvCxnSpPr>
          <p:nvPr/>
        </p:nvCxnSpPr>
        <p:spPr>
          <a:xfrm>
            <a:off x="5985545" y="4572000"/>
            <a:ext cx="0" cy="67531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052345" y="3782291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246635" y="3782290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0444" y="441195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升降高度記憶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7730836" y="4571999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161816" y="4562763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20990" y="441195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智能化抽屜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Picture 2" descr="「智慧抽屜鎖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75" y="4755084"/>
            <a:ext cx="1323017" cy="132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接點 26"/>
          <p:cNvCxnSpPr/>
          <p:nvPr/>
        </p:nvCxnSpPr>
        <p:spPr>
          <a:xfrm>
            <a:off x="4585880" y="1708868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1080000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499396" y="1654851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02043" y="14855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使用紀錄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1746" y="150644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鬧鈴功能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7408037" y="1669451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729546" y="1708868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「鈴聲 圖案」的圖片搜尋結果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-9552" r="13751" b="9552"/>
          <a:stretch/>
        </p:blipFill>
        <p:spPr bwMode="auto">
          <a:xfrm>
            <a:off x="8342447" y="1729813"/>
            <a:ext cx="1224000" cy="149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「直條圖」的圖片搜尋結果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9302" r="465" b="2755"/>
          <a:stretch/>
        </p:blipFill>
        <p:spPr bwMode="auto">
          <a:xfrm>
            <a:off x="1953337" y="1855576"/>
            <a:ext cx="2102813" cy="8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19358" y="3172355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升降平台系統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786732" y="3394009"/>
            <a:ext cx="386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將抽屜上鎖，防止私人物品遭到偷竊，</a:t>
            </a:r>
            <a:r>
              <a:rPr lang="zh-TW" altLang="en-US" sz="20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省去傳統上鎖的鑰匙，避免攜帶及遺失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的困擾。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3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/>
          <p:nvPr/>
        </p:nvGraphicFramePr>
        <p:xfrm>
          <a:off x="3120705" y="1875254"/>
          <a:ext cx="5729680" cy="300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585870"/>
            <a:ext cx="880844" cy="8808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2" name="Picture 2" descr="「升降桌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78" y="4750512"/>
            <a:ext cx="1431903" cy="1076164"/>
          </a:xfrm>
          <a:prstGeom prst="rect">
            <a:avLst/>
          </a:prstGeom>
          <a:noFill/>
          <a:extLst/>
        </p:spPr>
      </p:pic>
      <p:sp>
        <p:nvSpPr>
          <p:cNvPr id="13" name="矩形 12"/>
          <p:cNvSpPr/>
          <p:nvPr/>
        </p:nvSpPr>
        <p:spPr>
          <a:xfrm>
            <a:off x="4825612" y="5247316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圖形化使用者介面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(GUI)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endCxn id="13" idx="0"/>
          </p:cNvCxnSpPr>
          <p:nvPr/>
        </p:nvCxnSpPr>
        <p:spPr>
          <a:xfrm>
            <a:off x="5985545" y="4572000"/>
            <a:ext cx="0" cy="675316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052345" y="3782291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246635" y="3782290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0444" y="441195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升降高度記憶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7730836" y="4571999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161816" y="4562763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20990" y="441195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智能化抽屜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Picture 2" descr="「智慧抽屜鎖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75" y="4755084"/>
            <a:ext cx="1323017" cy="132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接點 26"/>
          <p:cNvCxnSpPr/>
          <p:nvPr/>
        </p:nvCxnSpPr>
        <p:spPr>
          <a:xfrm>
            <a:off x="4585880" y="1708868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1080000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499396" y="1654851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02043" y="14855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使用紀錄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1746" y="150644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鬧鈴功能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7408037" y="1669451"/>
            <a:ext cx="1043709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729546" y="1708868"/>
            <a:ext cx="678491" cy="789709"/>
          </a:xfrm>
          <a:prstGeom prst="line">
            <a:avLst/>
          </a:prstGeom>
          <a:ln>
            <a:solidFill>
              <a:schemeClr val="tx1"/>
            </a:solidFill>
            <a:headEnd type="oval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「鈴聲 圖案」的圖片搜尋結果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-9552" r="13751" b="9552"/>
          <a:stretch/>
        </p:blipFill>
        <p:spPr bwMode="auto">
          <a:xfrm>
            <a:off x="8342447" y="1729813"/>
            <a:ext cx="1224000" cy="149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「直條圖」的圖片搜尋結果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9302" r="465" b="2755"/>
          <a:stretch/>
        </p:blipFill>
        <p:spPr bwMode="auto">
          <a:xfrm>
            <a:off x="1953337" y="1855576"/>
            <a:ext cx="2102813" cy="8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19358" y="3172355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升降平台系統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8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356</Words>
  <Application>Microsoft Office PowerPoint</Application>
  <PresentationFormat>寬螢幕</PresentationFormat>
  <Paragraphs>76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Century Gothic</vt:lpstr>
      <vt:lpstr>Wingdings</vt:lpstr>
      <vt:lpstr>Wingdings 3</vt:lpstr>
      <vt:lpstr>絲縷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2019-10-15T11:04:31Z</dcterms:created>
  <dcterms:modified xsi:type="dcterms:W3CDTF">2019-10-22T14:52:34Z</dcterms:modified>
</cp:coreProperties>
</file>