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27" r:id="rId2"/>
    <p:sldId id="407" r:id="rId3"/>
    <p:sldId id="395" r:id="rId4"/>
    <p:sldId id="434" r:id="rId5"/>
    <p:sldId id="438" r:id="rId6"/>
    <p:sldId id="436" r:id="rId7"/>
    <p:sldId id="437" r:id="rId8"/>
    <p:sldId id="439" r:id="rId9"/>
    <p:sldId id="341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AE8A46"/>
    <a:srgbClr val="1E2628"/>
    <a:srgbClr val="595959"/>
    <a:srgbClr val="FFC000"/>
    <a:srgbClr val="13436C"/>
    <a:srgbClr val="0E73BE"/>
    <a:srgbClr val="F1F1F1"/>
    <a:srgbClr val="A90202"/>
    <a:srgbClr val="1A2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51" d="100"/>
          <a:sy n="151" d="100"/>
        </p:scale>
        <p:origin x="684" y="126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2019/11/5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31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590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7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6AEB7F-4D66-4DB7-96D8-08C59297E25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CD31520-AB87-42B5-900C-B308CE3B2FD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A82667-400B-4784-BF16-0F9B6EBB07AA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410161-B232-4C00-A9F6-02D8F029E934}"/>
              </a:ext>
            </a:extLst>
          </p:cNvPr>
          <p:cNvSpPr/>
          <p:nvPr/>
        </p:nvSpPr>
        <p:spPr>
          <a:xfrm>
            <a:off x="3563888" y="1563638"/>
            <a:ext cx="35965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4400" b="1" dirty="0">
                <a:solidFill>
                  <a:srgbClr val="3B3B3B"/>
                </a:solidFill>
                <a:ea typeface="微软雅黑" panose="020B0503020204020204" pitchFamily="34" charset="-122"/>
              </a:rPr>
              <a:t>聲控飲料機</a:t>
            </a:r>
            <a:endParaRPr kumimoji="1" lang="zh-CN" altLang="en-US" sz="4400" b="1" dirty="0">
              <a:solidFill>
                <a:srgbClr val="3B3B3B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40B83E-CA8F-4D8B-93F4-3B86442F3555}"/>
              </a:ext>
            </a:extLst>
          </p:cNvPr>
          <p:cNvSpPr txBox="1"/>
          <p:nvPr/>
        </p:nvSpPr>
        <p:spPr>
          <a:xfrm>
            <a:off x="4591142" y="2444792"/>
            <a:ext cx="427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solidFill>
                  <a:srgbClr val="1F2732"/>
                </a:solidFill>
                <a:latin typeface="Microsoft YaHei" charset="0"/>
                <a:ea typeface="Microsoft YaHei" charset="0"/>
                <a:cs typeface="Microsoft YaHei" charset="0"/>
              </a:rPr>
              <a:t>第八組</a:t>
            </a:r>
            <a:endParaRPr kumimoji="1" lang="zh-CN" altLang="en-US" sz="1600" dirty="0">
              <a:solidFill>
                <a:srgbClr val="1F273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8F5944-8F1E-4932-9191-42A561215C24}"/>
              </a:ext>
            </a:extLst>
          </p:cNvPr>
          <p:cNvCxnSpPr>
            <a:cxnSpLocks/>
          </p:cNvCxnSpPr>
          <p:nvPr/>
        </p:nvCxnSpPr>
        <p:spPr>
          <a:xfrm>
            <a:off x="4282036" y="2420656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76056" y="2711797"/>
            <a:ext cx="27749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組長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黃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柏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皓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0451030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組員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尤譽蒼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0651069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謝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嘉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侑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0651091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/>
      <p:bldP spid="2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851B62-4FAD-492B-AD58-8E27DBC34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045F6F0C-90B8-40AB-ADA9-1B40F2447292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748683" y="2271784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r>
                <a:rPr lang="zh-TW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錄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en-US" altLang="zh-CN" dirty="0">
                  <a:ea typeface="微软雅黑" panose="020B0503020204020204" pitchFamily="34" charset="-122"/>
                </a:rPr>
                <a:t>CONTENTS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16016" y="1275606"/>
            <a:ext cx="3192460" cy="460104"/>
            <a:chOff x="1101987" y="3591716"/>
            <a:chExt cx="3192460" cy="460104"/>
          </a:xfrm>
        </p:grpSpPr>
        <p:grpSp>
          <p:nvGrpSpPr>
            <p:cNvPr id="11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7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背景趨勢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0"/>
          <p:cNvGrpSpPr/>
          <p:nvPr/>
        </p:nvGrpSpPr>
        <p:grpSpPr>
          <a:xfrm>
            <a:off x="4716016" y="1871643"/>
            <a:ext cx="3192460" cy="460104"/>
            <a:chOff x="1101987" y="3591716"/>
            <a:chExt cx="3192460" cy="460104"/>
          </a:xfrm>
        </p:grpSpPr>
        <p:grpSp>
          <p:nvGrpSpPr>
            <p:cNvPr id="5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5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5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動機目的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50"/>
          <p:cNvGrpSpPr/>
          <p:nvPr/>
        </p:nvGrpSpPr>
        <p:grpSpPr>
          <a:xfrm>
            <a:off x="4716016" y="2439959"/>
            <a:ext cx="3192460" cy="460104"/>
            <a:chOff x="1101987" y="3591716"/>
            <a:chExt cx="3192460" cy="460104"/>
          </a:xfrm>
        </p:grpSpPr>
        <p:grpSp>
          <p:nvGrpSpPr>
            <p:cNvPr id="6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6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6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需求分析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50"/>
          <p:cNvGrpSpPr/>
          <p:nvPr/>
        </p:nvGrpSpPr>
        <p:grpSpPr>
          <a:xfrm>
            <a:off x="4716016" y="3003798"/>
            <a:ext cx="3192460" cy="460104"/>
            <a:chOff x="1101987" y="3591716"/>
            <a:chExt cx="3192460" cy="460104"/>
          </a:xfrm>
        </p:grpSpPr>
        <p:grpSp>
          <p:nvGrpSpPr>
            <p:cNvPr id="7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7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7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分工表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50"/>
          <p:cNvGrpSpPr/>
          <p:nvPr/>
        </p:nvGrpSpPr>
        <p:grpSpPr>
          <a:xfrm>
            <a:off x="4716016" y="3615733"/>
            <a:ext cx="3192460" cy="460104"/>
            <a:chOff x="1101987" y="3591716"/>
            <a:chExt cx="3192460" cy="460104"/>
          </a:xfrm>
        </p:grpSpPr>
        <p:grpSp>
          <p:nvGrpSpPr>
            <p:cNvPr id="8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8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8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結語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4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78" y="1347614"/>
            <a:ext cx="628830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機器給予人類的改變隨著年月的演進而日以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躍進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，許許多多</a:t>
            </a: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的人力也漸漸轉換為機器，但在生活的各個角落，依然有許多科技尚未觸及的地方，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像</a:t>
            </a: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速食店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背景趨勢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6" y="3167072"/>
            <a:ext cx="1564918" cy="15649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157802"/>
            <a:ext cx="2164829" cy="16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動機目的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8" b="93825" l="6567" r="90000">
                        <a14:foregroundMark x1="9701" y1="69920" x2="9701" y2="69920"/>
                        <a14:foregroundMark x1="14478" y1="69920" x2="14478" y2="69920"/>
                        <a14:foregroundMark x1="18657" y1="69323" x2="18657" y2="69323"/>
                        <a14:foregroundMark x1="22388" y1="68725" x2="22388" y2="68725"/>
                        <a14:foregroundMark x1="26716" y1="68924" x2="26716" y2="68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568" y="1871971"/>
            <a:ext cx="2016224" cy="15106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7" y="2067694"/>
            <a:ext cx="2114005" cy="13452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75" b="94375" l="0" r="95807">
                        <a14:foregroundMark x1="27044" y1="28375" x2="33962" y2="82000"/>
                        <a14:foregroundMark x1="33543" y1="84125" x2="40461" y2="89500"/>
                        <a14:foregroundMark x1="28721" y1="27500" x2="66038" y2="26875"/>
                        <a14:foregroundMark x1="40881" y1="8500" x2="47379" y2="26875"/>
                        <a14:foregroundMark x1="42767" y1="8125" x2="49686" y2="28625"/>
                        <a14:foregroundMark x1="73795" y1="26375" x2="54507" y2="25375"/>
                        <a14:foregroundMark x1="35010" y1="25750" x2="20964" y2="27625"/>
                        <a14:foregroundMark x1="50524" y1="24750" x2="67715" y2="25125"/>
                        <a14:foregroundMark x1="72537" y1="25750" x2="76730" y2="27250"/>
                        <a14:foregroundMark x1="28302" y1="75000" x2="30608" y2="85875"/>
                        <a14:backgroundMark x1="11950" y1="33750" x2="18868" y2="72250"/>
                        <a14:backgroundMark x1="65618" y1="9750" x2="85744" y2="18500"/>
                        <a14:backgroundMark x1="17400" y1="14125" x2="839" y2="19500"/>
                        <a14:backgroundMark x1="87212" y1="49000" x2="85325" y2="76500"/>
                        <a14:backgroundMark x1="24528" y1="70000" x2="27044" y2="86000"/>
                        <a14:backgroundMark x1="26205" y1="79500" x2="29979" y2="8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419622"/>
            <a:ext cx="1440160" cy="24153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10" y="2344288"/>
            <a:ext cx="792087" cy="792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3" y="2344287"/>
            <a:ext cx="792087" cy="7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61" y="1477781"/>
            <a:ext cx="74638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將</a:t>
            </a: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電源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開啟</a:t>
            </a:r>
            <a:r>
              <a:rPr lang="zh-TW" altLang="en-US" sz="2800" b="1" dirty="0" smtClean="0">
                <a:solidFill>
                  <a:srgbClr val="3B3B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，</a:t>
            </a: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便可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endParaRPr lang="zh-CN" altLang="en-US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需求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分析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61" y="1630181"/>
            <a:ext cx="7463878" cy="121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TW" sz="2800" b="1" dirty="0" smtClean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辨別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聲紋</a:t>
            </a:r>
            <a:r>
              <a:rPr lang="zh-TW" altLang="en-US" sz="2800" b="1" dirty="0" smtClean="0">
                <a:solidFill>
                  <a:srgbClr val="3B3B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，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吵雜環境仍可使用</a:t>
            </a:r>
            <a:endParaRPr lang="zh-CN" altLang="en-US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861" y="1782581"/>
            <a:ext cx="7463878" cy="186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TW" sz="2800" b="1" dirty="0" smtClean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TW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側方說明欄可獲得更多操作資訊</a:t>
            </a:r>
            <a:endParaRPr lang="en-US" altLang="zh-TW" sz="2800" b="1" dirty="0" smtClean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61" y="1934981"/>
            <a:ext cx="7463878" cy="250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TW" sz="2800" b="1" dirty="0" smtClean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TW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TW" sz="2800" b="1" dirty="0" smtClean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說出飲料名稱</a:t>
            </a:r>
            <a:endParaRPr lang="zh-CN" altLang="en-US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15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61" y="1391566"/>
            <a:ext cx="7463878" cy="57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</a:t>
            </a: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停止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鍵重新說出飲料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名稱</a:t>
            </a:r>
            <a:endParaRPr lang="zh-CN" altLang="en-US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需求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分析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81" y="1957780"/>
            <a:ext cx="7463878" cy="57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系統</a:t>
            </a: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可記錄當日飲品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數量</a:t>
            </a:r>
            <a:endParaRPr lang="en-US" altLang="zh-TW" sz="2800" b="1" dirty="0" smtClean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532062"/>
            <a:ext cx="7463878" cy="57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隨時顯示當前飲料機中的剩餘量</a:t>
            </a:r>
            <a:endParaRPr lang="en-US" altLang="zh-TW" sz="2800" b="1" dirty="0" smtClean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27" y="3102283"/>
            <a:ext cx="7463878" cy="57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飲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品送</a:t>
            </a: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至目的地供客戶取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</a:t>
            </a:r>
            <a:endParaRPr lang="zh-TW" altLang="en-US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177" y="3676593"/>
            <a:ext cx="7463878" cy="57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拿</a:t>
            </a: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取飲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品後將</a:t>
            </a: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顯示完成</a:t>
            </a:r>
            <a:r>
              <a:rPr lang="zh-TW" altLang="en-US" sz="28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訂單</a:t>
            </a:r>
            <a:endParaRPr lang="zh-CN" altLang="en-US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08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分工表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800235" y="1707654"/>
            <a:ext cx="1941269" cy="2025225"/>
            <a:chOff x="319299" y="2023393"/>
            <a:chExt cx="2694674" cy="2811214"/>
          </a:xfrm>
        </p:grpSpPr>
        <p:sp>
          <p:nvSpPr>
            <p:cNvPr id="9" name="任意多边形 53"/>
            <p:cNvSpPr>
              <a:spLocks/>
            </p:cNvSpPr>
            <p:nvPr/>
          </p:nvSpPr>
          <p:spPr bwMode="auto">
            <a:xfrm>
              <a:off x="319299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54"/>
            <p:cNvSpPr>
              <a:spLocks/>
            </p:cNvSpPr>
            <p:nvPr/>
          </p:nvSpPr>
          <p:spPr bwMode="auto">
            <a:xfrm>
              <a:off x="495297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55"/>
            <p:cNvSpPr>
              <a:spLocks/>
            </p:cNvSpPr>
            <p:nvPr/>
          </p:nvSpPr>
          <p:spPr bwMode="auto">
            <a:xfrm>
              <a:off x="777132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黃柏皓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0566" y="314096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結語總結</a:t>
              </a:r>
              <a:endParaRPr lang="en-US" altLang="zh-TW" sz="1600" b="1" dirty="0" smtClean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上台報告</a:t>
              </a:r>
              <a:endParaRPr lang="en-US" altLang="zh-TW" sz="1600" b="1" dirty="0" smtClean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7"/>
          <p:cNvGrpSpPr/>
          <p:nvPr/>
        </p:nvGrpSpPr>
        <p:grpSpPr>
          <a:xfrm>
            <a:off x="3692558" y="1707654"/>
            <a:ext cx="1941269" cy="2025225"/>
            <a:chOff x="3272208" y="2023393"/>
            <a:chExt cx="2694674" cy="2811214"/>
          </a:xfrm>
        </p:grpSpPr>
        <p:sp>
          <p:nvSpPr>
            <p:cNvPr id="15" name="任意多边形 60"/>
            <p:cNvSpPr>
              <a:spLocks/>
            </p:cNvSpPr>
            <p:nvPr/>
          </p:nvSpPr>
          <p:spPr bwMode="auto">
            <a:xfrm>
              <a:off x="327220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61"/>
            <p:cNvSpPr>
              <a:spLocks/>
            </p:cNvSpPr>
            <p:nvPr/>
          </p:nvSpPr>
          <p:spPr bwMode="auto">
            <a:xfrm>
              <a:off x="3448206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62"/>
            <p:cNvSpPr>
              <a:spLocks/>
            </p:cNvSpPr>
            <p:nvPr/>
          </p:nvSpPr>
          <p:spPr bwMode="auto">
            <a:xfrm>
              <a:off x="373004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尤譽蒼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83475" y="314096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2"/>
                  </a:solidFill>
                  <a:ea typeface="微软雅黑" panose="020B0503020204020204" pitchFamily="34" charset="-122"/>
                </a:rPr>
                <a:t>背景趨勢</a:t>
              </a:r>
              <a:endParaRPr lang="en-US" altLang="zh-TW" sz="1600" b="1" dirty="0" smtClean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動機目的</a:t>
              </a:r>
              <a:endParaRPr lang="en-US" altLang="zh-TW" sz="1600" b="1" dirty="0" smtClean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8"/>
          <p:cNvGrpSpPr/>
          <p:nvPr/>
        </p:nvGrpSpPr>
        <p:grpSpPr>
          <a:xfrm>
            <a:off x="6584880" y="1707654"/>
            <a:ext cx="1941269" cy="2025225"/>
            <a:chOff x="6225118" y="2023393"/>
            <a:chExt cx="2694674" cy="2811214"/>
          </a:xfrm>
        </p:grpSpPr>
        <p:sp>
          <p:nvSpPr>
            <p:cNvPr id="20" name="任意多边形 67"/>
            <p:cNvSpPr>
              <a:spLocks/>
            </p:cNvSpPr>
            <p:nvPr/>
          </p:nvSpPr>
          <p:spPr bwMode="auto">
            <a:xfrm>
              <a:off x="622511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68"/>
            <p:cNvSpPr>
              <a:spLocks/>
            </p:cNvSpPr>
            <p:nvPr/>
          </p:nvSpPr>
          <p:spPr bwMode="auto">
            <a:xfrm>
              <a:off x="6401116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69"/>
            <p:cNvSpPr>
              <a:spLocks/>
            </p:cNvSpPr>
            <p:nvPr/>
          </p:nvSpPr>
          <p:spPr bwMode="auto">
            <a:xfrm>
              <a:off x="668295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謝嘉侑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36385" y="3140969"/>
              <a:ext cx="2272137" cy="1281327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需求</a:t>
              </a:r>
              <a:r>
                <a:rPr lang="zh-TW" altLang="en-US" sz="1600" b="1" dirty="0" smtClean="0">
                  <a:solidFill>
                    <a:schemeClr val="accent3"/>
                  </a:solidFill>
                  <a:ea typeface="微软雅黑" panose="020B0503020204020204" pitchFamily="34" charset="-122"/>
                </a:rPr>
                <a:t>分析</a:t>
              </a:r>
              <a:endParaRPr lang="en-US" altLang="zh-TW" sz="1600" b="1" dirty="0" smtClean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分工表</a:t>
              </a:r>
              <a:endParaRPr lang="en-US" altLang="zh-TW" sz="1600" b="1" dirty="0" smtClean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78" y="1347614"/>
            <a:ext cx="6288304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身為電通系的一員，除了具備一定的知識以外，更重要的是擁有足夠的科技意識。為了實現更加便捷的生活，發展的過程時刻觀察生活，真正的需求或許就隱藏在我們周遭。</a:t>
            </a:r>
            <a:endParaRPr lang="zh-CN" altLang="en-US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結語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6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延时符</a:t>
            </a: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E17498E9-E604-42BA-A071-71FC27707E9C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DBE16-5EB1-435D-9BF8-591C3ED5721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899A7EC-0348-40F0-B2C7-11BC169FDBBE}"/>
              </a:ext>
            </a:extLst>
          </p:cNvPr>
          <p:cNvCxnSpPr>
            <a:cxnSpLocks/>
          </p:cNvCxnSpPr>
          <p:nvPr/>
        </p:nvCxnSpPr>
        <p:spPr>
          <a:xfrm>
            <a:off x="5076056" y="2434859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D4E9CB-AB84-4DF1-9822-59FD1C48A639}"/>
              </a:ext>
            </a:extLst>
          </p:cNvPr>
          <p:cNvSpPr txBox="1"/>
          <p:nvPr/>
        </p:nvSpPr>
        <p:spPr>
          <a:xfrm>
            <a:off x="2267744" y="1452126"/>
            <a:ext cx="637270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950" dirty="0">
                <a:solidFill>
                  <a:srgbClr val="3B3B3B"/>
                </a:solidFill>
                <a:latin typeface="华文细黑" panose="02010600040101010101" charset="-122"/>
                <a:ea typeface="华文细黑" panose="02010600040101010101" charset="-122"/>
              </a:rPr>
              <a:t>THANK YOU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4" grpId="1"/>
      <p:bldP spid="24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4F3D33"/>
      </a:accent1>
      <a:accent2>
        <a:srgbClr val="282420"/>
      </a:accent2>
      <a:accent3>
        <a:srgbClr val="4F3D33"/>
      </a:accent3>
      <a:accent4>
        <a:srgbClr val="282420"/>
      </a:accent4>
      <a:accent5>
        <a:srgbClr val="4F3D33"/>
      </a:accent5>
      <a:accent6>
        <a:srgbClr val="282420"/>
      </a:accent6>
      <a:hlink>
        <a:srgbClr val="13436C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8897</TotalTime>
  <Words>250</Words>
  <Application>Microsoft Office PowerPoint</Application>
  <PresentationFormat>如螢幕大小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Microsoft YaHei</vt:lpstr>
      <vt:lpstr>Microsoft YaHei</vt:lpstr>
      <vt:lpstr>宋体</vt:lpstr>
      <vt:lpstr>华文细黑</vt:lpstr>
      <vt:lpstr>微軟正黑體</vt:lpstr>
      <vt:lpstr>新細明體</vt:lpstr>
      <vt:lpstr>Arial</vt:lpstr>
      <vt:lpstr>Bernard MT Condensed</vt:lpstr>
      <vt:lpstr>Calibri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user</cp:lastModifiedBy>
  <cp:revision>978</cp:revision>
  <dcterms:created xsi:type="dcterms:W3CDTF">2015-04-24T01:01:13Z</dcterms:created>
  <dcterms:modified xsi:type="dcterms:W3CDTF">2019-11-05T13:22:42Z</dcterms:modified>
</cp:coreProperties>
</file>