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27" r:id="rId2"/>
    <p:sldId id="463" r:id="rId3"/>
    <p:sldId id="395" r:id="rId4"/>
    <p:sldId id="462" r:id="rId5"/>
    <p:sldId id="441" r:id="rId6"/>
    <p:sldId id="442" r:id="rId7"/>
    <p:sldId id="443" r:id="rId8"/>
    <p:sldId id="444" r:id="rId9"/>
    <p:sldId id="445" r:id="rId10"/>
    <p:sldId id="446" r:id="rId11"/>
    <p:sldId id="467" r:id="rId12"/>
    <p:sldId id="466" r:id="rId13"/>
    <p:sldId id="447" r:id="rId14"/>
    <p:sldId id="449" r:id="rId15"/>
    <p:sldId id="454" r:id="rId16"/>
    <p:sldId id="456" r:id="rId17"/>
    <p:sldId id="455" r:id="rId18"/>
    <p:sldId id="461" r:id="rId19"/>
    <p:sldId id="460" r:id="rId20"/>
    <p:sldId id="459" r:id="rId21"/>
    <p:sldId id="464" r:id="rId22"/>
    <p:sldId id="437" r:id="rId23"/>
    <p:sldId id="439" r:id="rId24"/>
    <p:sldId id="341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85B"/>
    <a:srgbClr val="0E73BE"/>
    <a:srgbClr val="00D4DB"/>
    <a:srgbClr val="B1EFA7"/>
    <a:srgbClr val="FFC000"/>
    <a:srgbClr val="3B3B3B"/>
    <a:srgbClr val="AE8A46"/>
    <a:srgbClr val="1E2628"/>
    <a:srgbClr val="595959"/>
    <a:srgbClr val="13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12C09-473E-4DA0-B2EB-F598ECE70F82}" v="4" dt="2020-01-07T14:34:52.130"/>
    <p1510:client id="{3BA07B18-949B-4B1F-9EF7-7A4A18E53CEB}" v="16" dt="2020-01-07T14:33:32.493"/>
    <p1510:client id="{6D7DF95A-695B-4A21-B579-3B22B228B15E}" v="685" dt="2020-01-07T15:29:42.077"/>
    <p1510:client id="{FE36BC53-BAF1-4698-BD47-EDEF266789F9}" v="137" dt="2020-01-07T15:08:09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16" d="100"/>
          <a:sy n="116" d="100"/>
        </p:scale>
        <p:origin x="658" y="67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69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1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0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8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1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21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5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2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1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03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7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1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3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5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g"/><Relationship Id="rId7" Type="http://schemas.microsoft.com/office/2007/relationships/hdphoto" Target="../media/hdphoto6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2.pn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聲控飲料系統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組長：</a:t>
            </a:r>
            <a:endParaRPr lang="en-US" altLang="zh-TW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黃柏皓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組員：</a:t>
            </a:r>
            <a:endParaRPr lang="en-US" altLang="zh-TW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謝嘉侑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55723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1. </a:t>
                      </a:r>
                      <a:r>
                        <a:rPr lang="zh-TW" altLang="en-US" sz="1600" u="sng">
                          <a:solidFill>
                            <a:srgbClr val="FF0000"/>
                          </a:solidFill>
                        </a:rPr>
                        <a:t>店員錄製聲紋</a:t>
                      </a:r>
                      <a:r>
                        <a:rPr lang="zh-TW" altLang="en-US" sz="1600"/>
                        <a:t>，使機器能夠辨認使用者</a:t>
                      </a:r>
                      <a:endParaRPr lang="zh-TW" altLang="en-US" sz="1600" u="sng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錄製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聲紋紀錄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8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02E444-6C29-4981-9927-52562BC83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97612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800" dirty="0"/>
                        <a:t>例外狀況：</a:t>
                      </a:r>
                      <a:endParaRPr lang="zh-TW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  <a:endParaRPr lang="zh-TW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倘若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店員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忘記操作方式，可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檢視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側方的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使用說明表</a:t>
                      </a:r>
                      <a:r>
                        <a:rPr lang="zh-TW" altLang="en-US" sz="1600" b="0" i="0" u="none" strike="noStrike" noProof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</a:rPr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新細明體"/>
                          <a:ea typeface="新細明體"/>
                        </a:rPr>
                        <a:t>3.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 </a:t>
                      </a:r>
                      <a:r>
                        <a:rPr lang="zh-TW" altLang="en-US" sz="1600" b="0" i="0" u="none" strike="noStrike" noProof="0">
                          <a:latin typeface="新細明體"/>
                          <a:ea typeface="新細明體"/>
                        </a:rPr>
                        <a:t>  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店員</a:t>
                      </a:r>
                      <a:r>
                        <a:rPr lang="en-US" sz="1600" b="0" i="0" u="none" strike="noStrike" noProof="0" dirty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+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檢</a:t>
                      </a:r>
                      <a:r>
                        <a:rPr lang="zh-TW" altLang="en-US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視</a:t>
                      </a:r>
                      <a:r>
                        <a:rPr lang="en-US" sz="1600" b="0" i="0" u="none" strike="noStrike" noProof="0" dirty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+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使用說明表</a:t>
                      </a:r>
                      <a:endParaRPr lang="zh-TW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使用個案名稱：新增餐點至訂單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目標：使店員能夠利用聲控的方式將商品產出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前提：店員需先錄製聲紋以供辨識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結束狀態：客人取得餐點後，並離開不繼續訂購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1155"/>
              </p:ext>
            </p:extLst>
          </p:nvPr>
        </p:nvGraphicFramePr>
        <p:xfrm>
          <a:off x="755576" y="1275606"/>
          <a:ext cx="7168831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51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005080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205105" lvl="0" indent="-45720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u="none" strike="noStrike" noProof="0" dirty="0">
                          <a:latin typeface="Calibri"/>
                        </a:rPr>
                        <a:t>1. 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店員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欲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新增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餐點，可向麥克風說出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餐點項目以及數量</a:t>
                      </a:r>
                      <a:endParaRPr lang="en-US" altLang="zh-TW" sz="1600">
                        <a:solidFill>
                          <a:srgbClr val="FFFF00"/>
                        </a:solidFill>
                      </a:endParaRPr>
                    </a:p>
                    <a:p>
                      <a:pPr marL="205105" lvl="0" indent="-457200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zh-TW" altLang="en-US" sz="1600"/>
                        <a:t>從螢幕上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確認餐點清單</a:t>
                      </a:r>
                      <a:r>
                        <a:rPr lang="zh-TW" altLang="en-US" sz="1600"/>
                        <a:t>無誤後，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zh-TW" altLang="en-US" sz="1600"/>
                        <a:t>（輸送帶）將會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zh-TW" altLang="en-US" sz="1600"/>
                        <a:t>餐點，供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客人</a:t>
                      </a:r>
                      <a:r>
                        <a:rPr lang="zh-TW" altLang="en-US" sz="1600"/>
                        <a:t>取用</a:t>
                      </a:r>
                      <a:endParaRPr lang="en-US" altLang="zh-TW" sz="1600"/>
                    </a:p>
                    <a:p>
                      <a:pPr marL="205105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3. </a:t>
                      </a:r>
                      <a:r>
                        <a:rPr lang="zh-TW" altLang="en-US" sz="1600"/>
                        <a:t>訂單完成後，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/>
                        <a:t>可從螢幕上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/>
                        <a:t>本次的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4.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店員</a:t>
                      </a:r>
                      <a:r>
                        <a:rPr lang="en-US" sz="1600" b="0" i="0" u="none" strike="noStrike" noProof="0" dirty="0">
                          <a:solidFill>
                            <a:srgbClr val="FFFF00"/>
                          </a:solidFill>
                          <a:latin typeface="Calibri"/>
                        </a:rPr>
                        <a:t>+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新增</a:t>
                      </a:r>
                      <a:r>
                        <a:rPr lang="en-US" sz="1600" b="0" i="0" u="none" strike="noStrike" noProof="0" dirty="0">
                          <a:solidFill>
                            <a:srgbClr val="FFFF00"/>
                          </a:solidFill>
                          <a:latin typeface="Calibri"/>
                        </a:rPr>
                        <a:t>+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餐點項目和數量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TW" altLang="en-US" sz="1600" b="0" i="0" u="none" strike="noStrike" noProof="0" dirty="0">
                        <a:solidFill>
                          <a:srgbClr val="0070C0"/>
                        </a:solidFill>
                        <a:latin typeface="Calibri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dirty="0"/>
                        <a:t>9.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餐點清單</a:t>
                      </a:r>
                      <a:endParaRPr lang="en-US" altLang="zh-TW" sz="1600">
                        <a:solidFill>
                          <a:srgbClr val="C00000"/>
                        </a:solidFill>
                      </a:endParaRPr>
                    </a:p>
                    <a:p>
                      <a:pPr marL="205200" indent="0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客人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25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38279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例外狀況：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/>
                        <a:t>若系統不慎當機或無法正常顯示，則必須由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店員重啟</a:t>
                      </a:r>
                      <a:r>
                        <a:rPr lang="zh-TW" altLang="en-US" sz="1600" dirty="0"/>
                        <a:t>電源，並且系統將當前未完成的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交易資料重置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11.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重啟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重置交易資料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94386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使用個案名稱：修改餐點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目標：修改訂單中的餐點類型或數量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前提：訂單中存在指定的餐點序號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結束狀態：更正餐點類型或數量</a:t>
                      </a:r>
                      <a:endParaRPr lang="en-US" altLang="zh-TW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1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74591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餐點需要更動時，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可說出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zh-TW" altLang="en-US" sz="1600" dirty="0"/>
                        <a:t>餐點類型和數量</a:t>
                      </a:r>
                      <a:endParaRPr lang="en-US" altLang="zh-TW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系統將覆寫原先的交易資料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修改後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可從螢幕上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/>
                        <a:t>本次的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5.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3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50249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使用個案名稱：取消餐點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目標：取消訂單中的餐點類型或數量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前提：訂單中存在指定的餐點序號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結束狀態：刪除指定餐點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1437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餐點內容有誤時，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可說出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u="sng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刪除</a:t>
                      </a:r>
                      <a:r>
                        <a:rPr lang="zh-TW" altLang="en-US" sz="1600" dirty="0"/>
                        <a:t>餐點類型和數量</a:t>
                      </a:r>
                      <a:endParaRPr lang="en-US" altLang="zh-TW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系統將覆寫原先的交易資料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刪除後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可從螢幕上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/>
                        <a:t>本次的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6.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45040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使用個案名稱：檢察系統資訊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 marL="0" marR="0" indent="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TW" altLang="en-US" sz="1800"/>
                        <a:t>目標：確認</a:t>
                      </a:r>
                      <a:r>
                        <a:rPr lang="zh-TW" sz="1800" b="0" i="0" u="none" strike="noStrike" noProof="0">
                          <a:latin typeface="新細明體"/>
                          <a:ea typeface="新細明體"/>
                        </a:rPr>
                        <a:t>剩餘飲品</a:t>
                      </a:r>
                      <a:r>
                        <a:rPr lang="zh-TW" altLang="en-US" sz="1800" b="0" i="0" u="none" strike="noStrike" noProof="0">
                          <a:latin typeface="新細明體"/>
                          <a:ea typeface="新細明體"/>
                        </a:rPr>
                        <a:t>及</a:t>
                      </a:r>
                      <a:r>
                        <a:rPr lang="zh-TW" sz="1800" b="0" i="0" u="none" strike="noStrike" noProof="0"/>
                        <a:t>歷史消費</a:t>
                      </a:r>
                      <a:r>
                        <a:rPr lang="zh-TW" altLang="en-US" sz="1800" b="0" i="0" u="none" strike="noStrike" noProof="0"/>
                        <a:t>紀錄</a:t>
                      </a:r>
                      <a:endParaRPr lang="zh-TW" sz="1800" b="0" i="0" u="none" strike="noStrike" noProof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前提：</a:t>
                      </a:r>
                      <a:r>
                        <a:rPr lang="zh-TW" sz="1800" b="0" i="0" u="none" strike="noStrike" noProof="0">
                          <a:latin typeface="新細明體"/>
                          <a:ea typeface="新細明體"/>
                        </a:rPr>
                        <a:t>歷史消費紀錄不為空 或 仍尚存</a:t>
                      </a:r>
                      <a:r>
                        <a:rPr lang="zh-TW" altLang="en-US" sz="1800" b="0" i="0" u="none" strike="noStrike" noProof="0">
                          <a:latin typeface="新細明體"/>
                          <a:ea typeface="新細明體"/>
                        </a:rPr>
                        <a:t>飲品</a:t>
                      </a:r>
                      <a:endParaRPr lang="zh-TW" sz="1800" b="0" i="0" u="none" strike="noStrike" noProof="0">
                        <a:latin typeface="新細明體"/>
                        <a:ea typeface="新細明體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結束狀態：獲取資訊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551328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096333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5777" y="1683978"/>
            <a:ext cx="3186180" cy="560416"/>
            <a:chOff x="1101987" y="3591716"/>
            <a:chExt cx="3186180" cy="560416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58308" y="3732782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描述性項目與事件條列式</a:t>
              </a:r>
            </a:p>
            <a:p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2362421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使用個案文件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4107783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50"/>
          <p:cNvGrpSpPr/>
          <p:nvPr/>
        </p:nvGrpSpPr>
        <p:grpSpPr>
          <a:xfrm>
            <a:off x="4716016" y="2942164"/>
            <a:ext cx="3192460" cy="460104"/>
            <a:chOff x="1101987" y="3591716"/>
            <a:chExt cx="3192460" cy="460104"/>
          </a:xfrm>
        </p:grpSpPr>
        <p:grpSp>
          <p:nvGrpSpPr>
            <p:cNvPr id="9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9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9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>
                  <a:solidFill>
                    <a:schemeClr val="accent4">
                      <a:lumMod val="100000"/>
                    </a:schemeClr>
                  </a:solidFill>
                  <a:latin typeface="Calibri"/>
                  <a:ea typeface="微软雅黑"/>
                  <a:cs typeface="Calibri"/>
                </a:rPr>
                <a:t>使用個案圖</a:t>
              </a:r>
              <a:endParaRPr lang="zh-TW" altLang="en-US" sz="1600" b="1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  <a:cs typeface="Calibri"/>
              </a:endParaRPr>
            </a:p>
          </p:txBody>
        </p:sp>
      </p:grpSp>
      <p:grpSp>
        <p:nvGrpSpPr>
          <p:cNvPr id="2" name="组合 50">
            <a:extLst>
              <a:ext uri="{FF2B5EF4-FFF2-40B4-BE49-F238E27FC236}">
                <a16:creationId xmlns:a16="http://schemas.microsoft.com/office/drawing/2014/main" id="{F38A752A-2D69-4496-86C6-AD7FEDDE4E24}"/>
              </a:ext>
            </a:extLst>
          </p:cNvPr>
          <p:cNvGrpSpPr/>
          <p:nvPr/>
        </p:nvGrpSpPr>
        <p:grpSpPr>
          <a:xfrm>
            <a:off x="4716016" y="3526088"/>
            <a:ext cx="3192460" cy="460104"/>
            <a:chOff x="1101987" y="3591716"/>
            <a:chExt cx="3192460" cy="460104"/>
          </a:xfrm>
        </p:grpSpPr>
        <p:grpSp>
          <p:nvGrpSpPr>
            <p:cNvPr id="104" name="Group 51">
              <a:extLst>
                <a:ext uri="{FF2B5EF4-FFF2-40B4-BE49-F238E27FC236}">
                  <a16:creationId xmlns:a16="http://schemas.microsoft.com/office/drawing/2014/main" id="{A8A7F62B-DC3D-497F-A298-A00A3FE72829}"/>
                </a:ext>
              </a:extLst>
            </p:cNvPr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106" name="Oval 17">
                <a:extLst>
                  <a:ext uri="{FF2B5EF4-FFF2-40B4-BE49-F238E27FC236}">
                    <a16:creationId xmlns:a16="http://schemas.microsoft.com/office/drawing/2014/main" id="{0A8199FD-451D-4906-84C9-4F376E280753}"/>
                  </a:ext>
                </a:extLst>
              </p:cNvPr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7" name="Group 18">
                <a:extLst>
                  <a:ext uri="{FF2B5EF4-FFF2-40B4-BE49-F238E27FC236}">
                    <a16:creationId xmlns:a16="http://schemas.microsoft.com/office/drawing/2014/main" id="{F230EFFE-F4F1-40D0-8EA1-8400538287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9338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108" name="Freeform: Shape 19">
                  <a:extLst>
                    <a:ext uri="{FF2B5EF4-FFF2-40B4-BE49-F238E27FC236}">
                      <a16:creationId xmlns:a16="http://schemas.microsoft.com/office/drawing/2014/main" id="{50C5CC35-0214-4265-AD85-48D187B84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Freeform: Shape 20">
                  <a:extLst>
                    <a:ext uri="{FF2B5EF4-FFF2-40B4-BE49-F238E27FC236}">
                      <a16:creationId xmlns:a16="http://schemas.microsoft.com/office/drawing/2014/main" id="{FA34339C-DA1D-4357-B6F6-FE590AD10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: Shape 21">
                  <a:extLst>
                    <a:ext uri="{FF2B5EF4-FFF2-40B4-BE49-F238E27FC236}">
                      <a16:creationId xmlns:a16="http://schemas.microsoft.com/office/drawing/2014/main" id="{4D5BA753-E7E9-4D4B-924C-9D4060C8B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: Shape 22">
                  <a:extLst>
                    <a:ext uri="{FF2B5EF4-FFF2-40B4-BE49-F238E27FC236}">
                      <a16:creationId xmlns:a16="http://schemas.microsoft.com/office/drawing/2014/main" id="{3E12C0C7-DCE5-4F2B-B64C-2D0F3945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Freeform: Shape 23">
                  <a:extLst>
                    <a:ext uri="{FF2B5EF4-FFF2-40B4-BE49-F238E27FC236}">
                      <a16:creationId xmlns:a16="http://schemas.microsoft.com/office/drawing/2014/main" id="{646D298B-5274-4256-BB95-7AF671E4F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5" name="TextBox 46">
              <a:extLst>
                <a:ext uri="{FF2B5EF4-FFF2-40B4-BE49-F238E27FC236}">
                  <a16:creationId xmlns:a16="http://schemas.microsoft.com/office/drawing/2014/main" id="{E35634A4-DFEA-4C30-B834-5295903659E0}"/>
                </a:ext>
              </a:extLst>
            </p:cNvPr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8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1892"/>
              </p:ext>
            </p:extLst>
          </p:nvPr>
        </p:nvGraphicFramePr>
        <p:xfrm>
          <a:off x="755576" y="1275606"/>
          <a:ext cx="6840760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05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1. </a:t>
                      </a:r>
                      <a:r>
                        <a:rPr lang="zh-TW" altLang="en-US" sz="1600" dirty="0"/>
                        <a:t>系統自動量測飲品存量</a:t>
                      </a:r>
                      <a:endParaRPr lang="en-US" altLang="zh-TW" sz="16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 dirty="0"/>
                        <a:t> 系統自動紀錄每筆交易紀錄</a:t>
                      </a:r>
                      <a:endParaRPr lang="en-US" altLang="zh-TW" sz="1600" dirty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3. </a:t>
                      </a:r>
                      <a:r>
                        <a:rPr lang="zh-TW" altLang="en-US" sz="1600" u="sng" dirty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</a:t>
                      </a:r>
                      <a:r>
                        <a:rPr lang="zh-TW" altLang="en-US" sz="1600" u="sng" dirty="0">
                          <a:solidFill>
                            <a:srgbClr val="C00000"/>
                          </a:solidFill>
                        </a:rPr>
                        <a:t>讀取清單內容</a:t>
                      </a:r>
                      <a:r>
                        <a:rPr lang="zh-TW" altLang="en-US" sz="1600" dirty="0"/>
                        <a:t>，確認剩餘飲品</a:t>
                      </a:r>
                      <a:endParaRPr lang="en-US" altLang="zh-TW" sz="1600" dirty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4.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讀取交易紀錄</a:t>
                      </a:r>
                      <a:r>
                        <a:rPr lang="zh-TW" altLang="en-US" sz="1600" dirty="0"/>
                        <a:t>，確認歷史消費</a:t>
                      </a:r>
                      <a:endParaRPr lang="en-US" altLang="zh-TW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7.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讀取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清單內容</a:t>
                      </a:r>
                      <a:endParaRPr lang="en-US" altLang="zh-TW" sz="16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8.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讀取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交易紀錄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3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7659" y="5993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19" y="327426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使用個案圖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3" name="椭圆 37"/>
          <p:cNvSpPr/>
          <p:nvPr/>
        </p:nvSpPr>
        <p:spPr>
          <a:xfrm>
            <a:off x="1877819" y="1613660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新增訂單</a:t>
            </a:r>
            <a:endParaRPr dirty="0"/>
          </a:p>
        </p:txBody>
      </p:sp>
      <p:sp>
        <p:nvSpPr>
          <p:cNvPr id="145" name="椭圆 24"/>
          <p:cNvSpPr/>
          <p:nvPr/>
        </p:nvSpPr>
        <p:spPr>
          <a:xfrm>
            <a:off x="4162529" y="2161665"/>
            <a:ext cx="818941" cy="820169"/>
          </a:xfrm>
          <a:prstGeom prst="ellipse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店員</a:t>
            </a:r>
            <a:endParaRPr dirty="0"/>
          </a:p>
        </p:txBody>
      </p:sp>
      <p:sp>
        <p:nvSpPr>
          <p:cNvPr id="40" name="椭圆 37"/>
          <p:cNvSpPr/>
          <p:nvPr/>
        </p:nvSpPr>
        <p:spPr>
          <a:xfrm>
            <a:off x="3673940" y="935722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取消訂單</a:t>
            </a:r>
            <a:endParaRPr dirty="0"/>
          </a:p>
        </p:txBody>
      </p:sp>
      <p:sp>
        <p:nvSpPr>
          <p:cNvPr id="41" name="椭圆 37"/>
          <p:cNvSpPr/>
          <p:nvPr/>
        </p:nvSpPr>
        <p:spPr>
          <a:xfrm>
            <a:off x="5470061" y="1635646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修正訂單</a:t>
            </a:r>
            <a:endParaRPr dirty="0"/>
          </a:p>
        </p:txBody>
      </p:sp>
      <p:sp>
        <p:nvSpPr>
          <p:cNvPr id="42" name="椭圆 37"/>
          <p:cNvSpPr/>
          <p:nvPr/>
        </p:nvSpPr>
        <p:spPr>
          <a:xfrm>
            <a:off x="1877818" y="2721918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辨認身分</a:t>
            </a:r>
            <a:endParaRPr dirty="0"/>
          </a:p>
        </p:txBody>
      </p:sp>
      <p:sp>
        <p:nvSpPr>
          <p:cNvPr id="43" name="椭圆 37"/>
          <p:cNvSpPr/>
          <p:nvPr/>
        </p:nvSpPr>
        <p:spPr>
          <a:xfrm>
            <a:off x="5470061" y="2787774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 smtClean="0"/>
              <a:t>聲音</a:t>
            </a:r>
            <a:r>
              <a:rPr lang="zh-TW" altLang="en-US" dirty="0"/>
              <a:t>辨識</a:t>
            </a:r>
            <a:endParaRPr dirty="0"/>
          </a:p>
        </p:txBody>
      </p:sp>
      <p:sp>
        <p:nvSpPr>
          <p:cNvPr id="44" name="椭圆 37"/>
          <p:cNvSpPr/>
          <p:nvPr/>
        </p:nvSpPr>
        <p:spPr>
          <a:xfrm>
            <a:off x="3673940" y="3387608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確認訂單</a:t>
            </a:r>
            <a:endParaRPr dirty="0"/>
          </a:p>
        </p:txBody>
      </p:sp>
      <p:cxnSp>
        <p:nvCxnSpPr>
          <p:cNvPr id="4" name="直線接點 3"/>
          <p:cNvCxnSpPr>
            <a:stCxn id="145" idx="0"/>
            <a:endCxn id="40" idx="4"/>
          </p:cNvCxnSpPr>
          <p:nvPr/>
        </p:nvCxnSpPr>
        <p:spPr>
          <a:xfrm flipV="1">
            <a:off x="4572000" y="1755891"/>
            <a:ext cx="1" cy="40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4572001" y="2981834"/>
            <a:ext cx="1" cy="40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45" idx="1"/>
            <a:endCxn id="133" idx="6"/>
          </p:cNvCxnSpPr>
          <p:nvPr/>
        </p:nvCxnSpPr>
        <p:spPr>
          <a:xfrm flipH="1" flipV="1">
            <a:off x="3673940" y="2023745"/>
            <a:ext cx="60852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5" idx="7"/>
            <a:endCxn id="41" idx="2"/>
          </p:cNvCxnSpPr>
          <p:nvPr/>
        </p:nvCxnSpPr>
        <p:spPr>
          <a:xfrm flipV="1">
            <a:off x="4861539" y="2045731"/>
            <a:ext cx="608522" cy="23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2" idx="6"/>
            <a:endCxn id="145" idx="3"/>
          </p:cNvCxnSpPr>
          <p:nvPr/>
        </p:nvCxnSpPr>
        <p:spPr>
          <a:xfrm flipV="1">
            <a:off x="3673939" y="2861723"/>
            <a:ext cx="608521" cy="2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43" idx="2"/>
            <a:endCxn id="145" idx="5"/>
          </p:cNvCxnSpPr>
          <p:nvPr/>
        </p:nvCxnSpPr>
        <p:spPr>
          <a:xfrm flipH="1" flipV="1">
            <a:off x="4861539" y="2861723"/>
            <a:ext cx="608522" cy="3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0" b="89547" l="0" r="2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4715" y="1456086"/>
            <a:ext cx="1262329" cy="1345808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40" b="89547" l="0" r="2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93" r="67567" b="38269"/>
          <a:stretch/>
        </p:blipFill>
        <p:spPr>
          <a:xfrm rot="12964725">
            <a:off x="5344368" y="1405334"/>
            <a:ext cx="510172" cy="374651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40" b="894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62984" y="1285874"/>
            <a:ext cx="1807076" cy="134580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1877818" y="2448638"/>
            <a:ext cx="810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endParaRPr lang="zh-TW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3722383" y="1833940"/>
            <a:ext cx="1641217" cy="5654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 flipV="1">
            <a:off x="5362048" y="1569773"/>
            <a:ext cx="290072" cy="209889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 flipV="1">
            <a:off x="3698161" y="3058040"/>
            <a:ext cx="1703521" cy="7780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5709522" y="1272568"/>
            <a:ext cx="81034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0E73BE"/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endParaRPr lang="zh-TW" altLang="en-US" sz="1600" b="1" dirty="0">
              <a:solidFill>
                <a:srgbClr val="0E73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0" b="89547" l="0" r="2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36956" y="1515035"/>
            <a:ext cx="1262329" cy="13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  <p:bldP spid="21" grpId="0"/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8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005528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 anchor="t">
              <a:normAutofit fontScale="92500" lnSpcReduction="10000"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背景趨勢</a:t>
              </a:r>
              <a:endParaRPr lang="en-US" altLang="zh-TW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sz="1600" b="1">
                  <a:solidFill>
                    <a:schemeClr val="accent1"/>
                  </a:solidFill>
                  <a:latin typeface="Calibri"/>
                  <a:ea typeface="微软雅黑"/>
                  <a:cs typeface="Calibri"/>
                </a:rPr>
                <a:t>報告</a:t>
              </a:r>
              <a:r>
                <a:rPr lang="zh-TW" altLang="en-US" sz="1600" b="1">
                  <a:solidFill>
                    <a:schemeClr val="accent1"/>
                  </a:solidFill>
                  <a:latin typeface="Calibri"/>
                  <a:ea typeface="微软雅黑"/>
                  <a:cs typeface="Calibri"/>
                </a:rPr>
                <a:t>整合</a:t>
              </a: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結語</a:t>
              </a:r>
              <a:endParaRPr lang="en-US" altLang="zh-TW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7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05389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 anchor="t">
              <a:normAutofit fontScale="92500"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sz="1600" b="1">
                  <a:solidFill>
                    <a:schemeClr val="accent3"/>
                  </a:solidFill>
                  <a:latin typeface="Calibri"/>
                  <a:ea typeface="微软雅黑" panose="020B0503020204020204" pitchFamily="34" charset="-122"/>
                  <a:cs typeface="Calibri"/>
                </a:rPr>
                <a:t>動機與目的</a:t>
              </a:r>
              <a:endParaRPr lang="zh-TW" sz="1600">
                <a:latin typeface="Calibri"/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2"/>
                  </a:solidFill>
                  <a:latin typeface="Calibri"/>
                  <a:ea typeface="微软雅黑"/>
                  <a:cs typeface="Calibri"/>
                </a:rPr>
                <a:t>功能描述</a:t>
              </a:r>
              <a:endParaRPr lang="zh-TW" altLang="en-US" sz="1600" b="1" dirty="0">
                <a:solidFill>
                  <a:schemeClr val="accent2"/>
                </a:solidFill>
                <a:latin typeface="Calibri"/>
                <a:ea typeface="微软雅黑"/>
                <a:cs typeface="Calibri"/>
              </a:endParaRPr>
            </a:p>
            <a:p>
              <a:pPr lvl="0"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2"/>
                  </a:solidFill>
                  <a:latin typeface="Calibri"/>
                  <a:ea typeface="微软雅黑"/>
                  <a:cs typeface="Calibri"/>
                </a:rPr>
                <a:t>事件條列式</a:t>
              </a:r>
              <a:endParaRPr lang="zh-TW">
                <a:solidFill>
                  <a:schemeClr val="accent2"/>
                </a:solidFill>
                <a:latin typeface="Calibri"/>
                <a:ea typeface="微软雅黑"/>
                <a:cs typeface="Calibri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2976504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 anchor="t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>
                  <a:solidFill>
                    <a:schemeClr val="accent3"/>
                  </a:solidFill>
                  <a:latin typeface="Calibri"/>
                  <a:ea typeface="微软雅黑"/>
                  <a:cs typeface="Calibri"/>
                </a:rPr>
                <a:t>使用個案文件</a:t>
              </a:r>
              <a:endParaRPr lang="zh-TW"/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3"/>
                  </a:solidFill>
                  <a:latin typeface="Calibri"/>
                  <a:ea typeface="微软雅黑"/>
                  <a:cs typeface="Calibri"/>
                </a:rPr>
                <a:t>使用個案圖</a:t>
              </a:r>
              <a:endParaRPr lang="zh-TW" altLang="en-US" sz="1600" b="1" dirty="0">
                <a:solidFill>
                  <a:schemeClr val="accent3"/>
                </a:solidFill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defRPr/>
              </a:pPr>
              <a:r>
                <a:rPr lang="zh-TW" sz="1600" b="1">
                  <a:solidFill>
                    <a:schemeClr val="accent2"/>
                  </a:solidFill>
                  <a:latin typeface="Calibri"/>
                  <a:ea typeface="微软雅黑" panose="020B0503020204020204" pitchFamily="34" charset="-122"/>
                  <a:cs typeface="Calibri"/>
                </a:rPr>
                <a:t>上台報告</a:t>
              </a:r>
              <a:endParaRPr lang="zh-TW" sz="1600">
                <a:solidFill>
                  <a:schemeClr val="accent2"/>
                </a:solidFill>
                <a:latin typeface="Calibri"/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endParaRPr lang="zh-TW" altLang="en-US" sz="1600" b="1" dirty="0">
                <a:solidFill>
                  <a:schemeClr val="accent3"/>
                </a:solidFill>
                <a:ea typeface="微软雅黑" panose="020B0503020204020204" pitchFamily="34" charset="-12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defRPr/>
            </a:pPr>
            <a:r>
              <a:rPr lang="zh-TW" altLang="en-US" sz="2800" b="1">
                <a:solidFill>
                  <a:srgbClr val="3B3B3B"/>
                </a:solidFill>
                <a:latin typeface="微软雅黑"/>
                <a:ea typeface="微软雅黑"/>
                <a:cs typeface="+mn-ea"/>
              </a:rPr>
              <a:t>首先，必須感謝老師的指點和組員們的配合。透過這門課程，我們學習到如何在開發一項專案的過程中，有效地設計並規劃，不僅讓開發過程得以完美的執行，更能令團隊的合作發揮至極致。</a:t>
            </a:r>
            <a:endParaRPr lang="zh-TW" altLang="en-US" sz="2800" b="1">
              <a:solidFill>
                <a:srgbClr val="3B3B3B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60" y="1251943"/>
            <a:ext cx="66967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TW" altLang="en-US" sz="24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年來許多員工超時且工作繁忙複雜，為了解決人力及更便利的生活，機器人給予人類的改變隨著年月的演進而日以躍進，但也還有許多科技尚未觸及到的產業，像速食店、飲料店，可利用便捷的點餐系統分擔員工部分的工作。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825" y="3030119"/>
            <a:ext cx="1524530" cy="1142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77" y="2541411"/>
            <a:ext cx="1263856" cy="2119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55" y="3382931"/>
            <a:ext cx="570947" cy="57094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7" y="3272360"/>
            <a:ext cx="792087" cy="7920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6969" y="1165469"/>
            <a:ext cx="8231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algn="l"/>
            <a:r>
              <a:rPr lang="zh-TW" altLang="en-US" sz="2400" dirty="0"/>
              <a:t>為了解決速食店人員繁忙的問題</a:t>
            </a:r>
            <a:endParaRPr lang="en-US" altLang="zh-TW" sz="2400" dirty="0"/>
          </a:p>
          <a:p>
            <a:pPr algn="l"/>
            <a:r>
              <a:rPr lang="zh-TW" altLang="en-US" sz="2400" dirty="0"/>
              <a:t>而想利用</a:t>
            </a:r>
            <a:endParaRPr lang="en-US" altLang="zh-TW" sz="2400" dirty="0"/>
          </a:p>
          <a:p>
            <a:pPr algn="l"/>
            <a:r>
              <a:rPr lang="zh-TW" altLang="en-US" sz="2400" dirty="0">
                <a:solidFill>
                  <a:srgbClr val="FF0000"/>
                </a:solidFill>
              </a:rPr>
              <a:t>聲音控制機器</a:t>
            </a:r>
            <a:r>
              <a:rPr lang="en-US" altLang="zh-TW" sz="2400" dirty="0">
                <a:solidFill>
                  <a:schemeClr val="tx1"/>
                </a:solidFill>
              </a:rPr>
              <a:t>&gt;&gt;</a:t>
            </a:r>
            <a:r>
              <a:rPr lang="zh-TW" altLang="en-US" sz="2400" dirty="0">
                <a:solidFill>
                  <a:srgbClr val="FF0000"/>
                </a:solidFill>
              </a:rPr>
              <a:t>機器帶動輸送帶</a:t>
            </a:r>
            <a:r>
              <a:rPr lang="en-US" altLang="zh-TW" sz="2400" dirty="0">
                <a:solidFill>
                  <a:schemeClr val="tx1"/>
                </a:solidFill>
              </a:rPr>
              <a:t>&gt;&gt;</a:t>
            </a:r>
            <a:r>
              <a:rPr lang="zh-TW" altLang="en-US" sz="2400" dirty="0">
                <a:solidFill>
                  <a:srgbClr val="FF0000"/>
                </a:solidFill>
              </a:rPr>
              <a:t>輸送帶送出餐點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r>
              <a:rPr lang="zh-TW" altLang="en-US" sz="2400"/>
              <a:t>供消費者取餐，以減少</a:t>
            </a:r>
            <a:r>
              <a:rPr lang="zh-TW" altLang="en-US" sz="2400" dirty="0"/>
              <a:t>人力資源的浪費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5" b="95556" l="1200" r="99600">
                        <a14:foregroundMark x1="13600" y1="17460" x2="20600" y2="13651"/>
                        <a14:foregroundMark x1="18200" y1="13016" x2="11200" y2="16825"/>
                        <a14:foregroundMark x1="17000" y1="13333" x2="12600" y2="1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53" y="3101342"/>
            <a:ext cx="1800200" cy="11341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6964" y1="49405" x2="48512" y2="52381"/>
                        <a14:foregroundMark x1="52976" y1="24107" x2="7589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96297"/>
            <a:ext cx="1744216" cy="1744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6" y="3382931"/>
            <a:ext cx="570947" cy="5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95047"/>
              </p:ext>
            </p:extLst>
          </p:nvPr>
        </p:nvGraphicFramePr>
        <p:xfrm>
          <a:off x="708248" y="1265437"/>
          <a:ext cx="6600056" cy="33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36032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38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1. </a:t>
                      </a:r>
                      <a:r>
                        <a:rPr lang="zh-TW" altLang="en-US" sz="2000" dirty="0"/>
                        <a:t>每天第一次使用時，需將電源開啟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啟用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機器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93880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2. </a:t>
                      </a:r>
                      <a:r>
                        <a:rPr lang="zh-TW" altLang="en-US" sz="2000" dirty="0"/>
                        <a:t>初次使用時需先錄製聲紋以紀錄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錄製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聲紋紀錄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3. </a:t>
                      </a:r>
                      <a:r>
                        <a:rPr lang="zh-TW" altLang="en-US" sz="2000" dirty="0"/>
                        <a:t>側方有使用說明，方便初始用者使用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檢視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使用說明表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80095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4. </a:t>
                      </a:r>
                      <a:r>
                        <a:rPr lang="zh-TW" altLang="en-US" sz="2000" dirty="0"/>
                        <a:t>使用者對麥克風說出預點餐點名稱與數量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新增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餐點項目和數量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5. </a:t>
                      </a:r>
                      <a:r>
                        <a:rPr lang="zh-TW" altLang="en-US" sz="2000" dirty="0"/>
                        <a:t>餐點需更改時，使用者需說出</a:t>
                      </a:r>
                      <a:r>
                        <a:rPr lang="en-US" altLang="zh-TW" sz="2000" dirty="0"/>
                        <a:t>”X</a:t>
                      </a:r>
                      <a:r>
                        <a:rPr lang="zh-TW" altLang="en-US" sz="2000" dirty="0"/>
                        <a:t>號更改</a:t>
                      </a:r>
                      <a:r>
                        <a:rPr lang="en-US" altLang="zh-TW" sz="2000" dirty="0"/>
                        <a:t>”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修改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6. </a:t>
                      </a:r>
                      <a:r>
                        <a:rPr lang="zh-TW" altLang="en-US" sz="2000" dirty="0"/>
                        <a:t>餐點需刪除</a:t>
                      </a:r>
                      <a:r>
                        <a:rPr lang="en-US" altLang="zh-TW" sz="2000" dirty="0"/>
                        <a:t>/</a:t>
                      </a:r>
                      <a:r>
                        <a:rPr lang="zh-TW" altLang="en-US" sz="2000" dirty="0"/>
                        <a:t>取消時，使用者需說出</a:t>
                      </a:r>
                      <a:r>
                        <a:rPr lang="en-US" altLang="zh-TW" sz="2000" dirty="0"/>
                        <a:t>”X</a:t>
                      </a:r>
                      <a:r>
                        <a:rPr lang="zh-TW" altLang="en-US" sz="2000" dirty="0"/>
                        <a:t>號刪除</a:t>
                      </a:r>
                      <a:r>
                        <a:rPr lang="en-US" altLang="zh-TW" sz="2000" dirty="0"/>
                        <a:t>”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取消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80391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7. </a:t>
                      </a:r>
                      <a:r>
                        <a:rPr lang="zh-TW" altLang="en-US" sz="2000" dirty="0"/>
                        <a:t>螢幕上顯示所有商品數量之資訊（總類、剩餘等）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讀取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清單內容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系統會隨時記錄當天總累積餐點數量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讀取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交易紀錄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輸送帶將餐點輸出至目的地給消費者領取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客人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確認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餐點清單</a:t>
                      </a:r>
                      <a:endParaRPr lang="en-US" altLang="zh-TW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裝置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送出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客人</a:t>
                      </a:r>
                      <a:endParaRPr lang="en-US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340"/>
              </p:ext>
            </p:extLst>
          </p:nvPr>
        </p:nvGraphicFramePr>
        <p:xfrm>
          <a:off x="708248" y="1265437"/>
          <a:ext cx="6600056" cy="257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10. </a:t>
                      </a:r>
                      <a:r>
                        <a:rPr lang="zh-TW" altLang="en-US" sz="2000" dirty="0"/>
                        <a:t>訂單完成後會在螢幕上顯示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確認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11. </a:t>
                      </a:r>
                      <a:r>
                        <a:rPr lang="zh-TW" altLang="en-US" sz="2000" dirty="0"/>
                        <a:t>系統發生故障時，需將電源關閉並重新開啟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重啟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重置交易資料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51142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使用個案名稱：初始設置聲紋辨識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目標：使裝置能夠辨識店員</a:t>
                      </a:r>
                      <a:endParaRPr lang="en-US" altLang="zh-TW" sz="180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前提：於電源開啟狀態下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結束狀態：裝置得以辨識店員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1128</Words>
  <Application>Microsoft Office PowerPoint</Application>
  <PresentationFormat>如螢幕大小 (16:9)</PresentationFormat>
  <Paragraphs>201</Paragraphs>
  <Slides>24</Slides>
  <Notes>24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Microsoft YaHei</vt:lpstr>
      <vt:lpstr>Microsoft YaHei</vt:lpstr>
      <vt:lpstr>宋体</vt:lpstr>
      <vt:lpstr>华文细黑</vt:lpstr>
      <vt:lpstr>新細明體</vt:lpstr>
      <vt:lpstr>Arial</vt:lpstr>
      <vt:lpstr>Bernard MT Condensed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YuRyan Yu</cp:lastModifiedBy>
  <cp:revision>1184</cp:revision>
  <dcterms:created xsi:type="dcterms:W3CDTF">2015-04-24T01:01:13Z</dcterms:created>
  <dcterms:modified xsi:type="dcterms:W3CDTF">2020-01-13T15:17:06Z</dcterms:modified>
</cp:coreProperties>
</file>