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6.xml" ContentType="application/vnd.openxmlformats-officedocument.theme+xml"/>
  <Override PartName="/ppt/tags/tag72.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53" r:id="rId5"/>
    <p:sldMasterId id="2147483657" r:id="rId6"/>
    <p:sldMasterId id="2147483674" r:id="rId7"/>
    <p:sldMasterId id="2147483698" r:id="rId8"/>
    <p:sldMasterId id="2147483722" r:id="rId9"/>
  </p:sldMasterIdLst>
  <p:notesMasterIdLst>
    <p:notesMasterId r:id="rId56"/>
  </p:notesMasterIdLst>
  <p:handoutMasterIdLst>
    <p:handoutMasterId r:id="rId57"/>
  </p:handoutMasterIdLst>
  <p:sldIdLst>
    <p:sldId id="16772939" r:id="rId10"/>
    <p:sldId id="16772971" r:id="rId11"/>
    <p:sldId id="16772940" r:id="rId12"/>
    <p:sldId id="16772945" r:id="rId13"/>
    <p:sldId id="16772946" r:id="rId14"/>
    <p:sldId id="16772972" r:id="rId15"/>
    <p:sldId id="16772948" r:id="rId16"/>
    <p:sldId id="16772953" r:id="rId17"/>
    <p:sldId id="16772954" r:id="rId18"/>
    <p:sldId id="16772955" r:id="rId19"/>
    <p:sldId id="16772956" r:id="rId20"/>
    <p:sldId id="16776352" r:id="rId21"/>
    <p:sldId id="16772957" r:id="rId22"/>
    <p:sldId id="16772967" r:id="rId23"/>
    <p:sldId id="16772968" r:id="rId24"/>
    <p:sldId id="16776353" r:id="rId25"/>
    <p:sldId id="16776354" r:id="rId26"/>
    <p:sldId id="16776355" r:id="rId27"/>
    <p:sldId id="16776356" r:id="rId28"/>
    <p:sldId id="16772960" r:id="rId29"/>
    <p:sldId id="16772961" r:id="rId30"/>
    <p:sldId id="16772962" r:id="rId31"/>
    <p:sldId id="16776359" r:id="rId32"/>
    <p:sldId id="16776361" r:id="rId33"/>
    <p:sldId id="16772964" r:id="rId34"/>
    <p:sldId id="16772966" r:id="rId35"/>
    <p:sldId id="16772947" r:id="rId36"/>
    <p:sldId id="16772970" r:id="rId37"/>
    <p:sldId id="16772963" r:id="rId38"/>
    <p:sldId id="16776362" r:id="rId39"/>
    <p:sldId id="16776363" r:id="rId40"/>
    <p:sldId id="16772969" r:id="rId41"/>
    <p:sldId id="16772958" r:id="rId42"/>
    <p:sldId id="16772959" r:id="rId43"/>
    <p:sldId id="16776357" r:id="rId44"/>
    <p:sldId id="16772949" r:id="rId45"/>
    <p:sldId id="16772973" r:id="rId46"/>
    <p:sldId id="16776351" r:id="rId47"/>
    <p:sldId id="16772938" r:id="rId48"/>
    <p:sldId id="16772941" r:id="rId49"/>
    <p:sldId id="16772942" r:id="rId50"/>
    <p:sldId id="16772943" r:id="rId51"/>
    <p:sldId id="16772944" r:id="rId52"/>
    <p:sldId id="16772937" r:id="rId53"/>
    <p:sldId id="16772935" r:id="rId54"/>
    <p:sldId id="16772934" r:id="rId55"/>
  </p:sldIdLst>
  <p:sldSz cx="12192000" cy="6858000"/>
  <p:notesSz cx="6858000" cy="9144000"/>
  <p:custDataLst>
    <p:tags r:id="rId58"/>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ソリューション選定" id="{95B20763-887C-471D-AF38-718C3EA63DA8}">
          <p14:sldIdLst>
            <p14:sldId id="16772939"/>
            <p14:sldId id="16772971"/>
            <p14:sldId id="16772940"/>
            <p14:sldId id="16772945"/>
            <p14:sldId id="16772946"/>
            <p14:sldId id="16772972"/>
            <p14:sldId id="16772948"/>
            <p14:sldId id="16772953"/>
            <p14:sldId id="16772954"/>
            <p14:sldId id="16772955"/>
            <p14:sldId id="16772956"/>
            <p14:sldId id="16776352"/>
            <p14:sldId id="16772957"/>
            <p14:sldId id="16772967"/>
            <p14:sldId id="16772968"/>
            <p14:sldId id="16776353"/>
            <p14:sldId id="16776354"/>
            <p14:sldId id="16776355"/>
            <p14:sldId id="16776356"/>
            <p14:sldId id="16772960"/>
            <p14:sldId id="16772961"/>
            <p14:sldId id="16772962"/>
            <p14:sldId id="16776359"/>
            <p14:sldId id="16776361"/>
            <p14:sldId id="16772964"/>
            <p14:sldId id="16772966"/>
            <p14:sldId id="16772947"/>
            <p14:sldId id="16772970"/>
            <p14:sldId id="16772963"/>
            <p14:sldId id="16776362"/>
            <p14:sldId id="16776363"/>
            <p14:sldId id="16772969"/>
            <p14:sldId id="16772958"/>
            <p14:sldId id="16772959"/>
            <p14:sldId id="16776357"/>
            <p14:sldId id="16772949"/>
            <p14:sldId id="16772973"/>
            <p14:sldId id="16776351"/>
            <p14:sldId id="16772938"/>
            <p14:sldId id="16772941"/>
            <p14:sldId id="16772942"/>
            <p14:sldId id="16772943"/>
            <p14:sldId id="16772944"/>
            <p14:sldId id="16772937"/>
            <p14:sldId id="16772935"/>
            <p14:sldId id="167729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FFFCC"/>
    <a:srgbClr val="B3BBBF"/>
    <a:srgbClr val="75787B"/>
    <a:srgbClr val="53565A"/>
    <a:srgbClr val="6F92CC"/>
    <a:srgbClr val="FFFF00"/>
    <a:srgbClr val="A7A8AA"/>
    <a:srgbClr val="B9B9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1" autoAdjust="0"/>
    <p:restoredTop sz="88821" autoAdjust="0"/>
  </p:normalViewPr>
  <p:slideViewPr>
    <p:cSldViewPr snapToGrid="0">
      <p:cViewPr>
        <p:scale>
          <a:sx n="125" d="100"/>
          <a:sy n="125" d="100"/>
        </p:scale>
        <p:origin x="3710" y="123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tags" Target="tags/tag1.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slide" Target="slides/slide42.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presProps" Target="presProps.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handoutMaster" Target="handoutMasters/handoutMaster1.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2025/9/18</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2025/9/18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11</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12</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13</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14</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15</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2BE7A-3C1E-9A27-A2F6-50CD11243B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96904EF-56EB-9A0B-B830-0D83ECFDAE7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16E471-B3B9-FC93-63F0-F1DA4A80F659}"/>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69D541E9-F7A5-B336-66A3-026D0C49E825}"/>
              </a:ext>
            </a:extLst>
          </p:cNvPr>
          <p:cNvSpPr>
            <a:spLocks noGrp="1"/>
          </p:cNvSpPr>
          <p:nvPr>
            <p:ph type="sldNum" sz="quarter" idx="5"/>
          </p:nvPr>
        </p:nvSpPr>
        <p:spPr/>
        <p:txBody>
          <a:bodyPr/>
          <a:lstStyle/>
          <a:p>
            <a:fld id="{C3E9B8F7-F11D-7247-854D-760B01224C6A}" type="slidenum">
              <a:rPr kumimoji="1" lang="ja-JP" altLang="en-US" smtClean="0"/>
              <a:t>16</a:t>
            </a:fld>
            <a:endParaRPr kumimoji="1" lang="ja-JP" altLang="en-US"/>
          </a:p>
        </p:txBody>
      </p:sp>
    </p:spTree>
    <p:extLst>
      <p:ext uri="{BB962C8B-B14F-4D97-AF65-F5344CB8AC3E}">
        <p14:creationId xmlns:p14="http://schemas.microsoft.com/office/powerpoint/2010/main" val="462589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1E99A-065A-53FB-B12C-86B3C4D07D3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56AF1F1-8381-54D6-0E16-CF6BAEAEFFA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181877-2622-72DC-060B-FF82D2E9E2EC}"/>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349C3147-29AC-D045-6432-1C879D945198}"/>
              </a:ext>
            </a:extLst>
          </p:cNvPr>
          <p:cNvSpPr>
            <a:spLocks noGrp="1"/>
          </p:cNvSpPr>
          <p:nvPr>
            <p:ph type="sldNum" sz="quarter" idx="5"/>
          </p:nvPr>
        </p:nvSpPr>
        <p:spPr/>
        <p:txBody>
          <a:bodyPr/>
          <a:lstStyle/>
          <a:p>
            <a:fld id="{C3E9B8F7-F11D-7247-854D-760B01224C6A}" type="slidenum">
              <a:rPr kumimoji="1" lang="ja-JP" altLang="en-US" smtClean="0"/>
              <a:t>17</a:t>
            </a:fld>
            <a:endParaRPr kumimoji="1" lang="ja-JP" altLang="en-US"/>
          </a:p>
        </p:txBody>
      </p:sp>
    </p:spTree>
    <p:extLst>
      <p:ext uri="{BB962C8B-B14F-4D97-AF65-F5344CB8AC3E}">
        <p14:creationId xmlns:p14="http://schemas.microsoft.com/office/powerpoint/2010/main" val="947950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F5477-B9C5-968F-8267-C2722AF412F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81F8CEE-F089-E7D4-4B8F-5A86B257C82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EB8F5C9-8CC9-63C1-BA40-5CEC62274C2F}"/>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1F7B5F1B-CF62-86D7-B33B-1AEF7EE1D0E7}"/>
              </a:ext>
            </a:extLst>
          </p:cNvPr>
          <p:cNvSpPr>
            <a:spLocks noGrp="1"/>
          </p:cNvSpPr>
          <p:nvPr>
            <p:ph type="sldNum" sz="quarter" idx="5"/>
          </p:nvPr>
        </p:nvSpPr>
        <p:spPr/>
        <p:txBody>
          <a:bodyPr/>
          <a:lstStyle/>
          <a:p>
            <a:fld id="{C3E9B8F7-F11D-7247-854D-760B01224C6A}" type="slidenum">
              <a:rPr kumimoji="1" lang="ja-JP" altLang="en-US" smtClean="0"/>
              <a:t>18</a:t>
            </a:fld>
            <a:endParaRPr kumimoji="1" lang="ja-JP" altLang="en-US"/>
          </a:p>
        </p:txBody>
      </p:sp>
    </p:spTree>
    <p:extLst>
      <p:ext uri="{BB962C8B-B14F-4D97-AF65-F5344CB8AC3E}">
        <p14:creationId xmlns:p14="http://schemas.microsoft.com/office/powerpoint/2010/main" val="3585641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F1E50-EC1A-D8DF-4FF3-368A7A33B67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78AD0F3-5045-CDA6-7FC3-4849CEFD811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0F9E384-5044-AC7D-8004-E99519885718}"/>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7B00E4D0-281F-5A87-1DC2-3EF8459EBBE5}"/>
              </a:ext>
            </a:extLst>
          </p:cNvPr>
          <p:cNvSpPr>
            <a:spLocks noGrp="1"/>
          </p:cNvSpPr>
          <p:nvPr>
            <p:ph type="sldNum" sz="quarter" idx="5"/>
          </p:nvPr>
        </p:nvSpPr>
        <p:spPr/>
        <p:txBody>
          <a:bodyPr/>
          <a:lstStyle/>
          <a:p>
            <a:fld id="{C3E9B8F7-F11D-7247-854D-760B01224C6A}" type="slidenum">
              <a:rPr kumimoji="1" lang="ja-JP" altLang="en-US" smtClean="0"/>
              <a:t>19</a:t>
            </a:fld>
            <a:endParaRPr kumimoji="1" lang="ja-JP" altLang="en-US"/>
          </a:p>
        </p:txBody>
      </p:sp>
    </p:spTree>
    <p:extLst>
      <p:ext uri="{BB962C8B-B14F-4D97-AF65-F5344CB8AC3E}">
        <p14:creationId xmlns:p14="http://schemas.microsoft.com/office/powerpoint/2010/main" val="3282858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20</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21</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22</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929CD-DD7E-46F0-921B-90690787F8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A9B0C49-C6F2-754C-8A98-2F6F98408D0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D4ACD1E-1D20-DAE5-C562-28EE182FB801}"/>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2EC103D2-ACEB-7B8E-BB02-1C72C8709E8C}"/>
              </a:ext>
            </a:extLst>
          </p:cNvPr>
          <p:cNvSpPr>
            <a:spLocks noGrp="1"/>
          </p:cNvSpPr>
          <p:nvPr>
            <p:ph type="sldNum" sz="quarter" idx="5"/>
          </p:nvPr>
        </p:nvSpPr>
        <p:spPr/>
        <p:txBody>
          <a:bodyPr/>
          <a:lstStyle/>
          <a:p>
            <a:fld id="{C3E9B8F7-F11D-7247-854D-760B01224C6A}" type="slidenum">
              <a:rPr kumimoji="1" lang="ja-JP" altLang="en-US" smtClean="0"/>
              <a:t>23</a:t>
            </a:fld>
            <a:endParaRPr kumimoji="1" lang="ja-JP" altLang="en-US"/>
          </a:p>
        </p:txBody>
      </p:sp>
    </p:spTree>
    <p:extLst>
      <p:ext uri="{BB962C8B-B14F-4D97-AF65-F5344CB8AC3E}">
        <p14:creationId xmlns:p14="http://schemas.microsoft.com/office/powerpoint/2010/main" val="2503158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AC6ED-B2C6-571E-D66C-CC614BEDA54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8207E72-EF45-E0E1-2325-D12EB5B687C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63448B1-9E70-E950-39C4-42E89C5DAE89}"/>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3E9C9D23-D66E-BA2D-D9A2-1FA7A97EAB9F}"/>
              </a:ext>
            </a:extLst>
          </p:cNvPr>
          <p:cNvSpPr>
            <a:spLocks noGrp="1"/>
          </p:cNvSpPr>
          <p:nvPr>
            <p:ph type="sldNum" sz="quarter" idx="5"/>
          </p:nvPr>
        </p:nvSpPr>
        <p:spPr/>
        <p:txBody>
          <a:bodyPr/>
          <a:lstStyle/>
          <a:p>
            <a:fld id="{C3E9B8F7-F11D-7247-854D-760B01224C6A}" type="slidenum">
              <a:rPr kumimoji="1" lang="ja-JP" altLang="en-US" smtClean="0"/>
              <a:t>24</a:t>
            </a:fld>
            <a:endParaRPr kumimoji="1" lang="ja-JP" altLang="en-US"/>
          </a:p>
        </p:txBody>
      </p:sp>
    </p:spTree>
    <p:extLst>
      <p:ext uri="{BB962C8B-B14F-4D97-AF65-F5344CB8AC3E}">
        <p14:creationId xmlns:p14="http://schemas.microsoft.com/office/powerpoint/2010/main" val="1592310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25</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図</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アーキテクチャ図を挿入（</a:t>
            </a:r>
            <a:r>
              <a:rPr kumimoji="1" lang="en-US" altLang="ja-JP" dirty="0">
                <a:latin typeface="Yu Gothic UI" panose="020B0500000000000000" pitchFamily="50" charset="-128"/>
                <a:ea typeface="Yu Gothic UI" panose="020B0500000000000000" pitchFamily="50" charset="-128"/>
              </a:rPr>
              <a:t>PowerApps → Dataverse/SQL Server → SharePoint → Office 365</a:t>
            </a:r>
            <a:r>
              <a:rPr kumimoji="1"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27</a:t>
            </a:fld>
            <a:endParaRPr kumimoji="1" lang="ja-JP" altLang="en-US"/>
          </a:p>
        </p:txBody>
      </p:sp>
    </p:spTree>
    <p:extLst>
      <p:ext uri="{BB962C8B-B14F-4D97-AF65-F5344CB8AC3E}">
        <p14:creationId xmlns:p14="http://schemas.microsoft.com/office/powerpoint/2010/main" val="3813260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28</a:t>
            </a:fld>
            <a:endParaRPr kumimoji="1" lang="ja-JP" altLang="en-US"/>
          </a:p>
        </p:txBody>
      </p:sp>
    </p:spTree>
    <p:extLst>
      <p:ext uri="{BB962C8B-B14F-4D97-AF65-F5344CB8AC3E}">
        <p14:creationId xmlns:p14="http://schemas.microsoft.com/office/powerpoint/2010/main" val="893062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29</a:t>
            </a:fld>
            <a:endParaRPr kumimoji="1"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32</a:t>
            </a:fld>
            <a:endParaRPr kumimoji="1" lang="ja-JP" altLang="en-US"/>
          </a:p>
        </p:txBody>
      </p:sp>
    </p:spTree>
    <p:extLst>
      <p:ext uri="{BB962C8B-B14F-4D97-AF65-F5344CB8AC3E}">
        <p14:creationId xmlns:p14="http://schemas.microsoft.com/office/powerpoint/2010/main" val="3571473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33</a:t>
            </a:fld>
            <a:endParaRPr kumimoji="1" lang="ja-JP" altLang="en-US"/>
          </a:p>
        </p:txBody>
      </p:sp>
    </p:spTree>
    <p:extLst>
      <p:ext uri="{BB962C8B-B14F-4D97-AF65-F5344CB8AC3E}">
        <p14:creationId xmlns:p14="http://schemas.microsoft.com/office/powerpoint/2010/main" val="3970197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4</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34</a:t>
            </a:fld>
            <a:endParaRPr kumimoji="1" lang="ja-JP" altLang="en-US"/>
          </a:p>
        </p:txBody>
      </p:sp>
    </p:spTree>
    <p:extLst>
      <p:ext uri="{BB962C8B-B14F-4D97-AF65-F5344CB8AC3E}">
        <p14:creationId xmlns:p14="http://schemas.microsoft.com/office/powerpoint/2010/main" val="16832547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37</a:t>
            </a:fld>
            <a:endParaRPr kumimoji="1"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38</a:t>
            </a:fld>
            <a:endParaRPr kumimoji="1" lang="ja-JP"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40</a:t>
            </a:fld>
            <a:endParaRPr kumimoji="1" lang="ja-JP"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44</a:t>
            </a:fld>
            <a:endParaRPr kumimoji="1" lang="ja-JP"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45</a:t>
            </a:fld>
            <a:endParaRPr kumimoji="1" lang="ja-JP"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46</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5</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図</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アーキテクチャ図を挿入（</a:t>
            </a:r>
            <a:r>
              <a:rPr kumimoji="1" lang="en-US" altLang="ja-JP" dirty="0">
                <a:latin typeface="Yu Gothic UI" panose="020B0500000000000000" pitchFamily="50" charset="-128"/>
                <a:ea typeface="Yu Gothic UI" panose="020B0500000000000000" pitchFamily="50" charset="-128"/>
              </a:rPr>
              <a:t>PowerApps → Dataverse/SQL Server → SharePoint → Office 365</a:t>
            </a:r>
            <a:r>
              <a:rPr kumimoji="1"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br>
              <a:rPr kumimoji="1" lang="en-US" altLang="ja-JP" dirty="0">
                <a:latin typeface="Yu Gothic UI" panose="020B0500000000000000" pitchFamily="50" charset="-128"/>
                <a:ea typeface="Yu Gothic UI" panose="020B0500000000000000" pitchFamily="50" charset="-128"/>
              </a:rPr>
            </a:br>
            <a:r>
              <a:rPr kumimoji="1" lang="ja-JP" altLang="en-US" dirty="0">
                <a:latin typeface="Yu Gothic UI" panose="020B0500000000000000" pitchFamily="50" charset="-128"/>
                <a:ea typeface="Yu Gothic UI" panose="020B0500000000000000" pitchFamily="50" charset="-128"/>
              </a:rPr>
              <a:t>なぜ添付ファイルは</a:t>
            </a:r>
            <a:r>
              <a:rPr kumimoji="1" lang="en-US" altLang="ja-JP" dirty="0" err="1">
                <a:latin typeface="Yu Gothic UI" panose="020B0500000000000000" pitchFamily="50" charset="-128"/>
                <a:ea typeface="Yu Gothic UI" panose="020B0500000000000000" pitchFamily="50" charset="-128"/>
              </a:rPr>
              <a:t>ShraePoint</a:t>
            </a:r>
            <a:r>
              <a:rPr kumimoji="1" lang="ja-JP" altLang="en-US" dirty="0">
                <a:latin typeface="Yu Gothic UI" panose="020B0500000000000000" pitchFamily="50" charset="-128"/>
                <a:ea typeface="Yu Gothic UI" panose="020B0500000000000000" pitchFamily="50" charset="-128"/>
              </a:rPr>
              <a:t>にお薦めなのか：</a:t>
            </a:r>
            <a:br>
              <a:rPr kumimoji="1" lang="en-US" altLang="ja-JP" dirty="0">
                <a:latin typeface="Yu Gothic UI" panose="020B0500000000000000" pitchFamily="50" charset="-128"/>
                <a:ea typeface="Yu Gothic UI" panose="020B0500000000000000" pitchFamily="50" charset="-128"/>
              </a:rPr>
            </a:br>
            <a:r>
              <a:rPr kumimoji="1" lang="ja-JP" altLang="en-US" dirty="0">
                <a:latin typeface="Yu Gothic UI" panose="020B0500000000000000" pitchFamily="50" charset="-128"/>
                <a:ea typeface="Yu Gothic UI" panose="020B0500000000000000" pitchFamily="50" charset="-128"/>
              </a:rPr>
              <a:t>１．</a:t>
            </a:r>
            <a:r>
              <a:rPr kumimoji="1" lang="en-US" altLang="ja-JP" dirty="0">
                <a:latin typeface="Yu Gothic UI" panose="020B0500000000000000" pitchFamily="50" charset="-128"/>
                <a:ea typeface="Yu Gothic UI" panose="020B0500000000000000" pitchFamily="50" charset="-128"/>
              </a:rPr>
              <a:t>SPO</a:t>
            </a:r>
            <a:r>
              <a:rPr kumimoji="1" lang="ja-JP" altLang="en-US" dirty="0">
                <a:latin typeface="Yu Gothic UI" panose="020B0500000000000000" pitchFamily="50" charset="-128"/>
                <a:ea typeface="Yu Gothic UI" panose="020B0500000000000000" pitchFamily="50" charset="-128"/>
              </a:rPr>
              <a:t>の検索機能を利用し、添付ファイルの検索は自然的にできる。（</a:t>
            </a:r>
            <a:r>
              <a:rPr kumimoji="1" lang="en-US" altLang="ja-JP" dirty="0" err="1">
                <a:latin typeface="Yu Gothic UI" panose="020B0500000000000000" pitchFamily="50" charset="-128"/>
                <a:ea typeface="Yu Gothic UI" panose="020B0500000000000000" pitchFamily="50" charset="-128"/>
              </a:rPr>
              <a:t>A.GraphAPI</a:t>
            </a:r>
            <a:r>
              <a:rPr kumimoji="1" lang="ja-JP" altLang="en-US" dirty="0">
                <a:latin typeface="Yu Gothic UI" panose="020B0500000000000000" pitchFamily="50" charset="-128"/>
                <a:ea typeface="Yu Gothic UI" panose="020B0500000000000000" pitchFamily="50" charset="-128"/>
              </a:rPr>
              <a:t>経由で必要 </a:t>
            </a:r>
            <a:r>
              <a:rPr kumimoji="1" lang="en-US" altLang="ja-JP" dirty="0">
                <a:latin typeface="Yu Gothic UI" panose="020B0500000000000000" pitchFamily="50" charset="-128"/>
                <a:ea typeface="Yu Gothic UI" panose="020B0500000000000000" pitchFamily="50" charset="-128"/>
              </a:rPr>
              <a:t>B.</a:t>
            </a:r>
            <a:r>
              <a:rPr kumimoji="1" lang="ja-JP" altLang="en-US" dirty="0">
                <a:latin typeface="Yu Gothic UI" panose="020B0500000000000000" pitchFamily="50" charset="-128"/>
                <a:ea typeface="Yu Gothic UI" panose="020B0500000000000000" pitchFamily="50" charset="-128"/>
              </a:rPr>
              <a:t>）</a:t>
            </a:r>
            <a:endParaRPr kumimoji="1"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２．</a:t>
            </a:r>
            <a:r>
              <a:rPr kumimoji="1" lang="en-US" altLang="zh-CN" dirty="0" err="1">
                <a:latin typeface="Yu Gothic UI" panose="020B0500000000000000" pitchFamily="50" charset="-128"/>
                <a:ea typeface="Yu Gothic UI" panose="020B0500000000000000" pitchFamily="50" charset="-128"/>
              </a:rPr>
              <a:t>Sqlserver</a:t>
            </a:r>
            <a:r>
              <a:rPr kumimoji="1" lang="ja-JP" altLang="en-US" dirty="0">
                <a:latin typeface="Yu Gothic UI" panose="020B0500000000000000" pitchFamily="50" charset="-128"/>
                <a:ea typeface="Yu Gothic UI" panose="020B0500000000000000" pitchFamily="50" charset="-128"/>
              </a:rPr>
              <a:t>もファイル内容を検索する機能をサポートしていますが、実案件の利用経験がないため、全面</a:t>
            </a:r>
            <a:r>
              <a:rPr kumimoji="1" lang="en-US" altLang="ja-JP" dirty="0">
                <a:latin typeface="Yu Gothic UI" panose="020B0500000000000000" pitchFamily="50" charset="-128"/>
                <a:ea typeface="Yu Gothic UI" panose="020B0500000000000000" pitchFamily="50" charset="-128"/>
              </a:rPr>
              <a:t>t</a:t>
            </a:r>
            <a:r>
              <a:rPr kumimoji="1" lang="ja-JP" altLang="en-US" dirty="0">
                <a:latin typeface="Yu Gothic UI" panose="020B0500000000000000" pitchFamily="50" charset="-128"/>
                <a:ea typeface="Yu Gothic UI" panose="020B0500000000000000" pitchFamily="50" charset="-128"/>
              </a:rPr>
              <a:t>的に検証が必要。</a:t>
            </a:r>
            <a:r>
              <a:rPr kumimoji="1" lang="en-US" altLang="ja-JP" dirty="0">
                <a:latin typeface="Yu Gothic UI" panose="020B0500000000000000" pitchFamily="50" charset="-128"/>
                <a:ea typeface="Yu Gothic UI" panose="020B0500000000000000" pitchFamily="50" charset="-128"/>
              </a:rPr>
              <a:t>POC</a:t>
            </a:r>
            <a:r>
              <a:rPr kumimoji="1" lang="ja-JP" altLang="en-US" dirty="0">
                <a:latin typeface="Yu Gothic UI" panose="020B0500000000000000" pitchFamily="50" charset="-128"/>
                <a:ea typeface="Yu Gothic UI" panose="020B0500000000000000" pitchFamily="50" charset="-128"/>
              </a:rPr>
              <a:t>の作業範囲が広がる、性能などの考慮・評価は複雑</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6</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7</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8</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9</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10</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9.xml"/><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0.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3.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3.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17.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3.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19.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20.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3.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tags" Target="../tags/tag21.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3.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4.xml"/><Relationship Id="rId1" Type="http://schemas.openxmlformats.org/officeDocument/2006/relationships/tags" Target="../tags/tag24.xml"/><Relationship Id="rId4" Type="http://schemas.openxmlformats.org/officeDocument/2006/relationships/image" Target="../media/image12.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4.xml"/><Relationship Id="rId1" Type="http://schemas.openxmlformats.org/officeDocument/2006/relationships/tags" Target="../tags/tag25.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4.xml"/><Relationship Id="rId1" Type="http://schemas.openxmlformats.org/officeDocument/2006/relationships/tags" Target="../tags/tag26.xml"/><Relationship Id="rId4" Type="http://schemas.openxmlformats.org/officeDocument/2006/relationships/image" Target="../media/image12.emf"/></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29.xml"/><Relationship Id="rId4" Type="http://schemas.openxmlformats.org/officeDocument/2006/relationships/image" Target="../media/image12.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30.xml"/><Relationship Id="rId4" Type="http://schemas.openxmlformats.org/officeDocument/2006/relationships/image" Target="../media/image1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4.xml"/><Relationship Id="rId1" Type="http://schemas.openxmlformats.org/officeDocument/2006/relationships/tags" Target="../tags/tag31.xml"/><Relationship Id="rId4" Type="http://schemas.openxmlformats.org/officeDocument/2006/relationships/image" Target="../media/image12.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tags" Target="../tags/tag32.xml"/><Relationship Id="rId4" Type="http://schemas.openxmlformats.org/officeDocument/2006/relationships/image" Target="../media/image12.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33.xml"/><Relationship Id="rId4" Type="http://schemas.openxmlformats.org/officeDocument/2006/relationships/image" Target="../media/image12.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34.xml"/><Relationship Id="rId4" Type="http://schemas.openxmlformats.org/officeDocument/2006/relationships/image" Target="../media/image12.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35.xml"/><Relationship Id="rId4" Type="http://schemas.openxmlformats.org/officeDocument/2006/relationships/image" Target="../media/image12.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36.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38.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4.xml"/><Relationship Id="rId1" Type="http://schemas.openxmlformats.org/officeDocument/2006/relationships/tags" Target="../tags/tag39.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4.xml"/><Relationship Id="rId1" Type="http://schemas.openxmlformats.org/officeDocument/2006/relationships/tags" Target="../tags/tag40.xml"/><Relationship Id="rId4" Type="http://schemas.openxmlformats.org/officeDocument/2006/relationships/image" Target="../media/image3.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4.xml"/><Relationship Id="rId1" Type="http://schemas.openxmlformats.org/officeDocument/2006/relationships/tags" Target="../tags/tag41.xml"/><Relationship Id="rId4" Type="http://schemas.openxmlformats.org/officeDocument/2006/relationships/image" Target="../media/image3.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4.xml"/><Relationship Id="rId1" Type="http://schemas.openxmlformats.org/officeDocument/2006/relationships/tags" Target="../tags/tag42.xml"/><Relationship Id="rId4" Type="http://schemas.openxmlformats.org/officeDocument/2006/relationships/image" Target="../media/image3.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4.xml"/><Relationship Id="rId1" Type="http://schemas.openxmlformats.org/officeDocument/2006/relationships/tags" Target="../tags/tag43.xml"/><Relationship Id="rId4" Type="http://schemas.openxmlformats.org/officeDocument/2006/relationships/image" Target="../media/image3.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4.xml"/><Relationship Id="rId1" Type="http://schemas.openxmlformats.org/officeDocument/2006/relationships/tags" Target="../tags/tag44.xml"/><Relationship Id="rId4" Type="http://schemas.openxmlformats.org/officeDocument/2006/relationships/image" Target="../media/image3.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4.xml"/><Relationship Id="rId1" Type="http://schemas.openxmlformats.org/officeDocument/2006/relationships/tags" Target="../tags/tag45.xml"/><Relationship Id="rId4" Type="http://schemas.openxmlformats.org/officeDocument/2006/relationships/image" Target="../media/image3.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15.jpeg"/><Relationship Id="rId2" Type="http://schemas.openxmlformats.org/officeDocument/2006/relationships/slideMaster" Target="../slideMasters/slideMaster4.xml"/><Relationship Id="rId1" Type="http://schemas.openxmlformats.org/officeDocument/2006/relationships/tags" Target="../tags/tag4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5.xml"/><Relationship Id="rId1" Type="http://schemas.openxmlformats.org/officeDocument/2006/relationships/tags" Target="../tags/tag48.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5.xml"/><Relationship Id="rId1" Type="http://schemas.openxmlformats.org/officeDocument/2006/relationships/tags" Target="../tags/tag49.xml"/><Relationship Id="rId4" Type="http://schemas.openxmlformats.org/officeDocument/2006/relationships/image" Target="../media/image12.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5.xml"/><Relationship Id="rId1" Type="http://schemas.openxmlformats.org/officeDocument/2006/relationships/tags" Target="../tags/tag50.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5.xml"/><Relationship Id="rId1" Type="http://schemas.openxmlformats.org/officeDocument/2006/relationships/tags" Target="../tags/tag51.xml"/><Relationship Id="rId4" Type="http://schemas.openxmlformats.org/officeDocument/2006/relationships/image" Target="../media/image12.emf"/></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2.emf"/><Relationship Id="rId4" Type="http://schemas.openxmlformats.org/officeDocument/2006/relationships/oleObject" Target="../embeddings/oleObject50.bin"/></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5.xml"/><Relationship Id="rId1" Type="http://schemas.openxmlformats.org/officeDocument/2006/relationships/tags" Target="../tags/tag54.xml"/><Relationship Id="rId4" Type="http://schemas.openxmlformats.org/officeDocument/2006/relationships/image" Target="../media/image12.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5.xml"/><Relationship Id="rId1" Type="http://schemas.openxmlformats.org/officeDocument/2006/relationships/tags" Target="../tags/tag55.xml"/><Relationship Id="rId4" Type="http://schemas.openxmlformats.org/officeDocument/2006/relationships/image" Target="../media/image12.emf"/></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5.xml"/><Relationship Id="rId1" Type="http://schemas.openxmlformats.org/officeDocument/2006/relationships/tags" Target="../tags/tag56.xml"/><Relationship Id="rId4" Type="http://schemas.openxmlformats.org/officeDocument/2006/relationships/image" Target="../media/image12.emf"/></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5.xml"/><Relationship Id="rId1" Type="http://schemas.openxmlformats.org/officeDocument/2006/relationships/tags" Target="../tags/tag57.xml"/><Relationship Id="rId4" Type="http://schemas.openxmlformats.org/officeDocument/2006/relationships/image" Target="../media/image12.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5.xml"/><Relationship Id="rId1" Type="http://schemas.openxmlformats.org/officeDocument/2006/relationships/tags" Target="../tags/tag58.xml"/><Relationship Id="rId4" Type="http://schemas.openxmlformats.org/officeDocument/2006/relationships/image" Target="../media/image12.emf"/></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5.xml"/><Relationship Id="rId1" Type="http://schemas.openxmlformats.org/officeDocument/2006/relationships/tags" Target="../tags/tag59.xml"/><Relationship Id="rId4" Type="http://schemas.openxmlformats.org/officeDocument/2006/relationships/image" Target="../media/image12.emf"/></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5.xml"/><Relationship Id="rId1" Type="http://schemas.openxmlformats.org/officeDocument/2006/relationships/tags" Target="../tags/tag60.xml"/><Relationship Id="rId4" Type="http://schemas.openxmlformats.org/officeDocument/2006/relationships/image" Target="../media/image12.emf"/></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5.xml"/><Relationship Id="rId1" Type="http://schemas.openxmlformats.org/officeDocument/2006/relationships/tags" Target="../tags/tag6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5.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Master" Target="../slideMasters/slideMaster5.xml"/><Relationship Id="rId1" Type="http://schemas.openxmlformats.org/officeDocument/2006/relationships/tags" Target="../tags/tag63.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5.xml"/><Relationship Id="rId1" Type="http://schemas.openxmlformats.org/officeDocument/2006/relationships/tags" Target="../tags/tag64.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5.xml"/><Relationship Id="rId1" Type="http://schemas.openxmlformats.org/officeDocument/2006/relationships/tags" Target="../tags/tag65.xml"/><Relationship Id="rId4" Type="http://schemas.openxmlformats.org/officeDocument/2006/relationships/image" Target="../media/image3.emf"/></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5.xml"/><Relationship Id="rId1" Type="http://schemas.openxmlformats.org/officeDocument/2006/relationships/tags" Target="../tags/tag66.xml"/><Relationship Id="rId4" Type="http://schemas.openxmlformats.org/officeDocument/2006/relationships/image" Target="../media/image3.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Master" Target="../slideMasters/slideMaster5.xml"/><Relationship Id="rId1" Type="http://schemas.openxmlformats.org/officeDocument/2006/relationships/tags" Target="../tags/tag67.xml"/><Relationship Id="rId4" Type="http://schemas.openxmlformats.org/officeDocument/2006/relationships/image" Target="../media/image3.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5.xml"/><Relationship Id="rId1" Type="http://schemas.openxmlformats.org/officeDocument/2006/relationships/tags" Target="../tags/tag68.xml"/><Relationship Id="rId4" Type="http://schemas.openxmlformats.org/officeDocument/2006/relationships/image" Target="../media/image3.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5.xml"/><Relationship Id="rId1" Type="http://schemas.openxmlformats.org/officeDocument/2006/relationships/tags" Target="../tags/tag69.xml"/><Relationship Id="rId4" Type="http://schemas.openxmlformats.org/officeDocument/2006/relationships/image" Target="../media/image3.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5.xml"/><Relationship Id="rId1" Type="http://schemas.openxmlformats.org/officeDocument/2006/relationships/tags" Target="../tags/tag70.xml"/><Relationship Id="rId4" Type="http://schemas.openxmlformats.org/officeDocument/2006/relationships/image" Target="../media/image3.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image" Target="../media/image15.jpeg"/><Relationship Id="rId2" Type="http://schemas.openxmlformats.org/officeDocument/2006/relationships/slideMaster" Target="../slideMasters/slideMaster5.xml"/><Relationship Id="rId1" Type="http://schemas.openxmlformats.org/officeDocument/2006/relationships/tags" Target="../tags/tag7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3.emf"/></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02344" y="117337"/>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bg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solidFill>
                  <a:schemeClr val="bg1"/>
                </a:solidFill>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69" y="432000"/>
            <a:ext cx="2304000" cy="581488"/>
          </a:xfrm>
          <a:prstGeom prst="rect">
            <a:avLst/>
          </a:prstGeom>
        </p:spPr>
      </p:pic>
      <p:sp>
        <p:nvSpPr>
          <p:cNvPr id="6" name="日付プレースホルダー 5"/>
          <p:cNvSpPr>
            <a:spLocks noGrp="1"/>
          </p:cNvSpPr>
          <p:nvPr>
            <p:ph type="dt" sz="half" idx="13"/>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bg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基本版） 目次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3" y="1476000"/>
            <a:ext cx="5361231" cy="4824000"/>
          </a:xfrm>
          <a:prstGeom prst="rect">
            <a:avLst/>
          </a:prstGeom>
        </p:spPr>
        <p:txBody>
          <a:bodyPr/>
          <a:lstStyle>
            <a:lvl1pPr>
              <a:lnSpc>
                <a:spcPct val="110000"/>
              </a:lnSpc>
              <a:spcBef>
                <a:spcPts val="600"/>
              </a:spcBef>
              <a:tabLst>
                <a:tab pos="5448300" algn="r"/>
              </a:tabLst>
              <a:defRPr sz="1200">
                <a:latin typeface="+mn-lt"/>
                <a:ea typeface="+mn-ea"/>
                <a:cs typeface="+mn-cs"/>
                <a:sym typeface="+mn-lt"/>
              </a:defRPr>
            </a:lvl1pPr>
            <a:lvl2pPr>
              <a:lnSpc>
                <a:spcPct val="110000"/>
              </a:lnSpc>
              <a:spcBef>
                <a:spcPts val="600"/>
              </a:spcBef>
              <a:tabLst>
                <a:tab pos="5448300" algn="r"/>
              </a:tabLst>
              <a:defRPr sz="1200">
                <a:latin typeface="+mn-lt"/>
                <a:ea typeface="+mn-ea"/>
                <a:cs typeface="+mn-cs"/>
                <a:sym typeface="+mn-lt"/>
              </a:defRPr>
            </a:lvl2pPr>
            <a:lvl3pPr>
              <a:lnSpc>
                <a:spcPct val="110000"/>
              </a:lnSpc>
              <a:spcBef>
                <a:spcPts val="600"/>
              </a:spcBef>
              <a:tabLst>
                <a:tab pos="5448300" algn="r"/>
              </a:tabLst>
              <a:defRPr sz="1200">
                <a:latin typeface="+mn-lt"/>
                <a:ea typeface="+mn-ea"/>
                <a:cs typeface="+mn-cs"/>
                <a:sym typeface="+mn-lt"/>
              </a:defRPr>
            </a:lvl3pPr>
            <a:lvl4pPr>
              <a:lnSpc>
                <a:spcPct val="110000"/>
              </a:lnSpc>
              <a:spcBef>
                <a:spcPts val="600"/>
              </a:spcBef>
              <a:tabLst>
                <a:tab pos="5448300" algn="r"/>
              </a:tabLst>
              <a:defRPr sz="1200">
                <a:latin typeface="+mn-lt"/>
                <a:ea typeface="+mn-ea"/>
                <a:cs typeface="+mn-cs"/>
                <a:sym typeface="+mn-lt"/>
              </a:defRPr>
            </a:lvl4pPr>
            <a:lvl5pPr>
              <a:tabLst>
                <a:tab pos="5448300"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600"/>
              </a:spcBef>
              <a:tabLst>
                <a:tab pos="5448300" algn="r"/>
              </a:tabLst>
              <a:defRPr sz="1200">
                <a:latin typeface="+mn-lt"/>
                <a:ea typeface="+mn-ea"/>
                <a:cs typeface="+mn-cs"/>
                <a:sym typeface="+mn-lt"/>
              </a:defRPr>
            </a:lvl1pPr>
            <a:lvl2pPr>
              <a:lnSpc>
                <a:spcPct val="110000"/>
              </a:lnSpc>
              <a:spcBef>
                <a:spcPts val="600"/>
              </a:spcBef>
              <a:tabLst>
                <a:tab pos="5448300" algn="r"/>
              </a:tabLst>
              <a:defRPr sz="1200">
                <a:latin typeface="+mn-lt"/>
                <a:ea typeface="+mn-ea"/>
                <a:cs typeface="+mn-cs"/>
                <a:sym typeface="+mn-lt"/>
              </a:defRPr>
            </a:lvl2pPr>
            <a:lvl3pPr>
              <a:lnSpc>
                <a:spcPct val="110000"/>
              </a:lnSpc>
              <a:spcBef>
                <a:spcPts val="600"/>
              </a:spcBef>
              <a:tabLst>
                <a:tab pos="5448300" algn="r"/>
              </a:tabLst>
              <a:defRPr sz="1200">
                <a:latin typeface="+mn-lt"/>
                <a:ea typeface="+mn-ea"/>
                <a:cs typeface="+mn-cs"/>
                <a:sym typeface="+mn-lt"/>
              </a:defRPr>
            </a:lvl3pPr>
            <a:lvl4pPr>
              <a:lnSpc>
                <a:spcPct val="110000"/>
              </a:lnSpc>
              <a:spcBef>
                <a:spcPts val="600"/>
              </a:spcBef>
              <a:tabLst>
                <a:tab pos="5448300" algn="r"/>
              </a:tabLst>
              <a:defRPr sz="1200">
                <a:latin typeface="+mn-lt"/>
                <a:ea typeface="+mn-ea"/>
                <a:cs typeface="+mn-cs"/>
                <a:sym typeface="+mn-lt"/>
              </a:defRPr>
            </a:lvl4pPr>
            <a:lvl5pPr>
              <a:tabLst>
                <a:tab pos="5448300"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基本版） 白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p:txBody>
          <a:bodyPr/>
          <a:lstStyle>
            <a:lvl1pPr>
              <a:defRPr>
                <a:latin typeface="+mn-lt"/>
                <a:ea typeface="+mn-ea"/>
                <a:cs typeface="+mn-cs"/>
                <a:sym typeface="+mn-lt"/>
              </a:defRPr>
            </a:lvl1pPr>
          </a:lstStyle>
          <a:p>
            <a:r>
              <a:rPr lang="en-GB" altLang="en-GB"/>
              <a:t>DT Template A4</a:t>
            </a:r>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基本版） 中表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基本版） タイトルのみ_Header上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3231" y="180000"/>
            <a:ext cx="11165538" cy="360000"/>
          </a:xfrm>
          <a:prstGeom prst="rect">
            <a:avLst/>
          </a:prstGeom>
        </p:spPr>
        <p:txBody>
          <a:bodyPr wrap="none" anchor="t" anchorCtr="0">
            <a:noAutofit/>
          </a:bodyPr>
          <a:lstStyle>
            <a:lvl1pPr>
              <a:lnSpc>
                <a:spcPct val="100000"/>
              </a:lnSpc>
              <a:spcBef>
                <a:spcPts val="0"/>
              </a:spcBef>
              <a:defRPr sz="2100" b="1" baseline="0">
                <a:solidFill>
                  <a:schemeClr val="tx1"/>
                </a:solidFill>
                <a:latin typeface="+mj-lt"/>
                <a:ea typeface="+mj-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512611" y="684000"/>
            <a:ext cx="11165538" cy="615600"/>
          </a:xfrm>
        </p:spPr>
        <p:txBody>
          <a:bodyPr vert="horz" anchor="t"/>
          <a:lstStyle>
            <a:lvl1pPr>
              <a:defRPr sz="1800" b="0" baseline="0">
                <a:latin typeface="+mn-lt"/>
                <a:ea typeface="+mn-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marR="0" indent="-14414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200" baseline="0">
                <a:latin typeface="+mn-lt"/>
                <a:ea typeface="+mn-ea"/>
                <a:cs typeface="+mn-cs"/>
                <a:sym typeface="+mn-lt"/>
              </a:defRPr>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0822A2BF-4EE5-45F6-88E1-9AA10A8C672A}" type="slidenum">
              <a:rPr lang="ja-JP" altLang="en-US" smtClean="0"/>
              <a:t>‹#›</a:t>
            </a:fld>
            <a:endParaRPr lang="ja-JP" altLang="en-US"/>
          </a:p>
        </p:txBody>
      </p:sp>
      <p:sp>
        <p:nvSpPr>
          <p:cNvPr id="8" name="フッター プレースホルダ 7"/>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2"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marR="0" indent="-14414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indent="-144145">
              <a:lnSpc>
                <a:spcPct val="110000"/>
              </a:lnSpc>
              <a:spcBef>
                <a:spcPts val="600"/>
              </a:spcBef>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基本版） コンテンツ全面_レベル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600"/>
              </a:spcBef>
              <a:buFont typeface="Arial" panose="020B0604020202020204" pitchFamily="34" charset="0"/>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indent="-144145">
              <a:lnSpc>
                <a:spcPct val="110000"/>
              </a:lnSpc>
              <a:spcBef>
                <a:spcPts val="600"/>
              </a:spcBef>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115">
              <a:lnSpc>
                <a:spcPct val="100000"/>
              </a:lnSpc>
              <a:spcBef>
                <a:spcPts val="50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sp>
        <p:nvSpPr>
          <p:cNvPr id="2" name="テキスト ボックス 1"/>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5290" y="117337"/>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4"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8" name="図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3969" y="432000"/>
            <a:ext cx="2304000" cy="587972"/>
          </a:xfrm>
          <a:prstGeom prst="rect">
            <a:avLst/>
          </a:prstGeom>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4" name="図 3"/>
          <p:cNvPicPr>
            <a:picLocks noChangeAspect="1"/>
          </p:cNvPicPr>
          <p:nvPr userDrawn="1"/>
        </p:nvPicPr>
        <p:blipFill>
          <a:blip r:embed="rId6"/>
          <a:stretch>
            <a:fillRect/>
          </a:stretch>
        </p:blipFill>
        <p:spPr bwMode="gray">
          <a:xfrm>
            <a:off x="9908831" y="5472511"/>
            <a:ext cx="1772308" cy="873777"/>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1"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71" y="432000"/>
            <a:ext cx="2302096" cy="586800"/>
          </a:xfrm>
          <a:prstGeom prst="rect">
            <a:avLst/>
          </a:prstGeom>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6" name="図 5"/>
          <p:cNvPicPr>
            <a:picLocks noChangeAspect="1"/>
          </p:cNvPicPr>
          <p:nvPr userDrawn="1"/>
        </p:nvPicPr>
        <p:blipFill>
          <a:blip r:embed="rId6"/>
          <a:stretch>
            <a:fillRect/>
          </a:stretch>
        </p:blipFill>
        <p:spPr bwMode="gray">
          <a:xfrm>
            <a:off x="9908831" y="5472506"/>
            <a:ext cx="1772308" cy="873777"/>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0"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3" name="図 12"/>
          <p:cNvPicPr>
            <a:picLocks noChangeAspect="1"/>
          </p:cNvPicPr>
          <p:nvPr userDrawn="1"/>
        </p:nvPicPr>
        <p:blipFill rotWithShape="1">
          <a:blip r:embed="rId5">
            <a:extLst>
              <a:ext uri="{28A0092B-C50C-407E-A947-70E740481C1C}">
                <a14:useLocalDpi xmlns:a14="http://schemas.microsoft.com/office/drawing/2010/main" val="0"/>
              </a:ext>
            </a:extLst>
          </a:blip>
          <a:srcRect/>
          <a:stretch>
            <a:fillRect/>
          </a:stretch>
        </p:blipFill>
        <p:spPr bwMode="gray">
          <a:xfrm>
            <a:off x="512610" y="431005"/>
            <a:ext cx="4243429" cy="586800"/>
          </a:xfrm>
          <a:prstGeom prst="rect">
            <a:avLst/>
          </a:prstGeom>
          <a:noFill/>
          <a:ln>
            <a:noFill/>
          </a:ln>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12" name="図 11"/>
          <p:cNvPicPr>
            <a:picLocks noChangeAspect="1"/>
          </p:cNvPicPr>
          <p:nvPr userDrawn="1"/>
        </p:nvPicPr>
        <p:blipFill>
          <a:blip r:embed="rId6"/>
          <a:stretch>
            <a:fillRect/>
          </a:stretch>
        </p:blipFill>
        <p:spPr bwMode="gray">
          <a:xfrm>
            <a:off x="9908831" y="5472511"/>
            <a:ext cx="1772308" cy="873777"/>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0"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p:cNvPicPr>
            <a:picLocks noChangeAspect="1"/>
          </p:cNvPicPr>
          <p:nvPr userDrawn="1"/>
        </p:nvPicPr>
        <p:blipFill rotWithShape="1">
          <a:blip r:embed="rId5">
            <a:extLst>
              <a:ext uri="{28A0092B-C50C-407E-A947-70E740481C1C}">
                <a14:useLocalDpi xmlns:a14="http://schemas.microsoft.com/office/drawing/2010/main" val="0"/>
              </a:ext>
            </a:extLst>
          </a:blip>
          <a:stretch>
            <a:fillRect/>
          </a:stretch>
        </p:blipFill>
        <p:spPr bwMode="gray">
          <a:xfrm>
            <a:off x="513969" y="432000"/>
            <a:ext cx="4246090" cy="586076"/>
          </a:xfrm>
          <a:prstGeom prst="rect">
            <a:avLst/>
          </a:prstGeom>
        </p:spPr>
      </p:pic>
      <p:sp>
        <p:nvSpPr>
          <p:cNvPr id="9"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12" name="図 11"/>
          <p:cNvPicPr>
            <a:picLocks noChangeAspect="1"/>
          </p:cNvPicPr>
          <p:nvPr userDrawn="1"/>
        </p:nvPicPr>
        <p:blipFill>
          <a:blip r:embed="rId6"/>
          <a:stretch>
            <a:fillRect/>
          </a:stretch>
        </p:blipFill>
        <p:spPr bwMode="gray">
          <a:xfrm>
            <a:off x="9908831" y="5472506"/>
            <a:ext cx="1772308" cy="873777"/>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7620" imgH="7620" progId="TCLayout.ActiveDocument.1">
                  <p:embed/>
                </p:oleObj>
              </mc:Choice>
              <mc:Fallback>
                <p:oleObj name="think-cellスライド" r:id="rId4" imgW="7620" imgH="7620" progId="TCLayout.ActiveDocument.1">
                  <p:embed/>
                  <p:pic>
                    <p:nvPicPr>
                      <p:cNvPr id="0" name="オブジェクト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ln>
        </p:spPr>
        <p:txBody>
          <a:bodyPr rot="0" spcFirstLastPara="0" vertOverflow="overflow" horzOverflow="overflow" vert="horz" wrap="none" lIns="0" tIns="0" rIns="0" bIns="0" numCol="1" spcCol="0" rtlCol="0" fromWordArt="0" anchor="ctr" anchorCtr="0" forceAA="0" compatLnSpc="1">
            <a:noAutofit/>
          </a:bodyPr>
          <a:lstStyle/>
          <a:p>
            <a:pPr marL="0" marR="0" lvl="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sp>
        <p:nvSpPr>
          <p:cNvPr id="5" name="テキスト ボックス 4"/>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37340" y="133192"/>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anose="020B0604020202020204" pitchFamily="34" charset="0"/>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005"/>
            <a:ext cx="3721455" cy="632962"/>
          </a:xfrm>
          <a:prstGeom prst="rect">
            <a:avLst/>
          </a:prstGeom>
          <a:noFill/>
          <a:ln>
            <a:noFill/>
          </a:ln>
        </p:spPr>
      </p:pic>
    </p:spTree>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997"/>
            <a:ext cx="3725944" cy="632962"/>
          </a:xfrm>
          <a:prstGeom prst="rect">
            <a:avLst/>
          </a:prstGeom>
        </p:spPr>
      </p:pic>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Power Library &amp; Appendix</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5"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marR="0" indent="-177165" algn="l" defTabSz="1217295" rtl="0" eaLnBrk="1" fontAlgn="auto" latinLnBrk="0" hangingPunct="1">
              <a:lnSpc>
                <a:spcPct val="110000"/>
              </a:lnSpc>
              <a:spcBef>
                <a:spcPts val="740"/>
              </a:spcBef>
              <a:spcAft>
                <a:spcPts val="0"/>
              </a:spcAft>
              <a:buClrTx/>
              <a:buSzTx/>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40"/>
              </a:spcBef>
              <a:buFont typeface="Arial" panose="020B0604020202020204" pitchFamily="34" charset="0"/>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87861"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2024. For information, contact Deloitte Tohmatsu Group.</a:t>
            </a:r>
          </a:p>
        </p:txBody>
      </p:sp>
      <p:grpSp>
        <p:nvGrpSpPr>
          <p:cNvPr id="8" name="グループ化 7"/>
          <p:cNvGrpSpPr/>
          <p:nvPr userDrawn="1"/>
        </p:nvGrpSpPr>
        <p:grpSpPr>
          <a:xfrm>
            <a:off x="10270800" y="4114800"/>
            <a:ext cx="1440000" cy="1894801"/>
            <a:chOff x="8050246" y="4451478"/>
            <a:chExt cx="1440000" cy="1894801"/>
          </a:xfrm>
        </p:grpSpPr>
        <p:pic>
          <p:nvPicPr>
            <p:cNvPr id="9" name="図 8" descr="ロゴ, 会社名&#10;&#10;自動的に生成された説明"/>
            <p:cNvPicPr>
              <a:picLocks noChangeAspect="1"/>
            </p:cNvPicPr>
            <p:nvPr userDrawn="1"/>
          </p:nvPicPr>
          <p:blipFill>
            <a:blip r:embed="rId6" cstate="print"/>
            <a:stretch>
              <a:fillRect/>
            </a:stretch>
          </p:blipFill>
          <p:spPr bwMode="gray">
            <a:xfrm>
              <a:off x="8050246" y="4451478"/>
              <a:ext cx="1440000" cy="873777"/>
            </a:xfrm>
            <a:prstGeom prst="rect">
              <a:avLst/>
            </a:prstGeom>
          </p:spPr>
        </p:pic>
        <p:pic>
          <p:nvPicPr>
            <p:cNvPr id="10" name="図 9" descr="ロゴ&#10;&#10;自動的に生成された説明"/>
            <p:cNvPicPr>
              <a:picLocks noChangeAspect="1"/>
            </p:cNvPicPr>
            <p:nvPr userDrawn="1"/>
          </p:nvPicPr>
          <p:blipFill>
            <a:blip r:embed="rId7" cstate="print"/>
            <a:stretch>
              <a:fillRect/>
            </a:stretch>
          </p:blipFill>
          <p:spPr>
            <a:xfrm>
              <a:off x="8148021" y="5473537"/>
              <a:ext cx="1244450" cy="872742"/>
            </a:xfrm>
            <a:prstGeom prst="rect">
              <a:avLst/>
            </a:prstGeom>
          </p:spPr>
        </p:pic>
      </p:grpSp>
    </p:spTree>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pic>
        <p:nvPicPr>
          <p:cNvPr id="3" name="図 2" descr="テキスト&#10;&#10;中程度の精度で自動的に生成された説明"/>
          <p:cNvPicPr>
            <a:picLocks noChangeAspect="1"/>
          </p:cNvPicPr>
          <p:nvPr userDrawn="1"/>
        </p:nvPicPr>
        <p:blipFill>
          <a:blip r:embed="rId2"/>
          <a:stretch>
            <a:fillRect/>
          </a:stretch>
        </p:blipFill>
        <p:spPr>
          <a:xfrm>
            <a:off x="9930034" y="66263"/>
            <a:ext cx="2182024" cy="662400"/>
          </a:xfrm>
          <a:prstGeom prst="rect">
            <a:avLst/>
          </a:prstGeom>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7620" imgH="7620" progId="TCLayout.ActiveDocument.1">
                  <p:embed/>
                </p:oleObj>
              </mc:Choice>
              <mc:Fallback>
                <p:oleObj name="think-cellスライド" r:id="rId4" imgW="7620" imgH="7620" progId="TCLayout.ActiveDocument.1">
                  <p:embed/>
                  <p:pic>
                    <p:nvPicPr>
                      <p:cNvPr id="0" name="オブジェクト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ln>
        </p:spPr>
        <p:txBody>
          <a:bodyPr rot="0" spcFirstLastPara="0" vertOverflow="overflow" horzOverflow="overflow" vert="horz" wrap="none" lIns="0" tIns="0" rIns="0" bIns="0" numCol="1" spcCol="0" rtlCol="0" fromWordArt="0" anchor="ctr" anchorCtr="0" forceAA="0" compatLnSpc="1">
            <a:noAutofit/>
          </a:bodyPr>
          <a:lstStyle/>
          <a:p>
            <a:pPr marL="0" marR="0" lvl="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cSld>
  <p:clrMapOvr>
    <a:masterClrMapping/>
  </p:clrMapOvr>
  <p:hf hdr="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anose="020B0604020202020204" pitchFamily="34" charset="0"/>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115">
              <a:lnSpc>
                <a:spcPct val="100000"/>
              </a:lnSpc>
              <a:spcBef>
                <a:spcPts val="50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pic>
        <p:nvPicPr>
          <p:cNvPr id="5" name="図 4" descr="テキスト&#10;&#10;中程度の精度で自動的に生成された説明"/>
          <p:cNvPicPr>
            <a:picLocks noChangeAspect="1"/>
          </p:cNvPicPr>
          <p:nvPr userDrawn="1"/>
        </p:nvPicPr>
        <p:blipFill>
          <a:blip r:embed="rId2"/>
          <a:stretch>
            <a:fillRect/>
          </a:stretch>
        </p:blipFill>
        <p:spPr>
          <a:xfrm>
            <a:off x="9930034" y="66263"/>
            <a:ext cx="2182024" cy="662400"/>
          </a:xfrm>
          <a:prstGeom prst="rect">
            <a:avLst/>
          </a:prstGeom>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cSld>
  <p:clrMapOvr>
    <a:masterClrMapping/>
  </p:clrMapOvr>
  <p:hf hdr="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005"/>
            <a:ext cx="3721455" cy="632962"/>
          </a:xfrm>
          <a:prstGeom prst="rect">
            <a:avLst/>
          </a:prstGeom>
          <a:noFill/>
          <a:ln>
            <a:noFill/>
          </a:ln>
        </p:spPr>
      </p:pic>
    </p:spTree>
  </p:cSld>
  <p:clrMapOvr>
    <a:masterClrMapping/>
  </p:clrMapOvr>
  <p:hf hdr="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997"/>
            <a:ext cx="3725944" cy="632962"/>
          </a:xfrm>
          <a:prstGeom prst="rect">
            <a:avLst/>
          </a:prstGeom>
        </p:spPr>
      </p:pic>
    </p:spTree>
  </p:cSld>
  <p:clrMapOvr>
    <a:masterClrMapping/>
  </p:clrMapOvr>
  <p:hf hdr="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5"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marR="0" indent="-177165" algn="l" defTabSz="1217295" rtl="0" eaLnBrk="1" fontAlgn="auto" latinLnBrk="0" hangingPunct="1">
              <a:lnSpc>
                <a:spcPct val="110000"/>
              </a:lnSpc>
              <a:spcBef>
                <a:spcPts val="740"/>
              </a:spcBef>
              <a:spcAft>
                <a:spcPts val="0"/>
              </a:spcAft>
              <a:buClrTx/>
              <a:buSzTx/>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40"/>
              </a:spcBef>
              <a:buFont typeface="Arial" panose="020B0604020202020204" pitchFamily="34" charset="0"/>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87861"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2025. For information, contact Deloitte Tohmatsu Group.</a:t>
            </a:r>
          </a:p>
        </p:txBody>
      </p:sp>
      <p:grpSp>
        <p:nvGrpSpPr>
          <p:cNvPr id="8" name="グループ化 7"/>
          <p:cNvGrpSpPr/>
          <p:nvPr userDrawn="1"/>
        </p:nvGrpSpPr>
        <p:grpSpPr>
          <a:xfrm>
            <a:off x="10270800" y="4114800"/>
            <a:ext cx="1440000" cy="1894801"/>
            <a:chOff x="8050246" y="4451478"/>
            <a:chExt cx="1440000" cy="1894801"/>
          </a:xfrm>
        </p:grpSpPr>
        <p:pic>
          <p:nvPicPr>
            <p:cNvPr id="9" name="図 8" descr="ロゴ, 会社名&#10;&#10;自動的に生成された説明"/>
            <p:cNvPicPr>
              <a:picLocks noChangeAspect="1"/>
            </p:cNvPicPr>
            <p:nvPr userDrawn="1"/>
          </p:nvPicPr>
          <p:blipFill>
            <a:blip r:embed="rId6" cstate="print"/>
            <a:stretch>
              <a:fillRect/>
            </a:stretch>
          </p:blipFill>
          <p:spPr bwMode="gray">
            <a:xfrm>
              <a:off x="8050246" y="4451478"/>
              <a:ext cx="1440000" cy="873777"/>
            </a:xfrm>
            <a:prstGeom prst="rect">
              <a:avLst/>
            </a:prstGeom>
          </p:spPr>
        </p:pic>
        <p:pic>
          <p:nvPicPr>
            <p:cNvPr id="10" name="図 9" descr="ロゴ&#10;&#10;自動的に生成された説明"/>
            <p:cNvPicPr>
              <a:picLocks noChangeAspect="1"/>
            </p:cNvPicPr>
            <p:nvPr userDrawn="1"/>
          </p:nvPicPr>
          <p:blipFill>
            <a:blip r:embed="rId7" cstate="print"/>
            <a:stretch>
              <a:fillRect/>
            </a:stretch>
          </p:blipFill>
          <p:spPr>
            <a:xfrm>
              <a:off x="8148021" y="5473537"/>
              <a:ext cx="1244450" cy="872742"/>
            </a:xfrm>
            <a:prstGeom prst="rect">
              <a:avLst/>
            </a:prstGeom>
          </p:spPr>
        </p:pic>
      </p:gr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65415"/>
            <a:ext cx="11550650" cy="5371874"/>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t>9/18/2025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tx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7" name="図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2610" y="432000"/>
            <a:ext cx="2304000" cy="587972"/>
          </a:xfrm>
          <a:prstGeom prst="rect">
            <a:avLst/>
          </a:prstGeom>
        </p:spPr>
      </p:pic>
      <p:sp>
        <p:nvSpPr>
          <p:cNvPr id="6" name="日付プレースホルダー 5"/>
          <p:cNvSpPr>
            <a:spLocks noGrp="1"/>
          </p:cNvSpPr>
          <p:nvPr>
            <p:ph type="dt" sz="half" idx="13"/>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basic_cover">
    <p:bg>
      <p:bgPr>
        <a:solidFill>
          <a:schemeClr val="bg1"/>
        </a:solidFill>
        <a:effectLst/>
      </p:bgPr>
    </p:bg>
    <p:spTree>
      <p:nvGrpSpPr>
        <p:cNvPr id="1" name=""/>
        <p:cNvGrpSpPr/>
        <p:nvPr/>
      </p:nvGrpSpPr>
      <p:grpSpPr>
        <a:xfrm>
          <a:off x="0" y="0"/>
          <a:ext cx="0" cy="0"/>
          <a:chOff x="0" y="0"/>
          <a:chExt cx="0" cy="0"/>
        </a:xfrm>
      </p:grpSpPr>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p:cNvSpPr txBox="1"/>
          <p:nvPr userDrawn="1"/>
        </p:nvSpPr>
        <p:spPr>
          <a:xfrm>
            <a:off x="10768120" y="656867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64942" y="98392"/>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sp>
        <p:nvSpPr>
          <p:cNvPr id="5" name="テキスト ボックス 4"/>
          <p:cNvSpPr txBox="1"/>
          <p:nvPr userDrawn="1"/>
        </p:nvSpPr>
        <p:spPr>
          <a:xfrm>
            <a:off x="10737640" y="656890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dirty="0">
                <a:solidFill>
                  <a:srgbClr val="FF0000"/>
                </a:solidFill>
                <a:latin typeface="+mj-lt"/>
                <a:ea typeface="MS Gothic" panose="020B0609070205080204" pitchFamily="49" charset="-128"/>
              </a:rPr>
              <a:t>CONFIDENTIAL</a:t>
            </a:r>
            <a:endParaRPr kumimoji="1" lang="ja-JP" altLang="en-US" sz="1100" b="0" i="0" dirty="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38272" y="91514"/>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tx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oleObject" Target="../embeddings/oleObject3.bin"/><Relationship Id="rId5" Type="http://schemas.openxmlformats.org/officeDocument/2006/relationships/tags" Target="../tags/tag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ags" Target="../tags/tag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3.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image" Target="../media/image3.emf"/><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oleObject" Target="../embeddings/oleObject4.bin"/><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oleObject" Target="../embeddings/oleObject21.bin"/><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ags" Target="../tags/tag22.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image" Target="../media/image12.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oleObject" Target="../embeddings/oleObject45.bin"/><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tags" Target="../tags/tag47.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5.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image" Target="../media/image12.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image" Target="../media/image1.emf"/><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oleObject" Target="../embeddings/oleObject69.bin"/><Relationship Id="rId2" Type="http://schemas.openxmlformats.org/officeDocument/2006/relationships/slideLayout" Target="../slideLayouts/slideLayout71.xml"/><Relationship Id="rId16" Type="http://schemas.openxmlformats.org/officeDocument/2006/relationships/image" Target="../media/image16.jpeg"/><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tags" Target="../tags/tag72.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7" imgW="5715" imgH="5715" progId="TCLayout.ActiveDocument.1">
                  <p:embed/>
                </p:oleObj>
              </mc:Choice>
              <mc:Fallback>
                <p:oleObj name="think-cellスライド" r:id="rId7" imgW="5715" imgH="5715" progId="TCLayout.ActiveDocument.1">
                  <p:embed/>
                  <p:pic>
                    <p:nvPicPr>
                      <p:cNvPr id="0" name="オブジェクト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p:cNvSpPr>
            <a:spLocks noGrp="1"/>
          </p:cNvSpPr>
          <p:nvPr>
            <p:ph type="body" idx="1"/>
          </p:nvPr>
        </p:nvSpPr>
        <p:spPr>
          <a:xfrm>
            <a:off x="407988" y="1187354"/>
            <a:ext cx="11556999" cy="5049933"/>
          </a:xfrm>
          <a:prstGeom prst="rect">
            <a:avLst/>
          </a:prstGeom>
        </p:spPr>
        <p:txBody>
          <a:bodyPr vert="horz" lIns="0" tIns="0" rIns="0" bIns="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panose="020B0604030504040204" charset="-128"/>
        </a:defRPr>
      </a:lvl1pPr>
    </p:titleStyle>
    <p:bodyStyle>
      <a:lvl1pPr marL="285750" indent="-285750" algn="l" defTabSz="914400" rtl="0" eaLnBrk="1" latinLnBrk="0" hangingPunct="1">
        <a:lnSpc>
          <a:spcPct val="10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95"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84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885"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93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6" imgW="5715" imgH="5715" progId="TCLayout.ActiveDocument.1">
                  <p:embed/>
                </p:oleObj>
              </mc:Choice>
              <mc:Fallback>
                <p:oleObj name="think-cellスライド" r:id="rId6" imgW="5715" imgH="5715" progId="TCLayout.ActiveDocument.1">
                  <p:embed/>
                  <p:pic>
                    <p:nvPicPr>
                      <p:cNvPr id="0" name="オブジェクト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p:cNvSpPr>
            <a:spLocks noGrp="1"/>
          </p:cNvSpPr>
          <p:nvPr>
            <p:ph type="body" idx="1"/>
          </p:nvPr>
        </p:nvSpPr>
        <p:spPr>
          <a:xfrm>
            <a:off x="407988" y="1187354"/>
            <a:ext cx="11556999" cy="5049933"/>
          </a:xfrm>
          <a:prstGeom prst="rect">
            <a:avLst/>
          </a:prstGeom>
        </p:spPr>
        <p:txBody>
          <a:bodyPr vert="horz" lIns="0" tIns="0" rIns="0" bIns="0" rtlCol="0">
            <a:normAutofit/>
          </a:body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マスター テキストの書式設定</a:t>
            </a:r>
          </a:p>
          <a:p>
            <a:pPr marL="645795" marR="0" lvl="1"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2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005840" marR="0" lvl="2"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3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365885" marR="0" lvl="3"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4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725930" marR="0" lvl="4"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5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panose="020B0604030504040204" charset="-128"/>
        </a:defRPr>
      </a:lvl1pPr>
    </p:titleStyle>
    <p:bodyStyle>
      <a:lvl1pPr marL="0" indent="0" algn="l" defTabSz="914400" rtl="0" eaLnBrk="1" latinLnBrk="0" hangingPunct="1">
        <a:lnSpc>
          <a:spcPct val="100000"/>
        </a:lnSpc>
        <a:spcBef>
          <a:spcPts val="1000"/>
        </a:spcBef>
        <a:buFont typeface="Arial" panose="020B0604020202020204" pitchFamily="34" charset="0"/>
        <a:buNone/>
        <a:defRPr kumimoji="1" sz="1600" kern="1200" baseline="0">
          <a:solidFill>
            <a:schemeClr val="tx1"/>
          </a:solidFill>
          <a:latin typeface="+mn-lt"/>
          <a:ea typeface="+mn-ea"/>
          <a:cs typeface="+mn-cs"/>
        </a:defRPr>
      </a:lvl1pPr>
      <a:lvl2pPr marL="360045"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2pPr>
      <a:lvl3pPr marL="72009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3pPr>
      <a:lvl4pPr marL="1080135"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4pPr>
      <a:lvl5pPr marL="144018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8"/>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19" imgW="5080" imgH="5080" progId="TCLayout.ActiveDocument.1">
                  <p:embed/>
                </p:oleObj>
              </mc:Choice>
              <mc:Fallback>
                <p:oleObj name="think-cellスライド" r:id="rId19" imgW="5080" imgH="5080" progId="TCLayout.ActiveDocument.1">
                  <p:embed/>
                  <p:pic>
                    <p:nvPicPr>
                      <p:cNvPr id="0" name="オブジェクト 3" hidden="1"/>
                      <p:cNvPicPr/>
                      <p:nvPr/>
                    </p:nvPicPr>
                    <p:blipFill>
                      <a:blip r:embed="rId20"/>
                      <a:stretch>
                        <a:fillRect/>
                      </a:stretch>
                    </p:blipFill>
                    <p:spPr>
                      <a:xfrm>
                        <a:off x="1955" y="1588"/>
                        <a:ext cx="1954" cy="1588"/>
                      </a:xfrm>
                      <a:prstGeom prst="rect">
                        <a:avLst/>
                      </a:prstGeom>
                    </p:spPr>
                  </p:pic>
                </p:oleObj>
              </mc:Fallback>
            </mc:AlternateContent>
          </a:graphicData>
        </a:graphic>
      </p:graphicFrame>
      <p:sp>
        <p:nvSpPr>
          <p:cNvPr id="2" name="Title Placeholder 1"/>
          <p:cNvSpPr>
            <a:spLocks noGrp="1"/>
          </p:cNvSpPr>
          <p:nvPr>
            <p:ph type="title"/>
          </p:nvPr>
        </p:nvSpPr>
        <p:spPr bwMode="gray">
          <a:xfrm>
            <a:off x="513231" y="180000"/>
            <a:ext cx="11165538" cy="6156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868432" y="6588000"/>
            <a:ext cx="5006769" cy="169200"/>
          </a:xfrm>
          <a:prstGeom prst="rect">
            <a:avLst/>
          </a:prstGeom>
        </p:spPr>
        <p:txBody>
          <a:bodyPr vert="horz" lIns="0" tIns="0" rIns="0" bIns="0" rtlCol="0" anchor="b" anchorCtr="0"/>
          <a:lstStyle>
            <a:lvl1pPr algn="l">
              <a:defRPr sz="900">
                <a:solidFill>
                  <a:schemeClr val="tx1"/>
                </a:solidFill>
                <a:latin typeface="+mn-lt"/>
                <a:ea typeface="+mn-ea"/>
                <a:cs typeface="+mn-cs"/>
                <a:sym typeface="+mn-lt"/>
              </a:defRPr>
            </a:lvl1pPr>
          </a:lstStyle>
          <a:p>
            <a:pPr fontAlgn="auto">
              <a:spcBef>
                <a:spcPts val="0"/>
              </a:spcBef>
              <a:spcAft>
                <a:spcPts val="0"/>
              </a:spcAft>
            </a:pPr>
            <a:r>
              <a:rPr kumimoji="1" lang="en-GB" altLang="en-GB"/>
              <a:t>DT Template A4</a:t>
            </a:r>
          </a:p>
        </p:txBody>
      </p:sp>
      <p:sp>
        <p:nvSpPr>
          <p:cNvPr id="9" name="スライド番号プレースホルダ 9"/>
          <p:cNvSpPr>
            <a:spLocks noGrp="1"/>
          </p:cNvSpPr>
          <p:nvPr>
            <p:ph type="sldNum" sz="quarter" idx="4"/>
          </p:nvPr>
        </p:nvSpPr>
        <p:spPr bwMode="gray">
          <a:xfrm>
            <a:off x="513969" y="6588000"/>
            <a:ext cx="221538" cy="169200"/>
          </a:xfrm>
          <a:prstGeom prst="rect">
            <a:avLst/>
          </a:prstGeom>
        </p:spPr>
        <p:txBody>
          <a:bodyPr vert="horz" wrap="none" lIns="0" tIns="0" rIns="0" bIns="0" rtlCol="0" anchor="b" anchorCtr="0"/>
          <a:lstStyle>
            <a:lvl1pPr algn="r">
              <a:defRPr sz="900">
                <a:solidFill>
                  <a:schemeClr val="tx1"/>
                </a:solidFill>
                <a:latin typeface="+mn-lt"/>
                <a:ea typeface="+mn-ea"/>
                <a:cs typeface="+mn-cs"/>
                <a:sym typeface="+mn-lt"/>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317538" y="6588000"/>
            <a:ext cx="5361231"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sym typeface="+mn-lt"/>
              </a:rPr>
              <a:t>© 2022. For information, contact Deloitte Tohmatsu Group.</a:t>
            </a:r>
          </a:p>
        </p:txBody>
      </p:sp>
      <p:sp>
        <p:nvSpPr>
          <p:cNvPr id="3" name="テキスト プレースホルダー 2"/>
          <p:cNvSpPr>
            <a:spLocks noGrp="1"/>
          </p:cNvSpPr>
          <p:nvPr>
            <p:ph type="body" idx="1"/>
          </p:nvPr>
        </p:nvSpPr>
        <p:spPr bwMode="gray">
          <a:xfrm>
            <a:off x="513231" y="1476000"/>
            <a:ext cx="11166862" cy="4824000"/>
          </a:xfrm>
          <a:prstGeom prst="rect">
            <a:avLst/>
          </a:prstGeom>
        </p:spPr>
        <p:txBody>
          <a:bodyPr vert="horz" lIns="0" tIns="0" rIns="0" bIns="0" rtlCol="0">
            <a:noAutofit/>
          </a:bodyPr>
          <a:lstStyle/>
          <a:p>
            <a:pPr lvl="0"/>
            <a:r>
              <a:rPr kumimoji="1" lang="ja-JP" altLang="en-US"/>
              <a:t>マスター テキストの書式設定</a:t>
            </a:r>
            <a:endParaRPr kumimoji="1" lang="en-US" altLang="ja-JP"/>
          </a:p>
          <a:p>
            <a:pPr lvl="1"/>
            <a:r>
              <a:rPr kumimoji="1" lang="ja-JP" altLang="en-US"/>
              <a:t>第 </a:t>
            </a:r>
            <a:r>
              <a:rPr kumimoji="1" lang="en-US" altLang="ja-JP"/>
              <a:t>1 </a:t>
            </a:r>
            <a:r>
              <a:rPr kumimoji="1" lang="ja-JP" altLang="en-US"/>
              <a:t>レベル</a:t>
            </a:r>
            <a:endParaRPr kumimoji="1" lang="en-US" altLang="ja-JP"/>
          </a:p>
          <a:p>
            <a:pPr lvl="2"/>
            <a:r>
              <a:rPr kumimoji="1" lang="ja-JP" altLang="en-US"/>
              <a:t>第 </a:t>
            </a:r>
            <a:r>
              <a:rPr kumimoji="1" lang="en-US" altLang="ja-JP"/>
              <a:t>2 </a:t>
            </a:r>
            <a:r>
              <a:rPr kumimoji="1" lang="ja-JP" altLang="en-US"/>
              <a:t>レベル</a:t>
            </a:r>
            <a:endParaRPr kumimoji="1" lang="en-US" altLang="ja-JP"/>
          </a:p>
          <a:p>
            <a:pPr lvl="3"/>
            <a:r>
              <a:rPr kumimoji="1" lang="ja-JP" altLang="en-US"/>
              <a:t>第 </a:t>
            </a:r>
            <a:r>
              <a:rPr kumimoji="1" lang="en-US" altLang="ja-JP"/>
              <a:t>3 </a:t>
            </a:r>
            <a:r>
              <a:rPr kumimoji="1" lang="ja-JP" altLang="en-US"/>
              <a:t>レベル</a:t>
            </a:r>
            <a:endParaRPr kumimoji="1" lang="en-US" altLang="ja-JP"/>
          </a:p>
        </p:txBody>
      </p:sp>
      <p:sp>
        <p:nvSpPr>
          <p:cNvPr id="5" name="日付プレースホルダー 4"/>
          <p:cNvSpPr>
            <a:spLocks noGrp="1"/>
          </p:cNvSpPr>
          <p:nvPr>
            <p:ph type="dt" sz="half" idx="2"/>
          </p:nvPr>
        </p:nvSpPr>
        <p:spPr bwMode="gray">
          <a:xfrm>
            <a:off x="5651170" y="6444006"/>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hdr="0"/>
  <p:txStyles>
    <p:titleStyle>
      <a:lvl1pPr algn="l" defTabSz="990600" rtl="0" eaLnBrk="1" latinLnBrk="0" hangingPunct="1">
        <a:spcBef>
          <a:spcPct val="0"/>
        </a:spcBef>
        <a:buNone/>
        <a:defRPr kumimoji="1" sz="2000" b="1" kern="1200" baseline="0">
          <a:solidFill>
            <a:schemeClr val="tx1"/>
          </a:solidFill>
          <a:latin typeface="+mj-lt"/>
          <a:ea typeface="+mj-ea"/>
          <a:cs typeface="+mj-cs"/>
          <a:sym typeface="+mj-lt"/>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200" b="0" kern="1200">
          <a:solidFill>
            <a:schemeClr val="tx1"/>
          </a:solidFill>
          <a:latin typeface="+mn-lt"/>
          <a:ea typeface="+mn-ea"/>
          <a:cs typeface="+mn-cs"/>
          <a:sym typeface="+mn-lt"/>
        </a:defRPr>
      </a:lvl1pPr>
      <a:lvl2pPr marL="179705" marR="0" indent="-17970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200" b="0" kern="1200" dirty="0" smtClean="0">
          <a:solidFill>
            <a:schemeClr val="tx1"/>
          </a:solidFill>
          <a:latin typeface="+mn-lt"/>
          <a:ea typeface="+mn-ea"/>
          <a:cs typeface="+mn-cs"/>
          <a:sym typeface="+mn-lt"/>
        </a:defRPr>
      </a:lvl2pPr>
      <a:lvl3pPr marL="360045" marR="0" indent="-17970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200" b="0" kern="1200" dirty="0" smtClean="0">
          <a:solidFill>
            <a:schemeClr val="tx1"/>
          </a:solidFill>
          <a:latin typeface="+mn-lt"/>
          <a:ea typeface="+mn-ea"/>
          <a:cs typeface="+mn-cs"/>
          <a:sym typeface="+mn-lt"/>
        </a:defRPr>
      </a:lvl3pPr>
      <a:lvl4pPr marL="504190" marR="0" indent="-14414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200" b="0" kern="1200" baseline="0" dirty="0" smtClean="0">
          <a:solidFill>
            <a:schemeClr val="tx1"/>
          </a:solidFill>
          <a:latin typeface="+mn-lt"/>
          <a:ea typeface="+mn-ea"/>
          <a:cs typeface="+mn-cs"/>
          <a:sym typeface="+mn-lt"/>
        </a:defRPr>
      </a:lvl4pPr>
      <a:lvl5pPr marL="683895" indent="-17970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200" kern="1200" baseline="0" dirty="0" smtClean="0">
          <a:solidFill>
            <a:schemeClr val="tx1"/>
          </a:solidFill>
          <a:latin typeface="+mn-lt"/>
          <a:ea typeface="+mn-ea"/>
          <a:cs typeface="+mn-cs"/>
        </a:defRPr>
      </a:lvl5pPr>
      <a:lvl6pPr marL="864235" indent="-179705" algn="l" defTabSz="990600" rtl="0" eaLnBrk="1" latinLnBrk="0" hangingPunct="1">
        <a:lnSpc>
          <a:spcPct val="110000"/>
        </a:lnSpc>
        <a:spcBef>
          <a:spcPts val="600"/>
        </a:spcBef>
        <a:spcAft>
          <a:spcPts val="0"/>
        </a:spcAft>
        <a:buFont typeface="Wingdings" panose="05000000000000000000" pitchFamily="2" charset="2"/>
        <a:buChar char="ü"/>
        <a:defRPr kumimoji="1" sz="12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2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7620" imgH="7620" progId="TCLayout.ActiveDocument.1">
                  <p:embed/>
                </p:oleObj>
              </mc:Choice>
              <mc:Fallback>
                <p:oleObj name="think-cellスライド" r:id="rId26" imgW="7620" imgH="7620" progId="TCLayout.ActiveDocument.1">
                  <p:embed/>
                  <p:pic>
                    <p:nvPicPr>
                      <p:cNvPr id="0" name="オブジェクト 3" hidden="1"/>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2024.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p:cNvSpPr txBox="1"/>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1pPr>
            <a:lvl2pPr marL="42989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2pPr>
            <a:lvl3pPr marL="85979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3pPr>
            <a:lvl4pPr marL="128905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4pPr>
            <a:lvl5pPr marL="171894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5pPr>
            <a:lvl6pPr marL="214884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6pPr>
            <a:lvl7pPr marL="2578735"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7pPr>
            <a:lvl8pPr marL="300863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8pPr>
            <a:lvl9pPr marL="343789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9pPr>
          </a:lstStyle>
          <a:p>
            <a:endParaRPr lang="en-GB" altLang="en-GB"/>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Lst>
  <p:hf hdr="0"/>
  <p:txStyles>
    <p:titleStyle>
      <a:lvl1pPr algn="l" defTabSz="990600"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600" b="0" kern="1200">
          <a:solidFill>
            <a:schemeClr val="tx1"/>
          </a:solidFill>
          <a:latin typeface="+mn-lt"/>
          <a:ea typeface="+mn-ea"/>
          <a:cs typeface="+mn-cs"/>
        </a:defRPr>
      </a:lvl1pPr>
      <a:lvl2pPr marL="252095"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600" b="0" kern="1200" dirty="0" smtClean="0">
          <a:solidFill>
            <a:schemeClr val="tx1"/>
          </a:solidFill>
          <a:latin typeface="+mn-lt"/>
          <a:ea typeface="+mn-ea"/>
          <a:cs typeface="+mn-cs"/>
        </a:defRPr>
      </a:lvl2pPr>
      <a:lvl3pPr marL="504190"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600" b="0" kern="1200" dirty="0" smtClean="0">
          <a:solidFill>
            <a:schemeClr val="tx1"/>
          </a:solidFill>
          <a:latin typeface="+mn-lt"/>
          <a:ea typeface="+mn-ea"/>
          <a:cs typeface="+mn-cs"/>
        </a:defRPr>
      </a:lvl3pPr>
      <a:lvl4pPr marL="683895" marR="0" indent="-17970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600" b="0" kern="1200" baseline="0" dirty="0" smtClean="0">
          <a:solidFill>
            <a:schemeClr val="tx1"/>
          </a:solidFill>
          <a:latin typeface="+mn-lt"/>
          <a:ea typeface="+mn-ea"/>
          <a:cs typeface="+mn-cs"/>
        </a:defRPr>
      </a:lvl4pPr>
      <a:lvl5pPr marL="935990" indent="-25209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600" kern="1200" baseline="0" dirty="0" smtClean="0">
          <a:solidFill>
            <a:schemeClr val="tx1"/>
          </a:solidFill>
          <a:latin typeface="+mn-lt"/>
          <a:ea typeface="+mn-ea"/>
          <a:cs typeface="+mn-cs"/>
        </a:defRPr>
      </a:lvl5pPr>
      <a:lvl6pPr marL="1188085" indent="-252095" algn="l" defTabSz="990600"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2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7620" imgH="7620" progId="TCLayout.ActiveDocument.1">
                  <p:embed/>
                </p:oleObj>
              </mc:Choice>
              <mc:Fallback>
                <p:oleObj name="think-cellスライド" r:id="rId26" imgW="7620" imgH="7620" progId="TCLayout.ActiveDocument.1">
                  <p:embed/>
                  <p:pic>
                    <p:nvPicPr>
                      <p:cNvPr id="0" name="オブジェクト 3" hidden="1"/>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2025.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p:cNvSpPr txBox="1"/>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1pPr>
            <a:lvl2pPr marL="42989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2pPr>
            <a:lvl3pPr marL="85979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3pPr>
            <a:lvl4pPr marL="128905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4pPr>
            <a:lvl5pPr marL="171894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5pPr>
            <a:lvl6pPr marL="214884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6pPr>
            <a:lvl7pPr marL="2578735"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7pPr>
            <a:lvl8pPr marL="300863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8pPr>
            <a:lvl9pPr marL="343789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9pPr>
          </a:lstStyle>
          <a:p>
            <a:endParaRPr lang="en-GB" altLang="en-GB"/>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Lst>
  <p:hf hdr="0"/>
  <p:txStyles>
    <p:titleStyle>
      <a:lvl1pPr algn="l" defTabSz="990600"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600" b="0" kern="1200">
          <a:solidFill>
            <a:schemeClr val="tx1"/>
          </a:solidFill>
          <a:latin typeface="+mn-lt"/>
          <a:ea typeface="+mn-ea"/>
          <a:cs typeface="+mn-cs"/>
        </a:defRPr>
      </a:lvl1pPr>
      <a:lvl2pPr marL="252095"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600" b="0" kern="1200" dirty="0" smtClean="0">
          <a:solidFill>
            <a:schemeClr val="tx1"/>
          </a:solidFill>
          <a:latin typeface="+mn-lt"/>
          <a:ea typeface="+mn-ea"/>
          <a:cs typeface="+mn-cs"/>
        </a:defRPr>
      </a:lvl2pPr>
      <a:lvl3pPr marL="504190"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600" b="0" kern="1200" dirty="0" smtClean="0">
          <a:solidFill>
            <a:schemeClr val="tx1"/>
          </a:solidFill>
          <a:latin typeface="+mn-lt"/>
          <a:ea typeface="+mn-ea"/>
          <a:cs typeface="+mn-cs"/>
        </a:defRPr>
      </a:lvl3pPr>
      <a:lvl4pPr marL="683895" marR="0" indent="-17970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600" b="0" kern="1200" baseline="0" dirty="0" smtClean="0">
          <a:solidFill>
            <a:schemeClr val="tx1"/>
          </a:solidFill>
          <a:latin typeface="+mn-lt"/>
          <a:ea typeface="+mn-ea"/>
          <a:cs typeface="+mn-cs"/>
        </a:defRPr>
      </a:lvl4pPr>
      <a:lvl5pPr marL="935990" indent="-25209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600" kern="1200" baseline="0" dirty="0" smtClean="0">
          <a:solidFill>
            <a:schemeClr val="tx1"/>
          </a:solidFill>
          <a:latin typeface="+mn-lt"/>
          <a:ea typeface="+mn-ea"/>
          <a:cs typeface="+mn-cs"/>
        </a:defRPr>
      </a:lvl5pPr>
      <a:lvl6pPr marL="1188085" indent="-252095" algn="l" defTabSz="990600"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50815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6">
            <a:extLst>
              <a:ext uri="{28A0092B-C50C-407E-A947-70E740481C1C}">
                <a14:useLocalDpi xmlns:a14="http://schemas.microsoft.com/office/drawing/2010/main" val="0"/>
              </a:ext>
            </a:extLst>
          </a:blip>
          <a:srcRect t="1538" b="-1538"/>
          <a:stretch>
            <a:fillRect/>
          </a:stretch>
        </p:blipFill>
        <p:spPr bwMode="black">
          <a:xfrm>
            <a:off x="0" y="6527630"/>
            <a:ext cx="12192000" cy="34180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t>9/18/2025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t>‹#›</a:t>
            </a:fld>
            <a:endParaRPr lang="en-US" dirty="0"/>
          </a:p>
        </p:txBody>
      </p:sp>
      <p:cxnSp>
        <p:nvCxnSpPr>
          <p:cNvPr id="10" name="Straight Connector 9"/>
          <p:cNvCxnSpPr/>
          <p:nvPr/>
        </p:nvCxnSpPr>
        <p:spPr>
          <a:xfrm>
            <a:off x="0" y="651703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9" name="オブジェクト 2" hidden="1"/>
          <p:cNvGraphicFramePr>
            <a:graphicFrameLocks noChangeAspect="1"/>
          </p:cNvGraphicFramePr>
          <p:nvPr userDrawn="1">
            <p:custDataLst>
              <p:tags r:id="rId1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17" imgW="5715" imgH="5715" progId="TCLayout.ActiveDocument.1">
                  <p:embed/>
                </p:oleObj>
              </mc:Choice>
              <mc:Fallback>
                <p:oleObj name="think-cellスライド" r:id="rId17" imgW="5715" imgH="5715" progId="TCLayout.ActiveDocument.1">
                  <p:embed/>
                  <p:pic>
                    <p:nvPicPr>
                      <p:cNvPr id="0" name="オブジェクト 2" hidden="1"/>
                      <p:cNvPicPr/>
                      <p:nvPr/>
                    </p:nvPicPr>
                    <p:blipFill>
                      <a:blip r:embed="rId18"/>
                      <a:stretch>
                        <a:fillRect/>
                      </a:stretch>
                    </p:blipFill>
                    <p:spPr>
                      <a:xfrm>
                        <a:off x="1588" y="1588"/>
                        <a:ext cx="1588" cy="1588"/>
                      </a:xfrm>
                      <a:prstGeom prst="rect">
                        <a:avLst/>
                      </a:prstGeom>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8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82.xml"/><Relationship Id="rId5" Type="http://schemas.openxmlformats.org/officeDocument/2006/relationships/image" Target="../media/image23.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7.jpeg"/><Relationship Id="rId7" Type="http://schemas.openxmlformats.org/officeDocument/2006/relationships/image" Target="../media/image19.png"/><Relationship Id="rId12" Type="http://schemas.openxmlformats.org/officeDocument/2006/relationships/image" Target="../media/image24.jpeg"/><Relationship Id="rId2" Type="http://schemas.openxmlformats.org/officeDocument/2006/relationships/notesSlide" Target="../notesSlides/notesSlide25.xml"/><Relationship Id="rId16" Type="http://schemas.openxmlformats.org/officeDocument/2006/relationships/image" Target="../media/image29.png"/><Relationship Id="rId1" Type="http://schemas.openxmlformats.org/officeDocument/2006/relationships/slideLayout" Target="../slideLayouts/slideLayout82.xml"/><Relationship Id="rId6" Type="http://schemas.openxmlformats.org/officeDocument/2006/relationships/image" Target="../media/image26.png"/><Relationship Id="rId11" Type="http://schemas.openxmlformats.org/officeDocument/2006/relationships/image" Target="../media/image23.png"/><Relationship Id="rId5" Type="http://schemas.openxmlformats.org/officeDocument/2006/relationships/image" Target="../media/image18.png"/><Relationship Id="rId15" Type="http://schemas.openxmlformats.org/officeDocument/2006/relationships/image" Target="../media/image28.jpeg"/><Relationship Id="rId10" Type="http://schemas.openxmlformats.org/officeDocument/2006/relationships/image" Target="../media/image22.png"/><Relationship Id="rId4" Type="http://schemas.openxmlformats.org/officeDocument/2006/relationships/image" Target="../media/image35.png"/><Relationship Id="rId9" Type="http://schemas.openxmlformats.org/officeDocument/2006/relationships/image" Target="../media/image21.png"/><Relationship Id="rId1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7.jpeg"/><Relationship Id="rId7"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82.xml"/><Relationship Id="rId6" Type="http://schemas.openxmlformats.org/officeDocument/2006/relationships/image" Target="../media/image35.png"/><Relationship Id="rId5" Type="http://schemas.openxmlformats.org/officeDocument/2006/relationships/image" Target="../media/image25.png"/><Relationship Id="rId10" Type="http://schemas.openxmlformats.org/officeDocument/2006/relationships/image" Target="../media/image23.png"/><Relationship Id="rId4" Type="http://schemas.openxmlformats.org/officeDocument/2006/relationships/image" Target="../media/image26.png"/><Relationship Id="rId9" Type="http://schemas.openxmlformats.org/officeDocument/2006/relationships/image" Target="../media/image37.svg"/></Relationships>
</file>

<file path=ppt/slides/_rels/slide38.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82.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2.xml"/></Relationships>
</file>

<file path=ppt/slides/_rels/slide4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7.jpeg"/><Relationship Id="rId7"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82.xml"/><Relationship Id="rId6" Type="http://schemas.openxmlformats.org/officeDocument/2006/relationships/image" Target="../media/image19.png"/><Relationship Id="rId5" Type="http://schemas.openxmlformats.org/officeDocument/2006/relationships/image" Target="../media/image25.png"/><Relationship Id="rId10" Type="http://schemas.openxmlformats.org/officeDocument/2006/relationships/image" Target="../media/image37.svg"/><Relationship Id="rId4" Type="http://schemas.openxmlformats.org/officeDocument/2006/relationships/image" Target="../media/image26.png"/><Relationship Id="rId9"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2.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jpe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8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jpe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82.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hyperlink" Target="https://office.com/edit?url=%5Bfile_url%5D%EF%BC%89%E3%80%82" TargetMode="External"/><Relationship Id="rId2" Type="http://schemas.openxmlformats.org/officeDocument/2006/relationships/notesSlide" Target="../notesSlides/notesSlide8.xml"/><Relationship Id="rId1" Type="http://schemas.openxmlformats.org/officeDocument/2006/relationships/slideLayout" Target="../slideLayouts/slideLayout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lang="en-US" altLang="ja-JP" sz="5400" dirty="0"/>
              <a:t>Notes</a:t>
            </a:r>
            <a:r>
              <a:rPr lang="ja-JP" altLang="en-US" sz="5400" dirty="0"/>
              <a:t>アプリ</a:t>
            </a:r>
            <a:r>
              <a:rPr lang="zh-CN" altLang="en-US" sz="5400" dirty="0"/>
              <a:t>刷新</a:t>
            </a:r>
            <a:br>
              <a:rPr lang="en-US" altLang="ja-JP" sz="5400" dirty="0"/>
            </a:br>
            <a:r>
              <a:rPr lang="en-US" altLang="ja-JP" sz="3600" dirty="0"/>
              <a:t>Power Apps + </a:t>
            </a:r>
            <a:r>
              <a:rPr lang="en-US" altLang="ja-JP" sz="3600" dirty="0" err="1"/>
              <a:t>Sql</a:t>
            </a:r>
            <a:r>
              <a:rPr lang="en-US" altLang="ja-JP" sz="3600" dirty="0"/>
              <a:t> server </a:t>
            </a:r>
            <a:r>
              <a:rPr lang="ja-JP" altLang="en-US" sz="3600" dirty="0"/>
              <a:t>提案と見積</a:t>
            </a:r>
            <a:endParaRPr lang="ja-JP" altLang="en-US" sz="5400" dirty="0"/>
          </a:p>
        </p:txBody>
      </p:sp>
      <p:sp>
        <p:nvSpPr>
          <p:cNvPr id="5" name="テキスト プレースホルダー 4"/>
          <p:cNvSpPr>
            <a:spLocks noGrp="1"/>
          </p:cNvSpPr>
          <p:nvPr>
            <p:ph type="subTitle" idx="1"/>
          </p:nvPr>
        </p:nvSpPr>
        <p:spPr/>
        <p:txBody>
          <a:bodyPr/>
          <a:lstStyle/>
          <a:p>
            <a:r>
              <a:rPr lang="ja-JP" altLang="en-US" dirty="0"/>
              <a:t>株式会社　</a:t>
            </a:r>
            <a:r>
              <a:rPr lang="en-US" altLang="ja-JP" dirty="0"/>
              <a:t>GCJ</a:t>
            </a:r>
            <a:endParaRPr lang="ja-JP" alt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2515" y="108633"/>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技術方案－一括ダウンロード機能</a:t>
            </a:r>
            <a:endParaRPr lang="ja-JP" altLang="en-US" dirty="0">
              <a:effectLst/>
            </a:endParaRPr>
          </a:p>
        </p:txBody>
      </p:sp>
      <p:sp>
        <p:nvSpPr>
          <p:cNvPr id="15" name="テキスト ボックス 14"/>
          <p:cNvSpPr txBox="1"/>
          <p:nvPr/>
        </p:nvSpPr>
        <p:spPr>
          <a:xfrm>
            <a:off x="414336" y="93889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ja-JP" altLang="en-US" dirty="0">
                <a:latin typeface="Arial" panose="020B0604020202020204" pitchFamily="34" charset="0"/>
              </a:rPr>
              <a:t>既定案：</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PowerAppsで選択機能を実装（Checkbox付きGallery）。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ダウンロード処理: Power Automate Flowをトリガー。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Flow詳細: </a:t>
            </a:r>
          </a:p>
          <a:p>
            <a:pPr marL="1200150" lvl="2"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Trigger: PowerAppsから呼び出し（PowerApps V2 Trigger）。 </a:t>
            </a:r>
          </a:p>
          <a:p>
            <a:pPr marL="1200150" lvl="2"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Action: 選択ファイルのURLリストを取得 → ZIPファイル作成（OneDrive/SharePointのCreate fileアクション使用） → ダウンロードリンク生成。 </a:t>
            </a:r>
          </a:p>
          <a:p>
            <a:pPr marL="742950" lvl="1" indent="-285750" eaLnBrk="0" fontAlgn="base" hangingPunct="0">
              <a:spcBef>
                <a:spcPct val="0"/>
              </a:spcBef>
              <a:spcAft>
                <a:spcPct val="0"/>
              </a:spcAft>
              <a:buFont typeface="Arial" panose="020B0604020202020204" pitchFamily="34" charset="0"/>
              <a:buChar char="•"/>
            </a:pPr>
            <a:r>
              <a:rPr kumimoji="0" lang="en-US" altLang="ja-JP" dirty="0">
                <a:latin typeface="Arial" panose="020B0604020202020204" pitchFamily="34" charset="0"/>
              </a:rPr>
              <a:t>PowerApps</a:t>
            </a:r>
            <a:r>
              <a:rPr kumimoji="0" lang="ja-JP" altLang="en-US" dirty="0">
                <a:latin typeface="Arial" panose="020B0604020202020204" pitchFamily="34" charset="0"/>
              </a:rPr>
              <a:t>で</a:t>
            </a:r>
            <a:r>
              <a:rPr kumimoji="0" lang="zh-CN" altLang="zh-CN" dirty="0">
                <a:latin typeface="Arial" panose="020B0604020202020204" pitchFamily="34" charset="0"/>
              </a:rPr>
              <a:t>モバイル/デスクトップ対応のため、PowerAppsのDownload関数を使用。</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en-US" dirty="0">
                <a:latin typeface="Arial" panose="020B0604020202020204" pitchFamily="34" charset="0"/>
              </a:rPr>
              <a:t>ファイルの</a:t>
            </a:r>
            <a:r>
              <a:rPr kumimoji="0" lang="zh-CN" altLang="zh-CN" dirty="0">
                <a:latin typeface="Arial" panose="020B0604020202020204" pitchFamily="34" charset="0"/>
              </a:rPr>
              <a:t>保存先: ユーザーが指定したディレクトリ（ブラウザダウンロード</a:t>
            </a:r>
            <a:r>
              <a:rPr kumimoji="0" lang="ja-JP" altLang="en-US" dirty="0">
                <a:latin typeface="Arial" panose="020B0604020202020204" pitchFamily="34" charset="0"/>
              </a:rPr>
              <a:t>オプションを毎回確認にし、</a:t>
            </a:r>
            <a:r>
              <a:rPr kumimoji="0" lang="zh-CN" altLang="zh-CN" dirty="0">
                <a:latin typeface="Arial" panose="020B0604020202020204" pitchFamily="34" charset="0"/>
              </a:rPr>
              <a:t>ユーザーが</a:t>
            </a:r>
            <a:r>
              <a:rPr kumimoji="0" lang="ja-JP" altLang="en-US" dirty="0">
                <a:latin typeface="Arial" panose="020B0604020202020204" pitchFamily="34" charset="0"/>
              </a:rPr>
              <a:t>保存先</a:t>
            </a:r>
            <a:r>
              <a:rPr kumimoji="0" lang="zh-CN" altLang="zh-CN" dirty="0">
                <a:latin typeface="Arial" panose="020B0604020202020204" pitchFamily="34" charset="0"/>
              </a:rPr>
              <a:t>選択）。</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制限: 最大100ファイル/回、合計サイズ500MB（パフォーマンス考慮）。 </a:t>
            </a:r>
          </a:p>
          <a:p>
            <a:pPr algn="l"/>
            <a:endParaRPr lang="en-US" altLang="ja-JP" dirty="0">
              <a:latin typeface="Yu Gothic UI" panose="020B0500000000000000" pitchFamily="50" charset="-128"/>
              <a:ea typeface="Yu Gothic UI" panose="020B0500000000000000" pitchFamily="50" charset="-128"/>
            </a:endParaRPr>
          </a:p>
          <a:p>
            <a:pPr algn="l"/>
            <a:r>
              <a:rPr lang="ja-JP" altLang="en-US" dirty="0">
                <a:solidFill>
                  <a:srgbClr val="C00000"/>
                </a:solidFill>
                <a:latin typeface="Yu Gothic UI" panose="020B0500000000000000" pitchFamily="50" charset="-128"/>
                <a:ea typeface="Yu Gothic UI" panose="020B0500000000000000" pitchFamily="50" charset="-128"/>
              </a:rPr>
              <a:t>向上案：</a:t>
            </a:r>
            <a:endParaRPr lang="en-US" altLang="ja-JP" dirty="0">
              <a:solidFill>
                <a:srgbClr val="C00000"/>
              </a:solidFill>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dirty="0">
                <a:latin typeface="Yu Gothic UI" panose="020B0500000000000000" pitchFamily="50" charset="-128"/>
                <a:ea typeface="Yu Gothic UI" panose="020B0500000000000000" pitchFamily="50" charset="-128"/>
              </a:rPr>
              <a:t>Power Apps </a:t>
            </a:r>
            <a:r>
              <a:rPr lang="ja-JP" altLang="en-US" dirty="0">
                <a:latin typeface="Yu Gothic UI" panose="020B0500000000000000" pitchFamily="50" charset="-128"/>
                <a:ea typeface="Yu Gothic UI" panose="020B0500000000000000" pitchFamily="50" charset="-128"/>
              </a:rPr>
              <a:t>では、</a:t>
            </a:r>
            <a:r>
              <a:rPr lang="en-US" altLang="ja-JP" dirty="0">
                <a:latin typeface="Yu Gothic UI" panose="020B0500000000000000" pitchFamily="50" charset="-128"/>
                <a:ea typeface="Yu Gothic UI" panose="020B0500000000000000" pitchFamily="50" charset="-128"/>
              </a:rPr>
              <a:t>Web </a:t>
            </a:r>
            <a:r>
              <a:rPr lang="ja-JP" altLang="en-US" dirty="0">
                <a:latin typeface="Yu Gothic UI" panose="020B0500000000000000" pitchFamily="50" charset="-128"/>
                <a:ea typeface="Yu Gothic UI" panose="020B0500000000000000" pitchFamily="50" charset="-128"/>
              </a:rPr>
              <a:t>ページを埋め込むための </a:t>
            </a:r>
            <a:r>
              <a:rPr lang="en-US" altLang="ja-JP" dirty="0">
                <a:latin typeface="Yu Gothic UI" panose="020B0500000000000000" pitchFamily="50" charset="-128"/>
                <a:ea typeface="Yu Gothic UI" panose="020B0500000000000000" pitchFamily="50" charset="-128"/>
              </a:rPr>
              <a:t>WebView </a:t>
            </a:r>
            <a:r>
              <a:rPr lang="ja-JP" altLang="en-US" dirty="0">
                <a:latin typeface="Yu Gothic UI" panose="020B0500000000000000" pitchFamily="50" charset="-128"/>
                <a:ea typeface="Yu Gothic UI" panose="020B0500000000000000" pitchFamily="50" charset="-128"/>
              </a:rPr>
              <a:t>コントロール（または </a:t>
            </a:r>
            <a:r>
              <a:rPr lang="en-US" altLang="ja-JP" dirty="0">
                <a:latin typeface="Yu Gothic UI" panose="020B0500000000000000" pitchFamily="50" charset="-128"/>
                <a:ea typeface="Yu Gothic UI" panose="020B0500000000000000" pitchFamily="50" charset="-128"/>
              </a:rPr>
              <a:t>HTML text </a:t>
            </a:r>
            <a:r>
              <a:rPr lang="ja-JP" altLang="en-US" dirty="0">
                <a:latin typeface="Yu Gothic UI" panose="020B0500000000000000" pitchFamily="50" charset="-128"/>
                <a:ea typeface="Yu Gothic UI" panose="020B0500000000000000" pitchFamily="50" charset="-128"/>
              </a:rPr>
              <a:t>コントロールを介して </a:t>
            </a:r>
            <a:r>
              <a:rPr lang="en-US" altLang="ja-JP" dirty="0">
                <a:latin typeface="Yu Gothic UI" panose="020B0500000000000000" pitchFamily="50" charset="-128"/>
                <a:ea typeface="Yu Gothic UI" panose="020B0500000000000000" pitchFamily="50" charset="-128"/>
              </a:rPr>
              <a:t>HTML </a:t>
            </a:r>
            <a:r>
              <a:rPr lang="ja-JP" altLang="en-US" dirty="0">
                <a:latin typeface="Yu Gothic UI" panose="020B0500000000000000" pitchFamily="50" charset="-128"/>
                <a:ea typeface="Yu Gothic UI" panose="020B0500000000000000" pitchFamily="50" charset="-128"/>
              </a:rPr>
              <a:t>コンテンツを表示する）を使用して、外部の </a:t>
            </a:r>
            <a:r>
              <a:rPr lang="en-US" altLang="ja-JP" dirty="0">
                <a:latin typeface="Yu Gothic UI" panose="020B0500000000000000" pitchFamily="50" charset="-128"/>
                <a:ea typeface="Yu Gothic UI" panose="020B0500000000000000" pitchFamily="50" charset="-128"/>
              </a:rPr>
              <a:t>Web </a:t>
            </a:r>
            <a:r>
              <a:rPr lang="ja-JP" altLang="en-US" dirty="0">
                <a:latin typeface="Yu Gothic UI" panose="020B0500000000000000" pitchFamily="50" charset="-128"/>
                <a:ea typeface="Yu Gothic UI" panose="020B0500000000000000" pitchFamily="50" charset="-128"/>
              </a:rPr>
              <a:t>ページをアプリ内に表示することは可能です。この埋め込まれた </a:t>
            </a:r>
            <a:r>
              <a:rPr lang="en-US" altLang="ja-JP" dirty="0">
                <a:latin typeface="Yu Gothic UI" panose="020B0500000000000000" pitchFamily="50" charset="-128"/>
                <a:ea typeface="Yu Gothic UI" panose="020B0500000000000000" pitchFamily="50" charset="-128"/>
              </a:rPr>
              <a:t>Web </a:t>
            </a:r>
            <a:r>
              <a:rPr lang="ja-JP" altLang="en-US" dirty="0">
                <a:latin typeface="Yu Gothic UI" panose="020B0500000000000000" pitchFamily="50" charset="-128"/>
                <a:ea typeface="Yu Gothic UI" panose="020B0500000000000000" pitchFamily="50" charset="-128"/>
              </a:rPr>
              <a:t>ページ内で、</a:t>
            </a:r>
            <a:r>
              <a:rPr lang="en-US" altLang="ja-JP" dirty="0">
                <a:latin typeface="Yu Gothic UI" panose="020B0500000000000000" pitchFamily="50" charset="-128"/>
                <a:ea typeface="Yu Gothic UI" panose="020B0500000000000000" pitchFamily="50" charset="-128"/>
              </a:rPr>
              <a:t>JavaScript </a:t>
            </a:r>
            <a:r>
              <a:rPr lang="ja-JP" altLang="en-US" dirty="0">
                <a:latin typeface="Yu Gothic UI" panose="020B0500000000000000" pitchFamily="50" charset="-128"/>
                <a:ea typeface="Yu Gothic UI" panose="020B0500000000000000" pitchFamily="50" charset="-128"/>
              </a:rPr>
              <a:t>を使用して </a:t>
            </a:r>
            <a:r>
              <a:rPr lang="en-US" altLang="ja-JP" dirty="0">
                <a:latin typeface="Yu Gothic UI" panose="020B0500000000000000" pitchFamily="50" charset="-128"/>
                <a:ea typeface="Yu Gothic UI" panose="020B0500000000000000" pitchFamily="50" charset="-128"/>
              </a:rPr>
              <a:t>DOM </a:t>
            </a:r>
            <a:r>
              <a:rPr lang="ja-JP" altLang="en-US" dirty="0">
                <a:latin typeface="Yu Gothic UI" panose="020B0500000000000000" pitchFamily="50" charset="-128"/>
                <a:ea typeface="Yu Gothic UI" panose="020B0500000000000000" pitchFamily="50" charset="-128"/>
              </a:rPr>
              <a:t>操作や </a:t>
            </a:r>
            <a:r>
              <a:rPr lang="en-US" altLang="ja-JP" dirty="0">
                <a:latin typeface="Yu Gothic UI" panose="020B0500000000000000" pitchFamily="50" charset="-128"/>
                <a:ea typeface="Yu Gothic UI" panose="020B0500000000000000" pitchFamily="50" charset="-128"/>
              </a:rPr>
              <a:t>Web API </a:t>
            </a:r>
            <a:r>
              <a:rPr lang="ja-JP" altLang="en-US" dirty="0">
                <a:latin typeface="Yu Gothic UI" panose="020B0500000000000000" pitchFamily="50" charset="-128"/>
                <a:ea typeface="Yu Gothic UI" panose="020B0500000000000000" pitchFamily="50" charset="-128"/>
              </a:rPr>
              <a:t>へのアクセスを行うことはできます。</a:t>
            </a:r>
            <a:endParaRPr lang="en-US" altLang="ja-JP"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外部ページの</a:t>
            </a:r>
            <a:r>
              <a:rPr lang="en-US" altLang="ja-JP" dirty="0">
                <a:latin typeface="Yu Gothic UI" panose="020B0500000000000000" pitchFamily="50" charset="-128"/>
                <a:ea typeface="Yu Gothic UI" panose="020B0500000000000000" pitchFamily="50" charset="-128"/>
              </a:rPr>
              <a:t>JavaScript</a:t>
            </a:r>
            <a:r>
              <a:rPr lang="ja-JP" altLang="en-US" dirty="0">
                <a:latin typeface="Yu Gothic UI" panose="020B0500000000000000" pitchFamily="50" charset="-128"/>
                <a:ea typeface="Yu Gothic UI" panose="020B0500000000000000" pitchFamily="50" charset="-128"/>
              </a:rPr>
              <a:t>を経由し、複数ファイルを指定場所に一定規則で個別保存するのは可能と認識していますが、</a:t>
            </a:r>
            <a:r>
              <a:rPr lang="en-US" altLang="ja-JP" dirty="0">
                <a:latin typeface="Yu Gothic UI" panose="020B0500000000000000" pitchFamily="50" charset="-128"/>
                <a:ea typeface="Yu Gothic UI" panose="020B0500000000000000" pitchFamily="50" charset="-128"/>
              </a:rPr>
              <a:t>POC</a:t>
            </a:r>
            <a:r>
              <a:rPr lang="ja-JP" altLang="en-US" dirty="0">
                <a:latin typeface="Yu Gothic UI" panose="020B0500000000000000" pitchFamily="50" charset="-128"/>
                <a:ea typeface="Yu Gothic UI" panose="020B0500000000000000" pitchFamily="50" charset="-128"/>
              </a:rPr>
              <a:t>が必要。</a:t>
            </a: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a:t>
            </a:r>
            <a:endParaRPr kumimoji="1" lang="ja-JP" altLang="en-US" dirty="0"/>
          </a:p>
        </p:txBody>
      </p:sp>
      <p:pic>
        <p:nvPicPr>
          <p:cNvPr id="4" name="図 3"/>
          <p:cNvPicPr>
            <a:picLocks noChangeAspect="1"/>
          </p:cNvPicPr>
          <p:nvPr/>
        </p:nvPicPr>
        <p:blipFill>
          <a:blip r:embed="rId3"/>
          <a:stretch>
            <a:fillRect/>
          </a:stretch>
        </p:blipFill>
        <p:spPr>
          <a:xfrm>
            <a:off x="7223760" y="760848"/>
            <a:ext cx="4828032" cy="14307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fontScale="90000"/>
          </a:bodyPr>
          <a:lstStyle/>
          <a:p>
            <a:r>
              <a:rPr lang="ja-JP" altLang="en-US" dirty="0"/>
              <a:t>技術方案－検索機能１</a:t>
            </a:r>
            <a:br>
              <a:rPr lang="en-US" altLang="ja-JP" dirty="0"/>
            </a:br>
            <a:endParaRPr lang="ja-JP" altLang="en-US" dirty="0"/>
          </a:p>
        </p:txBody>
      </p:sp>
      <p:sp>
        <p:nvSpPr>
          <p:cNvPr id="15" name="テキスト ボックス 14"/>
          <p:cNvSpPr txBox="1"/>
          <p:nvPr/>
        </p:nvSpPr>
        <p:spPr>
          <a:xfrm>
            <a:off x="414336" y="875851"/>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dirty="0">
                <a:latin typeface="Arial" panose="020B0604020202020204" pitchFamily="34" charset="0"/>
              </a:rPr>
              <a:t>添付ファイル向け検索: SharePointの検索機能またはDataverseのフィルタリングを使用。 </a:t>
            </a:r>
          </a:p>
          <a:p>
            <a:pPr lvl="0" eaLnBrk="0" fontAlgn="base" hangingPunct="0">
              <a:spcBef>
                <a:spcPct val="0"/>
              </a:spcBef>
              <a:spcAft>
                <a:spcPct val="0"/>
              </a:spcAft>
            </a:pPr>
            <a:r>
              <a:rPr kumimoji="0" lang="zh-CN" altLang="zh-CN" dirty="0">
                <a:latin typeface="Arial" panose="020B0604020202020204" pitchFamily="34" charset="0"/>
              </a:rPr>
              <a:t>実装: </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PowerAppsのSearchボックスでキーワード入力</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SQL Server側: 全文検索（Full-Text Search）インデックスを作成（PDF/Officeの内容抽出のため、iFilterインストール）</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SharePointの場合: Microsoft Graph Search APIをPower Automateで呼び出し、</a:t>
            </a:r>
            <a:r>
              <a:rPr kumimoji="0" lang="ja-JP" altLang="en-US" sz="1600" dirty="0">
                <a:latin typeface="Arial" panose="020B0604020202020204" pitchFamily="34" charset="0"/>
              </a:rPr>
              <a:t>保存</a:t>
            </a:r>
            <a:r>
              <a:rPr kumimoji="0" lang="en-US" altLang="ja-JP" sz="1600" dirty="0">
                <a:latin typeface="Arial" panose="020B0604020202020204" pitchFamily="34" charset="0"/>
              </a:rPr>
              <a:t>Document Library</a:t>
            </a:r>
            <a:r>
              <a:rPr kumimoji="0" lang="ja-JP" altLang="en-US" sz="1600" dirty="0">
                <a:latin typeface="Arial" panose="020B0604020202020204" pitchFamily="34" charset="0"/>
              </a:rPr>
              <a:t>であるかどうかでさらにフィルタ後、</a:t>
            </a:r>
            <a:r>
              <a:rPr kumimoji="0" lang="zh-CN" altLang="zh-CN" sz="1600" dirty="0">
                <a:latin typeface="Arial" panose="020B0604020202020204" pitchFamily="34" charset="0"/>
              </a:rPr>
              <a:t>結果をPowerAppsに返</a:t>
            </a:r>
            <a:r>
              <a:rPr kumimoji="0" lang="ja-JP" altLang="en-US" sz="1600" dirty="0">
                <a:latin typeface="Arial" panose="020B0604020202020204" pitchFamily="34" charset="0"/>
              </a:rPr>
              <a:t>して、</a:t>
            </a:r>
            <a:r>
              <a:rPr kumimoji="0" lang="ja-JP" altLang="en-US" sz="1600" dirty="0">
                <a:solidFill>
                  <a:srgbClr val="00B050"/>
                </a:solidFill>
                <a:latin typeface="Arial" panose="020B0604020202020204" pitchFamily="34" charset="0"/>
              </a:rPr>
              <a:t>（お薦め）</a:t>
            </a:r>
            <a:endParaRPr kumimoji="0" lang="zh-CN" altLang="zh-CN" sz="1600" dirty="0">
              <a:solidFill>
                <a:srgbClr val="00B050"/>
              </a:solidFill>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高度検索: ファイルタイプ、日付、キーワードの組み合わせ。PowerAppsのFilter関数で実装。 </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パフォーマンス: インデックス化により高速化。キャッシュ使用（PowerAppsのCollection）。 </a:t>
            </a:r>
          </a:p>
          <a:p>
            <a:pPr algn="l"/>
            <a:endParaRPr lang="en-US" altLang="ja-JP" dirty="0">
              <a:latin typeface="Yu Gothic UI" panose="020B0500000000000000" pitchFamily="50" charset="-128"/>
              <a:ea typeface="Yu Gothic UI" panose="020B0500000000000000" pitchFamily="50" charset="-128"/>
            </a:endParaRPr>
          </a:p>
        </p:txBody>
      </p:sp>
      <p:sp>
        <p:nvSpPr>
          <p:cNvPr id="5" name="Rectangle 1"/>
          <p:cNvSpPr>
            <a:spLocks noChangeArrowheads="1"/>
          </p:cNvSpPr>
          <p:nvPr/>
        </p:nvSpPr>
        <p:spPr bwMode="auto">
          <a:xfrm>
            <a:off x="3233738" y="2016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ja-JP" altLang="en-US"/>
          </a:p>
        </p:txBody>
      </p:sp>
      <p:graphicFrame>
        <p:nvGraphicFramePr>
          <p:cNvPr id="6" name="表 5"/>
          <p:cNvGraphicFramePr>
            <a:graphicFrameLocks noGrp="1"/>
          </p:cNvGraphicFramePr>
          <p:nvPr/>
        </p:nvGraphicFramePr>
        <p:xfrm>
          <a:off x="829058" y="3233187"/>
          <a:ext cx="10948606" cy="3092925"/>
        </p:xfrm>
        <a:graphic>
          <a:graphicData uri="http://schemas.openxmlformats.org/drawingml/2006/table">
            <a:tbl>
              <a:tblPr firstRow="1">
                <a:tableStyleId>{69C7853C-536D-4A76-A0AE-DD22124D55A5}</a:tableStyleId>
              </a:tblPr>
              <a:tblGrid>
                <a:gridCol w="1061761">
                  <a:extLst>
                    <a:ext uri="{9D8B030D-6E8A-4147-A177-3AD203B41FA5}">
                      <a16:colId xmlns:a16="http://schemas.microsoft.com/office/drawing/2014/main" val="20000"/>
                    </a:ext>
                  </a:extLst>
                </a:gridCol>
                <a:gridCol w="1774235">
                  <a:extLst>
                    <a:ext uri="{9D8B030D-6E8A-4147-A177-3AD203B41FA5}">
                      <a16:colId xmlns:a16="http://schemas.microsoft.com/office/drawing/2014/main" val="20001"/>
                    </a:ext>
                  </a:extLst>
                </a:gridCol>
                <a:gridCol w="2535382">
                  <a:extLst>
                    <a:ext uri="{9D8B030D-6E8A-4147-A177-3AD203B41FA5}">
                      <a16:colId xmlns:a16="http://schemas.microsoft.com/office/drawing/2014/main" val="20002"/>
                    </a:ext>
                  </a:extLst>
                </a:gridCol>
                <a:gridCol w="2815549">
                  <a:extLst>
                    <a:ext uri="{9D8B030D-6E8A-4147-A177-3AD203B41FA5}">
                      <a16:colId xmlns:a16="http://schemas.microsoft.com/office/drawing/2014/main" val="20003"/>
                    </a:ext>
                  </a:extLst>
                </a:gridCol>
                <a:gridCol w="2761679">
                  <a:extLst>
                    <a:ext uri="{9D8B030D-6E8A-4147-A177-3AD203B41FA5}">
                      <a16:colId xmlns:a16="http://schemas.microsoft.com/office/drawing/2014/main" val="20004"/>
                    </a:ext>
                  </a:extLst>
                </a:gridCol>
              </a:tblGrid>
              <a:tr h="286187">
                <a:tc>
                  <a:txBody>
                    <a:bodyPr/>
                    <a:lstStyle/>
                    <a:p>
                      <a:r>
                        <a:rPr lang="ja-JP" altLang="en-US" sz="900" dirty="0"/>
                        <a:t>項目</a:t>
                      </a:r>
                    </a:p>
                  </a:txBody>
                  <a:tcPr marL="28046" marR="28046" marT="14023" marB="14023" anchor="ctr"/>
                </a:tc>
                <a:tc>
                  <a:txBody>
                    <a:bodyPr/>
                    <a:lstStyle/>
                    <a:p>
                      <a:r>
                        <a:rPr lang="en-US" sz="900"/>
                        <a:t>SQL Server 2022 (with Full-Text Search)</a:t>
                      </a:r>
                    </a:p>
                  </a:txBody>
                  <a:tcPr marL="28046" marR="28046" marT="14023" marB="14023" anchor="ctr"/>
                </a:tc>
                <a:tc>
                  <a:txBody>
                    <a:bodyPr/>
                    <a:lstStyle/>
                    <a:p>
                      <a:r>
                        <a:rPr lang="de-DE" sz="900"/>
                        <a:t>Dataverse (with relevant features)</a:t>
                      </a:r>
                    </a:p>
                  </a:txBody>
                  <a:tcPr marL="28046" marR="28046" marT="14023" marB="14023" anchor="ctr"/>
                </a:tc>
                <a:tc>
                  <a:txBody>
                    <a:bodyPr/>
                    <a:lstStyle/>
                    <a:p>
                      <a:r>
                        <a:rPr lang="de-DE" sz="900" dirty="0"/>
                        <a:t>PostgreSQL (with extensions)</a:t>
                      </a:r>
                    </a:p>
                  </a:txBody>
                  <a:tcPr marL="28046" marR="28046" marT="14023" marB="14023" anchor="ctr"/>
                </a:tc>
                <a:tc>
                  <a:txBody>
                    <a:bodyPr/>
                    <a:lstStyle/>
                    <a:p>
                      <a:r>
                        <a:rPr lang="de-DE" sz="900" dirty="0"/>
                        <a:t>SharePoint Online</a:t>
                      </a:r>
                    </a:p>
                  </a:txBody>
                  <a:tcPr marL="28046" marR="28046" marT="14023" marB="14023" anchor="ctr"/>
                </a:tc>
                <a:extLst>
                  <a:ext uri="{0D108BD9-81ED-4DB2-BD59-A6C34878D82A}">
                    <a16:rowId xmlns:a16="http://schemas.microsoft.com/office/drawing/2014/main" val="10000"/>
                  </a:ext>
                </a:extLst>
              </a:tr>
              <a:tr h="414520">
                <a:tc>
                  <a:txBody>
                    <a:bodyPr/>
                    <a:lstStyle/>
                    <a:p>
                      <a:r>
                        <a:rPr lang="ja-JP" altLang="en-US" sz="900" b="1"/>
                        <a:t>ファイル保存データ型</a:t>
                      </a:r>
                      <a:endParaRPr lang="ja-JP" altLang="en-US" sz="900"/>
                    </a:p>
                  </a:txBody>
                  <a:tcPr marL="28046" marR="28046" marT="14023" marB="14023" anchor="ctr"/>
                </a:tc>
                <a:tc>
                  <a:txBody>
                    <a:bodyPr/>
                    <a:lstStyle/>
                    <a:p>
                      <a:r>
                        <a:rPr lang="de-DE" sz="900" dirty="0"/>
                        <a:t>varbinary(max), varbinary, image, blob, nvarchar(max), varchar(max) </a:t>
                      </a:r>
                      <a:r>
                        <a:rPr lang="ja-JP" altLang="en-US" sz="900" dirty="0"/>
                        <a:t>など</a:t>
                      </a:r>
                    </a:p>
                  </a:txBody>
                  <a:tcPr marL="28046" marR="28046" marT="14023" marB="14023" anchor="ctr"/>
                </a:tc>
                <a:tc>
                  <a:txBody>
                    <a:bodyPr/>
                    <a:lstStyle/>
                    <a:p>
                      <a:r>
                        <a:rPr lang="ja-JP" altLang="en-US" sz="900" dirty="0"/>
                        <a:t>ファイル </a:t>
                      </a:r>
                      <a:r>
                        <a:rPr lang="en-US" altLang="ja-JP" sz="900" dirty="0"/>
                        <a:t>(File) </a:t>
                      </a:r>
                      <a:r>
                        <a:rPr lang="ja-JP" altLang="en-US" sz="900" dirty="0"/>
                        <a:t>データ型</a:t>
                      </a:r>
                    </a:p>
                  </a:txBody>
                  <a:tcPr marL="28046" marR="28046" marT="14023" marB="14023" anchor="ctr"/>
                </a:tc>
                <a:tc>
                  <a:txBody>
                    <a:bodyPr/>
                    <a:lstStyle/>
                    <a:p>
                      <a:r>
                        <a:rPr lang="de-DE" sz="900" dirty="0"/>
                        <a:t>bytea</a:t>
                      </a:r>
                    </a:p>
                  </a:txBody>
                  <a:tcPr marL="28046" marR="28046" marT="14023" marB="14023" anchor="ctr"/>
                </a:tc>
                <a:tc>
                  <a:txBody>
                    <a:bodyPr/>
                    <a:lstStyle/>
                    <a:p>
                      <a:r>
                        <a:rPr lang="ja-JP" altLang="en-US" sz="900" dirty="0"/>
                        <a:t>バイナリ </a:t>
                      </a:r>
                      <a:r>
                        <a:rPr lang="en-US" altLang="ja-JP" sz="900" dirty="0"/>
                        <a:t>(Binary) </a:t>
                      </a:r>
                      <a:r>
                        <a:rPr lang="ja-JP" altLang="en-US" sz="900" dirty="0"/>
                        <a:t>またはドキュメントライブラリのファイル</a:t>
                      </a:r>
                    </a:p>
                  </a:txBody>
                  <a:tcPr marL="28046" marR="28046" marT="14023" marB="14023" anchor="ctr"/>
                </a:tc>
                <a:extLst>
                  <a:ext uri="{0D108BD9-81ED-4DB2-BD59-A6C34878D82A}">
                    <a16:rowId xmlns:a16="http://schemas.microsoft.com/office/drawing/2014/main" val="10001"/>
                  </a:ext>
                </a:extLst>
              </a:tr>
              <a:tr h="292708">
                <a:tc>
                  <a:txBody>
                    <a:bodyPr/>
                    <a:lstStyle/>
                    <a:p>
                      <a:r>
                        <a:rPr lang="ja-JP" altLang="en-US" sz="900" b="1"/>
                        <a:t>最大サイズ</a:t>
                      </a:r>
                      <a:endParaRPr lang="ja-JP" altLang="en-US" sz="900"/>
                    </a:p>
                  </a:txBody>
                  <a:tcPr marL="28046" marR="28046" marT="14023" marB="14023" anchor="ctr"/>
                </a:tc>
                <a:tc>
                  <a:txBody>
                    <a:bodyPr/>
                    <a:lstStyle/>
                    <a:p>
                      <a:r>
                        <a:rPr lang="ja-JP" altLang="en-US" sz="900"/>
                        <a:t>データベースサイズに依存 </a:t>
                      </a:r>
                      <a:r>
                        <a:rPr lang="en-US" altLang="ja-JP" sz="900"/>
                        <a:t>(</a:t>
                      </a:r>
                      <a:r>
                        <a:rPr lang="ja-JP" altLang="en-US" sz="900"/>
                        <a:t>一般的に非常に大きい</a:t>
                      </a:r>
                      <a:r>
                        <a:rPr lang="en-US" altLang="ja-JP" sz="900"/>
                        <a:t>)</a:t>
                      </a:r>
                    </a:p>
                  </a:txBody>
                  <a:tcPr marL="28046" marR="28046" marT="14023" marB="14023" anchor="ctr"/>
                </a:tc>
                <a:tc>
                  <a:txBody>
                    <a:bodyPr/>
                    <a:lstStyle/>
                    <a:p>
                      <a:r>
                        <a:rPr lang="en-US" altLang="ja-JP" sz="900" dirty="0"/>
                        <a:t>300MB (</a:t>
                      </a:r>
                      <a:r>
                        <a:rPr lang="ja-JP" altLang="en-US" sz="900" dirty="0"/>
                        <a:t>レコードあたり</a:t>
                      </a:r>
                      <a:r>
                        <a:rPr lang="en-US" altLang="ja-JP" sz="900" dirty="0"/>
                        <a:t>)</a:t>
                      </a:r>
                    </a:p>
                  </a:txBody>
                  <a:tcPr marL="28046" marR="28046" marT="14023" marB="14023" anchor="ctr"/>
                </a:tc>
                <a:tc>
                  <a:txBody>
                    <a:bodyPr/>
                    <a:lstStyle/>
                    <a:p>
                      <a:r>
                        <a:rPr lang="ja-JP" altLang="en-US" sz="900" dirty="0"/>
                        <a:t>データベース</a:t>
                      </a:r>
                      <a:r>
                        <a:rPr lang="en-US" altLang="ja-JP" sz="900" dirty="0"/>
                        <a:t>/</a:t>
                      </a:r>
                      <a:r>
                        <a:rPr lang="ja-JP" altLang="en-US" sz="900" dirty="0"/>
                        <a:t>サーバー設定に依存 </a:t>
                      </a:r>
                      <a:r>
                        <a:rPr lang="en-US" altLang="ja-JP" sz="900" dirty="0"/>
                        <a:t>(</a:t>
                      </a:r>
                      <a:r>
                        <a:rPr lang="ja-JP" altLang="en-US" sz="900" dirty="0"/>
                        <a:t>一般的に大きい</a:t>
                      </a:r>
                      <a:r>
                        <a:rPr lang="en-US" altLang="ja-JP" sz="900" dirty="0"/>
                        <a:t>)</a:t>
                      </a:r>
                    </a:p>
                  </a:txBody>
                  <a:tcPr marL="28046" marR="28046" marT="14023" marB="14023" anchor="ctr"/>
                </a:tc>
                <a:tc>
                  <a:txBody>
                    <a:bodyPr/>
                    <a:lstStyle/>
                    <a:p>
                      <a:r>
                        <a:rPr lang="en-US" altLang="ja-JP" sz="900"/>
                        <a:t>15GB (</a:t>
                      </a:r>
                      <a:r>
                        <a:rPr lang="ja-JP" altLang="en-US" sz="900"/>
                        <a:t>ファイルあたり</a:t>
                      </a:r>
                      <a:r>
                        <a:rPr lang="en-US" altLang="ja-JP" sz="900"/>
                        <a:t>)</a:t>
                      </a:r>
                    </a:p>
                  </a:txBody>
                  <a:tcPr marL="28046" marR="28046" marT="14023" marB="14023" anchor="ctr"/>
                </a:tc>
                <a:extLst>
                  <a:ext uri="{0D108BD9-81ED-4DB2-BD59-A6C34878D82A}">
                    <a16:rowId xmlns:a16="http://schemas.microsoft.com/office/drawing/2014/main" val="10002"/>
                  </a:ext>
                </a:extLst>
              </a:tr>
              <a:tr h="165814">
                <a:tc>
                  <a:txBody>
                    <a:bodyPr/>
                    <a:lstStyle/>
                    <a:p>
                      <a:r>
                        <a:rPr lang="ja-JP" altLang="en-US" sz="900" b="1"/>
                        <a:t>ネイティブ全文検索</a:t>
                      </a:r>
                      <a:endParaRPr lang="ja-JP" altLang="en-US" sz="900"/>
                    </a:p>
                  </a:txBody>
                  <a:tcPr marL="28046" marR="28046" marT="14023" marB="14023" anchor="ctr"/>
                </a:tc>
                <a:tc>
                  <a:txBody>
                    <a:bodyPr/>
                    <a:lstStyle/>
                    <a:p>
                      <a:r>
                        <a:rPr lang="ja-JP" altLang="en-US" sz="900" b="1"/>
                        <a:t>はい</a:t>
                      </a:r>
                      <a:r>
                        <a:rPr lang="ja-JP" altLang="en-US" sz="900"/>
                        <a:t> </a:t>
                      </a:r>
                      <a:r>
                        <a:rPr lang="en-US" altLang="ja-JP" sz="900"/>
                        <a:t>(</a:t>
                      </a:r>
                      <a:r>
                        <a:rPr lang="de-DE" sz="900"/>
                        <a:t>Full-Text Search</a:t>
                      </a:r>
                      <a:r>
                        <a:rPr lang="ja-JP" altLang="en-US" sz="900"/>
                        <a:t>機能</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de-DE" sz="900"/>
                        <a:t>Dataverse Search)</a:t>
                      </a:r>
                    </a:p>
                  </a:txBody>
                  <a:tcPr marL="28046" marR="28046" marT="14023" marB="14023" anchor="ctr"/>
                </a:tc>
                <a:tc>
                  <a:txBody>
                    <a:bodyPr/>
                    <a:lstStyle/>
                    <a:p>
                      <a:r>
                        <a:rPr lang="ja-JP" altLang="en-US" sz="900" b="1" dirty="0"/>
                        <a:t>はい</a:t>
                      </a:r>
                      <a:r>
                        <a:rPr lang="ja-JP" altLang="en-US" sz="900" dirty="0"/>
                        <a:t> </a:t>
                      </a:r>
                      <a:r>
                        <a:rPr lang="en-US" altLang="ja-JP" sz="900" dirty="0"/>
                        <a:t>(</a:t>
                      </a:r>
                      <a:r>
                        <a:rPr lang="en-US" altLang="ja-JP" sz="900" dirty="0" err="1"/>
                        <a:t>pg_trgm</a:t>
                      </a:r>
                      <a:r>
                        <a:rPr lang="en-US" altLang="ja-JP" sz="900" dirty="0"/>
                        <a:t> </a:t>
                      </a:r>
                      <a:r>
                        <a:rPr lang="ja-JP" altLang="en-US" sz="900" dirty="0"/>
                        <a:t>拡張など</a:t>
                      </a:r>
                      <a:r>
                        <a:rPr lang="en-US" altLang="ja-JP" sz="900" dirty="0"/>
                        <a:t>)</a:t>
                      </a:r>
                    </a:p>
                  </a:txBody>
                  <a:tcPr marL="28046" marR="28046" marT="14023" marB="14023" anchor="ctr"/>
                </a:tc>
                <a:tc>
                  <a:txBody>
                    <a:bodyPr/>
                    <a:lstStyle/>
                    <a:p>
                      <a:r>
                        <a:rPr lang="ja-JP" altLang="en-US" sz="900" b="1" dirty="0"/>
                        <a:t>はい</a:t>
                      </a:r>
                      <a:r>
                        <a:rPr lang="ja-JP" altLang="en-US" sz="900" dirty="0"/>
                        <a:t> </a:t>
                      </a:r>
                      <a:r>
                        <a:rPr lang="en-US" altLang="ja-JP" sz="900" dirty="0"/>
                        <a:t>(</a:t>
                      </a:r>
                      <a:r>
                        <a:rPr lang="de-DE" sz="900" dirty="0"/>
                        <a:t>SharePoint </a:t>
                      </a:r>
                      <a:r>
                        <a:rPr lang="ja-JP" altLang="en-US" sz="900" dirty="0"/>
                        <a:t>の検索機能</a:t>
                      </a:r>
                      <a:r>
                        <a:rPr lang="en-US" altLang="ja-JP" sz="900" dirty="0"/>
                        <a:t>)</a:t>
                      </a:r>
                    </a:p>
                  </a:txBody>
                  <a:tcPr marL="28046" marR="28046" marT="14023" marB="14023" anchor="ctr"/>
                </a:tc>
                <a:extLst>
                  <a:ext uri="{0D108BD9-81ED-4DB2-BD59-A6C34878D82A}">
                    <a16:rowId xmlns:a16="http://schemas.microsoft.com/office/drawing/2014/main" val="10003"/>
                  </a:ext>
                </a:extLst>
              </a:tr>
              <a:tr h="292708">
                <a:tc>
                  <a:txBody>
                    <a:bodyPr/>
                    <a:lstStyle/>
                    <a:p>
                      <a:r>
                        <a:rPr lang="ja-JP" altLang="en-US" sz="900" b="1"/>
                        <a:t>テキスト抽出機能</a:t>
                      </a:r>
                      <a:endParaRPr lang="ja-JP" altLang="en-US" sz="900"/>
                    </a:p>
                  </a:txBody>
                  <a:tcPr marL="28046" marR="28046" marT="14023" marB="14023" anchor="ctr"/>
                </a:tc>
                <a:tc>
                  <a:txBody>
                    <a:bodyPr/>
                    <a:lstStyle/>
                    <a:p>
                      <a:r>
                        <a:rPr lang="ja-JP" altLang="en-US" sz="900" b="1"/>
                        <a:t>限定的</a:t>
                      </a:r>
                      <a:r>
                        <a:rPr lang="ja-JP" altLang="en-US" sz="900"/>
                        <a:t> </a:t>
                      </a:r>
                      <a:r>
                        <a:rPr lang="en-US" altLang="ja-JP" sz="900"/>
                        <a:t>(</a:t>
                      </a:r>
                      <a:r>
                        <a:rPr lang="de-DE" sz="900"/>
                        <a:t>SQL Server </a:t>
                      </a:r>
                      <a:r>
                        <a:rPr lang="ja-JP" altLang="en-US" sz="900"/>
                        <a:t>の機能に依存</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de-DE" sz="900"/>
                        <a:t>Dataverse Search </a:t>
                      </a:r>
                      <a:r>
                        <a:rPr lang="ja-JP" altLang="en-US" sz="900"/>
                        <a:t>が内部で行う</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拡張機能や外部ツールが必要</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de-DE" sz="900"/>
                        <a:t>SharePoint </a:t>
                      </a:r>
                      <a:r>
                        <a:rPr lang="ja-JP" altLang="en-US" sz="900"/>
                        <a:t>の検索機能が自動で行う</a:t>
                      </a:r>
                      <a:r>
                        <a:rPr lang="en-US" altLang="ja-JP" sz="900"/>
                        <a:t>)</a:t>
                      </a:r>
                    </a:p>
                  </a:txBody>
                  <a:tcPr marL="28046" marR="28046" marT="14023" marB="14023" anchor="ctr"/>
                </a:tc>
                <a:extLst>
                  <a:ext uri="{0D108BD9-81ED-4DB2-BD59-A6C34878D82A}">
                    <a16:rowId xmlns:a16="http://schemas.microsoft.com/office/drawing/2014/main" val="10004"/>
                  </a:ext>
                </a:extLst>
              </a:tr>
              <a:tr h="292708">
                <a:tc>
                  <a:txBody>
                    <a:bodyPr/>
                    <a:lstStyle/>
                    <a:p>
                      <a:r>
                        <a:rPr lang="ja-JP" altLang="en-US" sz="900" b="1"/>
                        <a:t>非テキスト検索</a:t>
                      </a:r>
                      <a:endParaRPr lang="ja-JP" altLang="en-US" sz="900"/>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インデックスやクエリによる</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メタデータ検索が中心</a:t>
                      </a:r>
                      <a:r>
                        <a:rPr lang="en-US" altLang="ja-JP" sz="900"/>
                        <a:t>)</a:t>
                      </a:r>
                    </a:p>
                  </a:txBody>
                  <a:tcPr marL="28046" marR="28046" marT="14023" marB="14023" anchor="ctr"/>
                </a:tc>
                <a:tc>
                  <a:txBody>
                    <a:bodyPr/>
                    <a:lstStyle/>
                    <a:p>
                      <a:r>
                        <a:rPr lang="ja-JP" altLang="en-US" sz="900" b="1" dirty="0"/>
                        <a:t>限定的</a:t>
                      </a:r>
                      <a:r>
                        <a:rPr lang="ja-JP" altLang="en-US" sz="900" dirty="0"/>
                        <a:t> </a:t>
                      </a:r>
                      <a:r>
                        <a:rPr lang="en-US" altLang="ja-JP" sz="900" dirty="0"/>
                        <a:t>(</a:t>
                      </a:r>
                      <a:r>
                        <a:rPr lang="ja-JP" altLang="en-US" sz="900" dirty="0"/>
                        <a:t>拡張機能や外部ツールが必要</a:t>
                      </a:r>
                      <a:r>
                        <a:rPr lang="en-US" altLang="ja-JP" sz="900" dirty="0"/>
                        <a:t>)</a:t>
                      </a:r>
                    </a:p>
                  </a:txBody>
                  <a:tcPr marL="28046" marR="28046" marT="14023" marB="14023" anchor="ctr"/>
                </a:tc>
                <a:tc>
                  <a:txBody>
                    <a:bodyPr/>
                    <a:lstStyle/>
                    <a:p>
                      <a:r>
                        <a:rPr lang="ja-JP" altLang="en-US" sz="900" b="1" dirty="0"/>
                        <a:t>はい</a:t>
                      </a:r>
                      <a:r>
                        <a:rPr lang="ja-JP" altLang="en-US" sz="900" dirty="0"/>
                        <a:t> </a:t>
                      </a:r>
                      <a:r>
                        <a:rPr lang="en-US" altLang="ja-JP" sz="900" dirty="0"/>
                        <a:t>(</a:t>
                      </a:r>
                      <a:r>
                        <a:rPr lang="ja-JP" altLang="en-US" sz="900" dirty="0"/>
                        <a:t>メタデータ検索、ファイルプロパティ検索</a:t>
                      </a:r>
                      <a:r>
                        <a:rPr lang="en-US" altLang="ja-JP" sz="900" dirty="0"/>
                        <a:t>)</a:t>
                      </a:r>
                    </a:p>
                  </a:txBody>
                  <a:tcPr marL="28046" marR="28046" marT="14023" marB="14023" anchor="ctr"/>
                </a:tc>
                <a:extLst>
                  <a:ext uri="{0D108BD9-81ED-4DB2-BD59-A6C34878D82A}">
                    <a16:rowId xmlns:a16="http://schemas.microsoft.com/office/drawing/2014/main" val="10005"/>
                  </a:ext>
                </a:extLst>
              </a:tr>
              <a:tr h="292708">
                <a:tc>
                  <a:txBody>
                    <a:bodyPr/>
                    <a:lstStyle/>
                    <a:p>
                      <a:r>
                        <a:rPr lang="de-DE" sz="900" b="1"/>
                        <a:t>Power Apps </a:t>
                      </a:r>
                      <a:r>
                        <a:rPr lang="ja-JP" altLang="en-US" sz="900" b="1"/>
                        <a:t>統合</a:t>
                      </a:r>
                      <a:endParaRPr lang="ja-JP" altLang="en-US" sz="900"/>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SQL Server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ja-JP" altLang="en-US" sz="900"/>
                        <a:t>ネイティブコネクタ</a:t>
                      </a:r>
                      <a:r>
                        <a:rPr lang="en-US" altLang="ja-JP" sz="900"/>
                        <a:t>)</a:t>
                      </a:r>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PostgreSQL </a:t>
                      </a:r>
                      <a:r>
                        <a:rPr lang="ja-JP" altLang="en-US" sz="900"/>
                        <a:t>コネクタ</a:t>
                      </a:r>
                      <a:r>
                        <a:rPr lang="en-US" altLang="ja-JP" sz="900"/>
                        <a:t>)</a:t>
                      </a:r>
                    </a:p>
                  </a:txBody>
                  <a:tcPr marL="28046" marR="28046" marT="14023" marB="14023" anchor="ctr"/>
                </a:tc>
                <a:tc>
                  <a:txBody>
                    <a:bodyPr/>
                    <a:lstStyle/>
                    <a:p>
                      <a:r>
                        <a:rPr lang="ja-JP" altLang="en-US" sz="900" b="1" dirty="0"/>
                        <a:t>直接統合</a:t>
                      </a:r>
                      <a:r>
                        <a:rPr lang="ja-JP" altLang="en-US" sz="900" dirty="0"/>
                        <a:t> </a:t>
                      </a:r>
                      <a:r>
                        <a:rPr lang="en-US" altLang="ja-JP" sz="900" dirty="0"/>
                        <a:t>(</a:t>
                      </a:r>
                      <a:r>
                        <a:rPr lang="de-DE" sz="900" dirty="0"/>
                        <a:t>SharePoint </a:t>
                      </a:r>
                      <a:r>
                        <a:rPr lang="ja-JP" altLang="en-US" sz="900" dirty="0"/>
                        <a:t>コネクタ</a:t>
                      </a:r>
                      <a:r>
                        <a:rPr lang="en-US" altLang="ja-JP" sz="900" dirty="0"/>
                        <a:t>)</a:t>
                      </a:r>
                    </a:p>
                  </a:txBody>
                  <a:tcPr marL="28046" marR="28046" marT="14023" marB="14023" anchor="ctr"/>
                </a:tc>
                <a:extLst>
                  <a:ext uri="{0D108BD9-81ED-4DB2-BD59-A6C34878D82A}">
                    <a16:rowId xmlns:a16="http://schemas.microsoft.com/office/drawing/2014/main" val="10006"/>
                  </a:ext>
                </a:extLst>
              </a:tr>
              <a:tr h="292708">
                <a:tc>
                  <a:txBody>
                    <a:bodyPr/>
                    <a:lstStyle/>
                    <a:p>
                      <a:r>
                        <a:rPr lang="de-DE" sz="900" b="1"/>
                        <a:t>Power Automate </a:t>
                      </a:r>
                      <a:r>
                        <a:rPr lang="ja-JP" altLang="en-US" sz="900" b="1"/>
                        <a:t>統合</a:t>
                      </a:r>
                      <a:endParaRPr lang="ja-JP" altLang="en-US" sz="900"/>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SQL Server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ja-JP" altLang="en-US" sz="900"/>
                        <a:t>ネイティブコネクタ</a:t>
                      </a:r>
                      <a:r>
                        <a:rPr lang="en-US" altLang="ja-JP" sz="900"/>
                        <a:t>)</a:t>
                      </a:r>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PostgreSQL </a:t>
                      </a:r>
                      <a:r>
                        <a:rPr lang="ja-JP" altLang="en-US" sz="900"/>
                        <a:t>コネクタ</a:t>
                      </a:r>
                      <a:r>
                        <a:rPr lang="en-US" altLang="ja-JP" sz="900"/>
                        <a:t>)</a:t>
                      </a:r>
                    </a:p>
                  </a:txBody>
                  <a:tcPr marL="28046" marR="28046" marT="14023" marB="14023" anchor="ctr"/>
                </a:tc>
                <a:tc>
                  <a:txBody>
                    <a:bodyPr/>
                    <a:lstStyle/>
                    <a:p>
                      <a:r>
                        <a:rPr lang="ja-JP" altLang="en-US" sz="900" b="1" dirty="0"/>
                        <a:t>直接統合</a:t>
                      </a:r>
                      <a:r>
                        <a:rPr lang="ja-JP" altLang="en-US" sz="900" dirty="0"/>
                        <a:t> </a:t>
                      </a:r>
                      <a:r>
                        <a:rPr lang="en-US" altLang="ja-JP" sz="900" dirty="0"/>
                        <a:t>(</a:t>
                      </a:r>
                      <a:r>
                        <a:rPr lang="de-DE" sz="900" dirty="0"/>
                        <a:t>SharePoint </a:t>
                      </a:r>
                      <a:r>
                        <a:rPr lang="ja-JP" altLang="en-US" sz="900" dirty="0"/>
                        <a:t>コネクタ</a:t>
                      </a:r>
                      <a:r>
                        <a:rPr lang="en-US" altLang="ja-JP" sz="900" dirty="0"/>
                        <a:t>)</a:t>
                      </a:r>
                    </a:p>
                  </a:txBody>
                  <a:tcPr marL="28046" marR="28046" marT="14023" marB="14023" anchor="ctr"/>
                </a:tc>
                <a:extLst>
                  <a:ext uri="{0D108BD9-81ED-4DB2-BD59-A6C34878D82A}">
                    <a16:rowId xmlns:a16="http://schemas.microsoft.com/office/drawing/2014/main" val="10007"/>
                  </a:ext>
                </a:extLst>
              </a:tr>
              <a:tr h="546495">
                <a:tc>
                  <a:txBody>
                    <a:bodyPr/>
                    <a:lstStyle/>
                    <a:p>
                      <a:r>
                        <a:rPr lang="ja-JP" altLang="en-US" sz="900" b="1"/>
                        <a:t>必要なライセンス</a:t>
                      </a:r>
                      <a:endParaRPr lang="ja-JP" altLang="en-US" sz="900"/>
                    </a:p>
                  </a:txBody>
                  <a:tcPr marL="28046" marR="28046" marT="14023" marB="14023" anchor="ctr"/>
                </a:tc>
                <a:tc>
                  <a:txBody>
                    <a:bodyPr/>
                    <a:lstStyle/>
                    <a:p>
                      <a:r>
                        <a:rPr lang="de-DE" sz="900"/>
                        <a:t>SQL Server Enterprise/Standard (Full-Text Search </a:t>
                      </a:r>
                      <a:r>
                        <a:rPr lang="ja-JP" altLang="en-US" sz="900"/>
                        <a:t>は追加費用なし</a:t>
                      </a:r>
                      <a:r>
                        <a:rPr lang="en-US" altLang="ja-JP" sz="900"/>
                        <a:t>)</a:t>
                      </a:r>
                    </a:p>
                  </a:txBody>
                  <a:tcPr marL="28046" marR="28046" marT="14023" marB="14023" anchor="ctr"/>
                </a:tc>
                <a:tc>
                  <a:txBody>
                    <a:bodyPr/>
                    <a:lstStyle/>
                    <a:p>
                      <a:r>
                        <a:rPr lang="en-US" altLang="ja-JP" sz="900"/>
                        <a:t>Microsoft Dataverse </a:t>
                      </a:r>
                      <a:r>
                        <a:rPr lang="ja-JP" altLang="en-US" sz="900"/>
                        <a:t>ライセンス </a:t>
                      </a:r>
                      <a:r>
                        <a:rPr lang="en-US" altLang="ja-JP" sz="900"/>
                        <a:t>(Dynamics 365 </a:t>
                      </a:r>
                      <a:r>
                        <a:rPr lang="ja-JP" altLang="en-US" sz="900"/>
                        <a:t>または </a:t>
                      </a:r>
                      <a:r>
                        <a:rPr lang="en-US" altLang="ja-JP" sz="900"/>
                        <a:t>Power Apps Premium </a:t>
                      </a:r>
                      <a:r>
                        <a:rPr lang="ja-JP" altLang="en-US" sz="900"/>
                        <a:t>ライセンスに含まれる場合あり</a:t>
                      </a:r>
                      <a:r>
                        <a:rPr lang="en-US" altLang="ja-JP" sz="900"/>
                        <a:t>)</a:t>
                      </a:r>
                    </a:p>
                  </a:txBody>
                  <a:tcPr marL="28046" marR="28046" marT="14023" marB="14023" anchor="ctr"/>
                </a:tc>
                <a:tc>
                  <a:txBody>
                    <a:bodyPr/>
                    <a:lstStyle/>
                    <a:p>
                      <a:r>
                        <a:rPr lang="en-US" altLang="ja-JP" sz="900"/>
                        <a:t>PostgreSQL </a:t>
                      </a:r>
                      <a:r>
                        <a:rPr lang="ja-JP" altLang="en-US" sz="900"/>
                        <a:t>自体はオープンソース。拡張機能は追加の構成が必要。</a:t>
                      </a:r>
                    </a:p>
                  </a:txBody>
                  <a:tcPr marL="28046" marR="28046" marT="14023" marB="14023" anchor="ctr"/>
                </a:tc>
                <a:tc>
                  <a:txBody>
                    <a:bodyPr/>
                    <a:lstStyle/>
                    <a:p>
                      <a:r>
                        <a:rPr lang="de-DE" sz="900" dirty="0"/>
                        <a:t>Microsoft 365 </a:t>
                      </a:r>
                      <a:r>
                        <a:rPr lang="ja-JP" altLang="en-US" sz="900" dirty="0"/>
                        <a:t>ライセンス </a:t>
                      </a:r>
                      <a:r>
                        <a:rPr lang="en-US" altLang="ja-JP" sz="900" dirty="0"/>
                        <a:t>(</a:t>
                      </a:r>
                      <a:r>
                        <a:rPr lang="de-DE" sz="900" dirty="0"/>
                        <a:t>SharePoint Online </a:t>
                      </a:r>
                      <a:r>
                        <a:rPr lang="ja-JP" altLang="en-US" sz="900" dirty="0"/>
                        <a:t>を含むプラン</a:t>
                      </a:r>
                      <a:r>
                        <a:rPr lang="en-US" altLang="ja-JP" sz="900" dirty="0"/>
                        <a:t>)</a:t>
                      </a:r>
                    </a:p>
                  </a:txBody>
                  <a:tcPr marL="28046" marR="28046" marT="14023" marB="14023" anchor="ctr"/>
                </a:tc>
                <a:extLst>
                  <a:ext uri="{0D108BD9-81ED-4DB2-BD59-A6C34878D82A}">
                    <a16:rowId xmlns:a16="http://schemas.microsoft.com/office/drawing/2014/main" val="10008"/>
                  </a:ext>
                </a:extLst>
              </a:tr>
            </a:tbl>
          </a:graphicData>
        </a:graphic>
      </p:graphicFrame>
      <p:sp>
        <p:nvSpPr>
          <p:cNvPr id="7" name="四角形: 角を丸くする 6"/>
          <p:cNvSpPr/>
          <p:nvPr/>
        </p:nvSpPr>
        <p:spPr>
          <a:xfrm>
            <a:off x="0" y="6488623"/>
            <a:ext cx="2609088" cy="361647"/>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 </a:t>
            </a:r>
            <a:r>
              <a:rPr kumimoji="1" lang="ja-JP" altLang="en-US" dirty="0"/>
              <a:t>何</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fontScale="90000"/>
          </a:bodyPr>
          <a:lstStyle/>
          <a:p>
            <a:r>
              <a:rPr lang="ja-JP" altLang="en-US" dirty="0"/>
              <a:t>技術方案</a:t>
            </a:r>
            <a:r>
              <a:rPr lang="en-US" altLang="ja-JP" dirty="0"/>
              <a:t> </a:t>
            </a:r>
            <a:r>
              <a:rPr lang="ja-JP" altLang="en-US" dirty="0"/>
              <a:t>－ 検索機能２</a:t>
            </a:r>
            <a:br>
              <a:rPr lang="en-US" altLang="ja-JP" dirty="0"/>
            </a:br>
            <a:endParaRPr lang="ja-JP" altLang="en-US" dirty="0"/>
          </a:p>
        </p:txBody>
      </p:sp>
      <p:sp>
        <p:nvSpPr>
          <p:cNvPr id="15" name="テキスト ボックス 14"/>
          <p:cNvSpPr txBox="1"/>
          <p:nvPr/>
        </p:nvSpPr>
        <p:spPr>
          <a:xfrm>
            <a:off x="414336" y="814891"/>
            <a:ext cx="11490793" cy="562496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sz="1400" dirty="0">
                <a:latin typeface="DengXian 本文"/>
              </a:rPr>
              <a:t>添付ファイル向け検索: SharePointの検索機能</a:t>
            </a:r>
            <a:r>
              <a:rPr kumimoji="0" lang="ja-JP" altLang="en-US" sz="1400" dirty="0">
                <a:latin typeface="DengXian 本文"/>
              </a:rPr>
              <a:t>利用の実現：</a:t>
            </a:r>
            <a:endParaRPr kumimoji="0" lang="en-US" altLang="ja-JP" sz="1400" dirty="0">
              <a:latin typeface="DengXian 本文"/>
            </a:endParaRPr>
          </a:p>
          <a:p>
            <a:pPr marL="342900" indent="-342900">
              <a:buFont typeface="+mj-lt"/>
              <a:buAutoNum type="arabicPeriod"/>
            </a:pPr>
            <a:r>
              <a:rPr lang="en-US" altLang="ja-JP" sz="1400" b="1" dirty="0"/>
              <a:t>Azure AD </a:t>
            </a:r>
            <a:r>
              <a:rPr lang="ja-JP" altLang="en-US" sz="1400" b="1" dirty="0"/>
              <a:t>アプリケーションの登録と権限設定</a:t>
            </a:r>
            <a:r>
              <a:rPr lang="en-US" altLang="ja-JP" sz="1400" b="1" dirty="0"/>
              <a:t>:</a:t>
            </a:r>
            <a:endParaRPr lang="ja-JP" altLang="en-US" sz="1400" dirty="0"/>
          </a:p>
          <a:p>
            <a:pPr lvl="1"/>
            <a:r>
              <a:rPr lang="en-US" altLang="ja-JP" sz="1200" dirty="0"/>
              <a:t>Azure AD </a:t>
            </a:r>
            <a:r>
              <a:rPr lang="ja-JP" altLang="en-US" sz="1200" dirty="0"/>
              <a:t>にアプリケーションを登録し、必要な </a:t>
            </a:r>
            <a:r>
              <a:rPr lang="en-US" altLang="ja-JP" sz="1200" dirty="0"/>
              <a:t>Graph API </a:t>
            </a:r>
            <a:r>
              <a:rPr lang="ja-JP" altLang="en-US" sz="1200" dirty="0"/>
              <a:t>のアクセス許可を付与します。</a:t>
            </a:r>
          </a:p>
          <a:p>
            <a:pPr lvl="1"/>
            <a:r>
              <a:rPr lang="ja-JP" altLang="en-US" sz="1200" dirty="0"/>
              <a:t>アプリケーション </a:t>
            </a:r>
            <a:r>
              <a:rPr lang="en-US" altLang="ja-JP" sz="1200" dirty="0"/>
              <a:t>ID (</a:t>
            </a:r>
            <a:r>
              <a:rPr lang="ja-JP" altLang="en-US" sz="1200" dirty="0"/>
              <a:t>クライアント </a:t>
            </a:r>
            <a:r>
              <a:rPr lang="en-US" altLang="ja-JP" sz="1200" dirty="0"/>
              <a:t>ID) </a:t>
            </a:r>
            <a:r>
              <a:rPr lang="ja-JP" altLang="en-US" sz="1200" dirty="0"/>
              <a:t>と、</a:t>
            </a:r>
            <a:r>
              <a:rPr lang="ja-JP" altLang="en-US" sz="1200" b="1" dirty="0"/>
              <a:t>クライアントシークレット</a:t>
            </a:r>
            <a:r>
              <a:rPr lang="ja-JP" altLang="en-US" sz="1200" dirty="0"/>
              <a:t> または </a:t>
            </a:r>
            <a:r>
              <a:rPr lang="ja-JP" altLang="en-US" sz="1200" b="1" dirty="0"/>
              <a:t>証明書</a:t>
            </a:r>
            <a:r>
              <a:rPr lang="ja-JP" altLang="en-US" sz="1200" dirty="0"/>
              <a:t> を取得します。</a:t>
            </a:r>
          </a:p>
          <a:p>
            <a:pPr marL="342900" lvl="0" indent="-342900" eaLnBrk="0" fontAlgn="base" hangingPunct="0">
              <a:spcBef>
                <a:spcPct val="0"/>
              </a:spcBef>
              <a:spcAft>
                <a:spcPct val="0"/>
              </a:spcAft>
              <a:buFont typeface="+mj-lt"/>
              <a:buAutoNum type="arabicPeriod"/>
            </a:pPr>
            <a:r>
              <a:rPr kumimoji="0" lang="ja-JP" altLang="ja-JP" sz="1400" b="1" dirty="0">
                <a:latin typeface="Arial" panose="020B0604020202020204" pitchFamily="34" charset="0"/>
              </a:rPr>
              <a:t>必要な Graph API 権限</a:t>
            </a:r>
          </a:p>
          <a:p>
            <a:pPr lvl="1" eaLnBrk="0" fontAlgn="base" hangingPunct="0">
              <a:spcBef>
                <a:spcPct val="0"/>
              </a:spcBef>
              <a:spcAft>
                <a:spcPct val="0"/>
              </a:spcAft>
            </a:pPr>
            <a:r>
              <a:rPr kumimoji="0" lang="ja-JP" altLang="ja-JP" sz="1200" dirty="0">
                <a:latin typeface="Arial" panose="020B0604020202020204" pitchFamily="34" charset="0"/>
              </a:rPr>
              <a:t>Graph API を使用して SharePoint のドキュメントライブラリを検索するには、主に以下の権限が必要です。</a:t>
            </a:r>
          </a:p>
          <a:p>
            <a:pPr marL="742950" lvl="1" indent="-285750" eaLnBrk="0" fontAlgn="base" hangingPunct="0">
              <a:spcBef>
                <a:spcPct val="0"/>
              </a:spcBef>
              <a:spcAft>
                <a:spcPct val="0"/>
              </a:spcAft>
              <a:buFont typeface="Arial" panose="020B0604020202020204" pitchFamily="34" charset="0"/>
              <a:buChar char="•"/>
            </a:pPr>
            <a:r>
              <a:rPr kumimoji="0" lang="ja-JP" altLang="ja-JP" sz="1200" b="1" dirty="0">
                <a:latin typeface="Arial Unicode MS"/>
              </a:rPr>
              <a:t>Files.Read.All</a:t>
            </a:r>
            <a:r>
              <a:rPr kumimoji="0" lang="ja-JP" altLang="ja-JP" sz="1200" dirty="0"/>
              <a:t>: SharePoint Online 内のすべてのファイルコンテンツを読み取る権限です。これにより、ドキュメントライブラリ内のファイルを検索し、そのメタデータやコンテンツを取得できます。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b="1" dirty="0">
                <a:latin typeface="Arial Unicode MS"/>
              </a:rPr>
              <a:t>Sites.Read.All</a:t>
            </a:r>
            <a:r>
              <a:rPr kumimoji="0" lang="ja-JP" altLang="ja-JP" sz="1200" dirty="0"/>
              <a:t>: SharePoint Online 内のすべてのサイトコレクションとサイトのメタデータを読み取る権限です。これにより、検索対象となるドキュメントライブラリが存在するサイトを特定できます。</a:t>
            </a:r>
            <a:endParaRPr kumimoji="0" lang="ja-JP" altLang="ja-JP" sz="1200" dirty="0">
              <a:latin typeface="Arial" panose="020B0604020202020204" pitchFamily="34" charset="0"/>
            </a:endParaRPr>
          </a:p>
          <a:p>
            <a:pPr lvl="1" eaLnBrk="0" fontAlgn="base" hangingPunct="0">
              <a:spcBef>
                <a:spcPct val="0"/>
              </a:spcBef>
              <a:spcAft>
                <a:spcPct val="0"/>
              </a:spcAft>
            </a:pPr>
            <a:r>
              <a:rPr kumimoji="0" lang="ja-JP" altLang="ja-JP" sz="1200" dirty="0">
                <a:latin typeface="Arial" panose="020B0604020202020204" pitchFamily="34" charset="0"/>
              </a:rPr>
              <a:t>これらの権限は、アプリケーションの登録時に Azure Active Directory (現 Microsoft Entra ID) で設定します。Power Apps や Power Automate から Graph API を呼び出す際には、これらの権限が付与されたサービスプリンシパルまたは委任された権限を持つユーザーアカウントを使用することになります。</a:t>
            </a:r>
          </a:p>
          <a:p>
            <a:pPr marL="342900" lvl="0" indent="-342900" eaLnBrk="0" fontAlgn="base" hangingPunct="0">
              <a:spcBef>
                <a:spcPct val="0"/>
              </a:spcBef>
              <a:spcAft>
                <a:spcPct val="0"/>
              </a:spcAft>
              <a:buFont typeface="+mj-lt"/>
              <a:buAutoNum type="arabicPeriod"/>
            </a:pPr>
            <a:r>
              <a:rPr kumimoji="0" lang="ja-JP" altLang="ja-JP" sz="1400" b="1" dirty="0">
                <a:latin typeface="Arial" panose="020B0604020202020204" pitchFamily="34" charset="0"/>
              </a:rPr>
              <a:t>Power Apps からの呼び出し:</a:t>
            </a:r>
            <a:endParaRPr kumimoji="0" lang="ja-JP" altLang="ja-JP" sz="14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Power Apps では、</a:t>
            </a:r>
            <a:r>
              <a:rPr kumimoji="0" lang="ja-JP" altLang="ja-JP" sz="1200" b="1" dirty="0">
                <a:latin typeface="Arial" panose="020B0604020202020204" pitchFamily="34" charset="0"/>
              </a:rPr>
              <a:t>カスタムコネクタ</a:t>
            </a:r>
            <a:r>
              <a:rPr kumimoji="0" lang="ja-JP" altLang="ja-JP" sz="1200" dirty="0">
                <a:latin typeface="Arial" panose="020B0604020202020204" pitchFamily="34" charset="0"/>
              </a:rPr>
              <a:t> を作成して Graph API エンドポイントを定義するのが一般的です。</a:t>
            </a: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カスタムコネクタの設定で、上記で説明した必要な Graph API 権限を要求するように設定します。</a:t>
            </a: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Graph API の検索エンドポイント（例: </a:t>
            </a:r>
            <a:r>
              <a:rPr kumimoji="0" lang="ja-JP" altLang="ja-JP" sz="1200" dirty="0">
                <a:latin typeface="Arial Unicode MS"/>
              </a:rPr>
              <a:t>https://graph.microsoft.com/v1.0/sites/{site-id}/drive/root/search(q='{search-query}')</a:t>
            </a:r>
            <a:r>
              <a:rPr kumimoji="0" lang="ja-JP" altLang="ja-JP" sz="1200" dirty="0"/>
              <a:t>）を呼び出すアクションを定義します。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特定のドキュメントライブラリを限定するには、</a:t>
            </a:r>
            <a:r>
              <a:rPr kumimoji="0" lang="ja-JP" altLang="ja-JP" sz="1200" dirty="0">
                <a:latin typeface="Arial Unicode MS"/>
              </a:rPr>
              <a:t>site-id</a:t>
            </a:r>
            <a:r>
              <a:rPr kumimoji="0" lang="ja-JP" altLang="ja-JP" sz="1200" dirty="0"/>
              <a:t> を指定するか、検索クエリ (</a:t>
            </a:r>
            <a:r>
              <a:rPr kumimoji="0" lang="ja-JP" altLang="ja-JP" sz="1200" dirty="0">
                <a:latin typeface="Arial Unicode MS"/>
              </a:rPr>
              <a:t>q</a:t>
            </a:r>
            <a:r>
              <a:rPr kumimoji="0" lang="ja-JP" altLang="ja-JP" sz="1200" dirty="0"/>
              <a:t>) にドキュメントライブラリ名やパスを含めるなどの工夫が必要になります。Graph API の検索機能は、</a:t>
            </a:r>
            <a:r>
              <a:rPr kumimoji="0" lang="ja-JP" altLang="ja-JP" sz="1200" dirty="0">
                <a:latin typeface="Arial Unicode MS"/>
              </a:rPr>
              <a:t>search</a:t>
            </a:r>
            <a:r>
              <a:rPr kumimoji="0" lang="ja-JP" altLang="ja-JP" sz="1200" dirty="0"/>
              <a:t> クエリパラメータで詳細なフィルタリングをサポートしています。例えば、</a:t>
            </a:r>
            <a:r>
              <a:rPr kumimoji="0" lang="ja-JP" altLang="ja-JP" sz="1200" dirty="0">
                <a:latin typeface="Arial Unicode MS"/>
              </a:rPr>
              <a:t>search(q='keyword in:Shared Documents')</a:t>
            </a:r>
            <a:r>
              <a:rPr kumimoji="0" lang="ja-JP" altLang="ja-JP" sz="1200" dirty="0"/>
              <a:t> のように、特定のフォルダを指定できます。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Power Apps のキャンバスアプリ内で、このカスタムコネクタのアクションを呼び出し、取得した検索結果を表示します。</a:t>
            </a:r>
            <a:endParaRPr kumimoji="0" lang="ja-JP" altLang="ja-JP" sz="1400" dirty="0">
              <a:latin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ja-JP" altLang="ja-JP" sz="1400" b="1" dirty="0">
                <a:latin typeface="Arial" panose="020B0604020202020204" pitchFamily="34" charset="0"/>
              </a:rPr>
              <a:t>Power Automate Flow からの呼び出し:</a:t>
            </a:r>
            <a:endParaRPr kumimoji="0" lang="ja-JP" altLang="ja-JP" sz="14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Power Automate では、</a:t>
            </a:r>
            <a:r>
              <a:rPr kumimoji="0" lang="ja-JP" altLang="ja-JP" sz="1200" b="1" dirty="0">
                <a:latin typeface="Arial" panose="020B0604020202020204" pitchFamily="34" charset="0"/>
              </a:rPr>
              <a:t>HTTP アクション</a:t>
            </a:r>
            <a:r>
              <a:rPr kumimoji="0" lang="ja-JP" altLang="ja-JP" sz="1200" dirty="0">
                <a:latin typeface="Arial" panose="020B0604020202020204" pitchFamily="34" charset="0"/>
              </a:rPr>
              <a:t> を使用して Graph API を直接呼び出すことができます。</a:t>
            </a: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HTTP アクションの設定で、HTTP メソッドを </a:t>
            </a:r>
            <a:r>
              <a:rPr kumimoji="0" lang="ja-JP" altLang="ja-JP" sz="1200" dirty="0">
                <a:latin typeface="Arial Unicode MS"/>
              </a:rPr>
              <a:t>GET</a:t>
            </a:r>
            <a:r>
              <a:rPr kumimoji="0" lang="ja-JP" altLang="ja-JP" sz="1200" dirty="0"/>
              <a:t> または </a:t>
            </a:r>
            <a:r>
              <a:rPr kumimoji="0" lang="ja-JP" altLang="ja-JP" sz="1200" dirty="0">
                <a:latin typeface="Arial Unicode MS"/>
              </a:rPr>
              <a:t>POST</a:t>
            </a:r>
            <a:r>
              <a:rPr kumimoji="0" lang="ja-JP" altLang="ja-JP" sz="1200" dirty="0"/>
              <a:t> に設定し、Graph API のエンドポイント URL を指定します。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認証には、HTTP アクションの「認証」設定で「Active Directory OAuth」を選択し、必要な権限を持つ Azure AD アプリケーションのテナント ID、クライアント ID、クライアントシークレット（または証明書）を設定します。</a:t>
            </a: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ヘッダーには </a:t>
            </a:r>
            <a:r>
              <a:rPr kumimoji="0" lang="ja-JP" altLang="ja-JP" sz="1200" dirty="0">
                <a:latin typeface="Arial Unicode MS"/>
              </a:rPr>
              <a:t>Content-Type: application/json</a:t>
            </a:r>
            <a:r>
              <a:rPr kumimoji="0" lang="ja-JP" altLang="ja-JP" sz="1200" dirty="0"/>
              <a:t> などを設定します。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Unicode MS"/>
              </a:rPr>
              <a:t>uri</a:t>
            </a:r>
            <a:r>
              <a:rPr kumimoji="0" lang="ja-JP" altLang="ja-JP" sz="1200" dirty="0"/>
              <a:t> パラメータで検索クエリを指定し、ドキュメントライブラリを限定するための </a:t>
            </a:r>
            <a:r>
              <a:rPr kumimoji="0" lang="ja-JP" altLang="ja-JP" sz="1200" dirty="0">
                <a:latin typeface="Arial Unicode MS"/>
              </a:rPr>
              <a:t>in:</a:t>
            </a:r>
            <a:r>
              <a:rPr kumimoji="0" lang="ja-JP" altLang="ja-JP" sz="1200" dirty="0"/>
              <a:t> 演算子などを活用します。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取得した JSON レスポンスを解析し、必要に応じて後続のアクション（例: メール送信、SharePoint リストへの記録など）を実行します。</a:t>
            </a:r>
          </a:p>
        </p:txBody>
      </p:sp>
      <p:sp>
        <p:nvSpPr>
          <p:cNvPr id="7" name="四角形: 角を丸くする 6"/>
          <p:cNvSpPr/>
          <p:nvPr/>
        </p:nvSpPr>
        <p:spPr>
          <a:xfrm>
            <a:off x="0" y="6488623"/>
            <a:ext cx="2609088" cy="361647"/>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 </a:t>
            </a:r>
            <a:r>
              <a:rPr kumimoji="1" lang="ja-JP" altLang="en-US" dirty="0"/>
              <a:t>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技術方案－パフォーマンス最適化</a:t>
            </a:r>
            <a:endParaRPr lang="ja-JP" altLang="en-US" dirty="0">
              <a:effectLst/>
            </a:endParaRPr>
          </a:p>
        </p:txBody>
      </p:sp>
      <p:sp>
        <p:nvSpPr>
          <p:cNvPr id="15" name="テキスト ボックス 14"/>
          <p:cNvSpPr txBox="1"/>
          <p:nvPr/>
        </p:nvSpPr>
        <p:spPr bwMode="auto">
          <a:xfrm>
            <a:off x="414336" y="874314"/>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データアクセス: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SQL Serverのクエリ最適化（インデックス、ストアドプロシージャ使用）。</a:t>
            </a:r>
            <a:endParaRPr kumimoji="0" lang="en-US" altLang="zh-CN" sz="16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PowerAppsのDelegationを活用（Filter/Sortをサーバーサイド処理）。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ファイル扱い: </a:t>
            </a:r>
            <a:endParaRPr kumimoji="0" lang="en-US" altLang="zh-CN" dirty="0">
              <a:latin typeface="Arial" panose="020B0604020202020204" pitchFamily="34" charset="0"/>
            </a:endParaRPr>
          </a:p>
          <a:p>
            <a:pPr lvl="1" eaLnBrk="0" fontAlgn="base" hangingPunct="0">
              <a:spcBef>
                <a:spcPct val="0"/>
              </a:spcBef>
              <a:spcAft>
                <a:spcPct val="0"/>
              </a:spcAft>
            </a:pPr>
            <a:r>
              <a:rPr kumimoji="0" lang="zh-CN" altLang="zh-CN" sz="1600" dirty="0">
                <a:latin typeface="Arial" panose="020B0604020202020204" pitchFamily="34" charset="0"/>
              </a:rPr>
              <a:t>非同期ロード（PowerAppsのConcurrent関数）。大容量ファイル時はストリーミング</a:t>
            </a:r>
            <a:r>
              <a:rPr kumimoji="0" lang="zh-CN" altLang="zh-CN" dirty="0">
                <a:latin typeface="Arial" panose="020B0604020202020204" pitchFamily="34" charset="0"/>
              </a:rPr>
              <a:t>。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スケーラビリティ: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lang="en-US" altLang="ja-JP" sz="1600" dirty="0"/>
              <a:t>On-premises </a:t>
            </a:r>
            <a:r>
              <a:rPr lang="en-US" altLang="ja-JP" sz="1600" dirty="0" err="1"/>
              <a:t>Sqlserver</a:t>
            </a:r>
            <a:r>
              <a:rPr lang="ja-JP" altLang="en-US" sz="1600" dirty="0"/>
              <a:t>を利用した場合、</a:t>
            </a:r>
            <a:r>
              <a:rPr lang="en-US" altLang="ja-JP" sz="1600" dirty="0"/>
              <a:t>30</a:t>
            </a:r>
            <a:r>
              <a:rPr lang="ja-JP" altLang="en-US" sz="1600" dirty="0"/>
              <a:t>分以内でサーバ</a:t>
            </a:r>
            <a:r>
              <a:rPr lang="en-US" altLang="ja-JP" sz="1600" dirty="0" err="1"/>
              <a:t>Down,CPU</a:t>
            </a:r>
            <a:r>
              <a:rPr lang="en-US" altLang="ja-JP" sz="1600" dirty="0"/>
              <a:t>/</a:t>
            </a:r>
            <a:r>
              <a:rPr lang="ja-JP" altLang="en-US" sz="1600" dirty="0"/>
              <a:t>メモリオプション変更、</a:t>
            </a:r>
            <a:r>
              <a:rPr lang="en-US" altLang="ja-JP" sz="1600" dirty="0"/>
              <a:t>Up</a:t>
            </a:r>
            <a:r>
              <a:rPr lang="ja-JP" altLang="en-US" sz="1600" dirty="0"/>
              <a:t>でリソース増設可能</a:t>
            </a:r>
            <a:endParaRPr lang="en-US" altLang="ja-JP" sz="1600" dirty="0"/>
          </a:p>
          <a:p>
            <a:pPr marL="285750" lvl="0" indent="-285750" eaLnBrk="0" fontAlgn="base" hangingPunct="0">
              <a:spcBef>
                <a:spcPct val="0"/>
              </a:spcBef>
              <a:spcAft>
                <a:spcPct val="0"/>
              </a:spcAft>
              <a:buFont typeface="Arial" panose="020B0604020202020204" pitchFamily="34" charset="0"/>
              <a:buChar char="•"/>
            </a:pPr>
            <a:r>
              <a:rPr lang="ja-JP" altLang="en-US" dirty="0"/>
              <a:t>高可用性</a:t>
            </a:r>
            <a:r>
              <a:rPr lang="zh-CN" altLang="en-US" dirty="0"/>
              <a:t>（</a:t>
            </a:r>
            <a:r>
              <a:rPr lang="en-US" altLang="zh-CN" dirty="0"/>
              <a:t>HA</a:t>
            </a:r>
            <a:r>
              <a:rPr lang="zh-CN" altLang="en-US" dirty="0"/>
              <a:t>）：</a:t>
            </a:r>
            <a:r>
              <a:rPr lang="en-US" altLang="zh-CN" dirty="0" err="1"/>
              <a:t>Sqlserver</a:t>
            </a:r>
            <a:r>
              <a:rPr lang="ja-JP" altLang="en-US" dirty="0"/>
              <a:t>は</a:t>
            </a:r>
            <a:r>
              <a:rPr lang="en-US" altLang="ja-JP" dirty="0"/>
              <a:t>Cloud</a:t>
            </a:r>
            <a:r>
              <a:rPr lang="ja-JP" altLang="en-US" dirty="0"/>
              <a:t>（</a:t>
            </a:r>
            <a:r>
              <a:rPr lang="en-US" altLang="ja-JP" dirty="0"/>
              <a:t>Vesta</a:t>
            </a:r>
            <a:r>
              <a:rPr lang="ja-JP" altLang="en-US" dirty="0"/>
              <a:t>と同様</a:t>
            </a:r>
            <a:r>
              <a:rPr lang="en-US" altLang="ja-JP" dirty="0"/>
              <a:t>AWS</a:t>
            </a:r>
            <a:r>
              <a:rPr lang="ja-JP" altLang="en-US" dirty="0"/>
              <a:t>に置くと想定）に置き、</a:t>
            </a:r>
            <a:r>
              <a:rPr lang="en-US" altLang="ja-JP" dirty="0"/>
              <a:t>AWS</a:t>
            </a:r>
            <a:r>
              <a:rPr lang="ja-JP" altLang="en-US" dirty="0"/>
              <a:t>のリージョン・</a:t>
            </a:r>
            <a:r>
              <a:rPr lang="ja-JP" altLang="en-US" sz="1600" dirty="0"/>
              <a:t>アベイラビリティゾーンを活用した冗長化および、</a:t>
            </a:r>
            <a:r>
              <a:rPr lang="en-US" altLang="ja-JP" sz="1600" dirty="0"/>
              <a:t>EC2</a:t>
            </a:r>
            <a:r>
              <a:rPr lang="ja-JP" altLang="en-US" sz="1600" dirty="0"/>
              <a:t>インスタンスの自動復旧機能を活用</a:t>
            </a:r>
            <a:endParaRPr lang="en-US" altLang="ja-JP" sz="1600" dirty="0"/>
          </a:p>
          <a:p>
            <a:pPr marL="742950" lvl="1" indent="-285750" eaLnBrk="0" fontAlgn="base" hangingPunct="0">
              <a:spcBef>
                <a:spcPct val="0"/>
              </a:spcBef>
              <a:spcAft>
                <a:spcPct val="0"/>
              </a:spcAft>
              <a:buFont typeface="Arial" panose="020B0604020202020204" pitchFamily="34" charset="0"/>
              <a:buChar char="•"/>
            </a:pPr>
            <a:r>
              <a:rPr lang="ja-JP" altLang="en-US" sz="1400" dirty="0"/>
              <a:t>リージョン・アベイラビリティゾーンを活用した冗長化</a:t>
            </a:r>
            <a:endParaRPr lang="en-US" altLang="ja-JP" sz="1400" dirty="0"/>
          </a:p>
          <a:p>
            <a:pPr marL="1200150" lvl="2" indent="-285750" eaLnBrk="0" fontAlgn="base" hangingPunct="0">
              <a:spcBef>
                <a:spcPct val="0"/>
              </a:spcBef>
              <a:spcAft>
                <a:spcPct val="0"/>
              </a:spcAft>
              <a:buFont typeface="Arial" panose="020B0604020202020204" pitchFamily="34" charset="0"/>
              <a:buChar char="•"/>
            </a:pPr>
            <a:r>
              <a:rPr lang="ja-JP" altLang="en-US" sz="1400" dirty="0"/>
              <a:t>マルチ</a:t>
            </a:r>
            <a:r>
              <a:rPr lang="de-DE" altLang="ja-JP" sz="1400" dirty="0"/>
              <a:t>AZ</a:t>
            </a:r>
            <a:r>
              <a:rPr lang="ja-JP" altLang="en-US" sz="1400" dirty="0"/>
              <a:t>構成 </a:t>
            </a:r>
            <a:r>
              <a:rPr lang="en-US" altLang="ja-JP" sz="1400" dirty="0"/>
              <a:t>(</a:t>
            </a:r>
            <a:r>
              <a:rPr lang="de-DE" altLang="ja-JP" sz="1400" dirty="0"/>
              <a:t>Multi-AZ)</a:t>
            </a:r>
          </a:p>
          <a:p>
            <a:pPr marL="1200150" lvl="2" indent="-285750" eaLnBrk="0" fontAlgn="base" hangingPunct="0">
              <a:spcBef>
                <a:spcPct val="0"/>
              </a:spcBef>
              <a:spcAft>
                <a:spcPct val="0"/>
              </a:spcAft>
              <a:buFont typeface="Arial" panose="020B0604020202020204" pitchFamily="34" charset="0"/>
              <a:buChar char="•"/>
            </a:pPr>
            <a:r>
              <a:rPr lang="ja-JP" altLang="en-US" sz="1400" dirty="0"/>
              <a:t>マルチリージョン構成 </a:t>
            </a:r>
            <a:r>
              <a:rPr lang="en-US" altLang="ja-JP" sz="1400" dirty="0"/>
              <a:t>(Multi-Region)</a:t>
            </a:r>
          </a:p>
          <a:p>
            <a:pPr marL="742950" lvl="1" indent="-285750" eaLnBrk="0" fontAlgn="base" hangingPunct="0">
              <a:spcBef>
                <a:spcPct val="0"/>
              </a:spcBef>
              <a:spcAft>
                <a:spcPct val="0"/>
              </a:spcAft>
              <a:buFont typeface="Arial" panose="020B0604020202020204" pitchFamily="34" charset="0"/>
              <a:buChar char="•"/>
            </a:pPr>
            <a:r>
              <a:rPr lang="en-US" altLang="ja-JP" sz="1400" dirty="0"/>
              <a:t>EC2</a:t>
            </a:r>
            <a:r>
              <a:rPr lang="ja-JP" altLang="en-US" sz="1400" dirty="0"/>
              <a:t>インスタンスの自動復旧機能</a:t>
            </a:r>
            <a:endParaRPr lang="en-US" altLang="ja-JP" sz="1400" dirty="0"/>
          </a:p>
          <a:p>
            <a:pPr marL="1200150" lvl="2" indent="-285750" eaLnBrk="0" fontAlgn="base" hangingPunct="0">
              <a:spcBef>
                <a:spcPct val="0"/>
              </a:spcBef>
              <a:spcAft>
                <a:spcPct val="0"/>
              </a:spcAft>
              <a:buFont typeface="Arial" panose="020B0604020202020204" pitchFamily="34" charset="0"/>
              <a:buChar char="•"/>
            </a:pPr>
            <a:r>
              <a:rPr lang="de-DE" altLang="ja-JP" sz="1400" dirty="0"/>
              <a:t>EC2 Auto Recovery</a:t>
            </a:r>
          </a:p>
          <a:p>
            <a:pPr marL="742950" lvl="1" indent="-285750" eaLnBrk="0" fontAlgn="base" hangingPunct="0">
              <a:spcBef>
                <a:spcPct val="0"/>
              </a:spcBef>
              <a:spcAft>
                <a:spcPct val="0"/>
              </a:spcAft>
              <a:buFont typeface="Arial" panose="020B0604020202020204" pitchFamily="34" charset="0"/>
              <a:buChar char="•"/>
            </a:pPr>
            <a:r>
              <a:rPr lang="ja-JP" altLang="en-US" sz="1400" dirty="0"/>
              <a:t>クラスタリングソフトウェアによる高可用性構成</a:t>
            </a:r>
            <a:endParaRPr lang="en-US" altLang="ja-JP" sz="1400" dirty="0"/>
          </a:p>
          <a:p>
            <a:pPr marL="1200150" lvl="2" indent="-285750" eaLnBrk="0" fontAlgn="base" hangingPunct="0">
              <a:spcBef>
                <a:spcPct val="0"/>
              </a:spcBef>
              <a:spcAft>
                <a:spcPct val="0"/>
              </a:spcAft>
              <a:buFont typeface="Arial" panose="020B0604020202020204" pitchFamily="34" charset="0"/>
              <a:buChar char="•"/>
            </a:pPr>
            <a:r>
              <a:rPr lang="en-US" altLang="ja-JP" sz="1400" dirty="0"/>
              <a:t>HA</a:t>
            </a:r>
            <a:r>
              <a:rPr lang="ja-JP" altLang="en-US" sz="1400" dirty="0"/>
              <a:t>クラスタリングソフトウェア</a:t>
            </a:r>
            <a:endParaRPr kumimoji="0" lang="en-US" altLang="zh-CN" sz="1400"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監視: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Power BIでパフォーマンスレポート作成。ボトルネック検知のためのログ（Application Insights）。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テスト: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負荷テスト（例: 同時100ユーザーアクセス</a:t>
            </a:r>
            <a:r>
              <a:rPr kumimoji="0" lang="zh-CN" altLang="en-US" sz="1600" dirty="0">
                <a:latin typeface="Arial" panose="020B0604020202020204" pitchFamily="34" charset="0"/>
              </a:rPr>
              <a:t>，</a:t>
            </a:r>
            <a:r>
              <a:rPr kumimoji="0" lang="en-US" altLang="zh-CN" sz="1600" dirty="0">
                <a:latin typeface="Arial" panose="020B0604020202020204" pitchFamily="34" charset="0"/>
              </a:rPr>
              <a:t>Max 20000 </a:t>
            </a:r>
            <a:r>
              <a:rPr kumimoji="0" lang="ja-JP" altLang="en-US" sz="1600" dirty="0">
                <a:latin typeface="Arial" panose="020B0604020202020204" pitchFamily="34" charset="0"/>
              </a:rPr>
              <a:t>ユーザ、</a:t>
            </a:r>
            <a:r>
              <a:rPr kumimoji="0" lang="en-US" altLang="ja-JP" sz="1600" dirty="0">
                <a:latin typeface="Arial" panose="020B0604020202020204" pitchFamily="34" charset="0"/>
              </a:rPr>
              <a:t>10</a:t>
            </a:r>
            <a:r>
              <a:rPr kumimoji="0" lang="ja-JP" altLang="en-US" sz="1600" dirty="0">
                <a:latin typeface="Arial" panose="020B0604020202020204" pitchFamily="34" charset="0"/>
              </a:rPr>
              <a:t>年データ量ベース</a:t>
            </a:r>
            <a:r>
              <a:rPr kumimoji="0" lang="zh-CN" altLang="zh-CN" sz="1600" dirty="0">
                <a:latin typeface="Arial" panose="020B0604020202020204" pitchFamily="34" charset="0"/>
              </a:rPr>
              <a:t>）を実施。 </a:t>
            </a:r>
          </a:p>
          <a:p>
            <a:pPr marL="285750" indent="-285750" algn="l">
              <a:buFont typeface="Arial" panose="020B0604020202020204" pitchFamily="34" charset="0"/>
              <a:buChar char="•"/>
            </a:pPr>
            <a:endParaRPr lang="en-US" altLang="ja-JP"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何</a:t>
            </a:r>
            <a:endParaRPr kumimoji="1" lang="ja-JP"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技術方案－権限管理</a:t>
            </a:r>
            <a:endParaRPr lang="ja-JP" altLang="en-US" dirty="0">
              <a:effectLst/>
            </a:endParaRPr>
          </a:p>
        </p:txBody>
      </p:sp>
      <p:sp>
        <p:nvSpPr>
          <p:cNvPr id="15" name="テキスト ボックス 14"/>
          <p:cNvSpPr txBox="1"/>
          <p:nvPr/>
        </p:nvSpPr>
        <p:spPr>
          <a:xfrm>
            <a:off x="414336" y="823823"/>
            <a:ext cx="11490793" cy="568311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342900" lvl="0" indent="-342900" eaLnBrk="0" fontAlgn="base" hangingPunct="0">
              <a:spcBef>
                <a:spcPct val="0"/>
              </a:spcBef>
              <a:spcAft>
                <a:spcPct val="0"/>
              </a:spcAft>
              <a:buFont typeface="+mj-lt"/>
              <a:buAutoNum type="arabicPeriod"/>
            </a:pPr>
            <a:r>
              <a:rPr kumimoji="0" lang="ja-JP" altLang="en-US" dirty="0">
                <a:latin typeface="Arial" panose="020B0604020202020204" pitchFamily="34" charset="0"/>
              </a:rPr>
              <a:t>ユーザグループ単位で、画面の</a:t>
            </a:r>
            <a:r>
              <a:rPr kumimoji="0" lang="en-US" altLang="ja-JP" dirty="0">
                <a:latin typeface="Arial" panose="020B0604020202020204" pitchFamily="34" charset="0"/>
              </a:rPr>
              <a:t>CRUD</a:t>
            </a:r>
            <a:r>
              <a:rPr kumimoji="0" lang="ja-JP" altLang="en-US" dirty="0">
                <a:latin typeface="Arial" panose="020B0604020202020204" pitchFamily="34" charset="0"/>
              </a:rPr>
              <a:t>権限の定義可能</a:t>
            </a:r>
            <a:endParaRPr kumimoji="0" lang="en-US" altLang="ja-JP"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r>
              <a:rPr kumimoji="0" lang="ja-JP" altLang="en-US" dirty="0">
                <a:latin typeface="Arial" panose="020B0604020202020204" pitchFamily="34" charset="0"/>
              </a:rPr>
              <a:t>データレコード単位で、開示範囲（＝参照権限　ユーザ、グループ向け）の定義可能</a:t>
            </a:r>
            <a:endParaRPr kumimoji="0" lang="en-US" altLang="ja-JP"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r>
              <a:rPr kumimoji="0" lang="en-US" altLang="ja-JP" dirty="0">
                <a:latin typeface="Arial" panose="020B0604020202020204" pitchFamily="34" charset="0"/>
              </a:rPr>
              <a:t>PowerApps</a:t>
            </a:r>
            <a:r>
              <a:rPr kumimoji="0" lang="ja-JP" altLang="en-US" dirty="0">
                <a:latin typeface="Arial" panose="020B0604020202020204" pitchFamily="34" charset="0"/>
              </a:rPr>
              <a:t>アクセス可否の権限チェックに関しては、</a:t>
            </a:r>
            <a:r>
              <a:rPr kumimoji="0" lang="en-US" altLang="ja-JP" dirty="0">
                <a:latin typeface="Arial" panose="020B0604020202020204" pitchFamily="34" charset="0"/>
              </a:rPr>
              <a:t>Azure </a:t>
            </a:r>
            <a:r>
              <a:rPr kumimoji="0" lang="ja-JP" altLang="en-US" dirty="0">
                <a:latin typeface="Arial" panose="020B0604020202020204" pitchFamily="34" charset="0"/>
              </a:rPr>
              <a:t>の</a:t>
            </a:r>
            <a:r>
              <a:rPr kumimoji="0" lang="en-US" altLang="ja-JP" dirty="0" err="1">
                <a:latin typeface="Arial" panose="020B0604020202020204" pitchFamily="34" charset="0"/>
              </a:rPr>
              <a:t>SecurityGroup</a:t>
            </a:r>
            <a:r>
              <a:rPr kumimoji="0" lang="ja-JP" altLang="en-US" dirty="0">
                <a:latin typeface="Arial" panose="020B0604020202020204" pitchFamily="34" charset="0"/>
              </a:rPr>
              <a:t>で管理されますが、ユーザグループ・文書単位のアクセス権限は</a:t>
            </a:r>
            <a:r>
              <a:rPr kumimoji="0" lang="en-US" altLang="ja-JP" dirty="0" err="1">
                <a:latin typeface="Arial" panose="020B0604020202020204" pitchFamily="34" charset="0"/>
              </a:rPr>
              <a:t>Sqlserver</a:t>
            </a:r>
            <a:r>
              <a:rPr kumimoji="0" lang="ja-JP" altLang="en-US" dirty="0">
                <a:latin typeface="Arial" panose="020B0604020202020204" pitchFamily="34" charset="0"/>
              </a:rPr>
              <a:t>にて権限管理テーブルを定義し、業務レベルで管理する</a:t>
            </a:r>
            <a:endParaRPr kumimoji="0" lang="en-US" altLang="ja-JP" dirty="0">
              <a:latin typeface="Arial" panose="020B0604020202020204" pitchFamily="34" charset="0"/>
            </a:endParaRPr>
          </a:p>
          <a:p>
            <a:pPr marL="800100" lvl="1" indent="-342900" eaLnBrk="0" fontAlgn="base" hangingPunct="0">
              <a:spcBef>
                <a:spcPct val="0"/>
              </a:spcBef>
              <a:spcAft>
                <a:spcPct val="0"/>
              </a:spcAft>
              <a:buFont typeface="+mj-lt"/>
              <a:buAutoNum type="arabicPeriod"/>
            </a:pPr>
            <a:r>
              <a:rPr kumimoji="0" lang="ja-JP" altLang="en-US" dirty="0">
                <a:latin typeface="Arial" panose="020B0604020202020204" pitchFamily="34" charset="0"/>
              </a:rPr>
              <a:t>一覧系（検索結果）は、</a:t>
            </a:r>
            <a:r>
              <a:rPr kumimoji="0" lang="en-US" altLang="ja-JP" dirty="0" err="1">
                <a:latin typeface="Arial" panose="020B0604020202020204" pitchFamily="34" charset="0"/>
              </a:rPr>
              <a:t>Sql</a:t>
            </a:r>
            <a:r>
              <a:rPr kumimoji="0" lang="ja-JP" altLang="en-US" dirty="0">
                <a:latin typeface="Arial" panose="020B0604020202020204" pitchFamily="34" charset="0"/>
              </a:rPr>
              <a:t>の</a:t>
            </a:r>
            <a:r>
              <a:rPr kumimoji="0" lang="en-US" altLang="ja-JP" dirty="0">
                <a:latin typeface="Arial" panose="020B0604020202020204" pitchFamily="34" charset="0"/>
              </a:rPr>
              <a:t>Where</a:t>
            </a:r>
            <a:r>
              <a:rPr kumimoji="0" lang="ja-JP" altLang="en-US" dirty="0">
                <a:latin typeface="Arial" panose="020B0604020202020204" pitchFamily="34" charset="0"/>
              </a:rPr>
              <a:t>条件でアクセス可能の文書のみで</a:t>
            </a:r>
            <a:r>
              <a:rPr kumimoji="0" lang="en-US" altLang="ja-JP" dirty="0">
                <a:latin typeface="Arial" panose="020B0604020202020204" pitchFamily="34" charset="0"/>
              </a:rPr>
              <a:t>Filter</a:t>
            </a:r>
            <a:r>
              <a:rPr kumimoji="0" lang="ja-JP" altLang="en-US" dirty="0">
                <a:latin typeface="Arial" panose="020B0604020202020204" pitchFamily="34" charset="0"/>
              </a:rPr>
              <a:t>する</a:t>
            </a:r>
            <a:endParaRPr kumimoji="0" lang="en-US" altLang="ja-JP" dirty="0">
              <a:latin typeface="Arial" panose="020B0604020202020204" pitchFamily="34" charset="0"/>
            </a:endParaRPr>
          </a:p>
          <a:p>
            <a:pPr marL="800100" lvl="1" indent="-342900" eaLnBrk="0" fontAlgn="base" hangingPunct="0">
              <a:spcBef>
                <a:spcPct val="0"/>
              </a:spcBef>
              <a:spcAft>
                <a:spcPct val="0"/>
              </a:spcAft>
              <a:buFont typeface="+mj-lt"/>
              <a:buAutoNum type="arabicPeriod"/>
            </a:pPr>
            <a:r>
              <a:rPr kumimoji="0" lang="ja-JP" altLang="en-US" dirty="0">
                <a:latin typeface="Arial" panose="020B0604020202020204" pitchFamily="34" charset="0"/>
              </a:rPr>
              <a:t>文書の詳細画面直接開く場合、カレントログインユーザのアクセス可否を判断する（直接</a:t>
            </a:r>
            <a:r>
              <a:rPr kumimoji="0" lang="en-US" altLang="ja-JP" dirty="0" err="1">
                <a:latin typeface="Arial" panose="020B0604020202020204" pitchFamily="34" charset="0"/>
              </a:rPr>
              <a:t>Url</a:t>
            </a:r>
            <a:r>
              <a:rPr kumimoji="0" lang="ja-JP" altLang="en-US" dirty="0">
                <a:latin typeface="Arial" panose="020B0604020202020204" pitchFamily="34" charset="0"/>
              </a:rPr>
              <a:t>修正で不正アクセスを避ける）</a:t>
            </a:r>
            <a:endParaRPr kumimoji="0" lang="en-US" altLang="ja-JP" dirty="0">
              <a:latin typeface="Arial" panose="020B0604020202020204" pitchFamily="34" charset="0"/>
            </a:endParaRPr>
          </a:p>
          <a:p>
            <a:pPr marL="800100" lvl="1" indent="-342900" eaLnBrk="0" fontAlgn="base" hangingPunct="0">
              <a:spcBef>
                <a:spcPct val="0"/>
              </a:spcBef>
              <a:spcAft>
                <a:spcPct val="0"/>
              </a:spcAft>
              <a:buFont typeface="+mj-lt"/>
              <a:buAutoNum type="arabicPeriod"/>
            </a:pPr>
            <a:r>
              <a:rPr kumimoji="0" lang="en-US" altLang="ja-JP" dirty="0">
                <a:latin typeface="Arial" panose="020B0604020202020204" pitchFamily="34" charset="0"/>
              </a:rPr>
              <a:t>MCC</a:t>
            </a:r>
            <a:r>
              <a:rPr kumimoji="0" lang="ja-JP" altLang="en-US" dirty="0">
                <a:latin typeface="Arial" panose="020B0604020202020204" pitchFamily="34" charset="0"/>
              </a:rPr>
              <a:t>社内の共通リスト（社員情報マスタ、組織情報マスタ）を利用し、既存資産を活用する</a:t>
            </a:r>
            <a:endParaRPr kumimoji="0" lang="en-US" altLang="ja-JP"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endParaRPr kumimoji="0" lang="en-US" altLang="ja-JP" dirty="0">
              <a:latin typeface="Arial" panose="020B0604020202020204" pitchFamily="34" charset="0"/>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a:t>
            </a:r>
            <a:r>
              <a:rPr kumimoji="1" lang="ja-JP" altLang="en-US" dirty="0"/>
              <a:t>社内</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データ移行</a:t>
            </a:r>
            <a:endParaRPr lang="ja-JP" altLang="en-US" dirty="0">
              <a:effectLst/>
            </a:endParaRPr>
          </a:p>
        </p:txBody>
      </p:sp>
      <p:pic>
        <p:nvPicPr>
          <p:cNvPr id="1026" name="Picture 2">
            <a:extLst>
              <a:ext uri="{FF2B5EF4-FFF2-40B4-BE49-F238E27FC236}">
                <a16:creationId xmlns:a16="http://schemas.microsoft.com/office/drawing/2014/main" id="{D1632910-BE32-F265-83B9-4565F79A8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5560" y="3738880"/>
            <a:ext cx="2153920" cy="21539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Xml file - Free files and folders icons">
            <a:extLst>
              <a:ext uri="{FF2B5EF4-FFF2-40B4-BE49-F238E27FC236}">
                <a16:creationId xmlns:a16="http://schemas.microsoft.com/office/drawing/2014/main" id="{CE76113A-9866-946D-B1DE-F6FD3DD853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7392" y="3782060"/>
            <a:ext cx="2067560" cy="2067560"/>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descr="テーブル, カップ が含まれている画像&#10;&#10;AI によって生成されたコンテンツは間違っている可能性があります。">
            <a:extLst>
              <a:ext uri="{FF2B5EF4-FFF2-40B4-BE49-F238E27FC236}">
                <a16:creationId xmlns:a16="http://schemas.microsoft.com/office/drawing/2014/main" id="{448E30F5-F7C6-B30C-C848-261AA239178E}"/>
              </a:ext>
            </a:extLst>
          </p:cNvPr>
          <p:cNvPicPr>
            <a:picLocks noChangeAspect="1"/>
          </p:cNvPicPr>
          <p:nvPr/>
        </p:nvPicPr>
        <p:blipFill>
          <a:blip r:embed="rId5"/>
          <a:stretch>
            <a:fillRect/>
          </a:stretch>
        </p:blipFill>
        <p:spPr>
          <a:xfrm>
            <a:off x="8890002" y="4126051"/>
            <a:ext cx="1711120" cy="1379578"/>
          </a:xfrm>
          <a:prstGeom prst="rect">
            <a:avLst/>
          </a:prstGeom>
        </p:spPr>
      </p:pic>
      <p:sp>
        <p:nvSpPr>
          <p:cNvPr id="8" name="矢印: 右 7">
            <a:extLst>
              <a:ext uri="{FF2B5EF4-FFF2-40B4-BE49-F238E27FC236}">
                <a16:creationId xmlns:a16="http://schemas.microsoft.com/office/drawing/2014/main" id="{D22D31AA-5FD6-B777-6BF4-0B7D196B767A}"/>
              </a:ext>
            </a:extLst>
          </p:cNvPr>
          <p:cNvSpPr/>
          <p:nvPr/>
        </p:nvSpPr>
        <p:spPr>
          <a:xfrm>
            <a:off x="3698240" y="4513580"/>
            <a:ext cx="1349152" cy="6045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E6C1DF6B-8773-06D7-70DD-582E45A85272}"/>
              </a:ext>
            </a:extLst>
          </p:cNvPr>
          <p:cNvSpPr/>
          <p:nvPr/>
        </p:nvSpPr>
        <p:spPr>
          <a:xfrm>
            <a:off x="7249160" y="4513580"/>
            <a:ext cx="1349152" cy="6045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9ECB5DD-BCB2-2AB2-A839-16B3402A2FF0}"/>
              </a:ext>
            </a:extLst>
          </p:cNvPr>
          <p:cNvSpPr txBox="1"/>
          <p:nvPr/>
        </p:nvSpPr>
        <p:spPr>
          <a:xfrm>
            <a:off x="1661160" y="5770880"/>
            <a:ext cx="1442720" cy="369332"/>
          </a:xfrm>
          <a:prstGeom prst="rect">
            <a:avLst/>
          </a:prstGeom>
          <a:noFill/>
        </p:spPr>
        <p:txBody>
          <a:bodyPr wrap="square" rtlCol="0">
            <a:spAutoFit/>
          </a:bodyPr>
          <a:lstStyle/>
          <a:p>
            <a:r>
              <a:rPr kumimoji="1" lang="en-US" altLang="ja-JP" dirty="0"/>
              <a:t>Notes DB</a:t>
            </a:r>
            <a:endParaRPr kumimoji="1" lang="ja-JP" altLang="en-US" dirty="0"/>
          </a:p>
        </p:txBody>
      </p:sp>
      <p:sp>
        <p:nvSpPr>
          <p:cNvPr id="11" name="テキスト ボックス 10">
            <a:extLst>
              <a:ext uri="{FF2B5EF4-FFF2-40B4-BE49-F238E27FC236}">
                <a16:creationId xmlns:a16="http://schemas.microsoft.com/office/drawing/2014/main" id="{F9B58B41-AB6F-C4B4-5050-5FF6659310AA}"/>
              </a:ext>
            </a:extLst>
          </p:cNvPr>
          <p:cNvSpPr txBox="1"/>
          <p:nvPr/>
        </p:nvSpPr>
        <p:spPr>
          <a:xfrm>
            <a:off x="3418841" y="5073829"/>
            <a:ext cx="1856328" cy="369332"/>
          </a:xfrm>
          <a:prstGeom prst="rect">
            <a:avLst/>
          </a:prstGeom>
          <a:noFill/>
        </p:spPr>
        <p:txBody>
          <a:bodyPr wrap="square" rtlCol="0">
            <a:spAutoFit/>
          </a:bodyPr>
          <a:lstStyle/>
          <a:p>
            <a:pPr algn="ctr"/>
            <a:r>
              <a:rPr lang="ja-JP" altLang="en-US" dirty="0"/>
              <a:t>エクスポート</a:t>
            </a:r>
            <a:endParaRPr kumimoji="1" lang="ja-JP" altLang="en-US" dirty="0"/>
          </a:p>
        </p:txBody>
      </p:sp>
      <p:sp>
        <p:nvSpPr>
          <p:cNvPr id="12" name="テキスト ボックス 11">
            <a:extLst>
              <a:ext uri="{FF2B5EF4-FFF2-40B4-BE49-F238E27FC236}">
                <a16:creationId xmlns:a16="http://schemas.microsoft.com/office/drawing/2014/main" id="{18890A41-4075-437C-32AC-C5F233C1F848}"/>
              </a:ext>
            </a:extLst>
          </p:cNvPr>
          <p:cNvSpPr txBox="1"/>
          <p:nvPr/>
        </p:nvSpPr>
        <p:spPr>
          <a:xfrm>
            <a:off x="6995572" y="5070535"/>
            <a:ext cx="1856328" cy="923330"/>
          </a:xfrm>
          <a:prstGeom prst="rect">
            <a:avLst/>
          </a:prstGeom>
          <a:noFill/>
        </p:spPr>
        <p:txBody>
          <a:bodyPr wrap="square" rtlCol="0">
            <a:spAutoFit/>
          </a:bodyPr>
          <a:lstStyle/>
          <a:p>
            <a:pPr algn="ctr"/>
            <a:r>
              <a:rPr kumimoji="1" lang="en-US" altLang="ja-JP" dirty="0"/>
              <a:t>Java/Python/PowerShell</a:t>
            </a:r>
          </a:p>
          <a:p>
            <a:pPr algn="ctr"/>
            <a:r>
              <a:rPr kumimoji="1" lang="ja-JP" altLang="en-US" dirty="0"/>
              <a:t>ツール</a:t>
            </a:r>
          </a:p>
        </p:txBody>
      </p:sp>
      <p:graphicFrame>
        <p:nvGraphicFramePr>
          <p:cNvPr id="13" name="表 12">
            <a:extLst>
              <a:ext uri="{FF2B5EF4-FFF2-40B4-BE49-F238E27FC236}">
                <a16:creationId xmlns:a16="http://schemas.microsoft.com/office/drawing/2014/main" id="{CCEE3F59-435C-2042-9CB5-81A93BE17519}"/>
              </a:ext>
            </a:extLst>
          </p:cNvPr>
          <p:cNvGraphicFramePr>
            <a:graphicFrameLocks noGrp="1"/>
          </p:cNvGraphicFramePr>
          <p:nvPr>
            <p:extLst>
              <p:ext uri="{D42A27DB-BD31-4B8C-83A1-F6EECF244321}">
                <p14:modId xmlns:p14="http://schemas.microsoft.com/office/powerpoint/2010/main" val="1149803493"/>
              </p:ext>
            </p:extLst>
          </p:nvPr>
        </p:nvGraphicFramePr>
        <p:xfrm>
          <a:off x="535939" y="1078051"/>
          <a:ext cx="11120121" cy="2560320"/>
        </p:xfrm>
        <a:graphic>
          <a:graphicData uri="http://schemas.openxmlformats.org/drawingml/2006/table">
            <a:tbl>
              <a:tblPr firstRow="1" bandRow="1">
                <a:tableStyleId>{7DF18680-E054-41AD-8BC1-D1AEF772440D}</a:tableStyleId>
              </a:tblPr>
              <a:tblGrid>
                <a:gridCol w="3706707">
                  <a:extLst>
                    <a:ext uri="{9D8B030D-6E8A-4147-A177-3AD203B41FA5}">
                      <a16:colId xmlns:a16="http://schemas.microsoft.com/office/drawing/2014/main" val="2649257964"/>
                    </a:ext>
                  </a:extLst>
                </a:gridCol>
                <a:gridCol w="817034">
                  <a:extLst>
                    <a:ext uri="{9D8B030D-6E8A-4147-A177-3AD203B41FA5}">
                      <a16:colId xmlns:a16="http://schemas.microsoft.com/office/drawing/2014/main" val="3843299209"/>
                    </a:ext>
                  </a:extLst>
                </a:gridCol>
                <a:gridCol w="6596380">
                  <a:extLst>
                    <a:ext uri="{9D8B030D-6E8A-4147-A177-3AD203B41FA5}">
                      <a16:colId xmlns:a16="http://schemas.microsoft.com/office/drawing/2014/main" val="3345850908"/>
                    </a:ext>
                  </a:extLst>
                </a:gridCol>
              </a:tblGrid>
              <a:tr h="204526">
                <a:tc>
                  <a:txBody>
                    <a:bodyPr/>
                    <a:lstStyle/>
                    <a:p>
                      <a:r>
                        <a:rPr kumimoji="1" lang="ja-JP" altLang="en-US" dirty="0"/>
                        <a:t>カテゴリ</a:t>
                      </a:r>
                    </a:p>
                  </a:txBody>
                  <a:tcPr/>
                </a:tc>
                <a:tc>
                  <a:txBody>
                    <a:bodyPr/>
                    <a:lstStyle/>
                    <a:p>
                      <a:r>
                        <a:rPr kumimoji="1" lang="ja-JP" altLang="en-US" dirty="0"/>
                        <a:t>数</a:t>
                      </a:r>
                    </a:p>
                  </a:txBody>
                  <a:tcPr/>
                </a:tc>
                <a:tc>
                  <a:txBody>
                    <a:bodyPr/>
                    <a:lstStyle/>
                    <a:p>
                      <a:endParaRPr kumimoji="1" lang="ja-JP" altLang="en-US" dirty="0"/>
                    </a:p>
                  </a:txBody>
                  <a:tcPr/>
                </a:tc>
                <a:extLst>
                  <a:ext uri="{0D108BD9-81ED-4DB2-BD59-A6C34878D82A}">
                    <a16:rowId xmlns:a16="http://schemas.microsoft.com/office/drawing/2014/main" val="2208701059"/>
                  </a:ext>
                </a:extLst>
              </a:tr>
              <a:tr h="357921">
                <a:tc>
                  <a:txBody>
                    <a:bodyPr/>
                    <a:lstStyle/>
                    <a:p>
                      <a:r>
                        <a:rPr lang="ja-JP" altLang="en-US" sz="1800" kern="1200" dirty="0">
                          <a:solidFill>
                            <a:schemeClr val="dk1"/>
                          </a:solidFill>
                          <a:latin typeface="+mn-lt"/>
                          <a:ea typeface="+mn-ea"/>
                          <a:cs typeface="+mn-cs"/>
                        </a:rPr>
                        <a:t>製品仕様書管理（黄）</a:t>
                      </a:r>
                    </a:p>
                  </a:txBody>
                  <a:tcPr/>
                </a:tc>
                <a:tc>
                  <a:txBody>
                    <a:bodyPr/>
                    <a:lstStyle/>
                    <a:p>
                      <a:r>
                        <a:rPr lang="en-US" altLang="ja-JP" sz="1800" kern="1200" dirty="0">
                          <a:solidFill>
                            <a:schemeClr val="dk1"/>
                          </a:solidFill>
                          <a:latin typeface="+mn-lt"/>
                          <a:ea typeface="+mn-ea"/>
                          <a:cs typeface="+mn-cs"/>
                        </a:rPr>
                        <a:t>33</a:t>
                      </a:r>
                      <a:endParaRPr lang="ja-JP" alt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t>3DB</a:t>
                      </a:r>
                      <a:r>
                        <a:rPr lang="ja-JP" altLang="en-US" sz="1800" dirty="0"/>
                        <a:t>で</a:t>
                      </a:r>
                      <a:r>
                        <a:rPr lang="en-US" altLang="ja-JP" sz="1800" dirty="0"/>
                        <a:t>1</a:t>
                      </a:r>
                      <a:r>
                        <a:rPr lang="ja-JP" altLang="en-US" sz="1800" dirty="0"/>
                        <a:t>セットとなる構成（同一設計）</a:t>
                      </a:r>
                      <a:br>
                        <a:rPr lang="en-US" altLang="ja-JP" sz="1800" dirty="0"/>
                      </a:br>
                      <a:r>
                        <a:rPr lang="en-US" altLang="ja-JP" sz="1800" dirty="0"/>
                        <a:t>※</a:t>
                      </a:r>
                      <a:r>
                        <a:rPr kumimoji="1" lang="ja-JP" altLang="en-US" sz="1800" dirty="0"/>
                        <a:t>製品仕様書管理</a:t>
                      </a:r>
                      <a:r>
                        <a:rPr kumimoji="1" lang="en-US" altLang="ja-JP" sz="1800" dirty="0"/>
                        <a:t>DB/</a:t>
                      </a:r>
                      <a:r>
                        <a:rPr lang="ja-JP" altLang="en-US" sz="1800" dirty="0"/>
                        <a:t>関連文書</a:t>
                      </a:r>
                      <a:r>
                        <a:rPr lang="en-US" altLang="ja-JP" sz="1800" dirty="0"/>
                        <a:t>DB/</a:t>
                      </a:r>
                      <a:r>
                        <a:rPr kumimoji="1" lang="ja-JP" altLang="en-US" sz="1800" dirty="0"/>
                        <a:t>品質情報</a:t>
                      </a:r>
                      <a:r>
                        <a:rPr kumimoji="1" lang="en-US" altLang="ja-JP" sz="1800" dirty="0"/>
                        <a:t>M</a:t>
                      </a:r>
                    </a:p>
                  </a:txBody>
                  <a:tcPr/>
                </a:tc>
                <a:extLst>
                  <a:ext uri="{0D108BD9-81ED-4DB2-BD59-A6C34878D82A}">
                    <a16:rowId xmlns:a16="http://schemas.microsoft.com/office/drawing/2014/main" val="3179909173"/>
                  </a:ext>
                </a:extLst>
              </a:tr>
              <a:tr h="664710">
                <a:tc>
                  <a:txBody>
                    <a:bodyPr/>
                    <a:lstStyle/>
                    <a:p>
                      <a:r>
                        <a:rPr lang="en-US" altLang="ja-JP" sz="1800" kern="1200" dirty="0">
                          <a:solidFill>
                            <a:schemeClr val="dk1"/>
                          </a:solidFill>
                          <a:latin typeface="+mn-lt"/>
                          <a:ea typeface="+mn-ea"/>
                          <a:cs typeface="+mn-cs"/>
                        </a:rPr>
                        <a:t>【</a:t>
                      </a:r>
                      <a:r>
                        <a:rPr lang="ja-JP" altLang="en-US" sz="1800" kern="1200" dirty="0">
                          <a:solidFill>
                            <a:schemeClr val="dk1"/>
                          </a:solidFill>
                          <a:latin typeface="+mn-lt"/>
                          <a:ea typeface="+mn-ea"/>
                          <a:cs typeface="+mn-cs"/>
                        </a:rPr>
                        <a:t>納入仕様書管理（青）</a:t>
                      </a:r>
                      <a:r>
                        <a:rPr lang="en-US" altLang="ja-JP" sz="1800" kern="1200" dirty="0">
                          <a:solidFill>
                            <a:schemeClr val="dk1"/>
                          </a:solidFill>
                          <a:latin typeface="+mn-lt"/>
                          <a:ea typeface="+mn-ea"/>
                          <a:cs typeface="+mn-cs"/>
                        </a:rPr>
                        <a:t>】</a:t>
                      </a:r>
                      <a:endParaRPr lang="ja-JP" altLang="en-US" sz="1800" kern="1200" dirty="0">
                        <a:solidFill>
                          <a:schemeClr val="dk1"/>
                        </a:solidFill>
                        <a:latin typeface="+mn-lt"/>
                        <a:ea typeface="+mn-ea"/>
                        <a:cs typeface="+mn-cs"/>
                      </a:endParaRPr>
                    </a:p>
                  </a:txBody>
                  <a:tcPr/>
                </a:tc>
                <a:tc>
                  <a:txBody>
                    <a:bodyPr/>
                    <a:lstStyle/>
                    <a:p>
                      <a:r>
                        <a:rPr lang="en-US" altLang="ja-JP" sz="1800" kern="1200" dirty="0">
                          <a:solidFill>
                            <a:schemeClr val="dk1"/>
                          </a:solidFill>
                          <a:latin typeface="+mn-lt"/>
                          <a:ea typeface="+mn-ea"/>
                          <a:cs typeface="+mn-cs"/>
                        </a:rPr>
                        <a:t>12</a:t>
                      </a:r>
                      <a:endParaRPr lang="ja-JP" altLang="en-US" sz="18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ja-JP" altLang="en-US" sz="1800" dirty="0"/>
                        <a:t>納入仕様書管理</a:t>
                      </a:r>
                      <a:r>
                        <a:rPr lang="en-US" altLang="ja-JP" sz="1800" dirty="0"/>
                        <a:t>1DB</a:t>
                      </a:r>
                      <a:r>
                        <a:rPr lang="ja-JP" altLang="en-US" sz="1800" dirty="0"/>
                        <a:t>を複数の事業部で利用する構成（同一設計）</a:t>
                      </a:r>
                      <a:br>
                        <a:rPr lang="en-US" altLang="ja-JP" sz="1800" dirty="0"/>
                      </a:br>
                      <a:r>
                        <a:rPr lang="en-US" altLang="ja-JP" sz="1800" dirty="0"/>
                        <a:t>※</a:t>
                      </a:r>
                      <a:r>
                        <a:rPr lang="ja-JP" altLang="en-US" sz="1800" dirty="0"/>
                        <a:t>仕様書関連文書</a:t>
                      </a:r>
                      <a:r>
                        <a:rPr lang="en-US" altLang="ja-JP" sz="1800" dirty="0"/>
                        <a:t>DB/</a:t>
                      </a:r>
                      <a:r>
                        <a:rPr lang="ja-JP" altLang="en-US" sz="1800" dirty="0"/>
                        <a:t>品質情報マスター</a:t>
                      </a:r>
                      <a:endParaRPr lang="en-US" altLang="ja-JP" sz="1800" dirty="0"/>
                    </a:p>
                    <a:p>
                      <a:pPr marL="171450" indent="-171450">
                        <a:buFont typeface="Arial" panose="020B0604020202020204" pitchFamily="34" charset="0"/>
                        <a:buChar char="•"/>
                      </a:pPr>
                      <a:r>
                        <a:rPr lang="ja-JP" altLang="en-US" sz="1800" dirty="0"/>
                        <a:t>アーカイブ用の</a:t>
                      </a:r>
                      <a:r>
                        <a:rPr lang="en-US" altLang="ja-JP" sz="1800" dirty="0"/>
                        <a:t>DB</a:t>
                      </a:r>
                      <a:r>
                        <a:rPr lang="ja-JP" altLang="en-US" sz="1800" dirty="0"/>
                        <a:t>を持つ構成</a:t>
                      </a:r>
                      <a:endParaRPr lang="en-US" altLang="ja-JP" sz="1800" dirty="0"/>
                    </a:p>
                  </a:txBody>
                  <a:tcPr/>
                </a:tc>
                <a:extLst>
                  <a:ext uri="{0D108BD9-81ED-4DB2-BD59-A6C34878D82A}">
                    <a16:rowId xmlns:a16="http://schemas.microsoft.com/office/drawing/2014/main" val="3928298953"/>
                  </a:ext>
                </a:extLst>
              </a:tr>
              <a:tr h="204526">
                <a:tc>
                  <a:txBody>
                    <a:bodyPr/>
                    <a:lstStyle/>
                    <a:p>
                      <a:r>
                        <a:rPr lang="en-US" altLang="ja-JP" sz="1800" kern="1200" dirty="0">
                          <a:solidFill>
                            <a:schemeClr val="dk1"/>
                          </a:solidFill>
                          <a:latin typeface="+mn-lt"/>
                          <a:ea typeface="+mn-ea"/>
                          <a:cs typeface="+mn-cs"/>
                        </a:rPr>
                        <a:t>【</a:t>
                      </a:r>
                      <a:r>
                        <a:rPr lang="ja-JP" altLang="en-US" sz="1800" kern="1200" dirty="0">
                          <a:solidFill>
                            <a:schemeClr val="dk1"/>
                          </a:solidFill>
                          <a:latin typeface="+mn-lt"/>
                          <a:ea typeface="+mn-ea"/>
                          <a:cs typeface="+mn-cs"/>
                        </a:rPr>
                        <a:t>その他個別</a:t>
                      </a:r>
                      <a:r>
                        <a:rPr lang="en-US" altLang="ja-JP" sz="1800" kern="1200" dirty="0">
                          <a:solidFill>
                            <a:schemeClr val="dk1"/>
                          </a:solidFill>
                          <a:latin typeface="+mn-lt"/>
                          <a:ea typeface="+mn-ea"/>
                          <a:cs typeface="+mn-cs"/>
                        </a:rPr>
                        <a:t>DB】</a:t>
                      </a:r>
                      <a:endParaRPr lang="ja-JP" altLang="en-US" sz="1800" kern="1200" dirty="0">
                        <a:solidFill>
                          <a:schemeClr val="dk1"/>
                        </a:solidFill>
                        <a:latin typeface="+mn-lt"/>
                        <a:ea typeface="+mn-ea"/>
                        <a:cs typeface="+mn-cs"/>
                      </a:endParaRPr>
                    </a:p>
                  </a:txBody>
                  <a:tcPr/>
                </a:tc>
                <a:tc>
                  <a:txBody>
                    <a:bodyPr/>
                    <a:lstStyle/>
                    <a:p>
                      <a:r>
                        <a:rPr lang="en-US" altLang="ja-JP" sz="1800" kern="1200" dirty="0">
                          <a:solidFill>
                            <a:schemeClr val="dk1"/>
                          </a:solidFill>
                          <a:latin typeface="+mn-lt"/>
                          <a:ea typeface="+mn-ea"/>
                          <a:cs typeface="+mn-cs"/>
                        </a:rPr>
                        <a:t>8</a:t>
                      </a:r>
                      <a:endParaRPr lang="ja-JP" alt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t>それぞれ設計が異なり、独立した構成</a:t>
                      </a:r>
                      <a:endParaRPr lang="en-US" altLang="ja-JP" sz="1800" dirty="0"/>
                    </a:p>
                  </a:txBody>
                  <a:tcPr/>
                </a:tc>
                <a:extLst>
                  <a:ext uri="{0D108BD9-81ED-4DB2-BD59-A6C34878D82A}">
                    <a16:rowId xmlns:a16="http://schemas.microsoft.com/office/drawing/2014/main" val="128962553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BE479-5FC9-9CCA-D99B-70E8795F04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E0A3B2A-7E2F-F016-3731-A5F75381D9F3}"/>
              </a:ext>
            </a:extLst>
          </p:cNvPr>
          <p:cNvSpPr>
            <a:spLocks noGrp="1"/>
          </p:cNvSpPr>
          <p:nvPr>
            <p:ph type="title"/>
          </p:nvPr>
        </p:nvSpPr>
        <p:spPr>
          <a:xfrm>
            <a:off x="414336" y="255263"/>
            <a:ext cx="9327072" cy="683629"/>
          </a:xfrm>
        </p:spPr>
        <p:txBody>
          <a:bodyPr>
            <a:normAutofit/>
          </a:bodyPr>
          <a:lstStyle/>
          <a:p>
            <a:r>
              <a:rPr lang="ja-JP" altLang="en-US" dirty="0"/>
              <a:t>機能一覧</a:t>
            </a:r>
            <a:r>
              <a:rPr lang="en-US" altLang="ja-JP" sz="1600" dirty="0">
                <a:solidFill>
                  <a:srgbClr val="FF0000"/>
                </a:solidFill>
              </a:rPr>
              <a:t>※</a:t>
            </a:r>
            <a:r>
              <a:rPr lang="ja-JP" altLang="en-US" sz="1600" dirty="0">
                <a:solidFill>
                  <a:srgbClr val="FF0000"/>
                </a:solidFill>
              </a:rPr>
              <a:t>ご提示頂いた「</a:t>
            </a:r>
            <a:r>
              <a:rPr lang="en-US" altLang="ja-JP" sz="1600" dirty="0">
                <a:solidFill>
                  <a:srgbClr val="FF0000"/>
                </a:solidFill>
              </a:rPr>
              <a:t>【</a:t>
            </a:r>
            <a:r>
              <a:rPr lang="ja-JP" altLang="en-US" sz="1600" dirty="0">
                <a:solidFill>
                  <a:srgbClr val="FF0000"/>
                </a:solidFill>
              </a:rPr>
              <a:t>新アプリ</a:t>
            </a:r>
            <a:r>
              <a:rPr lang="en-US" altLang="ja-JP" sz="1600" dirty="0">
                <a:solidFill>
                  <a:srgbClr val="FF0000"/>
                </a:solidFill>
              </a:rPr>
              <a:t>】</a:t>
            </a:r>
            <a:r>
              <a:rPr lang="ja-JP" altLang="en-US" sz="1600" dirty="0">
                <a:solidFill>
                  <a:srgbClr val="FF0000"/>
                </a:solidFill>
              </a:rPr>
              <a:t>機能要件一覧 </a:t>
            </a:r>
            <a:r>
              <a:rPr lang="en-US" altLang="ja-JP" sz="1600" dirty="0">
                <a:solidFill>
                  <a:srgbClr val="FF0000"/>
                </a:solidFill>
              </a:rPr>
              <a:t>V1.1.xlsx</a:t>
            </a:r>
            <a:r>
              <a:rPr lang="ja-JP" altLang="en-US" sz="1600" dirty="0">
                <a:solidFill>
                  <a:srgbClr val="FF0000"/>
                </a:solidFill>
              </a:rPr>
              <a:t>」で抽出している</a:t>
            </a:r>
            <a:endParaRPr lang="ja-JP" altLang="en-US" dirty="0">
              <a:effectLst/>
            </a:endParaRPr>
          </a:p>
        </p:txBody>
      </p:sp>
      <p:sp>
        <p:nvSpPr>
          <p:cNvPr id="3" name="四角形: 角を丸くする 2">
            <a:extLst>
              <a:ext uri="{FF2B5EF4-FFF2-40B4-BE49-F238E27FC236}">
                <a16:creationId xmlns:a16="http://schemas.microsoft.com/office/drawing/2014/main" id="{57EFF51B-B165-8973-04EF-F6D6F76C8E95}"/>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張</a:t>
            </a:r>
            <a:endParaRPr kumimoji="1" lang="ja-JP" altLang="en-US" dirty="0"/>
          </a:p>
        </p:txBody>
      </p:sp>
      <p:graphicFrame>
        <p:nvGraphicFramePr>
          <p:cNvPr id="7" name="表 6">
            <a:extLst>
              <a:ext uri="{FF2B5EF4-FFF2-40B4-BE49-F238E27FC236}">
                <a16:creationId xmlns:a16="http://schemas.microsoft.com/office/drawing/2014/main" id="{12C87BA9-C0B9-D7F8-6EC4-F7BD151BE9A3}"/>
              </a:ext>
            </a:extLst>
          </p:cNvPr>
          <p:cNvGraphicFramePr>
            <a:graphicFrameLocks noGrp="1"/>
          </p:cNvGraphicFramePr>
          <p:nvPr/>
        </p:nvGraphicFramePr>
        <p:xfrm>
          <a:off x="414335" y="708548"/>
          <a:ext cx="11615739" cy="5745816"/>
        </p:xfrm>
        <a:graphic>
          <a:graphicData uri="http://schemas.openxmlformats.org/drawingml/2006/table">
            <a:tbl>
              <a:tblPr/>
              <a:tblGrid>
                <a:gridCol w="219461">
                  <a:extLst>
                    <a:ext uri="{9D8B030D-6E8A-4147-A177-3AD203B41FA5}">
                      <a16:colId xmlns:a16="http://schemas.microsoft.com/office/drawing/2014/main" val="2820677060"/>
                    </a:ext>
                  </a:extLst>
                </a:gridCol>
                <a:gridCol w="2116227">
                  <a:extLst>
                    <a:ext uri="{9D8B030D-6E8A-4147-A177-3AD203B41FA5}">
                      <a16:colId xmlns:a16="http://schemas.microsoft.com/office/drawing/2014/main" val="799914121"/>
                    </a:ext>
                  </a:extLst>
                </a:gridCol>
                <a:gridCol w="1426495">
                  <a:extLst>
                    <a:ext uri="{9D8B030D-6E8A-4147-A177-3AD203B41FA5}">
                      <a16:colId xmlns:a16="http://schemas.microsoft.com/office/drawing/2014/main" val="2402481679"/>
                    </a:ext>
                  </a:extLst>
                </a:gridCol>
                <a:gridCol w="1222709">
                  <a:extLst>
                    <a:ext uri="{9D8B030D-6E8A-4147-A177-3AD203B41FA5}">
                      <a16:colId xmlns:a16="http://schemas.microsoft.com/office/drawing/2014/main" val="2668831253"/>
                    </a:ext>
                  </a:extLst>
                </a:gridCol>
                <a:gridCol w="5361110">
                  <a:extLst>
                    <a:ext uri="{9D8B030D-6E8A-4147-A177-3AD203B41FA5}">
                      <a16:colId xmlns:a16="http://schemas.microsoft.com/office/drawing/2014/main" val="3132363046"/>
                    </a:ext>
                  </a:extLst>
                </a:gridCol>
                <a:gridCol w="1269737">
                  <a:extLst>
                    <a:ext uri="{9D8B030D-6E8A-4147-A177-3AD203B41FA5}">
                      <a16:colId xmlns:a16="http://schemas.microsoft.com/office/drawing/2014/main" val="1933255338"/>
                    </a:ext>
                  </a:extLst>
                </a:gridCol>
              </a:tblGrid>
              <a:tr h="126384">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700608525"/>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納入仕様書（依頼）起票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支店・支社（営業部門）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納入仕様書を新規作成・改定できること。作成・改定時、納入仕様書の各項目を設定されて、システムは関連マスタから承認者情報を取得できること。それに、文書に必要な資料を添付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605257937"/>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確認・承認①</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事業所窓口</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事業部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への回答可否に応じて、ワークフロー有無・直列並列を選択できること。文書の承認ルートを、事前に定義された承認ルートマスタから選択できること。ワークフローの各段階において、現在の担当者や承認者を他の利用者に変更できること。承認プロセス中の文書を、定義されたワークフローの次工程に進めることができること（申請・承認・差戻し等）。</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86789564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ワークフローの各承認段階（例：窓口確認、審査確認）において、担当者は承認をシステム上で実行できること。本文ファイル閲覧し、添付ファイルを直接編集・保存ができること。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926995604"/>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192307590"/>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審査①</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ワークフローの各承認段階（例：窓口確認、審査確認）において、担当者は承認をシステム上で実行できること。添付ファイルの閲覧、編集、添付、連絡事項が記入できること。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86136667"/>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920040131"/>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ワークフローの各承認段階（例：窓口確認、審査確認）において、担当者は承認をシステム上で実行できること。添付ファイルの閲覧、編集、添付、連絡事項が記入できること。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197276658"/>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21927837"/>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確認・承認⑥</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最終承認部署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担当者による最終確認後、利用者は文書を次工程（例：部署長確認）に進めることができること。連絡事項の入力、ファイル添付が可能な項目であること。部署長による最終確認後、利用者は文書を次工程（例：顧客提出準備）に進めることができること。システム設定に基づき、通知メールの件名等に文書の補足情報を付加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998445278"/>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10</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顧客提出後処理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支店・支社（営業部門）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が顧客に提出済みであることをシステムに記録できること。文書をワークフローの次工程（例：保管責任部署作業）に進めることができること。必要に応じて上位者の確認プロセスを経ること。所定の承認プロセスが実行され、ワークフローの引継ぎ情報が設定された上で文書が保存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071043778"/>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締結完了処理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保管責任者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契約成立日を入力できること。文書の締結処理を実行できること。改訂の場合、システムは旧版文書のステータスを「旧版」等に更新し、運用停止日等を設定すること。文書種類に応じた開示範囲を設定す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63279104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契約不成立処理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関係者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利用者は、文書ステータス（例：制定中・改訂中）によって、任意のタイミングで文書の契約不成立処理を実行できること。所定の承認プロセスが実行されること。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243961259"/>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承認クリア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利用者（例：特定ロール保有者）は、文書の承認状態（承認フラグ、承認者、承認日等）を全てクリアし、承認ステータスを定義された初期状態（例：「製造窓口確認中」）に戻せること。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承認クリア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931013020"/>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差戻</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承認プロセス中の文書を、指定した差戻し理由と共に特定の工程（例：事業部・事業所確認中）へ差し戻すことができること。差戻し時には、元の文書が保存・複製（版管理され、フォーム変更・アクセス権変更を伴う）され、差戻し情報（日時、理由、種別等）が記録されること。承認ステータスが適切な状態に戻され、以降の承認情報はクリア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承認差戻</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688018319"/>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権限を持った利用者は、文書に削除フラグを設定し、論理削除できること。削除日も記録されること。重複する旧版文書がある場合、それらにも同様に削除フラグが設定されること。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08337629"/>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督促メール停止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利用者は、特定の文書に対する督促通知（メール等）の送信を停止するための設定を行えること。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81517253"/>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17</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a:t>
                      </a:r>
                      <a:r>
                        <a:rPr lang="en-US" altLang="zh-TW" sz="800" b="0" i="0" u="none" strike="noStrike">
                          <a:solidFill>
                            <a:srgbClr val="000000"/>
                          </a:solidFill>
                          <a:effectLst/>
                          <a:latin typeface="游ゴシック 本文"/>
                          <a:ea typeface="ＭＳ Ｐゴシック" panose="020B0600070205080204" pitchFamily="50" charset="-128"/>
                        </a:rPr>
                        <a:t>DB</a:t>
                      </a:r>
                      <a:r>
                        <a:rPr lang="zh-TW" altLang="en-US" sz="800" b="0" i="0" u="none" strike="noStrike">
                          <a:solidFill>
                            <a:srgbClr val="000000"/>
                          </a:solidFill>
                          <a:effectLst/>
                          <a:latin typeface="游ゴシック 本文"/>
                          <a:ea typeface="ＭＳ Ｐゴシック" panose="020B0600070205080204" pitchFamily="50" charset="-128"/>
                        </a:rPr>
                        <a:t>参照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利用者は、本システムから関連文書管理システム（または機能）へアクセスし、情報を参照できること。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615731376"/>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18</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利用者は、現在開いている文書を編集モードに切り替えることができること。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174074060"/>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19</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利用者は、編集中の文書を保存し、編集画面を閉じることができること。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577745692"/>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20</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利用者は、現在開いている文書を印刷プレビューし、指定プリンタから印刷できること。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48505006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利用者は、現在開いている文書へのリンク情報を含む新規メール作成画面を、標準メーラーまたはシステム連携メーラーで表示できること。送付されたメールが受信トレイに格納されること。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890062738"/>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本文閲覧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利用者は、本文ファイルに添付された</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を閲覧できること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746865168"/>
                  </a:ext>
                </a:extLst>
              </a:tr>
              <a:tr h="230477">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利用者は、現在開いている文書（または選択した文書）に対応する旧版文書を、文書番号や版番号等をキーに検索し、表示できること。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660506185"/>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締結版閲覧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利用者は、現在開いている文書（または選択した文書）に対応する締結版文書を、文書番号等をキーに検索し、表示できること。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6682223"/>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複数納入先分作成</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利用者は、締結済みの納入仕様書を元に、複数の納入先に対応する納入仕様書を一括作成されること。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901093505"/>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ワークフロー一括更新</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権限を持つ利用者は、ワークフロー申請先を登録したマスタデータから一括変更できること。申請先を更新した際は、実施済みの承認結果は引き継がれること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dirty="0">
                          <a:solidFill>
                            <a:srgbClr val="000000"/>
                          </a:solidFill>
                          <a:effectLst/>
                          <a:latin typeface="游ゴシック 本文"/>
                          <a:ea typeface="ＭＳ Ｐゴシック" panose="020B0600070205080204" pitchFamily="50" charset="-128"/>
                        </a:rPr>
                        <a:t>項目一括更新</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626578263"/>
                  </a:ext>
                </a:extLst>
              </a:tr>
            </a:tbl>
          </a:graphicData>
        </a:graphic>
      </p:graphicFrame>
    </p:spTree>
    <p:extLst>
      <p:ext uri="{BB962C8B-B14F-4D97-AF65-F5344CB8AC3E}">
        <p14:creationId xmlns:p14="http://schemas.microsoft.com/office/powerpoint/2010/main" val="490570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8CF94-ED59-EAD6-EE70-D0C32F0AC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2185BB-2E8F-0DD6-D588-AE129F70CC88}"/>
              </a:ext>
            </a:extLst>
          </p:cNvPr>
          <p:cNvSpPr>
            <a:spLocks noGrp="1"/>
          </p:cNvSpPr>
          <p:nvPr>
            <p:ph type="title"/>
          </p:nvPr>
        </p:nvSpPr>
        <p:spPr>
          <a:xfrm>
            <a:off x="414336" y="255263"/>
            <a:ext cx="9327072" cy="683629"/>
          </a:xfrm>
        </p:spPr>
        <p:txBody>
          <a:bodyPr/>
          <a:lstStyle/>
          <a:p>
            <a:r>
              <a:rPr lang="ja-JP" altLang="en-US" dirty="0"/>
              <a:t>機能一覧</a:t>
            </a:r>
            <a:endParaRPr lang="ja-JP" altLang="en-US" dirty="0">
              <a:effectLst/>
            </a:endParaRPr>
          </a:p>
        </p:txBody>
      </p:sp>
      <p:sp>
        <p:nvSpPr>
          <p:cNvPr id="3" name="四角形: 角を丸くする 2">
            <a:extLst>
              <a:ext uri="{FF2B5EF4-FFF2-40B4-BE49-F238E27FC236}">
                <a16:creationId xmlns:a16="http://schemas.microsoft.com/office/drawing/2014/main" id="{7631236C-2F20-0ED4-8559-6FCBCD4FF640}"/>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張</a:t>
            </a:r>
            <a:endParaRPr kumimoji="1" lang="ja-JP" altLang="en-US" dirty="0"/>
          </a:p>
        </p:txBody>
      </p:sp>
      <p:graphicFrame>
        <p:nvGraphicFramePr>
          <p:cNvPr id="5" name="表 4">
            <a:extLst>
              <a:ext uri="{FF2B5EF4-FFF2-40B4-BE49-F238E27FC236}">
                <a16:creationId xmlns:a16="http://schemas.microsoft.com/office/drawing/2014/main" id="{0972F7E1-D324-7C95-AAA8-6DD6247E2C6E}"/>
              </a:ext>
            </a:extLst>
          </p:cNvPr>
          <p:cNvGraphicFramePr>
            <a:graphicFrameLocks noGrp="1"/>
          </p:cNvGraphicFramePr>
          <p:nvPr/>
        </p:nvGraphicFramePr>
        <p:xfrm>
          <a:off x="414334" y="708548"/>
          <a:ext cx="11615739" cy="5616078"/>
        </p:xfrm>
        <a:graphic>
          <a:graphicData uri="http://schemas.openxmlformats.org/drawingml/2006/table">
            <a:tbl>
              <a:tblPr/>
              <a:tblGrid>
                <a:gridCol w="219460">
                  <a:extLst>
                    <a:ext uri="{9D8B030D-6E8A-4147-A177-3AD203B41FA5}">
                      <a16:colId xmlns:a16="http://schemas.microsoft.com/office/drawing/2014/main" val="799463105"/>
                    </a:ext>
                  </a:extLst>
                </a:gridCol>
                <a:gridCol w="2116228">
                  <a:extLst>
                    <a:ext uri="{9D8B030D-6E8A-4147-A177-3AD203B41FA5}">
                      <a16:colId xmlns:a16="http://schemas.microsoft.com/office/drawing/2014/main" val="2703095698"/>
                    </a:ext>
                  </a:extLst>
                </a:gridCol>
                <a:gridCol w="1426494">
                  <a:extLst>
                    <a:ext uri="{9D8B030D-6E8A-4147-A177-3AD203B41FA5}">
                      <a16:colId xmlns:a16="http://schemas.microsoft.com/office/drawing/2014/main" val="139665031"/>
                    </a:ext>
                  </a:extLst>
                </a:gridCol>
                <a:gridCol w="1222709">
                  <a:extLst>
                    <a:ext uri="{9D8B030D-6E8A-4147-A177-3AD203B41FA5}">
                      <a16:colId xmlns:a16="http://schemas.microsoft.com/office/drawing/2014/main" val="124102189"/>
                    </a:ext>
                  </a:extLst>
                </a:gridCol>
                <a:gridCol w="5361111">
                  <a:extLst>
                    <a:ext uri="{9D8B030D-6E8A-4147-A177-3AD203B41FA5}">
                      <a16:colId xmlns:a16="http://schemas.microsoft.com/office/drawing/2014/main" val="923264518"/>
                    </a:ext>
                  </a:extLst>
                </a:gridCol>
                <a:gridCol w="1269737">
                  <a:extLst>
                    <a:ext uri="{9D8B030D-6E8A-4147-A177-3AD203B41FA5}">
                      <a16:colId xmlns:a16="http://schemas.microsoft.com/office/drawing/2014/main" val="2764900046"/>
                    </a:ext>
                  </a:extLst>
                </a:gridCol>
              </a:tblGrid>
              <a:tr h="92013">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19656229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登録者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利用者は、納入仕様書（締結版）を新規作成・改定できること。文書種類に応じた開示範囲を設定すること。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文書登録</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617520809"/>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利用者は、編集中の締結版文書を保存し、編集画面を閉じることができること。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828896702"/>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利用者は、現在開いている締結版文書を印刷プレビューし、指定プリンタから印刷できること。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07466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利用者は、現在開いている締結版文書へのリンク情報を含む新規メール作成画面を、標準メーラーまたはシステム連携メーラーで表示できること。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458562480"/>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フロー版閲覧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利用者は、締結版文書に対応する承認フロー中の文書（申請・承認過程の文書）を、文書番号等をキーに検索し、読み取り専用で表示できること。対象文書が見つからない場合は、その旨を通知すること。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346641748"/>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本文閲覧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形式で出力し、</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ビューアで表示すること。編集中でも保存せず処理を行い、エラー時はメッセージを表示して中断すること。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27617507"/>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33</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利用者は、締結済みの納入仕様書を改訂できること。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259968054"/>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34</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利用者が操作を実行すると、確認ダイアログを表示し、「はい」を選択した場合に対象文書のステータスを「廃版処理中」に変更できること。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144449327"/>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35</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顧客情報変更</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権限を持つ利用者（例：特定ロール保有者）は、締結版文書の顧客情報を変更できること。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顧客情報変更</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51333054"/>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36</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削除フラグを設定し、論理削除できること。削除日も記録されること。関連する旧版文書がある場合、それらにも同様に削除フラグが設定されること。文書ステータス（最新版）に応じて機能制限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163278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関連文書</a:t>
                      </a:r>
                      <a:r>
                        <a:rPr lang="en-US" sz="800" b="0" i="0" u="none" strike="noStrike">
                          <a:solidFill>
                            <a:srgbClr val="000000"/>
                          </a:solidFill>
                          <a:effectLst/>
                          <a:latin typeface="游ゴシック 本文"/>
                          <a:ea typeface="ＭＳ Ｐゴシック" panose="020B0600070205080204" pitchFamily="50" charset="-128"/>
                        </a:rPr>
                        <a:t>DB</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利用者は、本システムから関連文書管理システム（または機能）へアクセスし、情報を参照できること。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59411346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利用者は、現在開いている文書を編集モードに切り替えることができること。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7933110"/>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複数納入先分作成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利用者は、締結済みの納入仕様書を元に、複数の納入先に対応する納入仕様書を一括作成できること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639154924"/>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製品規格（制定）依頼書起票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制定依頼者（事業所窓口）</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利用者は、製品規格書を新規作成・改定できること。文書種類に応じた開示範囲を設定すること。規格書のワークフローにおいて、各承認段階から次工程に進めることができること。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58658745"/>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事業所作成部署（作成者）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利用者が文書を編集できること。添付資料をダウンロード、アップロードできること。規格書のワークフローの各承認段階において、担当者は自身の確認行為（承認）をシステム上で実行できること。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dirty="0">
                          <a:solidFill>
                            <a:srgbClr val="000000"/>
                          </a:solidFill>
                          <a:effectLst/>
                          <a:latin typeface="游ゴシック 本文"/>
                          <a:ea typeface="ＭＳ Ｐゴシック" panose="020B0600070205080204" pitchFamily="50" charset="-128"/>
                        </a:rPr>
                        <a:t>文書作成（新規作成</a:t>
                      </a:r>
                      <a:r>
                        <a:rPr lang="en-US" altLang="zh-TW" sz="800" b="0" i="0" u="none" strike="noStrike" dirty="0">
                          <a:solidFill>
                            <a:srgbClr val="000000"/>
                          </a:solidFill>
                          <a:effectLst/>
                          <a:latin typeface="游ゴシック 本文"/>
                          <a:ea typeface="ＭＳ Ｐゴシック" panose="020B0600070205080204" pitchFamily="50" charset="-128"/>
                        </a:rPr>
                        <a:t>/</a:t>
                      </a:r>
                      <a:r>
                        <a:rPr lang="zh-TW" altLang="en-US" sz="800" b="0" i="0" u="none" strike="noStrike" dirty="0">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703934722"/>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事業所作成部署（承認者）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利用者が文書を編集できること。添付資料をダウンロード、アップロードできること。規格書のワークフローの各承認段階において、担当者は自身の確認行為（承認）をシステム上で実行できること。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77574559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43</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規格登録</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制定依頼者（事業所窓口）</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利用者は、規格書の配布先を設定して登録できること。システム上で配付履歴が管理できること。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4378386"/>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44</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利用者は、現在開いている規格書を編集モードに切り替えることができること。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921125180"/>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45</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利用者は、編集中の規格書を保存し、編集画面を閉じることができること。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56899834"/>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46</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利用者は、現在開いている規格書を印刷プレビューし、指定プリンタから印刷できること。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114151290"/>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利用者は、現在開いている規格書へのリンク情報を含む新規メール作成画面を、標準メーラーまたはシステム連携メーラーで表示できること。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033010315"/>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利用者は、現在開いている規格書（または選択した規格書）に対応する旧版文書を、表示できること。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0221153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利用者は、登録済みの規格書を改訂できること。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43761415"/>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廃棄承認ワークフロー実施</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設定に応じて利用者は、規格書の廃棄処理を開始し、承認ワークフローを実行できること。実行前にシステムは確認メッセージを表示し、利用者の意思確認を行うこと。文書を保存・更新、関連管理文書を起票し更新履歴を追記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009184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文書廃棄</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即廃棄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システム設定に応じて利用者は、規格書を承認ワークフローを経ずに即時廃棄できること。実行前にシステムは確認メッセージを表示し、利用者の意思確認を行うこと。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853419108"/>
                  </a:ext>
                </a:extLst>
              </a:tr>
              <a:tr h="182432">
                <a:tc>
                  <a:txBody>
                    <a:bodyPr/>
                    <a:lstStyle/>
                    <a:p>
                      <a:pPr algn="l" fontAlgn="t">
                        <a:buNone/>
                      </a:pPr>
                      <a:r>
                        <a:rPr lang="en-US" altLang="ja-JP" sz="800" b="0" i="0" u="none" strike="noStrike" dirty="0">
                          <a:solidFill>
                            <a:srgbClr val="000000"/>
                          </a:solidFill>
                          <a:effectLst/>
                          <a:latin typeface="游ゴシック 本文"/>
                          <a:ea typeface="ＭＳ Ｐゴシック" panose="020B0600070205080204" pitchFamily="50" charset="-128"/>
                        </a:rPr>
                        <a:t>52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dirty="0">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廃棄取消</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利用者は、一度「廃版処理中」となった規格書の廃棄処理を取り消すことができること。実行前にシステムは確認メッセージを表示し、利用者の意思確認を行うこと。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73223829"/>
                  </a:ext>
                </a:extLst>
              </a:tr>
            </a:tbl>
          </a:graphicData>
        </a:graphic>
      </p:graphicFrame>
    </p:spTree>
    <p:extLst>
      <p:ext uri="{BB962C8B-B14F-4D97-AF65-F5344CB8AC3E}">
        <p14:creationId xmlns:p14="http://schemas.microsoft.com/office/powerpoint/2010/main" val="670289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F29F4-8089-DCCE-8249-7AAD90C264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55561E9-FB4B-FA8B-FC60-52E0F7E51BD4}"/>
              </a:ext>
            </a:extLst>
          </p:cNvPr>
          <p:cNvSpPr>
            <a:spLocks noGrp="1"/>
          </p:cNvSpPr>
          <p:nvPr>
            <p:ph type="title"/>
          </p:nvPr>
        </p:nvSpPr>
        <p:spPr>
          <a:xfrm>
            <a:off x="414336" y="255263"/>
            <a:ext cx="9327072" cy="683629"/>
          </a:xfrm>
        </p:spPr>
        <p:txBody>
          <a:bodyPr/>
          <a:lstStyle/>
          <a:p>
            <a:r>
              <a:rPr lang="ja-JP" altLang="en-US" dirty="0"/>
              <a:t>機能一覧</a:t>
            </a:r>
            <a:endParaRPr lang="ja-JP" altLang="en-US" dirty="0">
              <a:effectLst/>
            </a:endParaRPr>
          </a:p>
        </p:txBody>
      </p:sp>
      <p:sp>
        <p:nvSpPr>
          <p:cNvPr id="3" name="四角形: 角を丸くする 2">
            <a:extLst>
              <a:ext uri="{FF2B5EF4-FFF2-40B4-BE49-F238E27FC236}">
                <a16:creationId xmlns:a16="http://schemas.microsoft.com/office/drawing/2014/main" id="{91479D9C-11AA-081A-7A98-032B1F1E7D68}"/>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張</a:t>
            </a:r>
            <a:endParaRPr kumimoji="1" lang="ja-JP" altLang="en-US" dirty="0"/>
          </a:p>
        </p:txBody>
      </p:sp>
      <p:graphicFrame>
        <p:nvGraphicFramePr>
          <p:cNvPr id="6" name="表 5">
            <a:extLst>
              <a:ext uri="{FF2B5EF4-FFF2-40B4-BE49-F238E27FC236}">
                <a16:creationId xmlns:a16="http://schemas.microsoft.com/office/drawing/2014/main" id="{222F90E7-C603-055B-C149-663D0397BE88}"/>
              </a:ext>
            </a:extLst>
          </p:cNvPr>
          <p:cNvGraphicFramePr>
            <a:graphicFrameLocks noGrp="1"/>
          </p:cNvGraphicFramePr>
          <p:nvPr/>
        </p:nvGraphicFramePr>
        <p:xfrm>
          <a:off x="414334" y="708548"/>
          <a:ext cx="11615740" cy="5420520"/>
        </p:xfrm>
        <a:graphic>
          <a:graphicData uri="http://schemas.openxmlformats.org/drawingml/2006/table">
            <a:tbl>
              <a:tblPr/>
              <a:tblGrid>
                <a:gridCol w="219461">
                  <a:extLst>
                    <a:ext uri="{9D8B030D-6E8A-4147-A177-3AD203B41FA5}">
                      <a16:colId xmlns:a16="http://schemas.microsoft.com/office/drawing/2014/main" val="3538993151"/>
                    </a:ext>
                  </a:extLst>
                </a:gridCol>
                <a:gridCol w="2116228">
                  <a:extLst>
                    <a:ext uri="{9D8B030D-6E8A-4147-A177-3AD203B41FA5}">
                      <a16:colId xmlns:a16="http://schemas.microsoft.com/office/drawing/2014/main" val="1286442542"/>
                    </a:ext>
                  </a:extLst>
                </a:gridCol>
                <a:gridCol w="1426494">
                  <a:extLst>
                    <a:ext uri="{9D8B030D-6E8A-4147-A177-3AD203B41FA5}">
                      <a16:colId xmlns:a16="http://schemas.microsoft.com/office/drawing/2014/main" val="974574590"/>
                    </a:ext>
                  </a:extLst>
                </a:gridCol>
                <a:gridCol w="1222710">
                  <a:extLst>
                    <a:ext uri="{9D8B030D-6E8A-4147-A177-3AD203B41FA5}">
                      <a16:colId xmlns:a16="http://schemas.microsoft.com/office/drawing/2014/main" val="2037760273"/>
                    </a:ext>
                  </a:extLst>
                </a:gridCol>
                <a:gridCol w="5361110">
                  <a:extLst>
                    <a:ext uri="{9D8B030D-6E8A-4147-A177-3AD203B41FA5}">
                      <a16:colId xmlns:a16="http://schemas.microsoft.com/office/drawing/2014/main" val="660889682"/>
                    </a:ext>
                  </a:extLst>
                </a:gridCol>
                <a:gridCol w="1269737">
                  <a:extLst>
                    <a:ext uri="{9D8B030D-6E8A-4147-A177-3AD203B41FA5}">
                      <a16:colId xmlns:a16="http://schemas.microsoft.com/office/drawing/2014/main" val="1927077323"/>
                    </a:ext>
                  </a:extLst>
                </a:gridCol>
              </a:tblGrid>
              <a:tr h="50726">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720975212"/>
                  </a:ext>
                </a:extLst>
              </a:tr>
              <a:tr h="100050">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権限を持った利用者は、文書に削除フラグを設定し、論理削除できること。削除日も記録されること。関連する旧版文書がある場合、それらにも同様に削除フラグが設定されること。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451579832"/>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督促メール停止</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利用者は、特定の規格書に対する督促通知（メール等）の送信を停止するための設定を行えること。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403328405"/>
                  </a:ext>
                </a:extLst>
              </a:tr>
              <a:tr h="100050">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権限を持つ利用者は、ワークフロー申請先を登録したマスタデータから一括変更できること。申請先を更新した際は、実施済みの承認結果は引き継がれること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38973141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文書メンテナンス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事業所変更</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利用者は、既存の納入仕様書の事業部・事業所情報を一括で変更できること。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5145306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利用者は、事業所窓口マスタを作成・登録・削除できること。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58579086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事業所ルートマスタ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利用者は、事業所ルートマスタを作成・登録・削除できること。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6244507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承認窓口マスタ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利用者は、承認窓口マスタを作成・登録・削除できること。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1468667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DB</a:t>
                      </a:r>
                      <a:r>
                        <a:rPr lang="ja-JP" altLang="en-US" sz="800" b="0" i="0" u="none" strike="noStrike">
                          <a:solidFill>
                            <a:srgbClr val="000000"/>
                          </a:solidFill>
                          <a:effectLst/>
                          <a:latin typeface="游ゴシック 本文"/>
                          <a:ea typeface="ＭＳ Ｐゴシック" panose="020B0600070205080204" pitchFamily="50" charset="-128"/>
                        </a:rPr>
                        <a:t>情報マスタ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a:t>
                      </a:r>
                      <a:r>
                        <a:rPr lang="en-US" altLang="ja-JP" sz="800" b="0" i="0" u="none" strike="noStrike">
                          <a:solidFill>
                            <a:srgbClr val="000000"/>
                          </a:solidFill>
                          <a:effectLst/>
                          <a:latin typeface="游ゴシック 本文"/>
                          <a:ea typeface="ＭＳ Ｐゴシック" panose="020B0600070205080204" pitchFamily="50" charset="-128"/>
                        </a:rPr>
                        <a:t>DB</a:t>
                      </a:r>
                      <a:r>
                        <a:rPr lang="ja-JP" altLang="en-US" sz="800" b="0" i="0" u="none" strike="noStrike">
                          <a:solidFill>
                            <a:srgbClr val="000000"/>
                          </a:solidFill>
                          <a:effectLst/>
                          <a:latin typeface="游ゴシック 本文"/>
                          <a:ea typeface="ＭＳ Ｐゴシック" panose="020B0600070205080204" pitchFamily="50" charset="-128"/>
                        </a:rPr>
                        <a:t>情報マスタを作成・登録・削除できること。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10101018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事業部マスタ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利用者は、事業部マスタを作成・登録・削除できること。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58760404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環境マスタ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利用者は、環境マスタを作成・登録・削除できること。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34802843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文書種類マスタ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利用者は、文書種類マスタを作成・登録・削除できること。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0266631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システム管理者マスタ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利用者は、システム管理者マスタを作成・登録・削除できること。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8447005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製品情報作成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利用者は、仕様書に関連する新規文書を作成できること。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2107450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組管未登録会社マスタ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組管未登録会社マスタを作成・登録・削除できること。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2352958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システム定義</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システム定義を作成・登録・削除できること。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3593685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事業部変更</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利用者は、複数の既存文書に記録されている事業部情報を一括で変更できること。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6586709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利用者は、仕様書に関連する新規文書を作成できること。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74220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データメンテナンス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利用者は、選択した複数の仕様書関連文書に対して、管理部署情報を一括で変更できること。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08498298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利用者は、仕様書関連文書を廃棄処理できること。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05006013"/>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場所マスタ設定</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利用者は、場所マスタ編集（または作成）時に、事業所名・事業所コードを文書の所定フィールドに設定できること。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5057189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アナウンス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資料</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お知らせ作成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利用者は、システム上で共有すべき情報を新規作成・改訂できること。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6100986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利用者が文書ステータスごとに、確認したいビューの設定ができること。ビューに表示されている本文が閲覧できること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31984302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一般規格閲覧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利用者が文書ステータスごとに、確認したいビューの設定ができること。ビューに表示されている本文が閲覧できること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98780271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書き出し閲覧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09388823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マスター閲覧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503332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管理者用閲覧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31210359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閲覧制御</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形式で出力し、</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ビューアで表示すること。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03150139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利用者は、現在開いている文書（または選択した文書）に対応する締結版文書を、文書番号等をキーに検索し、表示できること。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93185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形式で出力し、</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ビューアで表示すること。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872851452"/>
                  </a:ext>
                </a:extLst>
              </a:tr>
              <a:tr h="9528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納入仕様書（フロー版）閲覧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利用者は、締結版文書に対応する承認フロー中の文書（申請・承認過程の文書）を、文書番号等をキーに検索し、読み取り専用で表示できること。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46789858"/>
                  </a:ext>
                </a:extLst>
              </a:tr>
              <a:tr h="9528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利用者は、現在開いている文書（または選択した文書）に対応する旧版文書を、文書番号や版番号等をキーに検索し、表示できること。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805065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書き出し</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利用者は、一覧等で選択された複数の文書情報を、表計算ソフト互換ファイル形式（例：</a:t>
                      </a:r>
                      <a:r>
                        <a:rPr lang="en-US" altLang="ja-JP"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a:t>
                      </a:r>
                      <a:r>
                        <a:rPr lang="en-US" altLang="ja-JP" sz="800" b="0" i="0" u="none" strike="noStrike">
                          <a:solidFill>
                            <a:srgbClr val="000000"/>
                          </a:solidFill>
                          <a:effectLst/>
                          <a:latin typeface="游ゴシック 本文"/>
                          <a:ea typeface="ＭＳ Ｐゴシック" panose="020B0600070205080204" pitchFamily="50" charset="-128"/>
                        </a:rPr>
                        <a:t>CSV</a:t>
                      </a:r>
                      <a:r>
                        <a:rPr lang="ja-JP" altLang="en-US" sz="800" b="0" i="0" u="none" strike="noStrike">
                          <a:solidFill>
                            <a:srgbClr val="000000"/>
                          </a:solidFill>
                          <a:effectLst/>
                          <a:latin typeface="游ゴシック 本文"/>
                          <a:ea typeface="ＭＳ Ｐゴシック" panose="020B0600070205080204" pitchFamily="50" charset="-128"/>
                        </a:rPr>
                        <a:t>）でエクスポートできること。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01719346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検索</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利用者は、文書内容や添付ファイルを含めて検索し、該当する文書が表示できること。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40353322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ビュー設定</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利用者は必要な項目に応じてビューの設定ができること。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3980018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運用中文書廃棄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利用者が操作を実行すると、対象文書のステータスを「廃版処理中」に変更できること。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2837916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登録者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利用者は、締結版文書の廃棄処理を完了できること。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7467381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製品規格廃棄開始</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利用者は、規格書を承認ワークフローを経ずに即時廃棄できること。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89653606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製品規格廃棄情報の登録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利用者は、規格書の廃版情報に関連する配布先を設定して規格書の廃棄処理を完了できること。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36010509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製品規格廃棄取り消し</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利用者は、一度「廃版処理中」となった規格書の廃棄処理を取り消すことができること。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731510950"/>
                  </a:ext>
                </a:extLst>
              </a:tr>
            </a:tbl>
          </a:graphicData>
        </a:graphic>
      </p:graphicFrame>
    </p:spTree>
    <p:extLst>
      <p:ext uri="{BB962C8B-B14F-4D97-AF65-F5344CB8AC3E}">
        <p14:creationId xmlns:p14="http://schemas.microsoft.com/office/powerpoint/2010/main" val="3766533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DF211-D340-F663-89DC-8951D56340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7AF1DB-F9D5-EE5F-A91D-13DB97041D9B}"/>
              </a:ext>
            </a:extLst>
          </p:cNvPr>
          <p:cNvSpPr>
            <a:spLocks noGrp="1"/>
          </p:cNvSpPr>
          <p:nvPr>
            <p:ph type="title"/>
          </p:nvPr>
        </p:nvSpPr>
        <p:spPr>
          <a:xfrm>
            <a:off x="414336" y="255263"/>
            <a:ext cx="9327072" cy="683629"/>
          </a:xfrm>
        </p:spPr>
        <p:txBody>
          <a:bodyPr/>
          <a:lstStyle/>
          <a:p>
            <a:r>
              <a:rPr lang="ja-JP" altLang="en-US" dirty="0"/>
              <a:t>機能一覧</a:t>
            </a:r>
            <a:endParaRPr lang="ja-JP" altLang="en-US" dirty="0">
              <a:effectLst/>
            </a:endParaRPr>
          </a:p>
        </p:txBody>
      </p:sp>
      <p:sp>
        <p:nvSpPr>
          <p:cNvPr id="3" name="四角形: 角を丸くする 2">
            <a:extLst>
              <a:ext uri="{FF2B5EF4-FFF2-40B4-BE49-F238E27FC236}">
                <a16:creationId xmlns:a16="http://schemas.microsoft.com/office/drawing/2014/main" id="{B617B8EE-3C4C-D766-4A28-7FB6BD2D32DD}"/>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張</a:t>
            </a:r>
            <a:endParaRPr kumimoji="1" lang="ja-JP" altLang="en-US" dirty="0"/>
          </a:p>
        </p:txBody>
      </p:sp>
      <p:graphicFrame>
        <p:nvGraphicFramePr>
          <p:cNvPr id="5" name="表 4">
            <a:extLst>
              <a:ext uri="{FF2B5EF4-FFF2-40B4-BE49-F238E27FC236}">
                <a16:creationId xmlns:a16="http://schemas.microsoft.com/office/drawing/2014/main" id="{79886BEB-E96A-6CDA-3769-DFDFF7A883AA}"/>
              </a:ext>
            </a:extLst>
          </p:cNvPr>
          <p:cNvGraphicFramePr>
            <a:graphicFrameLocks noGrp="1"/>
          </p:cNvGraphicFramePr>
          <p:nvPr/>
        </p:nvGraphicFramePr>
        <p:xfrm>
          <a:off x="414334" y="708548"/>
          <a:ext cx="11615740" cy="4049190"/>
        </p:xfrm>
        <a:graphic>
          <a:graphicData uri="http://schemas.openxmlformats.org/drawingml/2006/table">
            <a:tbl>
              <a:tblPr/>
              <a:tblGrid>
                <a:gridCol w="219460">
                  <a:extLst>
                    <a:ext uri="{9D8B030D-6E8A-4147-A177-3AD203B41FA5}">
                      <a16:colId xmlns:a16="http://schemas.microsoft.com/office/drawing/2014/main" val="4085510554"/>
                    </a:ext>
                  </a:extLst>
                </a:gridCol>
                <a:gridCol w="2116228">
                  <a:extLst>
                    <a:ext uri="{9D8B030D-6E8A-4147-A177-3AD203B41FA5}">
                      <a16:colId xmlns:a16="http://schemas.microsoft.com/office/drawing/2014/main" val="463652928"/>
                    </a:ext>
                  </a:extLst>
                </a:gridCol>
                <a:gridCol w="1426495">
                  <a:extLst>
                    <a:ext uri="{9D8B030D-6E8A-4147-A177-3AD203B41FA5}">
                      <a16:colId xmlns:a16="http://schemas.microsoft.com/office/drawing/2014/main" val="946555260"/>
                    </a:ext>
                  </a:extLst>
                </a:gridCol>
                <a:gridCol w="1222710">
                  <a:extLst>
                    <a:ext uri="{9D8B030D-6E8A-4147-A177-3AD203B41FA5}">
                      <a16:colId xmlns:a16="http://schemas.microsoft.com/office/drawing/2014/main" val="690609709"/>
                    </a:ext>
                  </a:extLst>
                </a:gridCol>
                <a:gridCol w="5361110">
                  <a:extLst>
                    <a:ext uri="{9D8B030D-6E8A-4147-A177-3AD203B41FA5}">
                      <a16:colId xmlns:a16="http://schemas.microsoft.com/office/drawing/2014/main" val="2818717537"/>
                    </a:ext>
                  </a:extLst>
                </a:gridCol>
                <a:gridCol w="1269737">
                  <a:extLst>
                    <a:ext uri="{9D8B030D-6E8A-4147-A177-3AD203B41FA5}">
                      <a16:colId xmlns:a16="http://schemas.microsoft.com/office/drawing/2014/main" val="2040657454"/>
                    </a:ext>
                  </a:extLst>
                </a:gridCol>
              </a:tblGrid>
              <a:tr h="136755">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92403812"/>
                  </a:ext>
                </a:extLst>
              </a:tr>
              <a:tr h="270837">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92</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競合管理文書削除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不要となった競合管理用の一時文書等を自動的に削除できること。処理結果（例：削除件数、エラー情報）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11626563"/>
                  </a:ext>
                </a:extLst>
              </a:tr>
              <a:tr h="404919">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93</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回答期限超過連絡メール送信</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文書に設定された回答期限を超過した案件を検出し、関係者（例：担当者、申請者）及びシステム管理者に自動的に通知（メール等）できること。通知の要否、通知内容（件名への補足情報付加等）、対象期間はシステム設定により制御でき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220742084"/>
                  </a:ext>
                </a:extLst>
              </a:tr>
              <a:tr h="404919">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94</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システムが送受信したメールログ等のうち、保存期間を経過した不要なメール関連文書を自動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527653392"/>
                  </a:ext>
                </a:extLst>
              </a:tr>
              <a:tr h="270837">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95</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不要文書削除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完全に不要となった文書（例：削除フラグ設定後、一定期間経過した文書）を物理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820712109"/>
                  </a:ext>
                </a:extLst>
              </a:tr>
              <a:tr h="404919">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96</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旧版ソースファイル削除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旧版となった文書に添付されているソースファイル等のうち、保管ポリシーに基づき不要と判断されたものを自動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58513294"/>
                  </a:ext>
                </a:extLst>
              </a:tr>
              <a:tr h="67308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97</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督促メール送信＊納入仕様書</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納入仕様書の承認プロセスにおいて、予め設定された督促基準日及び督促日数を超過しても未処理の案件を検出し、該当の未承認者及び関係者に督促通知（メール等）を自動的に送信できること。督促機能の利用有無、通知内容、督促日数のカウント方法（例：営業日のみ）はシステム設定により制御できること。督促対象期間も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798067126"/>
                  </a:ext>
                </a:extLst>
              </a:tr>
              <a:tr h="67308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98</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督促メール送信＊一般規格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一般規格書の承認プロセスにおいて、予め設定された督促基準日及び督促日数を超過しても未処理の案件を検出し、該当の未承認者及び関係者に督促通知（メール等）を自動的に送信できること。督促機能の利用有無、通知内容、督促日数のカウント方法（例：営業日のみ）はシステム設定により制御できること。督促対象期間も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713822153"/>
                  </a:ext>
                </a:extLst>
              </a:tr>
              <a:tr h="404919">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99</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廃版置換</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廃版となった文書に対応する旧版文書を自動的に検索し、それらの旧版文書のステータスも「廃版」に更新し、文書種類に応じた開示範囲を再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039079646"/>
                  </a:ext>
                </a:extLst>
              </a:tr>
              <a:tr h="404919">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100</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補助項目反映</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文書種類マスター等で設定変更された補助項目情報を、関連する既存の全文書に一括で反映できること。反映対象となる文書種類やタイミングはシステム設定で制御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16497497"/>
                  </a:ext>
                </a:extLst>
              </a:tr>
            </a:tbl>
          </a:graphicData>
        </a:graphic>
      </p:graphicFrame>
    </p:spTree>
    <p:extLst>
      <p:ext uri="{BB962C8B-B14F-4D97-AF65-F5344CB8AC3E}">
        <p14:creationId xmlns:p14="http://schemas.microsoft.com/office/powerpoint/2010/main" val="2578704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前書き</a:t>
            </a:r>
            <a:endParaRPr kumimoji="1" lang="ja-JP" altLang="en-US" dirty="0"/>
          </a:p>
        </p:txBody>
      </p:sp>
      <p:sp>
        <p:nvSpPr>
          <p:cNvPr id="15" name="テキスト ボックス 14"/>
          <p:cNvSpPr txBox="1"/>
          <p:nvPr/>
        </p:nvSpPr>
        <p:spPr>
          <a:xfrm>
            <a:off x="414336" y="782995"/>
            <a:ext cx="11490793" cy="3624675"/>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貴社ますますご清栄のこととお慶び申し上げます。 </a:t>
            </a:r>
          </a:p>
          <a:p>
            <a:pPr algn="l"/>
            <a:r>
              <a:rPr kumimoji="1" lang="ja-JP" altLang="en-US" dirty="0">
                <a:latin typeface="Yu Gothic UI" panose="020B0500000000000000" pitchFamily="50" charset="-128"/>
                <a:ea typeface="Yu Gothic UI" panose="020B0500000000000000" pitchFamily="50" charset="-128"/>
              </a:rPr>
              <a:t>平素より格別のご高配を賜り、厚く御礼申し上げます。 </a:t>
            </a:r>
          </a:p>
          <a:p>
            <a:pPr algn="l"/>
            <a:endParaRPr kumimoji="1" lang="ja-JP" altLang="en-US" dirty="0">
              <a:latin typeface="Yu Gothic UI" panose="020B0500000000000000" pitchFamily="50" charset="-128"/>
              <a:ea typeface="Yu Gothic UI" panose="020B0500000000000000" pitchFamily="50" charset="-128"/>
            </a:endParaRPr>
          </a:p>
          <a:p>
            <a:r>
              <a:rPr kumimoji="1" lang="ja-JP" altLang="en-US" dirty="0">
                <a:latin typeface="Yu Gothic UI" panose="020B0500000000000000" pitchFamily="50" charset="-128"/>
                <a:ea typeface="Yu Gothic UI" panose="020B0500000000000000" pitchFamily="50" charset="-128"/>
              </a:rPr>
              <a:t>このたび、</a:t>
            </a:r>
            <a:r>
              <a:rPr lang="en-US" altLang="ja-JP" dirty="0">
                <a:latin typeface="Yu Gothic UI" panose="020B0500000000000000" pitchFamily="50" charset="-128"/>
                <a:ea typeface="Yu Gothic UI" panose="020B0500000000000000" pitchFamily="50" charset="-128"/>
              </a:rPr>
              <a:t>『Notes</a:t>
            </a:r>
            <a:r>
              <a:rPr lang="ja-JP" altLang="en-US" dirty="0">
                <a:latin typeface="Yu Gothic UI" panose="020B0500000000000000" pitchFamily="50" charset="-128"/>
                <a:ea typeface="Yu Gothic UI" panose="020B0500000000000000" pitchFamily="50" charset="-128"/>
              </a:rPr>
              <a:t>アプリ刷新</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オンライン編集</a:t>
            </a:r>
            <a:r>
              <a:rPr lang="en-US" altLang="ja-JP" dirty="0">
                <a:latin typeface="Yu Gothic UI" panose="020B0500000000000000" pitchFamily="50" charset="-128"/>
                <a:ea typeface="Yu Gothic UI" panose="020B0500000000000000" pitchFamily="50" charset="-128"/>
              </a:rPr>
              <a:t>)</a:t>
            </a:r>
            <a:r>
              <a:rPr kumimoji="1" lang="en-US" altLang="ja-JP" dirty="0">
                <a:latin typeface="Yu Gothic UI" panose="020B0500000000000000" pitchFamily="50" charset="-128"/>
                <a:ea typeface="Yu Gothic UI" panose="020B0500000000000000" pitchFamily="50" charset="-128"/>
              </a:rPr>
              <a:t>』</a:t>
            </a:r>
            <a:r>
              <a:rPr kumimoji="1" lang="ja-JP" altLang="en-US" dirty="0">
                <a:latin typeface="Yu Gothic UI" panose="020B0500000000000000" pitchFamily="50" charset="-128"/>
                <a:ea typeface="Yu Gothic UI" panose="020B0500000000000000" pitchFamily="50" charset="-128"/>
              </a:rPr>
              <a:t>の</a:t>
            </a:r>
            <a:r>
              <a:rPr lang="ja-JP" altLang="en-US" dirty="0">
                <a:latin typeface="Yu Gothic UI" panose="020B0500000000000000" pitchFamily="50" charset="-128"/>
                <a:ea typeface="Yu Gothic UI" panose="020B0500000000000000" pitchFamily="50" charset="-128"/>
              </a:rPr>
              <a:t>開発</a:t>
            </a:r>
            <a:r>
              <a:rPr kumimoji="1" lang="ja-JP" altLang="en-US" dirty="0">
                <a:latin typeface="Yu Gothic UI" panose="020B0500000000000000" pitchFamily="50" charset="-128"/>
                <a:ea typeface="Yu Gothic UI" panose="020B0500000000000000" pitchFamily="50" charset="-128"/>
              </a:rPr>
              <a:t>に関するご提案の機会を賜り、心より感謝申し上げます。 弊社は長年にわたり貴社の業務に参画させていただき、</a:t>
            </a:r>
            <a:r>
              <a:rPr kumimoji="1" lang="en-US" altLang="ja-JP" dirty="0">
                <a:latin typeface="Yu Gothic UI" panose="020B0500000000000000" pitchFamily="50" charset="-128"/>
                <a:ea typeface="Yu Gothic UI" panose="020B0500000000000000" pitchFamily="50" charset="-128"/>
              </a:rPr>
              <a:t>2023</a:t>
            </a:r>
            <a:r>
              <a:rPr kumimoji="1" lang="ja-JP" altLang="en-US" dirty="0">
                <a:latin typeface="Yu Gothic UI" panose="020B0500000000000000" pitchFamily="50" charset="-128"/>
                <a:ea typeface="Yu Gothic UI" panose="020B0500000000000000" pitchFamily="50" charset="-128"/>
              </a:rPr>
              <a:t>年より貴社の</a:t>
            </a:r>
            <a:r>
              <a:rPr kumimoji="1" lang="en-US" altLang="ja-JP" dirty="0">
                <a:latin typeface="Yu Gothic UI" panose="020B0500000000000000" pitchFamily="50" charset="-128"/>
                <a:ea typeface="Yu Gothic UI" panose="020B0500000000000000" pitchFamily="50" charset="-128"/>
              </a:rPr>
              <a:t>Power Apps</a:t>
            </a:r>
            <a:r>
              <a:rPr kumimoji="1" lang="ja-JP" altLang="en-US" dirty="0">
                <a:latin typeface="Yu Gothic UI" panose="020B0500000000000000" pitchFamily="50" charset="-128"/>
                <a:ea typeface="Yu Gothic UI" panose="020B0500000000000000" pitchFamily="50" charset="-128"/>
              </a:rPr>
              <a:t>系案件の開発に携わってまいりました。この経験と蓄積したノウハウを活かし、 </a:t>
            </a:r>
            <a:r>
              <a:rPr lang="en-US" altLang="ja-JP" dirty="0">
                <a:latin typeface="Yu Gothic UI" panose="020B0500000000000000" pitchFamily="50" charset="-128"/>
                <a:ea typeface="Yu Gothic UI" panose="020B0500000000000000" pitchFamily="50" charset="-128"/>
              </a:rPr>
              <a:t>『Notes</a:t>
            </a:r>
            <a:r>
              <a:rPr lang="ja-JP" altLang="en-US" dirty="0">
                <a:latin typeface="Yu Gothic UI" panose="020B0500000000000000" pitchFamily="50" charset="-128"/>
                <a:ea typeface="Yu Gothic UI" panose="020B0500000000000000" pitchFamily="50" charset="-128"/>
              </a:rPr>
              <a:t>アプリ刷新</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オンライン編集</a:t>
            </a:r>
            <a:r>
              <a:rPr lang="en-US" altLang="ja-JP" dirty="0">
                <a:latin typeface="Yu Gothic UI" panose="020B0500000000000000" pitchFamily="50" charset="-128"/>
                <a:ea typeface="Yu Gothic UI" panose="020B0500000000000000" pitchFamily="50" charset="-128"/>
              </a:rPr>
              <a:t>)』</a:t>
            </a:r>
            <a:r>
              <a:rPr kumimoji="1" lang="ja-JP" altLang="en-US" dirty="0">
                <a:latin typeface="Yu Gothic UI" panose="020B0500000000000000" pitchFamily="50" charset="-128"/>
                <a:ea typeface="Yu Gothic UI" panose="020B0500000000000000" pitchFamily="50" charset="-128"/>
              </a:rPr>
              <a:t>の開発に全力で取り組む所存です。</a:t>
            </a:r>
          </a:p>
          <a:p>
            <a:pPr algn="l"/>
            <a:endParaRPr kumimoji="1" lang="ja-JP" altLang="en-US" dirty="0">
              <a:latin typeface="Yu Gothic UI" panose="020B0500000000000000" pitchFamily="50" charset="-128"/>
              <a:ea typeface="Yu Gothic UI" panose="020B0500000000000000" pitchFamily="50" charset="-128"/>
            </a:endParaRPr>
          </a:p>
          <a:p>
            <a:pPr algn="l"/>
            <a:endParaRPr kumimoji="1" lang="ja-JP" altLang="en-US" dirty="0">
              <a:latin typeface="Yu Gothic UI" panose="020B0500000000000000" pitchFamily="50" charset="-128"/>
              <a:ea typeface="Yu Gothic UI" panose="020B0500000000000000" pitchFamily="50" charset="-128"/>
            </a:endParaRPr>
          </a:p>
          <a:p>
            <a:pPr algn="l"/>
            <a:r>
              <a:rPr kumimoji="1" lang="ja-JP" altLang="en-US" dirty="0">
                <a:latin typeface="Yu Gothic UI" panose="020B0500000000000000" pitchFamily="50" charset="-128"/>
                <a:ea typeface="Yu Gothic UI" panose="020B0500000000000000" pitchFamily="50" charset="-128"/>
              </a:rPr>
              <a:t>本提案をご検討いただき、本案件にご協力させていただければ幸いです。 </a:t>
            </a:r>
          </a:p>
          <a:p>
            <a:pPr algn="l"/>
            <a:r>
              <a:rPr kumimoji="1" lang="ja-JP" altLang="en-US" dirty="0">
                <a:latin typeface="Yu Gothic UI" panose="020B0500000000000000" pitchFamily="50" charset="-128"/>
                <a:ea typeface="Yu Gothic UI" panose="020B0500000000000000" pitchFamily="50" charset="-128"/>
              </a:rPr>
              <a:t>何卒よろしくお願い申し上げます。</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zh-CN" altLang="en-US" dirty="0"/>
              <a:t>実装計画</a:t>
            </a:r>
            <a:r>
              <a:rPr lang="ja-JP" altLang="en-US" dirty="0"/>
              <a:t>－リスク</a:t>
            </a:r>
            <a:endParaRPr lang="zh-CN" altLang="en-US" dirty="0">
              <a:effectLst/>
            </a:endParaRPr>
          </a:p>
        </p:txBody>
      </p:sp>
      <p:sp>
        <p:nvSpPr>
          <p:cNvPr id="15" name="テキスト ボックス 14"/>
          <p:cNvSpPr txBox="1"/>
          <p:nvPr/>
        </p:nvSpPr>
        <p:spPr>
          <a:xfrm>
            <a:off x="414336" y="896328"/>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dirty="0"/>
              <a:t>データ移行時の整合性、</a:t>
            </a:r>
            <a:endParaRPr lang="en-US" altLang="ja-JP" dirty="0"/>
          </a:p>
          <a:p>
            <a:r>
              <a:rPr lang="en-US" altLang="ja-JP" dirty="0"/>
              <a:t>Office</a:t>
            </a:r>
            <a:r>
              <a:rPr lang="ja-JP" altLang="en-US" dirty="0"/>
              <a:t>統合の互換性。</a:t>
            </a:r>
            <a:endParaRPr lang="en-US" altLang="ja-JP" dirty="0"/>
          </a:p>
          <a:p>
            <a:r>
              <a:rPr lang="ja-JP" altLang="en-US" dirty="0"/>
              <a:t>対策</a:t>
            </a:r>
            <a:r>
              <a:rPr lang="en-US" altLang="ja-JP" dirty="0"/>
              <a:t>: </a:t>
            </a:r>
            <a:r>
              <a:rPr lang="ja-JP" altLang="en-US" dirty="0"/>
              <a:t>バックアップと段階的ロールアウト。</a:t>
            </a:r>
            <a:endParaRPr lang="ja-JP" altLang="en-US" dirty="0">
              <a:effectLst/>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graphicFrame>
        <p:nvGraphicFramePr>
          <p:cNvPr id="4" name="表 3">
            <a:extLst>
              <a:ext uri="{FF2B5EF4-FFF2-40B4-BE49-F238E27FC236}">
                <a16:creationId xmlns:a16="http://schemas.microsoft.com/office/drawing/2014/main" id="{9364F8F7-8993-8F9F-93B4-950689A63292}"/>
              </a:ext>
            </a:extLst>
          </p:cNvPr>
          <p:cNvGraphicFramePr>
            <a:graphicFrameLocks noGrp="1"/>
          </p:cNvGraphicFramePr>
          <p:nvPr>
            <p:extLst>
              <p:ext uri="{D42A27DB-BD31-4B8C-83A1-F6EECF244321}">
                <p14:modId xmlns:p14="http://schemas.microsoft.com/office/powerpoint/2010/main" val="130112891"/>
              </p:ext>
            </p:extLst>
          </p:nvPr>
        </p:nvGraphicFramePr>
        <p:xfrm>
          <a:off x="532873" y="1868451"/>
          <a:ext cx="11126254" cy="2939480"/>
        </p:xfrm>
        <a:graphic>
          <a:graphicData uri="http://schemas.openxmlformats.org/drawingml/2006/table">
            <a:tbl>
              <a:tblPr firstRow="1" bandRow="1">
                <a:tableStyleId>{7DF18680-E054-41AD-8BC1-D1AEF772440D}</a:tableStyleId>
              </a:tblPr>
              <a:tblGrid>
                <a:gridCol w="467456">
                  <a:extLst>
                    <a:ext uri="{9D8B030D-6E8A-4147-A177-3AD203B41FA5}">
                      <a16:colId xmlns:a16="http://schemas.microsoft.com/office/drawing/2014/main" val="2481844383"/>
                    </a:ext>
                  </a:extLst>
                </a:gridCol>
                <a:gridCol w="2340279">
                  <a:extLst>
                    <a:ext uri="{9D8B030D-6E8A-4147-A177-3AD203B41FA5}">
                      <a16:colId xmlns:a16="http://schemas.microsoft.com/office/drawing/2014/main" val="2412485662"/>
                    </a:ext>
                  </a:extLst>
                </a:gridCol>
                <a:gridCol w="1679091">
                  <a:extLst>
                    <a:ext uri="{9D8B030D-6E8A-4147-A177-3AD203B41FA5}">
                      <a16:colId xmlns:a16="http://schemas.microsoft.com/office/drawing/2014/main" val="1209637643"/>
                    </a:ext>
                  </a:extLst>
                </a:gridCol>
                <a:gridCol w="6639428">
                  <a:extLst>
                    <a:ext uri="{9D8B030D-6E8A-4147-A177-3AD203B41FA5}">
                      <a16:colId xmlns:a16="http://schemas.microsoft.com/office/drawing/2014/main" val="187323411"/>
                    </a:ext>
                  </a:extLst>
                </a:gridCol>
              </a:tblGrid>
              <a:tr h="181202">
                <a:tc>
                  <a:txBody>
                    <a:bodyPr/>
                    <a:lstStyle/>
                    <a:p>
                      <a:pPr marL="0" algn="ctr" defTabSz="914400" rtl="0" eaLnBrk="1" fontAlgn="b" latinLnBrk="0" hangingPunct="1"/>
                      <a:r>
                        <a:rPr lang="en-US" altLang="ja-JP" sz="1100" b="0" i="0" u="none" strike="noStrike" kern="1200" dirty="0">
                          <a:solidFill>
                            <a:schemeClr val="bg1"/>
                          </a:solidFill>
                          <a:effectLst/>
                          <a:latin typeface="Meiryo UI" panose="020B0604030504040204" pitchFamily="50" charset="-128"/>
                          <a:ea typeface="Meiryo UI" panose="020B0604030504040204" pitchFamily="50" charset="-128"/>
                          <a:cs typeface="+mn-cs"/>
                        </a:rPr>
                        <a:t>No.</a:t>
                      </a:r>
                      <a:endParaRPr lang="ja-JP" altLang="en-US" sz="1100" b="0" i="0" u="none" strike="noStrike" kern="1200" dirty="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bg1"/>
                          </a:solidFill>
                          <a:effectLst/>
                        </a:rPr>
                        <a:t>リスク内容</a:t>
                      </a:r>
                      <a:endParaRPr lang="de-DE" sz="1100" b="0" i="0" u="none" strike="noStrike" kern="1200" dirty="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i="0" u="none" strike="noStrike" kern="1200" dirty="0">
                          <a:solidFill>
                            <a:schemeClr val="bg1"/>
                          </a:solidFill>
                          <a:effectLst/>
                          <a:latin typeface="Meiryo UI" panose="020B0604030504040204" pitchFamily="50" charset="-128"/>
                          <a:ea typeface="Meiryo UI" panose="020B0604030504040204" pitchFamily="50" charset="-128"/>
                          <a:cs typeface="+mn-cs"/>
                        </a:rPr>
                        <a:t>分類</a:t>
                      </a:r>
                      <a:endParaRPr lang="de-DE" sz="1100" b="0" i="0" u="none" strike="noStrike" kern="1200" dirty="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bg1"/>
                          </a:solidFill>
                          <a:effectLst/>
                        </a:rPr>
                        <a:t>説明</a:t>
                      </a:r>
                      <a:endParaRPr lang="ja-JP" altLang="en-US" sz="1100" b="0" i="0" u="none" strike="noStrike" kern="1200" dirty="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239716863"/>
                  </a:ext>
                </a:extLst>
              </a:tr>
              <a:tr h="914238">
                <a:tc>
                  <a:txBody>
                    <a:bodyPr/>
                    <a:lstStyle/>
                    <a:p>
                      <a:pPr marL="0" algn="ctr" defTabSz="914400" rtl="0" eaLnBrk="1" fontAlgn="b" latinLnBrk="0" hangingPunct="1"/>
                      <a:r>
                        <a:rPr lang="en-US" altLang="ja-JP" sz="1100" b="0" u="none" strike="noStrike" kern="1200" dirty="0">
                          <a:solidFill>
                            <a:schemeClr val="tx1"/>
                          </a:solidFill>
                          <a:effectLst/>
                          <a:latin typeface="+mn-lt"/>
                          <a:ea typeface="+mn-ea"/>
                          <a:cs typeface="+mn-cs"/>
                        </a:rPr>
                        <a:t>1</a:t>
                      </a:r>
                      <a:endParaRPr lang="ja-JP" altLang="en-US"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dirty="0"/>
                        <a:t>データ移行時の整合性</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latin typeface="+mn-lt"/>
                          <a:ea typeface="+mn-ea"/>
                          <a:cs typeface="+mn-cs"/>
                        </a:rPr>
                        <a:t>データ</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会社毎の</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UAT</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を契約、実施</a:t>
                      </a:r>
                      <a:endPar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597438182"/>
                  </a:ext>
                </a:extLst>
              </a:tr>
              <a:tr h="152373">
                <a:tc>
                  <a:txBody>
                    <a:bodyPr/>
                    <a:lstStyle/>
                    <a:p>
                      <a:pPr marL="0" algn="ctr" defTabSz="914400" rtl="0" eaLnBrk="1" fontAlgn="b" latinLnBrk="0" hangingPunct="1"/>
                      <a:r>
                        <a:rPr lang="en-US" altLang="ja-JP" sz="1100" b="0" u="none" strike="noStrike" kern="1200" dirty="0">
                          <a:solidFill>
                            <a:schemeClr val="tx1"/>
                          </a:solidFill>
                          <a:effectLst/>
                          <a:latin typeface="+mn-lt"/>
                          <a:ea typeface="+mn-ea"/>
                          <a:cs typeface="+mn-cs"/>
                        </a:rPr>
                        <a:t>2</a:t>
                      </a:r>
                      <a:endParaRPr lang="ja-JP" altLang="en-US"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100" dirty="0"/>
                        <a:t>Office</a:t>
                      </a:r>
                      <a:r>
                        <a:rPr lang="ja-JP" altLang="en-US" sz="1100" dirty="0"/>
                        <a:t>統合の互換性</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latin typeface="+mn-lt"/>
                          <a:ea typeface="+mn-ea"/>
                          <a:cs typeface="+mn-cs"/>
                        </a:rPr>
                        <a:t>システム</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MCC</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標準業務用機器（予インストールオフィスバージョンに限定）</a:t>
                      </a:r>
                    </a:p>
                  </a:txBody>
                  <a:tcPr marL="0" marR="0" marT="0" marB="0" anchor="ctr"/>
                </a:tc>
                <a:extLst>
                  <a:ext uri="{0D108BD9-81ED-4DB2-BD59-A6C34878D82A}">
                    <a16:rowId xmlns:a16="http://schemas.microsoft.com/office/drawing/2014/main" val="2178132955"/>
                  </a:ext>
                </a:extLst>
              </a:tr>
              <a:tr h="152373">
                <a:tc>
                  <a:txBody>
                    <a:bodyPr/>
                    <a:lstStyle/>
                    <a:p>
                      <a:pPr marL="0" algn="ctr" defTabSz="914400" rtl="0" eaLnBrk="1" fontAlgn="b" latinLnBrk="0" hangingPunct="1"/>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3</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latin typeface="+mn-lt"/>
                          <a:ea typeface="+mn-ea"/>
                          <a:cs typeface="+mn-cs"/>
                        </a:rPr>
                        <a:t>各社の具体操作面に差異が出る</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latin typeface="+mn-lt"/>
                          <a:ea typeface="+mn-ea"/>
                          <a:cs typeface="+mn-cs"/>
                        </a:rPr>
                        <a:t>具体業務</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変更</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Buffer</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を事前に用意</a:t>
                      </a:r>
                      <a:endPar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p>
                      <a:pPr marL="0" algn="l" defTabSz="914400" rtl="0" eaLnBrk="1" fontAlgn="b" latinLnBrk="0" hangingPunct="1"/>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３</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Round</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分けて開発計画</a:t>
                      </a:r>
                      <a:endPar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p>
                      <a:pPr marL="228600" indent="-228600" algn="l" defTabSz="914400" rtl="0" eaLnBrk="1" fontAlgn="b" latinLnBrk="0" hangingPunct="1">
                        <a:buFont typeface="+mj-lt"/>
                        <a:buAutoNum type="arabicPeriod"/>
                      </a:pP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Round1</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には機能主体、すべてのパターンをカーバ</a:t>
                      </a:r>
                      <a:endPar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p>
                      <a:pPr marL="228600" indent="-228600" algn="l" defTabSz="914400" rtl="0" eaLnBrk="1" fontAlgn="b" latinLnBrk="0" hangingPunct="1">
                        <a:buFont typeface="+mj-lt"/>
                        <a:buAutoNum type="arabicPeriod"/>
                      </a:pP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Round2,3</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は段階的に展開、検収、精算</a:t>
                      </a:r>
                    </a:p>
                  </a:txBody>
                  <a:tcPr marL="0" marR="0" marT="0" marB="0" anchor="ctr"/>
                </a:tc>
                <a:extLst>
                  <a:ext uri="{0D108BD9-81ED-4DB2-BD59-A6C34878D82A}">
                    <a16:rowId xmlns:a16="http://schemas.microsoft.com/office/drawing/2014/main" val="2707901240"/>
                  </a:ext>
                </a:extLst>
              </a:tr>
              <a:tr h="152373">
                <a:tc>
                  <a:txBody>
                    <a:bodyPr/>
                    <a:lstStyle/>
                    <a:p>
                      <a:pPr marL="0" algn="ctr" defTabSz="914400" rtl="0" eaLnBrk="1" fontAlgn="b" latinLnBrk="0" hangingPunct="1"/>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4</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100" b="0" u="none" strike="noStrike" kern="1200" dirty="0">
                          <a:solidFill>
                            <a:schemeClr val="tx1"/>
                          </a:solidFill>
                          <a:effectLst/>
                          <a:latin typeface="+mn-lt"/>
                          <a:ea typeface="+mn-ea"/>
                          <a:cs typeface="+mn-cs"/>
                        </a:rPr>
                        <a:t>Guest</a:t>
                      </a:r>
                      <a:r>
                        <a:rPr lang="ja-JP" altLang="en-US" sz="1100" b="0" u="none" strike="noStrike" kern="1200" dirty="0">
                          <a:solidFill>
                            <a:schemeClr val="tx1"/>
                          </a:solidFill>
                          <a:effectLst/>
                          <a:latin typeface="+mn-lt"/>
                          <a:ea typeface="+mn-ea"/>
                          <a:cs typeface="+mn-cs"/>
                        </a:rPr>
                        <a:t>ユーザの対応</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latin typeface="+mn-lt"/>
                          <a:ea typeface="+mn-ea"/>
                          <a:cs typeface="+mn-cs"/>
                        </a:rPr>
                        <a:t>システム</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非</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MCC Domain</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ユーザの利用可能性検討、ある場合、</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POC</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に検証、依存性処理</a:t>
                      </a:r>
                    </a:p>
                  </a:txBody>
                  <a:tcPr marL="0" marR="0" marT="0" marB="0" anchor="ctr"/>
                </a:tc>
                <a:extLst>
                  <a:ext uri="{0D108BD9-81ED-4DB2-BD59-A6C34878D82A}">
                    <a16:rowId xmlns:a16="http://schemas.microsoft.com/office/drawing/2014/main" val="3123786813"/>
                  </a:ext>
                </a:extLst>
              </a:tr>
              <a:tr h="152373">
                <a:tc>
                  <a:txBody>
                    <a:bodyPr/>
                    <a:lstStyle/>
                    <a:p>
                      <a:pPr marL="0" algn="ctr" defTabSz="914400" rtl="0" eaLnBrk="1" fontAlgn="b" latinLnBrk="0" hangingPunct="1"/>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5</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2872179259"/>
                  </a:ext>
                </a:extLst>
              </a:tr>
              <a:tr h="152373">
                <a:tc>
                  <a:txBody>
                    <a:bodyPr/>
                    <a:lstStyle/>
                    <a:p>
                      <a:pPr marL="0" algn="ctr" defTabSz="914400" rtl="0" eaLnBrk="1" fontAlgn="b" latinLnBrk="0" hangingPunct="1"/>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362442768"/>
                  </a:ext>
                </a:extLst>
              </a:tr>
              <a:tr h="152373">
                <a:tc>
                  <a:txBody>
                    <a:bodyPr/>
                    <a:lstStyle/>
                    <a:p>
                      <a:pPr marL="0" algn="ctr" defTabSz="914400" rtl="0" eaLnBrk="1" fontAlgn="b" latinLnBrk="0" hangingPunct="1"/>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612283848"/>
                  </a:ext>
                </a:extLst>
              </a:tr>
              <a:tr h="152373">
                <a:tc>
                  <a:txBody>
                    <a:bodyPr/>
                    <a:lstStyle/>
                    <a:p>
                      <a:pPr marL="0" algn="ctr" defTabSz="914400" rtl="0" eaLnBrk="1" fontAlgn="b" latinLnBrk="0" hangingPunct="1"/>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562567830"/>
                  </a:ext>
                </a:extLst>
              </a:tr>
              <a:tr h="152373">
                <a:tc>
                  <a:txBody>
                    <a:bodyPr/>
                    <a:lstStyle/>
                    <a:p>
                      <a:pPr marL="0" algn="ctr" defTabSz="914400" rtl="0" eaLnBrk="1" fontAlgn="b" latinLnBrk="0" hangingPunct="1"/>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11406826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zh-CN" altLang="en-US" dirty="0"/>
              <a:t>実装計画</a:t>
            </a:r>
            <a:r>
              <a:rPr lang="ja-JP" altLang="en-US" dirty="0"/>
              <a:t>－スケジュール表</a:t>
            </a:r>
            <a:endParaRPr lang="zh-CN" altLang="en-US" dirty="0">
              <a:effectLst/>
            </a:endParaRPr>
          </a:p>
        </p:txBody>
      </p:sp>
      <p:sp>
        <p:nvSpPr>
          <p:cNvPr id="4" name="スライド番号プレースホルダー 1">
            <a:extLst>
              <a:ext uri="{FF2B5EF4-FFF2-40B4-BE49-F238E27FC236}">
                <a16:creationId xmlns:a16="http://schemas.microsoft.com/office/drawing/2014/main" id="{46479C0B-EF1F-FE5D-D4B2-275E40A366DC}"/>
              </a:ext>
            </a:extLst>
          </p:cNvPr>
          <p:cNvSpPr txBox="1">
            <a:spLocks/>
          </p:cNvSpPr>
          <p:nvPr/>
        </p:nvSpPr>
        <p:spPr>
          <a:xfrm>
            <a:off x="480245" y="5808691"/>
            <a:ext cx="343672" cy="239418"/>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48394356-8693-4048-8EAF-2BF05B04AA80}" type="slidenum">
              <a:rPr lang="ja-JP" altLang="en-US" sz="1130" smtClean="0">
                <a:solidFill>
                  <a:srgbClr val="000000"/>
                </a:solidFill>
                <a:latin typeface="Arial"/>
                <a:ea typeface="游ゴシック Medium"/>
              </a:rPr>
              <a:pPr>
                <a:defRPr/>
              </a:pPr>
              <a:t>21</a:t>
            </a:fld>
            <a:endParaRPr lang="ja-JP" altLang="en-US" sz="1130">
              <a:solidFill>
                <a:srgbClr val="000000"/>
              </a:solidFill>
              <a:latin typeface="Arial"/>
              <a:ea typeface="游ゴシック Medium"/>
            </a:endParaRPr>
          </a:p>
        </p:txBody>
      </p:sp>
      <p:sp>
        <p:nvSpPr>
          <p:cNvPr id="5" name="フッター プレースホルダー 2">
            <a:extLst>
              <a:ext uri="{FF2B5EF4-FFF2-40B4-BE49-F238E27FC236}">
                <a16:creationId xmlns:a16="http://schemas.microsoft.com/office/drawing/2014/main" id="{48C16A81-C68A-3DD7-3A10-D4B6201F7F09}"/>
              </a:ext>
            </a:extLst>
          </p:cNvPr>
          <p:cNvSpPr txBox="1">
            <a:spLocks/>
          </p:cNvSpPr>
          <p:nvPr/>
        </p:nvSpPr>
        <p:spPr>
          <a:xfrm>
            <a:off x="876502" y="5808691"/>
            <a:ext cx="4456805" cy="239418"/>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r>
              <a:rPr lang="ja-JP" altLang="en-US" sz="1100" dirty="0">
                <a:solidFill>
                  <a:srgbClr val="000000"/>
                </a:solidFill>
                <a:latin typeface="Arial"/>
                <a:ea typeface="游ゴシック Medium"/>
              </a:rPr>
              <a:t>三菱ケミカルグループ株式会社</a:t>
            </a:r>
            <a:r>
              <a:rPr lang="en" altLang="ja-JP" sz="1100" dirty="0">
                <a:solidFill>
                  <a:srgbClr val="000000"/>
                </a:solidFill>
                <a:latin typeface="Arial"/>
                <a:ea typeface="游ゴシック Medium"/>
              </a:rPr>
              <a:t> </a:t>
            </a:r>
            <a:endParaRPr lang="ja-JP" altLang="en-US" sz="1100" dirty="0">
              <a:solidFill>
                <a:srgbClr val="000000"/>
              </a:solidFill>
              <a:latin typeface="Arial"/>
              <a:ea typeface="游ゴシック Medium"/>
            </a:endParaRPr>
          </a:p>
        </p:txBody>
      </p:sp>
      <p:sp>
        <p:nvSpPr>
          <p:cNvPr id="10" name="四角形: 角を丸くする 9">
            <a:extLst>
              <a:ext uri="{FF2B5EF4-FFF2-40B4-BE49-F238E27FC236}">
                <a16:creationId xmlns:a16="http://schemas.microsoft.com/office/drawing/2014/main" id="{E44B76A0-0272-1390-DBE5-63E5B5A913F3}"/>
              </a:ext>
            </a:extLst>
          </p:cNvPr>
          <p:cNvSpPr/>
          <p:nvPr/>
        </p:nvSpPr>
        <p:spPr bwMode="gray">
          <a:xfrm>
            <a:off x="872648" y="1548925"/>
            <a:ext cx="10269018" cy="4012364"/>
          </a:xfrm>
          <a:prstGeom prst="roundRect">
            <a:avLst>
              <a:gd name="adj" fmla="val 3324"/>
            </a:avLst>
          </a:prstGeom>
          <a:gradFill>
            <a:gsLst>
              <a:gs pos="0">
                <a:srgbClr val="FFC000"/>
              </a:gs>
              <a:gs pos="50000">
                <a:srgbClr val="FDF0CC"/>
              </a:gs>
              <a:gs pos="100000">
                <a:schemeClr val="accent6">
                  <a:lumMod val="105000"/>
                  <a:satMod val="109000"/>
                  <a:tint val="81000"/>
                </a:schemeClr>
              </a:gs>
            </a:gsLst>
          </a:gradFill>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prstClr val="black"/>
                </a:solidFill>
                <a:effectLst/>
                <a:uLnTx/>
                <a:uFillTx/>
                <a:latin typeface="Arial"/>
                <a:ea typeface="Yu Gothic UI"/>
                <a:cs typeface="Arial"/>
              </a:rPr>
              <a:t>UI見直す、DB統合再構築</a:t>
            </a:r>
          </a:p>
        </p:txBody>
      </p:sp>
      <p:sp>
        <p:nvSpPr>
          <p:cNvPr id="11" name="四角形: 角を丸くする 10">
            <a:extLst>
              <a:ext uri="{FF2B5EF4-FFF2-40B4-BE49-F238E27FC236}">
                <a16:creationId xmlns:a16="http://schemas.microsoft.com/office/drawing/2014/main" id="{6A18FCF6-A3B7-3D27-D4BA-7CA8D7ADD3BF}"/>
              </a:ext>
            </a:extLst>
          </p:cNvPr>
          <p:cNvSpPr/>
          <p:nvPr/>
        </p:nvSpPr>
        <p:spPr bwMode="gray">
          <a:xfrm>
            <a:off x="914567" y="1756737"/>
            <a:ext cx="2754964"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dirty="0">
                <a:ln>
                  <a:noFill/>
                </a:ln>
                <a:solidFill>
                  <a:schemeClr val="tx1"/>
                </a:solidFill>
                <a:effectLst/>
                <a:uLnTx/>
                <a:uFillTx/>
                <a:latin typeface="Arial"/>
                <a:ea typeface="Yu Gothic UI"/>
                <a:cs typeface="Arial" panose="020B0604020202020204" pitchFamily="34" charset="0"/>
              </a:rPr>
              <a:t>POC</a:t>
            </a:r>
            <a:endParaRPr kumimoji="0" lang="ja-JP" altLang="en-US" sz="1200" b="0" i="0" u="none" strike="noStrike" kern="0" cap="none" spc="0" normalizeH="0" baseline="0" noProof="0" dirty="0">
              <a:ln>
                <a:noFill/>
              </a:ln>
              <a:solidFill>
                <a:schemeClr val="tx1"/>
              </a:solidFill>
              <a:effectLst/>
              <a:uLnTx/>
              <a:uFillTx/>
              <a:latin typeface="Arial"/>
              <a:ea typeface="Yu Gothic UI"/>
              <a:cs typeface="Arial" panose="020B0604020202020204" pitchFamily="34" charset="0"/>
            </a:endParaRPr>
          </a:p>
        </p:txBody>
      </p:sp>
      <p:sp>
        <p:nvSpPr>
          <p:cNvPr id="12" name="四角形: 角を丸くする 11">
            <a:extLst>
              <a:ext uri="{FF2B5EF4-FFF2-40B4-BE49-F238E27FC236}">
                <a16:creationId xmlns:a16="http://schemas.microsoft.com/office/drawing/2014/main" id="{99C8C7D3-4385-E7F7-5D50-FB6089D5BD87}"/>
              </a:ext>
            </a:extLst>
          </p:cNvPr>
          <p:cNvSpPr/>
          <p:nvPr/>
        </p:nvSpPr>
        <p:spPr bwMode="gray">
          <a:xfrm>
            <a:off x="1612606" y="3197553"/>
            <a:ext cx="2056925"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dirty="0">
                <a:ln>
                  <a:noFill/>
                </a:ln>
                <a:solidFill>
                  <a:srgbClr val="000000"/>
                </a:solidFill>
                <a:effectLst/>
                <a:uLnTx/>
                <a:uFillTx/>
                <a:latin typeface="Arial"/>
                <a:ea typeface="Yu Gothic UI"/>
                <a:cs typeface="Arial" panose="020B0604020202020204" pitchFamily="34" charset="0"/>
              </a:rPr>
              <a:t>詳細設計（画面）</a:t>
            </a:r>
          </a:p>
        </p:txBody>
      </p:sp>
      <p:sp>
        <p:nvSpPr>
          <p:cNvPr id="13" name="四角形: 角を丸くする 12">
            <a:extLst>
              <a:ext uri="{FF2B5EF4-FFF2-40B4-BE49-F238E27FC236}">
                <a16:creationId xmlns:a16="http://schemas.microsoft.com/office/drawing/2014/main" id="{20F437F9-F1E3-7A6E-D183-3524B7764422}"/>
              </a:ext>
            </a:extLst>
          </p:cNvPr>
          <p:cNvSpPr/>
          <p:nvPr/>
        </p:nvSpPr>
        <p:spPr bwMode="gray">
          <a:xfrm>
            <a:off x="3712627" y="2876733"/>
            <a:ext cx="3049502" cy="630763"/>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開発、</a:t>
            </a:r>
            <a:r>
              <a:rPr kumimoji="0" lang="ja-JP" altLang="en-US" sz="1200" kern="0" dirty="0">
                <a:solidFill>
                  <a:prstClr val="black"/>
                </a:solidFill>
                <a:latin typeface="Arial"/>
                <a:ea typeface="Yu Gothic UI"/>
                <a:cs typeface="Arial" panose="020B0604020202020204" pitchFamily="34" charset="0"/>
              </a:rPr>
              <a:t>機能</a:t>
            </a:r>
            <a:r>
              <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試験</a:t>
            </a:r>
            <a:endParaRPr kumimoji="0" lang="en-US" altLang="ja-JP" sz="1200" kern="0" dirty="0">
              <a:solidFill>
                <a:prstClr val="black"/>
              </a:solidFill>
              <a:latin typeface="Arial"/>
              <a:ea typeface="Yu Gothic UI"/>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(Round 1)</a:t>
            </a:r>
            <a:r>
              <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　すべてパターン</a:t>
            </a:r>
            <a:r>
              <a:rPr kumimoji="0" lang="ja-JP" altLang="en-US" sz="1200" kern="0" dirty="0">
                <a:solidFill>
                  <a:prstClr val="black"/>
                </a:solidFill>
                <a:latin typeface="Arial"/>
                <a:ea typeface="Yu Gothic UI"/>
                <a:cs typeface="Arial" panose="020B0604020202020204" pitchFamily="34" charset="0"/>
              </a:rPr>
              <a:t>をカーバ</a:t>
            </a:r>
            <a:r>
              <a:rPr kumimoji="0" lang="en-US" altLang="ja-JP" sz="1200" kern="0" dirty="0">
                <a:solidFill>
                  <a:prstClr val="black"/>
                </a:solidFill>
                <a:latin typeface="Arial"/>
                <a:ea typeface="Yu Gothic UI"/>
                <a:cs typeface="Arial" panose="020B0604020202020204" pitchFamily="34" charset="0"/>
              </a:rPr>
              <a:t>(10DB</a:t>
            </a:r>
            <a:r>
              <a:rPr kumimoji="0" lang="ja-JP" altLang="en-US" sz="1200" kern="0" dirty="0">
                <a:solidFill>
                  <a:prstClr val="black"/>
                </a:solidFill>
                <a:latin typeface="Arial"/>
                <a:ea typeface="Yu Gothic UI"/>
                <a:cs typeface="Arial" panose="020B0604020202020204" pitchFamily="34" charset="0"/>
              </a:rPr>
              <a:t>程度</a:t>
            </a:r>
            <a:r>
              <a:rPr kumimoji="0" lang="en-US" altLang="ja-JP" sz="1200" kern="0" dirty="0">
                <a:solidFill>
                  <a:prstClr val="black"/>
                </a:solidFill>
                <a:latin typeface="Arial"/>
                <a:ea typeface="Yu Gothic UI"/>
                <a:cs typeface="Arial" panose="020B0604020202020204" pitchFamily="34" charset="0"/>
              </a:rPr>
              <a:t>)</a:t>
            </a:r>
            <a:endPar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endParaRPr>
          </a:p>
        </p:txBody>
      </p:sp>
      <p:sp>
        <p:nvSpPr>
          <p:cNvPr id="14" name="四角形: 角を丸くする 13">
            <a:extLst>
              <a:ext uri="{FF2B5EF4-FFF2-40B4-BE49-F238E27FC236}">
                <a16:creationId xmlns:a16="http://schemas.microsoft.com/office/drawing/2014/main" id="{42AE617F-8791-7DF1-3A74-EE8EFFB19FB9}"/>
              </a:ext>
            </a:extLst>
          </p:cNvPr>
          <p:cNvSpPr/>
          <p:nvPr/>
        </p:nvSpPr>
        <p:spPr bwMode="gray">
          <a:xfrm>
            <a:off x="3743853" y="3611392"/>
            <a:ext cx="3024776"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移行ツールの計画と実装</a:t>
            </a:r>
          </a:p>
        </p:txBody>
      </p:sp>
      <p:sp>
        <p:nvSpPr>
          <p:cNvPr id="21" name="四角形: 角を丸くする 20">
            <a:extLst>
              <a:ext uri="{FF2B5EF4-FFF2-40B4-BE49-F238E27FC236}">
                <a16:creationId xmlns:a16="http://schemas.microsoft.com/office/drawing/2014/main" id="{0185A894-7F68-5B0F-70C1-8F0154D2E469}"/>
              </a:ext>
            </a:extLst>
          </p:cNvPr>
          <p:cNvSpPr/>
          <p:nvPr/>
        </p:nvSpPr>
        <p:spPr bwMode="gray">
          <a:xfrm>
            <a:off x="6807809" y="2874364"/>
            <a:ext cx="1577386" cy="62492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Round 1</a:t>
            </a: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MCC</a:t>
            </a:r>
            <a:r>
              <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受け入れ、</a:t>
            </a:r>
            <a:r>
              <a:rPr kumimoji="0" lang="en-US" altLang="ja-JP"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UAT</a:t>
            </a:r>
            <a:endPar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endParaRPr>
          </a:p>
        </p:txBody>
      </p:sp>
      <p:sp>
        <p:nvSpPr>
          <p:cNvPr id="22" name="四角形: 角を丸くする 21">
            <a:extLst>
              <a:ext uri="{FF2B5EF4-FFF2-40B4-BE49-F238E27FC236}">
                <a16:creationId xmlns:a16="http://schemas.microsoft.com/office/drawing/2014/main" id="{EB6975E9-868C-47F9-4909-53F9D70BFA82}"/>
              </a:ext>
            </a:extLst>
          </p:cNvPr>
          <p:cNvSpPr/>
          <p:nvPr/>
        </p:nvSpPr>
        <p:spPr bwMode="gray">
          <a:xfrm>
            <a:off x="6108938" y="3943384"/>
            <a:ext cx="1120894"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マニュアル作成</a:t>
            </a:r>
          </a:p>
        </p:txBody>
      </p:sp>
      <p:cxnSp>
        <p:nvCxnSpPr>
          <p:cNvPr id="23" name="直線コネクタ 22">
            <a:extLst>
              <a:ext uri="{FF2B5EF4-FFF2-40B4-BE49-F238E27FC236}">
                <a16:creationId xmlns:a16="http://schemas.microsoft.com/office/drawing/2014/main" id="{7B2622C9-FE18-4EEA-99F0-F0B9566DBAE0}"/>
              </a:ext>
            </a:extLst>
          </p:cNvPr>
          <p:cNvCxnSpPr>
            <a:cxnSpLocks/>
          </p:cNvCxnSpPr>
          <p:nvPr/>
        </p:nvCxnSpPr>
        <p:spPr>
          <a:xfrm>
            <a:off x="642722" y="5786325"/>
            <a:ext cx="10800000" cy="0"/>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E04A841-4639-C043-F74D-71AD70D00E3D}"/>
              </a:ext>
            </a:extLst>
          </p:cNvPr>
          <p:cNvCxnSpPr>
            <a:cxnSpLocks/>
          </p:cNvCxnSpPr>
          <p:nvPr/>
        </p:nvCxnSpPr>
        <p:spPr>
          <a:xfrm>
            <a:off x="927547" y="568038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CF32C160-0CED-0FB0-17B3-526417809500}"/>
              </a:ext>
            </a:extLst>
          </p:cNvPr>
          <p:cNvCxnSpPr>
            <a:cxnSpLocks/>
          </p:cNvCxnSpPr>
          <p:nvPr/>
        </p:nvCxnSpPr>
        <p:spPr>
          <a:xfrm>
            <a:off x="10991088" y="568038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A40DED7-F6C5-1274-5BF1-856D41DBE13F}"/>
              </a:ext>
            </a:extLst>
          </p:cNvPr>
          <p:cNvCxnSpPr>
            <a:cxnSpLocks/>
          </p:cNvCxnSpPr>
          <p:nvPr/>
        </p:nvCxnSpPr>
        <p:spPr>
          <a:xfrm>
            <a:off x="3657380" y="568038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26E2F55-DA54-8165-0877-CB3D3DD429F4}"/>
              </a:ext>
            </a:extLst>
          </p:cNvPr>
          <p:cNvCxnSpPr>
            <a:cxnSpLocks/>
          </p:cNvCxnSpPr>
          <p:nvPr/>
        </p:nvCxnSpPr>
        <p:spPr>
          <a:xfrm>
            <a:off x="6790892" y="568038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5949E1F-4FA5-F31B-BEC6-9F4AEDD59826}"/>
              </a:ext>
            </a:extLst>
          </p:cNvPr>
          <p:cNvCxnSpPr>
            <a:cxnSpLocks/>
          </p:cNvCxnSpPr>
          <p:nvPr/>
        </p:nvCxnSpPr>
        <p:spPr>
          <a:xfrm>
            <a:off x="9157368" y="568038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8A4E1765-5EB8-9556-412C-EE2ACFBB11FA}"/>
              </a:ext>
            </a:extLst>
          </p:cNvPr>
          <p:cNvSpPr txBox="1"/>
          <p:nvPr/>
        </p:nvSpPr>
        <p:spPr>
          <a:xfrm>
            <a:off x="971229" y="5596864"/>
            <a:ext cx="565367" cy="113773"/>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Arial"/>
                <a:ea typeface="游ゴシック Medium"/>
                <a:cs typeface="+mn-cs"/>
              </a:rPr>
              <a:t>11/1</a:t>
            </a:r>
            <a:endParaRPr kumimoji="1" lang="ja-JP" altLang="en-US" sz="1050" b="0" i="0" u="none" strike="noStrike" kern="1200" cap="none" spc="0" normalizeH="0" baseline="0" noProof="0" dirty="0" err="1">
              <a:ln>
                <a:noFill/>
              </a:ln>
              <a:solidFill>
                <a:srgbClr val="000000"/>
              </a:solidFill>
              <a:effectLst/>
              <a:uLnTx/>
              <a:uFillTx/>
              <a:latin typeface="Arial"/>
              <a:ea typeface="游ゴシック Medium"/>
              <a:cs typeface="+mn-cs"/>
            </a:endParaRPr>
          </a:p>
        </p:txBody>
      </p:sp>
      <p:sp>
        <p:nvSpPr>
          <p:cNvPr id="32" name="テキスト ボックス 31">
            <a:extLst>
              <a:ext uri="{FF2B5EF4-FFF2-40B4-BE49-F238E27FC236}">
                <a16:creationId xmlns:a16="http://schemas.microsoft.com/office/drawing/2014/main" id="{75D896C3-1B62-79A9-025B-DA7A49AFB8AE}"/>
              </a:ext>
            </a:extLst>
          </p:cNvPr>
          <p:cNvSpPr txBox="1"/>
          <p:nvPr/>
        </p:nvSpPr>
        <p:spPr>
          <a:xfrm>
            <a:off x="3741795" y="5588620"/>
            <a:ext cx="669077" cy="130260"/>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Arial"/>
                <a:ea typeface="游ゴシック Medium"/>
                <a:cs typeface="+mn-cs"/>
              </a:rPr>
              <a:t>1/6</a:t>
            </a:r>
            <a:endParaRPr kumimoji="1" lang="ja-JP" altLang="en-US" sz="1050" b="0" i="0" u="none" strike="noStrike" kern="1200" cap="none" spc="0" normalizeH="0" baseline="0" noProof="0" dirty="0" err="1">
              <a:ln>
                <a:noFill/>
              </a:ln>
              <a:solidFill>
                <a:srgbClr val="000000"/>
              </a:solidFill>
              <a:effectLst/>
              <a:uLnTx/>
              <a:uFillTx/>
              <a:latin typeface="Arial"/>
              <a:ea typeface="游ゴシック Medium"/>
              <a:cs typeface="+mn-cs"/>
            </a:endParaRPr>
          </a:p>
        </p:txBody>
      </p:sp>
      <p:sp>
        <p:nvSpPr>
          <p:cNvPr id="33" name="テキスト ボックス 32">
            <a:extLst>
              <a:ext uri="{FF2B5EF4-FFF2-40B4-BE49-F238E27FC236}">
                <a16:creationId xmlns:a16="http://schemas.microsoft.com/office/drawing/2014/main" id="{FDFB3CBF-574A-7598-3BE2-A3A922FB82C2}"/>
              </a:ext>
            </a:extLst>
          </p:cNvPr>
          <p:cNvSpPr txBox="1"/>
          <p:nvPr/>
        </p:nvSpPr>
        <p:spPr>
          <a:xfrm>
            <a:off x="8485678" y="5581515"/>
            <a:ext cx="458043" cy="144470"/>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Arial"/>
                <a:ea typeface="游ゴシック Medium"/>
                <a:cs typeface="+mn-cs"/>
              </a:rPr>
              <a:t>6/1</a:t>
            </a:r>
            <a:endParaRPr kumimoji="1" lang="ja-JP" altLang="en-US" sz="1050" b="0" i="0" u="none" strike="noStrike" kern="1200" cap="none" spc="0" normalizeH="0" baseline="0" noProof="0" dirty="0" err="1">
              <a:ln>
                <a:noFill/>
              </a:ln>
              <a:solidFill>
                <a:srgbClr val="000000"/>
              </a:solidFill>
              <a:effectLst/>
              <a:uLnTx/>
              <a:uFillTx/>
              <a:latin typeface="Arial"/>
              <a:ea typeface="游ゴシック Medium"/>
              <a:cs typeface="+mn-cs"/>
            </a:endParaRPr>
          </a:p>
        </p:txBody>
      </p:sp>
      <p:sp>
        <p:nvSpPr>
          <p:cNvPr id="34" name="テキスト ボックス 33">
            <a:extLst>
              <a:ext uri="{FF2B5EF4-FFF2-40B4-BE49-F238E27FC236}">
                <a16:creationId xmlns:a16="http://schemas.microsoft.com/office/drawing/2014/main" id="{ADC1CB54-7557-F51B-A295-A98362CFC3C2}"/>
              </a:ext>
            </a:extLst>
          </p:cNvPr>
          <p:cNvSpPr txBox="1"/>
          <p:nvPr/>
        </p:nvSpPr>
        <p:spPr>
          <a:xfrm>
            <a:off x="6832953" y="5574833"/>
            <a:ext cx="584302" cy="157834"/>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Arial"/>
                <a:ea typeface="游ゴシック Medium"/>
                <a:cs typeface="+mn-cs"/>
              </a:rPr>
              <a:t>4/1</a:t>
            </a:r>
            <a:endParaRPr kumimoji="1" lang="ja-JP" altLang="en-US" sz="1050" b="0" i="0" u="none" strike="noStrike" kern="1200" cap="none" spc="0" normalizeH="0" baseline="0" noProof="0" dirty="0" err="1">
              <a:ln>
                <a:noFill/>
              </a:ln>
              <a:solidFill>
                <a:srgbClr val="000000"/>
              </a:solidFill>
              <a:effectLst/>
              <a:uLnTx/>
              <a:uFillTx/>
              <a:latin typeface="Arial"/>
              <a:ea typeface="游ゴシック Medium"/>
              <a:cs typeface="+mn-cs"/>
            </a:endParaRPr>
          </a:p>
        </p:txBody>
      </p:sp>
      <p:sp>
        <p:nvSpPr>
          <p:cNvPr id="36" name="テキスト ボックス 35">
            <a:extLst>
              <a:ext uri="{FF2B5EF4-FFF2-40B4-BE49-F238E27FC236}">
                <a16:creationId xmlns:a16="http://schemas.microsoft.com/office/drawing/2014/main" id="{DF6ADFB0-EEC2-C0DF-C02A-46809441BAEA}"/>
              </a:ext>
            </a:extLst>
          </p:cNvPr>
          <p:cNvSpPr txBox="1"/>
          <p:nvPr/>
        </p:nvSpPr>
        <p:spPr>
          <a:xfrm>
            <a:off x="9225194" y="5581515"/>
            <a:ext cx="458043" cy="144470"/>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Arial"/>
                <a:ea typeface="游ゴシック Medium"/>
                <a:cs typeface="+mn-cs"/>
              </a:rPr>
              <a:t>9/1</a:t>
            </a:r>
            <a:endParaRPr kumimoji="1" lang="ja-JP" altLang="en-US" sz="1050" b="0" i="0" u="none" strike="noStrike" kern="1200" cap="none" spc="0" normalizeH="0" baseline="0" noProof="0" dirty="0" err="1">
              <a:ln>
                <a:noFill/>
              </a:ln>
              <a:solidFill>
                <a:srgbClr val="000000"/>
              </a:solidFill>
              <a:effectLst/>
              <a:uLnTx/>
              <a:uFillTx/>
              <a:latin typeface="Arial"/>
              <a:ea typeface="游ゴシック Medium"/>
              <a:cs typeface="+mn-cs"/>
            </a:endParaRPr>
          </a:p>
        </p:txBody>
      </p:sp>
      <p:sp>
        <p:nvSpPr>
          <p:cNvPr id="37" name="テキスト ボックス 36">
            <a:extLst>
              <a:ext uri="{FF2B5EF4-FFF2-40B4-BE49-F238E27FC236}">
                <a16:creationId xmlns:a16="http://schemas.microsoft.com/office/drawing/2014/main" id="{4AABB290-6FE3-0414-F530-6FBE6D132164}"/>
              </a:ext>
            </a:extLst>
          </p:cNvPr>
          <p:cNvSpPr txBox="1"/>
          <p:nvPr/>
        </p:nvSpPr>
        <p:spPr>
          <a:xfrm>
            <a:off x="11072093" y="5581515"/>
            <a:ext cx="584302" cy="144470"/>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Arial"/>
                <a:ea typeface="游ゴシック Medium"/>
                <a:cs typeface="+mn-cs"/>
              </a:rPr>
              <a:t>12/1</a:t>
            </a:r>
            <a:endParaRPr kumimoji="1" lang="ja-JP" altLang="en-US" sz="1050" b="0" i="0" u="none" strike="noStrike" kern="1200" cap="none" spc="0" normalizeH="0" baseline="0" noProof="0" dirty="0" err="1">
              <a:ln>
                <a:noFill/>
              </a:ln>
              <a:solidFill>
                <a:srgbClr val="000000"/>
              </a:solidFill>
              <a:effectLst/>
              <a:uLnTx/>
              <a:uFillTx/>
              <a:latin typeface="Arial"/>
              <a:ea typeface="游ゴシック Medium"/>
              <a:cs typeface="+mn-cs"/>
            </a:endParaRPr>
          </a:p>
        </p:txBody>
      </p:sp>
      <p:sp>
        <p:nvSpPr>
          <p:cNvPr id="38" name="四角形: 角を丸くする 37">
            <a:extLst>
              <a:ext uri="{FF2B5EF4-FFF2-40B4-BE49-F238E27FC236}">
                <a16:creationId xmlns:a16="http://schemas.microsoft.com/office/drawing/2014/main" id="{174E74FD-E3FA-1108-BF7D-52EF7B2666C1}"/>
              </a:ext>
            </a:extLst>
          </p:cNvPr>
          <p:cNvSpPr/>
          <p:nvPr/>
        </p:nvSpPr>
        <p:spPr bwMode="gray">
          <a:xfrm>
            <a:off x="1609083" y="2872433"/>
            <a:ext cx="2060448" cy="282449"/>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dirty="0">
                <a:ln>
                  <a:noFill/>
                </a:ln>
                <a:solidFill>
                  <a:srgbClr val="000000"/>
                </a:solidFill>
                <a:effectLst/>
                <a:uLnTx/>
                <a:uFillTx/>
                <a:latin typeface="Arial"/>
                <a:ea typeface="Yu Gothic UI"/>
                <a:cs typeface="Arial" panose="020B0604020202020204" pitchFamily="34" charset="0"/>
              </a:rPr>
              <a:t>DB</a:t>
            </a:r>
            <a:r>
              <a:rPr kumimoji="0" lang="ja-JP" altLang="en-US" sz="1200" b="0" i="0" u="none" strike="noStrike" kern="0" cap="none" spc="0" normalizeH="0" baseline="0" noProof="0" dirty="0">
                <a:ln>
                  <a:noFill/>
                </a:ln>
                <a:solidFill>
                  <a:srgbClr val="000000"/>
                </a:solidFill>
                <a:effectLst/>
                <a:uLnTx/>
                <a:uFillTx/>
                <a:latin typeface="Arial"/>
                <a:ea typeface="Yu Gothic UI"/>
                <a:cs typeface="Arial" panose="020B0604020202020204" pitchFamily="34" charset="0"/>
              </a:rPr>
              <a:t>設計</a:t>
            </a:r>
          </a:p>
        </p:txBody>
      </p:sp>
      <p:sp>
        <p:nvSpPr>
          <p:cNvPr id="39" name="四角形: 角を丸くする 38">
            <a:extLst>
              <a:ext uri="{FF2B5EF4-FFF2-40B4-BE49-F238E27FC236}">
                <a16:creationId xmlns:a16="http://schemas.microsoft.com/office/drawing/2014/main" id="{2CF6786F-A11A-BF24-ABCC-20C0AA894223}"/>
              </a:ext>
            </a:extLst>
          </p:cNvPr>
          <p:cNvSpPr/>
          <p:nvPr/>
        </p:nvSpPr>
        <p:spPr bwMode="gray">
          <a:xfrm>
            <a:off x="11896835" y="4749234"/>
            <a:ext cx="1630225"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ユーザ</a:t>
            </a:r>
            <a:r>
              <a:rPr kumimoji="0" lang="en-US" altLang="ja-JP"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Preview</a:t>
            </a:r>
            <a:endPar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endParaRPr>
          </a:p>
        </p:txBody>
      </p:sp>
      <p:sp>
        <p:nvSpPr>
          <p:cNvPr id="43" name="四角形: 角を丸くする 42">
            <a:extLst>
              <a:ext uri="{FF2B5EF4-FFF2-40B4-BE49-F238E27FC236}">
                <a16:creationId xmlns:a16="http://schemas.microsoft.com/office/drawing/2014/main" id="{D521F013-820D-C57C-BFB9-27E05AD16713}"/>
              </a:ext>
            </a:extLst>
          </p:cNvPr>
          <p:cNvSpPr/>
          <p:nvPr/>
        </p:nvSpPr>
        <p:spPr bwMode="gray">
          <a:xfrm>
            <a:off x="912929" y="2136903"/>
            <a:ext cx="1523191"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dirty="0">
                <a:ln>
                  <a:noFill/>
                </a:ln>
                <a:solidFill>
                  <a:srgbClr val="000000"/>
                </a:solidFill>
                <a:effectLst/>
                <a:uLnTx/>
                <a:uFillTx/>
                <a:latin typeface="Arial"/>
                <a:ea typeface="Yu Gothic UI"/>
                <a:cs typeface="Arial" panose="020B0604020202020204" pitchFamily="34" charset="0"/>
              </a:rPr>
              <a:t>構造設計</a:t>
            </a:r>
          </a:p>
        </p:txBody>
      </p:sp>
      <p:cxnSp>
        <p:nvCxnSpPr>
          <p:cNvPr id="44" name="直線コネクタ 43">
            <a:extLst>
              <a:ext uri="{FF2B5EF4-FFF2-40B4-BE49-F238E27FC236}">
                <a16:creationId xmlns:a16="http://schemas.microsoft.com/office/drawing/2014/main" id="{30EFDE1D-07E8-C61E-BC3B-5714710E8F7A}"/>
              </a:ext>
            </a:extLst>
          </p:cNvPr>
          <p:cNvCxnSpPr>
            <a:cxnSpLocks/>
          </p:cNvCxnSpPr>
          <p:nvPr/>
        </p:nvCxnSpPr>
        <p:spPr>
          <a:xfrm>
            <a:off x="1704809" y="1363132"/>
            <a:ext cx="0" cy="42222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正方形/長方形 44">
            <a:extLst>
              <a:ext uri="{FF2B5EF4-FFF2-40B4-BE49-F238E27FC236}">
                <a16:creationId xmlns:a16="http://schemas.microsoft.com/office/drawing/2014/main" id="{B44AFE27-A04B-B1FC-53B4-85B5D558C077}"/>
              </a:ext>
            </a:extLst>
          </p:cNvPr>
          <p:cNvSpPr/>
          <p:nvPr/>
        </p:nvSpPr>
        <p:spPr bwMode="gray">
          <a:xfrm>
            <a:off x="43111" y="911677"/>
            <a:ext cx="2391122" cy="47867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lang="ja-JP" altLang="en-US" sz="1200" b="1" kern="0" dirty="0">
                <a:solidFill>
                  <a:srgbClr val="FF0000"/>
                </a:solidFill>
                <a:latin typeface="Arial"/>
                <a:ea typeface="Yu Gothic UI"/>
                <a:cs typeface="Arial" panose="020B0604020202020204" pitchFamily="34" charset="0"/>
              </a:rPr>
              <a:t>・</a:t>
            </a:r>
            <a:r>
              <a:rPr lang="en-US" altLang="ja-JP" sz="1200" b="1" kern="0" dirty="0">
                <a:solidFill>
                  <a:srgbClr val="FF0000"/>
                </a:solidFill>
                <a:latin typeface="Arial"/>
                <a:ea typeface="Yu Gothic UI"/>
                <a:cs typeface="Arial" panose="020B0604020202020204" pitchFamily="34" charset="0"/>
              </a:rPr>
              <a:t>POC</a:t>
            </a:r>
            <a:r>
              <a:rPr lang="ja-JP" altLang="en-US" sz="1200" b="1" kern="0" dirty="0">
                <a:solidFill>
                  <a:srgbClr val="FF0000"/>
                </a:solidFill>
                <a:latin typeface="Arial"/>
                <a:ea typeface="Yu Gothic UI"/>
                <a:cs typeface="Arial" panose="020B0604020202020204" pitchFamily="34" charset="0"/>
              </a:rPr>
              <a:t>、構造設計</a:t>
            </a:r>
            <a:r>
              <a:rPr kumimoji="0" lang="ja-JP" altLang="en-US" sz="1200" b="1" i="0" u="none" strike="noStrike" kern="0" cap="none" spc="0" normalizeH="0" baseline="0" noProof="0" dirty="0">
                <a:ln>
                  <a:noFill/>
                </a:ln>
                <a:solidFill>
                  <a:srgbClr val="FF0000"/>
                </a:solidFill>
                <a:effectLst/>
                <a:uLnTx/>
                <a:uFillTx/>
                <a:latin typeface="Arial"/>
                <a:ea typeface="Yu Gothic UI"/>
                <a:cs typeface="Arial" panose="020B0604020202020204" pitchFamily="34" charset="0"/>
              </a:rPr>
              <a:t>・製造工程の概算見積</a:t>
            </a:r>
            <a:r>
              <a:rPr lang="ja-JP" altLang="en-US" sz="1200" b="1" kern="0" dirty="0">
                <a:solidFill>
                  <a:srgbClr val="FF0000"/>
                </a:solidFill>
                <a:latin typeface="Arial"/>
                <a:ea typeface="Yu Gothic UI"/>
                <a:cs typeface="Arial" panose="020B0604020202020204" pitchFamily="34" charset="0"/>
              </a:rPr>
              <a:t>⇒社内稟議</a:t>
            </a:r>
            <a:endParaRPr kumimoji="0" lang="en-US" altLang="ja-JP" sz="1200" b="0" i="0" u="none" strike="noStrike" kern="0" cap="none" spc="0" normalizeH="0" baseline="0" noProof="0" dirty="0">
              <a:ln>
                <a:noFill/>
              </a:ln>
              <a:solidFill>
                <a:srgbClr val="FF0000"/>
              </a:solidFill>
              <a:effectLst/>
              <a:uLnTx/>
              <a:uFillTx/>
              <a:latin typeface="Arial"/>
              <a:ea typeface="Yu Gothic UI"/>
              <a:cs typeface="Arial" panose="020B0604020202020204" pitchFamily="34" charset="0"/>
            </a:endParaRPr>
          </a:p>
        </p:txBody>
      </p:sp>
      <p:cxnSp>
        <p:nvCxnSpPr>
          <p:cNvPr id="46" name="直線コネクタ 45">
            <a:extLst>
              <a:ext uri="{FF2B5EF4-FFF2-40B4-BE49-F238E27FC236}">
                <a16:creationId xmlns:a16="http://schemas.microsoft.com/office/drawing/2014/main" id="{B651CEE3-B5BE-6362-8B7A-A62B2B71C8D5}"/>
              </a:ext>
            </a:extLst>
          </p:cNvPr>
          <p:cNvCxnSpPr>
            <a:cxnSpLocks/>
          </p:cNvCxnSpPr>
          <p:nvPr/>
        </p:nvCxnSpPr>
        <p:spPr>
          <a:xfrm>
            <a:off x="3656578" y="1348032"/>
            <a:ext cx="0" cy="42222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C0F98B3F-0A08-B70D-6FDD-5CFCD5782A97}"/>
              </a:ext>
            </a:extLst>
          </p:cNvPr>
          <p:cNvSpPr/>
          <p:nvPr/>
        </p:nvSpPr>
        <p:spPr bwMode="gray">
          <a:xfrm>
            <a:off x="3569304" y="889852"/>
            <a:ext cx="1453297" cy="484899"/>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1"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製造工程の正式見積</a:t>
            </a:r>
            <a:endParaRPr kumimoji="0" lang="en-US" altLang="ja-JP" sz="1200" b="1"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lang="ja-JP" altLang="en-US" sz="1200" b="1" kern="0" dirty="0">
                <a:solidFill>
                  <a:prstClr val="black"/>
                </a:solidFill>
                <a:latin typeface="Arial"/>
                <a:ea typeface="Yu Gothic UI"/>
                <a:cs typeface="Arial" panose="020B0604020202020204" pitchFamily="34" charset="0"/>
              </a:rPr>
              <a:t>⇒ご</a:t>
            </a:r>
            <a:r>
              <a:rPr kumimoji="0" lang="ja-JP" altLang="en-US" sz="1200" b="1"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発注</a:t>
            </a:r>
            <a:endParaRPr kumimoji="0" lang="en-US" altLang="ja-JP"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endParaRPr>
          </a:p>
        </p:txBody>
      </p:sp>
      <p:cxnSp>
        <p:nvCxnSpPr>
          <p:cNvPr id="48" name="直線コネクタ 47">
            <a:extLst>
              <a:ext uri="{FF2B5EF4-FFF2-40B4-BE49-F238E27FC236}">
                <a16:creationId xmlns:a16="http://schemas.microsoft.com/office/drawing/2014/main" id="{34CDE9F9-DF4D-E328-4249-387D2BAF8AE2}"/>
              </a:ext>
            </a:extLst>
          </p:cNvPr>
          <p:cNvCxnSpPr>
            <a:cxnSpLocks/>
          </p:cNvCxnSpPr>
          <p:nvPr/>
        </p:nvCxnSpPr>
        <p:spPr>
          <a:xfrm>
            <a:off x="6762129" y="1363132"/>
            <a:ext cx="48125" cy="42222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F13DC96F-04BE-10EA-9C42-2EB6895085A9}"/>
              </a:ext>
            </a:extLst>
          </p:cNvPr>
          <p:cNvSpPr/>
          <p:nvPr/>
        </p:nvSpPr>
        <p:spPr bwMode="gray">
          <a:xfrm>
            <a:off x="6083451" y="891842"/>
            <a:ext cx="1496228" cy="47129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1"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Round1</a:t>
            </a:r>
            <a:r>
              <a:rPr kumimoji="0" lang="ja-JP" altLang="en-US" sz="1200" b="1"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検証</a:t>
            </a:r>
            <a:r>
              <a:rPr kumimoji="0" lang="en-US" altLang="ja-JP" sz="1200" b="1"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UAT</a:t>
            </a:r>
            <a:endPar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endParaRPr>
          </a:p>
        </p:txBody>
      </p:sp>
      <p:cxnSp>
        <p:nvCxnSpPr>
          <p:cNvPr id="50" name="直線コネクタ 49">
            <a:extLst>
              <a:ext uri="{FF2B5EF4-FFF2-40B4-BE49-F238E27FC236}">
                <a16:creationId xmlns:a16="http://schemas.microsoft.com/office/drawing/2014/main" id="{19F59E26-489D-FE33-1E6B-FEF5FFEE7604}"/>
              </a:ext>
            </a:extLst>
          </p:cNvPr>
          <p:cNvCxnSpPr>
            <a:cxnSpLocks/>
            <a:stCxn id="51" idx="2"/>
          </p:cNvCxnSpPr>
          <p:nvPr/>
        </p:nvCxnSpPr>
        <p:spPr>
          <a:xfrm>
            <a:off x="10966267" y="1348031"/>
            <a:ext cx="26578" cy="42608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DE56DBCE-35B5-5363-D554-A7AE280BD8BB}"/>
              </a:ext>
            </a:extLst>
          </p:cNvPr>
          <p:cNvSpPr/>
          <p:nvPr/>
        </p:nvSpPr>
        <p:spPr bwMode="gray">
          <a:xfrm>
            <a:off x="10516643" y="871518"/>
            <a:ext cx="899247" cy="476513"/>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lvl="0" algn="ctr" fontAlgn="base">
              <a:spcBef>
                <a:spcPct val="0"/>
              </a:spcBef>
              <a:spcAft>
                <a:spcPct val="0"/>
              </a:spcAft>
              <a:defRPr/>
            </a:pPr>
            <a:r>
              <a:rPr kumimoji="0" lang="en-US" altLang="ja-JP" sz="1200" b="1" kern="0" dirty="0">
                <a:solidFill>
                  <a:prstClr val="black"/>
                </a:solidFill>
                <a:latin typeface="Arial"/>
                <a:ea typeface="Yu Gothic UI"/>
                <a:cs typeface="Arial" panose="020B0604020202020204" pitchFamily="34" charset="0"/>
              </a:rPr>
              <a:t>Round3</a:t>
            </a:r>
          </a:p>
          <a:p>
            <a:pPr lvl="0" algn="ctr" fontAlgn="base">
              <a:spcBef>
                <a:spcPct val="0"/>
              </a:spcBef>
              <a:spcAft>
                <a:spcPct val="0"/>
              </a:spcAft>
              <a:defRPr/>
            </a:pPr>
            <a:r>
              <a:rPr kumimoji="0" lang="ja-JP" altLang="en-US" sz="1200" b="1" kern="0" dirty="0">
                <a:solidFill>
                  <a:prstClr val="black"/>
                </a:solidFill>
                <a:latin typeface="Arial"/>
                <a:ea typeface="Yu Gothic UI"/>
                <a:cs typeface="Arial" panose="020B0604020202020204" pitchFamily="34" charset="0"/>
              </a:rPr>
              <a:t>全体</a:t>
            </a:r>
            <a:r>
              <a:rPr kumimoji="0" lang="en-US" altLang="ja-JP" sz="1200" b="1" kern="0" dirty="0">
                <a:solidFill>
                  <a:prstClr val="black"/>
                </a:solidFill>
                <a:latin typeface="Arial"/>
                <a:ea typeface="Yu Gothic UI"/>
                <a:cs typeface="Arial" panose="020B0604020202020204" pitchFamily="34" charset="0"/>
              </a:rPr>
              <a:t>GA</a:t>
            </a:r>
            <a:endParaRPr kumimoji="0" lang="ja-JP" altLang="en-US" sz="1200" kern="0" dirty="0">
              <a:solidFill>
                <a:prstClr val="black"/>
              </a:solidFill>
              <a:latin typeface="Arial"/>
              <a:ea typeface="Yu Gothic UI"/>
              <a:cs typeface="Arial" panose="020B0604020202020204" pitchFamily="34" charset="0"/>
            </a:endParaRPr>
          </a:p>
        </p:txBody>
      </p:sp>
      <p:sp>
        <p:nvSpPr>
          <p:cNvPr id="55" name="四角形: 角を丸くする 54">
            <a:extLst>
              <a:ext uri="{FF2B5EF4-FFF2-40B4-BE49-F238E27FC236}">
                <a16:creationId xmlns:a16="http://schemas.microsoft.com/office/drawing/2014/main" id="{4B115AEA-6E76-3FFE-8146-C00089B179C2}"/>
              </a:ext>
            </a:extLst>
          </p:cNvPr>
          <p:cNvSpPr/>
          <p:nvPr/>
        </p:nvSpPr>
        <p:spPr bwMode="gray">
          <a:xfrm>
            <a:off x="4771234" y="2537013"/>
            <a:ext cx="1997395"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性能評価と改善</a:t>
            </a:r>
          </a:p>
        </p:txBody>
      </p:sp>
      <p:sp>
        <p:nvSpPr>
          <p:cNvPr id="56" name="四角形: 角を丸くする 55">
            <a:extLst>
              <a:ext uri="{FF2B5EF4-FFF2-40B4-BE49-F238E27FC236}">
                <a16:creationId xmlns:a16="http://schemas.microsoft.com/office/drawing/2014/main" id="{0B36B7ED-11D3-ABA2-07F3-E5C3B6903DB8}"/>
              </a:ext>
            </a:extLst>
          </p:cNvPr>
          <p:cNvSpPr/>
          <p:nvPr/>
        </p:nvSpPr>
        <p:spPr bwMode="gray">
          <a:xfrm>
            <a:off x="6810254" y="2529255"/>
            <a:ext cx="1575278"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性能試験</a:t>
            </a:r>
          </a:p>
        </p:txBody>
      </p:sp>
      <p:sp>
        <p:nvSpPr>
          <p:cNvPr id="57" name="四角形: 角を丸くする 56">
            <a:extLst>
              <a:ext uri="{FF2B5EF4-FFF2-40B4-BE49-F238E27FC236}">
                <a16:creationId xmlns:a16="http://schemas.microsoft.com/office/drawing/2014/main" id="{8DBF02CA-125F-9E35-2504-DF1A68DA6B2F}"/>
              </a:ext>
            </a:extLst>
          </p:cNvPr>
          <p:cNvSpPr/>
          <p:nvPr/>
        </p:nvSpPr>
        <p:spPr bwMode="gray">
          <a:xfrm>
            <a:off x="912929" y="2537013"/>
            <a:ext cx="2756602"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性能</a:t>
            </a:r>
            <a:r>
              <a:rPr kumimoji="0" lang="en-US" altLang="ja-JP"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Facility</a:t>
            </a:r>
            <a:endPar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endParaRPr>
          </a:p>
        </p:txBody>
      </p:sp>
      <p:sp>
        <p:nvSpPr>
          <p:cNvPr id="58" name="四角形: 角を丸くする 57">
            <a:extLst>
              <a:ext uri="{FF2B5EF4-FFF2-40B4-BE49-F238E27FC236}">
                <a16:creationId xmlns:a16="http://schemas.microsoft.com/office/drawing/2014/main" id="{81417237-7BCD-B6EA-422F-3FC08177AC37}"/>
              </a:ext>
            </a:extLst>
          </p:cNvPr>
          <p:cNvSpPr/>
          <p:nvPr/>
        </p:nvSpPr>
        <p:spPr bwMode="gray">
          <a:xfrm>
            <a:off x="6833835" y="3608849"/>
            <a:ext cx="1120894" cy="277890"/>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ctr"/>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kern="0" dirty="0">
                <a:solidFill>
                  <a:prstClr val="black"/>
                </a:solidFill>
                <a:latin typeface="Arial"/>
                <a:ea typeface="Yu Gothic UI"/>
                <a:cs typeface="Arial" panose="020B0604020202020204" pitchFamily="34" charset="0"/>
              </a:rPr>
              <a:t>Round1 </a:t>
            </a:r>
            <a:r>
              <a:rPr kumimoji="0" lang="ja-JP" altLang="en-US" sz="1200" kern="0" dirty="0">
                <a:solidFill>
                  <a:prstClr val="black"/>
                </a:solidFill>
                <a:latin typeface="Arial"/>
                <a:ea typeface="Yu Gothic UI"/>
                <a:cs typeface="Arial" panose="020B0604020202020204" pitchFamily="34" charset="0"/>
              </a:rPr>
              <a:t>データ移行</a:t>
            </a:r>
            <a:r>
              <a:rPr kumimoji="0" lang="en-US" altLang="ja-JP"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 </a:t>
            </a:r>
          </a:p>
        </p:txBody>
      </p:sp>
      <p:sp>
        <p:nvSpPr>
          <p:cNvPr id="63" name="四角形: 角を丸くする 62">
            <a:extLst>
              <a:ext uri="{FF2B5EF4-FFF2-40B4-BE49-F238E27FC236}">
                <a16:creationId xmlns:a16="http://schemas.microsoft.com/office/drawing/2014/main" id="{5AB9770A-D1EA-5FD6-9999-322CC1586E80}"/>
              </a:ext>
            </a:extLst>
          </p:cNvPr>
          <p:cNvSpPr/>
          <p:nvPr/>
        </p:nvSpPr>
        <p:spPr bwMode="gray">
          <a:xfrm>
            <a:off x="6807809" y="4280150"/>
            <a:ext cx="2332179" cy="49094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lvl="0" algn="ctr" fontAlgn="base">
              <a:spcBef>
                <a:spcPct val="0"/>
              </a:spcBef>
              <a:spcAft>
                <a:spcPct val="0"/>
              </a:spcAft>
              <a:defRPr/>
            </a:pPr>
            <a:r>
              <a:rPr kumimoji="0" lang="en-US" altLang="ja-JP"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Round</a:t>
            </a:r>
            <a:r>
              <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２展開</a:t>
            </a:r>
          </a:p>
        </p:txBody>
      </p:sp>
      <p:sp>
        <p:nvSpPr>
          <p:cNvPr id="65" name="四角形: 角を丸くする 64">
            <a:extLst>
              <a:ext uri="{FF2B5EF4-FFF2-40B4-BE49-F238E27FC236}">
                <a16:creationId xmlns:a16="http://schemas.microsoft.com/office/drawing/2014/main" id="{4B94B9BA-AB77-F1CD-5430-C55DE238BE62}"/>
              </a:ext>
            </a:extLst>
          </p:cNvPr>
          <p:cNvSpPr/>
          <p:nvPr/>
        </p:nvSpPr>
        <p:spPr bwMode="gray">
          <a:xfrm>
            <a:off x="9139989" y="4894923"/>
            <a:ext cx="1826278" cy="49094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lvl="0" algn="ctr" fontAlgn="base">
              <a:spcBef>
                <a:spcPct val="0"/>
              </a:spcBef>
              <a:spcAft>
                <a:spcPct val="0"/>
              </a:spcAft>
              <a:defRPr/>
            </a:pPr>
            <a:r>
              <a:rPr kumimoji="0" lang="en-US" altLang="ja-JP"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Round3</a:t>
            </a:r>
            <a:r>
              <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展開</a:t>
            </a:r>
          </a:p>
        </p:txBody>
      </p:sp>
      <p:cxnSp>
        <p:nvCxnSpPr>
          <p:cNvPr id="66" name="直線コネクタ 65">
            <a:extLst>
              <a:ext uri="{FF2B5EF4-FFF2-40B4-BE49-F238E27FC236}">
                <a16:creationId xmlns:a16="http://schemas.microsoft.com/office/drawing/2014/main" id="{2202BEC9-C5D1-C6E4-FE89-52BE677DAED8}"/>
              </a:ext>
            </a:extLst>
          </p:cNvPr>
          <p:cNvCxnSpPr>
            <a:cxnSpLocks/>
          </p:cNvCxnSpPr>
          <p:nvPr/>
        </p:nvCxnSpPr>
        <p:spPr>
          <a:xfrm>
            <a:off x="8392640" y="1356797"/>
            <a:ext cx="48125" cy="42222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259D0577-A5C0-FE48-C7EE-6684D79BA595}"/>
              </a:ext>
            </a:extLst>
          </p:cNvPr>
          <p:cNvSpPr/>
          <p:nvPr/>
        </p:nvSpPr>
        <p:spPr bwMode="gray">
          <a:xfrm>
            <a:off x="8050412" y="880775"/>
            <a:ext cx="691251" cy="47129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1"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Round1GA</a:t>
            </a:r>
            <a:endPar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endParaRPr>
          </a:p>
        </p:txBody>
      </p:sp>
      <p:cxnSp>
        <p:nvCxnSpPr>
          <p:cNvPr id="68" name="直線コネクタ 67">
            <a:extLst>
              <a:ext uri="{FF2B5EF4-FFF2-40B4-BE49-F238E27FC236}">
                <a16:creationId xmlns:a16="http://schemas.microsoft.com/office/drawing/2014/main" id="{4BE95EF1-0B54-0794-C240-31889AF2CBAC}"/>
              </a:ext>
            </a:extLst>
          </p:cNvPr>
          <p:cNvCxnSpPr>
            <a:cxnSpLocks/>
          </p:cNvCxnSpPr>
          <p:nvPr/>
        </p:nvCxnSpPr>
        <p:spPr>
          <a:xfrm>
            <a:off x="8441370" y="568038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34DDE8F-E097-CB07-176B-D5ED3C4A97A3}"/>
              </a:ext>
            </a:extLst>
          </p:cNvPr>
          <p:cNvCxnSpPr>
            <a:cxnSpLocks/>
          </p:cNvCxnSpPr>
          <p:nvPr/>
        </p:nvCxnSpPr>
        <p:spPr>
          <a:xfrm>
            <a:off x="9115123" y="1351788"/>
            <a:ext cx="48125" cy="42222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445069B9-4D77-023E-84D7-7DE311C7EBEB}"/>
              </a:ext>
            </a:extLst>
          </p:cNvPr>
          <p:cNvSpPr/>
          <p:nvPr/>
        </p:nvSpPr>
        <p:spPr bwMode="gray">
          <a:xfrm>
            <a:off x="8823934" y="868368"/>
            <a:ext cx="691251" cy="47129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1"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Round2GA</a:t>
            </a:r>
            <a:endPar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endParaRPr>
          </a:p>
        </p:txBody>
      </p:sp>
      <p:cxnSp>
        <p:nvCxnSpPr>
          <p:cNvPr id="74" name="直線コネクタ 73">
            <a:extLst>
              <a:ext uri="{FF2B5EF4-FFF2-40B4-BE49-F238E27FC236}">
                <a16:creationId xmlns:a16="http://schemas.microsoft.com/office/drawing/2014/main" id="{A82C34ED-59CD-FECD-8462-64046DF5BD91}"/>
              </a:ext>
            </a:extLst>
          </p:cNvPr>
          <p:cNvCxnSpPr>
            <a:cxnSpLocks/>
          </p:cNvCxnSpPr>
          <p:nvPr/>
        </p:nvCxnSpPr>
        <p:spPr>
          <a:xfrm>
            <a:off x="1706909" y="568038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0AABA1AE-3FCC-5B32-DB85-E4F452E1A67E}"/>
              </a:ext>
            </a:extLst>
          </p:cNvPr>
          <p:cNvSpPr txBox="1"/>
          <p:nvPr/>
        </p:nvSpPr>
        <p:spPr>
          <a:xfrm>
            <a:off x="1750591" y="5596864"/>
            <a:ext cx="565367" cy="113773"/>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srgbClr val="000000"/>
                </a:solidFill>
                <a:effectLst/>
                <a:uLnTx/>
                <a:uFillTx/>
                <a:latin typeface="Arial"/>
                <a:ea typeface="游ゴシック Medium"/>
                <a:cs typeface="+mn-cs"/>
              </a:rPr>
              <a:t>12/1</a:t>
            </a:r>
            <a:endParaRPr kumimoji="1" lang="ja-JP" altLang="en-US" sz="1050" b="0" i="0" u="none" strike="noStrike" kern="1200" cap="none" spc="0" normalizeH="0" baseline="0" noProof="0" dirty="0" err="1">
              <a:ln>
                <a:noFill/>
              </a:ln>
              <a:solidFill>
                <a:srgbClr val="000000"/>
              </a:solidFill>
              <a:effectLst/>
              <a:uLnTx/>
              <a:uFillTx/>
              <a:latin typeface="Arial"/>
              <a:ea typeface="游ゴシック Medium"/>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lstStyle/>
          <a:p>
            <a:r>
              <a:rPr lang="ja-JP" altLang="en-US" dirty="0"/>
              <a:t>価格見積もり</a:t>
            </a:r>
            <a:endParaRPr lang="ja-JP" altLang="en-US" dirty="0">
              <a:effectLst/>
            </a:endParaRPr>
          </a:p>
        </p:txBody>
      </p:sp>
      <p:sp>
        <p:nvSpPr>
          <p:cNvPr id="4" name="四角形: 角を丸くする 3"/>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a:t>
            </a:r>
            <a:endParaRPr kumimoji="1" lang="ja-JP" altLang="en-US" dirty="0"/>
          </a:p>
        </p:txBody>
      </p:sp>
      <p:graphicFrame>
        <p:nvGraphicFramePr>
          <p:cNvPr id="8" name="表 7">
            <a:extLst>
              <a:ext uri="{FF2B5EF4-FFF2-40B4-BE49-F238E27FC236}">
                <a16:creationId xmlns:a16="http://schemas.microsoft.com/office/drawing/2014/main" id="{EA5FED8C-15C3-BBF2-E85B-99DBE2ED9970}"/>
              </a:ext>
            </a:extLst>
          </p:cNvPr>
          <p:cNvGraphicFramePr>
            <a:graphicFrameLocks noGrp="1"/>
          </p:cNvGraphicFramePr>
          <p:nvPr>
            <p:extLst>
              <p:ext uri="{D42A27DB-BD31-4B8C-83A1-F6EECF244321}">
                <p14:modId xmlns:p14="http://schemas.microsoft.com/office/powerpoint/2010/main" val="2321505830"/>
              </p:ext>
            </p:extLst>
          </p:nvPr>
        </p:nvGraphicFramePr>
        <p:xfrm>
          <a:off x="497840" y="809539"/>
          <a:ext cx="11126253" cy="5328606"/>
        </p:xfrm>
        <a:graphic>
          <a:graphicData uri="http://schemas.openxmlformats.org/drawingml/2006/table">
            <a:tbl>
              <a:tblPr firstRow="1" bandRow="1">
                <a:tableStyleId>{7DF18680-E054-41AD-8BC1-D1AEF772440D}</a:tableStyleId>
              </a:tblPr>
              <a:tblGrid>
                <a:gridCol w="1779401">
                  <a:extLst>
                    <a:ext uri="{9D8B030D-6E8A-4147-A177-3AD203B41FA5}">
                      <a16:colId xmlns:a16="http://schemas.microsoft.com/office/drawing/2014/main" val="1822749168"/>
                    </a:ext>
                  </a:extLst>
                </a:gridCol>
                <a:gridCol w="1243808">
                  <a:extLst>
                    <a:ext uri="{9D8B030D-6E8A-4147-A177-3AD203B41FA5}">
                      <a16:colId xmlns:a16="http://schemas.microsoft.com/office/drawing/2014/main" val="1141317570"/>
                    </a:ext>
                  </a:extLst>
                </a:gridCol>
                <a:gridCol w="8103044">
                  <a:extLst>
                    <a:ext uri="{9D8B030D-6E8A-4147-A177-3AD203B41FA5}">
                      <a16:colId xmlns:a16="http://schemas.microsoft.com/office/drawing/2014/main" val="371397195"/>
                    </a:ext>
                  </a:extLst>
                </a:gridCol>
              </a:tblGrid>
              <a:tr h="152373">
                <a:tc>
                  <a:txBody>
                    <a:bodyPr/>
                    <a:lstStyle/>
                    <a:p>
                      <a:pPr marL="0" algn="l" defTabSz="914400" rtl="0" eaLnBrk="1" fontAlgn="b" latinLnBrk="0" hangingPunct="1"/>
                      <a:r>
                        <a:rPr lang="ja-JP" altLang="en-US" sz="1100" b="0" u="none" strike="noStrike" kern="1200" dirty="0">
                          <a:solidFill>
                            <a:schemeClr val="tx1"/>
                          </a:solidFill>
                          <a:effectLst/>
                        </a:rPr>
                        <a:t>工程</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rPr>
                        <a:t>工数（</a:t>
                      </a:r>
                      <a:r>
                        <a:rPr lang="de-DE" sz="1100" b="0" u="none" strike="noStrike" kern="1200" dirty="0">
                          <a:solidFill>
                            <a:schemeClr val="tx1"/>
                          </a:solidFill>
                          <a:effectLst/>
                        </a:rPr>
                        <a:t>MM）</a:t>
                      </a:r>
                      <a:endParaRPr lang="de-DE"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rPr>
                        <a:t>説明</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06662851"/>
                  </a:ext>
                </a:extLst>
              </a:tr>
              <a:tr h="914238">
                <a:tc>
                  <a:txBody>
                    <a:bodyPr/>
                    <a:lstStyle/>
                    <a:p>
                      <a:pPr marL="0" algn="l" defTabSz="914400" rtl="0" eaLnBrk="1" fontAlgn="b" latinLnBrk="0" hangingPunct="1"/>
                      <a:r>
                        <a:rPr lang="ja-JP" altLang="en-US" sz="1100" b="0" u="none" strike="noStrike" kern="1200" dirty="0">
                          <a:solidFill>
                            <a:schemeClr val="tx1"/>
                          </a:solidFill>
                          <a:effectLst/>
                        </a:rPr>
                        <a:t>要件</a:t>
                      </a:r>
                      <a:r>
                        <a:rPr lang="ja-JP" altLang="en-US" sz="1100" b="0" u="none" strike="noStrike" kern="1200" dirty="0">
                          <a:solidFill>
                            <a:schemeClr val="tx1"/>
                          </a:solidFill>
                          <a:effectLst/>
                          <a:latin typeface="+mn-lt"/>
                          <a:ea typeface="+mn-ea"/>
                          <a:cs typeface="+mn-cs"/>
                        </a:rPr>
                        <a:t>定義理解、仕様確認</a:t>
                      </a:r>
                    </a:p>
                  </a:txBody>
                  <a:tcPr marL="0" marR="0" marT="0" marB="0" anchor="ctr"/>
                </a:tc>
                <a:tc>
                  <a:txBody>
                    <a:bodyPr/>
                    <a:lstStyle/>
                    <a:p>
                      <a:pPr marL="0" algn="l" defTabSz="914400" rtl="0" eaLnBrk="1" fontAlgn="b" latinLnBrk="0" hangingPunct="1"/>
                      <a:r>
                        <a:rPr lang="en-US" altLang="ja-JP" sz="1100" b="0" u="none" strike="noStrike" kern="1200" dirty="0">
                          <a:solidFill>
                            <a:schemeClr val="tx1"/>
                          </a:solidFill>
                          <a:effectLst/>
                          <a:latin typeface="+mn-lt"/>
                          <a:ea typeface="+mn-ea"/>
                          <a:cs typeface="+mn-cs"/>
                        </a:rPr>
                        <a:t>8.00 </a:t>
                      </a: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rPr>
                        <a:t>■製品仕様書管理：</a:t>
                      </a:r>
                      <a:r>
                        <a:rPr lang="en-US" altLang="ja-JP" sz="1100" b="0" u="none" strike="noStrike" kern="1200" dirty="0">
                          <a:solidFill>
                            <a:schemeClr val="tx1"/>
                          </a:solidFill>
                          <a:effectLst/>
                        </a:rPr>
                        <a:t>4.20MM</a:t>
                      </a:r>
                      <a:br>
                        <a:rPr lang="en-US" altLang="ja-JP" sz="1100" b="0" u="none" strike="noStrike" kern="1200" dirty="0">
                          <a:solidFill>
                            <a:schemeClr val="tx1"/>
                          </a:solidFill>
                          <a:effectLst/>
                        </a:rPr>
                      </a:br>
                      <a:r>
                        <a:rPr lang="ja-JP" altLang="en-US" sz="1100" b="0" u="none" strike="noStrike" kern="1200" dirty="0">
                          <a:solidFill>
                            <a:schemeClr val="tx1"/>
                          </a:solidFill>
                          <a:effectLst/>
                        </a:rPr>
                        <a:t>　</a:t>
                      </a:r>
                      <a:r>
                        <a:rPr lang="en-US" altLang="ja-JP" sz="1100" b="0" u="none" strike="noStrike" kern="1200" dirty="0">
                          <a:solidFill>
                            <a:schemeClr val="tx1"/>
                          </a:solidFill>
                          <a:effectLst/>
                        </a:rPr>
                        <a:t>1</a:t>
                      </a:r>
                      <a:r>
                        <a:rPr lang="ja-JP" altLang="en-US" sz="1100" b="0" u="none" strike="noStrike" kern="1200" dirty="0">
                          <a:solidFill>
                            <a:schemeClr val="tx1"/>
                          </a:solidFill>
                          <a:effectLst/>
                        </a:rPr>
                        <a:t>社の三つ</a:t>
                      </a:r>
                      <a:r>
                        <a:rPr lang="en-US" altLang="ja-JP" sz="1100" b="0" u="none" strike="noStrike" kern="1200" dirty="0">
                          <a:solidFill>
                            <a:schemeClr val="tx1"/>
                          </a:solidFill>
                          <a:effectLst/>
                        </a:rPr>
                        <a:t>DB</a:t>
                      </a:r>
                      <a:r>
                        <a:rPr lang="ja-JP" altLang="en-US" sz="1100" b="0" u="none" strike="noStrike" kern="1200" dirty="0">
                          <a:solidFill>
                            <a:schemeClr val="tx1"/>
                          </a:solidFill>
                          <a:effectLst/>
                        </a:rPr>
                        <a:t>をメインで実施（</a:t>
                      </a:r>
                      <a:r>
                        <a:rPr lang="en-US" altLang="ja-JP" sz="1100" b="0" u="none" strike="noStrike" kern="1200" dirty="0">
                          <a:solidFill>
                            <a:schemeClr val="tx1"/>
                          </a:solidFill>
                          <a:effectLst/>
                        </a:rPr>
                        <a:t>2.00MM</a:t>
                      </a:r>
                      <a:r>
                        <a:rPr lang="ja-JP" altLang="en-US" sz="1100" b="0" u="none" strike="noStrike" kern="1200" dirty="0">
                          <a:solidFill>
                            <a:schemeClr val="tx1"/>
                          </a:solidFill>
                          <a:effectLst/>
                        </a:rPr>
                        <a:t>）、残り</a:t>
                      </a:r>
                      <a:r>
                        <a:rPr lang="en-US" altLang="ja-JP" sz="1100" b="0" u="none" strike="noStrike" kern="1200" dirty="0">
                          <a:solidFill>
                            <a:schemeClr val="tx1"/>
                          </a:solidFill>
                          <a:effectLst/>
                        </a:rPr>
                        <a:t>11</a:t>
                      </a:r>
                      <a:r>
                        <a:rPr lang="ja-JP" altLang="en-US" sz="1100" b="0" u="none" strike="noStrike" kern="1200" dirty="0">
                          <a:solidFill>
                            <a:schemeClr val="tx1"/>
                          </a:solidFill>
                          <a:effectLst/>
                        </a:rPr>
                        <a:t>社の差分解析は</a:t>
                      </a:r>
                      <a:r>
                        <a:rPr lang="en-US" altLang="ja-JP" sz="1100" b="0" u="none" strike="noStrike" kern="1200" dirty="0">
                          <a:solidFill>
                            <a:schemeClr val="tx1"/>
                          </a:solidFill>
                          <a:effectLst/>
                        </a:rPr>
                        <a:t>4MD</a:t>
                      </a:r>
                      <a:r>
                        <a:rPr lang="ja-JP" altLang="en-US" sz="1100" b="0" u="none" strike="noStrike" kern="1200" dirty="0">
                          <a:solidFill>
                            <a:schemeClr val="tx1"/>
                          </a:solidFill>
                          <a:effectLst/>
                        </a:rPr>
                        <a:t>／</a:t>
                      </a:r>
                      <a:r>
                        <a:rPr lang="en-US" altLang="ja-JP" sz="1100" b="0" u="none" strike="noStrike" kern="1200" dirty="0">
                          <a:solidFill>
                            <a:schemeClr val="tx1"/>
                          </a:solidFill>
                          <a:effectLst/>
                        </a:rPr>
                        <a:t>DB</a:t>
                      </a:r>
                      <a:r>
                        <a:rPr lang="ja-JP" altLang="en-US" sz="1100" b="0" u="none" strike="noStrike" kern="1200" dirty="0">
                          <a:solidFill>
                            <a:schemeClr val="tx1"/>
                          </a:solidFill>
                          <a:effectLst/>
                        </a:rPr>
                        <a:t>で</a:t>
                      </a:r>
                      <a:r>
                        <a:rPr lang="en-US" altLang="ja-JP" sz="1100" b="0" u="none" strike="noStrike" kern="1200" dirty="0">
                          <a:solidFill>
                            <a:schemeClr val="tx1"/>
                          </a:solidFill>
                          <a:effectLst/>
                        </a:rPr>
                        <a:t>2.20MM</a:t>
                      </a:r>
                      <a:br>
                        <a:rPr lang="en-US" altLang="ja-JP" sz="1100" b="0" u="none" strike="noStrike" kern="1200" dirty="0">
                          <a:solidFill>
                            <a:schemeClr val="tx1"/>
                          </a:solidFill>
                          <a:effectLst/>
                        </a:rPr>
                      </a:br>
                      <a:r>
                        <a:rPr lang="en-US" altLang="ja-JP" sz="1100" b="0" u="none" strike="noStrike" kern="1200" dirty="0">
                          <a:solidFill>
                            <a:schemeClr val="tx1"/>
                          </a:solidFill>
                          <a:effectLst/>
                        </a:rPr>
                        <a:t>■</a:t>
                      </a:r>
                      <a:r>
                        <a:rPr lang="ja-JP" altLang="en-US" sz="1100" b="0" u="none" strike="noStrike" kern="1200" dirty="0">
                          <a:solidFill>
                            <a:schemeClr val="tx1"/>
                          </a:solidFill>
                          <a:effectLst/>
                        </a:rPr>
                        <a:t>納入仕様書管理：</a:t>
                      </a:r>
                      <a:r>
                        <a:rPr lang="en-US" altLang="ja-JP" sz="1100" b="0" u="none" strike="noStrike" kern="1200" dirty="0">
                          <a:solidFill>
                            <a:schemeClr val="tx1"/>
                          </a:solidFill>
                          <a:effectLst/>
                        </a:rPr>
                        <a:t>2.10MM</a:t>
                      </a:r>
                      <a:br>
                        <a:rPr lang="en-US" altLang="ja-JP" sz="1100" b="0" u="none" strike="noStrike" kern="1200" dirty="0">
                          <a:solidFill>
                            <a:schemeClr val="tx1"/>
                          </a:solidFill>
                          <a:effectLst/>
                        </a:rPr>
                      </a:br>
                      <a:r>
                        <a:rPr lang="ja-JP" altLang="en-US" sz="1100" b="0" u="none" strike="noStrike" kern="1200" dirty="0">
                          <a:solidFill>
                            <a:schemeClr val="tx1"/>
                          </a:solidFill>
                          <a:effectLst/>
                        </a:rPr>
                        <a:t>　</a:t>
                      </a:r>
                      <a:r>
                        <a:rPr lang="en-US" altLang="ja-JP" sz="1100" b="0" u="none" strike="noStrike" kern="1200" dirty="0">
                          <a:solidFill>
                            <a:schemeClr val="tx1"/>
                          </a:solidFill>
                          <a:effectLst/>
                        </a:rPr>
                        <a:t>1</a:t>
                      </a:r>
                      <a:r>
                        <a:rPr lang="ja-JP" altLang="en-US" sz="1100" b="0" u="none" strike="noStrike" kern="1200" dirty="0">
                          <a:solidFill>
                            <a:schemeClr val="tx1"/>
                          </a:solidFill>
                          <a:effectLst/>
                        </a:rPr>
                        <a:t>社の</a:t>
                      </a:r>
                      <a:r>
                        <a:rPr lang="en-US" altLang="ja-JP" sz="1100" b="0" u="none" strike="noStrike" kern="1200" dirty="0">
                          <a:solidFill>
                            <a:schemeClr val="tx1"/>
                          </a:solidFill>
                          <a:effectLst/>
                        </a:rPr>
                        <a:t>DB</a:t>
                      </a:r>
                      <a:r>
                        <a:rPr lang="ja-JP" altLang="en-US" sz="1100" b="0" u="none" strike="noStrike" kern="1200" dirty="0">
                          <a:solidFill>
                            <a:schemeClr val="tx1"/>
                          </a:solidFill>
                          <a:effectLst/>
                        </a:rPr>
                        <a:t>をメインで実施（</a:t>
                      </a:r>
                      <a:r>
                        <a:rPr lang="en-US" altLang="ja-JP" sz="1100" b="0" u="none" strike="noStrike" kern="1200" dirty="0">
                          <a:solidFill>
                            <a:schemeClr val="tx1"/>
                          </a:solidFill>
                          <a:effectLst/>
                        </a:rPr>
                        <a:t>1.00MM</a:t>
                      </a:r>
                      <a:r>
                        <a:rPr lang="ja-JP" altLang="en-US" sz="1100" b="0" u="none" strike="noStrike" kern="1200" dirty="0">
                          <a:solidFill>
                            <a:schemeClr val="tx1"/>
                          </a:solidFill>
                          <a:effectLst/>
                        </a:rPr>
                        <a:t>）、残り</a:t>
                      </a:r>
                      <a:r>
                        <a:rPr lang="en-US" altLang="ja-JP" sz="1100" b="0" u="none" strike="noStrike" kern="1200" dirty="0">
                          <a:solidFill>
                            <a:schemeClr val="tx1"/>
                          </a:solidFill>
                          <a:effectLst/>
                        </a:rPr>
                        <a:t>11</a:t>
                      </a:r>
                      <a:r>
                        <a:rPr lang="ja-JP" altLang="en-US" sz="1100" b="0" u="none" strike="noStrike" kern="1200" dirty="0">
                          <a:solidFill>
                            <a:schemeClr val="tx1"/>
                          </a:solidFill>
                          <a:effectLst/>
                        </a:rPr>
                        <a:t>社の差分解析は</a:t>
                      </a:r>
                      <a:r>
                        <a:rPr lang="en-US" altLang="ja-JP" sz="1100" b="0" u="none" strike="noStrike" kern="1200" dirty="0">
                          <a:solidFill>
                            <a:schemeClr val="tx1"/>
                          </a:solidFill>
                          <a:effectLst/>
                        </a:rPr>
                        <a:t>2MD</a:t>
                      </a:r>
                      <a:r>
                        <a:rPr lang="ja-JP" altLang="en-US" sz="1100" b="0" u="none" strike="noStrike" kern="1200" dirty="0">
                          <a:solidFill>
                            <a:schemeClr val="tx1"/>
                          </a:solidFill>
                          <a:effectLst/>
                        </a:rPr>
                        <a:t>／</a:t>
                      </a:r>
                      <a:r>
                        <a:rPr lang="en-US" altLang="ja-JP" sz="1100" b="0" u="none" strike="noStrike" kern="1200" dirty="0">
                          <a:solidFill>
                            <a:schemeClr val="tx1"/>
                          </a:solidFill>
                          <a:effectLst/>
                        </a:rPr>
                        <a:t>DB</a:t>
                      </a:r>
                      <a:r>
                        <a:rPr lang="ja-JP" altLang="en-US" sz="1100" b="0" u="none" strike="noStrike" kern="1200" dirty="0">
                          <a:solidFill>
                            <a:schemeClr val="tx1"/>
                          </a:solidFill>
                          <a:effectLst/>
                        </a:rPr>
                        <a:t>で</a:t>
                      </a:r>
                      <a:r>
                        <a:rPr lang="en-US" altLang="ja-JP" sz="1100" b="0" u="none" strike="noStrike" kern="1200" dirty="0">
                          <a:solidFill>
                            <a:schemeClr val="tx1"/>
                          </a:solidFill>
                          <a:effectLst/>
                        </a:rPr>
                        <a:t>1.10MM</a:t>
                      </a:r>
                      <a:br>
                        <a:rPr lang="en-US" altLang="ja-JP" sz="1100" b="0" u="none" strike="noStrike" kern="1200" dirty="0">
                          <a:solidFill>
                            <a:schemeClr val="tx1"/>
                          </a:solidFill>
                          <a:effectLst/>
                        </a:rPr>
                      </a:br>
                      <a:r>
                        <a:rPr lang="en-US" altLang="ja-JP" sz="1100" b="0" u="none" strike="noStrike" kern="1200" dirty="0">
                          <a:solidFill>
                            <a:schemeClr val="tx1"/>
                          </a:solidFill>
                          <a:effectLst/>
                        </a:rPr>
                        <a:t>■</a:t>
                      </a:r>
                      <a:r>
                        <a:rPr lang="ja-JP" altLang="en-US" sz="1100" b="0" u="none" strike="noStrike" kern="1200" dirty="0">
                          <a:solidFill>
                            <a:schemeClr val="tx1"/>
                          </a:solidFill>
                          <a:effectLst/>
                        </a:rPr>
                        <a:t>その他個別</a:t>
                      </a:r>
                      <a:r>
                        <a:rPr lang="en-US" altLang="ja-JP" sz="1100" b="0" u="none" strike="noStrike" kern="1200" dirty="0">
                          <a:solidFill>
                            <a:schemeClr val="tx1"/>
                          </a:solidFill>
                          <a:effectLst/>
                        </a:rPr>
                        <a:t>DB</a:t>
                      </a:r>
                      <a:r>
                        <a:rPr lang="ja-JP" altLang="en-US" sz="1100" b="0" u="none" strike="noStrike" kern="1200" dirty="0">
                          <a:solidFill>
                            <a:schemeClr val="tx1"/>
                          </a:solidFill>
                          <a:effectLst/>
                        </a:rPr>
                        <a:t>：</a:t>
                      </a:r>
                      <a:r>
                        <a:rPr lang="en-US" altLang="ja-JP" sz="1100" b="0" u="none" strike="noStrike" kern="1200" dirty="0">
                          <a:solidFill>
                            <a:schemeClr val="tx1"/>
                          </a:solidFill>
                          <a:effectLst/>
                        </a:rPr>
                        <a:t>1.70MM</a:t>
                      </a:r>
                      <a:br>
                        <a:rPr lang="en-US" altLang="ja-JP" sz="1100" b="0" u="none" strike="noStrike" kern="1200" dirty="0">
                          <a:solidFill>
                            <a:schemeClr val="tx1"/>
                          </a:solidFill>
                          <a:effectLst/>
                        </a:rPr>
                      </a:br>
                      <a:r>
                        <a:rPr lang="ja-JP" altLang="en-US" sz="1100" b="0" u="none" strike="noStrike" kern="1200" dirty="0">
                          <a:solidFill>
                            <a:schemeClr val="tx1"/>
                          </a:solidFill>
                          <a:effectLst/>
                        </a:rPr>
                        <a:t>　</a:t>
                      </a:r>
                      <a:r>
                        <a:rPr lang="en-US" altLang="ja-JP" sz="1100" b="0" u="none" strike="noStrike" kern="1200" dirty="0">
                          <a:solidFill>
                            <a:schemeClr val="tx1"/>
                          </a:solidFill>
                          <a:effectLst/>
                        </a:rPr>
                        <a:t>1</a:t>
                      </a:r>
                      <a:r>
                        <a:rPr lang="ja-JP" altLang="en-US" sz="1100" b="0" u="none" strike="noStrike" kern="1200" dirty="0">
                          <a:solidFill>
                            <a:schemeClr val="tx1"/>
                          </a:solidFill>
                          <a:effectLst/>
                        </a:rPr>
                        <a:t>社の</a:t>
                      </a:r>
                      <a:r>
                        <a:rPr lang="en-US" altLang="ja-JP" sz="1100" b="0" u="none" strike="noStrike" kern="1200" dirty="0">
                          <a:solidFill>
                            <a:schemeClr val="tx1"/>
                          </a:solidFill>
                          <a:effectLst/>
                        </a:rPr>
                        <a:t>DB</a:t>
                      </a:r>
                      <a:r>
                        <a:rPr lang="ja-JP" altLang="en-US" sz="1100" b="0" u="none" strike="noStrike" kern="1200" dirty="0">
                          <a:solidFill>
                            <a:schemeClr val="tx1"/>
                          </a:solidFill>
                          <a:effectLst/>
                        </a:rPr>
                        <a:t>をメインで実施（</a:t>
                      </a:r>
                      <a:r>
                        <a:rPr lang="en-US" altLang="ja-JP" sz="1100" b="0" u="none" strike="noStrike" kern="1200" dirty="0">
                          <a:solidFill>
                            <a:schemeClr val="tx1"/>
                          </a:solidFill>
                          <a:effectLst/>
                        </a:rPr>
                        <a:t>1.00MM</a:t>
                      </a:r>
                      <a:r>
                        <a:rPr lang="ja-JP" altLang="en-US" sz="1100" b="0" u="none" strike="noStrike" kern="1200" dirty="0">
                          <a:solidFill>
                            <a:schemeClr val="tx1"/>
                          </a:solidFill>
                          <a:effectLst/>
                        </a:rPr>
                        <a:t>）、残り</a:t>
                      </a:r>
                      <a:r>
                        <a:rPr lang="en-US" altLang="ja-JP" sz="1100" b="0" u="none" strike="noStrike" kern="1200" dirty="0">
                          <a:solidFill>
                            <a:schemeClr val="tx1"/>
                          </a:solidFill>
                          <a:effectLst/>
                        </a:rPr>
                        <a:t>7</a:t>
                      </a:r>
                      <a:r>
                        <a:rPr lang="ja-JP" altLang="en-US" sz="1100" b="0" u="none" strike="noStrike" kern="1200" dirty="0">
                          <a:solidFill>
                            <a:schemeClr val="tx1"/>
                          </a:solidFill>
                          <a:effectLst/>
                        </a:rPr>
                        <a:t>社の差分解析は</a:t>
                      </a:r>
                      <a:r>
                        <a:rPr lang="en-US" altLang="ja-JP" sz="1100" b="0" u="none" strike="noStrike" kern="1200" dirty="0">
                          <a:solidFill>
                            <a:schemeClr val="tx1"/>
                          </a:solidFill>
                          <a:effectLst/>
                        </a:rPr>
                        <a:t>2MD</a:t>
                      </a:r>
                      <a:r>
                        <a:rPr lang="ja-JP" altLang="en-US" sz="1100" b="0" u="none" strike="noStrike" kern="1200" dirty="0">
                          <a:solidFill>
                            <a:schemeClr val="tx1"/>
                          </a:solidFill>
                          <a:effectLst/>
                        </a:rPr>
                        <a:t>／</a:t>
                      </a:r>
                      <a:r>
                        <a:rPr lang="en-US" altLang="ja-JP" sz="1100" b="0" u="none" strike="noStrike" kern="1200" dirty="0">
                          <a:solidFill>
                            <a:schemeClr val="tx1"/>
                          </a:solidFill>
                          <a:effectLst/>
                        </a:rPr>
                        <a:t>DB</a:t>
                      </a:r>
                      <a:r>
                        <a:rPr lang="ja-JP" altLang="en-US" sz="1100" b="0" u="none" strike="noStrike" kern="1200" dirty="0">
                          <a:solidFill>
                            <a:schemeClr val="tx1"/>
                          </a:solidFill>
                          <a:effectLst/>
                        </a:rPr>
                        <a:t>で</a:t>
                      </a:r>
                      <a:r>
                        <a:rPr lang="en-US" altLang="ja-JP" sz="1100" b="0" u="none" strike="noStrike" kern="1200" dirty="0">
                          <a:solidFill>
                            <a:schemeClr val="tx1"/>
                          </a:solidFill>
                          <a:effectLst/>
                        </a:rPr>
                        <a:t>0.70MM</a:t>
                      </a:r>
                      <a:endPar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625447426"/>
                  </a:ext>
                </a:extLst>
              </a:tr>
              <a:tr h="152373">
                <a:tc>
                  <a:txBody>
                    <a:bodyPr/>
                    <a:lstStyle/>
                    <a:p>
                      <a:pPr marL="0" algn="l" defTabSz="914400" rtl="0" eaLnBrk="1" fontAlgn="b" latinLnBrk="0" hangingPunct="1"/>
                      <a:r>
                        <a:rPr lang="ja-JP" altLang="en-US" sz="1100" b="0" u="none" strike="noStrike" kern="1200" dirty="0">
                          <a:solidFill>
                            <a:schemeClr val="tx1"/>
                          </a:solidFill>
                          <a:effectLst/>
                          <a:latin typeface="+mn-lt"/>
                          <a:ea typeface="+mn-ea"/>
                          <a:cs typeface="+mn-cs"/>
                        </a:rPr>
                        <a:t>構造設計</a:t>
                      </a:r>
                      <a:r>
                        <a:rPr lang="en-US" altLang="ja-JP" sz="1100" b="0" u="none" strike="noStrike" kern="1200" dirty="0">
                          <a:solidFill>
                            <a:schemeClr val="tx1"/>
                          </a:solidFill>
                          <a:effectLst/>
                          <a:latin typeface="+mn-lt"/>
                          <a:ea typeface="+mn-ea"/>
                          <a:cs typeface="+mn-cs"/>
                        </a:rPr>
                        <a:t>POC</a:t>
                      </a:r>
                      <a:endParaRPr lang="ja-JP" altLang="en-US"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100" b="0" u="none" strike="noStrike" kern="1200" dirty="0">
                          <a:solidFill>
                            <a:schemeClr val="tx1"/>
                          </a:solidFill>
                          <a:effectLst/>
                          <a:latin typeface="+mn-lt"/>
                          <a:ea typeface="+mn-ea"/>
                          <a:cs typeface="+mn-cs"/>
                        </a:rPr>
                        <a:t>8.00</a:t>
                      </a:r>
                    </a:p>
                  </a:txBody>
                  <a:tcPr marL="0" marR="0" marT="0" marB="0" anchor="ctr"/>
                </a:tc>
                <a:tc>
                  <a:txBody>
                    <a:bodyPr/>
                    <a:lstStyle/>
                    <a:p>
                      <a:pPr marL="0" algn="l" defTabSz="914400" rtl="0" eaLnBrk="1" fontAlgn="b" latinLnBrk="0" hangingPunct="1"/>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849158256"/>
                  </a:ext>
                </a:extLst>
              </a:tr>
              <a:tr h="152373">
                <a:tc>
                  <a:txBody>
                    <a:bodyPr/>
                    <a:lstStyle/>
                    <a:p>
                      <a:pPr marL="0" algn="l" defTabSz="914400" rtl="0" eaLnBrk="1" fontAlgn="b" latinLnBrk="0" hangingPunct="1"/>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715034818"/>
                  </a:ext>
                </a:extLst>
              </a:tr>
              <a:tr h="152373">
                <a:tc>
                  <a:txBody>
                    <a:bodyPr/>
                    <a:lstStyle/>
                    <a:p>
                      <a:pPr marL="0" algn="l" defTabSz="914400" rtl="0" eaLnBrk="1" fontAlgn="b" latinLnBrk="0" hangingPunct="1"/>
                      <a:r>
                        <a:rPr lang="ja-JP" altLang="en-US" sz="1100" b="0" u="none" strike="noStrike" kern="1200" dirty="0">
                          <a:solidFill>
                            <a:schemeClr val="tx1"/>
                          </a:solidFill>
                          <a:effectLst/>
                        </a:rPr>
                        <a:t>システム設計①</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100" b="0" u="none" strike="noStrike" kern="1200" dirty="0">
                          <a:solidFill>
                            <a:schemeClr val="tx1"/>
                          </a:solidFill>
                          <a:effectLst/>
                          <a:latin typeface="+mn-lt"/>
                          <a:ea typeface="+mn-ea"/>
                          <a:cs typeface="+mn-cs"/>
                        </a:rPr>
                        <a:t>12.82 </a:t>
                      </a: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rPr>
                        <a:t>開発単体①部分の設計、工数は開発単体工数</a:t>
                      </a:r>
                      <a:r>
                        <a:rPr lang="en-US" altLang="ja-JP" sz="1100" b="0" u="none" strike="noStrike" kern="1200" dirty="0">
                          <a:solidFill>
                            <a:schemeClr val="tx1"/>
                          </a:solidFill>
                          <a:effectLst/>
                        </a:rPr>
                        <a:t>×0.3</a:t>
                      </a:r>
                      <a:r>
                        <a:rPr lang="ja-JP" altLang="en-US" sz="1100" b="0" u="none" strike="noStrike" kern="1200" dirty="0">
                          <a:solidFill>
                            <a:schemeClr val="tx1"/>
                          </a:solidFill>
                          <a:effectLst/>
                        </a:rPr>
                        <a:t>とする</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2204961108"/>
                  </a:ext>
                </a:extLst>
              </a:tr>
              <a:tr h="152373">
                <a:tc>
                  <a:txBody>
                    <a:bodyPr/>
                    <a:lstStyle/>
                    <a:p>
                      <a:pPr marL="0" algn="l" defTabSz="914400" rtl="0" eaLnBrk="1" fontAlgn="b" latinLnBrk="0" hangingPunct="1"/>
                      <a:r>
                        <a:rPr lang="ja-JP" altLang="en-US" sz="1100" b="0" u="none" strike="noStrike" kern="1200">
                          <a:solidFill>
                            <a:schemeClr val="tx1"/>
                          </a:solidFill>
                          <a:effectLst/>
                        </a:rPr>
                        <a:t>システム設計②</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100" b="0" u="none" strike="noStrike" kern="1200" dirty="0">
                          <a:solidFill>
                            <a:schemeClr val="tx1"/>
                          </a:solidFill>
                          <a:effectLst/>
                          <a:latin typeface="+mn-lt"/>
                          <a:ea typeface="+mn-ea"/>
                          <a:cs typeface="+mn-cs"/>
                        </a:rPr>
                        <a:t>2.00 </a:t>
                      </a: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rPr>
                        <a:t>開発単体①部分の設計、</a:t>
                      </a:r>
                      <a:r>
                        <a:rPr lang="en-US" altLang="ja-JP" sz="1100" b="0" u="none" strike="noStrike" kern="1200" dirty="0">
                          <a:solidFill>
                            <a:schemeClr val="tx1"/>
                          </a:solidFill>
                          <a:effectLst/>
                        </a:rPr>
                        <a:t>1</a:t>
                      </a:r>
                      <a:r>
                        <a:rPr lang="ja-JP" altLang="en-US" sz="1100" b="0" u="none" strike="noStrike" kern="1200" dirty="0">
                          <a:solidFill>
                            <a:schemeClr val="tx1"/>
                          </a:solidFill>
                          <a:effectLst/>
                        </a:rPr>
                        <a:t>機能１</a:t>
                      </a:r>
                      <a:r>
                        <a:rPr lang="en-US" altLang="ja-JP" sz="1100" b="0" u="none" strike="noStrike" kern="1200" dirty="0">
                          <a:solidFill>
                            <a:schemeClr val="tx1"/>
                          </a:solidFill>
                          <a:effectLst/>
                        </a:rPr>
                        <a:t>MM</a:t>
                      </a:r>
                      <a:r>
                        <a:rPr lang="ja-JP" altLang="en-US" sz="1100" b="0" u="none" strike="noStrike" kern="1200" dirty="0">
                          <a:solidFill>
                            <a:schemeClr val="tx1"/>
                          </a:solidFill>
                          <a:effectLst/>
                        </a:rPr>
                        <a:t>と概算する</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66353059"/>
                  </a:ext>
                </a:extLst>
              </a:tr>
              <a:tr h="152373">
                <a:tc>
                  <a:txBody>
                    <a:bodyPr/>
                    <a:lstStyle/>
                    <a:p>
                      <a:pPr marL="0" algn="l" defTabSz="914400" rtl="0" eaLnBrk="1" fontAlgn="b" latinLnBrk="0" hangingPunct="1"/>
                      <a:r>
                        <a:rPr lang="ja-JP" altLang="en-US" sz="1100" b="0" u="none" strike="noStrike" kern="1200">
                          <a:solidFill>
                            <a:schemeClr val="tx1"/>
                          </a:solidFill>
                          <a:effectLst/>
                        </a:rPr>
                        <a:t>開発単体①</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100" b="0" u="none" strike="noStrike" kern="1200" dirty="0">
                          <a:solidFill>
                            <a:schemeClr val="tx1"/>
                          </a:solidFill>
                          <a:effectLst/>
                          <a:latin typeface="+mn-lt"/>
                          <a:ea typeface="+mn-ea"/>
                          <a:cs typeface="+mn-cs"/>
                        </a:rPr>
                        <a:t>42.74 </a:t>
                      </a: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rPr>
                        <a:t>機能一覧の</a:t>
                      </a:r>
                      <a:r>
                        <a:rPr lang="en-US" altLang="ja-JP" sz="1100" b="0" u="none" strike="noStrike" kern="1200" dirty="0">
                          <a:solidFill>
                            <a:schemeClr val="tx1"/>
                          </a:solidFill>
                          <a:effectLst/>
                        </a:rPr>
                        <a:t>i12,i13</a:t>
                      </a:r>
                      <a:r>
                        <a:rPr lang="ja-JP" altLang="en-US" sz="1100" b="0" u="none" strike="noStrike" kern="1200" dirty="0">
                          <a:solidFill>
                            <a:schemeClr val="tx1"/>
                          </a:solidFill>
                          <a:effectLst/>
                        </a:rPr>
                        <a:t>以外、システム設計</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915517710"/>
                  </a:ext>
                </a:extLst>
              </a:tr>
              <a:tr h="152373">
                <a:tc>
                  <a:txBody>
                    <a:bodyPr/>
                    <a:lstStyle/>
                    <a:p>
                      <a:pPr marL="0" algn="l" defTabSz="914400" rtl="0" eaLnBrk="1" fontAlgn="b" latinLnBrk="0" hangingPunct="1"/>
                      <a:r>
                        <a:rPr lang="ja-JP" altLang="en-US" sz="1100" b="0" u="none" strike="noStrike" kern="1200" dirty="0">
                          <a:solidFill>
                            <a:schemeClr val="tx1"/>
                          </a:solidFill>
                          <a:effectLst/>
                        </a:rPr>
                        <a:t>開発単体②</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100" b="0" u="none" strike="noStrike" kern="1200" dirty="0">
                          <a:solidFill>
                            <a:schemeClr val="tx1"/>
                          </a:solidFill>
                          <a:effectLst/>
                          <a:latin typeface="+mn-lt"/>
                          <a:ea typeface="+mn-ea"/>
                          <a:cs typeface="+mn-cs"/>
                        </a:rPr>
                        <a:t>15.00 </a:t>
                      </a: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rPr>
                        <a:t>機能一覧の</a:t>
                      </a:r>
                      <a:r>
                        <a:rPr lang="de-DE" sz="1100" b="0" u="none" strike="noStrike" kern="1200" dirty="0">
                          <a:solidFill>
                            <a:schemeClr val="tx1"/>
                          </a:solidFill>
                          <a:effectLst/>
                        </a:rPr>
                        <a:t>i12,i13</a:t>
                      </a:r>
                      <a:r>
                        <a:rPr lang="ja-JP" altLang="en-US" sz="1100" b="0" u="none" strike="noStrike" kern="1200" dirty="0">
                          <a:solidFill>
                            <a:schemeClr val="tx1"/>
                          </a:solidFill>
                          <a:effectLst/>
                        </a:rPr>
                        <a:t>分</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922087986"/>
                  </a:ext>
                </a:extLst>
              </a:tr>
              <a:tr h="152373">
                <a:tc>
                  <a:txBody>
                    <a:bodyPr/>
                    <a:lstStyle/>
                    <a:p>
                      <a:pPr marL="0" algn="l" defTabSz="914400" rtl="0" eaLnBrk="1" fontAlgn="b" latinLnBrk="0" hangingPunct="1"/>
                      <a:r>
                        <a:rPr lang="ja-JP" altLang="en-US" sz="1100" b="0" u="none" strike="noStrike" kern="1200" dirty="0">
                          <a:solidFill>
                            <a:schemeClr val="tx1"/>
                          </a:solidFill>
                          <a:effectLst/>
                        </a:rPr>
                        <a:t>結合テスト</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100" b="0" u="none" strike="noStrike" kern="1200" dirty="0">
                          <a:solidFill>
                            <a:schemeClr val="tx1"/>
                          </a:solidFill>
                          <a:effectLst/>
                          <a:latin typeface="+mn-lt"/>
                          <a:ea typeface="+mn-ea"/>
                          <a:cs typeface="+mn-cs"/>
                        </a:rPr>
                        <a:t>8.55 </a:t>
                      </a: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rPr>
                        <a:t>開発単体①部分の結合テスト、工数は開発単体工数</a:t>
                      </a:r>
                      <a:r>
                        <a:rPr lang="en-US" altLang="ja-JP" sz="1100" b="0" u="none" strike="noStrike" kern="1200" dirty="0">
                          <a:solidFill>
                            <a:schemeClr val="tx1"/>
                          </a:solidFill>
                          <a:effectLst/>
                        </a:rPr>
                        <a:t>×0.2</a:t>
                      </a:r>
                      <a:r>
                        <a:rPr lang="ja-JP" altLang="en-US" sz="1100" b="0" u="none" strike="noStrike" kern="1200" dirty="0">
                          <a:solidFill>
                            <a:schemeClr val="tx1"/>
                          </a:solidFill>
                          <a:effectLst/>
                        </a:rPr>
                        <a:t>とする</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139015387"/>
                  </a:ext>
                </a:extLst>
              </a:tr>
              <a:tr h="152373">
                <a:tc>
                  <a:txBody>
                    <a:bodyPr/>
                    <a:lstStyle/>
                    <a:p>
                      <a:pPr marL="0" algn="l" defTabSz="914400" rtl="0" eaLnBrk="1" fontAlgn="b" latinLnBrk="0" hangingPunct="1"/>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仕様などリスク</a:t>
                      </a:r>
                      <a:r>
                        <a:rPr lang="en-US" altLang="ja-JP" sz="1100" b="0" i="0" u="none" strike="noStrike" kern="1200" dirty="0" err="1">
                          <a:solidFill>
                            <a:schemeClr val="tx1"/>
                          </a:solidFill>
                          <a:effectLst/>
                          <a:latin typeface="Meiryo UI" panose="020B0604030504040204" pitchFamily="50" charset="-128"/>
                          <a:ea typeface="Meiryo UI" panose="020B0604030504040204" pitchFamily="50" charset="-128"/>
                          <a:cs typeface="+mn-cs"/>
                        </a:rPr>
                        <a:t>Bufffer</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100" b="0" u="none" strike="noStrike" kern="1200" dirty="0">
                          <a:solidFill>
                            <a:schemeClr val="tx1"/>
                          </a:solidFill>
                          <a:effectLst/>
                          <a:latin typeface="+mn-lt"/>
                          <a:ea typeface="+mn-ea"/>
                          <a:cs typeface="+mn-cs"/>
                        </a:rPr>
                        <a:t>20</a:t>
                      </a:r>
                    </a:p>
                  </a:txBody>
                  <a:tcPr marL="0" marR="0" marT="0" marB="0" anchor="ctr"/>
                </a:tc>
                <a:tc>
                  <a:txBody>
                    <a:bodyPr/>
                    <a:lstStyle/>
                    <a:p>
                      <a:pPr marL="0" algn="l" defTabSz="914400" rtl="0" eaLnBrk="1" fontAlgn="b" latinLnBrk="0" hangingPunct="1"/>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開発工数の</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20%</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程度　（添付ファイルは</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Dataverse</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へ保存する場合、</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8</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人月程度含む）</a:t>
                      </a:r>
                    </a:p>
                  </a:txBody>
                  <a:tcPr marL="0" marR="0" marT="0" marB="0" anchor="ctr"/>
                </a:tc>
                <a:extLst>
                  <a:ext uri="{0D108BD9-81ED-4DB2-BD59-A6C34878D82A}">
                    <a16:rowId xmlns:a16="http://schemas.microsoft.com/office/drawing/2014/main" val="1502352858"/>
                  </a:ext>
                </a:extLst>
              </a:tr>
              <a:tr h="1980849">
                <a:tc>
                  <a:txBody>
                    <a:bodyPr/>
                    <a:lstStyle/>
                    <a:p>
                      <a:pPr marL="0" algn="l" defTabSz="914400" rtl="0" eaLnBrk="1" fontAlgn="b" latinLnBrk="0" hangingPunct="1"/>
                      <a:r>
                        <a:rPr lang="ja-JP" altLang="en-US" sz="1100" b="0" u="none" strike="noStrike" kern="1200" dirty="0">
                          <a:solidFill>
                            <a:schemeClr val="tx1"/>
                          </a:solidFill>
                          <a:effectLst/>
                        </a:rPr>
                        <a:t>移行</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100" b="0" u="none" strike="noStrike" kern="1200" dirty="0">
                          <a:solidFill>
                            <a:schemeClr val="tx1"/>
                          </a:solidFill>
                          <a:effectLst/>
                          <a:latin typeface="+mn-lt"/>
                          <a:ea typeface="+mn-ea"/>
                          <a:cs typeface="+mn-cs"/>
                        </a:rPr>
                        <a:t>16</a:t>
                      </a: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rPr>
                        <a:t>■移行開発</a:t>
                      </a:r>
                      <a:br>
                        <a:rPr lang="ja-JP" altLang="en-US" sz="1100" b="0" u="none" strike="noStrike" kern="1200" dirty="0">
                          <a:solidFill>
                            <a:schemeClr val="tx1"/>
                          </a:solidFill>
                          <a:effectLst/>
                        </a:rPr>
                      </a:br>
                      <a:r>
                        <a:rPr lang="ja-JP" altLang="en-US" sz="1100" b="0" u="none" strike="noStrike" kern="1200" dirty="0">
                          <a:solidFill>
                            <a:schemeClr val="tx1"/>
                          </a:solidFill>
                          <a:effectLst/>
                        </a:rPr>
                        <a:t>　①製品仕様書管理：</a:t>
                      </a:r>
                      <a:r>
                        <a:rPr lang="en-US" altLang="ja-JP" sz="1100" b="0" u="none" strike="noStrike" kern="1200" dirty="0">
                          <a:solidFill>
                            <a:schemeClr val="tx1"/>
                          </a:solidFill>
                          <a:effectLst/>
                        </a:rPr>
                        <a:t>7.75MM</a:t>
                      </a:r>
                      <a:br>
                        <a:rPr lang="en-US" altLang="ja-JP" sz="1100" b="0" u="none" strike="noStrike" kern="1200" dirty="0">
                          <a:solidFill>
                            <a:schemeClr val="tx1"/>
                          </a:solidFill>
                          <a:effectLst/>
                        </a:rPr>
                      </a:br>
                      <a:r>
                        <a:rPr lang="en-US" altLang="ja-JP" sz="1100" b="0" u="none" strike="noStrike" kern="1200" dirty="0">
                          <a:solidFill>
                            <a:schemeClr val="tx1"/>
                          </a:solidFill>
                          <a:effectLst/>
                        </a:rPr>
                        <a:t>  </a:t>
                      </a:r>
                      <a:r>
                        <a:rPr lang="ja-JP" altLang="en-US" sz="1100" b="0" u="none" strike="noStrike" kern="1200" dirty="0">
                          <a:solidFill>
                            <a:schemeClr val="tx1"/>
                          </a:solidFill>
                          <a:effectLst/>
                        </a:rPr>
                        <a:t>　</a:t>
                      </a:r>
                      <a:r>
                        <a:rPr lang="en-US" altLang="ja-JP" sz="1100" b="0" u="none" strike="noStrike" kern="1200" dirty="0">
                          <a:solidFill>
                            <a:schemeClr val="tx1"/>
                          </a:solidFill>
                          <a:effectLst/>
                        </a:rPr>
                        <a:t>1</a:t>
                      </a:r>
                      <a:r>
                        <a:rPr lang="ja-JP" altLang="en-US" sz="1100" b="0" u="none" strike="noStrike" kern="1200" dirty="0">
                          <a:solidFill>
                            <a:schemeClr val="tx1"/>
                          </a:solidFill>
                          <a:effectLst/>
                        </a:rPr>
                        <a:t>社の三つ</a:t>
                      </a:r>
                      <a:r>
                        <a:rPr lang="en-US" altLang="ja-JP" sz="1100" b="0" u="none" strike="noStrike" kern="1200" dirty="0">
                          <a:solidFill>
                            <a:schemeClr val="tx1"/>
                          </a:solidFill>
                          <a:effectLst/>
                        </a:rPr>
                        <a:t>DB</a:t>
                      </a:r>
                      <a:r>
                        <a:rPr lang="ja-JP" altLang="en-US" sz="1100" b="0" u="none" strike="noStrike" kern="1200" dirty="0">
                          <a:solidFill>
                            <a:schemeClr val="tx1"/>
                          </a:solidFill>
                          <a:effectLst/>
                        </a:rPr>
                        <a:t>をメインで実施（</a:t>
                      </a:r>
                      <a:r>
                        <a:rPr lang="en-US" altLang="ja-JP" sz="1100" b="0" u="none" strike="noStrike" kern="1200" dirty="0">
                          <a:solidFill>
                            <a:schemeClr val="tx1"/>
                          </a:solidFill>
                          <a:effectLst/>
                        </a:rPr>
                        <a:t>5.00MM</a:t>
                      </a:r>
                      <a:r>
                        <a:rPr lang="ja-JP" altLang="en-US" sz="1100" b="0" u="none" strike="noStrike" kern="1200" dirty="0">
                          <a:solidFill>
                            <a:schemeClr val="tx1"/>
                          </a:solidFill>
                          <a:effectLst/>
                        </a:rPr>
                        <a:t>）、残り</a:t>
                      </a:r>
                      <a:r>
                        <a:rPr lang="en-US" altLang="ja-JP" sz="1100" b="0" u="none" strike="noStrike" kern="1200" dirty="0">
                          <a:solidFill>
                            <a:schemeClr val="tx1"/>
                          </a:solidFill>
                          <a:effectLst/>
                        </a:rPr>
                        <a:t>11</a:t>
                      </a:r>
                      <a:r>
                        <a:rPr lang="ja-JP" altLang="en-US" sz="1100" b="0" u="none" strike="noStrike" kern="1200" dirty="0">
                          <a:solidFill>
                            <a:schemeClr val="tx1"/>
                          </a:solidFill>
                          <a:effectLst/>
                        </a:rPr>
                        <a:t>社の差分解析は</a:t>
                      </a:r>
                      <a:r>
                        <a:rPr lang="en-US" altLang="ja-JP" sz="1100" b="0" u="none" strike="noStrike" kern="1200" dirty="0">
                          <a:solidFill>
                            <a:schemeClr val="tx1"/>
                          </a:solidFill>
                          <a:effectLst/>
                        </a:rPr>
                        <a:t>5MD</a:t>
                      </a:r>
                      <a:r>
                        <a:rPr lang="ja-JP" altLang="en-US" sz="1100" b="0" u="none" strike="noStrike" kern="1200" dirty="0">
                          <a:solidFill>
                            <a:schemeClr val="tx1"/>
                          </a:solidFill>
                          <a:effectLst/>
                        </a:rPr>
                        <a:t>／</a:t>
                      </a:r>
                      <a:r>
                        <a:rPr lang="en-US" altLang="ja-JP" sz="1100" b="0" u="none" strike="noStrike" kern="1200" dirty="0">
                          <a:solidFill>
                            <a:schemeClr val="tx1"/>
                          </a:solidFill>
                          <a:effectLst/>
                        </a:rPr>
                        <a:t>DB</a:t>
                      </a:r>
                      <a:r>
                        <a:rPr lang="ja-JP" altLang="en-US" sz="1100" b="0" u="none" strike="noStrike" kern="1200" dirty="0">
                          <a:solidFill>
                            <a:schemeClr val="tx1"/>
                          </a:solidFill>
                          <a:effectLst/>
                        </a:rPr>
                        <a:t>で</a:t>
                      </a:r>
                      <a:r>
                        <a:rPr lang="en-US" altLang="ja-JP" sz="1100" b="0" u="none" strike="noStrike" kern="1200" dirty="0">
                          <a:solidFill>
                            <a:schemeClr val="tx1"/>
                          </a:solidFill>
                          <a:effectLst/>
                        </a:rPr>
                        <a:t>2.75MM</a:t>
                      </a:r>
                      <a:br>
                        <a:rPr lang="en-US" altLang="ja-JP" sz="1100" b="0" u="none" strike="noStrike" kern="1200" dirty="0">
                          <a:solidFill>
                            <a:schemeClr val="tx1"/>
                          </a:solidFill>
                          <a:effectLst/>
                        </a:rPr>
                      </a:br>
                      <a:r>
                        <a:rPr lang="ja-JP" altLang="en-US" sz="1100" b="0" u="none" strike="noStrike" kern="1200" dirty="0">
                          <a:solidFill>
                            <a:schemeClr val="tx1"/>
                          </a:solidFill>
                          <a:effectLst/>
                        </a:rPr>
                        <a:t>　②納入仕様書管理：</a:t>
                      </a:r>
                      <a:r>
                        <a:rPr lang="en-US" altLang="ja-JP" sz="1100" b="0" u="none" strike="noStrike" kern="1200" dirty="0">
                          <a:solidFill>
                            <a:schemeClr val="tx1"/>
                          </a:solidFill>
                          <a:effectLst/>
                        </a:rPr>
                        <a:t>2.55MM</a:t>
                      </a:r>
                      <a:br>
                        <a:rPr lang="en-US" altLang="ja-JP" sz="1100" b="0" u="none" strike="noStrike" kern="1200" dirty="0">
                          <a:solidFill>
                            <a:schemeClr val="tx1"/>
                          </a:solidFill>
                          <a:effectLst/>
                        </a:rPr>
                      </a:br>
                      <a:r>
                        <a:rPr lang="ja-JP" altLang="en-US" sz="1100" b="0" u="none" strike="noStrike" kern="1200" dirty="0">
                          <a:solidFill>
                            <a:schemeClr val="tx1"/>
                          </a:solidFill>
                          <a:effectLst/>
                        </a:rPr>
                        <a:t>　　</a:t>
                      </a:r>
                      <a:r>
                        <a:rPr lang="en-US" altLang="ja-JP" sz="1100" b="0" u="none" strike="noStrike" kern="1200" dirty="0">
                          <a:solidFill>
                            <a:schemeClr val="tx1"/>
                          </a:solidFill>
                          <a:effectLst/>
                        </a:rPr>
                        <a:t>1</a:t>
                      </a:r>
                      <a:r>
                        <a:rPr lang="ja-JP" altLang="en-US" sz="1100" b="0" u="none" strike="noStrike" kern="1200" dirty="0">
                          <a:solidFill>
                            <a:schemeClr val="tx1"/>
                          </a:solidFill>
                          <a:effectLst/>
                        </a:rPr>
                        <a:t>社の</a:t>
                      </a:r>
                      <a:r>
                        <a:rPr lang="en-US" altLang="ja-JP" sz="1100" b="0" u="none" strike="noStrike" kern="1200" dirty="0">
                          <a:solidFill>
                            <a:schemeClr val="tx1"/>
                          </a:solidFill>
                          <a:effectLst/>
                        </a:rPr>
                        <a:t>DB</a:t>
                      </a:r>
                      <a:r>
                        <a:rPr lang="ja-JP" altLang="en-US" sz="1100" b="0" u="none" strike="noStrike" kern="1200" dirty="0">
                          <a:solidFill>
                            <a:schemeClr val="tx1"/>
                          </a:solidFill>
                          <a:effectLst/>
                        </a:rPr>
                        <a:t>をメインで実施（</a:t>
                      </a:r>
                      <a:r>
                        <a:rPr lang="en-US" altLang="ja-JP" sz="1100" b="0" u="none" strike="noStrike" kern="1200" dirty="0">
                          <a:solidFill>
                            <a:schemeClr val="tx1"/>
                          </a:solidFill>
                          <a:effectLst/>
                        </a:rPr>
                        <a:t>2.00MM</a:t>
                      </a:r>
                      <a:r>
                        <a:rPr lang="ja-JP" altLang="en-US" sz="1100" b="0" u="none" strike="noStrike" kern="1200" dirty="0">
                          <a:solidFill>
                            <a:schemeClr val="tx1"/>
                          </a:solidFill>
                          <a:effectLst/>
                        </a:rPr>
                        <a:t>）、残り</a:t>
                      </a:r>
                      <a:r>
                        <a:rPr lang="en-US" altLang="ja-JP" sz="1100" b="0" u="none" strike="noStrike" kern="1200" dirty="0">
                          <a:solidFill>
                            <a:schemeClr val="tx1"/>
                          </a:solidFill>
                          <a:effectLst/>
                        </a:rPr>
                        <a:t>11</a:t>
                      </a:r>
                      <a:r>
                        <a:rPr lang="ja-JP" altLang="en-US" sz="1100" b="0" u="none" strike="noStrike" kern="1200" dirty="0">
                          <a:solidFill>
                            <a:schemeClr val="tx1"/>
                          </a:solidFill>
                          <a:effectLst/>
                        </a:rPr>
                        <a:t>社の差分解析は</a:t>
                      </a:r>
                      <a:r>
                        <a:rPr lang="en-US" altLang="ja-JP" sz="1100" b="0" u="none" strike="noStrike" kern="1200" dirty="0">
                          <a:solidFill>
                            <a:schemeClr val="tx1"/>
                          </a:solidFill>
                          <a:effectLst/>
                        </a:rPr>
                        <a:t>2MD</a:t>
                      </a:r>
                      <a:r>
                        <a:rPr lang="ja-JP" altLang="en-US" sz="1100" b="0" u="none" strike="noStrike" kern="1200" dirty="0">
                          <a:solidFill>
                            <a:schemeClr val="tx1"/>
                          </a:solidFill>
                          <a:effectLst/>
                        </a:rPr>
                        <a:t>／</a:t>
                      </a:r>
                      <a:r>
                        <a:rPr lang="en-US" altLang="ja-JP" sz="1100" b="0" u="none" strike="noStrike" kern="1200" dirty="0">
                          <a:solidFill>
                            <a:schemeClr val="tx1"/>
                          </a:solidFill>
                          <a:effectLst/>
                        </a:rPr>
                        <a:t>DB</a:t>
                      </a:r>
                      <a:r>
                        <a:rPr lang="ja-JP" altLang="en-US" sz="1100" b="0" u="none" strike="noStrike" kern="1200" dirty="0">
                          <a:solidFill>
                            <a:schemeClr val="tx1"/>
                          </a:solidFill>
                          <a:effectLst/>
                        </a:rPr>
                        <a:t>で</a:t>
                      </a:r>
                      <a:r>
                        <a:rPr lang="en-US" altLang="ja-JP" sz="1100" b="0" u="none" strike="noStrike" kern="1200" dirty="0">
                          <a:solidFill>
                            <a:schemeClr val="tx1"/>
                          </a:solidFill>
                          <a:effectLst/>
                        </a:rPr>
                        <a:t>0.55MM</a:t>
                      </a:r>
                      <a:br>
                        <a:rPr lang="en-US" altLang="ja-JP" sz="1100" b="0" u="none" strike="noStrike" kern="1200" dirty="0">
                          <a:solidFill>
                            <a:schemeClr val="tx1"/>
                          </a:solidFill>
                          <a:effectLst/>
                        </a:rPr>
                      </a:br>
                      <a:r>
                        <a:rPr lang="ja-JP" altLang="en-US" sz="1100" b="0" u="none" strike="noStrike" kern="1200" dirty="0">
                          <a:solidFill>
                            <a:schemeClr val="tx1"/>
                          </a:solidFill>
                          <a:effectLst/>
                        </a:rPr>
                        <a:t>　③その他個別</a:t>
                      </a:r>
                      <a:r>
                        <a:rPr lang="en-US" altLang="ja-JP" sz="1100" b="0" u="none" strike="noStrike" kern="1200" dirty="0">
                          <a:solidFill>
                            <a:schemeClr val="tx1"/>
                          </a:solidFill>
                          <a:effectLst/>
                        </a:rPr>
                        <a:t>DB</a:t>
                      </a:r>
                      <a:r>
                        <a:rPr lang="ja-JP" altLang="en-US" sz="1100" b="0" u="none" strike="noStrike" kern="1200" dirty="0">
                          <a:solidFill>
                            <a:schemeClr val="tx1"/>
                          </a:solidFill>
                          <a:effectLst/>
                        </a:rPr>
                        <a:t>：</a:t>
                      </a:r>
                      <a:r>
                        <a:rPr lang="en-US" altLang="ja-JP" sz="1100" b="0" u="none" strike="noStrike" kern="1200" dirty="0">
                          <a:solidFill>
                            <a:schemeClr val="tx1"/>
                          </a:solidFill>
                          <a:effectLst/>
                        </a:rPr>
                        <a:t>1.85MM</a:t>
                      </a:r>
                      <a:br>
                        <a:rPr lang="en-US" altLang="ja-JP" sz="1100" b="0" u="none" strike="noStrike" kern="1200" dirty="0">
                          <a:solidFill>
                            <a:schemeClr val="tx1"/>
                          </a:solidFill>
                          <a:effectLst/>
                        </a:rPr>
                      </a:br>
                      <a:r>
                        <a:rPr lang="ja-JP" altLang="en-US" sz="1100" b="0" u="none" strike="noStrike" kern="1200" dirty="0">
                          <a:solidFill>
                            <a:schemeClr val="tx1"/>
                          </a:solidFill>
                          <a:effectLst/>
                        </a:rPr>
                        <a:t>　  </a:t>
                      </a:r>
                      <a:r>
                        <a:rPr lang="en-US" altLang="ja-JP" sz="1100" b="0" u="none" strike="noStrike" kern="1200" dirty="0">
                          <a:solidFill>
                            <a:schemeClr val="tx1"/>
                          </a:solidFill>
                          <a:effectLst/>
                        </a:rPr>
                        <a:t>1</a:t>
                      </a:r>
                      <a:r>
                        <a:rPr lang="ja-JP" altLang="en-US" sz="1100" b="0" u="none" strike="noStrike" kern="1200" dirty="0">
                          <a:solidFill>
                            <a:schemeClr val="tx1"/>
                          </a:solidFill>
                          <a:effectLst/>
                        </a:rPr>
                        <a:t>社の</a:t>
                      </a:r>
                      <a:r>
                        <a:rPr lang="en-US" altLang="ja-JP" sz="1100" b="0" u="none" strike="noStrike" kern="1200" dirty="0">
                          <a:solidFill>
                            <a:schemeClr val="tx1"/>
                          </a:solidFill>
                          <a:effectLst/>
                        </a:rPr>
                        <a:t>DB</a:t>
                      </a:r>
                      <a:r>
                        <a:rPr lang="ja-JP" altLang="en-US" sz="1100" b="0" u="none" strike="noStrike" kern="1200" dirty="0">
                          <a:solidFill>
                            <a:schemeClr val="tx1"/>
                          </a:solidFill>
                          <a:effectLst/>
                        </a:rPr>
                        <a:t>をメインで実施（</a:t>
                      </a:r>
                      <a:r>
                        <a:rPr lang="en-US" altLang="ja-JP" sz="1100" b="0" u="none" strike="noStrike" kern="1200" dirty="0">
                          <a:solidFill>
                            <a:schemeClr val="tx1"/>
                          </a:solidFill>
                          <a:effectLst/>
                        </a:rPr>
                        <a:t>1.50MM</a:t>
                      </a:r>
                      <a:r>
                        <a:rPr lang="ja-JP" altLang="en-US" sz="1100" b="0" u="none" strike="noStrike" kern="1200" dirty="0">
                          <a:solidFill>
                            <a:schemeClr val="tx1"/>
                          </a:solidFill>
                          <a:effectLst/>
                        </a:rPr>
                        <a:t>）、残り</a:t>
                      </a:r>
                      <a:r>
                        <a:rPr lang="en-US" altLang="ja-JP" sz="1100" b="0" u="none" strike="noStrike" kern="1200" dirty="0">
                          <a:solidFill>
                            <a:schemeClr val="tx1"/>
                          </a:solidFill>
                          <a:effectLst/>
                        </a:rPr>
                        <a:t>7</a:t>
                      </a:r>
                      <a:r>
                        <a:rPr lang="ja-JP" altLang="en-US" sz="1100" b="0" u="none" strike="noStrike" kern="1200" dirty="0">
                          <a:solidFill>
                            <a:schemeClr val="tx1"/>
                          </a:solidFill>
                          <a:effectLst/>
                        </a:rPr>
                        <a:t>社の差分解析は</a:t>
                      </a:r>
                      <a:r>
                        <a:rPr lang="en-US" altLang="ja-JP" sz="1100" b="0" u="none" strike="noStrike" kern="1200" dirty="0">
                          <a:solidFill>
                            <a:schemeClr val="tx1"/>
                          </a:solidFill>
                          <a:effectLst/>
                        </a:rPr>
                        <a:t>1MD</a:t>
                      </a:r>
                      <a:r>
                        <a:rPr lang="ja-JP" altLang="en-US" sz="1100" b="0" u="none" strike="noStrike" kern="1200" dirty="0">
                          <a:solidFill>
                            <a:schemeClr val="tx1"/>
                          </a:solidFill>
                          <a:effectLst/>
                        </a:rPr>
                        <a:t>／</a:t>
                      </a:r>
                      <a:r>
                        <a:rPr lang="en-US" altLang="ja-JP" sz="1100" b="0" u="none" strike="noStrike" kern="1200" dirty="0">
                          <a:solidFill>
                            <a:schemeClr val="tx1"/>
                          </a:solidFill>
                          <a:effectLst/>
                        </a:rPr>
                        <a:t>DB</a:t>
                      </a:r>
                      <a:r>
                        <a:rPr lang="ja-JP" altLang="en-US" sz="1100" b="0" u="none" strike="noStrike" kern="1200" dirty="0">
                          <a:solidFill>
                            <a:schemeClr val="tx1"/>
                          </a:solidFill>
                          <a:effectLst/>
                        </a:rPr>
                        <a:t>で</a:t>
                      </a:r>
                      <a:r>
                        <a:rPr lang="en-US" altLang="ja-JP" sz="1100" b="0" u="none" strike="noStrike" kern="1200" dirty="0">
                          <a:solidFill>
                            <a:schemeClr val="tx1"/>
                          </a:solidFill>
                          <a:effectLst/>
                        </a:rPr>
                        <a:t>0.35MM</a:t>
                      </a:r>
                      <a:br>
                        <a:rPr lang="en-US" altLang="ja-JP" sz="1100" b="0" u="none" strike="noStrike" kern="1200" dirty="0">
                          <a:solidFill>
                            <a:schemeClr val="tx1"/>
                          </a:solidFill>
                          <a:effectLst/>
                        </a:rPr>
                      </a:br>
                      <a:r>
                        <a:rPr lang="en-US" altLang="ja-JP" sz="1100" b="0" u="none" strike="noStrike" kern="1200" dirty="0">
                          <a:solidFill>
                            <a:schemeClr val="tx1"/>
                          </a:solidFill>
                          <a:effectLst/>
                        </a:rPr>
                        <a:t>■</a:t>
                      </a:r>
                      <a:r>
                        <a:rPr lang="ja-JP" altLang="en-US" sz="1100" b="0" u="none" strike="noStrike" kern="1200" dirty="0">
                          <a:solidFill>
                            <a:schemeClr val="tx1"/>
                          </a:solidFill>
                          <a:effectLst/>
                        </a:rPr>
                        <a:t>移行手順書作成：</a:t>
                      </a:r>
                      <a:r>
                        <a:rPr lang="en-US" altLang="ja-JP" sz="1100" b="0" u="none" strike="noStrike" kern="1200" dirty="0">
                          <a:solidFill>
                            <a:schemeClr val="tx1"/>
                          </a:solidFill>
                          <a:effectLst/>
                        </a:rPr>
                        <a:t>1.00MM</a:t>
                      </a:r>
                      <a:br>
                        <a:rPr lang="en-US" altLang="ja-JP" sz="1100" b="0" u="none" strike="noStrike" kern="1200" dirty="0">
                          <a:solidFill>
                            <a:schemeClr val="tx1"/>
                          </a:solidFill>
                          <a:effectLst/>
                        </a:rPr>
                      </a:br>
                      <a:r>
                        <a:rPr lang="ja-JP" altLang="en-US" sz="1100" b="0" u="none" strike="noStrike" kern="1200" dirty="0">
                          <a:solidFill>
                            <a:schemeClr val="tx1"/>
                          </a:solidFill>
                          <a:effectLst/>
                        </a:rPr>
                        <a:t>　</a:t>
                      </a:r>
                      <a:r>
                        <a:rPr lang="en-US" altLang="ja-JP" sz="1100" b="0" u="none" strike="noStrike" kern="1200" dirty="0">
                          <a:solidFill>
                            <a:schemeClr val="tx1"/>
                          </a:solidFill>
                          <a:effectLst/>
                        </a:rPr>
                        <a:t>20MD</a:t>
                      </a:r>
                      <a:r>
                        <a:rPr lang="ja-JP" altLang="en-US" sz="1100" b="0" u="none" strike="noStrike" kern="1200" dirty="0">
                          <a:solidFill>
                            <a:schemeClr val="tx1"/>
                          </a:solidFill>
                          <a:effectLst/>
                        </a:rPr>
                        <a:t>の作業想定（メインはそれぞれの</a:t>
                      </a:r>
                      <a:r>
                        <a:rPr lang="en-US" altLang="ja-JP" sz="1100" b="0" u="none" strike="noStrike" kern="1200" dirty="0">
                          <a:solidFill>
                            <a:schemeClr val="tx1"/>
                          </a:solidFill>
                          <a:effectLst/>
                        </a:rPr>
                        <a:t>1</a:t>
                      </a:r>
                      <a:r>
                        <a:rPr lang="ja-JP" altLang="en-US" sz="1100" b="0" u="none" strike="noStrike" kern="1200" dirty="0">
                          <a:solidFill>
                            <a:schemeClr val="tx1"/>
                          </a:solidFill>
                          <a:effectLst/>
                        </a:rPr>
                        <a:t>社で、残りの会社はコピー展開）</a:t>
                      </a:r>
                      <a:br>
                        <a:rPr lang="ja-JP" altLang="en-US" sz="1100" b="0" u="none" strike="noStrike" kern="1200" dirty="0">
                          <a:solidFill>
                            <a:schemeClr val="tx1"/>
                          </a:solidFill>
                          <a:effectLst/>
                        </a:rPr>
                      </a:br>
                      <a:r>
                        <a:rPr lang="ja-JP" altLang="en-US" sz="1100" b="0" u="none" strike="noStrike" kern="1200" dirty="0">
                          <a:solidFill>
                            <a:schemeClr val="tx1"/>
                          </a:solidFill>
                          <a:effectLst/>
                        </a:rPr>
                        <a:t>■移行リハーサル：</a:t>
                      </a:r>
                      <a:r>
                        <a:rPr lang="en-US" altLang="ja-JP" sz="1100" b="0" u="none" strike="noStrike" kern="1200" dirty="0">
                          <a:solidFill>
                            <a:schemeClr val="tx1"/>
                          </a:solidFill>
                          <a:effectLst/>
                        </a:rPr>
                        <a:t>1.85MM</a:t>
                      </a:r>
                      <a:br>
                        <a:rPr lang="en-US" altLang="ja-JP" sz="1100" b="0" u="none" strike="noStrike" kern="1200" dirty="0">
                          <a:solidFill>
                            <a:schemeClr val="tx1"/>
                          </a:solidFill>
                          <a:effectLst/>
                        </a:rPr>
                      </a:br>
                      <a:r>
                        <a:rPr lang="ja-JP" altLang="en-US" sz="1100" b="0" u="none" strike="noStrike" kern="1200" dirty="0">
                          <a:solidFill>
                            <a:schemeClr val="tx1"/>
                          </a:solidFill>
                          <a:effectLst/>
                        </a:rPr>
                        <a:t>　</a:t>
                      </a:r>
                      <a:r>
                        <a:rPr lang="en-US" altLang="ja-JP" sz="1100" b="0" u="none" strike="noStrike" kern="1200" dirty="0">
                          <a:solidFill>
                            <a:schemeClr val="tx1"/>
                          </a:solidFill>
                          <a:effectLst/>
                        </a:rPr>
                        <a:t>3</a:t>
                      </a:r>
                      <a:r>
                        <a:rPr lang="ja-JP" altLang="en-US" sz="1100" b="0" u="none" strike="noStrike" kern="1200" dirty="0">
                          <a:solidFill>
                            <a:schemeClr val="tx1"/>
                          </a:solidFill>
                          <a:effectLst/>
                        </a:rPr>
                        <a:t>回実施する想定、</a:t>
                      </a:r>
                      <a:r>
                        <a:rPr lang="en-US" altLang="ja-JP" sz="1100" b="0" u="none" strike="noStrike" kern="1200" dirty="0">
                          <a:solidFill>
                            <a:schemeClr val="tx1"/>
                          </a:solidFill>
                          <a:effectLst/>
                        </a:rPr>
                        <a:t>15MD</a:t>
                      </a:r>
                      <a:r>
                        <a:rPr lang="ja-JP" altLang="en-US" sz="1100" b="0" u="none" strike="noStrike" kern="1200" dirty="0">
                          <a:solidFill>
                            <a:schemeClr val="tx1"/>
                          </a:solidFill>
                          <a:effectLst/>
                        </a:rPr>
                        <a:t>＋</a:t>
                      </a:r>
                      <a:r>
                        <a:rPr lang="en-US" altLang="ja-JP" sz="1100" b="0" u="none" strike="noStrike" kern="1200" dirty="0">
                          <a:solidFill>
                            <a:schemeClr val="tx1"/>
                          </a:solidFill>
                          <a:effectLst/>
                        </a:rPr>
                        <a:t>12MD</a:t>
                      </a:r>
                      <a:r>
                        <a:rPr lang="ja-JP" altLang="en-US" sz="1100" b="0" u="none" strike="noStrike" kern="1200" dirty="0">
                          <a:solidFill>
                            <a:schemeClr val="tx1"/>
                          </a:solidFill>
                          <a:effectLst/>
                        </a:rPr>
                        <a:t>＋</a:t>
                      </a:r>
                      <a:r>
                        <a:rPr lang="en-US" altLang="ja-JP" sz="1100" b="0" u="none" strike="noStrike" kern="1200" dirty="0">
                          <a:solidFill>
                            <a:schemeClr val="tx1"/>
                          </a:solidFill>
                          <a:effectLst/>
                        </a:rPr>
                        <a:t>10MD </a:t>
                      </a:r>
                      <a:r>
                        <a:rPr lang="ja-JP" altLang="en-US" sz="1100" b="0" u="none" strike="noStrike" kern="1200" dirty="0">
                          <a:solidFill>
                            <a:schemeClr val="tx1"/>
                          </a:solidFill>
                          <a:effectLst/>
                        </a:rPr>
                        <a:t>の想定</a:t>
                      </a:r>
                      <a:br>
                        <a:rPr lang="ja-JP" altLang="en-US" sz="1100" b="0" u="none" strike="noStrike" kern="1200" dirty="0">
                          <a:solidFill>
                            <a:schemeClr val="tx1"/>
                          </a:solidFill>
                          <a:effectLst/>
                        </a:rPr>
                      </a:br>
                      <a:r>
                        <a:rPr lang="ja-JP" altLang="en-US" sz="1100" b="0" u="none" strike="noStrike" kern="1200" dirty="0">
                          <a:solidFill>
                            <a:schemeClr val="tx1"/>
                          </a:solidFill>
                          <a:effectLst/>
                        </a:rPr>
                        <a:t>■移行作業：</a:t>
                      </a:r>
                      <a:r>
                        <a:rPr lang="en-US" altLang="ja-JP" sz="1100" b="0" u="none" strike="noStrike" kern="1200" dirty="0">
                          <a:solidFill>
                            <a:schemeClr val="tx1"/>
                          </a:solidFill>
                          <a:effectLst/>
                        </a:rPr>
                        <a:t>1.00MM</a:t>
                      </a:r>
                      <a:br>
                        <a:rPr lang="en-US" altLang="ja-JP" sz="1100" b="0" u="none" strike="noStrike" kern="1200" dirty="0">
                          <a:solidFill>
                            <a:schemeClr val="tx1"/>
                          </a:solidFill>
                          <a:effectLst/>
                        </a:rPr>
                      </a:br>
                      <a:r>
                        <a:rPr lang="ja-JP" altLang="en-US" sz="1100" b="0" u="none" strike="noStrike" kern="1200" dirty="0">
                          <a:solidFill>
                            <a:schemeClr val="tx1"/>
                          </a:solidFill>
                          <a:effectLst/>
                        </a:rPr>
                        <a:t>　</a:t>
                      </a:r>
                      <a:r>
                        <a:rPr lang="en-US" altLang="ja-JP" sz="1100" b="0" u="none" strike="noStrike" kern="1200" dirty="0">
                          <a:solidFill>
                            <a:schemeClr val="tx1"/>
                          </a:solidFill>
                          <a:effectLst/>
                        </a:rPr>
                        <a:t>20MD</a:t>
                      </a:r>
                      <a:r>
                        <a:rPr lang="ja-JP" altLang="en-US" sz="1100" b="0" u="none" strike="noStrike" kern="1200" dirty="0">
                          <a:solidFill>
                            <a:schemeClr val="tx1"/>
                          </a:solidFill>
                          <a:effectLst/>
                        </a:rPr>
                        <a:t>の作業想定</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705557341"/>
                  </a:ext>
                </a:extLst>
              </a:tr>
              <a:tr h="152373">
                <a:tc>
                  <a:txBody>
                    <a:bodyPr/>
                    <a:lstStyle/>
                    <a:p>
                      <a:pPr marL="0" algn="l" defTabSz="914400" rtl="0" eaLnBrk="1" fontAlgn="b" latinLnBrk="0" hangingPunct="1"/>
                      <a:r>
                        <a:rPr lang="ja-JP" altLang="en-US" sz="1100" b="0" u="none" strike="noStrike" kern="1200" dirty="0">
                          <a:solidFill>
                            <a:schemeClr val="tx1"/>
                          </a:solidFill>
                          <a:effectLst/>
                          <a:latin typeface="+mn-lt"/>
                          <a:ea typeface="+mn-ea"/>
                          <a:cs typeface="+mn-cs"/>
                        </a:rPr>
                        <a:t>性能測定、</a:t>
                      </a:r>
                      <a:r>
                        <a:rPr lang="en-US" altLang="ja-JP" sz="1100" b="0" u="none" strike="noStrike" kern="1200" dirty="0">
                          <a:solidFill>
                            <a:schemeClr val="tx1"/>
                          </a:solidFill>
                          <a:effectLst/>
                          <a:latin typeface="+mn-lt"/>
                          <a:ea typeface="+mn-ea"/>
                          <a:cs typeface="+mn-cs"/>
                        </a:rPr>
                        <a:t>Tunning</a:t>
                      </a:r>
                      <a:endParaRPr lang="ja-JP" altLang="en-US"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100" b="0" u="none" strike="noStrike" kern="1200" dirty="0">
                          <a:solidFill>
                            <a:schemeClr val="tx1"/>
                          </a:solidFill>
                          <a:effectLst/>
                          <a:latin typeface="+mn-lt"/>
                          <a:ea typeface="+mn-ea"/>
                          <a:cs typeface="+mn-cs"/>
                        </a:rPr>
                        <a:t>6</a:t>
                      </a:r>
                    </a:p>
                  </a:txBody>
                  <a:tcPr marL="0" marR="0" marT="0" marB="0" anchor="ctr"/>
                </a:tc>
                <a:tc>
                  <a:txBody>
                    <a:bodyPr/>
                    <a:lstStyle/>
                    <a:p>
                      <a:pPr marL="0" algn="l" defTabSz="914400" rtl="0" eaLnBrk="1" fontAlgn="b" latinLnBrk="0" hangingPunct="1"/>
                      <a:endParaRPr lang="ja-JP" altLang="en-US" sz="1100" b="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1346797334"/>
                  </a:ext>
                </a:extLst>
              </a:tr>
              <a:tr h="152373">
                <a:tc>
                  <a:txBody>
                    <a:bodyPr/>
                    <a:lstStyle/>
                    <a:p>
                      <a:pPr marL="0" algn="l" defTabSz="914400" rtl="0" eaLnBrk="1" fontAlgn="b" latinLnBrk="0" hangingPunct="1"/>
                      <a:r>
                        <a:rPr lang="en-US" altLang="ja-JP" sz="1100" b="0" u="none" strike="noStrike" kern="1200" dirty="0">
                          <a:solidFill>
                            <a:schemeClr val="tx1"/>
                          </a:solidFill>
                          <a:effectLst/>
                          <a:latin typeface="+mn-lt"/>
                          <a:ea typeface="+mn-ea"/>
                          <a:cs typeface="+mn-cs"/>
                        </a:rPr>
                        <a:t>UAT</a:t>
                      </a:r>
                      <a:r>
                        <a:rPr lang="ja-JP" altLang="en-US" sz="1100" b="0" u="none" strike="noStrike" kern="1200" dirty="0">
                          <a:solidFill>
                            <a:schemeClr val="tx1"/>
                          </a:solidFill>
                          <a:effectLst/>
                          <a:latin typeface="+mn-lt"/>
                          <a:ea typeface="+mn-ea"/>
                          <a:cs typeface="+mn-cs"/>
                        </a:rPr>
                        <a:t>支援、リリース</a:t>
                      </a:r>
                    </a:p>
                  </a:txBody>
                  <a:tcPr marL="0" marR="0" marT="0" marB="0" anchor="ctr"/>
                </a:tc>
                <a:tc>
                  <a:txBody>
                    <a:bodyPr/>
                    <a:lstStyle/>
                    <a:p>
                      <a:pPr marL="0" algn="l" defTabSz="914400" rtl="0" eaLnBrk="1" fontAlgn="b" latinLnBrk="0" hangingPunct="1"/>
                      <a:r>
                        <a:rPr lang="en-US" altLang="ja-JP" sz="1100" b="0" u="none" strike="noStrike" kern="1200" dirty="0">
                          <a:solidFill>
                            <a:schemeClr val="tx1"/>
                          </a:solidFill>
                          <a:effectLst/>
                          <a:latin typeface="+mn-lt"/>
                          <a:ea typeface="+mn-ea"/>
                          <a:cs typeface="+mn-cs"/>
                        </a:rPr>
                        <a:t>29</a:t>
                      </a: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latin typeface="+mn-lt"/>
                          <a:ea typeface="+mn-ea"/>
                          <a:cs typeface="+mn-cs"/>
                        </a:rPr>
                        <a:t>システム毎に、</a:t>
                      </a:r>
                      <a:r>
                        <a:rPr lang="en-US" altLang="ja-JP" sz="1100" b="0" u="none" strike="noStrike" kern="1200" dirty="0">
                          <a:solidFill>
                            <a:schemeClr val="tx1"/>
                          </a:solidFill>
                          <a:effectLst/>
                          <a:latin typeface="+mn-lt"/>
                          <a:ea typeface="+mn-ea"/>
                          <a:cs typeface="+mn-cs"/>
                        </a:rPr>
                        <a:t>1MM*29</a:t>
                      </a:r>
                      <a:endParaRPr lang="ja-JP" altLang="en-US" sz="1100" b="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3197948973"/>
                  </a:ext>
                </a:extLst>
              </a:tr>
              <a:tr h="299406">
                <a:tc>
                  <a:txBody>
                    <a:bodyPr/>
                    <a:lstStyle/>
                    <a:p>
                      <a:pPr marL="0" algn="l" defTabSz="914400" rtl="0" eaLnBrk="1" fontAlgn="b" latinLnBrk="0" hangingPunct="1"/>
                      <a:r>
                        <a:rPr lang="ja-JP" altLang="en-US" sz="1100" b="0" u="none" strike="noStrike" kern="1200" dirty="0">
                          <a:solidFill>
                            <a:schemeClr val="tx1"/>
                          </a:solidFill>
                          <a:effectLst/>
                          <a:latin typeface="+mn-lt"/>
                          <a:ea typeface="+mn-ea"/>
                          <a:cs typeface="+mn-cs"/>
                        </a:rPr>
                        <a:t>初期サポート</a:t>
                      </a:r>
                    </a:p>
                  </a:txBody>
                  <a:tcPr marL="0" marR="0" marT="0" marB="0" anchor="ctr"/>
                </a:tc>
                <a:tc>
                  <a:txBody>
                    <a:bodyPr/>
                    <a:lstStyle/>
                    <a:p>
                      <a:pPr marL="0" algn="l" defTabSz="914400" rtl="0" eaLnBrk="1" fontAlgn="b" latinLnBrk="0" hangingPunct="1"/>
                      <a:r>
                        <a:rPr lang="en-US" altLang="ja-JP" sz="1100" b="0" u="none" strike="noStrike" kern="1200" dirty="0">
                          <a:solidFill>
                            <a:schemeClr val="tx1"/>
                          </a:solidFill>
                          <a:effectLst/>
                          <a:latin typeface="+mn-lt"/>
                          <a:ea typeface="+mn-ea"/>
                          <a:cs typeface="+mn-cs"/>
                        </a:rPr>
                        <a:t>29</a:t>
                      </a: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latin typeface="+mn-lt"/>
                          <a:ea typeface="+mn-ea"/>
                          <a:cs typeface="+mn-cs"/>
                        </a:rPr>
                        <a:t>システム毎に、</a:t>
                      </a:r>
                      <a:r>
                        <a:rPr lang="en-US" altLang="ja-JP" sz="1100" b="0" u="none" strike="noStrike" kern="1200" dirty="0">
                          <a:solidFill>
                            <a:schemeClr val="tx1"/>
                          </a:solidFill>
                          <a:effectLst/>
                          <a:latin typeface="+mn-lt"/>
                          <a:ea typeface="+mn-ea"/>
                          <a:cs typeface="+mn-cs"/>
                        </a:rPr>
                        <a:t>1MM*29</a:t>
                      </a:r>
                      <a:endParaRPr lang="ja-JP" altLang="en-US" sz="1100" b="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83785411"/>
                  </a:ext>
                </a:extLst>
              </a:tr>
            </a:tbl>
          </a:graphicData>
        </a:graphic>
      </p:graphicFrame>
      <p:sp>
        <p:nvSpPr>
          <p:cNvPr id="5" name="テキスト ボックス 4">
            <a:extLst>
              <a:ext uri="{FF2B5EF4-FFF2-40B4-BE49-F238E27FC236}">
                <a16:creationId xmlns:a16="http://schemas.microsoft.com/office/drawing/2014/main" id="{5F2B4342-4843-AA7D-BBBC-EEDC3E1CB57B}"/>
              </a:ext>
            </a:extLst>
          </p:cNvPr>
          <p:cNvSpPr txBox="1"/>
          <p:nvPr/>
        </p:nvSpPr>
        <p:spPr>
          <a:xfrm>
            <a:off x="497840" y="6218689"/>
            <a:ext cx="8280400" cy="338554"/>
          </a:xfrm>
          <a:prstGeom prst="rect">
            <a:avLst/>
          </a:prstGeom>
          <a:noFill/>
        </p:spPr>
        <p:txBody>
          <a:bodyPr wrap="square" rtlCol="0">
            <a:spAutoFit/>
          </a:bodyPr>
          <a:lstStyle/>
          <a:p>
            <a:r>
              <a:rPr kumimoji="1" lang="ja-JP" altLang="en-US" sz="1600" dirty="0"/>
              <a:t>費用：</a:t>
            </a:r>
            <a:r>
              <a:rPr kumimoji="1" lang="en-US" altLang="ja-JP" sz="1600" dirty="0"/>
              <a:t>197.11MM</a:t>
            </a:r>
            <a:r>
              <a:rPr kumimoji="1" lang="ja-JP" altLang="en-US" sz="1600" dirty="0"/>
              <a:t>、</a:t>
            </a:r>
            <a:r>
              <a:rPr kumimoji="1" lang="en-US" altLang="ja-JP" sz="1600" dirty="0"/>
              <a:t>1.42</a:t>
            </a:r>
            <a:r>
              <a:rPr kumimoji="1" lang="ja-JP" altLang="en-US" sz="1600" dirty="0"/>
              <a:t>億</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CDF9D-C26F-4DE8-2F51-CA1AA028FE2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6B9867A-62C0-BEA9-3502-CE7ABBD69C4C}"/>
              </a:ext>
            </a:extLst>
          </p:cNvPr>
          <p:cNvSpPr>
            <a:spLocks noGrp="1"/>
          </p:cNvSpPr>
          <p:nvPr>
            <p:ph type="title"/>
          </p:nvPr>
        </p:nvSpPr>
        <p:spPr>
          <a:xfrm>
            <a:off x="414336" y="255263"/>
            <a:ext cx="9327072" cy="683629"/>
          </a:xfrm>
        </p:spPr>
        <p:txBody>
          <a:bodyPr/>
          <a:lstStyle/>
          <a:p>
            <a:r>
              <a:rPr lang="ja-JP" altLang="en-US" dirty="0"/>
              <a:t>価格見積もり</a:t>
            </a:r>
            <a:endParaRPr lang="ja-JP" altLang="en-US" dirty="0">
              <a:effectLst/>
            </a:endParaRPr>
          </a:p>
        </p:txBody>
      </p:sp>
      <p:sp>
        <p:nvSpPr>
          <p:cNvPr id="4" name="四角形: 角を丸くする 3">
            <a:extLst>
              <a:ext uri="{FF2B5EF4-FFF2-40B4-BE49-F238E27FC236}">
                <a16:creationId xmlns:a16="http://schemas.microsoft.com/office/drawing/2014/main" id="{C5058F42-8AFD-4182-1357-8602C1BBB01F}"/>
              </a:ext>
            </a:extLst>
          </p:cNvPr>
          <p:cNvSpPr/>
          <p:nvPr/>
        </p:nvSpPr>
        <p:spPr>
          <a:xfrm>
            <a:off x="2468784" y="4595198"/>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工数のみ価格不要</a:t>
            </a:r>
          </a:p>
        </p:txBody>
      </p:sp>
      <p:graphicFrame>
        <p:nvGraphicFramePr>
          <p:cNvPr id="6" name="表 5">
            <a:extLst>
              <a:ext uri="{FF2B5EF4-FFF2-40B4-BE49-F238E27FC236}">
                <a16:creationId xmlns:a16="http://schemas.microsoft.com/office/drawing/2014/main" id="{97CF48F6-2B44-FA45-9017-8712DBF52F9F}"/>
              </a:ext>
            </a:extLst>
          </p:cNvPr>
          <p:cNvGraphicFramePr>
            <a:graphicFrameLocks noGrp="1"/>
          </p:cNvGraphicFramePr>
          <p:nvPr>
            <p:extLst>
              <p:ext uri="{D42A27DB-BD31-4B8C-83A1-F6EECF244321}">
                <p14:modId xmlns:p14="http://schemas.microsoft.com/office/powerpoint/2010/main" val="2341929510"/>
              </p:ext>
            </p:extLst>
          </p:nvPr>
        </p:nvGraphicFramePr>
        <p:xfrm>
          <a:off x="556842" y="938892"/>
          <a:ext cx="9604375" cy="1376968"/>
        </p:xfrm>
        <a:graphic>
          <a:graphicData uri="http://schemas.openxmlformats.org/drawingml/2006/table">
            <a:tbl>
              <a:tblPr/>
              <a:tblGrid>
                <a:gridCol w="267506">
                  <a:extLst>
                    <a:ext uri="{9D8B030D-6E8A-4147-A177-3AD203B41FA5}">
                      <a16:colId xmlns:a16="http://schemas.microsoft.com/office/drawing/2014/main" val="3898239283"/>
                    </a:ext>
                  </a:extLst>
                </a:gridCol>
                <a:gridCol w="549090">
                  <a:extLst>
                    <a:ext uri="{9D8B030D-6E8A-4147-A177-3AD203B41FA5}">
                      <a16:colId xmlns:a16="http://schemas.microsoft.com/office/drawing/2014/main" val="1801572610"/>
                    </a:ext>
                  </a:extLst>
                </a:gridCol>
                <a:gridCol w="1748170">
                  <a:extLst>
                    <a:ext uri="{9D8B030D-6E8A-4147-A177-3AD203B41FA5}">
                      <a16:colId xmlns:a16="http://schemas.microsoft.com/office/drawing/2014/main" val="4054778872"/>
                    </a:ext>
                  </a:extLst>
                </a:gridCol>
                <a:gridCol w="762624">
                  <a:extLst>
                    <a:ext uri="{9D8B030D-6E8A-4147-A177-3AD203B41FA5}">
                      <a16:colId xmlns:a16="http://schemas.microsoft.com/office/drawing/2014/main" val="1821768509"/>
                    </a:ext>
                  </a:extLst>
                </a:gridCol>
                <a:gridCol w="915149">
                  <a:extLst>
                    <a:ext uri="{9D8B030D-6E8A-4147-A177-3AD203B41FA5}">
                      <a16:colId xmlns:a16="http://schemas.microsoft.com/office/drawing/2014/main" val="1999880736"/>
                    </a:ext>
                  </a:extLst>
                </a:gridCol>
                <a:gridCol w="926882">
                  <a:extLst>
                    <a:ext uri="{9D8B030D-6E8A-4147-A177-3AD203B41FA5}">
                      <a16:colId xmlns:a16="http://schemas.microsoft.com/office/drawing/2014/main" val="2023136025"/>
                    </a:ext>
                  </a:extLst>
                </a:gridCol>
                <a:gridCol w="926882">
                  <a:extLst>
                    <a:ext uri="{9D8B030D-6E8A-4147-A177-3AD203B41FA5}">
                      <a16:colId xmlns:a16="http://schemas.microsoft.com/office/drawing/2014/main" val="2631421203"/>
                    </a:ext>
                  </a:extLst>
                </a:gridCol>
                <a:gridCol w="3508072">
                  <a:extLst>
                    <a:ext uri="{9D8B030D-6E8A-4147-A177-3AD203B41FA5}">
                      <a16:colId xmlns:a16="http://schemas.microsoft.com/office/drawing/2014/main" val="2467904598"/>
                    </a:ext>
                  </a:extLst>
                </a:gridCol>
              </a:tblGrid>
              <a:tr h="172121">
                <a:tc gridSpan="2">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１．開発</a:t>
                      </a: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hMerge="1">
                  <a:txBody>
                    <a:bodyPr/>
                    <a:lstStyle/>
                    <a:p>
                      <a:endParaRPr kumimoji="1" lang="ja-JP" altLang="en-US"/>
                    </a:p>
                  </a:txBody>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55749637"/>
                  </a:ext>
                </a:extLst>
              </a:tr>
              <a:tr h="172121">
                <a:tc>
                  <a:txBody>
                    <a:bodyPr/>
                    <a:lstStyle/>
                    <a:p>
                      <a:pPr algn="l" fontAlgn="b"/>
                      <a:r>
                        <a:rPr lang="de-DE" sz="1000" b="0" i="0" u="none" strike="noStrike">
                          <a:solidFill>
                            <a:srgbClr val="FFFFFF"/>
                          </a:solidFill>
                          <a:effectLst/>
                          <a:latin typeface="Meiryo UI" panose="020B0604030504040204" pitchFamily="50" charset="-128"/>
                          <a:ea typeface="Meiryo UI" panose="020B0604030504040204" pitchFamily="50" charset="-128"/>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分類</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工程</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対象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工数（</a:t>
                      </a:r>
                      <a:r>
                        <a:rPr lang="de-DE" sz="1000" b="0" i="0" u="none" strike="noStrike">
                          <a:solidFill>
                            <a:srgbClr val="FFFFFF"/>
                          </a:solidFill>
                          <a:effectLst/>
                          <a:latin typeface="Meiryo UI" panose="020B0604030504040204" pitchFamily="50" charset="-128"/>
                          <a:ea typeface="Meiryo UI" panose="020B0604030504040204" pitchFamily="50" charset="-128"/>
                        </a:rPr>
                        <a:t>MM）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単価（千円）</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zh-TW" altLang="en-US" sz="1000" b="0" i="0" u="none" strike="noStrike">
                          <a:solidFill>
                            <a:srgbClr val="FFFFFF"/>
                          </a:solidFill>
                          <a:effectLst/>
                          <a:latin typeface="Meiryo UI" panose="020B0604030504040204" pitchFamily="50" charset="-128"/>
                          <a:ea typeface="Meiryo UI" panose="020B0604030504040204" pitchFamily="50" charset="-128"/>
                        </a:rPr>
                        <a:t>金額（千円）</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説明</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extLst>
                  <a:ext uri="{0D108BD9-81ED-4DB2-BD59-A6C34878D82A}">
                    <a16:rowId xmlns:a16="http://schemas.microsoft.com/office/drawing/2014/main" val="3614118086"/>
                  </a:ext>
                </a:extLst>
              </a:tr>
              <a:tr h="172121">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要件</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要件定義</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8.0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8,000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de-DE" sz="1000" b="0" i="0" u="none" strike="noStrike">
                          <a:solidFill>
                            <a:srgbClr val="000000"/>
                          </a:solidFill>
                          <a:effectLst/>
                          <a:latin typeface="Meiryo UI" panose="020B0604030504040204" pitchFamily="50" charset="-128"/>
                          <a:ea typeface="Meiryo UI" panose="020B0604030504040204" pitchFamily="50" charset="-128"/>
                        </a:rPr>
                        <a:t>Notes</a:t>
                      </a:r>
                      <a:r>
                        <a:rPr lang="ja-JP" altLang="en-US" sz="1000" b="0" i="0" u="none" strike="noStrike">
                          <a:solidFill>
                            <a:srgbClr val="000000"/>
                          </a:solidFill>
                          <a:effectLst/>
                          <a:latin typeface="Meiryo UI" panose="020B0604030504040204" pitchFamily="50" charset="-128"/>
                          <a:ea typeface="Meiryo UI" panose="020B0604030504040204" pitchFamily="50" charset="-128"/>
                        </a:rPr>
                        <a:t>機能一覧、</a:t>
                      </a:r>
                      <a:r>
                        <a:rPr lang="de-DE" sz="1000" b="0" i="0" u="none" strike="noStrike">
                          <a:solidFill>
                            <a:srgbClr val="000000"/>
                          </a:solidFill>
                          <a:effectLst/>
                          <a:latin typeface="Meiryo UI" panose="020B0604030504040204" pitchFamily="50" charset="-128"/>
                          <a:ea typeface="Meiryo UI" panose="020B0604030504040204" pitchFamily="50" charset="-128"/>
                        </a:rPr>
                        <a:t>ACL</a:t>
                      </a:r>
                      <a:r>
                        <a:rPr lang="ja-JP" altLang="en-US" sz="1000" b="0" i="0" u="none" strike="noStrike">
                          <a:solidFill>
                            <a:srgbClr val="000000"/>
                          </a:solidFill>
                          <a:effectLst/>
                          <a:latin typeface="Meiryo UI" panose="020B0604030504040204" pitchFamily="50" charset="-128"/>
                          <a:ea typeface="Meiryo UI" panose="020B0604030504040204" pitchFamily="50" charset="-128"/>
                        </a:rPr>
                        <a:t>分析</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33854664"/>
                  </a:ext>
                </a:extLst>
              </a:tr>
              <a:tr h="172121">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設計</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システム設計</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14.8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11,856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開発ドキュメント作成</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8544569"/>
                  </a:ext>
                </a:extLst>
              </a:tr>
              <a:tr h="172121">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開発</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開発・単体テスト</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57.7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40,418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開発作業</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6351453"/>
                  </a:ext>
                </a:extLst>
              </a:tr>
              <a:tr h="172121">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テスト</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結合テスト</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8.6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6,840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内部結合＋外部</a:t>
                      </a:r>
                      <a:r>
                        <a:rPr lang="en-US" altLang="ja-JP" sz="1000" b="0" i="0" u="none" strike="noStrike">
                          <a:solidFill>
                            <a:srgbClr val="000000"/>
                          </a:solidFill>
                          <a:effectLst/>
                          <a:latin typeface="Meiryo UI" panose="020B0604030504040204" pitchFamily="50" charset="-128"/>
                          <a:ea typeface="Meiryo UI" panose="020B0604030504040204" pitchFamily="50" charset="-128"/>
                        </a:rPr>
                        <a:t>CIH</a:t>
                      </a:r>
                      <a:r>
                        <a:rPr lang="ja-JP" altLang="en-US" sz="1000" b="0" i="0" u="none" strike="noStrike">
                          <a:solidFill>
                            <a:srgbClr val="000000"/>
                          </a:solidFill>
                          <a:effectLst/>
                          <a:latin typeface="Meiryo UI" panose="020B0604030504040204" pitchFamily="50" charset="-128"/>
                          <a:ea typeface="Meiryo UI" panose="020B0604030504040204" pitchFamily="50" charset="-128"/>
                        </a:rPr>
                        <a:t>結合テスト（３回想定）含む</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7482133"/>
                  </a:ext>
                </a:extLst>
              </a:tr>
              <a:tr h="172121">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予備</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バッファー</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8.9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7,120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全工程工数の１０％想定</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95810279"/>
                  </a:ext>
                </a:extLst>
              </a:tr>
              <a:tr h="172121">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管理</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進捗、チーム管理</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9.8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14,702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開発工程の１０％</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1545047"/>
                  </a:ext>
                </a:extLst>
              </a:tr>
            </a:tbl>
          </a:graphicData>
        </a:graphic>
      </p:graphicFrame>
      <p:graphicFrame>
        <p:nvGraphicFramePr>
          <p:cNvPr id="10" name="表 9">
            <a:extLst>
              <a:ext uri="{FF2B5EF4-FFF2-40B4-BE49-F238E27FC236}">
                <a16:creationId xmlns:a16="http://schemas.microsoft.com/office/drawing/2014/main" id="{B8830024-49FD-84AB-228E-FBAE1232EF4F}"/>
              </a:ext>
            </a:extLst>
          </p:cNvPr>
          <p:cNvGraphicFramePr>
            <a:graphicFrameLocks noGrp="1"/>
          </p:cNvGraphicFramePr>
          <p:nvPr>
            <p:extLst>
              <p:ext uri="{D42A27DB-BD31-4B8C-83A1-F6EECF244321}">
                <p14:modId xmlns:p14="http://schemas.microsoft.com/office/powerpoint/2010/main" val="3958334648"/>
              </p:ext>
            </p:extLst>
          </p:nvPr>
        </p:nvGraphicFramePr>
        <p:xfrm>
          <a:off x="556842" y="2639676"/>
          <a:ext cx="9604375" cy="1204847"/>
        </p:xfrm>
        <a:graphic>
          <a:graphicData uri="http://schemas.openxmlformats.org/drawingml/2006/table">
            <a:tbl>
              <a:tblPr/>
              <a:tblGrid>
                <a:gridCol w="267506">
                  <a:extLst>
                    <a:ext uri="{9D8B030D-6E8A-4147-A177-3AD203B41FA5}">
                      <a16:colId xmlns:a16="http://schemas.microsoft.com/office/drawing/2014/main" val="905117356"/>
                    </a:ext>
                  </a:extLst>
                </a:gridCol>
                <a:gridCol w="549090">
                  <a:extLst>
                    <a:ext uri="{9D8B030D-6E8A-4147-A177-3AD203B41FA5}">
                      <a16:colId xmlns:a16="http://schemas.microsoft.com/office/drawing/2014/main" val="1467207306"/>
                    </a:ext>
                  </a:extLst>
                </a:gridCol>
                <a:gridCol w="1748170">
                  <a:extLst>
                    <a:ext uri="{9D8B030D-6E8A-4147-A177-3AD203B41FA5}">
                      <a16:colId xmlns:a16="http://schemas.microsoft.com/office/drawing/2014/main" val="577792812"/>
                    </a:ext>
                  </a:extLst>
                </a:gridCol>
                <a:gridCol w="762624">
                  <a:extLst>
                    <a:ext uri="{9D8B030D-6E8A-4147-A177-3AD203B41FA5}">
                      <a16:colId xmlns:a16="http://schemas.microsoft.com/office/drawing/2014/main" val="1265526305"/>
                    </a:ext>
                  </a:extLst>
                </a:gridCol>
                <a:gridCol w="915149">
                  <a:extLst>
                    <a:ext uri="{9D8B030D-6E8A-4147-A177-3AD203B41FA5}">
                      <a16:colId xmlns:a16="http://schemas.microsoft.com/office/drawing/2014/main" val="587534409"/>
                    </a:ext>
                  </a:extLst>
                </a:gridCol>
                <a:gridCol w="926882">
                  <a:extLst>
                    <a:ext uri="{9D8B030D-6E8A-4147-A177-3AD203B41FA5}">
                      <a16:colId xmlns:a16="http://schemas.microsoft.com/office/drawing/2014/main" val="3774203630"/>
                    </a:ext>
                  </a:extLst>
                </a:gridCol>
                <a:gridCol w="926882">
                  <a:extLst>
                    <a:ext uri="{9D8B030D-6E8A-4147-A177-3AD203B41FA5}">
                      <a16:colId xmlns:a16="http://schemas.microsoft.com/office/drawing/2014/main" val="2387235464"/>
                    </a:ext>
                  </a:extLst>
                </a:gridCol>
                <a:gridCol w="3508072">
                  <a:extLst>
                    <a:ext uri="{9D8B030D-6E8A-4147-A177-3AD203B41FA5}">
                      <a16:colId xmlns:a16="http://schemas.microsoft.com/office/drawing/2014/main" val="2827289650"/>
                    </a:ext>
                  </a:extLst>
                </a:gridCol>
              </a:tblGrid>
              <a:tr h="172121">
                <a:tc gridSpan="2">
                  <a:txBody>
                    <a:bodyPr/>
                    <a:lstStyle/>
                    <a:p>
                      <a:pPr algn="l" fontAlgn="b"/>
                      <a:r>
                        <a:rPr lang="de-DE" sz="1000" b="0" i="0" u="none" strike="noStrike">
                          <a:solidFill>
                            <a:srgbClr val="000000"/>
                          </a:solidFill>
                          <a:effectLst/>
                          <a:latin typeface="Meiryo UI" panose="020B0604030504040204" pitchFamily="50" charset="-128"/>
                          <a:ea typeface="Meiryo UI" panose="020B0604030504040204" pitchFamily="50" charset="-128"/>
                        </a:rPr>
                        <a:t>２．UAT</a:t>
                      </a:r>
                      <a:r>
                        <a:rPr lang="ja-JP" altLang="en-US" sz="1000" b="0" i="0" u="none" strike="noStrike">
                          <a:solidFill>
                            <a:srgbClr val="000000"/>
                          </a:solidFill>
                          <a:effectLst/>
                          <a:latin typeface="Meiryo UI" panose="020B0604030504040204" pitchFamily="50" charset="-128"/>
                          <a:ea typeface="Meiryo UI" panose="020B0604030504040204" pitchFamily="50" charset="-128"/>
                        </a:rPr>
                        <a:t>対応</a:t>
                      </a: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hMerge="1">
                  <a:txBody>
                    <a:bodyPr/>
                    <a:lstStyle/>
                    <a:p>
                      <a:endParaRPr kumimoji="1" lang="ja-JP" altLang="en-US"/>
                    </a:p>
                  </a:txBody>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54095009"/>
                  </a:ext>
                </a:extLst>
              </a:tr>
              <a:tr h="172121">
                <a:tc>
                  <a:txBody>
                    <a:bodyPr/>
                    <a:lstStyle/>
                    <a:p>
                      <a:pPr algn="l" fontAlgn="b"/>
                      <a:r>
                        <a:rPr lang="de-DE" sz="1000" b="0" i="0" u="none" strike="noStrike">
                          <a:solidFill>
                            <a:srgbClr val="FFFFFF"/>
                          </a:solidFill>
                          <a:effectLst/>
                          <a:latin typeface="Meiryo UI" panose="020B0604030504040204" pitchFamily="50" charset="-128"/>
                          <a:ea typeface="Meiryo UI" panose="020B0604030504040204" pitchFamily="50" charset="-128"/>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分類</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作業項目</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対象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工数（</a:t>
                      </a:r>
                      <a:r>
                        <a:rPr lang="de-DE" sz="1000" b="0" i="0" u="none" strike="noStrike">
                          <a:solidFill>
                            <a:srgbClr val="FFFFFF"/>
                          </a:solidFill>
                          <a:effectLst/>
                          <a:latin typeface="Meiryo UI" panose="020B0604030504040204" pitchFamily="50" charset="-128"/>
                          <a:ea typeface="Meiryo UI" panose="020B0604030504040204" pitchFamily="50" charset="-128"/>
                        </a:rPr>
                        <a:t>MM）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単価（千円）</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zh-TW" altLang="en-US" sz="1000" b="0" i="0" u="none" strike="noStrike">
                          <a:solidFill>
                            <a:srgbClr val="FFFFFF"/>
                          </a:solidFill>
                          <a:effectLst/>
                          <a:latin typeface="Meiryo UI" panose="020B0604030504040204" pitchFamily="50" charset="-128"/>
                          <a:ea typeface="Meiryo UI" panose="020B0604030504040204" pitchFamily="50" charset="-128"/>
                        </a:rPr>
                        <a:t>金額（千円）</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説明</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extLst>
                  <a:ext uri="{0D108BD9-81ED-4DB2-BD59-A6C34878D82A}">
                    <a16:rowId xmlns:a16="http://schemas.microsoft.com/office/drawing/2014/main" val="3802278552"/>
                  </a:ext>
                </a:extLst>
              </a:tr>
              <a:tr h="172121">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マニュアル</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マニュアル作成</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0.5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操作マニュアル作成（</a:t>
                      </a:r>
                      <a:r>
                        <a:rPr lang="en-US" altLang="ja-JP" sz="1000" b="0" i="0" u="none" strike="noStrike">
                          <a:solidFill>
                            <a:srgbClr val="000000"/>
                          </a:solidFill>
                          <a:effectLst/>
                          <a:latin typeface="Meiryo UI" panose="020B0604030504040204" pitchFamily="50" charset="-128"/>
                          <a:ea typeface="Meiryo UI" panose="020B0604030504040204" pitchFamily="50" charset="-128"/>
                        </a:rPr>
                        <a:t>0.5MM</a:t>
                      </a:r>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33147252"/>
                  </a:ext>
                </a:extLst>
              </a:tr>
              <a:tr h="172121">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de-DE" sz="1000" b="0" i="0" u="none" strike="noStrike">
                          <a:solidFill>
                            <a:srgbClr val="000000"/>
                          </a:solidFill>
                          <a:effectLst/>
                          <a:latin typeface="Meiryo UI" panose="020B0604030504040204" pitchFamily="50" charset="-128"/>
                          <a:ea typeface="Meiryo UI" panose="020B0604030504040204" pitchFamily="50" charset="-128"/>
                        </a:rPr>
                        <a:t>UAT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de-DE" sz="1000" b="0" i="0" u="none" strike="noStrike">
                          <a:solidFill>
                            <a:srgbClr val="000000"/>
                          </a:solidFill>
                          <a:effectLst/>
                          <a:latin typeface="Meiryo UI" panose="020B0604030504040204" pitchFamily="50" charset="-128"/>
                          <a:ea typeface="Meiryo UI" panose="020B0604030504040204" pitchFamily="50" charset="-128"/>
                        </a:rPr>
                        <a:t>UAT</a:t>
                      </a:r>
                      <a:r>
                        <a:rPr lang="ja-JP" altLang="en-US" sz="1000" b="0" i="0" u="none" strike="noStrike">
                          <a:solidFill>
                            <a:srgbClr val="000000"/>
                          </a:solidFill>
                          <a:effectLst/>
                          <a:latin typeface="Meiryo UI" panose="020B0604030504040204" pitchFamily="50" charset="-128"/>
                          <a:ea typeface="Meiryo UI" panose="020B0604030504040204" pitchFamily="50" charset="-128"/>
                        </a:rPr>
                        <a:t>実施</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8.0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6,400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ユーザが実施。開発側がサポートで</a:t>
                      </a:r>
                      <a:r>
                        <a:rPr lang="en-US" altLang="ja-JP" sz="1000" b="0" i="0" u="none" strike="noStrike">
                          <a:solidFill>
                            <a:srgbClr val="000000"/>
                          </a:solidFill>
                          <a:effectLst/>
                          <a:latin typeface="Meiryo UI" panose="020B0604030504040204" pitchFamily="50" charset="-128"/>
                          <a:ea typeface="Meiryo UI" panose="020B0604030504040204" pitchFamily="50" charset="-128"/>
                        </a:rPr>
                        <a:t>4.0MM</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の</a:t>
                      </a:r>
                      <a:r>
                        <a:rPr lang="en-US" altLang="ja-JP" sz="1000" b="0" i="0" u="none" strike="noStrike">
                          <a:solidFill>
                            <a:srgbClr val="000000"/>
                          </a:solidFill>
                          <a:effectLst/>
                          <a:latin typeface="Meiryo UI" panose="020B0604030504040204" pitchFamily="50" charset="-128"/>
                          <a:ea typeface="Meiryo UI" panose="020B0604030504040204" pitchFamily="50" charset="-128"/>
                        </a:rPr>
                        <a:t>2</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か月間</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03540108"/>
                  </a:ext>
                </a:extLst>
              </a:tr>
              <a:tr h="172121">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予備</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バッファー</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0.9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680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全作業項目工数の１０％想定</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02927892"/>
                  </a:ext>
                </a:extLst>
              </a:tr>
              <a:tr h="172121">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管理</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進捗、チーム管理</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0.9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1,403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全工程の１０％</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6699622"/>
                  </a:ext>
                </a:extLst>
              </a:tr>
              <a:tr h="172121">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合計：</a:t>
                      </a: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10.3 </a:t>
                      </a: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9,083</a:t>
                      </a: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　</a:t>
                      </a: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720803671"/>
                  </a:ext>
                </a:extLst>
              </a:tr>
            </a:tbl>
          </a:graphicData>
        </a:graphic>
      </p:graphicFrame>
      <p:sp>
        <p:nvSpPr>
          <p:cNvPr id="9" name="四角形: 角を丸くする 8">
            <a:extLst>
              <a:ext uri="{FF2B5EF4-FFF2-40B4-BE49-F238E27FC236}">
                <a16:creationId xmlns:a16="http://schemas.microsoft.com/office/drawing/2014/main" id="{16F23AE7-E6A9-D16A-0F93-35862BD2378D}"/>
              </a:ext>
            </a:extLst>
          </p:cNvPr>
          <p:cNvSpPr/>
          <p:nvPr/>
        </p:nvSpPr>
        <p:spPr>
          <a:xfrm>
            <a:off x="8747664" y="2857838"/>
            <a:ext cx="3109056" cy="781474"/>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会社毎の</a:t>
            </a:r>
            <a:r>
              <a:rPr kumimoji="1" lang="en-US" altLang="ja-JP" dirty="0"/>
              <a:t>UAT</a:t>
            </a:r>
            <a:r>
              <a:rPr kumimoji="1" lang="ja-JP" altLang="en-US" dirty="0"/>
              <a:t>が必要のため、この部分の工数は足らない。</a:t>
            </a:r>
          </a:p>
        </p:txBody>
      </p:sp>
    </p:spTree>
    <p:extLst>
      <p:ext uri="{BB962C8B-B14F-4D97-AF65-F5344CB8AC3E}">
        <p14:creationId xmlns:p14="http://schemas.microsoft.com/office/powerpoint/2010/main" val="1363248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C98DB-2EB3-19AD-E8DD-8A03C44C1E1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92B69AC-C402-764B-735C-29B294944E5B}"/>
              </a:ext>
            </a:extLst>
          </p:cNvPr>
          <p:cNvSpPr>
            <a:spLocks noGrp="1"/>
          </p:cNvSpPr>
          <p:nvPr>
            <p:ph type="title"/>
          </p:nvPr>
        </p:nvSpPr>
        <p:spPr>
          <a:xfrm>
            <a:off x="414336" y="255263"/>
            <a:ext cx="9327072" cy="683629"/>
          </a:xfrm>
        </p:spPr>
        <p:txBody>
          <a:bodyPr/>
          <a:lstStyle/>
          <a:p>
            <a:r>
              <a:rPr lang="ja-JP" altLang="en-US" dirty="0"/>
              <a:t>価格見積もり</a:t>
            </a:r>
            <a:endParaRPr lang="ja-JP" altLang="en-US" dirty="0">
              <a:effectLst/>
            </a:endParaRPr>
          </a:p>
        </p:txBody>
      </p:sp>
      <p:graphicFrame>
        <p:nvGraphicFramePr>
          <p:cNvPr id="3" name="表 2">
            <a:extLst>
              <a:ext uri="{FF2B5EF4-FFF2-40B4-BE49-F238E27FC236}">
                <a16:creationId xmlns:a16="http://schemas.microsoft.com/office/drawing/2014/main" id="{9D49194D-7069-FC06-9FEC-9650A66C0CF3}"/>
              </a:ext>
            </a:extLst>
          </p:cNvPr>
          <p:cNvGraphicFramePr>
            <a:graphicFrameLocks noGrp="1"/>
          </p:cNvGraphicFramePr>
          <p:nvPr>
            <p:extLst>
              <p:ext uri="{D42A27DB-BD31-4B8C-83A1-F6EECF244321}">
                <p14:modId xmlns:p14="http://schemas.microsoft.com/office/powerpoint/2010/main" val="1664588457"/>
              </p:ext>
            </p:extLst>
          </p:nvPr>
        </p:nvGraphicFramePr>
        <p:xfrm>
          <a:off x="557436" y="1100030"/>
          <a:ext cx="9604375" cy="1032726"/>
        </p:xfrm>
        <a:graphic>
          <a:graphicData uri="http://schemas.openxmlformats.org/drawingml/2006/table">
            <a:tbl>
              <a:tblPr/>
              <a:tblGrid>
                <a:gridCol w="267506">
                  <a:extLst>
                    <a:ext uri="{9D8B030D-6E8A-4147-A177-3AD203B41FA5}">
                      <a16:colId xmlns:a16="http://schemas.microsoft.com/office/drawing/2014/main" val="1747525275"/>
                    </a:ext>
                  </a:extLst>
                </a:gridCol>
                <a:gridCol w="549090">
                  <a:extLst>
                    <a:ext uri="{9D8B030D-6E8A-4147-A177-3AD203B41FA5}">
                      <a16:colId xmlns:a16="http://schemas.microsoft.com/office/drawing/2014/main" val="2508904354"/>
                    </a:ext>
                  </a:extLst>
                </a:gridCol>
                <a:gridCol w="1748170">
                  <a:extLst>
                    <a:ext uri="{9D8B030D-6E8A-4147-A177-3AD203B41FA5}">
                      <a16:colId xmlns:a16="http://schemas.microsoft.com/office/drawing/2014/main" val="2125562581"/>
                    </a:ext>
                  </a:extLst>
                </a:gridCol>
                <a:gridCol w="762624">
                  <a:extLst>
                    <a:ext uri="{9D8B030D-6E8A-4147-A177-3AD203B41FA5}">
                      <a16:colId xmlns:a16="http://schemas.microsoft.com/office/drawing/2014/main" val="755211093"/>
                    </a:ext>
                  </a:extLst>
                </a:gridCol>
                <a:gridCol w="915149">
                  <a:extLst>
                    <a:ext uri="{9D8B030D-6E8A-4147-A177-3AD203B41FA5}">
                      <a16:colId xmlns:a16="http://schemas.microsoft.com/office/drawing/2014/main" val="2435920293"/>
                    </a:ext>
                  </a:extLst>
                </a:gridCol>
                <a:gridCol w="926882">
                  <a:extLst>
                    <a:ext uri="{9D8B030D-6E8A-4147-A177-3AD203B41FA5}">
                      <a16:colId xmlns:a16="http://schemas.microsoft.com/office/drawing/2014/main" val="2341214268"/>
                    </a:ext>
                  </a:extLst>
                </a:gridCol>
                <a:gridCol w="926882">
                  <a:extLst>
                    <a:ext uri="{9D8B030D-6E8A-4147-A177-3AD203B41FA5}">
                      <a16:colId xmlns:a16="http://schemas.microsoft.com/office/drawing/2014/main" val="2511846879"/>
                    </a:ext>
                  </a:extLst>
                </a:gridCol>
                <a:gridCol w="3508072">
                  <a:extLst>
                    <a:ext uri="{9D8B030D-6E8A-4147-A177-3AD203B41FA5}">
                      <a16:colId xmlns:a16="http://schemas.microsoft.com/office/drawing/2014/main" val="3123955188"/>
                    </a:ext>
                  </a:extLst>
                </a:gridCol>
              </a:tblGrid>
              <a:tr h="172121">
                <a:tc gridSpan="2">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３．移行</a:t>
                      </a: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hMerge="1">
                  <a:txBody>
                    <a:bodyPr/>
                    <a:lstStyle/>
                    <a:p>
                      <a:endParaRPr kumimoji="1" lang="ja-JP" altLang="en-US"/>
                    </a:p>
                  </a:txBody>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4788986"/>
                  </a:ext>
                </a:extLst>
              </a:tr>
              <a:tr h="172121">
                <a:tc>
                  <a:txBody>
                    <a:bodyPr/>
                    <a:lstStyle/>
                    <a:p>
                      <a:pPr algn="l" fontAlgn="b"/>
                      <a:r>
                        <a:rPr lang="de-DE" sz="1000" b="0" i="0" u="none" strike="noStrike">
                          <a:solidFill>
                            <a:srgbClr val="FFFFFF"/>
                          </a:solidFill>
                          <a:effectLst/>
                          <a:latin typeface="Meiryo UI" panose="020B0604030504040204" pitchFamily="50" charset="-128"/>
                          <a:ea typeface="Meiryo UI" panose="020B0604030504040204" pitchFamily="50" charset="-128"/>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分類</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作業項目</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対象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工数（</a:t>
                      </a:r>
                      <a:r>
                        <a:rPr lang="de-DE" sz="1000" b="0" i="0" u="none" strike="noStrike">
                          <a:solidFill>
                            <a:srgbClr val="FFFFFF"/>
                          </a:solidFill>
                          <a:effectLst/>
                          <a:latin typeface="Meiryo UI" panose="020B0604030504040204" pitchFamily="50" charset="-128"/>
                          <a:ea typeface="Meiryo UI" panose="020B0604030504040204" pitchFamily="50" charset="-128"/>
                        </a:rPr>
                        <a:t>MM）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単価（千円）</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zh-TW" altLang="en-US" sz="1000" b="0" i="0" u="none" strike="noStrike">
                          <a:solidFill>
                            <a:srgbClr val="FFFFFF"/>
                          </a:solidFill>
                          <a:effectLst/>
                          <a:latin typeface="Meiryo UI" panose="020B0604030504040204" pitchFamily="50" charset="-128"/>
                          <a:ea typeface="Meiryo UI" panose="020B0604030504040204" pitchFamily="50" charset="-128"/>
                        </a:rPr>
                        <a:t>金額（千円）</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説明</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extLst>
                  <a:ext uri="{0D108BD9-81ED-4DB2-BD59-A6C34878D82A}">
                    <a16:rowId xmlns:a16="http://schemas.microsoft.com/office/drawing/2014/main" val="3100823193"/>
                  </a:ext>
                </a:extLst>
              </a:tr>
              <a:tr h="172121">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移行</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移行設計</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16.0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12,800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zh-TW" altLang="en-US" sz="1000" b="0" i="0" u="none" strike="noStrike">
                          <a:solidFill>
                            <a:srgbClr val="000000"/>
                          </a:solidFill>
                          <a:effectLst/>
                          <a:latin typeface="Meiryo UI" panose="020B0604030504040204" pitchFamily="50" charset="-128"/>
                          <a:ea typeface="Meiryo UI" panose="020B0604030504040204" pitchFamily="50" charset="-128"/>
                        </a:rPr>
                        <a:t>移行設計、移行手順作成、移行作業</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8954757"/>
                  </a:ext>
                </a:extLst>
              </a:tr>
              <a:tr h="172121">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予備</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バッファー</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1.6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1,280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全作業項目工数の１０％想定</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55042368"/>
                  </a:ext>
                </a:extLst>
              </a:tr>
              <a:tr h="172121">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管理</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進捗、チーム管理</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1.8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2,640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全工程の１０％</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81147581"/>
                  </a:ext>
                </a:extLst>
              </a:tr>
              <a:tr h="172121">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合計：</a:t>
                      </a: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19.4 </a:t>
                      </a: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16,720</a:t>
                      </a: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667957690"/>
                  </a:ext>
                </a:extLst>
              </a:tr>
            </a:tbl>
          </a:graphicData>
        </a:graphic>
      </p:graphicFrame>
      <p:graphicFrame>
        <p:nvGraphicFramePr>
          <p:cNvPr id="8" name="表 7">
            <a:extLst>
              <a:ext uri="{FF2B5EF4-FFF2-40B4-BE49-F238E27FC236}">
                <a16:creationId xmlns:a16="http://schemas.microsoft.com/office/drawing/2014/main" id="{D759679B-1760-0F87-0296-3FAC78398460}"/>
              </a:ext>
            </a:extLst>
          </p:cNvPr>
          <p:cNvGraphicFramePr>
            <a:graphicFrameLocks noGrp="1"/>
          </p:cNvGraphicFramePr>
          <p:nvPr>
            <p:extLst>
              <p:ext uri="{D42A27DB-BD31-4B8C-83A1-F6EECF244321}">
                <p14:modId xmlns:p14="http://schemas.microsoft.com/office/powerpoint/2010/main" val="3935012470"/>
              </p:ext>
            </p:extLst>
          </p:nvPr>
        </p:nvGraphicFramePr>
        <p:xfrm>
          <a:off x="557437" y="2629999"/>
          <a:ext cx="9604374" cy="860605"/>
        </p:xfrm>
        <a:graphic>
          <a:graphicData uri="http://schemas.openxmlformats.org/drawingml/2006/table">
            <a:tbl>
              <a:tblPr/>
              <a:tblGrid>
                <a:gridCol w="277752">
                  <a:extLst>
                    <a:ext uri="{9D8B030D-6E8A-4147-A177-3AD203B41FA5}">
                      <a16:colId xmlns:a16="http://schemas.microsoft.com/office/drawing/2014/main" val="4294486845"/>
                    </a:ext>
                  </a:extLst>
                </a:gridCol>
                <a:gridCol w="570123">
                  <a:extLst>
                    <a:ext uri="{9D8B030D-6E8A-4147-A177-3AD203B41FA5}">
                      <a16:colId xmlns:a16="http://schemas.microsoft.com/office/drawing/2014/main" val="878451491"/>
                    </a:ext>
                  </a:extLst>
                </a:gridCol>
                <a:gridCol w="1447235">
                  <a:extLst>
                    <a:ext uri="{9D8B030D-6E8A-4147-A177-3AD203B41FA5}">
                      <a16:colId xmlns:a16="http://schemas.microsoft.com/office/drawing/2014/main" val="3942653900"/>
                    </a:ext>
                  </a:extLst>
                </a:gridCol>
                <a:gridCol w="791837">
                  <a:extLst>
                    <a:ext uri="{9D8B030D-6E8A-4147-A177-3AD203B41FA5}">
                      <a16:colId xmlns:a16="http://schemas.microsoft.com/office/drawing/2014/main" val="3600038330"/>
                    </a:ext>
                  </a:extLst>
                </a:gridCol>
                <a:gridCol w="950204">
                  <a:extLst>
                    <a:ext uri="{9D8B030D-6E8A-4147-A177-3AD203B41FA5}">
                      <a16:colId xmlns:a16="http://schemas.microsoft.com/office/drawing/2014/main" val="368671050"/>
                    </a:ext>
                  </a:extLst>
                </a:gridCol>
                <a:gridCol w="962386">
                  <a:extLst>
                    <a:ext uri="{9D8B030D-6E8A-4147-A177-3AD203B41FA5}">
                      <a16:colId xmlns:a16="http://schemas.microsoft.com/office/drawing/2014/main" val="1662604942"/>
                    </a:ext>
                  </a:extLst>
                </a:gridCol>
                <a:gridCol w="962386">
                  <a:extLst>
                    <a:ext uri="{9D8B030D-6E8A-4147-A177-3AD203B41FA5}">
                      <a16:colId xmlns:a16="http://schemas.microsoft.com/office/drawing/2014/main" val="687317778"/>
                    </a:ext>
                  </a:extLst>
                </a:gridCol>
                <a:gridCol w="3642451">
                  <a:extLst>
                    <a:ext uri="{9D8B030D-6E8A-4147-A177-3AD203B41FA5}">
                      <a16:colId xmlns:a16="http://schemas.microsoft.com/office/drawing/2014/main" val="1308174789"/>
                    </a:ext>
                  </a:extLst>
                </a:gridCol>
              </a:tblGrid>
              <a:tr h="172121">
                <a:tc gridSpan="3">
                  <a:txBody>
                    <a:bodyPr/>
                    <a:lstStyle/>
                    <a:p>
                      <a:pPr algn="l" fontAlgn="b"/>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４．仕様変更の対応</a:t>
                      </a: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5223570"/>
                  </a:ext>
                </a:extLst>
              </a:tr>
              <a:tr h="172121">
                <a:tc>
                  <a:txBody>
                    <a:bodyPr/>
                    <a:lstStyle/>
                    <a:p>
                      <a:pPr algn="l" fontAlgn="b"/>
                      <a:r>
                        <a:rPr lang="de-DE" sz="1000" b="0" i="0" u="none" strike="noStrike">
                          <a:solidFill>
                            <a:srgbClr val="FFFFFF"/>
                          </a:solidFill>
                          <a:effectLst/>
                          <a:latin typeface="Meiryo UI" panose="020B0604030504040204" pitchFamily="50" charset="-128"/>
                          <a:ea typeface="Meiryo UI" panose="020B0604030504040204" pitchFamily="50" charset="-128"/>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分類</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作業項目</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対象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工数（</a:t>
                      </a:r>
                      <a:r>
                        <a:rPr lang="de-DE" sz="1000" b="0" i="0" u="none" strike="noStrike">
                          <a:solidFill>
                            <a:srgbClr val="FFFFFF"/>
                          </a:solidFill>
                          <a:effectLst/>
                          <a:latin typeface="Meiryo UI" panose="020B0604030504040204" pitchFamily="50" charset="-128"/>
                          <a:ea typeface="Meiryo UI" panose="020B0604030504040204" pitchFamily="50" charset="-128"/>
                        </a:rPr>
                        <a:t>MM）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単価（千円）</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zh-TW" altLang="en-US" sz="1000" b="0" i="0" u="none" strike="noStrike">
                          <a:solidFill>
                            <a:srgbClr val="FFFFFF"/>
                          </a:solidFill>
                          <a:effectLst/>
                          <a:latin typeface="Meiryo UI" panose="020B0604030504040204" pitchFamily="50" charset="-128"/>
                          <a:ea typeface="Meiryo UI" panose="020B0604030504040204" pitchFamily="50" charset="-128"/>
                        </a:rPr>
                        <a:t>金額（千円）</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説明</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extLst>
                  <a:ext uri="{0D108BD9-81ED-4DB2-BD59-A6C34878D82A}">
                    <a16:rowId xmlns:a16="http://schemas.microsoft.com/office/drawing/2014/main" val="3702836414"/>
                  </a:ext>
                </a:extLst>
              </a:tr>
              <a:tr h="172121">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de-DE" sz="1000" b="0" i="0" u="none" strike="noStrike">
                          <a:solidFill>
                            <a:srgbClr val="000000"/>
                          </a:solidFill>
                          <a:effectLst/>
                          <a:latin typeface="Meiryo UI" panose="020B0604030504040204" pitchFamily="50" charset="-128"/>
                          <a:ea typeface="Meiryo UI" panose="020B0604030504040204" pitchFamily="50" charset="-128"/>
                        </a:rPr>
                        <a:t>UAT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de-DE" sz="1000" b="0" i="0" u="none" strike="noStrike">
                          <a:solidFill>
                            <a:srgbClr val="000000"/>
                          </a:solidFill>
                          <a:effectLst/>
                          <a:latin typeface="Meiryo UI" panose="020B0604030504040204" pitchFamily="50" charset="-128"/>
                          <a:ea typeface="Meiryo UI" panose="020B0604030504040204" pitchFamily="50" charset="-128"/>
                        </a:rPr>
                        <a:t>UAT</a:t>
                      </a:r>
                      <a:r>
                        <a:rPr lang="ja-JP" altLang="en-US" sz="1000" b="0" i="0" u="none" strike="noStrike">
                          <a:solidFill>
                            <a:srgbClr val="000000"/>
                          </a:solidFill>
                          <a:effectLst/>
                          <a:latin typeface="Meiryo UI" panose="020B0604030504040204" pitchFamily="50" charset="-128"/>
                          <a:ea typeface="Meiryo UI" panose="020B0604030504040204" pitchFamily="50" charset="-128"/>
                        </a:rPr>
                        <a:t>対応</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10.8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8,625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仕様指摘対応含む。開発工数の１０％想定</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8659202"/>
                  </a:ext>
                </a:extLst>
              </a:tr>
              <a:tr h="172121">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管理</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進捗、チーム管理</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1.1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1,617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全工程の１０％</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22273898"/>
                  </a:ext>
                </a:extLst>
              </a:tr>
              <a:tr h="172121">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合計：</a:t>
                      </a: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11.9 </a:t>
                      </a: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10,242</a:t>
                      </a: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321883731"/>
                  </a:ext>
                </a:extLst>
              </a:tr>
            </a:tbl>
          </a:graphicData>
        </a:graphic>
      </p:graphicFrame>
      <p:graphicFrame>
        <p:nvGraphicFramePr>
          <p:cNvPr id="9" name="表 8">
            <a:extLst>
              <a:ext uri="{FF2B5EF4-FFF2-40B4-BE49-F238E27FC236}">
                <a16:creationId xmlns:a16="http://schemas.microsoft.com/office/drawing/2014/main" id="{FC6E867A-F2C5-823B-8ED2-36FE1E0F3C27}"/>
              </a:ext>
            </a:extLst>
          </p:cNvPr>
          <p:cNvGraphicFramePr>
            <a:graphicFrameLocks noGrp="1"/>
          </p:cNvGraphicFramePr>
          <p:nvPr>
            <p:extLst>
              <p:ext uri="{D42A27DB-BD31-4B8C-83A1-F6EECF244321}">
                <p14:modId xmlns:p14="http://schemas.microsoft.com/office/powerpoint/2010/main" val="2338584187"/>
              </p:ext>
            </p:extLst>
          </p:nvPr>
        </p:nvGraphicFramePr>
        <p:xfrm>
          <a:off x="557436" y="4221352"/>
          <a:ext cx="9604374" cy="821163"/>
        </p:xfrm>
        <a:graphic>
          <a:graphicData uri="http://schemas.openxmlformats.org/drawingml/2006/table">
            <a:tbl>
              <a:tblPr/>
              <a:tblGrid>
                <a:gridCol w="277752">
                  <a:extLst>
                    <a:ext uri="{9D8B030D-6E8A-4147-A177-3AD203B41FA5}">
                      <a16:colId xmlns:a16="http://schemas.microsoft.com/office/drawing/2014/main" val="316226295"/>
                    </a:ext>
                  </a:extLst>
                </a:gridCol>
                <a:gridCol w="570123">
                  <a:extLst>
                    <a:ext uri="{9D8B030D-6E8A-4147-A177-3AD203B41FA5}">
                      <a16:colId xmlns:a16="http://schemas.microsoft.com/office/drawing/2014/main" val="2005020961"/>
                    </a:ext>
                  </a:extLst>
                </a:gridCol>
                <a:gridCol w="1447235">
                  <a:extLst>
                    <a:ext uri="{9D8B030D-6E8A-4147-A177-3AD203B41FA5}">
                      <a16:colId xmlns:a16="http://schemas.microsoft.com/office/drawing/2014/main" val="1724381541"/>
                    </a:ext>
                  </a:extLst>
                </a:gridCol>
                <a:gridCol w="791837">
                  <a:extLst>
                    <a:ext uri="{9D8B030D-6E8A-4147-A177-3AD203B41FA5}">
                      <a16:colId xmlns:a16="http://schemas.microsoft.com/office/drawing/2014/main" val="4112937021"/>
                    </a:ext>
                  </a:extLst>
                </a:gridCol>
                <a:gridCol w="950204">
                  <a:extLst>
                    <a:ext uri="{9D8B030D-6E8A-4147-A177-3AD203B41FA5}">
                      <a16:colId xmlns:a16="http://schemas.microsoft.com/office/drawing/2014/main" val="1782068673"/>
                    </a:ext>
                  </a:extLst>
                </a:gridCol>
                <a:gridCol w="962386">
                  <a:extLst>
                    <a:ext uri="{9D8B030D-6E8A-4147-A177-3AD203B41FA5}">
                      <a16:colId xmlns:a16="http://schemas.microsoft.com/office/drawing/2014/main" val="38238230"/>
                    </a:ext>
                  </a:extLst>
                </a:gridCol>
                <a:gridCol w="962386">
                  <a:extLst>
                    <a:ext uri="{9D8B030D-6E8A-4147-A177-3AD203B41FA5}">
                      <a16:colId xmlns:a16="http://schemas.microsoft.com/office/drawing/2014/main" val="2208506363"/>
                    </a:ext>
                  </a:extLst>
                </a:gridCol>
                <a:gridCol w="3642451">
                  <a:extLst>
                    <a:ext uri="{9D8B030D-6E8A-4147-A177-3AD203B41FA5}">
                      <a16:colId xmlns:a16="http://schemas.microsoft.com/office/drawing/2014/main" val="2782671240"/>
                    </a:ext>
                  </a:extLst>
                </a:gridCol>
              </a:tblGrid>
              <a:tr h="172121">
                <a:tc gridSpan="3">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５．本番後の保守対応</a:t>
                      </a: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07055992"/>
                  </a:ext>
                </a:extLst>
              </a:tr>
              <a:tr h="172121">
                <a:tc>
                  <a:txBody>
                    <a:bodyPr/>
                    <a:lstStyle/>
                    <a:p>
                      <a:pPr algn="l" fontAlgn="b"/>
                      <a:r>
                        <a:rPr lang="de-DE" sz="1000" b="0" i="0" u="none" strike="noStrike">
                          <a:solidFill>
                            <a:srgbClr val="FFFFFF"/>
                          </a:solidFill>
                          <a:effectLst/>
                          <a:latin typeface="Meiryo UI" panose="020B0604030504040204" pitchFamily="50" charset="-128"/>
                          <a:ea typeface="Meiryo UI" panose="020B0604030504040204" pitchFamily="50" charset="-128"/>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分類</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作業項目</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対象</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工数（</a:t>
                      </a:r>
                      <a:r>
                        <a:rPr lang="de-DE" sz="1000" b="0" i="0" u="none" strike="noStrike">
                          <a:solidFill>
                            <a:srgbClr val="FFFFFF"/>
                          </a:solidFill>
                          <a:effectLst/>
                          <a:latin typeface="Meiryo UI" panose="020B0604030504040204" pitchFamily="50" charset="-128"/>
                          <a:ea typeface="Meiryo UI" panose="020B0604030504040204" pitchFamily="50" charset="-128"/>
                        </a:rPr>
                        <a:t>MM）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単価（千円）</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zh-TW" altLang="en-US" sz="1000" b="0" i="0" u="none" strike="noStrike">
                          <a:solidFill>
                            <a:srgbClr val="FFFFFF"/>
                          </a:solidFill>
                          <a:effectLst/>
                          <a:latin typeface="Meiryo UI" panose="020B0604030504040204" pitchFamily="50" charset="-128"/>
                          <a:ea typeface="Meiryo UI" panose="020B0604030504040204" pitchFamily="50" charset="-128"/>
                        </a:rPr>
                        <a:t>金額（千円）</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tc>
                  <a:txBody>
                    <a:bodyPr/>
                    <a:lstStyle/>
                    <a:p>
                      <a:pPr algn="l" fontAlgn="b"/>
                      <a:r>
                        <a:rPr lang="ja-JP" altLang="en-US" sz="1000" b="0" i="0" u="none" strike="noStrike">
                          <a:solidFill>
                            <a:srgbClr val="FFFFFF"/>
                          </a:solidFill>
                          <a:effectLst/>
                          <a:latin typeface="Meiryo UI" panose="020B0604030504040204" pitchFamily="50" charset="-128"/>
                          <a:ea typeface="Meiryo UI" panose="020B0604030504040204" pitchFamily="50" charset="-128"/>
                        </a:rPr>
                        <a:t>説明</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B3040"/>
                    </a:solidFill>
                  </a:tcPr>
                </a:tc>
                <a:extLst>
                  <a:ext uri="{0D108BD9-81ED-4DB2-BD59-A6C34878D82A}">
                    <a16:rowId xmlns:a16="http://schemas.microsoft.com/office/drawing/2014/main" val="589948669"/>
                  </a:ext>
                </a:extLst>
              </a:tr>
              <a:tr h="302934">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本番後保守</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保守対応</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8.0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7,200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3</a:t>
                      </a:r>
                      <a:r>
                        <a:rPr lang="ja-JP" altLang="en-US" sz="1000" b="0" i="0" u="none" strike="noStrike">
                          <a:solidFill>
                            <a:srgbClr val="000000"/>
                          </a:solidFill>
                          <a:effectLst/>
                          <a:latin typeface="Meiryo UI" panose="020B0604030504040204" pitchFamily="50" charset="-128"/>
                          <a:ea typeface="Meiryo UI" panose="020B0604030504040204" pitchFamily="50" charset="-128"/>
                        </a:rPr>
                        <a:t>人</a:t>
                      </a:r>
                      <a:r>
                        <a:rPr lang="en-US" altLang="ja-JP" sz="1000" b="0" i="0" u="none" strike="noStrike">
                          <a:solidFill>
                            <a:srgbClr val="000000"/>
                          </a:solidFill>
                          <a:effectLst/>
                          <a:latin typeface="Meiryo UI" panose="020B0604030504040204" pitchFamily="50" charset="-128"/>
                          <a:ea typeface="Meiryo UI" panose="020B0604030504040204" pitchFamily="50" charset="-128"/>
                        </a:rPr>
                        <a:t>×2</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か月＋</a:t>
                      </a:r>
                      <a:r>
                        <a:rPr lang="en-US" altLang="ja-JP" sz="1000" b="0" i="0" u="none" strike="noStrike">
                          <a:solidFill>
                            <a:srgbClr val="000000"/>
                          </a:solidFill>
                          <a:effectLst/>
                          <a:latin typeface="Meiryo UI" panose="020B0604030504040204" pitchFamily="50" charset="-128"/>
                          <a:ea typeface="Meiryo UI" panose="020B0604030504040204" pitchFamily="50" charset="-128"/>
                        </a:rPr>
                        <a:t>1</a:t>
                      </a:r>
                      <a:r>
                        <a:rPr lang="ja-JP" altLang="en-US" sz="1000" b="0" i="0" u="none" strike="noStrike">
                          <a:solidFill>
                            <a:srgbClr val="000000"/>
                          </a:solidFill>
                          <a:effectLst/>
                          <a:latin typeface="Meiryo UI" panose="020B0604030504040204" pitchFamily="50" charset="-128"/>
                          <a:ea typeface="Meiryo UI" panose="020B0604030504040204" pitchFamily="50" charset="-128"/>
                        </a:rPr>
                        <a:t>人</a:t>
                      </a:r>
                      <a:r>
                        <a:rPr lang="en-US" altLang="ja-JP" sz="1000" b="0" i="0" u="none" strike="noStrike">
                          <a:solidFill>
                            <a:srgbClr val="000000"/>
                          </a:solidFill>
                          <a:effectLst/>
                          <a:latin typeface="Meiryo UI" panose="020B0604030504040204" pitchFamily="50" charset="-128"/>
                          <a:ea typeface="Meiryo UI" panose="020B0604030504040204" pitchFamily="50" charset="-128"/>
                        </a:rPr>
                        <a:t>×2</a:t>
                      </a:r>
                      <a:r>
                        <a:rPr lang="ja-JP" altLang="en-US" sz="1000" b="0" i="0" u="none" strike="noStrike">
                          <a:solidFill>
                            <a:srgbClr val="000000"/>
                          </a:solidFill>
                          <a:effectLst/>
                          <a:latin typeface="Meiryo UI" panose="020B0604030504040204" pitchFamily="50" charset="-128"/>
                          <a:ea typeface="Meiryo UI" panose="020B0604030504040204" pitchFamily="50" charset="-128"/>
                        </a:rPr>
                        <a:t>か月（</a:t>
                      </a:r>
                      <a:r>
                        <a:rPr lang="ja-JP" altLang="en-US" sz="1000" b="1" i="0" u="none" strike="noStrike">
                          <a:solidFill>
                            <a:srgbClr val="FF0000"/>
                          </a:solidFill>
                          <a:effectLst/>
                          <a:latin typeface="Meiryo UI" panose="020B0604030504040204" pitchFamily="50" charset="-128"/>
                          <a:ea typeface="Meiryo UI" panose="020B0604030504040204" pitchFamily="50" charset="-128"/>
                        </a:rPr>
                        <a:t>半年内瑕疵無料対応</a:t>
                      </a:r>
                      <a:r>
                        <a:rPr lang="ja-JP" altLang="en-US" sz="1000" b="0" i="0" u="none" strike="noStrike">
                          <a:solidFill>
                            <a:srgbClr val="000000"/>
                          </a:solidFill>
                          <a:effectLst/>
                          <a:latin typeface="Meiryo UI" panose="020B0604030504040204" pitchFamily="50" charset="-128"/>
                          <a:ea typeface="Meiryo UI" panose="020B0604030504040204" pitchFamily="50" charset="-128"/>
                        </a:rPr>
                        <a: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4173762"/>
                  </a:ext>
                </a:extLst>
              </a:tr>
              <a:tr h="172121">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ja-JP" altLang="en-US" sz="1000" b="0" i="0" u="none" strike="noStrike">
                          <a:solidFill>
                            <a:srgbClr val="000000"/>
                          </a:solidFill>
                          <a:effectLst/>
                          <a:latin typeface="Meiryo UI" panose="020B0604030504040204" pitchFamily="50" charset="-128"/>
                          <a:ea typeface="Meiryo UI" panose="020B0604030504040204" pitchFamily="50" charset="-128"/>
                        </a:rPr>
                        <a:t>合計：</a:t>
                      </a: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8.0 </a:t>
                      </a: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ja-JP" altLang="en-US" sz="1000" b="0" i="0" u="none" strike="noStrike">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altLang="ja-JP" sz="1000" b="0" i="0" u="none" strike="noStrike">
                          <a:solidFill>
                            <a:srgbClr val="000000"/>
                          </a:solidFill>
                          <a:effectLst/>
                          <a:latin typeface="Meiryo UI" panose="020B0604030504040204" pitchFamily="50" charset="-128"/>
                          <a:ea typeface="Meiryo UI" panose="020B0604030504040204" pitchFamily="50" charset="-128"/>
                        </a:rPr>
                        <a:t>7,200</a:t>
                      </a: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ja-JP"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682830763"/>
                  </a:ext>
                </a:extLst>
              </a:tr>
            </a:tbl>
          </a:graphicData>
        </a:graphic>
      </p:graphicFrame>
      <p:sp>
        <p:nvSpPr>
          <p:cNvPr id="11" name="四角形: 角を丸くする 10">
            <a:extLst>
              <a:ext uri="{FF2B5EF4-FFF2-40B4-BE49-F238E27FC236}">
                <a16:creationId xmlns:a16="http://schemas.microsoft.com/office/drawing/2014/main" id="{09EDD199-95D1-F3B3-67A3-5F5F0A1A0C71}"/>
              </a:ext>
            </a:extLst>
          </p:cNvPr>
          <p:cNvSpPr/>
          <p:nvPr/>
        </p:nvSpPr>
        <p:spPr>
          <a:xfrm>
            <a:off x="3712368" y="5757970"/>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工数のみ価格不要</a:t>
            </a:r>
          </a:p>
        </p:txBody>
      </p:sp>
      <p:sp>
        <p:nvSpPr>
          <p:cNvPr id="12" name="四角形: 角を丸くする 11">
            <a:extLst>
              <a:ext uri="{FF2B5EF4-FFF2-40B4-BE49-F238E27FC236}">
                <a16:creationId xmlns:a16="http://schemas.microsoft.com/office/drawing/2014/main" id="{C5FBE61D-CEEB-914F-9641-A01212101E40}"/>
              </a:ext>
            </a:extLst>
          </p:cNvPr>
          <p:cNvSpPr/>
          <p:nvPr/>
        </p:nvSpPr>
        <p:spPr>
          <a:xfrm>
            <a:off x="7881858" y="4947138"/>
            <a:ext cx="4157742" cy="1331741"/>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200" dirty="0"/>
              <a:t>１．瑕疵費用（責任範囲）と保守（個別見積もり）は異なるもの。</a:t>
            </a:r>
            <a:endParaRPr lang="en-US" altLang="ja-JP" sz="1200" dirty="0"/>
          </a:p>
          <a:p>
            <a:r>
              <a:rPr kumimoji="1" lang="ja-JP" altLang="en-US" sz="1200" dirty="0"/>
              <a:t>半年瑕疵ならば、請負範囲の</a:t>
            </a:r>
            <a:r>
              <a:rPr kumimoji="1" lang="en-US" altLang="ja-JP" sz="1200" dirty="0"/>
              <a:t>8%</a:t>
            </a:r>
            <a:r>
              <a:rPr kumimoji="1" lang="ja-JP" altLang="en-US" sz="1200" dirty="0"/>
              <a:t>想定</a:t>
            </a:r>
            <a:endParaRPr kumimoji="1" lang="en-US" altLang="ja-JP" sz="1200" dirty="0"/>
          </a:p>
          <a:p>
            <a:r>
              <a:rPr lang="ja-JP" altLang="en-US" sz="1200" dirty="0"/>
              <a:t>２．対応システムは多いため、仕様変更</a:t>
            </a:r>
            <a:r>
              <a:rPr lang="en-US" altLang="ja-JP" sz="1200" dirty="0"/>
              <a:t>Buffer</a:t>
            </a:r>
            <a:r>
              <a:rPr lang="ja-JP" altLang="en-US" sz="1200" dirty="0"/>
              <a:t>（予算確保）は</a:t>
            </a:r>
            <a:r>
              <a:rPr lang="en-US" altLang="ja-JP" sz="1200" dirty="0"/>
              <a:t>20MM</a:t>
            </a:r>
            <a:r>
              <a:rPr lang="ja-JP" altLang="en-US" sz="1200" dirty="0"/>
              <a:t>想定</a:t>
            </a:r>
            <a:endParaRPr kumimoji="1" lang="ja-JP" altLang="en-US" sz="1200" dirty="0"/>
          </a:p>
        </p:txBody>
      </p:sp>
    </p:spTree>
    <p:extLst>
      <p:ext uri="{BB962C8B-B14F-4D97-AF65-F5344CB8AC3E}">
        <p14:creationId xmlns:p14="http://schemas.microsoft.com/office/powerpoint/2010/main" val="38579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lstStyle/>
          <a:p>
            <a:r>
              <a:rPr lang="zh-CN" altLang="en-US" dirty="0"/>
              <a:t>結論</a:t>
            </a:r>
            <a:endParaRPr lang="zh-CN" altLang="en-US" dirty="0">
              <a:effectLst/>
            </a:endParaRPr>
          </a:p>
        </p:txBody>
      </p:sp>
      <p:sp>
        <p:nvSpPr>
          <p:cNvPr id="15" name="テキスト ボックス 14"/>
          <p:cNvSpPr txBox="1"/>
          <p:nvPr/>
        </p:nvSpPr>
        <p:spPr>
          <a:xfrm>
            <a:off x="414336" y="726233"/>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endParaRPr kumimoji="0" lang="zh-CN" altLang="zh-CN" dirty="0">
              <a:latin typeface="Arial" panose="020B0604020202020204" pitchFamily="34" charset="0"/>
            </a:endParaRPr>
          </a:p>
          <a:p>
            <a:pPr lvl="0" eaLnBrk="0" fontAlgn="base" hangingPunct="0">
              <a:spcBef>
                <a:spcPct val="0"/>
              </a:spcBef>
              <a:spcAft>
                <a:spcPct val="0"/>
              </a:spcAft>
              <a:buFontTx/>
              <a:buChar char="•"/>
            </a:pPr>
            <a:r>
              <a:rPr kumimoji="0" lang="zh-CN" altLang="zh-CN" dirty="0">
                <a:latin typeface="Arial" panose="020B0604020202020204" pitchFamily="34" charset="0"/>
              </a:rPr>
              <a:t>提案のまとめ: 本方案により、効率的でセキュアな</a:t>
            </a:r>
            <a:r>
              <a:rPr kumimoji="0" lang="ja-JP" altLang="en-US" dirty="0">
                <a:latin typeface="Arial" panose="020B0604020202020204" pitchFamily="34" charset="0"/>
              </a:rPr>
              <a:t>文書</a:t>
            </a:r>
            <a:r>
              <a:rPr kumimoji="0" lang="zh-CN" altLang="zh-CN" dirty="0">
                <a:latin typeface="Arial" panose="020B0604020202020204" pitchFamily="34" charset="0"/>
              </a:rPr>
              <a:t>管理を実現。 </a:t>
            </a:r>
          </a:p>
          <a:p>
            <a:pPr lvl="0" eaLnBrk="0" fontAlgn="base" hangingPunct="0">
              <a:spcBef>
                <a:spcPct val="0"/>
              </a:spcBef>
              <a:spcAft>
                <a:spcPct val="0"/>
              </a:spcAft>
              <a:buFontTx/>
              <a:buChar char="•"/>
            </a:pPr>
            <a:r>
              <a:rPr kumimoji="0" lang="zh-CN" altLang="zh-CN" dirty="0">
                <a:latin typeface="Arial" panose="020B0604020202020204" pitchFamily="34" charset="0"/>
              </a:rPr>
              <a:t>次ステップ: 詳細議論のためのミーティング提案。 </a:t>
            </a:r>
          </a:p>
          <a:p>
            <a:pPr lvl="0" eaLnBrk="0" fontAlgn="base" hangingPunct="0">
              <a:spcBef>
                <a:spcPct val="0"/>
              </a:spcBef>
              <a:spcAft>
                <a:spcPct val="0"/>
              </a:spcAft>
              <a:buFontTx/>
              <a:buChar char="•"/>
            </a:pPr>
            <a:r>
              <a:rPr kumimoji="0" lang="zh-CN" altLang="zh-CN" dirty="0">
                <a:latin typeface="Arial" panose="020B0604020202020204" pitchFamily="34" charset="0"/>
              </a:rPr>
              <a:t>連絡先: [貴社連絡情報]。 </a:t>
            </a: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備考</a:t>
            </a:r>
          </a:p>
        </p:txBody>
      </p:sp>
      <p:sp>
        <p:nvSpPr>
          <p:cNvPr id="5" name="テキスト プレースホルダー 4"/>
          <p:cNvSpPr>
            <a:spLocks noGrp="1"/>
          </p:cNvSpPr>
          <p:nvPr>
            <p:ph type="body" sz="quarter" idx="11"/>
          </p:nvPr>
        </p:nvSpPr>
        <p:spPr/>
        <p:txBody>
          <a:bodyPr/>
          <a:lstStyle/>
          <a:p>
            <a:endParaRPr lang="ja-JP" altLang="en-US"/>
          </a:p>
        </p:txBody>
      </p:sp>
      <p:sp>
        <p:nvSpPr>
          <p:cNvPr id="6" name="テキスト プレースホルダー 5"/>
          <p:cNvSpPr>
            <a:spLocks noGrp="1"/>
          </p:cNvSpPr>
          <p:nvPr>
            <p:ph type="body" sz="quarter" idx="17"/>
          </p:nvPr>
        </p:nvSpPr>
        <p:spPr/>
        <p:txBody>
          <a:bodyPr/>
          <a:lstStyle/>
          <a:p>
            <a:endParaRPr lang="ja-JP"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四角形: 角を丸くする 36">
            <a:extLst>
              <a:ext uri="{FF2B5EF4-FFF2-40B4-BE49-F238E27FC236}">
                <a16:creationId xmlns:a16="http://schemas.microsoft.com/office/drawing/2014/main" id="{DA57A1BE-A81A-15A1-5623-828891414FED}"/>
              </a:ext>
            </a:extLst>
          </p:cNvPr>
          <p:cNvSpPr/>
          <p:nvPr/>
        </p:nvSpPr>
        <p:spPr>
          <a:xfrm>
            <a:off x="4636477" y="3590420"/>
            <a:ext cx="7175101" cy="1359885"/>
          </a:xfrm>
          <a:prstGeom prst="roundRect">
            <a:avLst>
              <a:gd name="adj" fmla="val 4381"/>
            </a:avLst>
          </a:prstGeom>
          <a:solidFill>
            <a:schemeClr val="accent5">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14336" y="255264"/>
            <a:ext cx="9327072" cy="765272"/>
          </a:xfrm>
        </p:spPr>
        <p:txBody>
          <a:bodyPr>
            <a:normAutofit fontScale="90000"/>
          </a:bodyPr>
          <a:lstStyle/>
          <a:p>
            <a:r>
              <a:rPr lang="ja-JP" altLang="en-US" dirty="0"/>
              <a:t>アーキテクチャ全体</a:t>
            </a:r>
            <a:br>
              <a:rPr lang="en-US" altLang="ja-JP" dirty="0"/>
            </a:br>
            <a:r>
              <a:rPr lang="ja-JP" altLang="en-US" sz="2200" dirty="0"/>
              <a:t>添付ファイルは</a:t>
            </a:r>
            <a:r>
              <a:rPr lang="en-US" altLang="ja-JP" sz="2200" dirty="0" err="1"/>
              <a:t>DaTAVERSE</a:t>
            </a:r>
            <a:r>
              <a:rPr lang="ja-JP" altLang="en-US" sz="2200" dirty="0"/>
              <a:t>保存（案</a:t>
            </a:r>
            <a:r>
              <a:rPr lang="en-US" altLang="ja-JP" sz="2200" dirty="0"/>
              <a:t>B</a:t>
            </a:r>
            <a:r>
              <a:rPr lang="ja-JP" altLang="en-US" sz="2200" dirty="0"/>
              <a:t>）</a:t>
            </a:r>
            <a:endParaRPr lang="ja-JP" altLang="en-US" sz="2200" dirty="0">
              <a:effectLst/>
            </a:endParaRPr>
          </a:p>
        </p:txBody>
      </p:sp>
      <p:sp>
        <p:nvSpPr>
          <p:cNvPr id="15" name="テキスト ボックス 14"/>
          <p:cNvSpPr txBox="1"/>
          <p:nvPr/>
        </p:nvSpPr>
        <p:spPr>
          <a:xfrm>
            <a:off x="414336" y="758810"/>
            <a:ext cx="11490793" cy="5633364"/>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endParaRPr lang="en-US" altLang="ja-JP" dirty="0">
              <a:latin typeface="Yu Gothic UI" panose="020B0500000000000000" pitchFamily="50" charset="-128"/>
              <a:ea typeface="Yu Gothic UI" panose="020B0500000000000000" pitchFamily="50" charset="-128"/>
            </a:endParaRPr>
          </a:p>
        </p:txBody>
      </p:sp>
      <p:pic>
        <p:nvPicPr>
          <p:cNvPr id="3"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9797761" y="5800728"/>
            <a:ext cx="771118" cy="456744"/>
          </a:xfrm>
        </p:spPr>
      </p:pic>
      <p:pic>
        <p:nvPicPr>
          <p:cNvPr id="5" name="図 4" descr="部屋, 賭博場 が含まれている画像&#10;&#10;AI によって生成されたコンテンツは間違っている可能性があります。"/>
          <p:cNvPicPr>
            <a:picLocks noChangeAspect="1"/>
          </p:cNvPicPr>
          <p:nvPr/>
        </p:nvPicPr>
        <p:blipFill>
          <a:blip r:embed="rId4"/>
          <a:stretch>
            <a:fillRect/>
          </a:stretch>
        </p:blipFill>
        <p:spPr>
          <a:xfrm>
            <a:off x="1156896" y="1451992"/>
            <a:ext cx="1274791" cy="752400"/>
          </a:xfrm>
          <a:prstGeom prst="rect">
            <a:avLst/>
          </a:prstGeom>
        </p:spPr>
      </p:pic>
      <p:pic>
        <p:nvPicPr>
          <p:cNvPr id="7" name="図 6" descr="グラフィカル ユーザー インターフェイス, アプリケーション, テーブル, Excel"/>
          <p:cNvPicPr>
            <a:picLocks noChangeAspect="1"/>
          </p:cNvPicPr>
          <p:nvPr/>
        </p:nvPicPr>
        <p:blipFill>
          <a:blip r:embed="rId5"/>
          <a:stretch>
            <a:fillRect/>
          </a:stretch>
        </p:blipFill>
        <p:spPr>
          <a:xfrm>
            <a:off x="11189414" y="5799654"/>
            <a:ext cx="899975" cy="444385"/>
          </a:xfrm>
          <a:prstGeom prst="rect">
            <a:avLst/>
          </a:prstGeom>
        </p:spPr>
      </p:pic>
      <p:pic>
        <p:nvPicPr>
          <p:cNvPr id="8" name="図 7" descr="グラフィカル ユーザー インターフェイス, アプリケーション&#10;&#10;AI によって生成されたコンテンツは間違っている可能性があります。"/>
          <p:cNvPicPr>
            <a:picLocks noChangeAspect="1"/>
          </p:cNvPicPr>
          <p:nvPr/>
        </p:nvPicPr>
        <p:blipFill>
          <a:blip r:embed="rId6"/>
          <a:stretch>
            <a:fillRect/>
          </a:stretch>
        </p:blipFill>
        <p:spPr>
          <a:xfrm>
            <a:off x="3290438" y="6502644"/>
            <a:ext cx="911875" cy="786151"/>
          </a:xfrm>
          <a:prstGeom prst="rect">
            <a:avLst/>
          </a:prstGeom>
        </p:spPr>
      </p:pic>
      <p:pic>
        <p:nvPicPr>
          <p:cNvPr id="9"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3313416" y="3118589"/>
            <a:ext cx="1302261" cy="748800"/>
          </a:xfrm>
          <a:prstGeom prst="rect">
            <a:avLst/>
          </a:prstGeom>
        </p:spPr>
      </p:pic>
      <p:pic>
        <p:nvPicPr>
          <p:cNvPr id="10" name="図 9" descr="アイコン&#10;&#10;AI によって生成されたコンテンツは間違っている可能性があります。"/>
          <p:cNvPicPr>
            <a:picLocks noChangeAspect="1"/>
          </p:cNvPicPr>
          <p:nvPr/>
        </p:nvPicPr>
        <p:blipFill>
          <a:blip r:embed="rId7"/>
          <a:stretch>
            <a:fillRect/>
          </a:stretch>
        </p:blipFill>
        <p:spPr>
          <a:xfrm>
            <a:off x="3532580" y="4737544"/>
            <a:ext cx="863933" cy="748800"/>
          </a:xfrm>
          <a:prstGeom prst="rect">
            <a:avLst/>
          </a:prstGeom>
        </p:spPr>
      </p:pic>
      <p:pic>
        <p:nvPicPr>
          <p:cNvPr id="11" name="図 10" descr="アイコン&#10;&#10;AI によって生成されたコンテンツは間違っている可能性があります。"/>
          <p:cNvPicPr>
            <a:picLocks noChangeAspect="1"/>
          </p:cNvPicPr>
          <p:nvPr/>
        </p:nvPicPr>
        <p:blipFill>
          <a:blip r:embed="rId8"/>
          <a:stretch>
            <a:fillRect/>
          </a:stretch>
        </p:blipFill>
        <p:spPr>
          <a:xfrm>
            <a:off x="5801680" y="3711590"/>
            <a:ext cx="780290" cy="780290"/>
          </a:xfrm>
          <a:prstGeom prst="rect">
            <a:avLst/>
          </a:prstGeom>
        </p:spPr>
      </p:pic>
      <p:sp>
        <p:nvSpPr>
          <p:cNvPr id="12" name="テキスト ボックス 11"/>
          <p:cNvSpPr txBox="1"/>
          <p:nvPr/>
        </p:nvSpPr>
        <p:spPr>
          <a:xfrm>
            <a:off x="5263925" y="4488640"/>
            <a:ext cx="1971040" cy="276999"/>
          </a:xfrm>
          <a:prstGeom prst="rect">
            <a:avLst/>
          </a:prstGeom>
          <a:noFill/>
        </p:spPr>
        <p:txBody>
          <a:bodyPr wrap="square" rtlCol="0">
            <a:spAutoFit/>
          </a:bodyPr>
          <a:lstStyle/>
          <a:p>
            <a:pPr algn="ctr"/>
            <a:r>
              <a:rPr kumimoji="1" lang="en-US" altLang="ja-JP" sz="1200" dirty="0"/>
              <a:t>Gateway Cloud service</a:t>
            </a:r>
            <a:endParaRPr kumimoji="1" lang="ja-JP" altLang="en-US" sz="1200" dirty="0"/>
          </a:p>
        </p:txBody>
      </p:sp>
      <p:pic>
        <p:nvPicPr>
          <p:cNvPr id="13" name="図 12" descr="アイコン&#10;&#10;AI によって生成されたコンテンツは間違っている可能性があります。"/>
          <p:cNvPicPr>
            <a:picLocks noChangeAspect="1"/>
          </p:cNvPicPr>
          <p:nvPr/>
        </p:nvPicPr>
        <p:blipFill>
          <a:blip r:embed="rId9"/>
          <a:stretch>
            <a:fillRect/>
          </a:stretch>
        </p:blipFill>
        <p:spPr>
          <a:xfrm>
            <a:off x="7509284" y="3711590"/>
            <a:ext cx="780290" cy="780290"/>
          </a:xfrm>
          <a:prstGeom prst="rect">
            <a:avLst/>
          </a:prstGeom>
        </p:spPr>
      </p:pic>
      <p:sp>
        <p:nvSpPr>
          <p:cNvPr id="14" name="テキスト ボックス 13"/>
          <p:cNvSpPr txBox="1"/>
          <p:nvPr/>
        </p:nvSpPr>
        <p:spPr>
          <a:xfrm>
            <a:off x="7229839" y="4488640"/>
            <a:ext cx="1339180" cy="276999"/>
          </a:xfrm>
          <a:prstGeom prst="rect">
            <a:avLst/>
          </a:prstGeom>
          <a:noFill/>
        </p:spPr>
        <p:txBody>
          <a:bodyPr wrap="square" rtlCol="0">
            <a:spAutoFit/>
          </a:bodyPr>
          <a:lstStyle/>
          <a:p>
            <a:pPr algn="ctr"/>
            <a:r>
              <a:rPr kumimoji="1" lang="en-US" altLang="ja-JP" sz="1200" dirty="0"/>
              <a:t>Azure Relay</a:t>
            </a:r>
            <a:endParaRPr kumimoji="1" lang="ja-JP" altLang="en-US" sz="1200" dirty="0"/>
          </a:p>
        </p:txBody>
      </p:sp>
      <p:pic>
        <p:nvPicPr>
          <p:cNvPr id="16" name="図 15"/>
          <p:cNvPicPr>
            <a:picLocks noChangeAspect="1"/>
          </p:cNvPicPr>
          <p:nvPr/>
        </p:nvPicPr>
        <p:blipFill>
          <a:blip r:embed="rId10"/>
          <a:stretch>
            <a:fillRect/>
          </a:stretch>
        </p:blipFill>
        <p:spPr>
          <a:xfrm>
            <a:off x="9200819" y="3731914"/>
            <a:ext cx="736235" cy="739643"/>
          </a:xfrm>
          <a:prstGeom prst="rect">
            <a:avLst/>
          </a:prstGeom>
        </p:spPr>
      </p:pic>
      <p:pic>
        <p:nvPicPr>
          <p:cNvPr id="17" name="図 16" descr="テーブル, カップ が含まれている画像&#10;&#10;AI によって生成されたコンテンツは間違っている可能性があります。"/>
          <p:cNvPicPr>
            <a:picLocks noChangeAspect="1"/>
          </p:cNvPicPr>
          <p:nvPr/>
        </p:nvPicPr>
        <p:blipFill>
          <a:blip r:embed="rId11"/>
          <a:stretch>
            <a:fillRect/>
          </a:stretch>
        </p:blipFill>
        <p:spPr>
          <a:xfrm>
            <a:off x="10694240" y="3711590"/>
            <a:ext cx="967810" cy="780290"/>
          </a:xfrm>
          <a:prstGeom prst="rect">
            <a:avLst/>
          </a:prstGeom>
        </p:spPr>
      </p:pic>
      <p:sp>
        <p:nvSpPr>
          <p:cNvPr id="18" name="テキスト ボックス 17"/>
          <p:cNvSpPr txBox="1"/>
          <p:nvPr/>
        </p:nvSpPr>
        <p:spPr>
          <a:xfrm>
            <a:off x="8628917" y="4488640"/>
            <a:ext cx="1971040" cy="461665"/>
          </a:xfrm>
          <a:prstGeom prst="rect">
            <a:avLst/>
          </a:prstGeom>
          <a:noFill/>
        </p:spPr>
        <p:txBody>
          <a:bodyPr wrap="square" rtlCol="0">
            <a:spAutoFit/>
          </a:bodyPr>
          <a:lstStyle/>
          <a:p>
            <a:pPr algn="ctr"/>
            <a:r>
              <a:rPr kumimoji="1" lang="en-US" altLang="ja-JP" sz="1200" dirty="0"/>
              <a:t>On-premises</a:t>
            </a:r>
          </a:p>
          <a:p>
            <a:pPr algn="ctr"/>
            <a:r>
              <a:rPr kumimoji="1" lang="en-US" altLang="ja-JP" sz="1200" dirty="0"/>
              <a:t>Data Gateway</a:t>
            </a:r>
            <a:endParaRPr kumimoji="1" lang="ja-JP" altLang="en-US" sz="1200" dirty="0"/>
          </a:p>
        </p:txBody>
      </p:sp>
      <p:cxnSp>
        <p:nvCxnSpPr>
          <p:cNvPr id="19" name="直線矢印コネクタ 18"/>
          <p:cNvCxnSpPr>
            <a:stCxn id="11" idx="3"/>
            <a:endCxn id="13" idx="1"/>
          </p:cNvCxnSpPr>
          <p:nvPr/>
        </p:nvCxnSpPr>
        <p:spPr>
          <a:xfrm>
            <a:off x="6581970" y="4101735"/>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6" idx="3"/>
          </p:cNvCxnSpPr>
          <p:nvPr/>
        </p:nvCxnSpPr>
        <p:spPr>
          <a:xfrm flipV="1">
            <a:off x="9937054" y="4101735"/>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3" idx="3"/>
            <a:endCxn id="16" idx="1"/>
          </p:cNvCxnSpPr>
          <p:nvPr/>
        </p:nvCxnSpPr>
        <p:spPr>
          <a:xfrm>
            <a:off x="8289574" y="4101735"/>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p:cNvCxnSpPr>
            <a:stCxn id="10" idx="3"/>
            <a:endCxn id="1050" idx="1"/>
          </p:cNvCxnSpPr>
          <p:nvPr/>
        </p:nvCxnSpPr>
        <p:spPr>
          <a:xfrm flipV="1">
            <a:off x="4396513" y="4180737"/>
            <a:ext cx="1366650" cy="931207"/>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p:cNvCxnSpPr>
            <a:stCxn id="9" idx="3"/>
            <a:endCxn id="1051" idx="1"/>
          </p:cNvCxnSpPr>
          <p:nvPr/>
        </p:nvCxnSpPr>
        <p:spPr>
          <a:xfrm>
            <a:off x="4615677" y="3492989"/>
            <a:ext cx="1185545" cy="540413"/>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091382" y="2833667"/>
            <a:ext cx="3232212" cy="276999"/>
          </a:xfrm>
          <a:prstGeom prst="rect">
            <a:avLst/>
          </a:prstGeom>
          <a:noFill/>
        </p:spPr>
        <p:txBody>
          <a:bodyPr wrap="square">
            <a:spAutoFit/>
          </a:bodyPr>
          <a:lstStyle/>
          <a:p>
            <a:r>
              <a:rPr lang="ja-JP" altLang="en-US" sz="1200" dirty="0"/>
              <a:t>https://apps.powerapps.com/play/e/</a:t>
            </a:r>
            <a:r>
              <a:rPr lang="en-US" altLang="ja-JP" sz="1200" dirty="0"/>
              <a:t>xxx</a:t>
            </a:r>
            <a:endParaRPr lang="ja-JP" altLang="en-US" sz="1200" dirty="0"/>
          </a:p>
        </p:txBody>
      </p:sp>
      <p:pic>
        <p:nvPicPr>
          <p:cNvPr id="25" name="図 24" descr="電子機器の内部&#10;&#10;AI によって生成されたコンテンツは間違っている可能性があります。"/>
          <p:cNvPicPr>
            <a:picLocks noChangeAspect="1"/>
          </p:cNvPicPr>
          <p:nvPr/>
        </p:nvPicPr>
        <p:blipFill>
          <a:blip r:embed="rId12"/>
          <a:stretch>
            <a:fillRect/>
          </a:stretch>
        </p:blipFill>
        <p:spPr>
          <a:xfrm>
            <a:off x="3311806" y="3589046"/>
            <a:ext cx="480623" cy="270351"/>
          </a:xfrm>
          <a:prstGeom prst="rect">
            <a:avLst/>
          </a:prstGeom>
        </p:spPr>
      </p:pic>
      <p:sp>
        <p:nvSpPr>
          <p:cNvPr id="26" name="テキスト ボックス 25"/>
          <p:cNvSpPr txBox="1"/>
          <p:nvPr/>
        </p:nvSpPr>
        <p:spPr>
          <a:xfrm>
            <a:off x="2618201" y="5836628"/>
            <a:ext cx="4354880" cy="276999"/>
          </a:xfrm>
          <a:prstGeom prst="rect">
            <a:avLst/>
          </a:prstGeom>
          <a:noFill/>
        </p:spPr>
        <p:txBody>
          <a:bodyPr wrap="square">
            <a:spAutoFit/>
          </a:bodyPr>
          <a:lstStyle/>
          <a:p>
            <a:r>
              <a:rPr lang="ja-JP" altLang="en-US" sz="1200" dirty="0"/>
              <a:t>ファイル</a:t>
            </a:r>
            <a:r>
              <a:rPr lang="en-US" altLang="ja-JP" sz="1200" dirty="0"/>
              <a:t>ID</a:t>
            </a:r>
            <a:r>
              <a:rPr lang="ja-JP" altLang="en-US" sz="1200" dirty="0"/>
              <a:t>で</a:t>
            </a:r>
            <a:r>
              <a:rPr lang="en-US" altLang="ja-JP" sz="1200" dirty="0" err="1"/>
              <a:t>Sqlserver</a:t>
            </a:r>
            <a:r>
              <a:rPr lang="en-US" altLang="ja-JP" sz="1200" dirty="0"/>
              <a:t> </a:t>
            </a:r>
            <a:r>
              <a:rPr lang="ja-JP" altLang="en-US" sz="1200" dirty="0"/>
              <a:t>と</a:t>
            </a:r>
            <a:r>
              <a:rPr lang="en-US" altLang="ja-JP" sz="1200" dirty="0"/>
              <a:t>Dataverse</a:t>
            </a:r>
            <a:r>
              <a:rPr lang="ja-JP" altLang="en-US" sz="1200" dirty="0"/>
              <a:t>でレコードをリンクする</a:t>
            </a:r>
          </a:p>
        </p:txBody>
      </p:sp>
      <p:pic>
        <p:nvPicPr>
          <p:cNvPr id="27" name="図 26" descr="ロゴ, アイコン&#10;&#10;AI によって生成されたコンテンツは間違っている可能性があります。"/>
          <p:cNvPicPr>
            <a:picLocks noChangeAspect="1"/>
          </p:cNvPicPr>
          <p:nvPr/>
        </p:nvPicPr>
        <p:blipFill>
          <a:blip r:embed="rId13"/>
          <a:stretch>
            <a:fillRect/>
          </a:stretch>
        </p:blipFill>
        <p:spPr>
          <a:xfrm>
            <a:off x="3749165" y="1423146"/>
            <a:ext cx="771118" cy="753768"/>
          </a:xfrm>
          <a:prstGeom prst="rect">
            <a:avLst/>
          </a:prstGeom>
        </p:spPr>
      </p:pic>
      <p:sp>
        <p:nvSpPr>
          <p:cNvPr id="28" name="テキスト ボックス 27"/>
          <p:cNvSpPr txBox="1"/>
          <p:nvPr/>
        </p:nvSpPr>
        <p:spPr>
          <a:xfrm>
            <a:off x="4475384" y="1633693"/>
            <a:ext cx="1270397" cy="307777"/>
          </a:xfrm>
          <a:prstGeom prst="rect">
            <a:avLst/>
          </a:prstGeom>
          <a:noFill/>
        </p:spPr>
        <p:txBody>
          <a:bodyPr wrap="square" rtlCol="0">
            <a:spAutoFit/>
          </a:bodyPr>
          <a:lstStyle/>
          <a:p>
            <a:pPr algn="ctr"/>
            <a:r>
              <a:rPr kumimoji="1" lang="en-US" altLang="ja-JP" sz="1400" dirty="0"/>
              <a:t>Share Point</a:t>
            </a:r>
            <a:endParaRPr kumimoji="1" lang="ja-JP" altLang="en-US" sz="1400" dirty="0"/>
          </a:p>
        </p:txBody>
      </p:sp>
      <p:cxnSp>
        <p:nvCxnSpPr>
          <p:cNvPr id="29" name="直線矢印コネクタ 28"/>
          <p:cNvCxnSpPr/>
          <p:nvPr/>
        </p:nvCxnSpPr>
        <p:spPr>
          <a:xfrm>
            <a:off x="4200764" y="2176914"/>
            <a:ext cx="0" cy="941675"/>
          </a:xfrm>
          <a:prstGeom prst="straightConnector1">
            <a:avLst/>
          </a:prstGeom>
          <a:ln w="254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4187085" y="2140807"/>
            <a:ext cx="1057324" cy="415498"/>
          </a:xfrm>
          <a:prstGeom prst="rect">
            <a:avLst/>
          </a:prstGeom>
          <a:noFill/>
        </p:spPr>
        <p:txBody>
          <a:bodyPr wrap="square" rtlCol="0">
            <a:spAutoFit/>
          </a:bodyPr>
          <a:lstStyle/>
          <a:p>
            <a:r>
              <a:rPr kumimoji="1" lang="ja-JP" altLang="en-US" sz="1050" dirty="0"/>
              <a:t>社員、組織、役職リスト</a:t>
            </a:r>
          </a:p>
        </p:txBody>
      </p:sp>
      <p:cxnSp>
        <p:nvCxnSpPr>
          <p:cNvPr id="31" name="コネクタ: カギ線 30"/>
          <p:cNvCxnSpPr>
            <a:endCxn id="17" idx="0"/>
          </p:cNvCxnSpPr>
          <p:nvPr/>
        </p:nvCxnSpPr>
        <p:spPr>
          <a:xfrm>
            <a:off x="4615677" y="3336595"/>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p:cNvCxnSpPr>
            <a:stCxn id="10" idx="2"/>
            <a:endCxn id="33" idx="2"/>
          </p:cNvCxnSpPr>
          <p:nvPr/>
        </p:nvCxnSpPr>
        <p:spPr>
          <a:xfrm rot="5400000" flipH="1" flipV="1">
            <a:off x="6940511" y="1519156"/>
            <a:ext cx="991224" cy="6943152"/>
          </a:xfrm>
          <a:prstGeom prst="bentConnector3">
            <a:avLst>
              <a:gd name="adj1" fmla="val -16912"/>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フローチャート: 判断 32"/>
          <p:cNvSpPr/>
          <p:nvPr/>
        </p:nvSpPr>
        <p:spPr>
          <a:xfrm>
            <a:off x="10883315" y="4431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6232449" y="3046066"/>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pic>
        <p:nvPicPr>
          <p:cNvPr id="38" name="図 37" descr="グラフィカル ユーザー インターフェイス, アプリケーション&#10;&#10;AI によって生成されたコンテンツは間違っている可能性があります。"/>
          <p:cNvPicPr>
            <a:picLocks noChangeAspect="1"/>
          </p:cNvPicPr>
          <p:nvPr/>
        </p:nvPicPr>
        <p:blipFill>
          <a:blip r:embed="rId6"/>
          <a:stretch>
            <a:fillRect/>
          </a:stretch>
        </p:blipFill>
        <p:spPr>
          <a:xfrm>
            <a:off x="1472506" y="3903349"/>
            <a:ext cx="642168" cy="789867"/>
          </a:xfrm>
          <a:prstGeom prst="rect">
            <a:avLst/>
          </a:prstGeom>
        </p:spPr>
      </p:pic>
      <p:cxnSp>
        <p:nvCxnSpPr>
          <p:cNvPr id="39" name="直線コネクタ 38"/>
          <p:cNvCxnSpPr/>
          <p:nvPr/>
        </p:nvCxnSpPr>
        <p:spPr>
          <a:xfrm>
            <a:off x="8755204" y="801768"/>
            <a:ext cx="0" cy="5880346"/>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40" name="図 39"/>
          <p:cNvPicPr>
            <a:picLocks noChangeAspect="1"/>
          </p:cNvPicPr>
          <p:nvPr/>
        </p:nvPicPr>
        <p:blipFill>
          <a:blip r:embed="rId14"/>
          <a:stretch>
            <a:fillRect/>
          </a:stretch>
        </p:blipFill>
        <p:spPr>
          <a:xfrm flipH="1">
            <a:off x="8918370" y="5996710"/>
            <a:ext cx="879391" cy="494658"/>
          </a:xfrm>
          <a:prstGeom prst="rect">
            <a:avLst/>
          </a:prstGeom>
        </p:spPr>
      </p:pic>
      <p:pic>
        <p:nvPicPr>
          <p:cNvPr id="41" name="図 40"/>
          <p:cNvPicPr>
            <a:picLocks noChangeAspect="1"/>
          </p:cNvPicPr>
          <p:nvPr/>
        </p:nvPicPr>
        <p:blipFill>
          <a:blip r:embed="rId15"/>
          <a:stretch>
            <a:fillRect/>
          </a:stretch>
        </p:blipFill>
        <p:spPr>
          <a:xfrm flipH="1">
            <a:off x="9310625" y="2214310"/>
            <a:ext cx="820738" cy="430887"/>
          </a:xfrm>
          <a:prstGeom prst="rect">
            <a:avLst/>
          </a:prstGeom>
        </p:spPr>
      </p:pic>
      <p:sp>
        <p:nvSpPr>
          <p:cNvPr id="42" name="テキスト ボックス 41"/>
          <p:cNvSpPr txBox="1"/>
          <p:nvPr/>
        </p:nvSpPr>
        <p:spPr>
          <a:xfrm>
            <a:off x="9716871" y="6214369"/>
            <a:ext cx="2677573" cy="369332"/>
          </a:xfrm>
          <a:prstGeom prst="rect">
            <a:avLst/>
          </a:prstGeom>
          <a:noFill/>
        </p:spPr>
        <p:txBody>
          <a:bodyPr wrap="square" rtlCol="0">
            <a:spAutoFit/>
          </a:bodyPr>
          <a:lstStyle/>
          <a:p>
            <a:r>
              <a:rPr lang="ja-JP" altLang="en-US" sz="900" dirty="0"/>
              <a:t>システム</a:t>
            </a:r>
            <a:r>
              <a:rPr kumimoji="1" lang="ja-JP" altLang="en-US" sz="900" dirty="0"/>
              <a:t>利用者</a:t>
            </a:r>
            <a:endParaRPr kumimoji="1" lang="en-US" altLang="ja-JP" sz="900" dirty="0"/>
          </a:p>
          <a:p>
            <a:r>
              <a:rPr lang="en-US" altLang="zh-CN" sz="900" dirty="0"/>
              <a:t>PowerApps/Power BI/</a:t>
            </a:r>
            <a:r>
              <a:rPr lang="en-US" altLang="ja-JP" sz="900" dirty="0"/>
              <a:t>Office 365</a:t>
            </a:r>
            <a:r>
              <a:rPr lang="en-US" altLang="zh-CN" sz="900" dirty="0"/>
              <a:t> </a:t>
            </a:r>
            <a:r>
              <a:rPr lang="ja-JP" altLang="en-US" sz="900" dirty="0"/>
              <a:t>画面</a:t>
            </a:r>
            <a:endParaRPr kumimoji="1" lang="ja-JP" altLang="en-US" sz="900" dirty="0"/>
          </a:p>
        </p:txBody>
      </p:sp>
      <p:sp>
        <p:nvSpPr>
          <p:cNvPr id="43" name="テキスト ボックス 42"/>
          <p:cNvSpPr txBox="1"/>
          <p:nvPr/>
        </p:nvSpPr>
        <p:spPr>
          <a:xfrm>
            <a:off x="9055523" y="2633975"/>
            <a:ext cx="1330939" cy="261610"/>
          </a:xfrm>
          <a:prstGeom prst="rect">
            <a:avLst/>
          </a:prstGeom>
          <a:noFill/>
        </p:spPr>
        <p:txBody>
          <a:bodyPr wrap="square" rtlCol="0">
            <a:spAutoFit/>
          </a:bodyPr>
          <a:lstStyle/>
          <a:p>
            <a:pPr algn="ctr"/>
            <a:r>
              <a:rPr kumimoji="1" lang="en-US" altLang="ja-JP" sz="1100" dirty="0"/>
              <a:t>Operator/Admin</a:t>
            </a:r>
            <a:endParaRPr kumimoji="1" lang="ja-JP" altLang="en-US" sz="1100" dirty="0"/>
          </a:p>
        </p:txBody>
      </p:sp>
      <p:sp>
        <p:nvSpPr>
          <p:cNvPr id="45" name="フローチャート: 判断 44"/>
          <p:cNvSpPr/>
          <p:nvPr/>
        </p:nvSpPr>
        <p:spPr>
          <a:xfrm>
            <a:off x="4555146" y="3128539"/>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p:cNvCxnSpPr>
            <a:stCxn id="45" idx="3"/>
            <a:endCxn id="41" idx="3"/>
          </p:cNvCxnSpPr>
          <p:nvPr/>
        </p:nvCxnSpPr>
        <p:spPr>
          <a:xfrm flipV="1">
            <a:off x="4603914" y="2429754"/>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p:cNvCxnSpPr>
            <a:stCxn id="51" idx="3"/>
            <a:endCxn id="48" idx="1"/>
          </p:cNvCxnSpPr>
          <p:nvPr/>
        </p:nvCxnSpPr>
        <p:spPr>
          <a:xfrm flipV="1">
            <a:off x="4395368" y="2532487"/>
            <a:ext cx="4891523" cy="2857146"/>
          </a:xfrm>
          <a:prstGeom prst="bentConnector3">
            <a:avLst>
              <a:gd name="adj1" fmla="val 45639"/>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フローチャート: 判断 47"/>
          <p:cNvSpPr/>
          <p:nvPr/>
        </p:nvSpPr>
        <p:spPr>
          <a:xfrm>
            <a:off x="9286891" y="250079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判断 48"/>
          <p:cNvSpPr/>
          <p:nvPr/>
        </p:nvSpPr>
        <p:spPr>
          <a:xfrm>
            <a:off x="4346598" y="542295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コネクタ: カギ線 49"/>
          <p:cNvCxnSpPr>
            <a:stCxn id="49" idx="3"/>
          </p:cNvCxnSpPr>
          <p:nvPr/>
        </p:nvCxnSpPr>
        <p:spPr>
          <a:xfrm>
            <a:off x="4395366" y="5454647"/>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フローチャート: 判断 50"/>
          <p:cNvSpPr/>
          <p:nvPr/>
        </p:nvSpPr>
        <p:spPr>
          <a:xfrm>
            <a:off x="4346600" y="535793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コネクタ: カギ線 51"/>
          <p:cNvCxnSpPr>
            <a:stCxn id="53" idx="3"/>
            <a:endCxn id="40" idx="3"/>
          </p:cNvCxnSpPr>
          <p:nvPr/>
        </p:nvCxnSpPr>
        <p:spPr>
          <a:xfrm>
            <a:off x="4607530" y="3429307"/>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フローチャート: 判断 52"/>
          <p:cNvSpPr/>
          <p:nvPr/>
        </p:nvSpPr>
        <p:spPr>
          <a:xfrm>
            <a:off x="4558762" y="339761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5787547" y="835870"/>
            <a:ext cx="2848443" cy="369332"/>
          </a:xfrm>
          <a:prstGeom prst="rect">
            <a:avLst/>
          </a:prstGeom>
          <a:noFill/>
        </p:spPr>
        <p:txBody>
          <a:bodyPr wrap="square" rtlCol="0">
            <a:spAutoFit/>
          </a:bodyPr>
          <a:lstStyle/>
          <a:p>
            <a:pPr algn="r"/>
            <a:r>
              <a:rPr kumimoji="1" lang="en-US" altLang="ja-JP" dirty="0">
                <a:ln w="0"/>
                <a:solidFill>
                  <a:schemeClr val="accent1"/>
                </a:solidFill>
                <a:effectLst>
                  <a:outerShdw blurRad="38100" dist="25400" dir="5400000" algn="ctr" rotWithShape="0">
                    <a:srgbClr val="6E747A">
                      <a:alpha val="43000"/>
                    </a:srgbClr>
                  </a:outerShdw>
                </a:effectLst>
              </a:rPr>
              <a:t>Microsoft Data Center</a:t>
            </a: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55" name="テキスト ボックス 54"/>
          <p:cNvSpPr txBox="1"/>
          <p:nvPr/>
        </p:nvSpPr>
        <p:spPr>
          <a:xfrm>
            <a:off x="8881492" y="835870"/>
            <a:ext cx="2848443" cy="369332"/>
          </a:xfrm>
          <a:prstGeom prst="rect">
            <a:avLst/>
          </a:prstGeom>
          <a:noFill/>
        </p:spPr>
        <p:txBody>
          <a:bodyPr wrap="square" rtlCol="0">
            <a:spAutoFit/>
          </a:bodyPr>
          <a:lstStyle/>
          <a:p>
            <a:r>
              <a:rPr kumimoji="1" lang="en-US" altLang="ja-JP" dirty="0">
                <a:ln w="0"/>
                <a:solidFill>
                  <a:schemeClr val="accent1"/>
                </a:solidFill>
                <a:effectLst>
                  <a:outerShdw blurRad="38100" dist="25400" dir="5400000" algn="ctr" rotWithShape="0">
                    <a:srgbClr val="6E747A">
                      <a:alpha val="43000"/>
                    </a:srgbClr>
                  </a:outerShdw>
                </a:effectLst>
              </a:rPr>
              <a:t>MCC </a:t>
            </a:r>
            <a:r>
              <a:rPr kumimoji="1" lang="ja-JP" altLang="en-US" dirty="0">
                <a:ln w="0"/>
                <a:solidFill>
                  <a:schemeClr val="accent1"/>
                </a:solidFill>
                <a:effectLst>
                  <a:outerShdw blurRad="38100" dist="25400" dir="5400000" algn="ctr" rotWithShape="0">
                    <a:srgbClr val="6E747A">
                      <a:alpha val="43000"/>
                    </a:srgbClr>
                  </a:outerShdw>
                </a:effectLst>
              </a:rPr>
              <a:t>環境</a:t>
            </a:r>
          </a:p>
        </p:txBody>
      </p:sp>
      <p:sp>
        <p:nvSpPr>
          <p:cNvPr id="56" name="テキスト ボックス 55"/>
          <p:cNvSpPr txBox="1"/>
          <p:nvPr/>
        </p:nvSpPr>
        <p:spPr>
          <a:xfrm>
            <a:off x="10423406" y="4521695"/>
            <a:ext cx="1971040" cy="276999"/>
          </a:xfrm>
          <a:prstGeom prst="rect">
            <a:avLst/>
          </a:prstGeom>
          <a:noFill/>
        </p:spPr>
        <p:txBody>
          <a:bodyPr wrap="square" rtlCol="0">
            <a:spAutoFit/>
          </a:bodyPr>
          <a:lstStyle/>
          <a:p>
            <a:pPr algn="ctr"/>
            <a:r>
              <a:rPr kumimoji="1" lang="en-US" altLang="ja-JP" sz="1200" dirty="0"/>
              <a:t>On-premises</a:t>
            </a:r>
          </a:p>
        </p:txBody>
      </p:sp>
      <p:pic>
        <p:nvPicPr>
          <p:cNvPr id="57" name="図 56" descr="アイコン&#10;&#10;AI によって生成されたコンテンツは間違っている可能性があります。"/>
          <p:cNvPicPr>
            <a:picLocks noChangeAspect="1"/>
          </p:cNvPicPr>
          <p:nvPr/>
        </p:nvPicPr>
        <p:blipFill>
          <a:blip r:embed="rId7"/>
          <a:stretch>
            <a:fillRect/>
          </a:stretch>
        </p:blipFill>
        <p:spPr>
          <a:xfrm>
            <a:off x="10616774" y="5799863"/>
            <a:ext cx="527498" cy="457200"/>
          </a:xfrm>
          <a:prstGeom prst="rect">
            <a:avLst/>
          </a:prstGeom>
        </p:spPr>
      </p:pic>
      <p:pic>
        <p:nvPicPr>
          <p:cNvPr id="58"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9499749" y="1703843"/>
            <a:ext cx="771118" cy="456744"/>
          </a:xfrm>
          <a:prstGeom prst="rect">
            <a:avLst/>
          </a:prstGeom>
        </p:spPr>
      </p:pic>
      <p:pic>
        <p:nvPicPr>
          <p:cNvPr id="59" name="図 58" descr="アイコン&#10;&#10;AI によって生成されたコンテンツは間違っている可能性があります。"/>
          <p:cNvPicPr>
            <a:picLocks noChangeAspect="1"/>
          </p:cNvPicPr>
          <p:nvPr/>
        </p:nvPicPr>
        <p:blipFill>
          <a:blip r:embed="rId7"/>
          <a:stretch>
            <a:fillRect/>
          </a:stretch>
        </p:blipFill>
        <p:spPr>
          <a:xfrm>
            <a:off x="10318762" y="1702978"/>
            <a:ext cx="527498" cy="457200"/>
          </a:xfrm>
          <a:prstGeom prst="rect">
            <a:avLst/>
          </a:prstGeom>
        </p:spPr>
      </p:pic>
      <p:pic>
        <p:nvPicPr>
          <p:cNvPr id="1026" name="Picture 2" descr="Sql Server Icons For Windows PNG Transparent Background, Free Download  #11351 - FreeIcons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74948" y="1646603"/>
            <a:ext cx="561417" cy="561417"/>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線矢印コネクタ 59"/>
          <p:cNvCxnSpPr/>
          <p:nvPr/>
        </p:nvCxnSpPr>
        <p:spPr>
          <a:xfrm>
            <a:off x="3984866" y="2171834"/>
            <a:ext cx="0" cy="941675"/>
          </a:xfrm>
          <a:prstGeom prst="straightConnector1">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1402227" y="2708236"/>
            <a:ext cx="1057324" cy="253916"/>
          </a:xfrm>
          <a:prstGeom prst="rect">
            <a:avLst/>
          </a:prstGeom>
          <a:noFill/>
        </p:spPr>
        <p:txBody>
          <a:bodyPr wrap="square" rtlCol="0">
            <a:spAutoFit/>
          </a:bodyPr>
          <a:lstStyle/>
          <a:p>
            <a:r>
              <a:rPr lang="ja-JP" altLang="en-US" sz="1050" dirty="0"/>
              <a:t>添付ファイル</a:t>
            </a:r>
            <a:endParaRPr lang="en-US" altLang="ja-JP" sz="1050" dirty="0"/>
          </a:p>
        </p:txBody>
      </p:sp>
      <p:cxnSp>
        <p:nvCxnSpPr>
          <p:cNvPr id="62" name="コネクタ: カギ線 61"/>
          <p:cNvCxnSpPr>
            <a:stCxn id="1062" idx="2"/>
            <a:endCxn id="9" idx="1"/>
          </p:cNvCxnSpPr>
          <p:nvPr/>
        </p:nvCxnSpPr>
        <p:spPr>
          <a:xfrm rot="16200000" flipH="1">
            <a:off x="2051355" y="2230928"/>
            <a:ext cx="1222872" cy="1301249"/>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7" name="テキスト ボックス 1026"/>
          <p:cNvSpPr txBox="1"/>
          <p:nvPr/>
        </p:nvSpPr>
        <p:spPr>
          <a:xfrm>
            <a:off x="9370325" y="2977215"/>
            <a:ext cx="2538877" cy="415498"/>
          </a:xfrm>
          <a:prstGeom prst="rect">
            <a:avLst/>
          </a:prstGeom>
          <a:noFill/>
        </p:spPr>
        <p:txBody>
          <a:bodyPr wrap="square" rtlCol="0">
            <a:spAutoFit/>
          </a:bodyPr>
          <a:lstStyle/>
          <a:p>
            <a:r>
              <a:rPr lang="ja-JP" altLang="en-US" sz="1050" dirty="0"/>
              <a:t>文書</a:t>
            </a:r>
            <a:r>
              <a:rPr lang="en-US" altLang="ja-JP" sz="1050" dirty="0"/>
              <a:t>Transaction</a:t>
            </a:r>
            <a:r>
              <a:rPr lang="ja-JP" altLang="en-US" sz="1050" dirty="0"/>
              <a:t>データ</a:t>
            </a:r>
          </a:p>
          <a:p>
            <a:r>
              <a:rPr lang="ja-JP" altLang="en-US" sz="1050" dirty="0"/>
              <a:t>各種マスタ（属性データ</a:t>
            </a:r>
            <a:r>
              <a:rPr lang="en-US" altLang="ja-JP" sz="1050" dirty="0"/>
              <a:t>/</a:t>
            </a:r>
            <a:r>
              <a:rPr lang="ja-JP" altLang="en-US" sz="1050" dirty="0"/>
              <a:t>定型データ）</a:t>
            </a:r>
            <a:endParaRPr lang="en-US" altLang="ja-JP" sz="1050" dirty="0"/>
          </a:p>
        </p:txBody>
      </p:sp>
      <p:cxnSp>
        <p:nvCxnSpPr>
          <p:cNvPr id="1028" name="コネクタ: カギ線 1027"/>
          <p:cNvCxnSpPr>
            <a:stCxn id="38" idx="3"/>
            <a:endCxn id="1048" idx="2"/>
          </p:cNvCxnSpPr>
          <p:nvPr/>
        </p:nvCxnSpPr>
        <p:spPr>
          <a:xfrm flipV="1">
            <a:off x="2114674" y="3923120"/>
            <a:ext cx="1574962" cy="375163"/>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2" name="テキスト ボックス 1031"/>
          <p:cNvSpPr txBox="1"/>
          <p:nvPr/>
        </p:nvSpPr>
        <p:spPr>
          <a:xfrm>
            <a:off x="699373" y="4654856"/>
            <a:ext cx="1831889" cy="276999"/>
          </a:xfrm>
          <a:prstGeom prst="rect">
            <a:avLst/>
          </a:prstGeom>
          <a:noFill/>
        </p:spPr>
        <p:txBody>
          <a:bodyPr wrap="square" rtlCol="0">
            <a:spAutoFit/>
          </a:bodyPr>
          <a:lstStyle/>
          <a:p>
            <a:pPr algn="ctr"/>
            <a:r>
              <a:rPr kumimoji="1" lang="en-US" altLang="ja-JP" sz="1200" dirty="0"/>
              <a:t>Power Automation Flow</a:t>
            </a:r>
            <a:endParaRPr kumimoji="1" lang="ja-JP" altLang="en-US" sz="1200" dirty="0"/>
          </a:p>
        </p:txBody>
      </p:sp>
      <p:cxnSp>
        <p:nvCxnSpPr>
          <p:cNvPr id="1033" name="コネクタ: カギ線 1032"/>
          <p:cNvCxnSpPr>
            <a:stCxn id="38" idx="0"/>
            <a:endCxn id="5" idx="2"/>
          </p:cNvCxnSpPr>
          <p:nvPr/>
        </p:nvCxnSpPr>
        <p:spPr>
          <a:xfrm rot="5400000" flipH="1" flipV="1">
            <a:off x="944463" y="3053520"/>
            <a:ext cx="1698957" cy="702"/>
          </a:xfrm>
          <a:prstGeom prst="bentConnector3">
            <a:avLst>
              <a:gd name="adj1" fmla="val 50000"/>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6" name="テキスト ボックス 1035"/>
          <p:cNvSpPr txBox="1"/>
          <p:nvPr/>
        </p:nvSpPr>
        <p:spPr>
          <a:xfrm>
            <a:off x="2577835" y="4291305"/>
            <a:ext cx="1057324" cy="253916"/>
          </a:xfrm>
          <a:prstGeom prst="rect">
            <a:avLst/>
          </a:prstGeom>
          <a:noFill/>
        </p:spPr>
        <p:txBody>
          <a:bodyPr wrap="square" rtlCol="0">
            <a:spAutoFit/>
          </a:bodyPr>
          <a:lstStyle/>
          <a:p>
            <a:r>
              <a:rPr lang="ja-JP" altLang="en-US" sz="1050" dirty="0"/>
              <a:t>業務処理</a:t>
            </a:r>
            <a:endParaRPr lang="en-US" altLang="ja-JP" sz="1050" dirty="0"/>
          </a:p>
        </p:txBody>
      </p:sp>
      <p:cxnSp>
        <p:nvCxnSpPr>
          <p:cNvPr id="1038" name="コネクタ: カギ線 1037"/>
          <p:cNvCxnSpPr>
            <a:stCxn id="38" idx="2"/>
            <a:endCxn id="17" idx="2"/>
          </p:cNvCxnSpPr>
          <p:nvPr/>
        </p:nvCxnSpPr>
        <p:spPr>
          <a:xfrm rot="5400000" flipH="1" flipV="1">
            <a:off x="6385199" y="-99730"/>
            <a:ext cx="201336" cy="9384555"/>
          </a:xfrm>
          <a:prstGeom prst="bentConnector3">
            <a:avLst>
              <a:gd name="adj1" fmla="val -52986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コネクタ: カギ線 1041"/>
          <p:cNvCxnSpPr>
            <a:stCxn id="1054" idx="3"/>
            <a:endCxn id="11" idx="1"/>
          </p:cNvCxnSpPr>
          <p:nvPr/>
        </p:nvCxnSpPr>
        <p:spPr>
          <a:xfrm flipV="1">
            <a:off x="2154707" y="4101735"/>
            <a:ext cx="3646973" cy="41473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 name="フローチャート: 判断 1047"/>
          <p:cNvSpPr/>
          <p:nvPr/>
        </p:nvSpPr>
        <p:spPr>
          <a:xfrm>
            <a:off x="3665252" y="3859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フローチャート: 判断 1049"/>
          <p:cNvSpPr/>
          <p:nvPr/>
        </p:nvSpPr>
        <p:spPr>
          <a:xfrm>
            <a:off x="5763163" y="414904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1" name="フローチャート: 判断 1050"/>
          <p:cNvSpPr/>
          <p:nvPr/>
        </p:nvSpPr>
        <p:spPr>
          <a:xfrm>
            <a:off x="5801222" y="4001705"/>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4" name="フローチャート: 判断 1053"/>
          <p:cNvSpPr/>
          <p:nvPr/>
        </p:nvSpPr>
        <p:spPr>
          <a:xfrm>
            <a:off x="2105939" y="4484777"/>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テキスト ボックス 1055"/>
          <p:cNvSpPr txBox="1"/>
          <p:nvPr/>
        </p:nvSpPr>
        <p:spPr>
          <a:xfrm>
            <a:off x="4615677" y="5556870"/>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sp>
        <p:nvSpPr>
          <p:cNvPr id="1057" name="テキスト ボックス 1056"/>
          <p:cNvSpPr txBox="1"/>
          <p:nvPr/>
        </p:nvSpPr>
        <p:spPr>
          <a:xfrm>
            <a:off x="7392801" y="5486645"/>
            <a:ext cx="2538877" cy="415498"/>
          </a:xfrm>
          <a:prstGeom prst="rect">
            <a:avLst/>
          </a:prstGeom>
          <a:noFill/>
        </p:spPr>
        <p:txBody>
          <a:bodyPr wrap="square" rtlCol="0">
            <a:spAutoFit/>
          </a:bodyPr>
          <a:lstStyle/>
          <a:p>
            <a:r>
              <a:rPr lang="ja-JP" altLang="en-US" sz="1050" dirty="0"/>
              <a:t>文書</a:t>
            </a:r>
            <a:r>
              <a:rPr lang="en-US" altLang="ja-JP" sz="1050" dirty="0"/>
              <a:t>Transaction</a:t>
            </a:r>
            <a:r>
              <a:rPr lang="ja-JP" altLang="en-US" sz="1050" dirty="0"/>
              <a:t>データ</a:t>
            </a:r>
          </a:p>
          <a:p>
            <a:r>
              <a:rPr lang="ja-JP" altLang="en-US" sz="1050" dirty="0"/>
              <a:t>各種マスタ（属性データ</a:t>
            </a:r>
            <a:r>
              <a:rPr lang="en-US" altLang="ja-JP" sz="1050" dirty="0"/>
              <a:t>/</a:t>
            </a:r>
            <a:r>
              <a:rPr lang="ja-JP" altLang="en-US" sz="1050" dirty="0"/>
              <a:t>定型データ）</a:t>
            </a:r>
            <a:endParaRPr lang="en-US" altLang="ja-JP" sz="1050" dirty="0"/>
          </a:p>
        </p:txBody>
      </p:sp>
      <p:cxnSp>
        <p:nvCxnSpPr>
          <p:cNvPr id="1058" name="コネクタ: カギ線 1057"/>
          <p:cNvCxnSpPr>
            <a:stCxn id="27" idx="0"/>
            <a:endCxn id="38" idx="1"/>
          </p:cNvCxnSpPr>
          <p:nvPr/>
        </p:nvCxnSpPr>
        <p:spPr>
          <a:xfrm rot="16200000" flipH="1" flipV="1">
            <a:off x="1366046" y="1529605"/>
            <a:ext cx="2875137" cy="2662218"/>
          </a:xfrm>
          <a:prstGeom prst="bentConnector4">
            <a:avLst>
              <a:gd name="adj1" fmla="val -7951"/>
              <a:gd name="adj2" fmla="val 133775"/>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2" name="フローチャート: 判断 1061"/>
          <p:cNvSpPr/>
          <p:nvPr/>
        </p:nvSpPr>
        <p:spPr>
          <a:xfrm>
            <a:off x="1987783" y="2206723"/>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5" name="テキスト ボックス 1064"/>
          <p:cNvSpPr txBox="1"/>
          <p:nvPr/>
        </p:nvSpPr>
        <p:spPr>
          <a:xfrm>
            <a:off x="207488" y="2938017"/>
            <a:ext cx="1057324" cy="577081"/>
          </a:xfrm>
          <a:prstGeom prst="rect">
            <a:avLst/>
          </a:prstGeom>
          <a:noFill/>
        </p:spPr>
        <p:txBody>
          <a:bodyPr wrap="square" rtlCol="0">
            <a:spAutoFit/>
          </a:bodyPr>
          <a:lstStyle/>
          <a:p>
            <a:r>
              <a:rPr lang="ja-JP" altLang="en-US" sz="1050" dirty="0"/>
              <a:t>添付ファイル</a:t>
            </a:r>
            <a:endParaRPr lang="en-US" altLang="ja-JP" sz="1050" dirty="0"/>
          </a:p>
          <a:p>
            <a:r>
              <a:rPr lang="ja-JP" altLang="en-US" sz="1050" dirty="0"/>
              <a:t>ファイル編集処理</a:t>
            </a:r>
            <a:endParaRPr lang="en-US" altLang="ja-JP" sz="1050" dirty="0"/>
          </a:p>
        </p:txBody>
      </p:sp>
      <p:cxnSp>
        <p:nvCxnSpPr>
          <p:cNvPr id="1066" name="コネクタ: カギ線 1065"/>
          <p:cNvCxnSpPr>
            <a:stCxn id="1026" idx="3"/>
            <a:endCxn id="17" idx="3"/>
          </p:cNvCxnSpPr>
          <p:nvPr/>
        </p:nvCxnSpPr>
        <p:spPr>
          <a:xfrm>
            <a:off x="11336365" y="1927312"/>
            <a:ext cx="325685" cy="2174423"/>
          </a:xfrm>
          <a:prstGeom prst="bentConnector3">
            <a:avLst>
              <a:gd name="adj1" fmla="val 170191"/>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3EE76576-7530-007C-3EA6-C844A457D3C9}"/>
              </a:ext>
            </a:extLst>
          </p:cNvPr>
          <p:cNvCxnSpPr/>
          <p:nvPr/>
        </p:nvCxnSpPr>
        <p:spPr>
          <a:xfrm>
            <a:off x="65045" y="6165071"/>
            <a:ext cx="569343" cy="0"/>
          </a:xfrm>
          <a:prstGeom prst="line">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439EC6D-5DAD-6CB3-44F3-23B9279EE7C4}"/>
              </a:ext>
            </a:extLst>
          </p:cNvPr>
          <p:cNvCxnSpPr/>
          <p:nvPr/>
        </p:nvCxnSpPr>
        <p:spPr>
          <a:xfrm>
            <a:off x="65044" y="6415018"/>
            <a:ext cx="569343" cy="0"/>
          </a:xfrm>
          <a:prstGeom prst="line">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DFDE75B3-37C3-D7F1-41A5-221C881019DB}"/>
              </a:ext>
            </a:extLst>
          </p:cNvPr>
          <p:cNvSpPr txBox="1"/>
          <p:nvPr/>
        </p:nvSpPr>
        <p:spPr>
          <a:xfrm>
            <a:off x="689630" y="6044529"/>
            <a:ext cx="6362509" cy="246221"/>
          </a:xfrm>
          <a:prstGeom prst="rect">
            <a:avLst/>
          </a:prstGeom>
          <a:noFill/>
        </p:spPr>
        <p:txBody>
          <a:bodyPr wrap="square" rtlCol="0">
            <a:spAutoFit/>
          </a:bodyPr>
          <a:lstStyle/>
          <a:p>
            <a:r>
              <a:rPr kumimoji="1" lang="en-US" altLang="ja-JP" sz="1000" dirty="0">
                <a:solidFill>
                  <a:srgbClr val="0070C0"/>
                </a:solidFill>
              </a:rPr>
              <a:t>Power Apps/Power Automate flow/Power BI</a:t>
            </a:r>
            <a:r>
              <a:rPr kumimoji="1" lang="ja-JP" altLang="en-US" sz="1000" dirty="0">
                <a:solidFill>
                  <a:srgbClr val="0070C0"/>
                </a:solidFill>
              </a:rPr>
              <a:t>は</a:t>
            </a:r>
            <a:r>
              <a:rPr kumimoji="1" lang="en-US" altLang="ja-JP" sz="1000" dirty="0" err="1">
                <a:solidFill>
                  <a:srgbClr val="0070C0"/>
                </a:solidFill>
              </a:rPr>
              <a:t>Sqlserver</a:t>
            </a:r>
            <a:r>
              <a:rPr kumimoji="1" lang="ja-JP" altLang="en-US" sz="1000" dirty="0">
                <a:solidFill>
                  <a:srgbClr val="0070C0"/>
                </a:solidFill>
              </a:rPr>
              <a:t>にアクセス時の実際の</a:t>
            </a:r>
            <a:r>
              <a:rPr kumimoji="1" lang="en-US" altLang="ja-JP" sz="1000" dirty="0">
                <a:solidFill>
                  <a:srgbClr val="0070C0"/>
                </a:solidFill>
              </a:rPr>
              <a:t>Data Flow</a:t>
            </a:r>
            <a:r>
              <a:rPr kumimoji="1" lang="ja-JP" altLang="en-US" sz="1000" dirty="0">
                <a:solidFill>
                  <a:srgbClr val="0070C0"/>
                </a:solidFill>
              </a:rPr>
              <a:t>（</a:t>
            </a:r>
            <a:r>
              <a:rPr kumimoji="1" lang="en-US" altLang="ja-JP" sz="1000" dirty="0">
                <a:solidFill>
                  <a:srgbClr val="0070C0"/>
                </a:solidFill>
              </a:rPr>
              <a:t>Architecture</a:t>
            </a:r>
            <a:r>
              <a:rPr kumimoji="1" lang="ja-JP" altLang="en-US" sz="1000" dirty="0">
                <a:solidFill>
                  <a:srgbClr val="0070C0"/>
                </a:solidFill>
              </a:rPr>
              <a:t>視点）</a:t>
            </a:r>
          </a:p>
        </p:txBody>
      </p:sp>
      <p:sp>
        <p:nvSpPr>
          <p:cNvPr id="35" name="テキスト ボックス 34">
            <a:extLst>
              <a:ext uri="{FF2B5EF4-FFF2-40B4-BE49-F238E27FC236}">
                <a16:creationId xmlns:a16="http://schemas.microsoft.com/office/drawing/2014/main" id="{6270319E-F948-AB6B-8706-0EE67AC4684A}"/>
              </a:ext>
            </a:extLst>
          </p:cNvPr>
          <p:cNvSpPr txBox="1"/>
          <p:nvPr/>
        </p:nvSpPr>
        <p:spPr>
          <a:xfrm>
            <a:off x="689630" y="6274752"/>
            <a:ext cx="6101032" cy="246221"/>
          </a:xfrm>
          <a:prstGeom prst="rect">
            <a:avLst/>
          </a:prstGeom>
          <a:noFill/>
        </p:spPr>
        <p:txBody>
          <a:bodyPr wrap="square" rtlCol="0">
            <a:spAutoFit/>
          </a:bodyPr>
          <a:lstStyle>
            <a:defPPr>
              <a:defRPr lang="ja-JP"/>
            </a:defPPr>
            <a:lvl1pPr>
              <a:defRPr sz="1000"/>
            </a:lvl1pPr>
          </a:lstStyle>
          <a:p>
            <a:r>
              <a:rPr lang="en-US" altLang="ja-JP" dirty="0">
                <a:solidFill>
                  <a:srgbClr val="0070C0"/>
                </a:solidFill>
              </a:rPr>
              <a:t>Power Apps/Power Automate flow/Power BI</a:t>
            </a:r>
            <a:r>
              <a:rPr lang="ja-JP" altLang="en-US" dirty="0">
                <a:solidFill>
                  <a:srgbClr val="0070C0"/>
                </a:solidFill>
              </a:rPr>
              <a:t>は</a:t>
            </a:r>
            <a:r>
              <a:rPr lang="en-US" altLang="ja-JP" dirty="0" err="1">
                <a:solidFill>
                  <a:srgbClr val="0070C0"/>
                </a:solidFill>
              </a:rPr>
              <a:t>Sqlserver</a:t>
            </a:r>
            <a:r>
              <a:rPr lang="ja-JP" altLang="en-US" dirty="0">
                <a:solidFill>
                  <a:srgbClr val="0070C0"/>
                </a:solidFill>
              </a:rPr>
              <a:t>にアクセス時のが論理</a:t>
            </a:r>
            <a:r>
              <a:rPr lang="en-US" altLang="ja-JP" dirty="0">
                <a:solidFill>
                  <a:srgbClr val="0070C0"/>
                </a:solidFill>
              </a:rPr>
              <a:t>Flow</a:t>
            </a:r>
            <a:r>
              <a:rPr lang="ja-JP" altLang="en-US" dirty="0">
                <a:solidFill>
                  <a:srgbClr val="0070C0"/>
                </a:solidFill>
              </a:rPr>
              <a:t>（業務視点）</a:t>
            </a:r>
          </a:p>
        </p:txBody>
      </p:sp>
    </p:spTree>
    <p:extLst>
      <p:ext uri="{BB962C8B-B14F-4D97-AF65-F5344CB8AC3E}">
        <p14:creationId xmlns:p14="http://schemas.microsoft.com/office/powerpoint/2010/main" val="2515339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en-US" altLang="ja-JP" dirty="0"/>
              <a:t>POC</a:t>
            </a:r>
            <a:r>
              <a:rPr lang="ja-JP" altLang="en-US" dirty="0"/>
              <a:t>範囲</a:t>
            </a:r>
            <a:endParaRPr lang="ja-JP" altLang="en-US" dirty="0">
              <a:effectLst/>
            </a:endParaRPr>
          </a:p>
        </p:txBody>
      </p:sp>
      <p:sp>
        <p:nvSpPr>
          <p:cNvPr id="15" name="テキスト ボックス 14"/>
          <p:cNvSpPr txBox="1"/>
          <p:nvPr/>
        </p:nvSpPr>
        <p:spPr>
          <a:xfrm>
            <a:off x="414336" y="87442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342900" lvl="0" indent="-342900" eaLnBrk="0" fontAlgn="base" hangingPunct="0">
              <a:spcBef>
                <a:spcPct val="0"/>
              </a:spcBef>
              <a:spcAft>
                <a:spcPct val="0"/>
              </a:spcAft>
              <a:buFont typeface="+mj-lt"/>
              <a:buAutoNum type="arabicPeriod"/>
            </a:pPr>
            <a:r>
              <a:rPr kumimoji="0" lang="en-US" altLang="ja-JP" dirty="0">
                <a:latin typeface="Arial" panose="020B0604020202020204" pitchFamily="34" charset="0"/>
              </a:rPr>
              <a:t>File Batch</a:t>
            </a:r>
            <a:r>
              <a:rPr kumimoji="0" lang="ja-JP" altLang="en-US" dirty="0">
                <a:latin typeface="Arial" panose="020B0604020202020204" pitchFamily="34" charset="0"/>
              </a:rPr>
              <a:t> </a:t>
            </a:r>
            <a:r>
              <a:rPr kumimoji="0" lang="en-US" altLang="ja-JP" dirty="0">
                <a:latin typeface="Arial" panose="020B0604020202020204" pitchFamily="34" charset="0"/>
              </a:rPr>
              <a:t>Download  (Html Page</a:t>
            </a:r>
            <a:r>
              <a:rPr kumimoji="0" lang="ja-JP" altLang="en-US" dirty="0">
                <a:latin typeface="Arial" panose="020B0604020202020204" pitchFamily="34" charset="0"/>
              </a:rPr>
              <a:t>の</a:t>
            </a:r>
            <a:r>
              <a:rPr kumimoji="0" lang="en-US" altLang="ja-JP" dirty="0">
                <a:latin typeface="Arial" panose="020B0604020202020204" pitchFamily="34" charset="0"/>
              </a:rPr>
              <a:t>JavaScript</a:t>
            </a:r>
            <a:r>
              <a:rPr kumimoji="0" lang="ja-JP" altLang="en-US" dirty="0">
                <a:latin typeface="Arial" panose="020B0604020202020204" pitchFamily="34" charset="0"/>
              </a:rPr>
              <a:t>で複数ファイルを指定場所にそれぞれ保存</a:t>
            </a:r>
            <a:r>
              <a:rPr kumimoji="0" lang="en-US" altLang="ja-JP" dirty="0">
                <a:latin typeface="Arial" panose="020B0604020202020204" pitchFamily="34" charset="0"/>
              </a:rPr>
              <a:t>)</a:t>
            </a:r>
          </a:p>
          <a:p>
            <a:pPr marL="342900" lvl="0" indent="-342900" eaLnBrk="0" fontAlgn="base" hangingPunct="0">
              <a:spcBef>
                <a:spcPct val="0"/>
              </a:spcBef>
              <a:spcAft>
                <a:spcPct val="0"/>
              </a:spcAft>
              <a:buFont typeface="+mj-lt"/>
              <a:buAutoNum type="arabicPeriod"/>
            </a:pPr>
            <a:r>
              <a:rPr kumimoji="0" lang="en-US" altLang="ja-JP" dirty="0" err="1">
                <a:latin typeface="Arial" panose="020B0604020202020204" pitchFamily="34" charset="0"/>
                <a:ea typeface="Yu Gothic UI" panose="020B0500000000000000" pitchFamily="50" charset="-128"/>
              </a:rPr>
              <a:t>GraphAPI</a:t>
            </a:r>
            <a:r>
              <a:rPr kumimoji="0" lang="ja-JP" altLang="en-US" dirty="0">
                <a:latin typeface="Arial" panose="020B0604020202020204" pitchFamily="34" charset="0"/>
                <a:ea typeface="Yu Gothic UI" panose="020B0500000000000000" pitchFamily="50" charset="-128"/>
              </a:rPr>
              <a:t>利用した添付ファイル検索の実機検証</a:t>
            </a:r>
            <a:endParaRPr kumimoji="0" lang="en-US" altLang="ja-JP" dirty="0">
              <a:latin typeface="Arial" panose="020B0604020202020204" pitchFamily="34" charset="0"/>
              <a:ea typeface="Yu Gothic UI" panose="020B0500000000000000" pitchFamily="50" charset="-128"/>
            </a:endParaRPr>
          </a:p>
          <a:p>
            <a:pPr marL="342900" lvl="0" indent="-342900" eaLnBrk="0" fontAlgn="base" hangingPunct="0">
              <a:spcBef>
                <a:spcPct val="0"/>
              </a:spcBef>
              <a:spcAft>
                <a:spcPct val="0"/>
              </a:spcAft>
              <a:buFont typeface="+mj-lt"/>
              <a:buAutoNum type="arabicPeriod"/>
            </a:pPr>
            <a:r>
              <a:rPr kumimoji="0" lang="ja-JP" altLang="en-US" dirty="0">
                <a:latin typeface="Arial" panose="020B0604020202020204" pitchFamily="34" charset="0"/>
                <a:ea typeface="Yu Gothic UI" panose="020B0500000000000000" pitchFamily="50" charset="-128"/>
              </a:rPr>
              <a:t>性能評価（</a:t>
            </a:r>
            <a:r>
              <a:rPr kumimoji="0" lang="en-US" altLang="ja-JP" dirty="0">
                <a:latin typeface="Arial" panose="020B0604020202020204" pitchFamily="34" charset="0"/>
                <a:ea typeface="Yu Gothic UI" panose="020B0500000000000000" pitchFamily="50" charset="-128"/>
              </a:rPr>
              <a:t>Dummy</a:t>
            </a:r>
            <a:r>
              <a:rPr kumimoji="0" lang="ja-JP" altLang="en-US" dirty="0">
                <a:latin typeface="Arial" panose="020B0604020202020204" pitchFamily="34" charset="0"/>
                <a:ea typeface="Yu Gothic UI" panose="020B0500000000000000" pitchFamily="50" charset="-128"/>
              </a:rPr>
              <a:t>データを利用した性能評価、</a:t>
            </a:r>
            <a:r>
              <a:rPr kumimoji="0" lang="en-US" altLang="ja-JP" dirty="0">
                <a:latin typeface="Arial" panose="020B0604020202020204" pitchFamily="34" charset="0"/>
                <a:ea typeface="Yu Gothic UI" panose="020B0500000000000000" pitchFamily="50" charset="-128"/>
              </a:rPr>
              <a:t>Sizing</a:t>
            </a:r>
            <a:r>
              <a:rPr kumimoji="0" lang="ja-JP" altLang="en-US" dirty="0">
                <a:latin typeface="Arial" panose="020B0604020202020204" pitchFamily="34" charset="0"/>
                <a:ea typeface="Yu Gothic UI" panose="020B0500000000000000" pitchFamily="50" charset="-128"/>
              </a:rPr>
              <a:t>）</a:t>
            </a:r>
            <a:endParaRPr kumimoji="0" lang="en-US" altLang="ja-JP" dirty="0">
              <a:latin typeface="Arial" panose="020B0604020202020204" pitchFamily="34" charset="0"/>
              <a:ea typeface="Yu Gothic UI" panose="020B0500000000000000" pitchFamily="50" charset="-128"/>
            </a:endParaRPr>
          </a:p>
          <a:p>
            <a:pPr marL="342900" lvl="0" indent="-342900" eaLnBrk="0" fontAlgn="base" hangingPunct="0">
              <a:spcBef>
                <a:spcPct val="0"/>
              </a:spcBef>
              <a:spcAft>
                <a:spcPct val="0"/>
              </a:spcAft>
              <a:buFont typeface="+mj-lt"/>
              <a:buAutoNum type="arabicPeriod"/>
            </a:pPr>
            <a:endParaRPr kumimoji="0" lang="en-US" altLang="ja-JP" dirty="0">
              <a:latin typeface="Arial" panose="020B0604020202020204" pitchFamily="34" charset="0"/>
              <a:ea typeface="Yu Gothic UI" panose="020B0500000000000000" pitchFamily="50" charset="-128"/>
            </a:endParaRPr>
          </a:p>
          <a:p>
            <a:pPr marL="342900" lvl="0" indent="-342900" eaLnBrk="0" fontAlgn="base" hangingPunct="0">
              <a:spcBef>
                <a:spcPct val="0"/>
              </a:spcBef>
              <a:spcAft>
                <a:spcPct val="0"/>
              </a:spcAft>
              <a:buFont typeface="+mj-lt"/>
              <a:buAutoNum type="arabicPeriod"/>
            </a:pP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初版には備考へ</a:t>
            </a:r>
          </a:p>
        </p:txBody>
      </p:sp>
    </p:spTree>
    <p:extLst>
      <p:ext uri="{BB962C8B-B14F-4D97-AF65-F5344CB8AC3E}">
        <p14:creationId xmlns:p14="http://schemas.microsoft.com/office/powerpoint/2010/main" val="1024482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fontScale="90000"/>
          </a:bodyPr>
          <a:lstStyle/>
          <a:p>
            <a:r>
              <a:rPr lang="ja-JP" altLang="en-US" dirty="0"/>
              <a:t>サポートとメンテナンス－瑕疵範囲、保守提案と概算</a:t>
            </a:r>
            <a:endParaRPr lang="ja-JP" altLang="en-US" dirty="0">
              <a:effectLst/>
            </a:endParaRPr>
          </a:p>
        </p:txBody>
      </p:sp>
      <p:sp>
        <p:nvSpPr>
          <p:cNvPr id="15" name="テキスト ボックス 14"/>
          <p:cNvSpPr txBox="1"/>
          <p:nvPr/>
        </p:nvSpPr>
        <p:spPr>
          <a:xfrm>
            <a:off x="414336" y="833179"/>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lang="ja-JP" altLang="en-US" dirty="0"/>
              <a:t>瑕疵範囲は半年とする（見積もりに含む）</a:t>
            </a:r>
            <a:endParaRPr lang="en-US" altLang="ja-JP" dirty="0"/>
          </a:p>
          <a:p>
            <a:pPr marL="285750" lvl="0" indent="-285750" eaLnBrk="0" fontAlgn="base" hangingPunct="0">
              <a:spcBef>
                <a:spcPct val="0"/>
              </a:spcBef>
              <a:spcAft>
                <a:spcPct val="0"/>
              </a:spcAft>
              <a:buFont typeface="Arial" panose="020B0604020202020204" pitchFamily="34" charset="0"/>
              <a:buChar char="•"/>
            </a:pPr>
            <a:r>
              <a:rPr kumimoji="0" lang="ja-JP" altLang="en-US" dirty="0">
                <a:latin typeface="Arial" panose="020B0604020202020204" pitchFamily="34" charset="0"/>
              </a:rPr>
              <a:t>保守提案は今回の見積もりに含まない（</a:t>
            </a:r>
            <a:r>
              <a:rPr kumimoji="0" lang="en-US" altLang="ja-JP" dirty="0">
                <a:latin typeface="Arial" panose="020B0604020202020204" pitchFamily="34" charset="0"/>
              </a:rPr>
              <a:t>8</a:t>
            </a:r>
            <a:r>
              <a:rPr kumimoji="0" lang="ja-JP" altLang="en-US" dirty="0">
                <a:latin typeface="Arial" panose="020B0604020202020204" pitchFamily="34" charset="0"/>
              </a:rPr>
              <a:t>人体制、</a:t>
            </a:r>
            <a:r>
              <a:rPr kumimoji="0" lang="en-US" altLang="ja-JP" dirty="0">
                <a:latin typeface="Arial" panose="020B0604020202020204" pitchFamily="34" charset="0"/>
              </a:rPr>
              <a:t>Onsite</a:t>
            </a:r>
            <a:r>
              <a:rPr kumimoji="0" lang="ja-JP" altLang="en-US" dirty="0">
                <a:latin typeface="Arial" panose="020B0604020202020204" pitchFamily="34" charset="0"/>
              </a:rPr>
              <a:t> </a:t>
            </a:r>
            <a:r>
              <a:rPr kumimoji="0" lang="en-US" altLang="ja-JP" dirty="0">
                <a:latin typeface="Arial" panose="020B0604020202020204" pitchFamily="34" charset="0"/>
              </a:rPr>
              <a:t>2</a:t>
            </a:r>
            <a:r>
              <a:rPr kumimoji="0" lang="ja-JP" altLang="en-US" dirty="0">
                <a:latin typeface="Arial" panose="020B0604020202020204" pitchFamily="34" charset="0"/>
              </a:rPr>
              <a:t>人、</a:t>
            </a:r>
            <a:r>
              <a:rPr kumimoji="0" lang="en-US" altLang="ja-JP" dirty="0">
                <a:latin typeface="Arial" panose="020B0604020202020204" pitchFamily="34" charset="0"/>
              </a:rPr>
              <a:t>Offsite 6</a:t>
            </a:r>
            <a:r>
              <a:rPr kumimoji="0" lang="ja-JP" altLang="en-US" dirty="0">
                <a:latin typeface="Arial" panose="020B0604020202020204" pitchFamily="34" charset="0"/>
              </a:rPr>
              <a:t>人）月次 </a:t>
            </a:r>
            <a:r>
              <a:rPr kumimoji="0" lang="en-US" altLang="ja-JP" dirty="0">
                <a:latin typeface="Arial" panose="020B0604020202020204" pitchFamily="34" charset="0"/>
              </a:rPr>
              <a:t>550</a:t>
            </a:r>
            <a:r>
              <a:rPr kumimoji="0" lang="ja-JP" altLang="en-US" dirty="0">
                <a:latin typeface="Arial" panose="020B0604020202020204" pitchFamily="34" charset="0"/>
              </a:rPr>
              <a:t>万程度</a:t>
            </a:r>
            <a:endParaRPr lang="ja-JP" altLang="en-US" dirty="0">
              <a:effectLst/>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初版には、備考へ（参考のみ）あるいは不要</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zh-CN" altLang="en-US" dirty="0"/>
              <a:t>目次</a:t>
            </a:r>
            <a:endParaRPr kumimoji="1" lang="ja-JP" altLang="en-US" dirty="0"/>
          </a:p>
        </p:txBody>
      </p:sp>
      <p:sp>
        <p:nvSpPr>
          <p:cNvPr id="15" name="テキスト ボックス 14"/>
          <p:cNvSpPr txBox="1"/>
          <p:nvPr/>
        </p:nvSpPr>
        <p:spPr>
          <a:xfrm>
            <a:off x="414336" y="782250"/>
            <a:ext cx="11490793" cy="5496630"/>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r>
              <a:rPr lang="ja-JP" altLang="en-US" sz="1600" dirty="0"/>
              <a:t>提案の背景と目的</a:t>
            </a:r>
            <a:endParaRPr lang="en-US" altLang="ja-JP" sz="1600" dirty="0"/>
          </a:p>
          <a:p>
            <a:pPr marL="285750" indent="-285750">
              <a:buFont typeface="Arial" panose="020B0604020202020204" pitchFamily="34" charset="0"/>
              <a:buChar char="•"/>
            </a:pPr>
            <a:r>
              <a:rPr lang="ja-JP" altLang="en-US" sz="1600" dirty="0"/>
              <a:t>システム概要</a:t>
            </a:r>
            <a:endParaRPr lang="en-US" altLang="ja-JP" sz="1600" dirty="0"/>
          </a:p>
          <a:p>
            <a:pPr marL="285750" indent="-285750">
              <a:buFont typeface="Arial" panose="020B0604020202020204" pitchFamily="34" charset="0"/>
              <a:buChar char="•"/>
            </a:pPr>
            <a:r>
              <a:rPr lang="ja-JP" altLang="en-US" sz="1600" dirty="0"/>
              <a:t>全体アーキテクチャ（添付ファイルは</a:t>
            </a:r>
            <a:r>
              <a:rPr lang="en-US" altLang="ja-JP" sz="1600" dirty="0"/>
              <a:t>SPO</a:t>
            </a:r>
            <a:r>
              <a:rPr lang="ja-JP" altLang="en-US" sz="1600" dirty="0"/>
              <a:t>へ保存）</a:t>
            </a:r>
            <a:endParaRPr lang="en-US" altLang="ja-JP" sz="1600" dirty="0"/>
          </a:p>
          <a:p>
            <a:pPr marL="285750" indent="-285750">
              <a:buFont typeface="Arial" panose="020B0604020202020204" pitchFamily="34" charset="0"/>
              <a:buChar char="•"/>
            </a:pPr>
            <a:r>
              <a:rPr lang="ja-JP" altLang="en-US" sz="1600" dirty="0"/>
              <a:t>文書</a:t>
            </a:r>
            <a:r>
              <a:rPr lang="zh-TW" altLang="en-US" sz="1600" dirty="0"/>
              <a:t>管理機能</a:t>
            </a:r>
            <a:endParaRPr lang="en-US" altLang="zh-TW" sz="1600" dirty="0"/>
          </a:p>
          <a:p>
            <a:pPr marL="285750" indent="-285750">
              <a:buFont typeface="Arial" panose="020B0604020202020204" pitchFamily="34" charset="0"/>
              <a:buChar char="•"/>
            </a:pPr>
            <a:r>
              <a:rPr lang="ja-JP" altLang="en-US" sz="1600" dirty="0"/>
              <a:t>添付ファイル管理</a:t>
            </a:r>
            <a:endParaRPr lang="en-US" altLang="ja-JP" sz="1600" dirty="0"/>
          </a:p>
          <a:p>
            <a:pPr marL="285750" indent="-285750">
              <a:buFont typeface="Arial" panose="020B0604020202020204" pitchFamily="34" charset="0"/>
              <a:buChar char="•"/>
            </a:pPr>
            <a:r>
              <a:rPr lang="ja-JP" altLang="en-US" sz="1600" dirty="0"/>
              <a:t>オンライン編集機能</a:t>
            </a:r>
            <a:endParaRPr lang="en-US" altLang="ja-JP" sz="1600" dirty="0"/>
          </a:p>
          <a:p>
            <a:pPr marL="285750" indent="-285750">
              <a:buFont typeface="Arial" panose="020B0604020202020204" pitchFamily="34" charset="0"/>
              <a:buChar char="•"/>
            </a:pPr>
            <a:r>
              <a:rPr lang="ja-JP" altLang="en-US" sz="1600" dirty="0"/>
              <a:t>一括ダウンロード機能</a:t>
            </a:r>
            <a:endParaRPr lang="en-US" altLang="ja-JP" sz="1600" dirty="0"/>
          </a:p>
          <a:p>
            <a:pPr marL="285750" indent="-285750">
              <a:buFont typeface="Arial" panose="020B0604020202020204" pitchFamily="34" charset="0"/>
              <a:buChar char="•"/>
            </a:pPr>
            <a:r>
              <a:rPr lang="ja-JP" altLang="en-US" sz="1600" dirty="0"/>
              <a:t>検索機能</a:t>
            </a:r>
            <a:endParaRPr lang="en-US" altLang="ja-JP" sz="1600" dirty="0"/>
          </a:p>
          <a:p>
            <a:pPr marL="285750" indent="-285750">
              <a:buFont typeface="Arial" panose="020B0604020202020204" pitchFamily="34" charset="0"/>
              <a:buChar char="•"/>
            </a:pPr>
            <a:r>
              <a:rPr lang="ja-JP" altLang="en-US" sz="1600" dirty="0"/>
              <a:t>パフォーマンス最適化</a:t>
            </a:r>
            <a:endParaRPr lang="en-US" altLang="ja-JP" sz="1600" dirty="0"/>
          </a:p>
          <a:p>
            <a:pPr marL="285750" indent="-285750">
              <a:buFont typeface="Arial" panose="020B0604020202020204" pitchFamily="34" charset="0"/>
              <a:buChar char="•"/>
            </a:pPr>
            <a:r>
              <a:rPr lang="ja-JP" altLang="en-US" sz="1600" dirty="0"/>
              <a:t>権限管理</a:t>
            </a:r>
            <a:endParaRPr lang="en-US" altLang="ja-JP" sz="1600" dirty="0"/>
          </a:p>
          <a:p>
            <a:pPr marL="285750" indent="-285750">
              <a:buFont typeface="Arial" panose="020B0604020202020204" pitchFamily="34" charset="0"/>
              <a:buChar char="•"/>
            </a:pPr>
            <a:r>
              <a:rPr lang="ja-JP" altLang="en-US" sz="1600" dirty="0"/>
              <a:t>データ移行</a:t>
            </a:r>
            <a:endParaRPr lang="en-US" altLang="ja-JP" sz="1600" dirty="0"/>
          </a:p>
          <a:p>
            <a:pPr marL="285750" indent="-285750">
              <a:buFont typeface="Arial" panose="020B0604020202020204" pitchFamily="34" charset="0"/>
              <a:buChar char="•"/>
            </a:pPr>
            <a:r>
              <a:rPr lang="ja-JP" altLang="en-US" sz="1600" dirty="0"/>
              <a:t>機能一覧</a:t>
            </a:r>
            <a:endParaRPr lang="en-US" altLang="ja-JP" sz="1600" dirty="0"/>
          </a:p>
          <a:p>
            <a:pPr marL="285750" indent="-285750">
              <a:buFont typeface="Arial" panose="020B0604020202020204" pitchFamily="34" charset="0"/>
              <a:buChar char="•"/>
            </a:pPr>
            <a:r>
              <a:rPr lang="ja-JP" altLang="en-US" sz="1600" dirty="0"/>
              <a:t>プロジェクトリスク</a:t>
            </a:r>
            <a:endParaRPr lang="en-US" altLang="ja-JP" sz="1600" dirty="0"/>
          </a:p>
          <a:p>
            <a:pPr marL="285750" indent="-285750">
              <a:buFont typeface="Arial" panose="020B0604020202020204" pitchFamily="34" charset="0"/>
              <a:buChar char="•"/>
            </a:pPr>
            <a:r>
              <a:rPr lang="ja-JP" altLang="en-US" sz="1600" dirty="0"/>
              <a:t>スケジュール</a:t>
            </a:r>
            <a:endParaRPr lang="en-US" altLang="ja-JP" sz="1600" dirty="0"/>
          </a:p>
          <a:p>
            <a:pPr marL="285750" indent="-285750">
              <a:buFont typeface="Arial" panose="020B0604020202020204" pitchFamily="34" charset="0"/>
              <a:buChar char="•"/>
            </a:pPr>
            <a:r>
              <a:rPr lang="ja-JP" altLang="en-US" sz="1600" dirty="0"/>
              <a:t>見積もり</a:t>
            </a:r>
            <a:endParaRPr lang="en-US" altLang="ja-JP" sz="1600" dirty="0"/>
          </a:p>
          <a:p>
            <a:pPr marL="285750" indent="-285750">
              <a:buFont typeface="Arial" panose="020B0604020202020204" pitchFamily="34" charset="0"/>
              <a:buChar char="•"/>
            </a:pPr>
            <a:r>
              <a:rPr lang="ja-JP" altLang="en-US" sz="1600" dirty="0"/>
              <a:t>備考</a:t>
            </a:r>
            <a:endParaRPr lang="en-US" altLang="ja-JP" sz="1600" dirty="0"/>
          </a:p>
          <a:p>
            <a:pPr marL="742950" lvl="1" indent="-285750">
              <a:buFont typeface="Arial" panose="020B0604020202020204" pitchFamily="34" charset="0"/>
              <a:buChar char="•"/>
            </a:pPr>
            <a:r>
              <a:rPr lang="ja-JP" altLang="en-US" sz="1600" dirty="0"/>
              <a:t>案</a:t>
            </a:r>
            <a:r>
              <a:rPr lang="en-US" altLang="ja-JP" sz="1600" dirty="0"/>
              <a:t>B</a:t>
            </a:r>
            <a:r>
              <a:rPr lang="ja-JP" altLang="en-US" sz="1600" dirty="0"/>
              <a:t>（添付ファイルは</a:t>
            </a:r>
            <a:r>
              <a:rPr lang="en-US" altLang="ja-JP" sz="1600" dirty="0"/>
              <a:t>Dataverse</a:t>
            </a:r>
            <a:r>
              <a:rPr lang="ja-JP" altLang="en-US" sz="1600" dirty="0"/>
              <a:t>へ保存）</a:t>
            </a:r>
            <a:endParaRPr lang="en-US" altLang="ja-JP" sz="1600" dirty="0"/>
          </a:p>
          <a:p>
            <a:pPr marL="742950" lvl="1" indent="-285750">
              <a:buFont typeface="Arial" panose="020B0604020202020204" pitchFamily="34" charset="0"/>
              <a:buChar char="•"/>
            </a:pPr>
            <a:r>
              <a:rPr lang="en-US" altLang="ja-JP" sz="1600" dirty="0"/>
              <a:t>POC</a:t>
            </a:r>
            <a:r>
              <a:rPr lang="ja-JP" altLang="en-US" sz="1600" dirty="0"/>
              <a:t>範囲</a:t>
            </a:r>
            <a:endParaRPr lang="en-US" altLang="ja-JP" sz="1600" dirty="0"/>
          </a:p>
          <a:p>
            <a:endParaRPr lang="en-US" altLang="ja-JP" sz="1600" dirty="0"/>
          </a:p>
        </p:txBody>
      </p:sp>
      <p:sp>
        <p:nvSpPr>
          <p:cNvPr id="3" name="四角形: 角を丸くする 2">
            <a:extLst>
              <a:ext uri="{FF2B5EF4-FFF2-40B4-BE49-F238E27FC236}">
                <a16:creationId xmlns:a16="http://schemas.microsoft.com/office/drawing/2014/main" id="{D590BFAE-711F-4876-DC17-4387772F69A3}"/>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最後に更新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103FEB-25E8-5D00-4FA9-C8D33825946C}"/>
              </a:ext>
            </a:extLst>
          </p:cNvPr>
          <p:cNvSpPr>
            <a:spLocks noGrp="1"/>
          </p:cNvSpPr>
          <p:nvPr>
            <p:ph type="title"/>
          </p:nvPr>
        </p:nvSpPr>
        <p:spPr/>
        <p:txBody>
          <a:bodyPr>
            <a:normAutofit fontScale="90000"/>
          </a:bodyPr>
          <a:lstStyle/>
          <a:p>
            <a:endParaRPr kumimoji="1" lang="ja-JP" altLang="en-US"/>
          </a:p>
        </p:txBody>
      </p:sp>
      <p:sp>
        <p:nvSpPr>
          <p:cNvPr id="3" name="コンテンツ プレースホルダー 2">
            <a:extLst>
              <a:ext uri="{FF2B5EF4-FFF2-40B4-BE49-F238E27FC236}">
                <a16:creationId xmlns:a16="http://schemas.microsoft.com/office/drawing/2014/main" id="{960EB5F1-4875-6A6E-72B3-48AE117855DD}"/>
              </a:ext>
            </a:extLst>
          </p:cNvPr>
          <p:cNvSpPr>
            <a:spLocks noGrp="1"/>
          </p:cNvSpPr>
          <p:nvPr>
            <p:ph sz="quarter" idx="10"/>
          </p:nvPr>
        </p:nvSpPr>
        <p:spPr/>
        <p:txBody>
          <a:bodyPr/>
          <a:lstStyle/>
          <a:p>
            <a:endParaRPr kumimoji="1" lang="ja-JP" altLang="en-US"/>
          </a:p>
        </p:txBody>
      </p:sp>
    </p:spTree>
    <p:extLst>
      <p:ext uri="{BB962C8B-B14F-4D97-AF65-F5344CB8AC3E}">
        <p14:creationId xmlns:p14="http://schemas.microsoft.com/office/powerpoint/2010/main" val="1268909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DD50C-AECA-9716-C122-6447EE663F0B}"/>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891E8B8E-8486-09C3-9D96-58B3ABABEB25}"/>
              </a:ext>
            </a:extLst>
          </p:cNvPr>
          <p:cNvSpPr>
            <a:spLocks noGrp="1"/>
          </p:cNvSpPr>
          <p:nvPr>
            <p:ph type="title"/>
          </p:nvPr>
        </p:nvSpPr>
        <p:spPr/>
        <p:txBody>
          <a:bodyPr/>
          <a:lstStyle/>
          <a:p>
            <a:r>
              <a:rPr lang="ja-JP" altLang="en-US" dirty="0"/>
              <a:t>以下は不要</a:t>
            </a:r>
          </a:p>
        </p:txBody>
      </p:sp>
      <p:sp>
        <p:nvSpPr>
          <p:cNvPr id="5" name="テキスト プレースホルダー 4">
            <a:extLst>
              <a:ext uri="{FF2B5EF4-FFF2-40B4-BE49-F238E27FC236}">
                <a16:creationId xmlns:a16="http://schemas.microsoft.com/office/drawing/2014/main" id="{0E153B27-3C44-BC5F-66F9-750D2846250C}"/>
              </a:ext>
            </a:extLst>
          </p:cNvPr>
          <p:cNvSpPr>
            <a:spLocks noGrp="1"/>
          </p:cNvSpPr>
          <p:nvPr>
            <p:ph type="body" sz="quarter" idx="11"/>
          </p:nvPr>
        </p:nvSpPr>
        <p:spPr/>
        <p:txBody>
          <a:bodyPr/>
          <a:lstStyle/>
          <a:p>
            <a:endParaRPr lang="ja-JP" altLang="en-US"/>
          </a:p>
        </p:txBody>
      </p:sp>
      <p:sp>
        <p:nvSpPr>
          <p:cNvPr id="6" name="テキスト プレースホルダー 5">
            <a:extLst>
              <a:ext uri="{FF2B5EF4-FFF2-40B4-BE49-F238E27FC236}">
                <a16:creationId xmlns:a16="http://schemas.microsoft.com/office/drawing/2014/main" id="{2EDA2163-E56A-11CA-3654-4831D328FDC5}"/>
              </a:ext>
            </a:extLst>
          </p:cNvPr>
          <p:cNvSpPr>
            <a:spLocks noGrp="1"/>
          </p:cNvSpPr>
          <p:nvPr>
            <p:ph type="body" sz="quarter" idx="17"/>
          </p:nvPr>
        </p:nvSpPr>
        <p:spPr/>
        <p:txBody>
          <a:bodyPr/>
          <a:lstStyle/>
          <a:p>
            <a:endParaRPr lang="ja-JP" altLang="en-US"/>
          </a:p>
        </p:txBody>
      </p:sp>
    </p:spTree>
    <p:extLst>
      <p:ext uri="{BB962C8B-B14F-4D97-AF65-F5344CB8AC3E}">
        <p14:creationId xmlns:p14="http://schemas.microsoft.com/office/powerpoint/2010/main" val="2881211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技術方案－初期稼働</a:t>
            </a:r>
            <a:endParaRPr lang="ja-JP" altLang="en-US" dirty="0">
              <a:effectLst/>
            </a:endParaRPr>
          </a:p>
        </p:txBody>
      </p:sp>
      <p:sp>
        <p:nvSpPr>
          <p:cNvPr id="15" name="テキスト ボックス 14"/>
          <p:cNvSpPr txBox="1"/>
          <p:nvPr/>
        </p:nvSpPr>
        <p:spPr>
          <a:xfrm>
            <a:off x="414336" y="1040443"/>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lang="ja-JP" altLang="en-US" dirty="0">
                <a:latin typeface="Yu Gothic UI" panose="020B0500000000000000" pitchFamily="50" charset="-128"/>
                <a:ea typeface="Yu Gothic UI" panose="020B0500000000000000" pitchFamily="50" charset="-128"/>
              </a:rPr>
              <a:t>規模感、業務複雑ドにより、</a:t>
            </a:r>
            <a:r>
              <a:rPr lang="en-US" altLang="ja-JP" dirty="0">
                <a:latin typeface="Yu Gothic UI" panose="020B0500000000000000" pitchFamily="50" charset="-128"/>
                <a:ea typeface="Yu Gothic UI" panose="020B0500000000000000" pitchFamily="50" charset="-128"/>
              </a:rPr>
              <a:t>1</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3</a:t>
            </a:r>
            <a:r>
              <a:rPr lang="ja-JP" altLang="en-US" dirty="0">
                <a:latin typeface="Yu Gothic UI" panose="020B0500000000000000" pitchFamily="50" charset="-128"/>
                <a:ea typeface="Yu Gothic UI" panose="020B0500000000000000" pitchFamily="50" charset="-128"/>
              </a:rPr>
              <a:t>か月のサポート体制を提案する</a:t>
            </a: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初版にはこのページは含まない</a:t>
            </a:r>
          </a:p>
        </p:txBody>
      </p:sp>
    </p:spTree>
    <p:extLst>
      <p:ext uri="{BB962C8B-B14F-4D97-AF65-F5344CB8AC3E}">
        <p14:creationId xmlns:p14="http://schemas.microsoft.com/office/powerpoint/2010/main" val="3996305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zh-CN" altLang="en-US" dirty="0"/>
              <a:t>実装計画</a:t>
            </a:r>
            <a:r>
              <a:rPr lang="ja-JP" altLang="en-US" dirty="0"/>
              <a:t>－リソース、体制</a:t>
            </a:r>
            <a:endParaRPr lang="zh-CN" altLang="en-US" dirty="0">
              <a:effectLst/>
            </a:endParaRPr>
          </a:p>
        </p:txBody>
      </p:sp>
      <p:sp>
        <p:nvSpPr>
          <p:cNvPr id="15" name="テキスト ボックス 14"/>
          <p:cNvSpPr txBox="1"/>
          <p:nvPr/>
        </p:nvSpPr>
        <p:spPr>
          <a:xfrm>
            <a:off x="414336" y="93889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dirty="0"/>
              <a:t>案件の規模に合わせて最後に更新</a:t>
            </a:r>
            <a:endParaRPr lang="en-US" altLang="ja-JP" dirty="0"/>
          </a:p>
          <a:p>
            <a:r>
              <a:rPr lang="ja-JP" altLang="en-US" dirty="0"/>
              <a:t>例：要件定義（</a:t>
            </a:r>
            <a:r>
              <a:rPr lang="en-US" altLang="ja-JP" dirty="0"/>
              <a:t>1</a:t>
            </a:r>
            <a:r>
              <a:rPr lang="ja-JP" altLang="en-US" dirty="0"/>
              <a:t>カ月間） → 設計（</a:t>
            </a:r>
            <a:r>
              <a:rPr lang="en-US" altLang="ja-JP" dirty="0"/>
              <a:t>2</a:t>
            </a:r>
            <a:r>
              <a:rPr lang="ja-JP" altLang="en-US" dirty="0"/>
              <a:t>カ月間） → 開発（</a:t>
            </a:r>
            <a:r>
              <a:rPr lang="en-US" altLang="ja-JP" dirty="0"/>
              <a:t>4-6</a:t>
            </a:r>
            <a:r>
              <a:rPr lang="ja-JP" altLang="en-US" dirty="0"/>
              <a:t>カ月間） → テスト（</a:t>
            </a:r>
            <a:r>
              <a:rPr lang="en-US" altLang="ja-JP" dirty="0"/>
              <a:t>2</a:t>
            </a:r>
            <a:r>
              <a:rPr lang="ja-JP" altLang="en-US" dirty="0"/>
              <a:t>カ月間） → 展開（</a:t>
            </a:r>
            <a:r>
              <a:rPr lang="en-US" altLang="ja-JP" dirty="0"/>
              <a:t>1</a:t>
            </a:r>
            <a:r>
              <a:rPr lang="ja-JP" altLang="en-US" dirty="0"/>
              <a:t>カ月間）。</a:t>
            </a:r>
            <a:endParaRPr lang="ja-JP" altLang="en-US" dirty="0">
              <a:effectLst/>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初回の</a:t>
            </a:r>
            <a:r>
              <a:rPr kumimoji="1" lang="en-US" altLang="ja-JP" dirty="0"/>
              <a:t>Estimation</a:t>
            </a:r>
            <a:r>
              <a:rPr kumimoji="1" lang="ja-JP" altLang="en-US" dirty="0"/>
              <a:t>に不要</a:t>
            </a:r>
          </a:p>
        </p:txBody>
      </p:sp>
    </p:spTree>
    <p:extLst>
      <p:ext uri="{BB962C8B-B14F-4D97-AF65-F5344CB8AC3E}">
        <p14:creationId xmlns:p14="http://schemas.microsoft.com/office/powerpoint/2010/main" val="2057660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fontScale="90000"/>
          </a:bodyPr>
          <a:lstStyle/>
          <a:p>
            <a:r>
              <a:rPr lang="zh-CN" altLang="en-US" dirty="0"/>
              <a:t>実装計画</a:t>
            </a:r>
            <a:r>
              <a:rPr lang="ja-JP" altLang="en-US" dirty="0"/>
              <a:t>－ガバナンス、コミュニケーションプラン</a:t>
            </a:r>
            <a:endParaRPr lang="zh-CN" altLang="en-US" dirty="0">
              <a:effectLst/>
            </a:endParaRPr>
          </a:p>
        </p:txBody>
      </p:sp>
      <p:sp>
        <p:nvSpPr>
          <p:cNvPr id="15" name="テキスト ボックス 14"/>
          <p:cNvSpPr txBox="1"/>
          <p:nvPr/>
        </p:nvSpPr>
        <p:spPr>
          <a:xfrm>
            <a:off x="414336" y="93889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dirty="0">
                <a:effectLst/>
              </a:rPr>
              <a:t>ほかの案件を参考</a:t>
            </a: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初版には、備考に移動あるいは付与</a:t>
            </a:r>
          </a:p>
        </p:txBody>
      </p:sp>
    </p:spTree>
    <p:extLst>
      <p:ext uri="{BB962C8B-B14F-4D97-AF65-F5344CB8AC3E}">
        <p14:creationId xmlns:p14="http://schemas.microsoft.com/office/powerpoint/2010/main" val="282240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BDADD-A1F2-E018-61B8-CF30623BAD37}"/>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49E26EE9-90C9-638A-7EE0-53AD9D5D74C8}"/>
              </a:ext>
            </a:extLst>
          </p:cNvPr>
          <p:cNvSpPr>
            <a:spLocks noGrp="1"/>
          </p:cNvSpPr>
          <p:nvPr>
            <p:ph type="title"/>
          </p:nvPr>
        </p:nvSpPr>
        <p:spPr/>
        <p:txBody>
          <a:bodyPr/>
          <a:lstStyle/>
          <a:p>
            <a:r>
              <a:rPr lang="ja-JP" altLang="en-US" dirty="0"/>
              <a:t>以降は作業エリア</a:t>
            </a:r>
          </a:p>
        </p:txBody>
      </p:sp>
      <p:sp>
        <p:nvSpPr>
          <p:cNvPr id="5" name="テキスト プレースホルダー 4">
            <a:extLst>
              <a:ext uri="{FF2B5EF4-FFF2-40B4-BE49-F238E27FC236}">
                <a16:creationId xmlns:a16="http://schemas.microsoft.com/office/drawing/2014/main" id="{FEF36461-31FB-D763-C533-D3E84BF442B7}"/>
              </a:ext>
            </a:extLst>
          </p:cNvPr>
          <p:cNvSpPr>
            <a:spLocks noGrp="1"/>
          </p:cNvSpPr>
          <p:nvPr>
            <p:ph type="body" sz="quarter" idx="11"/>
          </p:nvPr>
        </p:nvSpPr>
        <p:spPr/>
        <p:txBody>
          <a:bodyPr/>
          <a:lstStyle/>
          <a:p>
            <a:endParaRPr lang="ja-JP" altLang="en-US"/>
          </a:p>
        </p:txBody>
      </p:sp>
      <p:sp>
        <p:nvSpPr>
          <p:cNvPr id="6" name="テキスト プレースホルダー 5">
            <a:extLst>
              <a:ext uri="{FF2B5EF4-FFF2-40B4-BE49-F238E27FC236}">
                <a16:creationId xmlns:a16="http://schemas.microsoft.com/office/drawing/2014/main" id="{B8B94445-8ACF-45E8-AB20-AB99A6C1313C}"/>
              </a:ext>
            </a:extLst>
          </p:cNvPr>
          <p:cNvSpPr>
            <a:spLocks noGrp="1"/>
          </p:cNvSpPr>
          <p:nvPr>
            <p:ph type="body" sz="quarter" idx="17"/>
          </p:nvPr>
        </p:nvSpPr>
        <p:spPr/>
        <p:txBody>
          <a:bodyPr/>
          <a:lstStyle/>
          <a:p>
            <a:endParaRPr lang="ja-JP" altLang="en-US"/>
          </a:p>
        </p:txBody>
      </p:sp>
    </p:spTree>
    <p:extLst>
      <p:ext uri="{BB962C8B-B14F-4D97-AF65-F5344CB8AC3E}">
        <p14:creationId xmlns:p14="http://schemas.microsoft.com/office/powerpoint/2010/main" val="1813203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ja-JP" altLang="en-US" dirty="0"/>
              <a:t>補足資料</a:t>
            </a:r>
            <a:endParaRPr lang="zh-CN" altLang="en-US" dirty="0"/>
          </a:p>
        </p:txBody>
      </p:sp>
      <p:sp>
        <p:nvSpPr>
          <p:cNvPr id="3" name="内容占位符 2"/>
          <p:cNvSpPr>
            <a:spLocks noGrp="1"/>
          </p:cNvSpPr>
          <p:nvPr>
            <p:ph sz="quarter" idx="10"/>
          </p:nvPr>
        </p:nvSpPr>
        <p:spPr/>
        <p:txBody>
          <a:bodyPr/>
          <a:lstStyle/>
          <a:p>
            <a:r>
              <a:rPr lang="ja-JP" altLang="en-US" dirty="0"/>
              <a:t>用語集（必要か？正式ならば、略語と意味の</a:t>
            </a:r>
            <a:r>
              <a:rPr lang="en-US" altLang="ja-JP" dirty="0"/>
              <a:t>Mapping</a:t>
            </a:r>
            <a:r>
              <a:rPr lang="ja-JP" altLang="en-US" dirty="0"/>
              <a:t>表が必要）</a:t>
            </a:r>
            <a:endParaRPr lang="en-US" altLang="ja-JP" dirty="0"/>
          </a:p>
          <a:p>
            <a:r>
              <a:rPr lang="ja-JP" altLang="en-US" dirty="0"/>
              <a:t>参考ドキュメント（</a:t>
            </a:r>
            <a:r>
              <a:rPr lang="en-US" altLang="ja-JP" dirty="0"/>
              <a:t>Microsoft</a:t>
            </a:r>
            <a:r>
              <a:rPr lang="ja-JP" altLang="en-US" dirty="0"/>
              <a:t>公式リンク）</a:t>
            </a:r>
            <a:endParaRPr lang="en-US" altLang="ja-JP" dirty="0"/>
          </a:p>
          <a:p>
            <a:r>
              <a:rPr lang="ja-JP" altLang="en-US" dirty="0"/>
              <a:t>サンプル画面イメージなど</a:t>
            </a:r>
            <a:endParaRPr lang="en-US" altLang="ja-JP" dirty="0"/>
          </a:p>
          <a:p>
            <a:r>
              <a:rPr lang="zh-CN" altLang="en-US" dirty="0"/>
              <a:t>性能设计之外， 额外明确性能测定， </a:t>
            </a:r>
            <a:r>
              <a:rPr lang="en-US" altLang="zh-CN" dirty="0"/>
              <a:t>Sizing</a:t>
            </a:r>
            <a:r>
              <a:rPr lang="zh-CN" altLang="en-US" dirty="0"/>
              <a:t>， </a:t>
            </a:r>
            <a:r>
              <a:rPr lang="en-US" altLang="zh-CN" dirty="0"/>
              <a:t>Tunning </a:t>
            </a:r>
            <a:r>
              <a:rPr lang="zh-CN" altLang="en-US" dirty="0"/>
              <a:t>等工程及期间， 费用</a:t>
            </a:r>
            <a:endParaRPr lang="ja-JP" altLang="en-US" dirty="0"/>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提案（</a:t>
            </a:r>
            <a:r>
              <a:rPr kumimoji="1" lang="en-US" altLang="ja-JP" dirty="0"/>
              <a:t>File</a:t>
            </a:r>
            <a:r>
              <a:rPr kumimoji="1" lang="ja-JP" altLang="en-US" dirty="0"/>
              <a:t>を</a:t>
            </a:r>
            <a:r>
              <a:rPr kumimoji="1" lang="en-US" altLang="ja-JP" dirty="0"/>
              <a:t>Dataverse</a:t>
            </a:r>
            <a:r>
              <a:rPr kumimoji="1" lang="ja-JP" altLang="en-US" dirty="0"/>
              <a:t> に</a:t>
            </a:r>
            <a:r>
              <a:rPr kumimoji="1" lang="en-US" altLang="ja-JP" dirty="0" err="1"/>
              <a:t>Storeage</a:t>
            </a:r>
            <a:r>
              <a:rPr kumimoji="1" lang="ja-JP" altLang="en-US" dirty="0"/>
              <a:t>案）</a:t>
            </a:r>
          </a:p>
        </p:txBody>
      </p:sp>
      <p:pic>
        <p:nvPicPr>
          <p:cNvPr id="5"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315952" y="3052245"/>
            <a:ext cx="1670840" cy="960733"/>
          </a:xfrm>
        </p:spPr>
      </p:pic>
      <p:pic>
        <p:nvPicPr>
          <p:cNvPr id="6" name="図 5"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5945474" y="2966600"/>
            <a:ext cx="911875" cy="786151"/>
          </a:xfrm>
          <a:prstGeom prst="rect">
            <a:avLst/>
          </a:prstGeom>
        </p:spPr>
      </p:pic>
      <p:pic>
        <p:nvPicPr>
          <p:cNvPr id="7" name="図 6" descr="ロゴ, アイコン&#10;&#10;AI によって生成されたコンテンツは間違っている可能性があります。"/>
          <p:cNvPicPr>
            <a:picLocks noChangeAspect="1"/>
          </p:cNvPicPr>
          <p:nvPr/>
        </p:nvPicPr>
        <p:blipFill>
          <a:blip r:embed="rId5"/>
          <a:stretch>
            <a:fillRect/>
          </a:stretch>
        </p:blipFill>
        <p:spPr>
          <a:xfrm>
            <a:off x="5917587" y="4565120"/>
            <a:ext cx="967648" cy="945876"/>
          </a:xfrm>
          <a:prstGeom prst="rect">
            <a:avLst/>
          </a:prstGeom>
        </p:spPr>
      </p:pic>
      <p:sp>
        <p:nvSpPr>
          <p:cNvPr id="16" name="テキスト ボックス 15"/>
          <p:cNvSpPr txBox="1"/>
          <p:nvPr/>
        </p:nvSpPr>
        <p:spPr>
          <a:xfrm>
            <a:off x="491390" y="3974498"/>
            <a:ext cx="1223264" cy="523220"/>
          </a:xfrm>
          <a:prstGeom prst="rect">
            <a:avLst/>
          </a:prstGeom>
          <a:noFill/>
        </p:spPr>
        <p:txBody>
          <a:bodyPr wrap="square" rtlCol="0">
            <a:spAutoFit/>
          </a:bodyPr>
          <a:lstStyle/>
          <a:p>
            <a:pPr algn="ctr"/>
            <a:r>
              <a:rPr kumimoji="1" lang="ja-JP" altLang="en-US" sz="1400" dirty="0"/>
              <a:t>入力手段</a:t>
            </a:r>
            <a:endParaRPr kumimoji="1" lang="en-US" altLang="ja-JP" sz="1400" dirty="0"/>
          </a:p>
          <a:p>
            <a:pPr algn="ctr"/>
            <a:r>
              <a:rPr kumimoji="1" lang="en-US" altLang="ja-JP" sz="1400" dirty="0"/>
              <a:t>UI</a:t>
            </a:r>
            <a:r>
              <a:rPr kumimoji="1" lang="ja-JP" altLang="en-US" sz="1400" dirty="0"/>
              <a:t>閲覧系</a:t>
            </a:r>
          </a:p>
        </p:txBody>
      </p:sp>
      <p:pic>
        <p:nvPicPr>
          <p:cNvPr id="21" name="図 20" descr="部屋, 賭博場 が含まれている画像&#10;&#10;AI によって生成されたコンテンツは間違っている可能性があります。"/>
          <p:cNvPicPr>
            <a:picLocks noChangeAspect="1"/>
          </p:cNvPicPr>
          <p:nvPr/>
        </p:nvPicPr>
        <p:blipFill>
          <a:blip r:embed="rId6"/>
          <a:stretch>
            <a:fillRect/>
          </a:stretch>
        </p:blipFill>
        <p:spPr>
          <a:xfrm>
            <a:off x="5692519" y="1076158"/>
            <a:ext cx="2139144" cy="1262554"/>
          </a:xfrm>
          <a:prstGeom prst="rect">
            <a:avLst/>
          </a:prstGeom>
        </p:spPr>
      </p:pic>
      <p:cxnSp>
        <p:nvCxnSpPr>
          <p:cNvPr id="31" name="コネクタ: カギ線 30"/>
          <p:cNvCxnSpPr>
            <a:stCxn id="5" idx="0"/>
            <a:endCxn id="4" idx="1"/>
          </p:cNvCxnSpPr>
          <p:nvPr/>
        </p:nvCxnSpPr>
        <p:spPr>
          <a:xfrm rot="5400000" flipH="1" flipV="1">
            <a:off x="2324120" y="255539"/>
            <a:ext cx="1623958" cy="3969454"/>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5879372" y="5696876"/>
            <a:ext cx="1112228" cy="276999"/>
          </a:xfrm>
          <a:prstGeom prst="rect">
            <a:avLst/>
          </a:prstGeom>
          <a:noFill/>
        </p:spPr>
        <p:txBody>
          <a:bodyPr wrap="square" rtlCol="0">
            <a:spAutoFit/>
          </a:bodyPr>
          <a:lstStyle/>
          <a:p>
            <a:pPr algn="ctr"/>
            <a:r>
              <a:rPr lang="en-US" altLang="ja-JP" sz="1200" dirty="0"/>
              <a:t>Share Point</a:t>
            </a:r>
            <a:endParaRPr kumimoji="1" lang="ja-JP" altLang="en-US" sz="1200" dirty="0"/>
          </a:p>
        </p:txBody>
      </p:sp>
      <p:sp>
        <p:nvSpPr>
          <p:cNvPr id="34" name="ひし形 33"/>
          <p:cNvSpPr/>
          <p:nvPr/>
        </p:nvSpPr>
        <p:spPr>
          <a:xfrm>
            <a:off x="5322233" y="199286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37" name="コネクタ: カギ線 36"/>
          <p:cNvCxnSpPr>
            <a:stCxn id="15" idx="0"/>
            <a:endCxn id="34" idx="1"/>
          </p:cNvCxnSpPr>
          <p:nvPr/>
        </p:nvCxnSpPr>
        <p:spPr>
          <a:xfrm rot="5400000" flipH="1" flipV="1">
            <a:off x="3068132" y="793431"/>
            <a:ext cx="1020471" cy="3487731"/>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1019636" y="1245770"/>
            <a:ext cx="1444250" cy="461665"/>
          </a:xfrm>
          <a:prstGeom prst="rect">
            <a:avLst/>
          </a:prstGeom>
          <a:noFill/>
        </p:spPr>
        <p:txBody>
          <a:bodyPr wrap="square" rtlCol="0">
            <a:spAutoFit/>
          </a:bodyPr>
          <a:lstStyle/>
          <a:p>
            <a:pPr algn="ctr"/>
            <a:r>
              <a:rPr kumimoji="1" lang="ja-JP" altLang="en-US" sz="1200" dirty="0"/>
              <a:t>定型データの</a:t>
            </a:r>
            <a:endParaRPr kumimoji="1" lang="en-US" altLang="ja-JP" sz="1200" dirty="0"/>
          </a:p>
          <a:p>
            <a:pPr algn="ctr"/>
            <a:r>
              <a:rPr kumimoji="1" lang="ja-JP" altLang="en-US" sz="1200" dirty="0"/>
              <a:t>取得、表示、更新</a:t>
            </a:r>
          </a:p>
        </p:txBody>
      </p:sp>
      <p:sp>
        <p:nvSpPr>
          <p:cNvPr id="42" name="ひし形 41"/>
          <p:cNvSpPr/>
          <p:nvPr/>
        </p:nvSpPr>
        <p:spPr>
          <a:xfrm>
            <a:off x="1965864" y="3609669"/>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44" name="テキスト ボックス 43"/>
          <p:cNvSpPr txBox="1"/>
          <p:nvPr/>
        </p:nvSpPr>
        <p:spPr>
          <a:xfrm rot="5400000">
            <a:off x="1595545" y="2518207"/>
            <a:ext cx="1071315" cy="461665"/>
          </a:xfrm>
          <a:prstGeom prst="rect">
            <a:avLst/>
          </a:prstGeom>
          <a:noFill/>
        </p:spPr>
        <p:txBody>
          <a:bodyPr wrap="square" rtlCol="0">
            <a:spAutoFit/>
          </a:bodyPr>
          <a:lstStyle/>
          <a:p>
            <a:pPr algn="ctr"/>
            <a:r>
              <a:rPr kumimoji="1" lang="ja-JP" altLang="en-US" sz="1200" dirty="0"/>
              <a:t>ファイル</a:t>
            </a:r>
            <a:endParaRPr kumimoji="1" lang="en-US" altLang="ja-JP" sz="1200" dirty="0"/>
          </a:p>
          <a:p>
            <a:pPr algn="ctr"/>
            <a:r>
              <a:rPr kumimoji="1" lang="ja-JP" altLang="en-US" sz="1200" dirty="0"/>
              <a:t>取得、表示</a:t>
            </a:r>
          </a:p>
        </p:txBody>
      </p:sp>
      <p:cxnSp>
        <p:nvCxnSpPr>
          <p:cNvPr id="45" name="コネクタ: カギ線 44"/>
          <p:cNvCxnSpPr>
            <a:stCxn id="48" idx="1"/>
            <a:endCxn id="5" idx="3"/>
          </p:cNvCxnSpPr>
          <p:nvPr/>
        </p:nvCxnSpPr>
        <p:spPr>
          <a:xfrm rot="10800000" flipV="1">
            <a:off x="1986793" y="2243622"/>
            <a:ext cx="3335441" cy="128898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p:cNvSpPr/>
          <p:nvPr/>
        </p:nvSpPr>
        <p:spPr>
          <a:xfrm>
            <a:off x="5322233" y="2209423"/>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51" name="テキスト ボックス 50"/>
          <p:cNvSpPr txBox="1"/>
          <p:nvPr/>
        </p:nvSpPr>
        <p:spPr>
          <a:xfrm rot="5400000">
            <a:off x="3205500" y="2902138"/>
            <a:ext cx="1444250" cy="461665"/>
          </a:xfrm>
          <a:prstGeom prst="rect">
            <a:avLst/>
          </a:prstGeom>
          <a:noFill/>
        </p:spPr>
        <p:txBody>
          <a:bodyPr wrap="square" rtlCol="0">
            <a:spAutoFit/>
          </a:bodyPr>
          <a:lstStyle/>
          <a:p>
            <a:pPr algn="ctr"/>
            <a:r>
              <a:rPr kumimoji="1" lang="ja-JP" altLang="en-US" sz="1200" dirty="0">
                <a:solidFill>
                  <a:srgbClr val="FF0000"/>
                </a:solidFill>
              </a:rPr>
              <a:t>ファイル編集</a:t>
            </a:r>
            <a:endParaRPr kumimoji="1" lang="en-US" altLang="ja-JP" sz="1200" dirty="0">
              <a:solidFill>
                <a:srgbClr val="FF0000"/>
              </a:solidFill>
            </a:endParaRPr>
          </a:p>
          <a:p>
            <a:pPr algn="ctr"/>
            <a:r>
              <a:rPr kumimoji="1" lang="ja-JP" altLang="en-US" sz="1200" dirty="0">
                <a:solidFill>
                  <a:srgbClr val="FF0000"/>
                </a:solidFill>
              </a:rPr>
              <a:t>リクエスト　①</a:t>
            </a:r>
          </a:p>
        </p:txBody>
      </p:sp>
      <p:cxnSp>
        <p:nvCxnSpPr>
          <p:cNvPr id="52" name="コネクタ: カギ線 51"/>
          <p:cNvCxnSpPr>
            <a:stCxn id="7" idx="3"/>
            <a:endCxn id="96" idx="3"/>
          </p:cNvCxnSpPr>
          <p:nvPr/>
        </p:nvCxnSpPr>
        <p:spPr>
          <a:xfrm flipV="1">
            <a:off x="6885235" y="1957546"/>
            <a:ext cx="974382" cy="3080512"/>
          </a:xfrm>
          <a:prstGeom prst="bentConnector3">
            <a:avLst>
              <a:gd name="adj1" fmla="val 12346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rot="5400000">
            <a:off x="7168325" y="4056225"/>
            <a:ext cx="1444250" cy="461665"/>
          </a:xfrm>
          <a:prstGeom prst="rect">
            <a:avLst/>
          </a:prstGeom>
          <a:noFill/>
        </p:spPr>
        <p:txBody>
          <a:bodyPr wrap="square" rtlCol="0">
            <a:spAutoFit/>
          </a:bodyPr>
          <a:lstStyle/>
          <a:p>
            <a:pPr algn="ctr"/>
            <a:r>
              <a:rPr kumimoji="1" lang="ja-JP" altLang="en-US" sz="1200" dirty="0">
                <a:solidFill>
                  <a:srgbClr val="FF0000"/>
                </a:solidFill>
              </a:rPr>
              <a:t>ファイルを</a:t>
            </a:r>
            <a:r>
              <a:rPr kumimoji="1" lang="en-US" altLang="ja-JP" sz="1200" dirty="0">
                <a:solidFill>
                  <a:srgbClr val="FF0000"/>
                </a:solidFill>
              </a:rPr>
              <a:t>SPO</a:t>
            </a:r>
            <a:r>
              <a:rPr kumimoji="1" lang="ja-JP" altLang="en-US" sz="1200" dirty="0">
                <a:solidFill>
                  <a:srgbClr val="FF0000"/>
                </a:solidFill>
              </a:rPr>
              <a:t>にダウンロード②</a:t>
            </a:r>
          </a:p>
        </p:txBody>
      </p:sp>
      <p:pic>
        <p:nvPicPr>
          <p:cNvPr id="58" name="図 57" descr="グラフィカル ユーザー インターフェイス, アプリケーション, テーブル, Excel"/>
          <p:cNvPicPr>
            <a:picLocks noChangeAspect="1"/>
          </p:cNvPicPr>
          <p:nvPr/>
        </p:nvPicPr>
        <p:blipFill>
          <a:blip r:embed="rId7"/>
          <a:stretch>
            <a:fillRect/>
          </a:stretch>
        </p:blipFill>
        <p:spPr>
          <a:xfrm>
            <a:off x="296107" y="4523042"/>
            <a:ext cx="2086032" cy="1030032"/>
          </a:xfrm>
          <a:prstGeom prst="rect">
            <a:avLst/>
          </a:prstGeom>
        </p:spPr>
      </p:pic>
      <p:cxnSp>
        <p:nvCxnSpPr>
          <p:cNvPr id="61" name="直線矢印コネクタ 60"/>
          <p:cNvCxnSpPr>
            <a:endCxn id="7" idx="1"/>
          </p:cNvCxnSpPr>
          <p:nvPr/>
        </p:nvCxnSpPr>
        <p:spPr>
          <a:xfrm flipV="1">
            <a:off x="2382139" y="5038058"/>
            <a:ext cx="3535448" cy="7782"/>
          </a:xfrm>
          <a:prstGeom prst="straightConnector1">
            <a:avLst/>
          </a:prstGeom>
          <a:ln w="25400" cap="flat" cmpd="sng" algn="ctr">
            <a:solidFill>
              <a:srgbClr val="FFC000"/>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3493973" y="4781290"/>
            <a:ext cx="1444250" cy="276999"/>
          </a:xfrm>
          <a:prstGeom prst="rect">
            <a:avLst/>
          </a:prstGeom>
          <a:noFill/>
        </p:spPr>
        <p:txBody>
          <a:bodyPr wrap="square" rtlCol="0">
            <a:spAutoFit/>
          </a:bodyPr>
          <a:lstStyle/>
          <a:p>
            <a:pPr algn="ctr"/>
            <a:r>
              <a:rPr lang="ja-JP" altLang="en-US" sz="1200" dirty="0">
                <a:solidFill>
                  <a:srgbClr val="FF0000"/>
                </a:solidFill>
              </a:rPr>
              <a:t>ファイル編集③</a:t>
            </a:r>
            <a:endParaRPr kumimoji="1" lang="ja-JP" altLang="en-US" sz="1200" dirty="0">
              <a:solidFill>
                <a:srgbClr val="FF0000"/>
              </a:solidFill>
            </a:endParaRPr>
          </a:p>
        </p:txBody>
      </p:sp>
      <p:cxnSp>
        <p:nvCxnSpPr>
          <p:cNvPr id="67" name="直線矢印コネクタ 66"/>
          <p:cNvCxnSpPr>
            <a:stCxn id="6" idx="2"/>
            <a:endCxn id="7" idx="0"/>
          </p:cNvCxnSpPr>
          <p:nvPr/>
        </p:nvCxnSpPr>
        <p:spPr>
          <a:xfrm flipH="1">
            <a:off x="6401411" y="3752751"/>
            <a:ext cx="1" cy="812369"/>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4962296" y="3836606"/>
            <a:ext cx="2714948" cy="1031051"/>
          </a:xfrm>
          <a:prstGeom prst="rect">
            <a:avLst/>
          </a:prstGeom>
          <a:noFill/>
        </p:spPr>
        <p:txBody>
          <a:bodyPr wrap="square" rtlCol="0">
            <a:spAutoFit/>
          </a:bodyPr>
          <a:lstStyle/>
          <a:p>
            <a:pPr algn="ctr"/>
            <a:r>
              <a:rPr lang="ja-JP" altLang="en-US" sz="1200" dirty="0">
                <a:solidFill>
                  <a:srgbClr val="FF0000"/>
                </a:solidFill>
              </a:rPr>
              <a:t>ファイル変更イベント捕捉　④</a:t>
            </a:r>
          </a:p>
          <a:p>
            <a:pPr algn="ctr"/>
            <a:endParaRPr lang="en-US" altLang="ja-JP" sz="700" dirty="0">
              <a:solidFill>
                <a:srgbClr val="FF0000"/>
              </a:solidFill>
            </a:endParaRPr>
          </a:p>
          <a:p>
            <a:pPr algn="ctr"/>
            <a:r>
              <a:rPr lang="en-US" altLang="ja-JP" sz="800" dirty="0">
                <a:solidFill>
                  <a:srgbClr val="FF0000"/>
                </a:solidFill>
              </a:rPr>
              <a:t>SharePoint - </a:t>
            </a:r>
            <a:r>
              <a:rPr lang="ja-JP" altLang="en-US" sz="800" dirty="0">
                <a:solidFill>
                  <a:srgbClr val="FF0000"/>
                </a:solidFill>
              </a:rPr>
              <a:t>ファイルが作成または変更されたとき</a:t>
            </a:r>
            <a:endParaRPr lang="en-US" altLang="ja-JP" sz="800" dirty="0">
              <a:solidFill>
                <a:srgbClr val="FF0000"/>
              </a:solidFill>
            </a:endParaRPr>
          </a:p>
          <a:p>
            <a:pPr algn="ctr"/>
            <a:r>
              <a:rPr lang="ja-JP" altLang="en-US" sz="800" dirty="0">
                <a:solidFill>
                  <a:srgbClr val="FF0000"/>
                </a:solidFill>
              </a:rPr>
              <a:t>「</a:t>
            </a:r>
            <a:r>
              <a:rPr lang="en-US" altLang="ja-JP" sz="800" dirty="0">
                <a:solidFill>
                  <a:srgbClr val="FF0000"/>
                </a:solidFill>
              </a:rPr>
              <a:t>SharePoint - </a:t>
            </a:r>
            <a:r>
              <a:rPr lang="ja-JP" altLang="en-US" sz="800" dirty="0">
                <a:solidFill>
                  <a:srgbClr val="FF0000"/>
                </a:solidFill>
              </a:rPr>
              <a:t>アイテムが作成または変更されたとき」</a:t>
            </a:r>
            <a:endParaRPr lang="en-US" altLang="ja-JP" sz="800" dirty="0">
              <a:solidFill>
                <a:srgbClr val="FF0000"/>
              </a:solidFill>
            </a:endParaRPr>
          </a:p>
          <a:p>
            <a:pPr algn="ctr"/>
            <a:endParaRPr lang="ja-JP" altLang="en-US" sz="800" dirty="0">
              <a:solidFill>
                <a:srgbClr val="FF0000"/>
              </a:solidFill>
            </a:endParaRPr>
          </a:p>
          <a:p>
            <a:pPr algn="ctr"/>
            <a:endParaRPr lang="ja-JP" altLang="en-US" sz="900" dirty="0">
              <a:solidFill>
                <a:srgbClr val="FF0000"/>
              </a:solidFill>
            </a:endParaRPr>
          </a:p>
          <a:p>
            <a:pPr algn="ctr"/>
            <a:endParaRPr kumimoji="1" lang="ja-JP" altLang="en-US" sz="900" dirty="0">
              <a:solidFill>
                <a:srgbClr val="FF0000"/>
              </a:solidFill>
            </a:endParaRPr>
          </a:p>
        </p:txBody>
      </p:sp>
      <p:pic>
        <p:nvPicPr>
          <p:cNvPr id="76" name="図 75"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3513316" y="5263830"/>
            <a:ext cx="911875" cy="786151"/>
          </a:xfrm>
          <a:prstGeom prst="rect">
            <a:avLst/>
          </a:prstGeom>
        </p:spPr>
      </p:pic>
      <p:sp>
        <p:nvSpPr>
          <p:cNvPr id="77" name="テキスト ボックス 76"/>
          <p:cNvSpPr txBox="1"/>
          <p:nvPr/>
        </p:nvSpPr>
        <p:spPr>
          <a:xfrm>
            <a:off x="2487363" y="5879247"/>
            <a:ext cx="2269922" cy="584775"/>
          </a:xfrm>
          <a:prstGeom prst="rect">
            <a:avLst/>
          </a:prstGeom>
          <a:noFill/>
        </p:spPr>
        <p:txBody>
          <a:bodyPr wrap="square" rtlCol="0">
            <a:spAutoFit/>
          </a:bodyPr>
          <a:lstStyle/>
          <a:p>
            <a:r>
              <a:rPr lang="ja-JP" altLang="en-US" sz="1100" dirty="0"/>
              <a:t>定期</a:t>
            </a:r>
            <a:r>
              <a:rPr lang="en-US" altLang="ja-JP" sz="1100" dirty="0"/>
              <a:t>Clean</a:t>
            </a:r>
            <a:r>
              <a:rPr lang="ja-JP" altLang="en-US" sz="1100" dirty="0"/>
              <a:t>処理</a:t>
            </a:r>
            <a:endParaRPr lang="en-US" altLang="ja-JP" sz="1100" dirty="0"/>
          </a:p>
          <a:p>
            <a:r>
              <a:rPr lang="ja-JP" altLang="en-US" sz="700" dirty="0">
                <a:solidFill>
                  <a:srgbClr val="FF0000"/>
                </a:solidFill>
              </a:rPr>
              <a:t>「ファイルの閉じる」が捕捉できないため、定期的に、＋</a:t>
            </a:r>
            <a:r>
              <a:rPr lang="en-US" altLang="ja-JP" sz="700" dirty="0">
                <a:solidFill>
                  <a:srgbClr val="FF0000"/>
                </a:solidFill>
              </a:rPr>
              <a:t>N</a:t>
            </a:r>
            <a:r>
              <a:rPr lang="ja-JP" altLang="en-US" sz="700" dirty="0">
                <a:solidFill>
                  <a:srgbClr val="FF0000"/>
                </a:solidFill>
              </a:rPr>
              <a:t>日以上編集なしのファイルを</a:t>
            </a:r>
            <a:r>
              <a:rPr lang="en-US" altLang="ja-JP" sz="700" dirty="0">
                <a:solidFill>
                  <a:srgbClr val="FF0000"/>
                </a:solidFill>
              </a:rPr>
              <a:t>Clean</a:t>
            </a:r>
            <a:r>
              <a:rPr lang="ja-JP" altLang="en-US" sz="700" dirty="0">
                <a:solidFill>
                  <a:srgbClr val="FF0000"/>
                </a:solidFill>
              </a:rPr>
              <a:t>する</a:t>
            </a:r>
          </a:p>
          <a:p>
            <a:endParaRPr lang="en-US" altLang="ja-JP" sz="700" dirty="0"/>
          </a:p>
        </p:txBody>
      </p:sp>
      <p:cxnSp>
        <p:nvCxnSpPr>
          <p:cNvPr id="83" name="直線矢印コネクタ 82"/>
          <p:cNvCxnSpPr>
            <a:stCxn id="26" idx="2"/>
            <a:endCxn id="6" idx="0"/>
          </p:cNvCxnSpPr>
          <p:nvPr/>
        </p:nvCxnSpPr>
        <p:spPr>
          <a:xfrm>
            <a:off x="6400615" y="2383960"/>
            <a:ext cx="797" cy="582640"/>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5098219" y="2493392"/>
            <a:ext cx="2714948" cy="738664"/>
          </a:xfrm>
          <a:prstGeom prst="rect">
            <a:avLst/>
          </a:prstGeom>
          <a:noFill/>
        </p:spPr>
        <p:txBody>
          <a:bodyPr wrap="square" rtlCol="0">
            <a:spAutoFit/>
          </a:bodyPr>
          <a:lstStyle/>
          <a:p>
            <a:pPr algn="ctr"/>
            <a:r>
              <a:rPr lang="en-US" altLang="ja-JP" sz="1200" dirty="0">
                <a:solidFill>
                  <a:srgbClr val="FF0000"/>
                </a:solidFill>
              </a:rPr>
              <a:t>SPO</a:t>
            </a:r>
            <a:r>
              <a:rPr lang="ja-JP" altLang="en-US" sz="1200" dirty="0">
                <a:solidFill>
                  <a:srgbClr val="FF0000"/>
                </a:solidFill>
              </a:rPr>
              <a:t>の変更さらた内容を</a:t>
            </a:r>
            <a:endParaRPr lang="en-US" altLang="ja-JP" sz="1200" dirty="0">
              <a:solidFill>
                <a:srgbClr val="FF0000"/>
              </a:solidFill>
            </a:endParaRPr>
          </a:p>
          <a:p>
            <a:pPr algn="ctr"/>
            <a:r>
              <a:rPr lang="en-US" altLang="ja-JP" sz="1200" dirty="0">
                <a:solidFill>
                  <a:srgbClr val="FF0000"/>
                </a:solidFill>
              </a:rPr>
              <a:t>Dataverse</a:t>
            </a:r>
            <a:r>
              <a:rPr lang="ja-JP" altLang="en-US" sz="1200" dirty="0">
                <a:solidFill>
                  <a:srgbClr val="FF0000"/>
                </a:solidFill>
              </a:rPr>
              <a:t>へ更新 ⑤</a:t>
            </a:r>
          </a:p>
          <a:p>
            <a:pPr algn="ctr"/>
            <a:endParaRPr lang="ja-JP" altLang="en-US" sz="900" dirty="0">
              <a:solidFill>
                <a:srgbClr val="FF0000"/>
              </a:solidFill>
            </a:endParaRPr>
          </a:p>
          <a:p>
            <a:pPr algn="ctr"/>
            <a:endParaRPr kumimoji="1" lang="ja-JP" altLang="en-US" sz="900" dirty="0">
              <a:solidFill>
                <a:srgbClr val="FF0000"/>
              </a:solidFill>
            </a:endParaRPr>
          </a:p>
        </p:txBody>
      </p:sp>
      <p:pic>
        <p:nvPicPr>
          <p:cNvPr id="87" name="グラフィックス 86"/>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35963" y="5328418"/>
            <a:ext cx="354706" cy="340784"/>
          </a:xfrm>
          <a:prstGeom prst="rect">
            <a:avLst/>
          </a:prstGeom>
        </p:spPr>
      </p:pic>
      <p:sp>
        <p:nvSpPr>
          <p:cNvPr id="96" name="ひし形 95"/>
          <p:cNvSpPr/>
          <p:nvPr/>
        </p:nvSpPr>
        <p:spPr>
          <a:xfrm>
            <a:off x="7789875" y="1923346"/>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08" name="ひし形 107"/>
          <p:cNvSpPr/>
          <p:nvPr/>
        </p:nvSpPr>
        <p:spPr>
          <a:xfrm>
            <a:off x="1942622" y="42769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0" name="ひし形 119"/>
          <p:cNvSpPr/>
          <p:nvPr/>
        </p:nvSpPr>
        <p:spPr>
          <a:xfrm>
            <a:off x="1942622" y="44293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1" name="ひし形 120"/>
          <p:cNvSpPr/>
          <p:nvPr/>
        </p:nvSpPr>
        <p:spPr>
          <a:xfrm>
            <a:off x="3587453" y="481034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3" name="テキスト ボックス 2"/>
          <p:cNvSpPr txBox="1"/>
          <p:nvPr/>
        </p:nvSpPr>
        <p:spPr>
          <a:xfrm>
            <a:off x="585867" y="5541639"/>
            <a:ext cx="1473268" cy="307777"/>
          </a:xfrm>
          <a:prstGeom prst="rect">
            <a:avLst/>
          </a:prstGeom>
          <a:noFill/>
        </p:spPr>
        <p:txBody>
          <a:bodyPr wrap="square" rtlCol="0">
            <a:spAutoFit/>
          </a:bodyPr>
          <a:lstStyle/>
          <a:p>
            <a:pPr algn="ctr"/>
            <a:r>
              <a:rPr kumimoji="1" lang="en-US" altLang="ja-JP" sz="1400" dirty="0"/>
              <a:t>Office 365 App</a:t>
            </a:r>
            <a:endParaRPr kumimoji="1" lang="ja-JP" altLang="en-US" sz="1400" dirty="0"/>
          </a:p>
        </p:txBody>
      </p:sp>
      <p:sp>
        <p:nvSpPr>
          <p:cNvPr id="12" name="テキスト ボックス 11"/>
          <p:cNvSpPr txBox="1"/>
          <p:nvPr/>
        </p:nvSpPr>
        <p:spPr>
          <a:xfrm>
            <a:off x="-4275" y="7010297"/>
            <a:ext cx="11599481" cy="938719"/>
          </a:xfrm>
          <a:prstGeom prst="rect">
            <a:avLst/>
          </a:prstGeom>
          <a:noFill/>
          <a:ln w="9525" cap="flat" cmpd="sng" algn="ctr">
            <a:solidFill>
              <a:schemeClr val="tx1"/>
            </a:solidFill>
            <a:prstDash val="solid"/>
            <a:round/>
            <a:headEnd type="oval" w="med" len="med"/>
            <a:tailEnd type="oval" w="med" len="med"/>
          </a:ln>
        </p:spPr>
        <p:txBody>
          <a:bodyPr wrap="square">
            <a:spAutoFit/>
          </a:bodyPr>
          <a:lstStyle/>
          <a:p>
            <a:r>
              <a:rPr lang="ja-JP" altLang="en-US" sz="1100" dirty="0"/>
              <a:t>平行編集：</a:t>
            </a:r>
          </a:p>
          <a:p>
            <a:r>
              <a:rPr lang="ja-JP" altLang="en-US" sz="1100" dirty="0"/>
              <a:t>１．同じユーザは複数回同じ文書を開く場合、（連打）　　ー　App設計・実装に考慮要</a:t>
            </a:r>
          </a:p>
          <a:p>
            <a:r>
              <a:rPr lang="ja-JP" altLang="en-US" sz="1100" dirty="0"/>
              <a:t>２．異なるユーザは同じ文書を同時に編集すること　　ー　当面不要だと聞いたが、必要としたら、実現できる。</a:t>
            </a:r>
          </a:p>
          <a:p>
            <a:r>
              <a:rPr lang="ja-JP" altLang="en-US" sz="1100" dirty="0"/>
              <a:t>３．Power AutomationのFlowの異常処理 </a:t>
            </a:r>
            <a:r>
              <a:rPr lang="en-US" altLang="ja-JP" sz="1100" dirty="0"/>
              <a:t>(</a:t>
            </a:r>
            <a:r>
              <a:rPr lang="ja-JP" altLang="en-US" sz="1100" dirty="0"/>
              <a:t>利用者の本人に送信したい</a:t>
            </a:r>
            <a:r>
              <a:rPr lang="en-US" altLang="ja-JP" sz="1100" dirty="0"/>
              <a:t>)</a:t>
            </a:r>
          </a:p>
          <a:p>
            <a:r>
              <a:rPr lang="ja-JP" altLang="en-US" sz="1100" dirty="0"/>
              <a:t>４．ファイルの自動保存（</a:t>
            </a:r>
            <a:r>
              <a:rPr lang="en-US" altLang="ja-JP" sz="1100" dirty="0" err="1"/>
              <a:t>LocalApp</a:t>
            </a:r>
            <a:r>
              <a:rPr lang="ja-JP" altLang="en-US" sz="1100" dirty="0"/>
              <a:t>で開いた場合）の設定</a:t>
            </a:r>
            <a:r>
              <a:rPr lang="en-US" altLang="ja-JP" sz="1100" dirty="0"/>
              <a:t>Manual</a:t>
            </a:r>
            <a:r>
              <a:rPr lang="ja-JP" altLang="en-US" sz="1100" dirty="0"/>
              <a:t>が必要かも。</a:t>
            </a:r>
          </a:p>
        </p:txBody>
      </p:sp>
      <p:pic>
        <p:nvPicPr>
          <p:cNvPr id="13" name="図 12"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2815351" y="2590723"/>
            <a:ext cx="911875" cy="786151"/>
          </a:xfrm>
          <a:prstGeom prst="rect">
            <a:avLst/>
          </a:prstGeom>
        </p:spPr>
      </p:pic>
      <p:pic>
        <p:nvPicPr>
          <p:cNvPr id="4" name="図 3" descr="テーブル, カップ が含まれている画像&#10;&#10;AI によって生成されたコンテンツは間違っている可能性があります。"/>
          <p:cNvPicPr>
            <a:picLocks noChangeAspect="1"/>
          </p:cNvPicPr>
          <p:nvPr/>
        </p:nvPicPr>
        <p:blipFill>
          <a:blip r:embed="rId10"/>
          <a:stretch>
            <a:fillRect/>
          </a:stretch>
        </p:blipFill>
        <p:spPr>
          <a:xfrm>
            <a:off x="5120826" y="1151331"/>
            <a:ext cx="687029" cy="553912"/>
          </a:xfrm>
          <a:prstGeom prst="rect">
            <a:avLst/>
          </a:prstGeom>
        </p:spPr>
      </p:pic>
      <p:sp>
        <p:nvSpPr>
          <p:cNvPr id="11" name="テキスト ボックス 10"/>
          <p:cNvSpPr txBox="1"/>
          <p:nvPr/>
        </p:nvSpPr>
        <p:spPr>
          <a:xfrm>
            <a:off x="4774700" y="1633401"/>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定型データ</a:t>
            </a:r>
            <a:endParaRPr kumimoji="1" lang="en-US" altLang="ja-JP" sz="1050" dirty="0"/>
          </a:p>
          <a:p>
            <a:pPr algn="ctr"/>
            <a:r>
              <a:rPr kumimoji="1" lang="ja-JP" altLang="en-US" sz="1050" dirty="0"/>
              <a:t>保存場所</a:t>
            </a:r>
          </a:p>
        </p:txBody>
      </p:sp>
      <p:sp>
        <p:nvSpPr>
          <p:cNvPr id="14" name="テキスト ボックス 13"/>
          <p:cNvSpPr txBox="1"/>
          <p:nvPr/>
        </p:nvSpPr>
        <p:spPr>
          <a:xfrm>
            <a:off x="6153981" y="963646"/>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添付ファイル</a:t>
            </a:r>
            <a:endParaRPr kumimoji="1" lang="en-US" altLang="ja-JP" sz="1050" dirty="0"/>
          </a:p>
          <a:p>
            <a:pPr algn="ctr"/>
            <a:r>
              <a:rPr kumimoji="1" lang="ja-JP" altLang="en-US" sz="1050" dirty="0"/>
              <a:t>保存場所</a:t>
            </a:r>
          </a:p>
        </p:txBody>
      </p:sp>
      <p:sp>
        <p:nvSpPr>
          <p:cNvPr id="15" name="ひし形 14"/>
          <p:cNvSpPr/>
          <p:nvPr/>
        </p:nvSpPr>
        <p:spPr>
          <a:xfrm>
            <a:off x="1799631" y="3047531"/>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23" name="コネクタ: カギ線 22"/>
          <p:cNvCxnSpPr>
            <a:stCxn id="76" idx="3"/>
            <a:endCxn id="7" idx="2"/>
          </p:cNvCxnSpPr>
          <p:nvPr/>
        </p:nvCxnSpPr>
        <p:spPr>
          <a:xfrm flipV="1">
            <a:off x="4425191" y="5510996"/>
            <a:ext cx="1976220" cy="14591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ひし形 25"/>
          <p:cNvSpPr/>
          <p:nvPr/>
        </p:nvSpPr>
        <p:spPr>
          <a:xfrm>
            <a:off x="6365744" y="231556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提案（</a:t>
            </a:r>
            <a:r>
              <a:rPr kumimoji="1" lang="en-US" altLang="ja-JP" dirty="0"/>
              <a:t>File</a:t>
            </a:r>
            <a:r>
              <a:rPr kumimoji="1" lang="ja-JP" altLang="en-US" dirty="0"/>
              <a:t>を</a:t>
            </a:r>
            <a:r>
              <a:rPr kumimoji="1" lang="en-US" altLang="ja-JP" dirty="0"/>
              <a:t>SPO</a:t>
            </a:r>
            <a:r>
              <a:rPr kumimoji="1" lang="ja-JP" altLang="en-US" dirty="0"/>
              <a:t>に保存）</a:t>
            </a:r>
          </a:p>
        </p:txBody>
      </p:sp>
      <p:pic>
        <p:nvPicPr>
          <p:cNvPr id="5"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986512" y="3907717"/>
            <a:ext cx="1670840" cy="960733"/>
          </a:xfrm>
        </p:spPr>
      </p:pic>
      <p:sp>
        <p:nvSpPr>
          <p:cNvPr id="16" name="テキスト ボックス 15"/>
          <p:cNvSpPr txBox="1"/>
          <p:nvPr/>
        </p:nvSpPr>
        <p:spPr>
          <a:xfrm>
            <a:off x="1183416" y="4863915"/>
            <a:ext cx="1223264" cy="523220"/>
          </a:xfrm>
          <a:prstGeom prst="rect">
            <a:avLst/>
          </a:prstGeom>
          <a:noFill/>
        </p:spPr>
        <p:txBody>
          <a:bodyPr wrap="square" rtlCol="0">
            <a:spAutoFit/>
          </a:bodyPr>
          <a:lstStyle/>
          <a:p>
            <a:pPr algn="ctr"/>
            <a:r>
              <a:rPr kumimoji="1" lang="ja-JP" altLang="en-US" sz="1400" dirty="0"/>
              <a:t>入力手段</a:t>
            </a:r>
            <a:endParaRPr kumimoji="1" lang="en-US" altLang="ja-JP" sz="1400" dirty="0"/>
          </a:p>
          <a:p>
            <a:pPr algn="ctr"/>
            <a:r>
              <a:rPr kumimoji="1" lang="en-US" altLang="ja-JP" sz="1400" dirty="0"/>
              <a:t>UI</a:t>
            </a:r>
            <a:r>
              <a:rPr kumimoji="1" lang="ja-JP" altLang="en-US" sz="1400" dirty="0"/>
              <a:t>閲覧系</a:t>
            </a:r>
          </a:p>
        </p:txBody>
      </p:sp>
      <p:cxnSp>
        <p:nvCxnSpPr>
          <p:cNvPr id="31" name="コネクタ: カギ線 30"/>
          <p:cNvCxnSpPr>
            <a:stCxn id="5" idx="0"/>
          </p:cNvCxnSpPr>
          <p:nvPr/>
        </p:nvCxnSpPr>
        <p:spPr>
          <a:xfrm rot="5400000" flipH="1" flipV="1">
            <a:off x="2985381" y="810458"/>
            <a:ext cx="1933810" cy="4260709"/>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ひし形 33"/>
          <p:cNvSpPr/>
          <p:nvPr/>
        </p:nvSpPr>
        <p:spPr>
          <a:xfrm>
            <a:off x="5992793" y="2370812"/>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37" name="コネクタ: カギ線 36"/>
          <p:cNvCxnSpPr>
            <a:stCxn id="42" idx="0"/>
            <a:endCxn id="34" idx="1"/>
          </p:cNvCxnSpPr>
          <p:nvPr/>
        </p:nvCxnSpPr>
        <p:spPr>
          <a:xfrm rot="5400000" flipH="1" flipV="1">
            <a:off x="3548554" y="1413071"/>
            <a:ext cx="1452298" cy="343618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1690196" y="1623722"/>
            <a:ext cx="1444250" cy="461665"/>
          </a:xfrm>
          <a:prstGeom prst="rect">
            <a:avLst/>
          </a:prstGeom>
          <a:noFill/>
        </p:spPr>
        <p:txBody>
          <a:bodyPr wrap="square" rtlCol="0">
            <a:spAutoFit/>
          </a:bodyPr>
          <a:lstStyle/>
          <a:p>
            <a:pPr algn="ctr"/>
            <a:r>
              <a:rPr kumimoji="1" lang="ja-JP" altLang="en-US" sz="1200" dirty="0"/>
              <a:t>定型データの</a:t>
            </a:r>
            <a:endParaRPr kumimoji="1" lang="en-US" altLang="ja-JP" sz="1200" dirty="0"/>
          </a:p>
          <a:p>
            <a:pPr algn="ctr"/>
            <a:r>
              <a:rPr kumimoji="1" lang="ja-JP" altLang="en-US" sz="1200" dirty="0"/>
              <a:t>取得、表示、更新</a:t>
            </a:r>
          </a:p>
        </p:txBody>
      </p:sp>
      <p:sp>
        <p:nvSpPr>
          <p:cNvPr id="42" name="ひし形 41"/>
          <p:cNvSpPr/>
          <p:nvPr/>
        </p:nvSpPr>
        <p:spPr>
          <a:xfrm>
            <a:off x="2521742" y="385731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44" name="テキスト ボックス 43"/>
          <p:cNvSpPr txBox="1"/>
          <p:nvPr/>
        </p:nvSpPr>
        <p:spPr>
          <a:xfrm rot="5400000">
            <a:off x="2266105" y="2896159"/>
            <a:ext cx="1071315" cy="461665"/>
          </a:xfrm>
          <a:prstGeom prst="rect">
            <a:avLst/>
          </a:prstGeom>
          <a:noFill/>
        </p:spPr>
        <p:txBody>
          <a:bodyPr wrap="square" rtlCol="0">
            <a:spAutoFit/>
          </a:bodyPr>
          <a:lstStyle/>
          <a:p>
            <a:pPr algn="ctr"/>
            <a:r>
              <a:rPr kumimoji="1" lang="ja-JP" altLang="en-US" sz="1200" dirty="0"/>
              <a:t>ファイル</a:t>
            </a:r>
            <a:endParaRPr kumimoji="1" lang="en-US" altLang="ja-JP" sz="1200" dirty="0"/>
          </a:p>
          <a:p>
            <a:pPr algn="ctr"/>
            <a:r>
              <a:rPr kumimoji="1" lang="ja-JP" altLang="en-US" sz="1200" dirty="0"/>
              <a:t>取得、表示</a:t>
            </a:r>
          </a:p>
        </p:txBody>
      </p:sp>
      <p:cxnSp>
        <p:nvCxnSpPr>
          <p:cNvPr id="45" name="コネクタ: カギ線 44"/>
          <p:cNvCxnSpPr>
            <a:stCxn id="48" idx="1"/>
            <a:endCxn id="5" idx="3"/>
          </p:cNvCxnSpPr>
          <p:nvPr/>
        </p:nvCxnSpPr>
        <p:spPr>
          <a:xfrm rot="10800000" flipV="1">
            <a:off x="2657353" y="2621574"/>
            <a:ext cx="3335441" cy="176650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p:cNvSpPr/>
          <p:nvPr/>
        </p:nvSpPr>
        <p:spPr>
          <a:xfrm>
            <a:off x="5992793" y="2587375"/>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51" name="テキスト ボックス 50"/>
          <p:cNvSpPr txBox="1"/>
          <p:nvPr/>
        </p:nvSpPr>
        <p:spPr>
          <a:xfrm rot="5400000">
            <a:off x="3876060" y="3280090"/>
            <a:ext cx="1444250" cy="461665"/>
          </a:xfrm>
          <a:prstGeom prst="rect">
            <a:avLst/>
          </a:prstGeom>
          <a:noFill/>
        </p:spPr>
        <p:txBody>
          <a:bodyPr wrap="square" rtlCol="0">
            <a:spAutoFit/>
          </a:bodyPr>
          <a:lstStyle/>
          <a:p>
            <a:pPr algn="ctr"/>
            <a:r>
              <a:rPr kumimoji="1" lang="ja-JP" altLang="en-US" sz="1200" dirty="0">
                <a:solidFill>
                  <a:srgbClr val="FF0000"/>
                </a:solidFill>
              </a:rPr>
              <a:t>ファイル編集</a:t>
            </a:r>
            <a:endParaRPr kumimoji="1" lang="en-US" altLang="ja-JP" sz="1200" dirty="0">
              <a:solidFill>
                <a:srgbClr val="FF0000"/>
              </a:solidFill>
            </a:endParaRPr>
          </a:p>
          <a:p>
            <a:pPr algn="ctr"/>
            <a:r>
              <a:rPr kumimoji="1" lang="ja-JP" altLang="en-US" sz="1200" dirty="0">
                <a:solidFill>
                  <a:srgbClr val="FF0000"/>
                </a:solidFill>
              </a:rPr>
              <a:t>リクエスト　①</a:t>
            </a:r>
          </a:p>
        </p:txBody>
      </p:sp>
      <p:pic>
        <p:nvPicPr>
          <p:cNvPr id="58" name="図 57" descr="グラフィカル ユーザー インターフェイス, アプリケーション, テーブル, Excel"/>
          <p:cNvPicPr>
            <a:picLocks noChangeAspect="1"/>
          </p:cNvPicPr>
          <p:nvPr/>
        </p:nvPicPr>
        <p:blipFill>
          <a:blip r:embed="rId4"/>
          <a:stretch>
            <a:fillRect/>
          </a:stretch>
        </p:blipFill>
        <p:spPr>
          <a:xfrm>
            <a:off x="6121228" y="4160923"/>
            <a:ext cx="2086032" cy="1030032"/>
          </a:xfrm>
          <a:prstGeom prst="rect">
            <a:avLst/>
          </a:prstGeom>
        </p:spPr>
      </p:pic>
      <p:sp>
        <p:nvSpPr>
          <p:cNvPr id="66" name="テキスト ボックス 65"/>
          <p:cNvSpPr txBox="1"/>
          <p:nvPr/>
        </p:nvSpPr>
        <p:spPr>
          <a:xfrm>
            <a:off x="6419489" y="2947983"/>
            <a:ext cx="1444250" cy="461665"/>
          </a:xfrm>
          <a:prstGeom prst="rect">
            <a:avLst/>
          </a:prstGeom>
          <a:noFill/>
        </p:spPr>
        <p:txBody>
          <a:bodyPr wrap="square" rtlCol="0">
            <a:spAutoFit/>
          </a:bodyPr>
          <a:lstStyle/>
          <a:p>
            <a:pPr algn="ctr"/>
            <a:r>
              <a:rPr lang="ja-JP" altLang="en-US" sz="1200" dirty="0">
                <a:solidFill>
                  <a:srgbClr val="FF0000"/>
                </a:solidFill>
              </a:rPr>
              <a:t>ファイル編集②、自動更新される</a:t>
            </a:r>
            <a:endParaRPr kumimoji="1" lang="ja-JP" altLang="en-US" sz="1200" dirty="0">
              <a:solidFill>
                <a:srgbClr val="FF0000"/>
              </a:solidFill>
            </a:endParaRPr>
          </a:p>
        </p:txBody>
      </p:sp>
      <p:sp>
        <p:nvSpPr>
          <p:cNvPr id="108" name="ひし形 107"/>
          <p:cNvSpPr/>
          <p:nvPr/>
        </p:nvSpPr>
        <p:spPr>
          <a:xfrm>
            <a:off x="2613182" y="465487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10" name="ひし形 109"/>
          <p:cNvSpPr/>
          <p:nvPr/>
        </p:nvSpPr>
        <p:spPr>
          <a:xfrm>
            <a:off x="5992793" y="279550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0" name="ひし形 119"/>
          <p:cNvSpPr/>
          <p:nvPr/>
        </p:nvSpPr>
        <p:spPr>
          <a:xfrm>
            <a:off x="2613182" y="480727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3" name="テキスト ボックス 2"/>
          <p:cNvSpPr txBox="1"/>
          <p:nvPr/>
        </p:nvSpPr>
        <p:spPr>
          <a:xfrm>
            <a:off x="4796773" y="4613092"/>
            <a:ext cx="1473268" cy="307777"/>
          </a:xfrm>
          <a:prstGeom prst="rect">
            <a:avLst/>
          </a:prstGeom>
          <a:noFill/>
        </p:spPr>
        <p:txBody>
          <a:bodyPr wrap="square" rtlCol="0">
            <a:spAutoFit/>
          </a:bodyPr>
          <a:lstStyle/>
          <a:p>
            <a:pPr algn="ctr"/>
            <a:r>
              <a:rPr kumimoji="1" lang="en-US" altLang="ja-JP" sz="1400" dirty="0"/>
              <a:t>Office 365 App</a:t>
            </a:r>
            <a:endParaRPr kumimoji="1" lang="ja-JP" altLang="en-US" sz="1400" dirty="0"/>
          </a:p>
        </p:txBody>
      </p:sp>
      <p:sp>
        <p:nvSpPr>
          <p:cNvPr id="12" name="テキスト ボックス 11"/>
          <p:cNvSpPr txBox="1"/>
          <p:nvPr/>
        </p:nvSpPr>
        <p:spPr>
          <a:xfrm>
            <a:off x="-4275" y="7010297"/>
            <a:ext cx="11599481" cy="938719"/>
          </a:xfrm>
          <a:prstGeom prst="rect">
            <a:avLst/>
          </a:prstGeom>
          <a:noFill/>
          <a:ln w="9525" cap="flat" cmpd="sng" algn="ctr">
            <a:solidFill>
              <a:schemeClr val="tx1"/>
            </a:solidFill>
            <a:prstDash val="solid"/>
            <a:round/>
            <a:headEnd type="oval" w="med" len="med"/>
            <a:tailEnd type="oval" w="med" len="med"/>
          </a:ln>
        </p:spPr>
        <p:txBody>
          <a:bodyPr wrap="square">
            <a:spAutoFit/>
          </a:bodyPr>
          <a:lstStyle/>
          <a:p>
            <a:r>
              <a:rPr lang="ja-JP" altLang="en-US" sz="1100" dirty="0"/>
              <a:t>平行編集：</a:t>
            </a:r>
          </a:p>
          <a:p>
            <a:r>
              <a:rPr lang="ja-JP" altLang="en-US" sz="1100" dirty="0"/>
              <a:t>１．同じユーザは複数回同じ文書を開く場合、（連打）　　ー　App設計・実装に考慮要</a:t>
            </a:r>
          </a:p>
          <a:p>
            <a:r>
              <a:rPr lang="ja-JP" altLang="en-US" sz="1100" dirty="0"/>
              <a:t>２．異なるユーザは同じ文書を同時に編集すること　　ー　当面不要だと聞いたが、必要としたら、実現できる。</a:t>
            </a:r>
          </a:p>
          <a:p>
            <a:r>
              <a:rPr lang="ja-JP" altLang="en-US" sz="1100" dirty="0"/>
              <a:t>３．Power AutomationのFlowの異常処理 </a:t>
            </a:r>
            <a:r>
              <a:rPr lang="en-US" altLang="ja-JP" sz="1100" dirty="0"/>
              <a:t>(</a:t>
            </a:r>
            <a:r>
              <a:rPr lang="ja-JP" altLang="en-US" sz="1100" dirty="0"/>
              <a:t>利用者の本人に送信したい</a:t>
            </a:r>
            <a:r>
              <a:rPr lang="en-US" altLang="ja-JP" sz="1100" dirty="0"/>
              <a:t>)</a:t>
            </a:r>
          </a:p>
          <a:p>
            <a:r>
              <a:rPr lang="ja-JP" altLang="en-US" sz="1100" dirty="0"/>
              <a:t>４．ファイルの自動保存（</a:t>
            </a:r>
            <a:r>
              <a:rPr lang="en-US" altLang="ja-JP" sz="1100" dirty="0" err="1"/>
              <a:t>LocalApp</a:t>
            </a:r>
            <a:r>
              <a:rPr lang="ja-JP" altLang="en-US" sz="1100" dirty="0"/>
              <a:t>で開いた場合）の設定</a:t>
            </a:r>
            <a:r>
              <a:rPr lang="en-US" altLang="ja-JP" sz="1100" dirty="0"/>
              <a:t>Manual</a:t>
            </a:r>
            <a:r>
              <a:rPr lang="ja-JP" altLang="en-US" sz="1100" dirty="0"/>
              <a:t>が必要かも。</a:t>
            </a:r>
          </a:p>
        </p:txBody>
      </p:sp>
      <p:pic>
        <p:nvPicPr>
          <p:cNvPr id="13" name="図 12" descr="グラフィカル ユーザー インターフェイス, アプリケーション&#10;&#10;AI によって生成されたコンテンツは間違っている可能性があります。"/>
          <p:cNvPicPr>
            <a:picLocks noChangeAspect="1"/>
          </p:cNvPicPr>
          <p:nvPr/>
        </p:nvPicPr>
        <p:blipFill>
          <a:blip r:embed="rId5"/>
          <a:stretch>
            <a:fillRect/>
          </a:stretch>
        </p:blipFill>
        <p:spPr>
          <a:xfrm>
            <a:off x="3485911" y="2968675"/>
            <a:ext cx="911875" cy="786151"/>
          </a:xfrm>
          <a:prstGeom prst="rect">
            <a:avLst/>
          </a:prstGeom>
        </p:spPr>
      </p:pic>
      <p:pic>
        <p:nvPicPr>
          <p:cNvPr id="4" name="図 3" descr="ロゴ, アイコン&#10;&#10;AI によって生成されたコンテンツは間違っている可能性があります。"/>
          <p:cNvPicPr>
            <a:picLocks noChangeAspect="1"/>
          </p:cNvPicPr>
          <p:nvPr/>
        </p:nvPicPr>
        <p:blipFill>
          <a:blip r:embed="rId6"/>
          <a:stretch>
            <a:fillRect/>
          </a:stretch>
        </p:blipFill>
        <p:spPr>
          <a:xfrm>
            <a:off x="6546357" y="1605487"/>
            <a:ext cx="1235775" cy="1207970"/>
          </a:xfrm>
          <a:prstGeom prst="rect">
            <a:avLst/>
          </a:prstGeom>
        </p:spPr>
      </p:pic>
      <p:pic>
        <p:nvPicPr>
          <p:cNvPr id="9" name="図 8" descr="テーブル, カップ が含まれている画像&#10;&#10;AI によって生成されたコンテンツは間違っている可能性があります。"/>
          <p:cNvPicPr>
            <a:picLocks noChangeAspect="1"/>
          </p:cNvPicPr>
          <p:nvPr/>
        </p:nvPicPr>
        <p:blipFill>
          <a:blip r:embed="rId7"/>
          <a:stretch>
            <a:fillRect/>
          </a:stretch>
        </p:blipFill>
        <p:spPr>
          <a:xfrm>
            <a:off x="5966234" y="1655560"/>
            <a:ext cx="687029" cy="553912"/>
          </a:xfrm>
          <a:prstGeom prst="rect">
            <a:avLst/>
          </a:prstGeom>
        </p:spPr>
      </p:pic>
      <p:cxnSp>
        <p:nvCxnSpPr>
          <p:cNvPr id="7" name="コネクタ: カギ線 6"/>
          <p:cNvCxnSpPr>
            <a:stCxn id="4" idx="2"/>
            <a:endCxn id="58" idx="0"/>
          </p:cNvCxnSpPr>
          <p:nvPr/>
        </p:nvCxnSpPr>
        <p:spPr>
          <a:xfrm rot="5400000">
            <a:off x="6490512" y="3487190"/>
            <a:ext cx="1347466" cy="1"/>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376999" y="3464905"/>
            <a:ext cx="1444250" cy="900246"/>
          </a:xfrm>
          <a:prstGeom prst="rect">
            <a:avLst/>
          </a:prstGeom>
          <a:noFill/>
        </p:spPr>
        <p:txBody>
          <a:bodyPr wrap="square" rtlCol="0">
            <a:spAutoFit/>
          </a:bodyPr>
          <a:lstStyle/>
          <a:p>
            <a:pPr algn="ctr"/>
            <a:r>
              <a:rPr lang="ja-JP" altLang="en-US" sz="1050" dirty="0">
                <a:solidFill>
                  <a:srgbClr val="FF0000"/>
                </a:solidFill>
              </a:rPr>
              <a:t>更新</a:t>
            </a:r>
            <a:r>
              <a:rPr lang="en-US" altLang="ja-JP" sz="1050" dirty="0">
                <a:solidFill>
                  <a:srgbClr val="FF0000"/>
                </a:solidFill>
              </a:rPr>
              <a:t>Trigger</a:t>
            </a:r>
            <a:r>
              <a:rPr lang="ja-JP" altLang="en-US" sz="1050" dirty="0">
                <a:solidFill>
                  <a:srgbClr val="FF0000"/>
                </a:solidFill>
              </a:rPr>
              <a:t>は不要、排他処理なども不要（</a:t>
            </a:r>
            <a:r>
              <a:rPr lang="en-US" altLang="ja-JP" sz="1050" dirty="0">
                <a:solidFill>
                  <a:srgbClr val="FF0000"/>
                </a:solidFill>
              </a:rPr>
              <a:t>SharePoint</a:t>
            </a:r>
            <a:r>
              <a:rPr lang="ja-JP" altLang="en-US" sz="1050" dirty="0">
                <a:solidFill>
                  <a:srgbClr val="FF0000"/>
                </a:solidFill>
              </a:rPr>
              <a:t>は自動的に処理してくれる）</a:t>
            </a:r>
            <a:endParaRPr kumimoji="1" lang="ja-JP" altLang="en-US" sz="1050" dirty="0">
              <a:solidFill>
                <a:srgbClr val="FF0000"/>
              </a:solidFill>
            </a:endParaRPr>
          </a:p>
        </p:txBody>
      </p:sp>
      <p:sp>
        <p:nvSpPr>
          <p:cNvPr id="19" name="テキスト ボックス 18"/>
          <p:cNvSpPr txBox="1"/>
          <p:nvPr/>
        </p:nvSpPr>
        <p:spPr>
          <a:xfrm>
            <a:off x="5684654" y="1377223"/>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定型データ</a:t>
            </a:r>
            <a:endParaRPr kumimoji="1" lang="en-US" altLang="ja-JP" sz="1050" dirty="0"/>
          </a:p>
          <a:p>
            <a:pPr algn="ctr"/>
            <a:r>
              <a:rPr kumimoji="1" lang="ja-JP" altLang="en-US" sz="1050" dirty="0"/>
              <a:t>保存場所</a:t>
            </a:r>
          </a:p>
        </p:txBody>
      </p:sp>
      <p:sp>
        <p:nvSpPr>
          <p:cNvPr id="21" name="テキスト ボックス 20"/>
          <p:cNvSpPr txBox="1"/>
          <p:nvPr/>
        </p:nvSpPr>
        <p:spPr>
          <a:xfrm>
            <a:off x="7418490" y="1709624"/>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添付ファイル</a:t>
            </a:r>
            <a:endParaRPr kumimoji="1" lang="en-US" altLang="ja-JP" sz="1050" dirty="0"/>
          </a:p>
          <a:p>
            <a:pPr algn="ctr"/>
            <a:r>
              <a:rPr kumimoji="1" lang="ja-JP" altLang="en-US" sz="1050" dirty="0"/>
              <a:t>保存場所</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以前の内容</a:t>
            </a:r>
          </a:p>
        </p:txBody>
      </p:sp>
      <p:sp>
        <p:nvSpPr>
          <p:cNvPr id="5" name="テキスト プレースホルダー 4"/>
          <p:cNvSpPr>
            <a:spLocks noGrp="1"/>
          </p:cNvSpPr>
          <p:nvPr>
            <p:ph type="body" sz="quarter" idx="11"/>
          </p:nvPr>
        </p:nvSpPr>
        <p:spPr/>
        <p:txBody>
          <a:bodyPr/>
          <a:lstStyle/>
          <a:p>
            <a:endParaRPr lang="ja-JP" altLang="en-US"/>
          </a:p>
        </p:txBody>
      </p:sp>
      <p:sp>
        <p:nvSpPr>
          <p:cNvPr id="6" name="テキスト プレースホルダー 5"/>
          <p:cNvSpPr>
            <a:spLocks noGrp="1"/>
          </p:cNvSpPr>
          <p:nvPr>
            <p:ph type="body" sz="quarter" idx="17"/>
          </p:nvPr>
        </p:nvSpPr>
        <p:spPr/>
        <p:txBody>
          <a:bodyPr/>
          <a:lstStyle/>
          <a:p>
            <a:endParaRPr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提案の背景と目的</a:t>
            </a:r>
            <a:endParaRPr kumimoji="1" lang="ja-JP" altLang="en-US" dirty="0"/>
          </a:p>
        </p:txBody>
      </p:sp>
      <p:sp>
        <p:nvSpPr>
          <p:cNvPr id="15" name="テキスト ボックス 14"/>
          <p:cNvSpPr txBox="1"/>
          <p:nvPr/>
        </p:nvSpPr>
        <p:spPr>
          <a:xfrm>
            <a:off x="414336" y="782995"/>
            <a:ext cx="11490793" cy="5699756"/>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algn="l">
              <a:lnSpc>
                <a:spcPct val="150000"/>
              </a:lnSpc>
            </a:pPr>
            <a:r>
              <a:rPr kumimoji="1" lang="ja-JP" altLang="en-US" sz="1600" dirty="0">
                <a:latin typeface="Yu Gothic UI" panose="020B0500000000000000" pitchFamily="50" charset="-128"/>
                <a:ea typeface="Yu Gothic UI" panose="020B0500000000000000" pitchFamily="50" charset="-128"/>
              </a:rPr>
              <a:t>提案の背景</a:t>
            </a:r>
            <a:r>
              <a:rPr kumimoji="1" lang="en-US" altLang="ja-JP" sz="1600" dirty="0">
                <a:latin typeface="Yu Gothic UI" panose="020B0500000000000000" pitchFamily="50" charset="-128"/>
                <a:ea typeface="Yu Gothic UI" panose="020B0500000000000000" pitchFamily="50" charset="-128"/>
              </a:rPr>
              <a:t>:</a:t>
            </a:r>
          </a:p>
          <a:p>
            <a:pPr marL="800100" lvl="1" indent="-342900">
              <a:lnSpc>
                <a:spcPct val="150000"/>
              </a:lnSpc>
              <a:buFont typeface="+mj-lt"/>
              <a:buAutoNum type="arabicPeriod"/>
            </a:pPr>
            <a:r>
              <a:rPr lang="ja-JP" altLang="en-US" sz="1600" dirty="0">
                <a:latin typeface="Yu Gothic UI" panose="020B0500000000000000" pitchFamily="50" charset="-128"/>
                <a:ea typeface="Yu Gothic UI" panose="020B0500000000000000" pitchFamily="50" charset="-128"/>
              </a:rPr>
              <a:t>ユーザーは</a:t>
            </a:r>
            <a:r>
              <a:rPr lang="en-US" altLang="ja-JP" sz="1600" dirty="0" err="1">
                <a:latin typeface="Yu Gothic UI" panose="020B0500000000000000" pitchFamily="50" charset="-128"/>
                <a:ea typeface="Yu Gothic UI" panose="020B0500000000000000" pitchFamily="50" charset="-128"/>
              </a:rPr>
              <a:t>NotesDB</a:t>
            </a:r>
            <a:r>
              <a:rPr lang="ja-JP" altLang="en-US" sz="1600" dirty="0">
                <a:latin typeface="Yu Gothic UI" panose="020B0500000000000000" pitchFamily="50" charset="-128"/>
                <a:ea typeface="Yu Gothic UI" panose="020B0500000000000000" pitchFamily="50" charset="-128"/>
              </a:rPr>
              <a:t>を移行する必要があります。この</a:t>
            </a:r>
            <a:r>
              <a:rPr lang="en-US" altLang="ja-JP" sz="1600" dirty="0" err="1">
                <a:latin typeface="Yu Gothic UI" panose="020B0500000000000000" pitchFamily="50" charset="-128"/>
                <a:ea typeface="Yu Gothic UI" panose="020B0500000000000000" pitchFamily="50" charset="-128"/>
              </a:rPr>
              <a:t>NotesDB</a:t>
            </a:r>
            <a:r>
              <a:rPr lang="ja-JP" altLang="en-US" sz="1600" dirty="0">
                <a:latin typeface="Yu Gothic UI" panose="020B0500000000000000" pitchFamily="50" charset="-128"/>
                <a:ea typeface="Yu Gothic UI" panose="020B0500000000000000" pitchFamily="50" charset="-128"/>
              </a:rPr>
              <a:t>は文書を管理しており、文書には定型項目と添付ファイルが含まれます。</a:t>
            </a: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（コンテンツ管理システム）に似た意味合いがあります。</a:t>
            </a:r>
          </a:p>
          <a:p>
            <a:pPr marL="800100" lvl="1" indent="-342900">
              <a:lnSpc>
                <a:spcPct val="150000"/>
              </a:lnSpc>
              <a:buFont typeface="+mj-lt"/>
              <a:buAutoNum type="arabicPeriod"/>
            </a:pPr>
            <a:r>
              <a:rPr lang="ja-JP" altLang="en-US" sz="1600" dirty="0">
                <a:latin typeface="Yu Gothic UI" panose="020B0500000000000000" pitchFamily="50" charset="-128"/>
                <a:ea typeface="Yu Gothic UI" panose="020B0500000000000000" pitchFamily="50" charset="-128"/>
              </a:rPr>
              <a:t>現在のベンダーは、</a:t>
            </a:r>
            <a:r>
              <a:rPr lang="en-US" altLang="ja-JP" sz="1600" dirty="0">
                <a:latin typeface="Yu Gothic UI" panose="020B0500000000000000" pitchFamily="50" charset="-128"/>
                <a:ea typeface="Yu Gothic UI" panose="020B0500000000000000" pitchFamily="50" charset="-128"/>
              </a:rPr>
              <a:t>PowerApps</a:t>
            </a:r>
            <a:r>
              <a:rPr lang="ja-JP" altLang="en-US" sz="1600" dirty="0">
                <a:latin typeface="Yu Gothic UI" panose="020B0500000000000000" pitchFamily="50" charset="-128"/>
                <a:ea typeface="Yu Gothic UI" panose="020B0500000000000000" pitchFamily="50" charset="-128"/>
              </a:rPr>
              <a:t>が実現不可能だと考え</a:t>
            </a:r>
            <a:r>
              <a:rPr lang="zh-CN" altLang="en-US" sz="1600" dirty="0">
                <a:latin typeface="Yu Gothic UI" panose="020B0500000000000000" pitchFamily="50" charset="-128"/>
                <a:ea typeface="Yu Gothic UI" panose="020B0500000000000000" pitchFamily="50" charset="-128"/>
              </a:rPr>
              <a:t>（</a:t>
            </a:r>
            <a:r>
              <a:rPr lang="ja-JP" altLang="en-US" sz="1600" dirty="0">
                <a:latin typeface="Yu Gothic UI" panose="020B0500000000000000" pitchFamily="50" charset="-128"/>
                <a:ea typeface="Yu Gothic UI" panose="020B0500000000000000" pitchFamily="50" charset="-128"/>
              </a:rPr>
              <a:t>こちらの勝手の認識</a:t>
            </a:r>
            <a:r>
              <a:rPr lang="zh-CN" altLang="en-US" sz="1600" dirty="0">
                <a:latin typeface="Yu Gothic UI" panose="020B0500000000000000" pitchFamily="50" charset="-128"/>
                <a:ea typeface="Yu Gothic UI" panose="020B0500000000000000" pitchFamily="50" charset="-128"/>
              </a:rPr>
              <a:t>）</a:t>
            </a:r>
            <a:r>
              <a:rPr lang="ja-JP" altLang="en-US" sz="1600" dirty="0">
                <a:latin typeface="Yu Gothic UI" panose="020B0500000000000000" pitchFamily="50" charset="-128"/>
                <a:ea typeface="Yu Gothic UI" panose="020B0500000000000000" pitchFamily="50" charset="-128"/>
              </a:rPr>
              <a:t>、いくつかのパッケージを評価しました。</a:t>
            </a:r>
          </a:p>
          <a:p>
            <a:pPr marL="800100" lvl="1" indent="-342900">
              <a:lnSpc>
                <a:spcPct val="150000"/>
              </a:lnSpc>
              <a:buFont typeface="+mj-lt"/>
              <a:buAutoNum type="arabicPeriod"/>
            </a:pP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パッケージソリューションを採用した場合でも、</a:t>
            </a:r>
            <a:r>
              <a:rPr lang="en-US" altLang="ja-JP" sz="1600" dirty="0">
                <a:latin typeface="Yu Gothic UI" panose="020B0500000000000000" pitchFamily="50" charset="-128"/>
                <a:ea typeface="Yu Gothic UI" panose="020B0500000000000000" pitchFamily="50" charset="-128"/>
              </a:rPr>
              <a:t>MCC</a:t>
            </a:r>
            <a:r>
              <a:rPr lang="ja-JP" altLang="en-US" sz="1600" dirty="0">
                <a:latin typeface="Yu Gothic UI" panose="020B0500000000000000" pitchFamily="50" charset="-128"/>
                <a:ea typeface="Yu Gothic UI" panose="020B0500000000000000" pitchFamily="50" charset="-128"/>
              </a:rPr>
              <a:t>にはオンライン編集、承認プロセス（</a:t>
            </a:r>
            <a:r>
              <a:rPr lang="en-US" altLang="ja-JP" sz="1600" dirty="0">
                <a:latin typeface="Yu Gothic UI" panose="020B0500000000000000" pitchFamily="50" charset="-128"/>
                <a:ea typeface="Yu Gothic UI" panose="020B0500000000000000" pitchFamily="50" charset="-128"/>
              </a:rPr>
              <a:t>Workflow</a:t>
            </a:r>
            <a:r>
              <a:rPr lang="ja-JP" altLang="en-US" sz="1600" dirty="0">
                <a:latin typeface="Yu Gothic UI" panose="020B0500000000000000" pitchFamily="50" charset="-128"/>
                <a:ea typeface="Yu Gothic UI" panose="020B0500000000000000" pitchFamily="50" charset="-128"/>
              </a:rPr>
              <a:t>）制御、ファイルダウンロードなど、解決すべきシステム要件がいくつか残ってます。</a:t>
            </a:r>
            <a:endParaRPr lang="en-US" altLang="ja-JP" sz="1600" dirty="0">
              <a:latin typeface="Yu Gothic UI" panose="020B0500000000000000" pitchFamily="50" charset="-128"/>
              <a:ea typeface="Yu Gothic UI" panose="020B0500000000000000" pitchFamily="50" charset="-128"/>
            </a:endParaRPr>
          </a:p>
          <a:p>
            <a:pPr marL="800100" lvl="1" indent="-342900">
              <a:lnSpc>
                <a:spcPct val="150000"/>
              </a:lnSpc>
              <a:buFont typeface="+mj-lt"/>
              <a:buAutoNum type="arabicPeriod"/>
            </a:pP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パッケージソリューションを採用した場合、</a:t>
            </a:r>
            <a:r>
              <a:rPr lang="en-US" altLang="ja-JP" sz="1600" dirty="0">
                <a:latin typeface="Yu Gothic UI" panose="020B0500000000000000" pitchFamily="50" charset="-128"/>
                <a:ea typeface="Yu Gothic UI" panose="020B0500000000000000" pitchFamily="50" charset="-128"/>
              </a:rPr>
              <a:t>MCC</a:t>
            </a:r>
            <a:r>
              <a:rPr lang="ja-JP" altLang="en-US" sz="1600" dirty="0">
                <a:latin typeface="Yu Gothic UI" panose="020B0500000000000000" pitchFamily="50" charset="-128"/>
                <a:ea typeface="Yu Gothic UI" panose="020B0500000000000000" pitchFamily="50" charset="-128"/>
              </a:rPr>
              <a:t>は運用コストが高すぎると考えています。つまり、ライセンス費用が非常に高いということです。</a:t>
            </a:r>
            <a:endParaRPr lang="en-US" altLang="ja-JP" sz="1600" dirty="0">
              <a:latin typeface="Yu Gothic UI" panose="020B0500000000000000" pitchFamily="50" charset="-128"/>
              <a:ea typeface="Yu Gothic UI" panose="020B0500000000000000" pitchFamily="50" charset="-128"/>
            </a:endParaRPr>
          </a:p>
          <a:p>
            <a:pPr marL="800100" lvl="1" indent="-342900">
              <a:lnSpc>
                <a:spcPct val="150000"/>
              </a:lnSpc>
              <a:buFont typeface="+mj-lt"/>
              <a:buAutoNum type="arabicPeriod"/>
            </a:pPr>
            <a:r>
              <a:rPr lang="ja-JP" altLang="en-US" sz="1600" dirty="0">
                <a:latin typeface="Yu Gothic UI" panose="020B0500000000000000" pitchFamily="50" charset="-128"/>
                <a:ea typeface="Yu Gothic UI" panose="020B0500000000000000" pitchFamily="50" charset="-128"/>
              </a:rPr>
              <a:t>上記に基づき、</a:t>
            </a:r>
            <a:r>
              <a:rPr lang="en-US" altLang="ja-JP" sz="1600" dirty="0">
                <a:latin typeface="Yu Gothic UI" panose="020B0500000000000000" pitchFamily="50" charset="-128"/>
                <a:ea typeface="Yu Gothic UI" panose="020B0500000000000000" pitchFamily="50" charset="-128"/>
              </a:rPr>
              <a:t>GCJ</a:t>
            </a:r>
            <a:r>
              <a:rPr lang="ja-JP" altLang="en-US" sz="1600" dirty="0">
                <a:latin typeface="Yu Gothic UI" panose="020B0500000000000000" pitchFamily="50" charset="-128"/>
                <a:ea typeface="Yu Gothic UI" panose="020B0500000000000000" pitchFamily="50" charset="-128"/>
              </a:rPr>
              <a:t>は</a:t>
            </a:r>
            <a:r>
              <a:rPr lang="en-US" altLang="ja-JP" sz="1600" dirty="0">
                <a:latin typeface="Yu Gothic UI" panose="020B0500000000000000" pitchFamily="50" charset="-128"/>
                <a:ea typeface="Yu Gothic UI" panose="020B0500000000000000" pitchFamily="50" charset="-128"/>
              </a:rPr>
              <a:t>PowerPlatform+Office365+SqlServer</a:t>
            </a:r>
            <a:r>
              <a:rPr lang="ja-JP" altLang="en-US" sz="1600" dirty="0">
                <a:latin typeface="Yu Gothic UI" panose="020B0500000000000000" pitchFamily="50" charset="-128"/>
                <a:ea typeface="Yu Gothic UI" panose="020B0500000000000000" pitchFamily="50" charset="-128"/>
              </a:rPr>
              <a:t>のみで提案します。</a:t>
            </a:r>
            <a:endParaRPr lang="en-US" altLang="ja-JP" sz="1600" dirty="0">
              <a:latin typeface="Yu Gothic UI" panose="020B0500000000000000" pitchFamily="50" charset="-128"/>
              <a:ea typeface="Yu Gothic UI" panose="020B0500000000000000" pitchFamily="50" charset="-128"/>
            </a:endParaRPr>
          </a:p>
          <a:p>
            <a:pPr>
              <a:lnSpc>
                <a:spcPct val="150000"/>
              </a:lnSpc>
            </a:pPr>
            <a:r>
              <a:rPr kumimoji="1" lang="ja-JP" altLang="en-US" sz="1600" dirty="0">
                <a:latin typeface="Yu Gothic UI" panose="020B0500000000000000" pitchFamily="50" charset="-128"/>
                <a:ea typeface="Yu Gothic UI" panose="020B0500000000000000" pitchFamily="50" charset="-128"/>
              </a:rPr>
              <a:t>提案の目的</a:t>
            </a:r>
            <a:r>
              <a:rPr kumimoji="1" lang="en-US" altLang="ja-JP" sz="1600" dirty="0">
                <a:latin typeface="Yu Gothic UI" panose="020B0500000000000000" pitchFamily="50" charset="-128"/>
                <a:ea typeface="Yu Gothic UI" panose="020B0500000000000000" pitchFamily="50" charset="-128"/>
              </a:rPr>
              <a:t>: </a:t>
            </a:r>
          </a:p>
          <a:p>
            <a:pPr marL="742950" lvl="1" indent="-285750">
              <a:lnSpc>
                <a:spcPct val="150000"/>
              </a:lnSpc>
              <a:buFont typeface="Arial" panose="020B0604020202020204" pitchFamily="34" charset="0"/>
              <a:buChar char="•"/>
            </a:pPr>
            <a:r>
              <a:rPr kumimoji="1" lang="ja-JP" altLang="en-US" sz="1600" dirty="0">
                <a:latin typeface="Yu Gothic UI" panose="020B0500000000000000" pitchFamily="50" charset="-128"/>
                <a:ea typeface="Yu Gothic UI" panose="020B0500000000000000" pitchFamily="50" charset="-128"/>
              </a:rPr>
              <a:t>効率的な文書管理を実現し、</a:t>
            </a:r>
            <a:r>
              <a:rPr lang="ja-JP" altLang="en-US" sz="1600" dirty="0">
                <a:latin typeface="Yu Gothic UI" panose="020B0500000000000000" pitchFamily="50" charset="-128"/>
                <a:ea typeface="Yu Gothic UI" panose="020B0500000000000000" pitchFamily="50" charset="-128"/>
              </a:rPr>
              <a:t>ラインセス費用を抑える前提で、</a:t>
            </a:r>
            <a:r>
              <a:rPr kumimoji="1" lang="ja-JP" altLang="en-US" sz="1600" dirty="0">
                <a:latin typeface="Yu Gothic UI" panose="020B0500000000000000" pitchFamily="50" charset="-128"/>
                <a:ea typeface="Yu Gothic UI" panose="020B0500000000000000" pitchFamily="50" charset="-128"/>
              </a:rPr>
              <a:t>業務生産性を向上させる。</a:t>
            </a:r>
            <a:endParaRPr kumimoji="1" lang="en-US" altLang="ja-JP" sz="1600" dirty="0">
              <a:latin typeface="Yu Gothic UI" panose="020B0500000000000000" pitchFamily="50" charset="-128"/>
              <a:ea typeface="Yu Gothic UI" panose="020B0500000000000000" pitchFamily="50" charset="-128"/>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a:t>
            </a:r>
            <a:r>
              <a:rPr lang="en-US" altLang="ja-JP" dirty="0"/>
              <a:t>.</a:t>
            </a:r>
            <a:r>
              <a:rPr lang="ja-JP" altLang="en-US" dirty="0"/>
              <a:t>　何</a:t>
            </a:r>
            <a:endParaRPr kumimoji="1" lang="ja-JP"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提案（</a:t>
            </a:r>
            <a:r>
              <a:rPr kumimoji="1" lang="en-US" altLang="ja-JP" dirty="0"/>
              <a:t>File</a:t>
            </a:r>
            <a:r>
              <a:rPr kumimoji="1" lang="ja-JP" altLang="en-US" dirty="0"/>
              <a:t>を</a:t>
            </a:r>
            <a:r>
              <a:rPr kumimoji="1" lang="en-US" altLang="ja-JP" dirty="0"/>
              <a:t>Dataverse</a:t>
            </a:r>
            <a:r>
              <a:rPr kumimoji="1" lang="ja-JP" altLang="en-US" dirty="0"/>
              <a:t> に</a:t>
            </a:r>
            <a:r>
              <a:rPr kumimoji="1" lang="en-US" altLang="ja-JP" dirty="0" err="1"/>
              <a:t>Storeage</a:t>
            </a:r>
            <a:r>
              <a:rPr kumimoji="1" lang="ja-JP" altLang="en-US" dirty="0"/>
              <a:t>案）</a:t>
            </a:r>
          </a:p>
        </p:txBody>
      </p:sp>
      <p:pic>
        <p:nvPicPr>
          <p:cNvPr id="5"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315952" y="2962837"/>
            <a:ext cx="1670840" cy="960733"/>
          </a:xfrm>
        </p:spPr>
      </p:pic>
      <p:pic>
        <p:nvPicPr>
          <p:cNvPr id="6" name="図 5"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5945474" y="3578232"/>
            <a:ext cx="911875" cy="786151"/>
          </a:xfrm>
          <a:prstGeom prst="rect">
            <a:avLst/>
          </a:prstGeom>
        </p:spPr>
      </p:pic>
      <p:pic>
        <p:nvPicPr>
          <p:cNvPr id="7" name="図 6" descr="ロゴ, アイコン&#10;&#10;AI によって生成されたコンテンツは間違っている可能性があります。"/>
          <p:cNvPicPr>
            <a:picLocks noChangeAspect="1"/>
          </p:cNvPicPr>
          <p:nvPr/>
        </p:nvPicPr>
        <p:blipFill>
          <a:blip r:embed="rId5"/>
          <a:stretch>
            <a:fillRect/>
          </a:stretch>
        </p:blipFill>
        <p:spPr>
          <a:xfrm>
            <a:off x="5917587" y="5324072"/>
            <a:ext cx="967648" cy="945876"/>
          </a:xfrm>
          <a:prstGeom prst="rect">
            <a:avLst/>
          </a:prstGeom>
        </p:spPr>
      </p:pic>
      <p:pic>
        <p:nvPicPr>
          <p:cNvPr id="8" name="図 7" descr="アイコン&#10;&#10;AI によって生成されたコンテンツは間違っている可能性があります。"/>
          <p:cNvPicPr>
            <a:picLocks noChangeAspect="1"/>
          </p:cNvPicPr>
          <p:nvPr/>
        </p:nvPicPr>
        <p:blipFill>
          <a:blip r:embed="rId6"/>
          <a:stretch>
            <a:fillRect/>
          </a:stretch>
        </p:blipFill>
        <p:spPr>
          <a:xfrm>
            <a:off x="8299510" y="1826360"/>
            <a:ext cx="1047690" cy="987766"/>
          </a:xfrm>
          <a:prstGeom prst="rect">
            <a:avLst/>
          </a:prstGeom>
        </p:spPr>
      </p:pic>
      <p:sp>
        <p:nvSpPr>
          <p:cNvPr id="16" name="テキスト ボックス 15"/>
          <p:cNvSpPr txBox="1"/>
          <p:nvPr/>
        </p:nvSpPr>
        <p:spPr>
          <a:xfrm>
            <a:off x="326294" y="3908859"/>
            <a:ext cx="1223264" cy="523220"/>
          </a:xfrm>
          <a:prstGeom prst="rect">
            <a:avLst/>
          </a:prstGeom>
          <a:noFill/>
        </p:spPr>
        <p:txBody>
          <a:bodyPr wrap="square" rtlCol="0">
            <a:spAutoFit/>
          </a:bodyPr>
          <a:lstStyle/>
          <a:p>
            <a:pPr algn="ctr"/>
            <a:r>
              <a:rPr kumimoji="1" lang="ja-JP" altLang="en-US" sz="1400" dirty="0"/>
              <a:t>入力手段</a:t>
            </a:r>
            <a:endParaRPr kumimoji="1" lang="en-US" altLang="ja-JP" sz="1400" dirty="0"/>
          </a:p>
          <a:p>
            <a:pPr algn="ctr"/>
            <a:r>
              <a:rPr kumimoji="1" lang="en-US" altLang="ja-JP" sz="1400" dirty="0"/>
              <a:t>UI</a:t>
            </a:r>
            <a:r>
              <a:rPr kumimoji="1" lang="ja-JP" altLang="en-US" sz="1400" dirty="0"/>
              <a:t>閲覧系</a:t>
            </a:r>
          </a:p>
        </p:txBody>
      </p:sp>
      <p:sp>
        <p:nvSpPr>
          <p:cNvPr id="20" name="テキスト ボックス 19"/>
          <p:cNvSpPr txBox="1"/>
          <p:nvPr/>
        </p:nvSpPr>
        <p:spPr>
          <a:xfrm rot="5400000">
            <a:off x="8639730" y="1334244"/>
            <a:ext cx="621165" cy="253916"/>
          </a:xfrm>
          <a:prstGeom prst="rect">
            <a:avLst/>
          </a:prstGeom>
          <a:noFill/>
        </p:spPr>
        <p:txBody>
          <a:bodyPr wrap="square" rtlCol="0">
            <a:spAutoFit/>
          </a:bodyPr>
          <a:lstStyle/>
          <a:p>
            <a:pPr algn="ctr"/>
            <a:r>
              <a:rPr kumimoji="1" lang="ja-JP" altLang="en-US" sz="1050" dirty="0"/>
              <a:t>帳票系</a:t>
            </a:r>
          </a:p>
        </p:txBody>
      </p:sp>
      <p:pic>
        <p:nvPicPr>
          <p:cNvPr id="21" name="図 20" descr="部屋, 賭博場 が含まれている画像&#10;&#10;AI によって生成されたコンテンツは間違っている可能性があります。"/>
          <p:cNvPicPr>
            <a:picLocks noChangeAspect="1"/>
          </p:cNvPicPr>
          <p:nvPr/>
        </p:nvPicPr>
        <p:blipFill>
          <a:blip r:embed="rId7"/>
          <a:stretch>
            <a:fillRect/>
          </a:stretch>
        </p:blipFill>
        <p:spPr>
          <a:xfrm>
            <a:off x="5692519" y="509230"/>
            <a:ext cx="2139144" cy="1262554"/>
          </a:xfrm>
          <a:prstGeom prst="rect">
            <a:avLst/>
          </a:prstGeom>
        </p:spPr>
      </p:pic>
      <p:cxnSp>
        <p:nvCxnSpPr>
          <p:cNvPr id="31" name="コネクタ: カギ線 30"/>
          <p:cNvCxnSpPr>
            <a:stCxn id="5" idx="0"/>
          </p:cNvCxnSpPr>
          <p:nvPr/>
        </p:nvCxnSpPr>
        <p:spPr>
          <a:xfrm rot="5400000" flipH="1" flipV="1">
            <a:off x="2330440" y="-38561"/>
            <a:ext cx="1822330" cy="4180467"/>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5845297" y="6212784"/>
            <a:ext cx="1112228" cy="276999"/>
          </a:xfrm>
          <a:prstGeom prst="rect">
            <a:avLst/>
          </a:prstGeom>
          <a:noFill/>
        </p:spPr>
        <p:txBody>
          <a:bodyPr wrap="square" rtlCol="0">
            <a:spAutoFit/>
          </a:bodyPr>
          <a:lstStyle/>
          <a:p>
            <a:pPr algn="ctr"/>
            <a:r>
              <a:rPr lang="en-US" altLang="ja-JP" sz="1200" dirty="0"/>
              <a:t>Share Point</a:t>
            </a:r>
            <a:endParaRPr kumimoji="1" lang="ja-JP" altLang="en-US" sz="1200" dirty="0"/>
          </a:p>
        </p:txBody>
      </p:sp>
      <p:sp>
        <p:nvSpPr>
          <p:cNvPr id="34" name="ひし形 33"/>
          <p:cNvSpPr/>
          <p:nvPr/>
        </p:nvSpPr>
        <p:spPr>
          <a:xfrm>
            <a:off x="5322233" y="1425932"/>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37" name="コネクタ: カギ線 36"/>
          <p:cNvCxnSpPr>
            <a:stCxn id="42" idx="0"/>
            <a:endCxn id="34" idx="1"/>
          </p:cNvCxnSpPr>
          <p:nvPr/>
        </p:nvCxnSpPr>
        <p:spPr>
          <a:xfrm rot="5400000" flipH="1" flipV="1">
            <a:off x="2877994" y="468191"/>
            <a:ext cx="1452298" cy="343618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1019636" y="678842"/>
            <a:ext cx="1444250" cy="461665"/>
          </a:xfrm>
          <a:prstGeom prst="rect">
            <a:avLst/>
          </a:prstGeom>
          <a:noFill/>
        </p:spPr>
        <p:txBody>
          <a:bodyPr wrap="square" rtlCol="0">
            <a:spAutoFit/>
          </a:bodyPr>
          <a:lstStyle/>
          <a:p>
            <a:pPr algn="ctr"/>
            <a:r>
              <a:rPr kumimoji="1" lang="ja-JP" altLang="en-US" sz="1200" dirty="0"/>
              <a:t>定型データの</a:t>
            </a:r>
            <a:endParaRPr kumimoji="1" lang="en-US" altLang="ja-JP" sz="1200" dirty="0"/>
          </a:p>
          <a:p>
            <a:pPr algn="ctr"/>
            <a:r>
              <a:rPr kumimoji="1" lang="ja-JP" altLang="en-US" sz="1200" dirty="0"/>
              <a:t>取得、表示、更新</a:t>
            </a:r>
          </a:p>
        </p:txBody>
      </p:sp>
      <p:sp>
        <p:nvSpPr>
          <p:cNvPr id="42" name="ひし形 41"/>
          <p:cNvSpPr/>
          <p:nvPr/>
        </p:nvSpPr>
        <p:spPr>
          <a:xfrm>
            <a:off x="1851182" y="291243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44" name="テキスト ボックス 43"/>
          <p:cNvSpPr txBox="1"/>
          <p:nvPr/>
        </p:nvSpPr>
        <p:spPr>
          <a:xfrm rot="5400000">
            <a:off x="1595545" y="1951279"/>
            <a:ext cx="1071315" cy="461665"/>
          </a:xfrm>
          <a:prstGeom prst="rect">
            <a:avLst/>
          </a:prstGeom>
          <a:noFill/>
        </p:spPr>
        <p:txBody>
          <a:bodyPr wrap="square" rtlCol="0">
            <a:spAutoFit/>
          </a:bodyPr>
          <a:lstStyle/>
          <a:p>
            <a:pPr algn="ctr"/>
            <a:r>
              <a:rPr kumimoji="1" lang="ja-JP" altLang="en-US" sz="1200" dirty="0"/>
              <a:t>ファイル</a:t>
            </a:r>
            <a:endParaRPr kumimoji="1" lang="en-US" altLang="ja-JP" sz="1200" dirty="0"/>
          </a:p>
          <a:p>
            <a:pPr algn="ctr"/>
            <a:r>
              <a:rPr kumimoji="1" lang="ja-JP" altLang="en-US" sz="1200" dirty="0"/>
              <a:t>取得、表示</a:t>
            </a:r>
          </a:p>
        </p:txBody>
      </p:sp>
      <p:cxnSp>
        <p:nvCxnSpPr>
          <p:cNvPr id="45" name="コネクタ: カギ線 44"/>
          <p:cNvCxnSpPr>
            <a:stCxn id="48" idx="1"/>
            <a:endCxn id="5" idx="3"/>
          </p:cNvCxnSpPr>
          <p:nvPr/>
        </p:nvCxnSpPr>
        <p:spPr>
          <a:xfrm rot="10800000" flipV="1">
            <a:off x="1986793" y="1676694"/>
            <a:ext cx="3335441" cy="176650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p:cNvSpPr/>
          <p:nvPr/>
        </p:nvSpPr>
        <p:spPr>
          <a:xfrm>
            <a:off x="5322233" y="1642495"/>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51" name="テキスト ボックス 50"/>
          <p:cNvSpPr txBox="1"/>
          <p:nvPr/>
        </p:nvSpPr>
        <p:spPr>
          <a:xfrm rot="5400000">
            <a:off x="3205500" y="2335210"/>
            <a:ext cx="1444250" cy="461665"/>
          </a:xfrm>
          <a:prstGeom prst="rect">
            <a:avLst/>
          </a:prstGeom>
          <a:noFill/>
        </p:spPr>
        <p:txBody>
          <a:bodyPr wrap="square" rtlCol="0">
            <a:spAutoFit/>
          </a:bodyPr>
          <a:lstStyle/>
          <a:p>
            <a:pPr algn="ctr"/>
            <a:r>
              <a:rPr kumimoji="1" lang="ja-JP" altLang="en-US" sz="1200" dirty="0"/>
              <a:t>ファイル編集</a:t>
            </a:r>
            <a:endParaRPr kumimoji="1" lang="en-US" altLang="ja-JP" sz="1200" dirty="0"/>
          </a:p>
          <a:p>
            <a:pPr algn="ctr"/>
            <a:r>
              <a:rPr kumimoji="1" lang="ja-JP" altLang="en-US" sz="1200" dirty="0"/>
              <a:t>リクエスト　①</a:t>
            </a:r>
          </a:p>
        </p:txBody>
      </p:sp>
      <p:cxnSp>
        <p:nvCxnSpPr>
          <p:cNvPr id="52" name="コネクタ: カギ線 51"/>
          <p:cNvCxnSpPr>
            <a:stCxn id="7" idx="3"/>
            <a:endCxn id="96" idx="3"/>
          </p:cNvCxnSpPr>
          <p:nvPr/>
        </p:nvCxnSpPr>
        <p:spPr>
          <a:xfrm flipV="1">
            <a:off x="6885235" y="1390618"/>
            <a:ext cx="974382" cy="4406392"/>
          </a:xfrm>
          <a:prstGeom prst="bentConnector3">
            <a:avLst>
              <a:gd name="adj1" fmla="val 12346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rot="5400000">
            <a:off x="7168325" y="3489297"/>
            <a:ext cx="1444250" cy="461665"/>
          </a:xfrm>
          <a:prstGeom prst="rect">
            <a:avLst/>
          </a:prstGeom>
          <a:noFill/>
        </p:spPr>
        <p:txBody>
          <a:bodyPr wrap="square" rtlCol="0">
            <a:spAutoFit/>
          </a:bodyPr>
          <a:lstStyle/>
          <a:p>
            <a:pPr algn="ctr"/>
            <a:r>
              <a:rPr kumimoji="1" lang="ja-JP" altLang="en-US" sz="1200" dirty="0"/>
              <a:t>ファイルを</a:t>
            </a:r>
            <a:r>
              <a:rPr kumimoji="1" lang="en-US" altLang="ja-JP" sz="1200" dirty="0"/>
              <a:t>SPO</a:t>
            </a:r>
            <a:r>
              <a:rPr kumimoji="1" lang="ja-JP" altLang="en-US" sz="1200" dirty="0"/>
              <a:t>にダウンロード②</a:t>
            </a:r>
          </a:p>
        </p:txBody>
      </p:sp>
      <p:pic>
        <p:nvPicPr>
          <p:cNvPr id="58" name="図 57" descr="グラフィカル ユーザー インターフェイス, アプリケーション, テーブル, Excel"/>
          <p:cNvPicPr>
            <a:picLocks noChangeAspect="1"/>
          </p:cNvPicPr>
          <p:nvPr/>
        </p:nvPicPr>
        <p:blipFill>
          <a:blip r:embed="rId8"/>
          <a:stretch>
            <a:fillRect/>
          </a:stretch>
        </p:blipFill>
        <p:spPr>
          <a:xfrm>
            <a:off x="296107" y="5281994"/>
            <a:ext cx="2086032" cy="1030032"/>
          </a:xfrm>
          <a:prstGeom prst="rect">
            <a:avLst/>
          </a:prstGeom>
        </p:spPr>
      </p:pic>
      <p:cxnSp>
        <p:nvCxnSpPr>
          <p:cNvPr id="61" name="直線矢印コネクタ 60"/>
          <p:cNvCxnSpPr>
            <a:endCxn id="7" idx="1"/>
          </p:cNvCxnSpPr>
          <p:nvPr/>
        </p:nvCxnSpPr>
        <p:spPr>
          <a:xfrm flipV="1">
            <a:off x="2382139" y="5797010"/>
            <a:ext cx="3535448" cy="7782"/>
          </a:xfrm>
          <a:prstGeom prst="straightConnector1">
            <a:avLst/>
          </a:prstGeom>
          <a:ln w="25400" cap="flat" cmpd="sng" algn="ctr">
            <a:solidFill>
              <a:srgbClr val="FFC000"/>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3510033" y="5885470"/>
            <a:ext cx="1444250" cy="276999"/>
          </a:xfrm>
          <a:prstGeom prst="rect">
            <a:avLst/>
          </a:prstGeom>
          <a:noFill/>
        </p:spPr>
        <p:txBody>
          <a:bodyPr wrap="square" rtlCol="0">
            <a:spAutoFit/>
          </a:bodyPr>
          <a:lstStyle/>
          <a:p>
            <a:pPr algn="ctr"/>
            <a:r>
              <a:rPr lang="ja-JP" altLang="en-US" sz="1200" dirty="0"/>
              <a:t>ファイル編集③</a:t>
            </a:r>
            <a:endParaRPr kumimoji="1" lang="ja-JP" altLang="en-US" sz="1200" dirty="0"/>
          </a:p>
        </p:txBody>
      </p:sp>
      <p:cxnSp>
        <p:nvCxnSpPr>
          <p:cNvPr id="67" name="直線矢印コネクタ 66"/>
          <p:cNvCxnSpPr>
            <a:stCxn id="6" idx="2"/>
            <a:endCxn id="7" idx="0"/>
          </p:cNvCxnSpPr>
          <p:nvPr/>
        </p:nvCxnSpPr>
        <p:spPr>
          <a:xfrm flipH="1">
            <a:off x="6401411" y="4364383"/>
            <a:ext cx="1" cy="959689"/>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4962296" y="4595558"/>
            <a:ext cx="2714948" cy="1031051"/>
          </a:xfrm>
          <a:prstGeom prst="rect">
            <a:avLst/>
          </a:prstGeom>
          <a:noFill/>
        </p:spPr>
        <p:txBody>
          <a:bodyPr wrap="square" rtlCol="0">
            <a:spAutoFit/>
          </a:bodyPr>
          <a:lstStyle/>
          <a:p>
            <a:pPr algn="ctr"/>
            <a:r>
              <a:rPr lang="ja-JP" altLang="en-US" sz="1200" dirty="0"/>
              <a:t>ファイル変更イベント捕捉　④</a:t>
            </a:r>
          </a:p>
          <a:p>
            <a:pPr algn="ctr"/>
            <a:endParaRPr lang="en-US" altLang="ja-JP" sz="700" dirty="0"/>
          </a:p>
          <a:p>
            <a:pPr algn="ctr"/>
            <a:r>
              <a:rPr lang="en-US" altLang="ja-JP" sz="800" dirty="0"/>
              <a:t>SharePoint - </a:t>
            </a:r>
            <a:r>
              <a:rPr lang="ja-JP" altLang="en-US" sz="800" dirty="0"/>
              <a:t>ファイルが作成または変更されたとき</a:t>
            </a:r>
            <a:endParaRPr lang="en-US" altLang="ja-JP" sz="800" dirty="0"/>
          </a:p>
          <a:p>
            <a:pPr algn="ctr"/>
            <a:r>
              <a:rPr lang="ja-JP" altLang="en-US" sz="800" dirty="0"/>
              <a:t>「</a:t>
            </a:r>
            <a:r>
              <a:rPr lang="en-US" altLang="ja-JP" sz="800" dirty="0"/>
              <a:t>SharePoint - </a:t>
            </a:r>
            <a:r>
              <a:rPr lang="ja-JP" altLang="en-US" sz="800" dirty="0"/>
              <a:t>アイテムが作成または変更されたとき」</a:t>
            </a:r>
            <a:endParaRPr lang="en-US" altLang="ja-JP" sz="800" dirty="0"/>
          </a:p>
          <a:p>
            <a:pPr algn="ctr"/>
            <a:endParaRPr lang="ja-JP" altLang="en-US" sz="800" dirty="0"/>
          </a:p>
          <a:p>
            <a:pPr algn="ctr"/>
            <a:endParaRPr lang="ja-JP" altLang="en-US" sz="900" dirty="0"/>
          </a:p>
          <a:p>
            <a:pPr algn="ctr"/>
            <a:endParaRPr kumimoji="1" lang="ja-JP" altLang="en-US" sz="900" dirty="0"/>
          </a:p>
        </p:txBody>
      </p:sp>
      <p:pic>
        <p:nvPicPr>
          <p:cNvPr id="76" name="図 75"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8217311" y="5958208"/>
            <a:ext cx="911875" cy="786151"/>
          </a:xfrm>
          <a:prstGeom prst="rect">
            <a:avLst/>
          </a:prstGeom>
        </p:spPr>
      </p:pic>
      <p:sp>
        <p:nvSpPr>
          <p:cNvPr id="77" name="テキスト ボックス 76"/>
          <p:cNvSpPr txBox="1"/>
          <p:nvPr/>
        </p:nvSpPr>
        <p:spPr>
          <a:xfrm>
            <a:off x="9129186" y="5977560"/>
            <a:ext cx="2269922" cy="584775"/>
          </a:xfrm>
          <a:prstGeom prst="rect">
            <a:avLst/>
          </a:prstGeom>
          <a:noFill/>
        </p:spPr>
        <p:txBody>
          <a:bodyPr wrap="square" rtlCol="0">
            <a:spAutoFit/>
          </a:bodyPr>
          <a:lstStyle/>
          <a:p>
            <a:r>
              <a:rPr lang="ja-JP" altLang="en-US" sz="1100" dirty="0"/>
              <a:t>定期</a:t>
            </a:r>
            <a:r>
              <a:rPr lang="en-US" altLang="ja-JP" sz="1100" dirty="0"/>
              <a:t>Clean</a:t>
            </a:r>
            <a:r>
              <a:rPr lang="ja-JP" altLang="en-US" sz="1100" dirty="0"/>
              <a:t>処理</a:t>
            </a:r>
            <a:endParaRPr lang="en-US" altLang="ja-JP" sz="1100" dirty="0"/>
          </a:p>
          <a:p>
            <a:r>
              <a:rPr lang="ja-JP" altLang="en-US" sz="700" dirty="0">
                <a:solidFill>
                  <a:srgbClr val="FF0000"/>
                </a:solidFill>
              </a:rPr>
              <a:t>「ファイルの閉じる」が捕捉できないため、定期的に、＋</a:t>
            </a:r>
            <a:r>
              <a:rPr lang="en-US" altLang="ja-JP" sz="700" dirty="0">
                <a:solidFill>
                  <a:srgbClr val="FF0000"/>
                </a:solidFill>
              </a:rPr>
              <a:t>N</a:t>
            </a:r>
            <a:r>
              <a:rPr lang="ja-JP" altLang="en-US" sz="700" dirty="0">
                <a:solidFill>
                  <a:srgbClr val="FF0000"/>
                </a:solidFill>
              </a:rPr>
              <a:t>日以上編集なしのファイルを</a:t>
            </a:r>
            <a:r>
              <a:rPr lang="en-US" altLang="ja-JP" sz="700" dirty="0">
                <a:solidFill>
                  <a:srgbClr val="FF0000"/>
                </a:solidFill>
              </a:rPr>
              <a:t>Clean</a:t>
            </a:r>
            <a:r>
              <a:rPr lang="ja-JP" altLang="en-US" sz="700" dirty="0">
                <a:solidFill>
                  <a:srgbClr val="FF0000"/>
                </a:solidFill>
              </a:rPr>
              <a:t>する</a:t>
            </a:r>
          </a:p>
          <a:p>
            <a:endParaRPr lang="en-US" altLang="ja-JP" sz="700" dirty="0"/>
          </a:p>
        </p:txBody>
      </p:sp>
      <p:cxnSp>
        <p:nvCxnSpPr>
          <p:cNvPr id="78" name="コネクタ: カギ線 77"/>
          <p:cNvCxnSpPr>
            <a:stCxn id="21" idx="3"/>
            <a:endCxn id="8" idx="0"/>
          </p:cNvCxnSpPr>
          <p:nvPr/>
        </p:nvCxnSpPr>
        <p:spPr>
          <a:xfrm>
            <a:off x="7831663" y="1140507"/>
            <a:ext cx="991692" cy="685853"/>
          </a:xfrm>
          <a:prstGeom prst="bentConnector2">
            <a:avLst/>
          </a:prstGeom>
          <a:ln w="25400" cap="flat" cmpd="sng" algn="ctr">
            <a:solidFill>
              <a:schemeClr val="accent2">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endCxn id="6" idx="0"/>
          </p:cNvCxnSpPr>
          <p:nvPr/>
        </p:nvCxnSpPr>
        <p:spPr>
          <a:xfrm>
            <a:off x="6401411" y="1771784"/>
            <a:ext cx="1" cy="1806448"/>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5078012" y="2175958"/>
            <a:ext cx="2714948" cy="738664"/>
          </a:xfrm>
          <a:prstGeom prst="rect">
            <a:avLst/>
          </a:prstGeom>
          <a:noFill/>
        </p:spPr>
        <p:txBody>
          <a:bodyPr wrap="square" rtlCol="0">
            <a:spAutoFit/>
          </a:bodyPr>
          <a:lstStyle/>
          <a:p>
            <a:pPr algn="ctr"/>
            <a:r>
              <a:rPr lang="en-US" altLang="ja-JP" sz="1200" dirty="0"/>
              <a:t>SPO</a:t>
            </a:r>
            <a:r>
              <a:rPr lang="ja-JP" altLang="en-US" sz="1200" dirty="0"/>
              <a:t>の変更さらた内容を</a:t>
            </a:r>
            <a:endParaRPr lang="en-US" altLang="ja-JP" sz="1200" dirty="0"/>
          </a:p>
          <a:p>
            <a:pPr algn="ctr"/>
            <a:r>
              <a:rPr lang="en-US" altLang="ja-JP" sz="1200" dirty="0"/>
              <a:t>Dataverse</a:t>
            </a:r>
            <a:r>
              <a:rPr lang="ja-JP" altLang="en-US" sz="1200" dirty="0"/>
              <a:t>へ更新</a:t>
            </a:r>
          </a:p>
          <a:p>
            <a:pPr algn="ctr"/>
            <a:endParaRPr lang="ja-JP" altLang="en-US" sz="900" dirty="0"/>
          </a:p>
          <a:p>
            <a:pPr algn="ctr"/>
            <a:endParaRPr kumimoji="1" lang="ja-JP" altLang="en-US" sz="900" dirty="0"/>
          </a:p>
        </p:txBody>
      </p:sp>
      <p:pic>
        <p:nvPicPr>
          <p:cNvPr id="87" name="グラフィックス 86"/>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34867" y="5715078"/>
            <a:ext cx="354706" cy="340784"/>
          </a:xfrm>
          <a:prstGeom prst="rect">
            <a:avLst/>
          </a:prstGeom>
        </p:spPr>
      </p:pic>
      <p:cxnSp>
        <p:nvCxnSpPr>
          <p:cNvPr id="93" name="直線矢印コネクタ 92"/>
          <p:cNvCxnSpPr>
            <a:stCxn id="33" idx="3"/>
            <a:endCxn id="76" idx="1"/>
          </p:cNvCxnSpPr>
          <p:nvPr/>
        </p:nvCxnSpPr>
        <p:spPr>
          <a:xfrm>
            <a:off x="6957525" y="6351284"/>
            <a:ext cx="1259786" cy="0"/>
          </a:xfrm>
          <a:prstGeom prst="straightConnector1">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ひし形 95"/>
          <p:cNvSpPr/>
          <p:nvPr/>
        </p:nvSpPr>
        <p:spPr>
          <a:xfrm>
            <a:off x="7789875" y="13564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graphicFrame>
        <p:nvGraphicFramePr>
          <p:cNvPr id="106" name="表 105"/>
          <p:cNvGraphicFramePr>
            <a:graphicFrameLocks noGrp="1"/>
          </p:cNvGraphicFramePr>
          <p:nvPr/>
        </p:nvGraphicFramePr>
        <p:xfrm>
          <a:off x="8481825" y="3053854"/>
          <a:ext cx="3562854" cy="1626608"/>
        </p:xfrm>
        <a:graphic>
          <a:graphicData uri="http://schemas.openxmlformats.org/drawingml/2006/table">
            <a:tbl>
              <a:tblPr firstRow="1" bandRow="1">
                <a:tableStyleId>{5C22544A-7EE6-4342-B048-85BDC9FD1C3A}</a:tableStyleId>
              </a:tblPr>
              <a:tblGrid>
                <a:gridCol w="381552">
                  <a:extLst>
                    <a:ext uri="{9D8B030D-6E8A-4147-A177-3AD203B41FA5}">
                      <a16:colId xmlns:a16="http://schemas.microsoft.com/office/drawing/2014/main" val="20000"/>
                    </a:ext>
                  </a:extLst>
                </a:gridCol>
                <a:gridCol w="1682703">
                  <a:extLst>
                    <a:ext uri="{9D8B030D-6E8A-4147-A177-3AD203B41FA5}">
                      <a16:colId xmlns:a16="http://schemas.microsoft.com/office/drawing/2014/main" val="20001"/>
                    </a:ext>
                  </a:extLst>
                </a:gridCol>
                <a:gridCol w="1498599">
                  <a:extLst>
                    <a:ext uri="{9D8B030D-6E8A-4147-A177-3AD203B41FA5}">
                      <a16:colId xmlns:a16="http://schemas.microsoft.com/office/drawing/2014/main" val="20002"/>
                    </a:ext>
                  </a:extLst>
                </a:gridCol>
              </a:tblGrid>
              <a:tr h="233492">
                <a:tc rowSpan="6">
                  <a:txBody>
                    <a:bodyPr/>
                    <a:lstStyle/>
                    <a:p>
                      <a:pPr algn="ctr"/>
                      <a:r>
                        <a:rPr kumimoji="1" lang="ja-JP" altLang="en-US" sz="1050" b="1" dirty="0">
                          <a:solidFill>
                            <a:schemeClr val="bg1"/>
                          </a:solidFill>
                          <a:latin typeface="+mn-ea"/>
                          <a:ea typeface="+mn-ea"/>
                        </a:rPr>
                        <a:t>要件</a:t>
                      </a:r>
                      <a:br>
                        <a:rPr kumimoji="1" lang="en-US" altLang="ja-JP" sz="1050" b="1" dirty="0">
                          <a:solidFill>
                            <a:schemeClr val="bg1"/>
                          </a:solidFill>
                          <a:latin typeface="+mn-ea"/>
                          <a:ea typeface="+mn-ea"/>
                        </a:rPr>
                      </a:br>
                      <a:r>
                        <a:rPr kumimoji="1" lang="ja-JP" altLang="en-US" sz="1050" b="1" dirty="0">
                          <a:solidFill>
                            <a:schemeClr val="bg1"/>
                          </a:solidFill>
                          <a:latin typeface="+mn-ea"/>
                          <a:ea typeface="+mn-ea"/>
                        </a:rPr>
                        <a:t>抜粋</a:t>
                      </a:r>
                      <a:endParaRPr kumimoji="1" lang="en-US" altLang="ja-JP" sz="1050" b="1" dirty="0">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指定フォルダへの添付ファイルダウンロード</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左記の案</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添付ファイルの直接編集</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左記の案</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326497">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dirty="0" err="1">
                          <a:solidFill>
                            <a:schemeClr val="bg1"/>
                          </a:solidFill>
                          <a:latin typeface="+mn-ea"/>
                          <a:ea typeface="+mn-ea"/>
                        </a:rPr>
                        <a:t>SAP,SharePoint</a:t>
                      </a:r>
                      <a:r>
                        <a:rPr kumimoji="1" lang="ja-JP" altLang="en-US" sz="900" b="0" dirty="0">
                          <a:solidFill>
                            <a:schemeClr val="bg1"/>
                          </a:solidFill>
                          <a:latin typeface="+mn-ea"/>
                          <a:ea typeface="+mn-ea"/>
                        </a:rPr>
                        <a:t>等とのデータ連携</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Platform Connector</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2"/>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Platform</a:t>
                      </a:r>
                      <a:endParaRPr kumimoji="1" lang="ja-JP" altLang="en-US"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3"/>
                  </a:ext>
                </a:extLst>
              </a:tr>
              <a:tr h="233492">
                <a:tc vMerge="1">
                  <a:txBody>
                    <a:bodyPr/>
                    <a:lstStyle/>
                    <a:p>
                      <a:endParaRPr lang="ja-JP"/>
                    </a:p>
                  </a:txBody>
                  <a:tcPr/>
                </a:tc>
                <a:tc>
                  <a:txBody>
                    <a:bodyPr/>
                    <a:lstStyle/>
                    <a:p>
                      <a:r>
                        <a:rPr kumimoji="1" lang="en-US" altLang="ja-JP" sz="900" b="0" dirty="0">
                          <a:solidFill>
                            <a:schemeClr val="bg1"/>
                          </a:solidFill>
                          <a:latin typeface="+mn-ea"/>
                          <a:ea typeface="+mn-ea"/>
                        </a:rPr>
                        <a:t>xml</a:t>
                      </a:r>
                      <a:r>
                        <a:rPr kumimoji="1" lang="ja-JP" altLang="en-US" sz="900" b="0" dirty="0">
                          <a:solidFill>
                            <a:schemeClr val="bg1"/>
                          </a:solidFill>
                          <a:latin typeface="+mn-ea"/>
                          <a:ea typeface="+mn-ea"/>
                        </a:rPr>
                        <a:t>ファイル形式による移行</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専用ツール</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4"/>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並列</a:t>
                      </a:r>
                      <a:r>
                        <a:rPr kumimoji="1" lang="en-US" altLang="ja-JP" sz="900" b="0" dirty="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Apps</a:t>
                      </a:r>
                      <a:r>
                        <a:rPr kumimoji="1" lang="ja-JP" altLang="en-US" sz="900" b="0" dirty="0">
                          <a:solidFill>
                            <a:schemeClr val="bg1"/>
                          </a:solidFill>
                          <a:latin typeface="+mn-ea"/>
                          <a:ea typeface="+mn-ea"/>
                        </a:rPr>
                        <a:t>で</a:t>
                      </a:r>
                      <a:r>
                        <a:rPr kumimoji="1" lang="en-US" altLang="ja-JP" sz="900" b="0" dirty="0">
                          <a:solidFill>
                            <a:schemeClr val="bg1"/>
                          </a:solidFill>
                          <a:latin typeface="+mn-ea"/>
                          <a:ea typeface="+mn-ea"/>
                        </a:rPr>
                        <a:t>FW</a:t>
                      </a:r>
                      <a:r>
                        <a:rPr kumimoji="1" lang="ja-JP" altLang="en-US" sz="900" b="0" dirty="0">
                          <a:solidFill>
                            <a:schemeClr val="bg1"/>
                          </a:solidFill>
                          <a:latin typeface="+mn-ea"/>
                          <a:ea typeface="+mn-ea"/>
                        </a:rPr>
                        <a:t>実装</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5"/>
                  </a:ext>
                </a:extLst>
              </a:tr>
            </a:tbl>
          </a:graphicData>
        </a:graphic>
      </p:graphicFrame>
      <p:pic>
        <p:nvPicPr>
          <p:cNvPr id="107" name="図 106"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3659587" y="3681285"/>
            <a:ext cx="911875" cy="786151"/>
          </a:xfrm>
          <a:prstGeom prst="rect">
            <a:avLst/>
          </a:prstGeom>
        </p:spPr>
      </p:pic>
      <p:sp>
        <p:nvSpPr>
          <p:cNvPr id="108" name="ひし形 107"/>
          <p:cNvSpPr/>
          <p:nvPr/>
        </p:nvSpPr>
        <p:spPr>
          <a:xfrm>
            <a:off x="1942622" y="37099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10" name="ひし形 109"/>
          <p:cNvSpPr/>
          <p:nvPr/>
        </p:nvSpPr>
        <p:spPr>
          <a:xfrm>
            <a:off x="5322233" y="185062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112" name="コネクタ: カギ線 111"/>
          <p:cNvCxnSpPr>
            <a:stCxn id="107" idx="1"/>
            <a:endCxn id="108" idx="3"/>
          </p:cNvCxnSpPr>
          <p:nvPr/>
        </p:nvCxnSpPr>
        <p:spPr>
          <a:xfrm rot="10800000">
            <a:off x="2012365" y="3744191"/>
            <a:ext cx="1647223" cy="330171"/>
          </a:xfrm>
          <a:prstGeom prst="bentConnector3">
            <a:avLst>
              <a:gd name="adj1" fmla="val 24711"/>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コネクタ: カギ線 114"/>
          <p:cNvCxnSpPr>
            <a:stCxn id="110" idx="1"/>
            <a:endCxn id="107" idx="3"/>
          </p:cNvCxnSpPr>
          <p:nvPr/>
        </p:nvCxnSpPr>
        <p:spPr>
          <a:xfrm rot="10800000" flipV="1">
            <a:off x="4571463" y="1884827"/>
            <a:ext cx="750771" cy="2189533"/>
          </a:xfrm>
          <a:prstGeom prst="bentConnector3">
            <a:avLst>
              <a:gd name="adj1" fmla="val 50000"/>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18" name="テキスト ボックス 117"/>
          <p:cNvSpPr txBox="1"/>
          <p:nvPr/>
        </p:nvSpPr>
        <p:spPr>
          <a:xfrm>
            <a:off x="1913152" y="3511324"/>
            <a:ext cx="1670840" cy="276999"/>
          </a:xfrm>
          <a:prstGeom prst="rect">
            <a:avLst/>
          </a:prstGeom>
          <a:noFill/>
        </p:spPr>
        <p:txBody>
          <a:bodyPr wrap="square" rtlCol="0">
            <a:spAutoFit/>
          </a:bodyPr>
          <a:lstStyle/>
          <a:p>
            <a:pPr algn="ctr"/>
            <a:r>
              <a:rPr lang="en-US" altLang="ja-JP" sz="1200" dirty="0"/>
              <a:t>Download</a:t>
            </a:r>
            <a:r>
              <a:rPr lang="ja-JP" altLang="en-US" sz="1200" dirty="0"/>
              <a:t> </a:t>
            </a:r>
            <a:r>
              <a:rPr lang="en-US" altLang="ja-JP" sz="1200" dirty="0"/>
              <a:t>request</a:t>
            </a:r>
            <a:endParaRPr kumimoji="1" lang="ja-JP" altLang="en-US" sz="900" dirty="0"/>
          </a:p>
        </p:txBody>
      </p:sp>
      <p:sp>
        <p:nvSpPr>
          <p:cNvPr id="119" name="テキスト ボックス 118"/>
          <p:cNvSpPr txBox="1"/>
          <p:nvPr/>
        </p:nvSpPr>
        <p:spPr>
          <a:xfrm>
            <a:off x="3478415" y="4467436"/>
            <a:ext cx="1093047" cy="646331"/>
          </a:xfrm>
          <a:prstGeom prst="rect">
            <a:avLst/>
          </a:prstGeom>
          <a:noFill/>
        </p:spPr>
        <p:txBody>
          <a:bodyPr wrap="square" rtlCol="0">
            <a:spAutoFit/>
          </a:bodyPr>
          <a:lstStyle/>
          <a:p>
            <a:pPr algn="ctr"/>
            <a:r>
              <a:rPr lang="ja-JP" altLang="en-US" sz="1200" dirty="0"/>
              <a:t>複数ファイルを取得し、</a:t>
            </a:r>
            <a:r>
              <a:rPr lang="en-US" altLang="ja-JP" sz="1200" dirty="0"/>
              <a:t>Zip</a:t>
            </a:r>
            <a:r>
              <a:rPr lang="ja-JP" altLang="en-US" sz="1200" dirty="0"/>
              <a:t>にする</a:t>
            </a:r>
            <a:endParaRPr kumimoji="1" lang="ja-JP" altLang="en-US" sz="900" dirty="0"/>
          </a:p>
        </p:txBody>
      </p:sp>
      <p:sp>
        <p:nvSpPr>
          <p:cNvPr id="120" name="ひし形 119"/>
          <p:cNvSpPr/>
          <p:nvPr/>
        </p:nvSpPr>
        <p:spPr>
          <a:xfrm>
            <a:off x="1942622" y="38623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1" name="ひし形 120"/>
          <p:cNvSpPr/>
          <p:nvPr/>
        </p:nvSpPr>
        <p:spPr>
          <a:xfrm>
            <a:off x="3587453" y="4243416"/>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122" name="コネクタ: カギ線 121"/>
          <p:cNvCxnSpPr>
            <a:stCxn id="120" idx="3"/>
            <a:endCxn id="121" idx="1"/>
          </p:cNvCxnSpPr>
          <p:nvPr/>
        </p:nvCxnSpPr>
        <p:spPr>
          <a:xfrm>
            <a:off x="2012364" y="3896590"/>
            <a:ext cx="1575089" cy="381026"/>
          </a:xfrm>
          <a:prstGeom prst="bentConnector3">
            <a:avLst>
              <a:gd name="adj1" fmla="val 28069"/>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27" name="テキスト ボックス 126"/>
          <p:cNvSpPr txBox="1"/>
          <p:nvPr/>
        </p:nvSpPr>
        <p:spPr>
          <a:xfrm>
            <a:off x="2284536" y="4277591"/>
            <a:ext cx="1475883" cy="276999"/>
          </a:xfrm>
          <a:prstGeom prst="rect">
            <a:avLst/>
          </a:prstGeom>
          <a:noFill/>
        </p:spPr>
        <p:txBody>
          <a:bodyPr wrap="square" rtlCol="0">
            <a:spAutoFit/>
          </a:bodyPr>
          <a:lstStyle/>
          <a:p>
            <a:pPr algn="ctr"/>
            <a:r>
              <a:rPr lang="en-US" altLang="ja-JP" sz="1200" dirty="0"/>
              <a:t>Zip Download</a:t>
            </a:r>
            <a:endParaRPr kumimoji="1" lang="ja-JP" altLang="en-US" sz="900" dirty="0"/>
          </a:p>
        </p:txBody>
      </p:sp>
      <p:sp>
        <p:nvSpPr>
          <p:cNvPr id="132" name="四角形: 角を丸くする 131"/>
          <p:cNvSpPr/>
          <p:nvPr/>
        </p:nvSpPr>
        <p:spPr>
          <a:xfrm>
            <a:off x="9474219" y="768603"/>
            <a:ext cx="2689299" cy="1150425"/>
          </a:xfrm>
          <a:prstGeom prst="roundRect">
            <a:avLst>
              <a:gd name="adj" fmla="val 10093"/>
            </a:avLst>
          </a:prstGeom>
          <a:solidFill>
            <a:schemeClr val="accent1">
              <a:lumMod val="20000"/>
              <a:lumOff val="80000"/>
              <a:alpha val="50000"/>
            </a:schemeClr>
          </a:solidFill>
          <a:ln w="6350">
            <a:solidFill>
              <a:schemeClr val="accent1">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Ø"/>
            </a:pPr>
            <a:r>
              <a:rPr lang="ja-JP" altLang="en-US" sz="900" dirty="0">
                <a:solidFill>
                  <a:schemeClr val="tx1"/>
                </a:solidFill>
              </a:rPr>
              <a:t>ファイルは</a:t>
            </a:r>
            <a:r>
              <a:rPr lang="en-US" altLang="ja-JP" sz="900" dirty="0">
                <a:solidFill>
                  <a:schemeClr val="tx1"/>
                </a:solidFill>
              </a:rPr>
              <a:t>SPO</a:t>
            </a:r>
            <a:r>
              <a:rPr lang="ja-JP" altLang="en-US" sz="900" dirty="0">
                <a:solidFill>
                  <a:schemeClr val="tx1"/>
                </a:solidFill>
              </a:rPr>
              <a:t>に保存する場合、左記の</a:t>
            </a:r>
            <a:r>
              <a:rPr lang="en-US" altLang="ja-JP" sz="900" dirty="0">
                <a:solidFill>
                  <a:schemeClr val="tx1"/>
                </a:solidFill>
              </a:rPr>
              <a:t>Dataverse</a:t>
            </a:r>
            <a:r>
              <a:rPr lang="ja-JP" altLang="en-US" sz="900" dirty="0">
                <a:solidFill>
                  <a:schemeClr val="tx1"/>
                </a:solidFill>
              </a:rPr>
              <a:t>系は不要。</a:t>
            </a:r>
            <a:r>
              <a:rPr lang="en-US" altLang="ja-JP" sz="900" dirty="0">
                <a:solidFill>
                  <a:schemeClr val="tx1"/>
                </a:solidFill>
              </a:rPr>
              <a:t>App</a:t>
            </a:r>
            <a:r>
              <a:rPr lang="ja-JP" altLang="en-US" sz="900" dirty="0">
                <a:solidFill>
                  <a:schemeClr val="tx1"/>
                </a:solidFill>
              </a:rPr>
              <a:t>ロジックでファイルを複数階層でフォルダでフォルダ内のファイル数を抑える</a:t>
            </a:r>
            <a:endParaRPr lang="en-US" altLang="ja-JP" sz="900" dirty="0">
              <a:solidFill>
                <a:schemeClr val="tx1"/>
              </a:solidFill>
            </a:endParaRPr>
          </a:p>
          <a:p>
            <a:pPr marL="171450" indent="-171450">
              <a:buFont typeface="Wingdings" panose="05000000000000000000" pitchFamily="2" charset="2"/>
              <a:buChar char="Ø"/>
            </a:pPr>
            <a:r>
              <a:rPr lang="ja-JP" altLang="en-US" sz="900" dirty="0">
                <a:solidFill>
                  <a:schemeClr val="tx1"/>
                </a:solidFill>
              </a:rPr>
              <a:t>他</a:t>
            </a:r>
            <a:r>
              <a:rPr lang="en-US" altLang="ja-JP" sz="900" dirty="0">
                <a:solidFill>
                  <a:schemeClr val="tx1"/>
                </a:solidFill>
              </a:rPr>
              <a:t>Storage</a:t>
            </a:r>
            <a:r>
              <a:rPr lang="ja-JP" altLang="en-US" sz="900" dirty="0">
                <a:solidFill>
                  <a:schemeClr val="tx1"/>
                </a:solidFill>
              </a:rPr>
              <a:t>に保存したい場合（</a:t>
            </a:r>
            <a:r>
              <a:rPr lang="en-US" altLang="ja-JP" sz="900" dirty="0">
                <a:solidFill>
                  <a:schemeClr val="tx1"/>
                </a:solidFill>
              </a:rPr>
              <a:t>AWS</a:t>
            </a:r>
            <a:r>
              <a:rPr lang="ja-JP" altLang="en-US" sz="900" dirty="0">
                <a:solidFill>
                  <a:schemeClr val="tx1"/>
                </a:solidFill>
              </a:rPr>
              <a:t>、</a:t>
            </a:r>
            <a:r>
              <a:rPr lang="en-US" altLang="ja-JP" sz="900" dirty="0">
                <a:solidFill>
                  <a:schemeClr val="tx1"/>
                </a:solidFill>
              </a:rPr>
              <a:t>Azure</a:t>
            </a:r>
            <a:r>
              <a:rPr lang="ja-JP" altLang="en-US" sz="900" dirty="0">
                <a:solidFill>
                  <a:schemeClr val="tx1"/>
                </a:solidFill>
              </a:rPr>
              <a:t>）の場合、対応する</a:t>
            </a:r>
            <a:r>
              <a:rPr lang="en-US" altLang="ja-JP" sz="900" dirty="0">
                <a:solidFill>
                  <a:schemeClr val="tx1"/>
                </a:solidFill>
              </a:rPr>
              <a:t>Connector</a:t>
            </a:r>
            <a:r>
              <a:rPr lang="ja-JP" altLang="en-US" sz="900" dirty="0">
                <a:solidFill>
                  <a:schemeClr val="tx1"/>
                </a:solidFill>
              </a:rPr>
              <a:t>が必要</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評価結果</a:t>
            </a:r>
            <a:endParaRPr kumimoji="1" lang="ja-JP" altLang="en-US" dirty="0"/>
          </a:p>
        </p:txBody>
      </p:sp>
      <p:graphicFrame>
        <p:nvGraphicFramePr>
          <p:cNvPr id="6" name="コンテンツ プレースホルダー 5"/>
          <p:cNvGraphicFramePr>
            <a:graphicFrameLocks noGrp="1"/>
          </p:cNvGraphicFramePr>
          <p:nvPr>
            <p:ph sz="quarter" idx="10"/>
          </p:nvPr>
        </p:nvGraphicFramePr>
        <p:xfrm>
          <a:off x="247944" y="742609"/>
          <a:ext cx="11602911" cy="5888482"/>
        </p:xfrm>
        <a:graphic>
          <a:graphicData uri="http://schemas.openxmlformats.org/drawingml/2006/table">
            <a:tbl>
              <a:tblPr firstRow="1" bandRow="1">
                <a:tableStyleId>{5C22544A-7EE6-4342-B048-85BDC9FD1C3A}</a:tableStyleId>
              </a:tblPr>
              <a:tblGrid>
                <a:gridCol w="304994">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629920">
                  <a:extLst>
                    <a:ext uri="{9D8B030D-6E8A-4147-A177-3AD203B41FA5}">
                      <a16:colId xmlns:a16="http://schemas.microsoft.com/office/drawing/2014/main" val="20002"/>
                    </a:ext>
                  </a:extLst>
                </a:gridCol>
                <a:gridCol w="1593787">
                  <a:extLst>
                    <a:ext uri="{9D8B030D-6E8A-4147-A177-3AD203B41FA5}">
                      <a16:colId xmlns:a16="http://schemas.microsoft.com/office/drawing/2014/main" val="20003"/>
                    </a:ext>
                  </a:extLst>
                </a:gridCol>
                <a:gridCol w="1096448">
                  <a:extLst>
                    <a:ext uri="{9D8B030D-6E8A-4147-A177-3AD203B41FA5}">
                      <a16:colId xmlns:a16="http://schemas.microsoft.com/office/drawing/2014/main" val="20004"/>
                    </a:ext>
                  </a:extLst>
                </a:gridCol>
                <a:gridCol w="547559">
                  <a:extLst>
                    <a:ext uri="{9D8B030D-6E8A-4147-A177-3AD203B41FA5}">
                      <a16:colId xmlns:a16="http://schemas.microsoft.com/office/drawing/2014/main" val="20005"/>
                    </a:ext>
                  </a:extLst>
                </a:gridCol>
                <a:gridCol w="547559">
                  <a:extLst>
                    <a:ext uri="{9D8B030D-6E8A-4147-A177-3AD203B41FA5}">
                      <a16:colId xmlns:a16="http://schemas.microsoft.com/office/drawing/2014/main" val="20006"/>
                    </a:ext>
                  </a:extLst>
                </a:gridCol>
                <a:gridCol w="547559">
                  <a:extLst>
                    <a:ext uri="{9D8B030D-6E8A-4147-A177-3AD203B41FA5}">
                      <a16:colId xmlns:a16="http://schemas.microsoft.com/office/drawing/2014/main" val="20007"/>
                    </a:ext>
                  </a:extLst>
                </a:gridCol>
                <a:gridCol w="547559">
                  <a:extLst>
                    <a:ext uri="{9D8B030D-6E8A-4147-A177-3AD203B41FA5}">
                      <a16:colId xmlns:a16="http://schemas.microsoft.com/office/drawing/2014/main" val="20008"/>
                    </a:ext>
                  </a:extLst>
                </a:gridCol>
                <a:gridCol w="547559">
                  <a:extLst>
                    <a:ext uri="{9D8B030D-6E8A-4147-A177-3AD203B41FA5}">
                      <a16:colId xmlns:a16="http://schemas.microsoft.com/office/drawing/2014/main" val="20009"/>
                    </a:ext>
                  </a:extLst>
                </a:gridCol>
                <a:gridCol w="547559">
                  <a:extLst>
                    <a:ext uri="{9D8B030D-6E8A-4147-A177-3AD203B41FA5}">
                      <a16:colId xmlns:a16="http://schemas.microsoft.com/office/drawing/2014/main" val="20010"/>
                    </a:ext>
                  </a:extLst>
                </a:gridCol>
                <a:gridCol w="547559">
                  <a:extLst>
                    <a:ext uri="{9D8B030D-6E8A-4147-A177-3AD203B41FA5}">
                      <a16:colId xmlns:a16="http://schemas.microsoft.com/office/drawing/2014/main" val="20011"/>
                    </a:ext>
                  </a:extLst>
                </a:gridCol>
                <a:gridCol w="2244932">
                  <a:extLst>
                    <a:ext uri="{9D8B030D-6E8A-4147-A177-3AD203B41FA5}">
                      <a16:colId xmlns:a16="http://schemas.microsoft.com/office/drawing/2014/main" val="20012"/>
                    </a:ext>
                  </a:extLst>
                </a:gridCol>
                <a:gridCol w="340778">
                  <a:extLst>
                    <a:ext uri="{9D8B030D-6E8A-4147-A177-3AD203B41FA5}">
                      <a16:colId xmlns:a16="http://schemas.microsoft.com/office/drawing/2014/main" val="20013"/>
                    </a:ext>
                  </a:extLst>
                </a:gridCol>
                <a:gridCol w="1101939">
                  <a:extLst>
                    <a:ext uri="{9D8B030D-6E8A-4147-A177-3AD203B41FA5}">
                      <a16:colId xmlns:a16="http://schemas.microsoft.com/office/drawing/2014/main" val="20014"/>
                    </a:ext>
                  </a:extLst>
                </a:gridCol>
              </a:tblGrid>
              <a:tr h="167494">
                <a:tc>
                  <a:txBody>
                    <a:bodyPr/>
                    <a:lstStyle/>
                    <a:p>
                      <a:pPr algn="l" fontAlgn="t"/>
                      <a:r>
                        <a:rPr lang="en-US" altLang="ja-JP" sz="600" u="none" strike="noStrike">
                          <a:effectLst/>
                        </a:rPr>
                        <a:t>#</a:t>
                      </a:r>
                      <a:endParaRPr lang="en-US" altLang="ja-JP"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大項目</a:t>
                      </a:r>
                      <a:endParaRPr lang="ja-JP" altLang="en-US"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小項目</a:t>
                      </a:r>
                      <a:endParaRPr lang="ja-JP" altLang="en-US"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dirty="0">
                          <a:effectLst/>
                        </a:rPr>
                        <a:t>評価項目</a:t>
                      </a:r>
                      <a:endParaRPr lang="ja-JP" altLang="en-US" sz="600" b="1" i="0" u="none" strike="noStrike" dirty="0">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評価結果・コメント</a:t>
                      </a:r>
                      <a:br>
                        <a:rPr lang="ja-JP" altLang="en-US" sz="600" u="none" strike="noStrike">
                          <a:effectLst/>
                        </a:rPr>
                      </a:br>
                      <a:r>
                        <a:rPr lang="ja-JP" altLang="en-US" sz="600" u="none" strike="noStrike">
                          <a:effectLst/>
                        </a:rPr>
                        <a:t>○：要件を十分満たす</a:t>
                      </a:r>
                      <a:br>
                        <a:rPr lang="ja-JP" altLang="en-US" sz="600" u="none" strike="noStrike">
                          <a:effectLst/>
                        </a:rPr>
                      </a:br>
                      <a:r>
                        <a:rPr lang="ja-JP" altLang="en-US" sz="600" u="none" strike="noStrike">
                          <a:effectLst/>
                        </a:rPr>
                        <a:t>△：要件を満たすか情報が不十分</a:t>
                      </a:r>
                      <a:br>
                        <a:rPr lang="ja-JP" altLang="en-US" sz="600" u="none" strike="noStrike">
                          <a:effectLst/>
                        </a:rPr>
                      </a:br>
                      <a:r>
                        <a:rPr lang="en-US" altLang="ja-JP" sz="600" u="none" strike="noStrike">
                          <a:effectLst/>
                        </a:rPr>
                        <a:t>×</a:t>
                      </a:r>
                      <a:r>
                        <a:rPr lang="ja-JP" altLang="en-US" sz="600" u="none" strike="noStrike">
                          <a:effectLst/>
                        </a:rPr>
                        <a:t>：要件を十分満たせない</a:t>
                      </a:r>
                      <a:endParaRPr lang="ja-JP" altLang="en-US"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Alfresco Content Services</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SharePoint Online</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Teamcenter</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Aras Innovator</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ServiceNow</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楽々</a:t>
                      </a:r>
                      <a:r>
                        <a:rPr lang="de-DE" sz="600" u="none" strike="noStrike">
                          <a:effectLst/>
                        </a:rPr>
                        <a:t>Document Plus</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SmartDB</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dirty="0">
                          <a:effectLst/>
                        </a:rPr>
                        <a:t>OpenText Content Management</a:t>
                      </a:r>
                      <a:endParaRPr lang="de-DE" sz="600" b="1" i="0" u="none" strike="noStrike" dirty="0">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en-US" sz="600" u="none" strike="noStrike" dirty="0">
                          <a:effectLst/>
                        </a:rPr>
                        <a:t>GCJ Power Platform/Office　365案</a:t>
                      </a:r>
                      <a:endParaRPr lang="en-US" sz="600" b="1" i="0" u="none" strike="noStrike" dirty="0">
                        <a:solidFill>
                          <a:srgbClr val="FFFFFF"/>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0"/>
                  </a:ext>
                </a:extLst>
              </a:tr>
              <a:tr h="125692">
                <a:tc>
                  <a:txBody>
                    <a:bodyPr/>
                    <a:lstStyle/>
                    <a:p>
                      <a:pPr algn="r" fontAlgn="t"/>
                      <a:r>
                        <a:rPr lang="en-US" altLang="ja-JP" sz="600" u="none" strike="noStrike">
                          <a:effectLst/>
                        </a:rPr>
                        <a:t>1</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文書作成</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文書の複製</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作成されたトランザクションデータ（文書）をコピーして、一部の項目だけを変更し新規文書として登録できること</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dirty="0">
                          <a:effectLst/>
                        </a:rPr>
                        <a:t>〇　</a:t>
                      </a:r>
                      <a:r>
                        <a:rPr lang="de-DE" sz="600" u="none" strike="noStrike" dirty="0">
                          <a:effectLst/>
                        </a:rPr>
                        <a:t>Power Automate</a:t>
                      </a:r>
                      <a:r>
                        <a:rPr lang="ja-JP" altLang="en-US" sz="600" u="none" strike="noStrike" dirty="0">
                          <a:effectLst/>
                        </a:rPr>
                        <a:t>の</a:t>
                      </a:r>
                      <a:r>
                        <a:rPr lang="de-DE" sz="600" u="none" strike="noStrike" dirty="0">
                          <a:effectLst/>
                        </a:rPr>
                        <a:t>Flow</a:t>
                      </a:r>
                      <a:r>
                        <a:rPr lang="ja-JP" altLang="en-US" sz="600" u="none" strike="noStrike" dirty="0">
                          <a:effectLst/>
                        </a:rPr>
                        <a:t>で実装。簡単ならば、</a:t>
                      </a:r>
                      <a:r>
                        <a:rPr lang="de-DE" sz="600" u="none" strike="noStrike" dirty="0">
                          <a:effectLst/>
                        </a:rPr>
                        <a:t>Power Apps</a:t>
                      </a:r>
                      <a:r>
                        <a:rPr lang="ja-JP" altLang="en-US" sz="600" u="none" strike="noStrike" dirty="0">
                          <a:effectLst/>
                        </a:rPr>
                        <a:t>のみでも可能。</a:t>
                      </a:r>
                    </a:p>
                    <a:p>
                      <a:pPr algn="l" fontAlgn="t"/>
                      <a:r>
                        <a:rPr lang="ja-JP" altLang="en-US" sz="600" u="none" strike="noStrike" dirty="0">
                          <a:effectLst/>
                        </a:rPr>
                        <a:t>　</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1"/>
                  </a:ext>
                </a:extLst>
              </a:tr>
              <a:tr h="418310">
                <a:tc>
                  <a:txBody>
                    <a:bodyPr/>
                    <a:lstStyle/>
                    <a:p>
                      <a:pPr algn="r" fontAlgn="t"/>
                      <a:r>
                        <a:rPr lang="en-US" altLang="ja-JP" sz="600" u="none" strike="noStrike">
                          <a:effectLst/>
                        </a:rPr>
                        <a:t>1</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文書作成</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文書の複製</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dirty="0">
                          <a:effectLst/>
                        </a:rPr>
                        <a:t>作成されたトランザクションデータ（文書）をコピーして、一部の項目だけを変更し新規文書として登録できること</a:t>
                      </a:r>
                      <a:endParaRPr lang="ja-JP" altLang="en-US" sz="600" b="0" i="0" u="none" strike="noStrike" dirty="0">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dirty="0">
                          <a:effectLst/>
                        </a:rPr>
                        <a:t>（機能・非機能要件でドロップしたため問い合わせせず）</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文書のコピー</a:t>
                      </a:r>
                      <a:r>
                        <a:rPr lang="en-US" altLang="ja-JP" sz="600" u="none" strike="noStrike">
                          <a:effectLst/>
                        </a:rPr>
                        <a:t>(</a:t>
                      </a:r>
                      <a:r>
                        <a:rPr lang="ja-JP" altLang="en-US" sz="600" u="none" strike="noStrike">
                          <a:effectLst/>
                        </a:rPr>
                        <a:t>再利用</a:t>
                      </a:r>
                      <a:r>
                        <a:rPr lang="en-US" altLang="ja-JP" sz="600" u="none" strike="noStrike">
                          <a:effectLst/>
                        </a:rPr>
                        <a:t>)</a:t>
                      </a:r>
                      <a:r>
                        <a:rPr lang="ja-JP" altLang="en-US" sz="600" u="none" strike="noStrike">
                          <a:effectLst/>
                        </a:rPr>
                        <a:t>をする機能がございます。</a:t>
                      </a:r>
                      <a:br>
                        <a:rPr lang="ja-JP" altLang="en-US" sz="600" u="none" strike="noStrike">
                          <a:effectLst/>
                        </a:rPr>
                      </a:br>
                      <a:r>
                        <a:rPr lang="ja-JP" altLang="en-US" sz="600" u="none" strike="noStrike">
                          <a:effectLst/>
                        </a:rPr>
                        <a:t>　 また、項目ごとに再利用可否の設定ができるため、一部のみ引き継ぐことも可能です。</a:t>
                      </a:r>
                      <a:br>
                        <a:rPr lang="ja-JP" altLang="en-US" sz="600" u="none" strike="noStrike">
                          <a:effectLst/>
                        </a:rPr>
                      </a:br>
                      <a:r>
                        <a:rPr lang="ja-JP" altLang="en-US" sz="600" u="none" strike="noStrike">
                          <a:effectLst/>
                        </a:rPr>
                        <a:t>　　●参考サイト： こちら</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可能です。標準機能としては大きく３通りのご用意があります。一つ目は文書管理としてシンプルなコピー、別バージョンとしての登録機能。二つ目はビューアー機能として用意している機能なのですが、文書にコメントなどを追記した上で別文書（</a:t>
                      </a:r>
                      <a:r>
                        <a:rPr lang="en-US" altLang="ja-JP" sz="600" u="none" strike="noStrike">
                          <a:effectLst/>
                        </a:rPr>
                        <a:t>PDF</a:t>
                      </a:r>
                      <a:r>
                        <a:rPr lang="ja-JP" altLang="en-US" sz="600" u="none" strike="noStrike">
                          <a:effectLst/>
                        </a:rPr>
                        <a:t>）として出力する機能。そして三つ目は</a:t>
                      </a:r>
                      <a:r>
                        <a:rPr lang="en-US" altLang="ja-JP" sz="600" u="none" strike="noStrike">
                          <a:effectLst/>
                        </a:rPr>
                        <a:t>O365</a:t>
                      </a:r>
                      <a:r>
                        <a:rPr lang="ja-JP" altLang="en-US" sz="600" u="none" strike="noStrike">
                          <a:effectLst/>
                        </a:rPr>
                        <a:t>との連携機能として、</a:t>
                      </a:r>
                      <a:r>
                        <a:rPr lang="en-US" altLang="ja-JP" sz="600" u="none" strike="noStrike">
                          <a:effectLst/>
                        </a:rPr>
                        <a:t>Word</a:t>
                      </a:r>
                      <a:r>
                        <a:rPr lang="ja-JP" altLang="en-US" sz="600" u="none" strike="noStrike">
                          <a:effectLst/>
                        </a:rPr>
                        <a:t>オンラインなどで展開し、別ファイルとして保存する方法があります。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02"/>
                  </a:ext>
                </a:extLst>
              </a:tr>
              <a:tr h="0">
                <a:tc>
                  <a:txBody>
                    <a:bodyPr/>
                    <a:lstStyle/>
                    <a:p>
                      <a:pPr algn="r" fontAlgn="t"/>
                      <a:r>
                        <a:rPr lang="en-US" altLang="ja-JP" sz="600" u="none" strike="noStrike">
                          <a:effectLst/>
                        </a:rPr>
                        <a:t>2</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差戻</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en-US" altLang="ja-JP" sz="600" u="none" strike="noStrike">
                          <a:effectLst/>
                        </a:rPr>
                        <a:t>WF</a:t>
                      </a:r>
                      <a:r>
                        <a:rPr lang="ja-JP" altLang="en-US" sz="600" u="none" strike="noStrike">
                          <a:effectLst/>
                        </a:rPr>
                        <a:t>の差し戻し機能について、指定の</a:t>
                      </a:r>
                      <a:r>
                        <a:rPr lang="en-US" altLang="ja-JP" sz="600" u="none" strike="noStrike">
                          <a:effectLst/>
                        </a:rPr>
                        <a:t>WF</a:t>
                      </a:r>
                      <a:r>
                        <a:rPr lang="ja-JP" altLang="en-US" sz="600" u="none" strike="noStrike">
                          <a:effectLst/>
                        </a:rPr>
                        <a:t>申請先に差し戻すこと可能か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dirty="0">
                          <a:effectLst/>
                        </a:rPr>
                        <a:t>△</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dirty="0">
                          <a:effectLst/>
                        </a:rPr>
                        <a:t>〇　</a:t>
                      </a:r>
                      <a:r>
                        <a:rPr lang="de-DE" sz="600" u="none" strike="noStrike" dirty="0">
                          <a:effectLst/>
                        </a:rPr>
                        <a:t>Power Apps</a:t>
                      </a:r>
                      <a:r>
                        <a:rPr lang="ja-JP" altLang="en-US" sz="600" u="none" strike="noStrike" dirty="0">
                          <a:effectLst/>
                        </a:rPr>
                        <a:t>で十分に可能。</a:t>
                      </a:r>
                    </a:p>
                    <a:p>
                      <a:pPr algn="l" fontAlgn="t"/>
                      <a:r>
                        <a:rPr lang="ja-JP" altLang="en-US" sz="600" u="none" strike="noStrike" dirty="0">
                          <a:effectLst/>
                        </a:rPr>
                        <a:t>　</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3"/>
                  </a:ext>
                </a:extLst>
              </a:tr>
              <a:tr h="376507">
                <a:tc>
                  <a:txBody>
                    <a:bodyPr/>
                    <a:lstStyle/>
                    <a:p>
                      <a:pPr algn="r" fontAlgn="t"/>
                      <a:r>
                        <a:rPr lang="en-US" altLang="ja-JP" sz="600" u="none" strike="noStrike">
                          <a:effectLst/>
                        </a:rPr>
                        <a:t>2</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差戻</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en-US" altLang="ja-JP" sz="600" u="none" strike="noStrike">
                          <a:effectLst/>
                        </a:rPr>
                        <a:t>WF</a:t>
                      </a:r>
                      <a:r>
                        <a:rPr lang="ja-JP" altLang="en-US" sz="600" u="none" strike="noStrike">
                          <a:effectLst/>
                        </a:rPr>
                        <a:t>の差し戻し機能について、指定の</a:t>
                      </a:r>
                      <a:r>
                        <a:rPr lang="en-US" altLang="ja-JP" sz="600" u="none" strike="noStrike">
                          <a:effectLst/>
                        </a:rPr>
                        <a:t>WF</a:t>
                      </a:r>
                      <a:r>
                        <a:rPr lang="ja-JP" altLang="en-US" sz="600" u="none" strike="noStrike">
                          <a:effectLst/>
                        </a:rPr>
                        <a:t>申請先に差し戻すこと可能か</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各申請先への差し戻しプロセスを事前に作成することで実現可能です。</a:t>
                      </a:r>
                      <a:br>
                        <a:rPr lang="ja-JP" altLang="en-US" sz="600" u="none" strike="noStrike">
                          <a:effectLst/>
                        </a:rPr>
                      </a:br>
                      <a:r>
                        <a:rPr lang="ja-JP" altLang="en-US" sz="600" u="none" strike="noStrike">
                          <a:effectLst/>
                        </a:rPr>
                        <a:t>　   ●参考サイト： こちら</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dirty="0">
                          <a:effectLst/>
                        </a:rPr>
                        <a:t>不可能ではありませんが推奨できません。別途ワークフローシステムとの連携を推奨します。</a:t>
                      </a:r>
                      <a:br>
                        <a:rPr lang="ja-JP" altLang="en-US" sz="600" u="none" strike="noStrike" dirty="0">
                          <a:effectLst/>
                        </a:rPr>
                      </a:br>
                      <a:r>
                        <a:rPr lang="ja-JP" altLang="en-US" sz="600" u="none" strike="noStrike" dirty="0">
                          <a:effectLst/>
                        </a:rPr>
                        <a:t>標準のアクションとしては、却下された場合は提起者に差戻しの使用です。ワークフローマップの否認時のアクションとして一周だけの差戻し（</a:t>
                      </a:r>
                      <a:r>
                        <a:rPr lang="en-US" altLang="ja-JP" sz="600" u="none" strike="noStrike" dirty="0">
                          <a:effectLst/>
                        </a:rPr>
                        <a:t>2</a:t>
                      </a:r>
                      <a:r>
                        <a:rPr lang="ja-JP" altLang="en-US" sz="600" u="none" strike="noStrike" dirty="0">
                          <a:effectLst/>
                        </a:rPr>
                        <a:t>回目はフロー自体のクリア）などを挟みこむことは可能ですが、多くの分岐を設計しなければいけないことや一定のコーディングなども必要となるため、推奨できません。</a:t>
                      </a:r>
                      <a:br>
                        <a:rPr lang="ja-JP" altLang="en-US" sz="600" u="none" strike="noStrike" dirty="0">
                          <a:effectLst/>
                        </a:rPr>
                      </a:br>
                      <a:r>
                        <a:rPr lang="ja-JP" altLang="en-US" sz="600" u="none" strike="noStrike" dirty="0">
                          <a:effectLst/>
                        </a:rPr>
                        <a:t>もし必須要件であり、全体のワークフロー数が多いのであれば設定</a:t>
                      </a:r>
                      <a:r>
                        <a:rPr lang="en-US" altLang="ja-JP" sz="600" u="none" strike="noStrike" dirty="0">
                          <a:effectLst/>
                        </a:rPr>
                        <a:t>/</a:t>
                      </a:r>
                      <a:r>
                        <a:rPr lang="ja-JP" altLang="en-US" sz="600" u="none" strike="noStrike" dirty="0">
                          <a:effectLst/>
                        </a:rPr>
                        <a:t>メンテナンス工数の観点からも別ワークフローシステムとの連携を推奨します。</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04"/>
                  </a:ext>
                </a:extLst>
              </a:tr>
              <a:tr h="0">
                <a:tc>
                  <a:txBody>
                    <a:bodyPr/>
                    <a:lstStyle/>
                    <a:p>
                      <a:pPr algn="r" fontAlgn="t"/>
                      <a:r>
                        <a:rPr lang="en-US" altLang="ja-JP" sz="600" u="none" strike="noStrike">
                          <a:effectLst/>
                        </a:rPr>
                        <a:t>3</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多段階</a:t>
                      </a:r>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ワークフローの確認先を最大</a:t>
                      </a:r>
                      <a:r>
                        <a:rPr lang="en-US" altLang="ja-JP" sz="600" u="none" strike="noStrike">
                          <a:effectLst/>
                        </a:rPr>
                        <a:t>10</a:t>
                      </a:r>
                      <a:r>
                        <a:rPr lang="ja-JP" altLang="en-US" sz="600" u="none" strike="noStrike">
                          <a:effectLst/>
                        </a:rPr>
                        <a:t>個設定できるか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dirty="0">
                          <a:effectLst/>
                        </a:rPr>
                        <a:t>〇　</a:t>
                      </a:r>
                      <a:r>
                        <a:rPr lang="de-DE" sz="600" u="none" strike="noStrike" dirty="0">
                          <a:effectLst/>
                        </a:rPr>
                        <a:t>Power Apps</a:t>
                      </a:r>
                      <a:r>
                        <a:rPr lang="ja-JP" altLang="en-US" sz="600" u="none" strike="noStrike" dirty="0">
                          <a:effectLst/>
                        </a:rPr>
                        <a:t>で十分に可能。</a:t>
                      </a:r>
                    </a:p>
                    <a:p>
                      <a:pPr algn="l" fontAlgn="t"/>
                      <a:r>
                        <a:rPr lang="ja-JP" altLang="en-US" sz="600" u="none" strike="noStrike" dirty="0">
                          <a:effectLst/>
                        </a:rPr>
                        <a:t>　</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5"/>
                  </a:ext>
                </a:extLst>
              </a:tr>
              <a:tr h="181697">
                <a:tc>
                  <a:txBody>
                    <a:bodyPr/>
                    <a:lstStyle/>
                    <a:p>
                      <a:pPr algn="r" fontAlgn="ctr"/>
                      <a:r>
                        <a:rPr lang="en-US" altLang="ja-JP" sz="600" u="none" strike="noStrike">
                          <a:effectLst/>
                        </a:rPr>
                        <a:t>3</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多段階</a:t>
                      </a:r>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ワークフローの確認先を最大</a:t>
                      </a:r>
                      <a:r>
                        <a:rPr lang="en-US" altLang="ja-JP" sz="600" u="none" strike="noStrike">
                          <a:effectLst/>
                        </a:rPr>
                        <a:t>10</a:t>
                      </a:r>
                      <a:r>
                        <a:rPr lang="ja-JP" altLang="en-US" sz="600" u="none" strike="noStrike">
                          <a:effectLst/>
                        </a:rPr>
                        <a:t>個設定できるか</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対応可能です。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dirty="0">
                          <a:effectLst/>
                        </a:rPr>
                        <a:t>直列であれば簡単です。並列の場合は、</a:t>
                      </a:r>
                      <a:r>
                        <a:rPr lang="en-US" altLang="ja-JP" sz="600" u="none" strike="noStrike" dirty="0">
                          <a:effectLst/>
                        </a:rPr>
                        <a:t>10</a:t>
                      </a:r>
                      <a:r>
                        <a:rPr lang="ja-JP" altLang="en-US" sz="600" u="none" strike="noStrike" dirty="0">
                          <a:effectLst/>
                        </a:rPr>
                        <a:t>人全員の承認を必要とするか、</a:t>
                      </a:r>
                      <a:r>
                        <a:rPr lang="en-US" altLang="ja-JP" sz="600" u="none" strike="noStrike" dirty="0">
                          <a:effectLst/>
                        </a:rPr>
                        <a:t>10</a:t>
                      </a:r>
                      <a:r>
                        <a:rPr lang="ja-JP" altLang="en-US" sz="600" u="none" strike="noStrike" dirty="0">
                          <a:effectLst/>
                        </a:rPr>
                        <a:t>人中</a:t>
                      </a:r>
                      <a:r>
                        <a:rPr lang="en-US" altLang="ja-JP" sz="600" u="none" strike="noStrike" dirty="0">
                          <a:effectLst/>
                        </a:rPr>
                        <a:t>1</a:t>
                      </a:r>
                      <a:r>
                        <a:rPr lang="ja-JP" altLang="en-US" sz="600" u="none" strike="noStrike" dirty="0">
                          <a:effectLst/>
                        </a:rPr>
                        <a:t>人が承認したら次のステップに移る形のいずれかになります。</a:t>
                      </a:r>
                      <a:r>
                        <a:rPr lang="en-US" altLang="ja-JP" sz="600" u="none" strike="noStrike" dirty="0">
                          <a:effectLst/>
                        </a:rPr>
                        <a:t>10</a:t>
                      </a:r>
                      <a:r>
                        <a:rPr lang="ja-JP" altLang="en-US" sz="600" u="none" strike="noStrike" dirty="0">
                          <a:effectLst/>
                        </a:rPr>
                        <a:t>人の内、上長が承認した場合は残りの確認を必要としない、などといった設定はカスタマイズ対応か、別ワークフローシステムとの連携が必要となります。</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06"/>
                  </a:ext>
                </a:extLst>
              </a:tr>
              <a:tr h="0">
                <a:tc>
                  <a:txBody>
                    <a:bodyPr/>
                    <a:lstStyle/>
                    <a:p>
                      <a:pPr algn="r" fontAlgn="ctr"/>
                      <a:r>
                        <a:rPr lang="en-US" altLang="ja-JP" sz="600" u="none" strike="noStrike">
                          <a:effectLst/>
                        </a:rPr>
                        <a:t>4</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r>
                        <a:rPr lang="ja-JP" altLang="en-US" sz="600" u="none" strike="noStrike">
                          <a:effectLst/>
                        </a:rPr>
                        <a:t>一括変更</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ワークフロー申請先を登録したマスタデータから一括変更できるか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en-US" altLang="ja-JP" sz="600" u="none" strike="noStrike">
                          <a:effectLst/>
                        </a:rPr>
                        <a:t>×</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dirty="0">
                          <a:effectLst/>
                        </a:rPr>
                        <a:t>〇　</a:t>
                      </a:r>
                      <a:r>
                        <a:rPr lang="de-DE" sz="600" u="none" strike="noStrike" dirty="0">
                          <a:effectLst/>
                        </a:rPr>
                        <a:t>Power Apps</a:t>
                      </a:r>
                      <a:r>
                        <a:rPr lang="ja-JP" altLang="en-US" sz="600" u="none" strike="noStrike" dirty="0">
                          <a:effectLst/>
                        </a:rPr>
                        <a:t>で十分に可能。</a:t>
                      </a:r>
                    </a:p>
                    <a:p>
                      <a:pPr algn="l" fontAlgn="t"/>
                      <a:r>
                        <a:rPr lang="ja-JP" altLang="en-US" sz="600" u="none" strike="noStrike" dirty="0">
                          <a:effectLst/>
                        </a:rPr>
                        <a:t>　</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7"/>
                  </a:ext>
                </a:extLst>
              </a:tr>
              <a:tr h="975950">
                <a:tc>
                  <a:txBody>
                    <a:bodyPr/>
                    <a:lstStyle/>
                    <a:p>
                      <a:pPr algn="r" fontAlgn="ctr"/>
                      <a:r>
                        <a:rPr lang="en-US" altLang="ja-JP" sz="600" u="none" strike="noStrike">
                          <a:effectLst/>
                        </a:rPr>
                        <a:t>4</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r>
                        <a:rPr lang="ja-JP" altLang="en-US" sz="600" u="none" strike="noStrike">
                          <a:effectLst/>
                        </a:rPr>
                        <a:t>一括変更</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ワークフロー申請先を登録したマスタデータから一括変更するか</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dirty="0">
                          <a:effectLst/>
                        </a:rPr>
                        <a:t>（機能・非機能要件でドロップしたため問い合わせせず）</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対応可能となっております。</a:t>
                      </a:r>
                      <a:br>
                        <a:rPr lang="ja-JP" altLang="en-US" sz="600" u="none" strike="noStrike">
                          <a:effectLst/>
                        </a:rPr>
                      </a:br>
                      <a:r>
                        <a:rPr lang="ja-JP" altLang="en-US" sz="600" u="none" strike="noStrike">
                          <a:effectLst/>
                        </a:rPr>
                        <a:t>　また上記の変更に関しても現場部門にてノーコードにてご対応いただいている前例もございます。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ワークフロー申請先の一括変更について </a:t>
                      </a:r>
                      <a:r>
                        <a:rPr lang="en-US" altLang="ja-JP" sz="600" u="none" strike="noStrike">
                          <a:effectLst/>
                        </a:rPr>
                        <a:t>Content Management</a:t>
                      </a:r>
                      <a:r>
                        <a:rPr lang="ja-JP" altLang="en-US" sz="600" u="none" strike="noStrike">
                          <a:effectLst/>
                        </a:rPr>
                        <a:t>単体では、申請中のフローを一括で変更する機能はございません。ご要望の機能を実現するためには、以下のいずれかの対応が必要となります。</a:t>
                      </a:r>
                      <a:br>
                        <a:rPr lang="ja-JP" altLang="en-US" sz="600" u="none" strike="noStrike">
                          <a:effectLst/>
                        </a:rPr>
                      </a:br>
                      <a:r>
                        <a:rPr lang="en-US" altLang="ja-JP" sz="600" u="none" strike="noStrike">
                          <a:effectLst/>
                        </a:rPr>
                        <a:t>A⇒B⇒C⇒D</a:t>
                      </a:r>
                      <a:r>
                        <a:rPr lang="ja-JP" altLang="en-US" sz="600" u="none" strike="noStrike">
                          <a:effectLst/>
                        </a:rPr>
                        <a:t>の申請において、</a:t>
                      </a:r>
                      <a:r>
                        <a:rPr lang="en-US" altLang="ja-JP" sz="600" u="none" strike="noStrike">
                          <a:effectLst/>
                        </a:rPr>
                        <a:t>B</a:t>
                      </a:r>
                      <a:r>
                        <a:rPr lang="ja-JP" altLang="en-US" sz="600" u="none" strike="noStrike">
                          <a:effectLst/>
                        </a:rPr>
                        <a:t>以降の申請先を自由入力欄とすることで、手動での変更を可能にする。</a:t>
                      </a:r>
                      <a:br>
                        <a:rPr lang="ja-JP" altLang="en-US" sz="600" u="none" strike="noStrike">
                          <a:effectLst/>
                        </a:rPr>
                      </a:br>
                      <a:r>
                        <a:rPr lang="ja-JP" altLang="en-US" sz="600" u="none" strike="noStrike">
                          <a:effectLst/>
                        </a:rPr>
                        <a:t>別途、ワークフローシステムとの連携により対応する。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08"/>
                  </a:ext>
                </a:extLst>
              </a:tr>
              <a:tr h="0">
                <a:tc>
                  <a:txBody>
                    <a:bodyPr/>
                    <a:lstStyle/>
                    <a:p>
                      <a:pPr algn="r" fontAlgn="ctr"/>
                      <a:r>
                        <a:rPr lang="en-US" altLang="ja-JP" sz="600" u="none" strike="noStrike">
                          <a:effectLst/>
                        </a:rPr>
                        <a:t>5</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承認結果引継ぎ</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マスタデータ変更した場合でも、実施済みの承認結果は引き継がれるか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dirty="0">
                          <a:effectLst/>
                        </a:rPr>
                        <a:t>〇　</a:t>
                      </a:r>
                      <a:r>
                        <a:rPr lang="en-US" altLang="ja-JP" sz="600" u="none" strike="noStrike" dirty="0">
                          <a:effectLst/>
                        </a:rPr>
                        <a:t>DB</a:t>
                      </a:r>
                      <a:r>
                        <a:rPr lang="ja-JP" altLang="en-US" sz="600" u="none" strike="noStrike" dirty="0">
                          <a:effectLst/>
                        </a:rPr>
                        <a:t>設計次第だが、</a:t>
                      </a:r>
                      <a:r>
                        <a:rPr lang="en-US" altLang="ja-JP" sz="600" u="none" strike="noStrike" dirty="0">
                          <a:effectLst/>
                        </a:rPr>
                        <a:t>PowerApps</a:t>
                      </a:r>
                      <a:r>
                        <a:rPr lang="ja-JP" altLang="en-US" sz="600" u="none" strike="noStrike" dirty="0">
                          <a:effectLst/>
                        </a:rPr>
                        <a:t>実績多数あり</a:t>
                      </a:r>
                    </a:p>
                    <a:p>
                      <a:pPr algn="l" fontAlgn="t"/>
                      <a:r>
                        <a:rPr lang="ja-JP" altLang="en-US" sz="600" u="none" strike="noStrike" dirty="0">
                          <a:effectLst/>
                        </a:rPr>
                        <a:t>　</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9"/>
                  </a:ext>
                </a:extLst>
              </a:tr>
              <a:tr h="975950">
                <a:tc>
                  <a:txBody>
                    <a:bodyPr/>
                    <a:lstStyle/>
                    <a:p>
                      <a:pPr algn="r" fontAlgn="ctr"/>
                      <a:r>
                        <a:rPr lang="en-US" altLang="ja-JP" sz="600" u="none" strike="noStrike">
                          <a:effectLst/>
                        </a:rPr>
                        <a:t>5</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承認結果引継ぎ</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マスタデータ変更した場合でも、実施済みの承認結果は引き継がれるか</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対応可能となっております。</a:t>
                      </a:r>
                      <a:br>
                        <a:rPr lang="ja-JP" altLang="en-US" sz="600" u="none" strike="noStrike">
                          <a:effectLst/>
                        </a:rPr>
                      </a:br>
                      <a:r>
                        <a:rPr lang="ja-JP" altLang="en-US" sz="600" u="none" strike="noStrike">
                          <a:effectLst/>
                        </a:rPr>
                        <a:t>また上記の変更に関しても現場部門にてノーコードにてご対応いただいている前例もございます。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実施済み承認結果の引き継ぎについて すでに承認された結果はワークフローの承認結果として残りますので、引き継ぎは可能です。しかし、承認結果自体を変更することはできません。あくまで、既存の承認結果はそのままに、追加で新しいワークフローを開始する形となります。複数の承認結果を前提とされる場合は、単純な承認済みステータスだけでなく、一定のカテゴリ属性を設定することをお勧めいたし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dirty="0">
                          <a:effectLst/>
                        </a:rPr>
                        <a:t>*</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評価結果</a:t>
            </a:r>
            <a:endParaRPr kumimoji="1" lang="ja-JP" altLang="en-US" dirty="0"/>
          </a:p>
        </p:txBody>
      </p:sp>
      <p:graphicFrame>
        <p:nvGraphicFramePr>
          <p:cNvPr id="5" name="コンテンツ プレースホルダー 4"/>
          <p:cNvGraphicFramePr>
            <a:graphicFrameLocks noGrp="1"/>
          </p:cNvGraphicFramePr>
          <p:nvPr>
            <p:ph sz="quarter" idx="10"/>
            <p:extLst>
              <p:ext uri="{D42A27DB-BD31-4B8C-83A1-F6EECF244321}">
                <p14:modId xmlns:p14="http://schemas.microsoft.com/office/powerpoint/2010/main" val="431610377"/>
              </p:ext>
            </p:extLst>
          </p:nvPr>
        </p:nvGraphicFramePr>
        <p:xfrm>
          <a:off x="453390" y="795020"/>
          <a:ext cx="11479529" cy="4434009"/>
        </p:xfrm>
        <a:graphic>
          <a:graphicData uri="http://schemas.openxmlformats.org/drawingml/2006/table">
            <a:tbl>
              <a:tblPr firstRow="1" bandRow="1">
                <a:tableStyleId>{5C22544A-7EE6-4342-B048-85BDC9FD1C3A}</a:tableStyleId>
              </a:tblPr>
              <a:tblGrid>
                <a:gridCol w="172885">
                  <a:extLst>
                    <a:ext uri="{9D8B030D-6E8A-4147-A177-3AD203B41FA5}">
                      <a16:colId xmlns:a16="http://schemas.microsoft.com/office/drawing/2014/main" val="20000"/>
                    </a:ext>
                  </a:extLst>
                </a:gridCol>
                <a:gridCol w="472551">
                  <a:extLst>
                    <a:ext uri="{9D8B030D-6E8A-4147-A177-3AD203B41FA5}">
                      <a16:colId xmlns:a16="http://schemas.microsoft.com/office/drawing/2014/main" val="20001"/>
                    </a:ext>
                  </a:extLst>
                </a:gridCol>
                <a:gridCol w="1064201">
                  <a:extLst>
                    <a:ext uri="{9D8B030D-6E8A-4147-A177-3AD203B41FA5}">
                      <a16:colId xmlns:a16="http://schemas.microsoft.com/office/drawing/2014/main" val="20002"/>
                    </a:ext>
                  </a:extLst>
                </a:gridCol>
                <a:gridCol w="1667376">
                  <a:extLst>
                    <a:ext uri="{9D8B030D-6E8A-4147-A177-3AD203B41FA5}">
                      <a16:colId xmlns:a16="http://schemas.microsoft.com/office/drawing/2014/main" val="20003"/>
                    </a:ext>
                  </a:extLst>
                </a:gridCol>
                <a:gridCol w="737641">
                  <a:extLst>
                    <a:ext uri="{9D8B030D-6E8A-4147-A177-3AD203B41FA5}">
                      <a16:colId xmlns:a16="http://schemas.microsoft.com/office/drawing/2014/main" val="20004"/>
                    </a:ext>
                  </a:extLst>
                </a:gridCol>
                <a:gridCol w="983521">
                  <a:extLst>
                    <a:ext uri="{9D8B030D-6E8A-4147-A177-3AD203B41FA5}">
                      <a16:colId xmlns:a16="http://schemas.microsoft.com/office/drawing/2014/main" val="20005"/>
                    </a:ext>
                  </a:extLst>
                </a:gridCol>
                <a:gridCol w="656961">
                  <a:extLst>
                    <a:ext uri="{9D8B030D-6E8A-4147-A177-3AD203B41FA5}">
                      <a16:colId xmlns:a16="http://schemas.microsoft.com/office/drawing/2014/main" val="20006"/>
                    </a:ext>
                  </a:extLst>
                </a:gridCol>
                <a:gridCol w="633910">
                  <a:extLst>
                    <a:ext uri="{9D8B030D-6E8A-4147-A177-3AD203B41FA5}">
                      <a16:colId xmlns:a16="http://schemas.microsoft.com/office/drawing/2014/main" val="20007"/>
                    </a:ext>
                  </a:extLst>
                </a:gridCol>
                <a:gridCol w="683854">
                  <a:extLst>
                    <a:ext uri="{9D8B030D-6E8A-4147-A177-3AD203B41FA5}">
                      <a16:colId xmlns:a16="http://schemas.microsoft.com/office/drawing/2014/main" val="20008"/>
                    </a:ext>
                  </a:extLst>
                </a:gridCol>
                <a:gridCol w="653119">
                  <a:extLst>
                    <a:ext uri="{9D8B030D-6E8A-4147-A177-3AD203B41FA5}">
                      <a16:colId xmlns:a16="http://schemas.microsoft.com/office/drawing/2014/main" val="20009"/>
                    </a:ext>
                  </a:extLst>
                </a:gridCol>
                <a:gridCol w="633910">
                  <a:extLst>
                    <a:ext uri="{9D8B030D-6E8A-4147-A177-3AD203B41FA5}">
                      <a16:colId xmlns:a16="http://schemas.microsoft.com/office/drawing/2014/main" val="20010"/>
                    </a:ext>
                  </a:extLst>
                </a:gridCol>
                <a:gridCol w="1037307">
                  <a:extLst>
                    <a:ext uri="{9D8B030D-6E8A-4147-A177-3AD203B41FA5}">
                      <a16:colId xmlns:a16="http://schemas.microsoft.com/office/drawing/2014/main" val="20011"/>
                    </a:ext>
                  </a:extLst>
                </a:gridCol>
                <a:gridCol w="282396">
                  <a:extLst>
                    <a:ext uri="{9D8B030D-6E8A-4147-A177-3AD203B41FA5}">
                      <a16:colId xmlns:a16="http://schemas.microsoft.com/office/drawing/2014/main" val="20012"/>
                    </a:ext>
                  </a:extLst>
                </a:gridCol>
                <a:gridCol w="1100680">
                  <a:extLst>
                    <a:ext uri="{9D8B030D-6E8A-4147-A177-3AD203B41FA5}">
                      <a16:colId xmlns:a16="http://schemas.microsoft.com/office/drawing/2014/main" val="20013"/>
                    </a:ext>
                  </a:extLst>
                </a:gridCol>
                <a:gridCol w="699217">
                  <a:extLst>
                    <a:ext uri="{9D8B030D-6E8A-4147-A177-3AD203B41FA5}">
                      <a16:colId xmlns:a16="http://schemas.microsoft.com/office/drawing/2014/main" val="20014"/>
                    </a:ext>
                  </a:extLst>
                </a:gridCol>
              </a:tblGrid>
              <a:tr h="0">
                <a:tc>
                  <a:txBody>
                    <a:bodyPr/>
                    <a:lstStyle/>
                    <a:p>
                      <a:pPr algn="l" fontAlgn="t"/>
                      <a:r>
                        <a:rPr lang="en-US" altLang="ja-JP" sz="500" u="none" strike="noStrike" dirty="0">
                          <a:effectLst/>
                        </a:rPr>
                        <a:t>#</a:t>
                      </a:r>
                      <a:endParaRPr lang="en-US" altLang="ja-JP" sz="500" b="1" i="0" u="none" strike="noStrike" dirty="0">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カテゴリ</a:t>
                      </a:r>
                      <a:endParaRPr lang="ja-JP" altLang="en-US" sz="500" b="1" i="0" u="none" strike="noStrike" dirty="0">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評価項目</a:t>
                      </a:r>
                      <a:endParaRPr lang="ja-JP" altLang="en-US" sz="500" b="1" i="0" u="none" strike="noStrike" dirty="0">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備考</a:t>
                      </a:r>
                      <a:endParaRPr lang="ja-JP" altLang="en-US" sz="500" b="1" i="0" u="none" strike="noStrike" dirty="0">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評価結果・コメント</a:t>
                      </a:r>
                      <a:br>
                        <a:rPr lang="ja-JP" altLang="en-US" sz="500" u="none" strike="noStrike" dirty="0">
                          <a:effectLst/>
                        </a:rPr>
                      </a:br>
                      <a:r>
                        <a:rPr lang="ja-JP" altLang="en-US" sz="500" u="none" strike="noStrike" dirty="0">
                          <a:effectLst/>
                        </a:rPr>
                        <a:t>○：要件を十分満たす</a:t>
                      </a:r>
                      <a:br>
                        <a:rPr lang="ja-JP" altLang="en-US" sz="500" u="none" strike="noStrike" dirty="0">
                          <a:effectLst/>
                        </a:rPr>
                      </a:br>
                      <a:r>
                        <a:rPr lang="ja-JP" altLang="en-US" sz="500" u="none" strike="noStrike" dirty="0">
                          <a:effectLst/>
                        </a:rPr>
                        <a:t>△：要件を満たすか情報が不十分</a:t>
                      </a:r>
                      <a:br>
                        <a:rPr lang="ja-JP" altLang="en-US" sz="500" u="none" strike="noStrike" dirty="0">
                          <a:effectLst/>
                        </a:rPr>
                      </a:br>
                      <a:r>
                        <a:rPr lang="en-US" altLang="ja-JP" sz="500" u="none" strike="noStrike" dirty="0">
                          <a:effectLst/>
                        </a:rPr>
                        <a:t>×</a:t>
                      </a:r>
                      <a:r>
                        <a:rPr lang="ja-JP" altLang="en-US" sz="500" u="none" strike="noStrike" dirty="0">
                          <a:effectLst/>
                        </a:rPr>
                        <a:t>：要件を十分満たせない</a:t>
                      </a:r>
                      <a:endParaRPr lang="ja-JP" altLang="en-US" sz="500" b="1" i="0" u="none" strike="noStrike" dirty="0">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DocuWare</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Alfresco Content Services</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SharePoint Online</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Teamcenter</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Aras Innovator</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ServiceNow</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楽々</a:t>
                      </a:r>
                      <a:r>
                        <a:rPr lang="de-DE" sz="500" u="none" strike="noStrike">
                          <a:effectLst/>
                        </a:rPr>
                        <a:t>Document Plus</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SmartDB</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OpenText Content Management</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OpenText Content Management</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0"/>
                  </a:ext>
                </a:extLst>
              </a:tr>
              <a:tr h="0">
                <a:tc>
                  <a:txBody>
                    <a:bodyPr/>
                    <a:lstStyle/>
                    <a:p>
                      <a:pPr algn="r" fontAlgn="t"/>
                      <a:r>
                        <a:rPr lang="en-US" altLang="ja-JP" sz="500" u="none" strike="noStrike">
                          <a:effectLst/>
                        </a:rPr>
                        <a:t>1</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SAP</a:t>
                      </a:r>
                      <a:r>
                        <a:rPr lang="ja-JP" altLang="en-US" sz="500" u="none" strike="noStrike">
                          <a:effectLst/>
                        </a:rPr>
                        <a:t>と連携が可能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顧客に関する情報を扱うため、既存の</a:t>
                      </a:r>
                      <a:r>
                        <a:rPr lang="en-US" altLang="ja-JP" sz="500" u="none" strike="noStrike">
                          <a:effectLst/>
                        </a:rPr>
                        <a:t>SAP</a:t>
                      </a:r>
                      <a:r>
                        <a:rPr lang="ja-JP" altLang="en-US" sz="500" u="none" strike="noStrike">
                          <a:effectLst/>
                        </a:rPr>
                        <a:t>との連携が必須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 Platform</a:t>
                      </a:r>
                      <a:r>
                        <a:rPr lang="ja-JP" altLang="en-US" sz="500" u="none" strike="noStrike">
                          <a:effectLst/>
                        </a:rPr>
                        <a:t>は</a:t>
                      </a:r>
                      <a:r>
                        <a:rPr lang="de-DE" sz="500" u="none" strike="noStrike">
                          <a:effectLst/>
                        </a:rPr>
                        <a:t>Connector</a:t>
                      </a:r>
                      <a:r>
                        <a:rPr lang="ja-JP" altLang="en-US" sz="500" u="none" strike="noStrike">
                          <a:effectLst/>
                        </a:rPr>
                        <a:t>で</a:t>
                      </a:r>
                      <a:r>
                        <a:rPr lang="de-DE" sz="500" u="none" strike="noStrike">
                          <a:effectLst/>
                        </a:rPr>
                        <a:t>SAP</a:t>
                      </a:r>
                      <a:r>
                        <a:rPr lang="ja-JP" altLang="en-US" sz="500" u="none" strike="noStrike">
                          <a:effectLst/>
                        </a:rPr>
                        <a:t>との連携が可能</a:t>
                      </a:r>
                      <a:endParaRPr lang="ja-JP" altLang="en-US" sz="500" b="0" i="0" u="none" strike="noStrike">
                        <a:solidFill>
                          <a:srgbClr val="00B05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1"/>
                  </a:ext>
                </a:extLst>
              </a:tr>
              <a:tr h="434691">
                <a:tc>
                  <a:txBody>
                    <a:bodyPr/>
                    <a:lstStyle/>
                    <a:p>
                      <a:pPr algn="r" fontAlgn="t"/>
                      <a:r>
                        <a:rPr lang="en-US" altLang="ja-JP" sz="500" u="none" strike="noStrike">
                          <a:effectLst/>
                        </a:rPr>
                        <a:t>1</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dirty="0">
                          <a:effectLst/>
                        </a:rPr>
                        <a:t>SAP</a:t>
                      </a:r>
                      <a:r>
                        <a:rPr lang="ja-JP" altLang="en-US" sz="500" u="none" strike="noStrike" dirty="0">
                          <a:effectLst/>
                        </a:rPr>
                        <a:t>と連携が可能</a:t>
                      </a:r>
                      <a:endParaRPr lang="ja-JP" altLang="en-US" sz="500" b="0" i="0" u="none" strike="noStrike" dirty="0">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顧客に関する情報を扱うため、既存の</a:t>
                      </a:r>
                      <a:r>
                        <a:rPr lang="en-US" altLang="ja-JP" sz="500" u="none" strike="noStrike">
                          <a:effectLst/>
                        </a:rPr>
                        <a:t>SAP</a:t>
                      </a:r>
                      <a:r>
                        <a:rPr lang="ja-JP" altLang="en-US" sz="500" u="none" strike="noStrike">
                          <a:effectLst/>
                        </a:rPr>
                        <a:t>との連携が必須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REST API</a:t>
                      </a:r>
                      <a:r>
                        <a:rPr lang="ja-JP" altLang="en-US" sz="500" u="none" strike="noStrike">
                          <a:effectLst/>
                        </a:rPr>
                        <a:t>や</a:t>
                      </a:r>
                      <a:r>
                        <a:rPr lang="de-DE" sz="500" u="none" strike="noStrike">
                          <a:effectLst/>
                        </a:rPr>
                        <a:t>PowerPlatform</a:t>
                      </a:r>
                      <a:r>
                        <a:rPr lang="ja-JP" altLang="en-US" sz="500" u="none" strike="noStrike">
                          <a:effectLst/>
                        </a:rPr>
                        <a:t>コネクタを利用した</a:t>
                      </a:r>
                      <a:r>
                        <a:rPr lang="de-DE" sz="500" u="none" strike="noStrike">
                          <a:effectLst/>
                        </a:rPr>
                        <a:t>SAP、SharePointOnline</a:t>
                      </a:r>
                      <a:r>
                        <a:rPr lang="ja-JP" altLang="en-US" sz="500" u="none" strike="noStrike">
                          <a:effectLst/>
                        </a:rPr>
                        <a:t>との連携が可能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SAP</a:t>
                      </a:r>
                      <a:r>
                        <a:rPr lang="ja-JP" altLang="en-US" sz="500" u="none" strike="noStrike">
                          <a:effectLst/>
                        </a:rPr>
                        <a:t>、</a:t>
                      </a:r>
                      <a:r>
                        <a:rPr lang="en-US" altLang="ja-JP" sz="500" u="none" strike="noStrike">
                          <a:effectLst/>
                        </a:rPr>
                        <a:t>Oracle</a:t>
                      </a:r>
                      <a:r>
                        <a:rPr lang="ja-JP" altLang="en-US" sz="500" u="none" strike="noStrike">
                          <a:effectLst/>
                        </a:rPr>
                        <a:t>、</a:t>
                      </a:r>
                      <a:r>
                        <a:rPr lang="en-US" altLang="ja-JP" sz="500" u="none" strike="noStrike">
                          <a:effectLst/>
                        </a:rPr>
                        <a:t>Entra ID</a:t>
                      </a:r>
                      <a:r>
                        <a:rPr lang="ja-JP" altLang="en-US" sz="500" u="none" strike="noStrike">
                          <a:effectLst/>
                        </a:rPr>
                        <a:t>との連携は</a:t>
                      </a:r>
                      <a:r>
                        <a:rPr lang="en-US" altLang="ja-JP" sz="500" u="none" strike="noStrike">
                          <a:effectLst/>
                        </a:rPr>
                        <a:t>MS</a:t>
                      </a:r>
                      <a:r>
                        <a:rPr lang="ja-JP" altLang="en-US" sz="500" u="none" strike="noStrike">
                          <a:effectLst/>
                        </a:rPr>
                        <a:t>社ドキュメントに連携可能と記載あり。ただし、</a:t>
                      </a:r>
                      <a:r>
                        <a:rPr lang="en-US" altLang="ja-JP" sz="500" u="none" strike="noStrike">
                          <a:effectLst/>
                        </a:rPr>
                        <a:t>SAP, Oracle</a:t>
                      </a:r>
                      <a:r>
                        <a:rPr lang="ja-JP" altLang="en-US" sz="500" u="none" strike="noStrike">
                          <a:effectLst/>
                        </a:rPr>
                        <a:t>と接続した実績なし</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dirty="0">
                          <a:effectLst/>
                        </a:rPr>
                        <a:t>SAP</a:t>
                      </a:r>
                      <a:r>
                        <a:rPr lang="ja-JP" altLang="en-US" sz="500" u="none" strike="noStrike" dirty="0">
                          <a:effectLst/>
                        </a:rPr>
                        <a:t>との連携可能</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SAP,Sharepoint</a:t>
                      </a:r>
                      <a:r>
                        <a:rPr lang="ja-JP" altLang="en-US" sz="500" u="none" strike="noStrike">
                          <a:effectLst/>
                        </a:rPr>
                        <a:t>と連携可能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SAP,Sharepoint</a:t>
                      </a:r>
                      <a:r>
                        <a:rPr lang="ja-JP" altLang="en-US" sz="500" u="none" strike="noStrike">
                          <a:effectLst/>
                        </a:rPr>
                        <a:t>と連携可能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直接の連携は出来ず、データは必ず楽々</a:t>
                      </a:r>
                      <a:r>
                        <a:rPr lang="en-US" altLang="ja-JP" sz="500" u="none" strike="noStrike">
                          <a:effectLst/>
                        </a:rPr>
                        <a:t>Document Plus</a:t>
                      </a:r>
                      <a:r>
                        <a:rPr lang="ja-JP" altLang="en-US" sz="500" u="none" strike="noStrike">
                          <a:effectLst/>
                        </a:rPr>
                        <a:t>のサーバ内に保管する必要あり</a:t>
                      </a:r>
                      <a:br>
                        <a:rPr lang="ja-JP" altLang="en-US" sz="500" u="none" strike="noStrike">
                          <a:effectLst/>
                        </a:rPr>
                      </a:br>
                      <a:r>
                        <a:rPr lang="ja-JP" altLang="en-US" sz="500" u="none" strike="noStrike">
                          <a:effectLst/>
                        </a:rPr>
                        <a:t>該当システムから連携用の</a:t>
                      </a:r>
                      <a:r>
                        <a:rPr lang="en-US" altLang="ja-JP" sz="500" u="none" strike="noStrike">
                          <a:effectLst/>
                        </a:rPr>
                        <a:t>CSV</a:t>
                      </a:r>
                      <a:r>
                        <a:rPr lang="ja-JP" altLang="en-US" sz="500" u="none" strike="noStrike">
                          <a:effectLst/>
                        </a:rPr>
                        <a:t>ファイルを出力いただき、定期に楽々</a:t>
                      </a:r>
                      <a:r>
                        <a:rPr lang="en-US" altLang="ja-JP" sz="500" u="none" strike="noStrike">
                          <a:effectLst/>
                        </a:rPr>
                        <a:t>Document Plus(DP)</a:t>
                      </a:r>
                      <a:r>
                        <a:rPr lang="ja-JP" altLang="en-US" sz="500" u="none" strike="noStrike">
                          <a:effectLst/>
                        </a:rPr>
                        <a:t>へデータを登録する仕組みはご案内できます。</a:t>
                      </a:r>
                      <a:br>
                        <a:rPr lang="ja-JP" altLang="en-US" sz="500" u="none" strike="noStrike">
                          <a:effectLst/>
                        </a:rPr>
                      </a:br>
                      <a:r>
                        <a:rPr lang="ja-JP" altLang="en-US" sz="500" u="none" strike="noStrike">
                          <a:effectLst/>
                        </a:rPr>
                        <a:t>製品概要</a:t>
                      </a:r>
                      <a:r>
                        <a:rPr lang="en-US" altLang="ja-JP" sz="500" u="none" strike="noStrike">
                          <a:effectLst/>
                        </a:rPr>
                        <a:t>24</a:t>
                      </a:r>
                      <a:r>
                        <a:rPr lang="ja-JP" altLang="en-US" sz="500" u="none" strike="noStrike">
                          <a:effectLst/>
                        </a:rPr>
                        <a:t>ページをご参照ください。</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SAP</a:t>
                      </a:r>
                      <a:r>
                        <a:rPr lang="ja-JP" altLang="en-US" sz="500" u="none" strike="noStrike">
                          <a:effectLst/>
                        </a:rPr>
                        <a:t>と連携可能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SAP</a:t>
                      </a:r>
                      <a:r>
                        <a:rPr lang="ja-JP" altLang="en-US" sz="500" u="none" strike="noStrike">
                          <a:effectLst/>
                        </a:rPr>
                        <a:t>は連携可能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2"/>
                  </a:ext>
                </a:extLst>
              </a:tr>
              <a:tr h="0">
                <a:tc>
                  <a:txBody>
                    <a:bodyPr/>
                    <a:lstStyle/>
                    <a:p>
                      <a:pPr algn="r" fontAlgn="t"/>
                      <a:r>
                        <a:rPr lang="en-US" altLang="ja-JP" sz="500" u="none" strike="noStrike">
                          <a:effectLst/>
                        </a:rPr>
                        <a:t>2</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 ID（</a:t>
                      </a:r>
                      <a:r>
                        <a:rPr lang="ja-JP" altLang="en-US" sz="500" u="none" strike="noStrike">
                          <a:effectLst/>
                        </a:rPr>
                        <a:t>旧</a:t>
                      </a:r>
                      <a:r>
                        <a:rPr lang="de-DE" sz="500" u="none" strike="noStrike">
                          <a:effectLst/>
                        </a:rPr>
                        <a:t>Azure Active Directory）</a:t>
                      </a:r>
                      <a:r>
                        <a:rPr lang="ja-JP" altLang="en-US" sz="500" u="none" strike="noStrike">
                          <a:effectLst/>
                        </a:rPr>
                        <a:t>と連携が可能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認証やユーザーを選択するため、</a:t>
                      </a:r>
                      <a:r>
                        <a:rPr lang="en-US" altLang="ja-JP" sz="500" u="none" strike="noStrike">
                          <a:effectLst/>
                        </a:rPr>
                        <a:t>Entra ID</a:t>
                      </a:r>
                      <a:r>
                        <a:rPr lang="ja-JP" altLang="en-US" sz="500" u="none" strike="noStrike">
                          <a:effectLst/>
                        </a:rPr>
                        <a:t>との連携が必須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 Platform</a:t>
                      </a:r>
                      <a:r>
                        <a:rPr lang="ja-JP" altLang="en-US" sz="500" u="none" strike="noStrike">
                          <a:effectLst/>
                        </a:rPr>
                        <a:t>の</a:t>
                      </a:r>
                      <a:r>
                        <a:rPr lang="de-DE" sz="500" u="none" strike="noStrike">
                          <a:effectLst/>
                        </a:rPr>
                        <a:t>EntraID</a:t>
                      </a:r>
                      <a:r>
                        <a:rPr lang="ja-JP" altLang="en-US" sz="500" u="none" strike="noStrike">
                          <a:effectLst/>
                        </a:rPr>
                        <a:t>のサポートは内臓</a:t>
                      </a:r>
                      <a:endParaRPr lang="ja-JP" altLang="en-US" sz="500" b="0" i="0" u="none" strike="noStrike">
                        <a:solidFill>
                          <a:srgbClr val="00B05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3"/>
                  </a:ext>
                </a:extLst>
              </a:tr>
              <a:tr h="0">
                <a:tc>
                  <a:txBody>
                    <a:bodyPr/>
                    <a:lstStyle/>
                    <a:p>
                      <a:pPr algn="r" fontAlgn="t"/>
                      <a:r>
                        <a:rPr lang="en-US" altLang="ja-JP" sz="500" u="none" strike="noStrike">
                          <a:effectLst/>
                        </a:rPr>
                        <a:t>2</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 ID（</a:t>
                      </a:r>
                      <a:r>
                        <a:rPr lang="ja-JP" altLang="en-US" sz="500" u="none" strike="noStrike">
                          <a:effectLst/>
                        </a:rPr>
                        <a:t>旧</a:t>
                      </a:r>
                      <a:r>
                        <a:rPr lang="de-DE" sz="500" u="none" strike="noStrike">
                          <a:effectLst/>
                        </a:rPr>
                        <a:t>Azure Active Directory）</a:t>
                      </a:r>
                      <a:r>
                        <a:rPr lang="ja-JP" altLang="en-US" sz="500" u="none" strike="noStrike">
                          <a:effectLst/>
                        </a:rPr>
                        <a:t>と連携が可能</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認証やユーザーを選択するため、</a:t>
                      </a:r>
                      <a:r>
                        <a:rPr lang="en-US" altLang="ja-JP" sz="500" u="none" strike="noStrike">
                          <a:effectLst/>
                        </a:rPr>
                        <a:t>Entra ID</a:t>
                      </a:r>
                      <a:r>
                        <a:rPr lang="ja-JP" altLang="en-US" sz="500" u="none" strike="noStrike">
                          <a:effectLst/>
                        </a:rPr>
                        <a:t>との連携が必須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EntraID</a:t>
                      </a:r>
                      <a:r>
                        <a:rPr lang="ja-JP" altLang="en-US" sz="500" u="none" strike="noStrike">
                          <a:effectLst/>
                        </a:rPr>
                        <a:t>とユーザ情報、グループ情報の同期は可能です。</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LDAPS</a:t>
                      </a:r>
                      <a:r>
                        <a:rPr lang="ja-JP" altLang="en-US" sz="500" u="none" strike="noStrike">
                          <a:effectLst/>
                        </a:rPr>
                        <a:t>にて</a:t>
                      </a:r>
                      <a:r>
                        <a:rPr lang="en-US" altLang="ja-JP" sz="500" u="none" strike="noStrike">
                          <a:effectLst/>
                        </a:rPr>
                        <a:t>Azure AD</a:t>
                      </a:r>
                      <a:r>
                        <a:rPr lang="ja-JP" altLang="en-US" sz="500" u="none" strike="noStrike">
                          <a:effectLst/>
                        </a:rPr>
                        <a:t>内のユーザー情報の取得は可能です。</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Microsoft</a:t>
                      </a:r>
                      <a:r>
                        <a:rPr lang="ja-JP" altLang="en-US" sz="500" u="none" strike="noStrike">
                          <a:effectLst/>
                        </a:rPr>
                        <a:t>社が</a:t>
                      </a:r>
                      <a:r>
                        <a:rPr lang="de-DE" sz="500" u="none" strike="noStrike">
                          <a:effectLst/>
                        </a:rPr>
                        <a:t>EntraID</a:t>
                      </a:r>
                      <a:r>
                        <a:rPr lang="ja-JP" altLang="en-US" sz="500" u="none" strike="noStrike">
                          <a:effectLst/>
                        </a:rPr>
                        <a:t>をサポート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明確な記載なし</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明確な記載なし</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4"/>
                  </a:ext>
                </a:extLst>
              </a:tr>
              <a:tr h="0">
                <a:tc>
                  <a:txBody>
                    <a:bodyPr/>
                    <a:lstStyle/>
                    <a:p>
                      <a:pPr algn="r" fontAlgn="t"/>
                      <a:r>
                        <a:rPr lang="en-US" altLang="ja-JP" sz="500" u="none" strike="noStrike">
                          <a:effectLst/>
                        </a:rPr>
                        <a:t>3</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様々な製品との連携が可能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将来的に様々な製品を組み込みフルスクラッチ開発されたローカルシステム（</a:t>
                      </a:r>
                      <a:r>
                        <a:rPr lang="en-US" altLang="ja-JP" sz="500" u="none" strike="noStrike" dirty="0">
                          <a:effectLst/>
                        </a:rPr>
                        <a:t>MIQS</a:t>
                      </a:r>
                      <a:r>
                        <a:rPr lang="ja-JP" altLang="en-US" sz="500" u="none" strike="noStrike" dirty="0">
                          <a:effectLst/>
                        </a:rPr>
                        <a:t>）と連携する可能性があり、任意要件</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　</a:t>
                      </a:r>
                      <a:r>
                        <a:rPr lang="en-US" altLang="ja-JP" sz="500" u="none" strike="noStrike">
                          <a:effectLst/>
                        </a:rPr>
                        <a:t>Power Platform</a:t>
                      </a:r>
                      <a:r>
                        <a:rPr lang="ja-JP" altLang="en-US" sz="500" u="none" strike="noStrike">
                          <a:effectLst/>
                        </a:rPr>
                        <a:t>の</a:t>
                      </a:r>
                      <a:r>
                        <a:rPr lang="en-US" altLang="ja-JP" sz="500" u="none" strike="noStrike">
                          <a:effectLst/>
                        </a:rPr>
                        <a:t>Connector</a:t>
                      </a:r>
                      <a:r>
                        <a:rPr lang="ja-JP" altLang="en-US" sz="500" u="none" strike="noStrike">
                          <a:effectLst/>
                        </a:rPr>
                        <a:t>サポート対象はすべてサポート対象</a:t>
                      </a:r>
                      <a:endParaRPr lang="ja-JP" altLang="en-US" sz="500" b="0" i="0" u="none" strike="noStrike">
                        <a:solidFill>
                          <a:srgbClr val="00B05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5"/>
                  </a:ext>
                </a:extLst>
              </a:tr>
              <a:tr h="637208">
                <a:tc>
                  <a:txBody>
                    <a:bodyPr/>
                    <a:lstStyle/>
                    <a:p>
                      <a:pPr algn="r" fontAlgn="ctr"/>
                      <a:r>
                        <a:rPr lang="en-US" altLang="ja-JP" sz="500" u="none" strike="noStrike">
                          <a:effectLst/>
                        </a:rPr>
                        <a:t>3</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nchor="ctr"/>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様々な製品との連携が可能</a:t>
                      </a:r>
                      <a:endParaRPr lang="ja-JP" altLang="en-US" sz="500" b="0" i="0" u="none" strike="noStrike">
                        <a:solidFill>
                          <a:srgbClr val="A6A6A6"/>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将来的に様々な製品を組み込みフルスクラッチ開発されたローカルシステム（</a:t>
                      </a:r>
                      <a:r>
                        <a:rPr lang="en-US" altLang="ja-JP" sz="500" u="none" strike="noStrike">
                          <a:effectLst/>
                        </a:rPr>
                        <a:t>MIQS</a:t>
                      </a:r>
                      <a:r>
                        <a:rPr lang="ja-JP" altLang="en-US" sz="500" u="none" strike="noStrike">
                          <a:effectLst/>
                        </a:rPr>
                        <a:t>）と連携する可能性があり、任意要件</a:t>
                      </a:r>
                      <a:endParaRPr lang="ja-JP" altLang="en-US" sz="500" b="0" i="0" u="none" strike="noStrike">
                        <a:solidFill>
                          <a:srgbClr val="A6A6A6"/>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Local Data Connector</a:t>
                      </a:r>
                      <a:r>
                        <a:rPr lang="ja-JP" altLang="en-US" sz="500" u="none" strike="noStrike">
                          <a:effectLst/>
                        </a:rPr>
                        <a:t>」オプションでオンプレの</a:t>
                      </a:r>
                      <a:r>
                        <a:rPr lang="en-US" altLang="ja-JP" sz="500" u="none" strike="noStrike">
                          <a:effectLst/>
                        </a:rPr>
                        <a:t>OracleDatabase</a:t>
                      </a:r>
                      <a:r>
                        <a:rPr lang="ja-JP" altLang="en-US" sz="500" u="none" strike="noStrike">
                          <a:effectLst/>
                        </a:rPr>
                        <a:t>と連携できます。</a:t>
                      </a:r>
                      <a:br>
                        <a:rPr lang="ja-JP" altLang="en-US" sz="500" u="none" strike="noStrike">
                          <a:effectLst/>
                        </a:rPr>
                      </a:br>
                      <a:r>
                        <a:rPr lang="ja-JP" altLang="en-US" sz="500" u="none" strike="noStrike">
                          <a:effectLst/>
                        </a:rPr>
                        <a:t>現在想定されている連携での操作等ございましたら、お聞かせください。</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ctr"/>
                      <a:r>
                        <a:rPr lang="de-DE" sz="500" u="none" strike="noStrike">
                          <a:effectLst/>
                        </a:rPr>
                        <a:t>Oracle</a:t>
                      </a:r>
                      <a:r>
                        <a:rPr lang="ja-JP" altLang="en-US" sz="500" u="none" strike="noStrike">
                          <a:effectLst/>
                        </a:rPr>
                        <a:t>と連携可能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nchor="ctr"/>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dirty="0">
                          <a:effectLst/>
                        </a:rPr>
                        <a:t>Core Content</a:t>
                      </a:r>
                      <a:r>
                        <a:rPr lang="ja-JP" altLang="en-US" sz="500" u="none" strike="noStrike" dirty="0">
                          <a:effectLst/>
                        </a:rPr>
                        <a:t>も</a:t>
                      </a:r>
                      <a:r>
                        <a:rPr lang="en-US" altLang="ja-JP" sz="500" u="none" strike="noStrike" dirty="0">
                          <a:effectLst/>
                        </a:rPr>
                        <a:t>Content Management</a:t>
                      </a:r>
                      <a:r>
                        <a:rPr lang="ja-JP" altLang="en-US" sz="500" u="none" strike="noStrike" dirty="0">
                          <a:effectLst/>
                        </a:rPr>
                        <a:t>も標準的に</a:t>
                      </a:r>
                      <a:r>
                        <a:rPr lang="en-US" altLang="ja-JP" sz="500" u="none" strike="noStrike" dirty="0">
                          <a:effectLst/>
                        </a:rPr>
                        <a:t>SAP</a:t>
                      </a:r>
                      <a:r>
                        <a:rPr lang="ja-JP" altLang="en-US" sz="500" u="none" strike="noStrike" dirty="0">
                          <a:effectLst/>
                        </a:rPr>
                        <a:t>（</a:t>
                      </a:r>
                      <a:r>
                        <a:rPr lang="en-US" altLang="ja-JP" sz="500" u="none" strike="noStrike" dirty="0">
                          <a:effectLst/>
                        </a:rPr>
                        <a:t>SFSF</a:t>
                      </a:r>
                      <a:r>
                        <a:rPr lang="ja-JP" altLang="en-US" sz="500" u="none" strike="noStrike" dirty="0">
                          <a:effectLst/>
                        </a:rPr>
                        <a:t>含む）、</a:t>
                      </a:r>
                      <a:r>
                        <a:rPr lang="en-US" altLang="ja-JP" sz="500" u="none" strike="noStrike" dirty="0">
                          <a:effectLst/>
                        </a:rPr>
                        <a:t>SFDC</a:t>
                      </a:r>
                      <a:r>
                        <a:rPr lang="ja-JP" altLang="en-US" sz="500" u="none" strike="noStrike" dirty="0">
                          <a:effectLst/>
                        </a:rPr>
                        <a:t>、</a:t>
                      </a:r>
                      <a:r>
                        <a:rPr lang="en-US" altLang="ja-JP" sz="500" u="none" strike="noStrike" dirty="0">
                          <a:effectLst/>
                        </a:rPr>
                        <a:t>O365</a:t>
                      </a:r>
                      <a:r>
                        <a:rPr lang="ja-JP" altLang="en-US" sz="500" u="none" strike="noStrike" dirty="0">
                          <a:effectLst/>
                        </a:rPr>
                        <a:t>との連携が可能です。</a:t>
                      </a:r>
                      <a:br>
                        <a:rPr lang="ja-JP" altLang="en-US" sz="500" u="none" strike="noStrike" dirty="0">
                          <a:effectLst/>
                        </a:rPr>
                      </a:br>
                      <a:r>
                        <a:rPr lang="ja-JP" altLang="en-US" sz="500" u="none" strike="noStrike" dirty="0">
                          <a:effectLst/>
                        </a:rPr>
                        <a:t>フルスクラッチされたローカルシステムですと、標準的な連携機能ではなく、ご提供している</a:t>
                      </a:r>
                      <a:r>
                        <a:rPr lang="en-US" altLang="ja-JP" sz="500" u="none" strike="noStrike" dirty="0">
                          <a:effectLst/>
                        </a:rPr>
                        <a:t>API</a:t>
                      </a:r>
                      <a:r>
                        <a:rPr lang="ja-JP" altLang="en-US" sz="500" u="none" strike="noStrike" dirty="0">
                          <a:effectLst/>
                        </a:rPr>
                        <a:t>をベースに連携することになるかと存じます。</a:t>
                      </a:r>
                      <a:br>
                        <a:rPr lang="ja-JP" altLang="en-US" sz="500" u="none" strike="noStrike" dirty="0">
                          <a:effectLst/>
                        </a:rPr>
                      </a:br>
                      <a:r>
                        <a:rPr lang="ja-JP" altLang="en-US" sz="500" u="none" strike="noStrike" dirty="0">
                          <a:effectLst/>
                        </a:rPr>
                        <a:t>標準で連携が可能なシステムは、例えば</a:t>
                      </a:r>
                      <a:r>
                        <a:rPr lang="en-US" altLang="ja-JP" sz="500" u="none" strike="noStrike" dirty="0">
                          <a:effectLst/>
                        </a:rPr>
                        <a:t>SAP</a:t>
                      </a:r>
                      <a:r>
                        <a:rPr lang="ja-JP" altLang="en-US" sz="500" u="none" strike="noStrike" dirty="0">
                          <a:effectLst/>
                        </a:rPr>
                        <a:t>の調達の帳票に対して文書の情報をメタデータとして一緒に取り込む機能などがございます。</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6"/>
                  </a:ext>
                </a:extLst>
              </a:tr>
              <a:tr h="0">
                <a:tc>
                  <a:txBody>
                    <a:bodyPr/>
                    <a:lstStyle/>
                    <a:p>
                      <a:pPr algn="r" fontAlgn="t"/>
                      <a:r>
                        <a:rPr lang="en-US" altLang="ja-JP" sz="500" u="none" strike="noStrike">
                          <a:effectLst/>
                        </a:rPr>
                        <a:t>4</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データ分析</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データ分析機能</a:t>
                      </a:r>
                      <a:r>
                        <a:rPr lang="en-US" altLang="ja-JP" sz="500" u="none" strike="noStrike">
                          <a:effectLst/>
                        </a:rPr>
                        <a:t>(</a:t>
                      </a:r>
                      <a:r>
                        <a:rPr lang="ja-JP" altLang="en-US" sz="500" u="none" strike="noStrike">
                          <a:effectLst/>
                        </a:rPr>
                        <a:t>レポート</a:t>
                      </a:r>
                      <a:r>
                        <a:rPr lang="en-US" altLang="ja-JP" sz="500" u="none" strike="noStrike">
                          <a:effectLst/>
                        </a:rPr>
                        <a:t>/</a:t>
                      </a:r>
                      <a:r>
                        <a:rPr lang="ja-JP" altLang="en-US" sz="500" u="none" strike="noStrike">
                          <a:effectLst/>
                        </a:rPr>
                        <a:t>ダッシュボード</a:t>
                      </a:r>
                      <a:r>
                        <a:rPr lang="en-US" altLang="ja-JP" sz="500" u="none" strike="noStrike">
                          <a:effectLst/>
                        </a:rPr>
                        <a:t>/</a:t>
                      </a:r>
                      <a:r>
                        <a:rPr lang="ja-JP" altLang="en-US" sz="500" u="none" strike="noStrike">
                          <a:effectLst/>
                        </a:rPr>
                        <a:t>レコメンデーション</a:t>
                      </a:r>
                      <a:r>
                        <a:rPr lang="en-US" altLang="ja-JP" sz="500" u="none" strike="noStrike">
                          <a:effectLst/>
                        </a:rPr>
                        <a:t>)</a:t>
                      </a:r>
                      <a:r>
                        <a:rPr lang="ja-JP" altLang="en-US" sz="500" u="none" strike="noStrike">
                          <a:effectLst/>
                        </a:rPr>
                        <a:t>を有する</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文書の更新・改訂・利用頻度、不良品やクレームとの相関関係、文書検索条件の傾向、ナレッジ共有などの業務効率化・品質向上に寄与する任意要件</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dirty="0">
                          <a:effectLst/>
                        </a:rPr>
                        <a:t>評価結果</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PowerBI</a:t>
                      </a:r>
                      <a:r>
                        <a:rPr lang="ja-JP" altLang="en-US" sz="500" u="none" strike="noStrike">
                          <a:effectLst/>
                        </a:rPr>
                        <a:t>で可能</a:t>
                      </a:r>
                      <a:endParaRPr lang="ja-JP" altLang="en-US" sz="500" b="0" i="0" u="none" strike="noStrike">
                        <a:solidFill>
                          <a:srgbClr val="00B05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7"/>
                  </a:ext>
                </a:extLst>
              </a:tr>
              <a:tr h="998848">
                <a:tc>
                  <a:txBody>
                    <a:bodyPr/>
                    <a:lstStyle/>
                    <a:p>
                      <a:pPr algn="r" fontAlgn="ctr"/>
                      <a:r>
                        <a:rPr lang="en-US" altLang="ja-JP" sz="500" u="none" strike="noStrike">
                          <a:effectLst/>
                        </a:rPr>
                        <a:t>4</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nchor="ctr"/>
                </a:tc>
                <a:tc>
                  <a:txBody>
                    <a:bodyPr/>
                    <a:lstStyle/>
                    <a:p>
                      <a:pPr algn="l" fontAlgn="t"/>
                      <a:r>
                        <a:rPr lang="ja-JP" altLang="en-US" sz="500" u="none" strike="noStrike">
                          <a:effectLst/>
                        </a:rPr>
                        <a:t>データ分析</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データ分析機能</a:t>
                      </a:r>
                      <a:r>
                        <a:rPr lang="en-US" altLang="ja-JP" sz="500" u="none" strike="noStrike">
                          <a:effectLst/>
                        </a:rPr>
                        <a:t>(</a:t>
                      </a:r>
                      <a:r>
                        <a:rPr lang="ja-JP" altLang="en-US" sz="500" u="none" strike="noStrike">
                          <a:effectLst/>
                        </a:rPr>
                        <a:t>レポート</a:t>
                      </a:r>
                      <a:r>
                        <a:rPr lang="en-US" altLang="ja-JP" sz="500" u="none" strike="noStrike">
                          <a:effectLst/>
                        </a:rPr>
                        <a:t>/</a:t>
                      </a:r>
                      <a:r>
                        <a:rPr lang="ja-JP" altLang="en-US" sz="500" u="none" strike="noStrike">
                          <a:effectLst/>
                        </a:rPr>
                        <a:t>ダッシュボード</a:t>
                      </a:r>
                      <a:r>
                        <a:rPr lang="en-US" altLang="ja-JP" sz="500" u="none" strike="noStrike">
                          <a:effectLst/>
                        </a:rPr>
                        <a:t>/</a:t>
                      </a:r>
                      <a:r>
                        <a:rPr lang="ja-JP" altLang="en-US" sz="500" u="none" strike="noStrike">
                          <a:effectLst/>
                        </a:rPr>
                        <a:t>レコメンデーション</a:t>
                      </a:r>
                      <a:r>
                        <a:rPr lang="en-US" altLang="ja-JP" sz="500" u="none" strike="noStrike">
                          <a:effectLst/>
                        </a:rPr>
                        <a:t>)</a:t>
                      </a:r>
                      <a:r>
                        <a:rPr lang="ja-JP" altLang="en-US" sz="500" u="none" strike="noStrike">
                          <a:effectLst/>
                        </a:rPr>
                        <a:t>を有する</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文書の更新・改訂・利用頻度、不良品やクレームとの相関関係、文書検索条件の傾向、ナレッジ共有などの業務効率化・品質向上に寄与する任意要件</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DocuWare</a:t>
                      </a:r>
                      <a:r>
                        <a:rPr lang="ja-JP" altLang="en-US" sz="500" u="none" strike="noStrike">
                          <a:effectLst/>
                        </a:rPr>
                        <a:t>自体にはデータ分析機能の搭載はありませんが、現在の文書のステータスからリアルタイムに条件に合う一覧表示を行うリスト機能はあります。</a:t>
                      </a:r>
                      <a:br>
                        <a:rPr lang="ja-JP" altLang="en-US" sz="500" u="none" strike="noStrike">
                          <a:effectLst/>
                        </a:rPr>
                      </a:br>
                      <a:r>
                        <a:rPr lang="ja-JP" altLang="en-US" sz="500" u="none" strike="noStrike">
                          <a:effectLst/>
                        </a:rPr>
                        <a:t>特定の条件下でのリストの</a:t>
                      </a:r>
                      <a:r>
                        <a:rPr lang="en-US" altLang="ja-JP" sz="500" u="none" strike="noStrike">
                          <a:effectLst/>
                        </a:rPr>
                        <a:t>CSV</a:t>
                      </a:r>
                      <a:r>
                        <a:rPr lang="ja-JP" altLang="en-US" sz="500" u="none" strike="noStrike">
                          <a:effectLst/>
                        </a:rPr>
                        <a:t>出力も可能ですので、分析に必要となるメタデータを</a:t>
                      </a:r>
                      <a:r>
                        <a:rPr lang="en-US" altLang="ja-JP" sz="500" u="none" strike="noStrike">
                          <a:effectLst/>
                        </a:rPr>
                        <a:t>DocuWare</a:t>
                      </a:r>
                      <a:r>
                        <a:rPr lang="ja-JP" altLang="en-US" sz="500" u="none" strike="noStrike">
                          <a:effectLst/>
                        </a:rPr>
                        <a:t>で保持いただくことで分析に活用いただくことができるかと考えます。</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dirty="0">
                          <a:effectLst/>
                        </a:rPr>
                        <a:t>PowerBI</a:t>
                      </a:r>
                      <a:r>
                        <a:rPr lang="ja-JP" altLang="en-US" sz="500" u="none" strike="noStrike" dirty="0">
                          <a:effectLst/>
                        </a:rPr>
                        <a:t>や</a:t>
                      </a:r>
                      <a:r>
                        <a:rPr lang="de-DE" sz="500" u="none" strike="noStrike" dirty="0">
                          <a:effectLst/>
                        </a:rPr>
                        <a:t>Power Apps</a:t>
                      </a:r>
                      <a:r>
                        <a:rPr lang="ja-JP" altLang="en-US" sz="500" u="none" strike="noStrike" dirty="0">
                          <a:effectLst/>
                        </a:rPr>
                        <a:t>を用いてデータ分析可能</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a:t>
                      </a:r>
                      <a:r>
                        <a:rPr lang="en-US" altLang="ja-JP" sz="500" u="none" strike="noStrike" dirty="0">
                          <a:effectLst/>
                        </a:rPr>
                        <a:t>2</a:t>
                      </a:r>
                      <a:r>
                        <a:rPr lang="ja-JP" altLang="en-US" sz="500" u="none" strike="noStrike" dirty="0">
                          <a:effectLst/>
                        </a:rPr>
                        <a:t>次選定でドロップしたため問い合わせせず）</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a:t>
                      </a:r>
                      <a:r>
                        <a:rPr lang="en-US" altLang="ja-JP" sz="500" u="none" strike="noStrike" dirty="0">
                          <a:effectLst/>
                        </a:rPr>
                        <a:t>2</a:t>
                      </a:r>
                      <a:r>
                        <a:rPr lang="ja-JP" altLang="en-US" sz="500" u="none" strike="noStrike" dirty="0">
                          <a:effectLst/>
                        </a:rPr>
                        <a:t>次選定でドロップしたため問い合わせせず）</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a:t>
                      </a:r>
                      <a:r>
                        <a:rPr lang="en-US" altLang="ja-JP" sz="500" u="none" strike="noStrike" dirty="0">
                          <a:effectLst/>
                        </a:rPr>
                        <a:t>2</a:t>
                      </a:r>
                      <a:r>
                        <a:rPr lang="ja-JP" altLang="en-US" sz="500" u="none" strike="noStrike" dirty="0">
                          <a:effectLst/>
                        </a:rPr>
                        <a:t>次選定でドロップしたため問い合わせせず）</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いずれもレポートの機能はありますが、レポートの出力が標準ではできません。</a:t>
                      </a:r>
                      <a:br>
                        <a:rPr lang="ja-JP" altLang="en-US" sz="500" u="none" strike="noStrike">
                          <a:effectLst/>
                        </a:rPr>
                      </a:br>
                      <a:r>
                        <a:rPr lang="ja-JP" altLang="en-US" sz="500" u="none" strike="noStrike">
                          <a:effectLst/>
                        </a:rPr>
                        <a:t>また、標準で用意している範囲のレポートのテンプレートとあっているか要件定義を推奨します。</a:t>
                      </a:r>
                      <a:br>
                        <a:rPr lang="ja-JP" altLang="en-US" sz="500" u="none" strike="noStrike">
                          <a:effectLst/>
                        </a:rPr>
                      </a:br>
                      <a:r>
                        <a:rPr lang="ja-JP" altLang="en-US" sz="500" u="none" strike="noStrike">
                          <a:effectLst/>
                        </a:rPr>
                        <a:t>例として、</a:t>
                      </a:r>
                      <a:r>
                        <a:rPr lang="en-US" altLang="ja-JP" sz="500" u="none" strike="noStrike">
                          <a:effectLst/>
                        </a:rPr>
                        <a:t>Core Content</a:t>
                      </a:r>
                      <a:r>
                        <a:rPr lang="ja-JP" altLang="en-US" sz="500" u="none" strike="noStrike">
                          <a:effectLst/>
                        </a:rPr>
                        <a:t>では共有文書のステータス一覧、文書に対するアクセス情報、</a:t>
                      </a:r>
                      <a:r>
                        <a:rPr lang="en-US" altLang="ja-JP" sz="500" u="none" strike="noStrike">
                          <a:effectLst/>
                        </a:rPr>
                        <a:t>HOLD</a:t>
                      </a:r>
                      <a:r>
                        <a:rPr lang="ja-JP" altLang="en-US" sz="500" u="none" strike="noStrike">
                          <a:effectLst/>
                        </a:rPr>
                        <a:t>、期限を設定することで自動削除とその報告などの内容をレポートとして表示できます。</a:t>
                      </a:r>
                      <a:br>
                        <a:rPr lang="ja-JP" altLang="en-US" sz="500" u="none" strike="noStrike">
                          <a:effectLst/>
                        </a:rPr>
                      </a:br>
                      <a:r>
                        <a:rPr lang="en-US" altLang="ja-JP" sz="500" u="none" strike="noStrike">
                          <a:effectLst/>
                        </a:rPr>
                        <a:t>Content Management</a:t>
                      </a:r>
                      <a:r>
                        <a:rPr lang="ja-JP" altLang="en-US" sz="500" u="none" strike="noStrike">
                          <a:effectLst/>
                        </a:rPr>
                        <a:t>ではもう少し細かいレベルまでレポートの内容を設定できます。</a:t>
                      </a:r>
                      <a:br>
                        <a:rPr lang="ja-JP" altLang="en-US" sz="500" u="none" strike="noStrike">
                          <a:effectLst/>
                        </a:rPr>
                      </a:br>
                      <a:r>
                        <a:rPr lang="ja-JP" altLang="en-US" sz="500" u="none" strike="noStrike">
                          <a:effectLst/>
                        </a:rPr>
                        <a:t>例示頂いた内容ですと、文書の利用頻度などは対応可能かと思いますが、文書検索の条件の傾向だけ標準でサポートするテンプレートなどの用意がありません。</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　</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他機能と運用要件</a:t>
            </a:r>
            <a:endParaRPr kumimoji="1" lang="ja-JP" altLang="en-US" dirty="0"/>
          </a:p>
        </p:txBody>
      </p:sp>
      <p:sp>
        <p:nvSpPr>
          <p:cNvPr id="4" name="コンテンツ プレースホルダー 3"/>
          <p:cNvSpPr>
            <a:spLocks noGrp="1"/>
          </p:cNvSpPr>
          <p:nvPr>
            <p:ph sz="quarter" idx="10"/>
          </p:nvPr>
        </p:nvSpPr>
        <p:spPr/>
        <p:txBody>
          <a:bodyPr/>
          <a:lstStyle/>
          <a:p>
            <a:r>
              <a:rPr lang="ja-JP" altLang="en-US" dirty="0"/>
              <a:t>運用（</a:t>
            </a:r>
            <a:r>
              <a:rPr lang="en-US" altLang="ja-JP" dirty="0"/>
              <a:t>OPEX</a:t>
            </a:r>
            <a:r>
              <a:rPr lang="ja-JP" altLang="en-US" dirty="0"/>
              <a:t>）はパッケージ導入なしのため、対応要員体制のみ</a:t>
            </a:r>
            <a:endParaRPr lang="en-US" altLang="ja-JP" dirty="0"/>
          </a:p>
          <a:p>
            <a:r>
              <a:rPr lang="en-US" altLang="ja-JP" dirty="0"/>
              <a:t>【</a:t>
            </a:r>
            <a:r>
              <a:rPr lang="ja-JP" altLang="en-US" dirty="0"/>
              <a:t>新アプリ</a:t>
            </a:r>
            <a:r>
              <a:rPr lang="en-US" altLang="ja-JP" dirty="0"/>
              <a:t>】</a:t>
            </a:r>
            <a:r>
              <a:rPr lang="ja-JP" altLang="en-US" dirty="0"/>
              <a:t>機能要件一覧 </a:t>
            </a:r>
            <a:r>
              <a:rPr lang="en-US" altLang="ja-JP" dirty="0"/>
              <a:t>V1.1.xlsx</a:t>
            </a:r>
            <a:r>
              <a:rPr lang="ja-JP" altLang="en-US" dirty="0"/>
              <a:t>　にコメント</a:t>
            </a:r>
            <a:endParaRPr lang="en-US" altLang="ja-JP" dirty="0"/>
          </a:p>
          <a:p>
            <a:r>
              <a:rPr lang="ja-JP" altLang="en-US" dirty="0"/>
              <a:t>気になるのは、</a:t>
            </a:r>
            <a:r>
              <a:rPr lang="en-US" altLang="ja-JP" dirty="0"/>
              <a:t>PDF</a:t>
            </a:r>
            <a:r>
              <a:rPr lang="ja-JP" altLang="en-US" dirty="0"/>
              <a:t>作成機能のみ（文書内容と添付ファイルをまとめた印刷が必要となる場合、要件はさらに確認要）</a:t>
            </a:r>
            <a:endParaRPr lang="en-US" altLang="ja-JP" dirty="0"/>
          </a:p>
          <a:p>
            <a:r>
              <a:rPr lang="ja-JP" altLang="en-US" dirty="0"/>
              <a:t>性能考慮（管理対象のヴォリュームにより、</a:t>
            </a:r>
            <a:r>
              <a:rPr lang="en-US" altLang="ja-JP" dirty="0"/>
              <a:t>Dataverse</a:t>
            </a:r>
            <a:r>
              <a:rPr lang="ja-JP" altLang="en-US" dirty="0"/>
              <a:t>を利用せず、</a:t>
            </a:r>
            <a:r>
              <a:rPr lang="en-US" altLang="ja-JP" dirty="0" err="1"/>
              <a:t>Sqlserver</a:t>
            </a:r>
            <a:r>
              <a:rPr lang="ja-JP" altLang="en-US" dirty="0"/>
              <a:t>を利用する案がある、性能評価次第）</a:t>
            </a:r>
            <a:endParaRPr lang="en-US" altLang="ja-JP" dirty="0"/>
          </a:p>
          <a:p>
            <a:r>
              <a:rPr lang="ja-JP" altLang="en-US" dirty="0"/>
              <a:t>権限管理（</a:t>
            </a:r>
            <a:r>
              <a:rPr lang="en-US" altLang="ja-JP" dirty="0"/>
              <a:t>Notes</a:t>
            </a:r>
            <a:r>
              <a:rPr lang="ja-JP" altLang="en-US" dirty="0"/>
              <a:t>同等の権限設計が必要、</a:t>
            </a:r>
            <a:r>
              <a:rPr lang="en-US" altLang="ja-JP" dirty="0"/>
              <a:t>Vesta</a:t>
            </a:r>
            <a:r>
              <a:rPr lang="ja-JP" altLang="en-US" dirty="0"/>
              <a:t>再構築案が参考できる）</a:t>
            </a:r>
            <a:endParaRPr lang="en-US" altLang="ja-JP"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a:t>【</a:t>
            </a:r>
            <a:r>
              <a:rPr kumimoji="1" lang="ja-JP" altLang="en-US"/>
              <a:t>ソリューション選定</a:t>
            </a:r>
            <a:r>
              <a:rPr lang="en-US" altLang="ja-JP"/>
              <a:t>】</a:t>
            </a:r>
            <a:r>
              <a:rPr lang="ja-JP" altLang="en-US"/>
              <a:t>選定フローと結果</a:t>
            </a:r>
            <a:endParaRPr kumimoji="1" lang="ja-JP" altLang="en-US"/>
          </a:p>
        </p:txBody>
      </p:sp>
      <p:sp>
        <p:nvSpPr>
          <p:cNvPr id="4" name="フローチャート: 手作業 46"/>
          <p:cNvSpPr>
            <a:spLocks noChangeAspect="1"/>
          </p:cNvSpPr>
          <p:nvPr/>
        </p:nvSpPr>
        <p:spPr>
          <a:xfrm rot="16200000">
            <a:off x="5560537" y="-271774"/>
            <a:ext cx="3331677" cy="641926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6713 w 10000"/>
              <a:gd name="connsiteY2-6" fmla="*/ 10000 h 10000"/>
              <a:gd name="connsiteX3-7" fmla="*/ 2000 w 10000"/>
              <a:gd name="connsiteY3-8" fmla="*/ 10000 h 10000"/>
              <a:gd name="connsiteX4-9" fmla="*/ 0 w 10000"/>
              <a:gd name="connsiteY4-10" fmla="*/ 0 h 10000"/>
              <a:gd name="connsiteX0-11" fmla="*/ 0 w 10000"/>
              <a:gd name="connsiteY0-12" fmla="*/ 0 h 10000"/>
              <a:gd name="connsiteX1-13" fmla="*/ 10000 w 10000"/>
              <a:gd name="connsiteY1-14" fmla="*/ 0 h 10000"/>
              <a:gd name="connsiteX2-15" fmla="*/ 6713 w 10000"/>
              <a:gd name="connsiteY2-16" fmla="*/ 10000 h 10000"/>
              <a:gd name="connsiteX3-17" fmla="*/ 3258 w 10000"/>
              <a:gd name="connsiteY3-18" fmla="*/ 10000 h 10000"/>
              <a:gd name="connsiteX4-19" fmla="*/ 0 w 10000"/>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lnTo>
                  <a:pt x="6713" y="10000"/>
                </a:lnTo>
                <a:lnTo>
                  <a:pt x="3258" y="10000"/>
                </a:lnTo>
                <a:lnTo>
                  <a:pt x="0" y="0"/>
                </a:lnTo>
                <a:close/>
              </a:path>
            </a:pathLst>
          </a:custGeom>
          <a:gradFill>
            <a:gsLst>
              <a:gs pos="0">
                <a:schemeClr val="accent1">
                  <a:lumMod val="5000"/>
                  <a:lumOff val="95000"/>
                </a:schemeClr>
              </a:gs>
              <a:gs pos="100000">
                <a:schemeClr val="bg1">
                  <a:lumMod val="7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Yu Gothic UI" panose="020B0500000000000000" pitchFamily="50" charset="-128"/>
              <a:ea typeface="Yu Gothic UI" panose="020B0500000000000000" pitchFamily="50" charset="-128"/>
            </a:endParaRPr>
          </a:p>
        </p:txBody>
      </p:sp>
      <p:sp>
        <p:nvSpPr>
          <p:cNvPr id="5" name="コンテンツ プレースホルダー 2"/>
          <p:cNvSpPr txBox="1"/>
          <p:nvPr/>
        </p:nvSpPr>
        <p:spPr>
          <a:xfrm>
            <a:off x="3265115" y="4749873"/>
            <a:ext cx="2318744"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39750" indent="-179705"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899795" indent="-179705"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59840" indent="-179705"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19885" indent="-179705"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国内での導入実績のあるソリューション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検討中ソリューション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検討経緯（過去の導入検討有無）</a:t>
            </a:r>
            <a:endParaRPr lang="en-US" altLang="ja-JP" sz="1200">
              <a:latin typeface="Yu Gothic UI" panose="020B0500000000000000" pitchFamily="50" charset="-128"/>
              <a:ea typeface="Yu Gothic UI" panose="020B0500000000000000" pitchFamily="50" charset="-128"/>
            </a:endParaRPr>
          </a:p>
        </p:txBody>
      </p:sp>
      <p:sp>
        <p:nvSpPr>
          <p:cNvPr id="6" name="コンテンツ プレースホルダー 2"/>
          <p:cNvSpPr txBox="1"/>
          <p:nvPr/>
        </p:nvSpPr>
        <p:spPr>
          <a:xfrm>
            <a:off x="6356795" y="4749873"/>
            <a:ext cx="3108258"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39750" indent="-179705"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899795" indent="-179705"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59840" indent="-179705"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19885" indent="-179705"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機能要件充足度</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ja-JP" altLang="en-US" sz="1200">
                <a:latin typeface="Yu Gothic UI" panose="020B0500000000000000" pitchFamily="50" charset="-128"/>
                <a:ea typeface="Yu Gothic UI" panose="020B0500000000000000" pitchFamily="50" charset="-128"/>
              </a:rPr>
              <a:t>非機能要件充足度</a:t>
            </a:r>
            <a:endParaRPr lang="en-US" altLang="ja-JP" sz="1200">
              <a:latin typeface="Yu Gothic UI" panose="020B0500000000000000" pitchFamily="50" charset="-128"/>
              <a:ea typeface="Yu Gothic UI" panose="020B0500000000000000" pitchFamily="50" charset="-128"/>
            </a:endParaRPr>
          </a:p>
        </p:txBody>
      </p:sp>
      <p:sp>
        <p:nvSpPr>
          <p:cNvPr id="7" name="コンテンツ プレースホルダー 2"/>
          <p:cNvSpPr txBox="1"/>
          <p:nvPr/>
        </p:nvSpPr>
        <p:spPr>
          <a:xfrm>
            <a:off x="10006131" y="4749873"/>
            <a:ext cx="1898997" cy="117360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39750" indent="-179705"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899795" indent="-179705"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59840" indent="-179705"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19885" indent="-179705"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71450" indent="-171450">
              <a:lnSpc>
                <a:spcPct val="100000"/>
              </a:lnSpc>
            </a:pPr>
            <a:r>
              <a:rPr lang="ja-JP" altLang="en-US" sz="1200">
                <a:latin typeface="Yu Gothic UI" panose="020B0500000000000000" pitchFamily="50" charset="-128"/>
                <a:ea typeface="Yu Gothic UI" panose="020B0500000000000000" pitchFamily="50" charset="-128"/>
              </a:rPr>
              <a:t>初期</a:t>
            </a:r>
            <a:r>
              <a:rPr lang="en-US" altLang="ja-JP" sz="1200">
                <a:latin typeface="Yu Gothic UI" panose="020B0500000000000000" pitchFamily="50" charset="-128"/>
                <a:ea typeface="Yu Gothic UI" panose="020B0500000000000000" pitchFamily="50" charset="-128"/>
              </a:rPr>
              <a:t>/</a:t>
            </a:r>
            <a:r>
              <a:rPr lang="ja-JP" altLang="en-US" sz="1200">
                <a:latin typeface="Yu Gothic UI" panose="020B0500000000000000" pitchFamily="50" charset="-128"/>
                <a:ea typeface="Yu Gothic UI" panose="020B0500000000000000" pitchFamily="50" charset="-128"/>
              </a:rPr>
              <a:t>運用コスト</a:t>
            </a:r>
            <a:endParaRPr lang="en-US" altLang="ja-JP" sz="1200">
              <a:latin typeface="Yu Gothic UI" panose="020B0500000000000000" pitchFamily="50" charset="-128"/>
              <a:ea typeface="Yu Gothic UI" panose="020B0500000000000000" pitchFamily="50" charset="-128"/>
            </a:endParaRPr>
          </a:p>
          <a:p>
            <a:pPr marL="171450" indent="-171450">
              <a:lnSpc>
                <a:spcPct val="100000"/>
              </a:lnSpc>
            </a:pPr>
            <a:r>
              <a:rPr lang="ja-JP" altLang="en-US" sz="1200">
                <a:latin typeface="Yu Gothic UI" panose="020B0500000000000000" pitchFamily="50" charset="-128"/>
                <a:ea typeface="Yu Gothic UI" panose="020B0500000000000000" pitchFamily="50" charset="-128"/>
              </a:rPr>
              <a:t>データ利活用を見据えた適合度</a:t>
            </a:r>
            <a:endParaRPr lang="en-US" altLang="ja-JP" sz="1200">
              <a:latin typeface="Yu Gothic UI" panose="020B0500000000000000" pitchFamily="50" charset="-128"/>
              <a:ea typeface="Yu Gothic UI" panose="020B0500000000000000" pitchFamily="50" charset="-128"/>
            </a:endParaRPr>
          </a:p>
        </p:txBody>
      </p:sp>
      <p:sp>
        <p:nvSpPr>
          <p:cNvPr id="8" name="楕円 7"/>
          <p:cNvSpPr/>
          <p:nvPr/>
        </p:nvSpPr>
        <p:spPr>
          <a:xfrm>
            <a:off x="3548872" y="1272023"/>
            <a:ext cx="925136" cy="3331676"/>
          </a:xfrm>
          <a:prstGeom prst="ellipse">
            <a:avLst/>
          </a:prstGeom>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導入実績</a:t>
            </a:r>
            <a:br>
              <a:rPr kumimoji="1" lang="en-US" altLang="ja-JP" sz="1100" b="1">
                <a:solidFill>
                  <a:schemeClr val="tx1"/>
                </a:solidFill>
                <a:latin typeface="Yu Gothic UI" panose="020B0500000000000000" pitchFamily="50" charset="-128"/>
                <a:ea typeface="Yu Gothic UI" panose="020B0500000000000000" pitchFamily="50" charset="-128"/>
              </a:rPr>
            </a:b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9" name="楕円 8"/>
          <p:cNvSpPr/>
          <p:nvPr/>
        </p:nvSpPr>
        <p:spPr>
          <a:xfrm>
            <a:off x="6805444" y="1844749"/>
            <a:ext cx="992083" cy="2181225"/>
          </a:xfrm>
          <a:prstGeom prst="ellipse">
            <a:avLst/>
          </a:prstGeom>
          <a:solidFill>
            <a:schemeClr val="bg1">
              <a:lumMod val="7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要件適合性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endParaRPr kumimoji="1" lang="en-US" altLang="ja-JP" sz="1100" b="1">
              <a:solidFill>
                <a:schemeClr val="tx1"/>
              </a:solidFill>
              <a:latin typeface="Yu Gothic UI" panose="020B0500000000000000" pitchFamily="50" charset="-128"/>
              <a:ea typeface="Yu Gothic UI" panose="020B0500000000000000" pitchFamily="50" charset="-128"/>
            </a:endParaRPr>
          </a:p>
        </p:txBody>
      </p:sp>
      <p:sp>
        <p:nvSpPr>
          <p:cNvPr id="10" name="楕円 9"/>
          <p:cNvSpPr/>
          <p:nvPr/>
        </p:nvSpPr>
        <p:spPr>
          <a:xfrm>
            <a:off x="10093103" y="2367943"/>
            <a:ext cx="719999" cy="1151455"/>
          </a:xfrm>
          <a:prstGeom prst="ellipse">
            <a:avLst/>
          </a:prstGeom>
          <a:solidFill>
            <a:schemeClr val="bg1">
              <a:lumMod val="50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実用性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コスト</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11" name="正方形/長方形 10"/>
          <p:cNvSpPr/>
          <p:nvPr/>
        </p:nvSpPr>
        <p:spPr>
          <a:xfrm>
            <a:off x="414336" y="1286237"/>
            <a:ext cx="1091621" cy="333167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bg1"/>
                </a:solidFill>
                <a:latin typeface="Yu Gothic UI" panose="020B0500000000000000" pitchFamily="50" charset="-128"/>
                <a:ea typeface="Yu Gothic UI" panose="020B0500000000000000" pitchFamily="50" charset="-128"/>
              </a:rPr>
              <a:t>ソリューション</a:t>
            </a:r>
            <a:endParaRPr lang="en-US" altLang="ja-JP" sz="1200" b="1">
              <a:solidFill>
                <a:schemeClr val="bg1"/>
              </a:solidFill>
              <a:latin typeface="Yu Gothic UI" panose="020B0500000000000000" pitchFamily="50" charset="-128"/>
              <a:ea typeface="Yu Gothic UI" panose="020B0500000000000000" pitchFamily="50" charset="-128"/>
            </a:endParaRPr>
          </a:p>
          <a:p>
            <a:pPr algn="ctr"/>
            <a:r>
              <a:rPr lang="ja-JP" altLang="en-US" sz="1200" b="1">
                <a:solidFill>
                  <a:schemeClr val="bg1"/>
                </a:solidFill>
                <a:latin typeface="Yu Gothic UI" panose="020B0500000000000000" pitchFamily="50" charset="-128"/>
                <a:ea typeface="Yu Gothic UI" panose="020B0500000000000000" pitchFamily="50" charset="-128"/>
              </a:rPr>
              <a:t>選定フロー</a:t>
            </a:r>
            <a:endParaRPr kumimoji="1" lang="ja-JP" altLang="en-US" sz="1200" b="1">
              <a:solidFill>
                <a:schemeClr val="bg1"/>
              </a:solidFill>
              <a:latin typeface="Yu Gothic UI" panose="020B0500000000000000" pitchFamily="50" charset="-128"/>
              <a:ea typeface="Yu Gothic UI" panose="020B0500000000000000" pitchFamily="50" charset="-128"/>
            </a:endParaRPr>
          </a:p>
        </p:txBody>
      </p:sp>
      <p:sp>
        <p:nvSpPr>
          <p:cNvPr id="12" name="正方形/長方形 11"/>
          <p:cNvSpPr/>
          <p:nvPr/>
        </p:nvSpPr>
        <p:spPr>
          <a:xfrm>
            <a:off x="414336" y="4749873"/>
            <a:ext cx="1091621" cy="123638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bg1"/>
                </a:solidFill>
                <a:latin typeface="Yu Gothic UI" panose="020B0500000000000000" pitchFamily="50" charset="-128"/>
                <a:ea typeface="Yu Gothic UI" panose="020B0500000000000000" pitchFamily="50" charset="-128"/>
              </a:rPr>
              <a:t>評価項目</a:t>
            </a:r>
          </a:p>
        </p:txBody>
      </p:sp>
      <p:sp>
        <p:nvSpPr>
          <p:cNvPr id="15" name="テキスト ボックス 14"/>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選定フローと評価項目に基づいて評価した結果、</a:t>
            </a:r>
            <a:r>
              <a:rPr lang="ja-JP" altLang="en-US" dirty="0">
                <a:latin typeface="Yu Gothic UI" panose="020B0500000000000000" pitchFamily="50" charset="-128"/>
                <a:ea typeface="Yu Gothic UI" panose="020B0500000000000000" pitchFamily="50" charset="-128"/>
              </a:rPr>
              <a:t>２</a:t>
            </a:r>
            <a:r>
              <a:rPr kumimoji="1" lang="ja-JP" altLang="en-US" dirty="0">
                <a:latin typeface="Yu Gothic UI" panose="020B0500000000000000" pitchFamily="50" charset="-128"/>
                <a:ea typeface="Yu Gothic UI" panose="020B0500000000000000" pitchFamily="50" charset="-128"/>
              </a:rPr>
              <a:t>つのソリューションが残りました</a:t>
            </a:r>
          </a:p>
        </p:txBody>
      </p:sp>
      <p:sp>
        <p:nvSpPr>
          <p:cNvPr id="28" name="正方形/長方形 27"/>
          <p:cNvSpPr/>
          <p:nvPr/>
        </p:nvSpPr>
        <p:spPr>
          <a:xfrm>
            <a:off x="1920586" y="1272023"/>
            <a:ext cx="925136" cy="3331676"/>
          </a:xfrm>
          <a:prstGeom prst="rect">
            <a:avLst/>
          </a:prstGeom>
          <a:solidFill>
            <a:schemeClr val="bg1">
              <a:lumMod val="95000"/>
            </a:schemeClr>
          </a:solidFill>
          <a:ln w="12700" cap="flat" cmpd="sng" algn="ctr">
            <a:noFill/>
            <a:prstDash val="solid"/>
            <a:miter lim="800000"/>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rgbClr val="FF0000"/>
                </a:solidFill>
                <a:prstDash val="solid"/>
                <a:miter lim="800000"/>
                <a:headEnd/>
                <a:tailEnd/>
              </a14:hiddenLine>
            </a:ext>
          </a:ex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lang="ja-JP" altLang="en-US" sz="1100" b="1">
                <a:solidFill>
                  <a:schemeClr val="tx1"/>
                </a:solidFill>
                <a:latin typeface="Yu Gothic UI" panose="020B0500000000000000" pitchFamily="50" charset="-128"/>
                <a:ea typeface="Yu Gothic UI" panose="020B0500000000000000" pitchFamily="50" charset="-128"/>
              </a:rPr>
              <a:t>ソリューション</a:t>
            </a:r>
            <a:br>
              <a:rPr lang="en-US" altLang="ja-JP" sz="1100" b="1">
                <a:solidFill>
                  <a:schemeClr val="tx1"/>
                </a:solidFill>
                <a:latin typeface="Yu Gothic UI" panose="020B0500000000000000" pitchFamily="50" charset="-128"/>
                <a:ea typeface="Yu Gothic UI" panose="020B0500000000000000" pitchFamily="50" charset="-128"/>
              </a:rPr>
            </a:br>
            <a:r>
              <a:rPr lang="ja-JP" altLang="en-US" sz="1100" b="1">
                <a:solidFill>
                  <a:schemeClr val="tx1"/>
                </a:solidFill>
                <a:latin typeface="Yu Gothic UI" panose="020B0500000000000000" pitchFamily="50" charset="-128"/>
                <a:ea typeface="Yu Gothic UI" panose="020B0500000000000000" pitchFamily="50" charset="-128"/>
              </a:rPr>
              <a:t>洗出し</a:t>
            </a:r>
          </a:p>
        </p:txBody>
      </p:sp>
      <p:sp>
        <p:nvSpPr>
          <p:cNvPr id="29" name="二等辺三角形 28"/>
          <p:cNvSpPr/>
          <p:nvPr/>
        </p:nvSpPr>
        <p:spPr>
          <a:xfrm rot="5400000">
            <a:off x="2418631" y="2796041"/>
            <a:ext cx="1683438" cy="278641"/>
          </a:xfrm>
          <a:prstGeom prst="triangle">
            <a:avLst>
              <a:gd name="adj" fmla="val 50301"/>
            </a:avLst>
          </a:prstGeom>
          <a:solidFill>
            <a:schemeClr val="bg2"/>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latin typeface="Yu Gothic UI" panose="020B0500000000000000" pitchFamily="50" charset="-128"/>
              <a:ea typeface="Yu Gothic UI" panose="020B0500000000000000" pitchFamily="50" charset="-128"/>
            </a:endParaRPr>
          </a:p>
        </p:txBody>
      </p:sp>
      <p:sp>
        <p:nvSpPr>
          <p:cNvPr id="13" name="楕円 12"/>
          <p:cNvSpPr/>
          <p:nvPr/>
        </p:nvSpPr>
        <p:spPr>
          <a:xfrm>
            <a:off x="2148538"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44</a:t>
            </a:r>
            <a:endParaRPr kumimoji="1" lang="ja-JP" altLang="en-US"/>
          </a:p>
        </p:txBody>
      </p:sp>
      <p:sp>
        <p:nvSpPr>
          <p:cNvPr id="14" name="楕円 13"/>
          <p:cNvSpPr/>
          <p:nvPr/>
        </p:nvSpPr>
        <p:spPr>
          <a:xfrm>
            <a:off x="377682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25</a:t>
            </a:r>
            <a:endParaRPr kumimoji="1" lang="ja-JP" altLang="en-US"/>
          </a:p>
        </p:txBody>
      </p:sp>
      <p:sp>
        <p:nvSpPr>
          <p:cNvPr id="16" name="楕円 15"/>
          <p:cNvSpPr/>
          <p:nvPr/>
        </p:nvSpPr>
        <p:spPr>
          <a:xfrm>
            <a:off x="7066869"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9</a:t>
            </a:r>
            <a:endParaRPr kumimoji="1" lang="ja-JP" altLang="en-US"/>
          </a:p>
        </p:txBody>
      </p:sp>
      <p:sp>
        <p:nvSpPr>
          <p:cNvPr id="18" name="楕円 17"/>
          <p:cNvSpPr/>
          <p:nvPr/>
        </p:nvSpPr>
        <p:spPr>
          <a:xfrm>
            <a:off x="72139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r>
              <a:rPr lang="ja-JP" altLang="en-US" sz="1100" b="1"/>
              <a:t>数量</a:t>
            </a:r>
            <a:endParaRPr kumimoji="1" lang="ja-JP" altLang="en-US" sz="1100" b="1"/>
          </a:p>
        </p:txBody>
      </p:sp>
      <p:sp>
        <p:nvSpPr>
          <p:cNvPr id="25" name="四角形: 角を丸くする 24"/>
          <p:cNvSpPr/>
          <p:nvPr/>
        </p:nvSpPr>
        <p:spPr>
          <a:xfrm>
            <a:off x="8070508" y="2367943"/>
            <a:ext cx="1786161" cy="1151455"/>
          </a:xfrm>
          <a:prstGeom prst="roundRect">
            <a:avLst/>
          </a:prstGeom>
          <a:solidFill>
            <a:schemeClr val="accent5"/>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r>
              <a:rPr lang="ja-JP" altLang="en-US" sz="1050" b="1" u="sng"/>
              <a:t>ベンダー問合せによる</a:t>
            </a:r>
            <a:br>
              <a:rPr lang="en-US" altLang="ja-JP" sz="1050" b="1" u="sng"/>
            </a:br>
            <a:r>
              <a:rPr lang="ja-JP" altLang="en-US" sz="1050" b="1" u="sng"/>
              <a:t>要件適合性評価</a:t>
            </a:r>
            <a:endParaRPr lang="en-US" altLang="ja-JP" sz="800" b="1" u="sng"/>
          </a:p>
          <a:p>
            <a:endParaRPr lang="en-US" altLang="ja-JP" sz="800"/>
          </a:p>
          <a:p>
            <a:r>
              <a:rPr lang="ja-JP" altLang="en-US" sz="800"/>
              <a:t>回答あり：</a:t>
            </a:r>
            <a:r>
              <a:rPr lang="en-US" altLang="ja-JP" sz="800"/>
              <a:t>7</a:t>
            </a:r>
          </a:p>
          <a:p>
            <a:r>
              <a:rPr lang="ja-JP" altLang="en-US" sz="800"/>
              <a:t>　○</a:t>
            </a:r>
            <a:r>
              <a:rPr lang="en-US" altLang="ja-JP" sz="800"/>
              <a:t>/</a:t>
            </a:r>
            <a:r>
              <a:rPr lang="ja-JP" altLang="en-US" sz="800"/>
              <a:t>△：</a:t>
            </a:r>
            <a:r>
              <a:rPr lang="en-US" altLang="ja-JP" sz="800" b="1">
                <a:solidFill>
                  <a:srgbClr val="FF0000"/>
                </a:solidFill>
              </a:rPr>
              <a:t>2</a:t>
            </a:r>
          </a:p>
          <a:p>
            <a:r>
              <a:rPr lang="ja-JP" altLang="en-US" sz="800"/>
              <a:t>　</a:t>
            </a:r>
            <a:r>
              <a:rPr lang="en-US" altLang="ja-JP" sz="800"/>
              <a:t>×</a:t>
            </a:r>
            <a:r>
              <a:rPr lang="ja-JP" altLang="en-US" sz="800"/>
              <a:t>：</a:t>
            </a:r>
            <a:r>
              <a:rPr lang="en-US" altLang="ja-JP" sz="800"/>
              <a:t>5</a:t>
            </a:r>
          </a:p>
          <a:p>
            <a:r>
              <a:rPr lang="ja-JP" altLang="en-US" sz="800"/>
              <a:t>回答なし：</a:t>
            </a:r>
            <a:r>
              <a:rPr lang="en-US" altLang="ja-JP" sz="800"/>
              <a:t>2</a:t>
            </a:r>
          </a:p>
        </p:txBody>
      </p:sp>
      <p:sp>
        <p:nvSpPr>
          <p:cNvPr id="27" name="楕円 26"/>
          <p:cNvSpPr/>
          <p:nvPr/>
        </p:nvSpPr>
        <p:spPr>
          <a:xfrm>
            <a:off x="8728972"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en-US" altLang="ja-JP"/>
              <a:t>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400"/>
              <a:t>【</a:t>
            </a:r>
            <a:r>
              <a:rPr kumimoji="1" lang="ja-JP" altLang="en-US" sz="2400"/>
              <a:t>ソリューション選定</a:t>
            </a:r>
            <a:r>
              <a:rPr kumimoji="1" lang="en-US" altLang="ja-JP" sz="2400"/>
              <a:t>】</a:t>
            </a:r>
            <a:r>
              <a:rPr lang="ja-JP" altLang="en-US"/>
              <a:t>評価結果の共有</a:t>
            </a:r>
            <a:endParaRPr kumimoji="1" lang="ja-JP" altLang="en-US" sz="2400"/>
          </a:p>
        </p:txBody>
      </p:sp>
      <p:sp>
        <p:nvSpPr>
          <p:cNvPr id="15" name="テキスト ボックス 14"/>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a:latin typeface="Yu Gothic UI" panose="020B0500000000000000" pitchFamily="50" charset="-128"/>
                <a:ea typeface="Yu Gothic UI" panose="020B0500000000000000" pitchFamily="50" charset="-128"/>
              </a:rPr>
              <a:t>要件に適合するのは</a:t>
            </a:r>
            <a:r>
              <a:rPr kumimoji="1" lang="en-US" altLang="ja-JP" err="1">
                <a:latin typeface="Yu Gothic UI" panose="020B0500000000000000" pitchFamily="50" charset="-128"/>
                <a:ea typeface="Yu Gothic UI" panose="020B0500000000000000" pitchFamily="50" charset="-128"/>
              </a:rPr>
              <a:t>Docuware</a:t>
            </a:r>
            <a:r>
              <a:rPr lang="ja-JP" altLang="en-US">
                <a:latin typeface="Yu Gothic UI" panose="020B0500000000000000" pitchFamily="50" charset="-128"/>
                <a:ea typeface="Yu Gothic UI" panose="020B0500000000000000" pitchFamily="50" charset="-128"/>
              </a:rPr>
              <a:t>です。他製品との組み合わせにより</a:t>
            </a:r>
            <a:r>
              <a:rPr lang="en-US" altLang="ja-JP">
                <a:latin typeface="Yu Gothic UI" panose="020B0500000000000000" pitchFamily="50" charset="-128"/>
                <a:ea typeface="Yu Gothic UI" panose="020B0500000000000000" pitchFamily="50" charset="-128"/>
              </a:rPr>
              <a:t>OpenText Content Management</a:t>
            </a:r>
            <a:r>
              <a:rPr lang="ja-JP" altLang="en-US">
                <a:latin typeface="Yu Gothic UI" panose="020B0500000000000000" pitchFamily="50" charset="-128"/>
                <a:ea typeface="Yu Gothic UI" panose="020B0500000000000000" pitchFamily="50" charset="-128"/>
              </a:rPr>
              <a:t>も有力な候補となります</a:t>
            </a:r>
            <a:endParaRPr kumimoji="1" lang="ja-JP" altLang="en-US">
              <a:latin typeface="Yu Gothic UI" panose="020B0500000000000000" pitchFamily="50" charset="-128"/>
              <a:ea typeface="Yu Gothic UI" panose="020B0500000000000000" pitchFamily="50" charset="-128"/>
            </a:endParaRPr>
          </a:p>
        </p:txBody>
      </p:sp>
      <p:graphicFrame>
        <p:nvGraphicFramePr>
          <p:cNvPr id="26" name="表 25"/>
          <p:cNvGraphicFramePr>
            <a:graphicFrameLocks noGrp="1"/>
          </p:cNvGraphicFramePr>
          <p:nvPr/>
        </p:nvGraphicFramePr>
        <p:xfrm>
          <a:off x="602063" y="1744154"/>
          <a:ext cx="10987873" cy="1884432"/>
        </p:xfrm>
        <a:graphic>
          <a:graphicData uri="http://schemas.openxmlformats.org/drawingml/2006/table">
            <a:tbl>
              <a:tblPr firstRow="1" bandRow="1">
                <a:tableStyleId>{5C22544A-7EE6-4342-B048-85BDC9FD1C3A}</a:tableStyleId>
              </a:tblPr>
              <a:tblGrid>
                <a:gridCol w="952417">
                  <a:extLst>
                    <a:ext uri="{9D8B030D-6E8A-4147-A177-3AD203B41FA5}">
                      <a16:colId xmlns:a16="http://schemas.microsoft.com/office/drawing/2014/main" val="20000"/>
                    </a:ext>
                  </a:extLst>
                </a:gridCol>
                <a:gridCol w="2593104">
                  <a:extLst>
                    <a:ext uri="{9D8B030D-6E8A-4147-A177-3AD203B41FA5}">
                      <a16:colId xmlns:a16="http://schemas.microsoft.com/office/drawing/2014/main" val="20001"/>
                    </a:ext>
                  </a:extLst>
                </a:gridCol>
                <a:gridCol w="826928">
                  <a:extLst>
                    <a:ext uri="{9D8B030D-6E8A-4147-A177-3AD203B41FA5}">
                      <a16:colId xmlns:a16="http://schemas.microsoft.com/office/drawing/2014/main" val="20002"/>
                    </a:ext>
                  </a:extLst>
                </a:gridCol>
                <a:gridCol w="826928">
                  <a:extLst>
                    <a:ext uri="{9D8B030D-6E8A-4147-A177-3AD203B41FA5}">
                      <a16:colId xmlns:a16="http://schemas.microsoft.com/office/drawing/2014/main" val="20003"/>
                    </a:ext>
                  </a:extLst>
                </a:gridCol>
                <a:gridCol w="826928">
                  <a:extLst>
                    <a:ext uri="{9D8B030D-6E8A-4147-A177-3AD203B41FA5}">
                      <a16:colId xmlns:a16="http://schemas.microsoft.com/office/drawing/2014/main" val="20004"/>
                    </a:ext>
                  </a:extLst>
                </a:gridCol>
                <a:gridCol w="826928">
                  <a:extLst>
                    <a:ext uri="{9D8B030D-6E8A-4147-A177-3AD203B41FA5}">
                      <a16:colId xmlns:a16="http://schemas.microsoft.com/office/drawing/2014/main" val="20005"/>
                    </a:ext>
                  </a:extLst>
                </a:gridCol>
                <a:gridCol w="826928">
                  <a:extLst>
                    <a:ext uri="{9D8B030D-6E8A-4147-A177-3AD203B41FA5}">
                      <a16:colId xmlns:a16="http://schemas.microsoft.com/office/drawing/2014/main" val="20006"/>
                    </a:ext>
                  </a:extLst>
                </a:gridCol>
                <a:gridCol w="826928">
                  <a:extLst>
                    <a:ext uri="{9D8B030D-6E8A-4147-A177-3AD203B41FA5}">
                      <a16:colId xmlns:a16="http://schemas.microsoft.com/office/drawing/2014/main" val="20007"/>
                    </a:ext>
                  </a:extLst>
                </a:gridCol>
                <a:gridCol w="826928">
                  <a:extLst>
                    <a:ext uri="{9D8B030D-6E8A-4147-A177-3AD203B41FA5}">
                      <a16:colId xmlns:a16="http://schemas.microsoft.com/office/drawing/2014/main" val="20008"/>
                    </a:ext>
                  </a:extLst>
                </a:gridCol>
                <a:gridCol w="826928">
                  <a:extLst>
                    <a:ext uri="{9D8B030D-6E8A-4147-A177-3AD203B41FA5}">
                      <a16:colId xmlns:a16="http://schemas.microsoft.com/office/drawing/2014/main" val="20009"/>
                    </a:ext>
                  </a:extLst>
                </a:gridCol>
                <a:gridCol w="826928">
                  <a:extLst>
                    <a:ext uri="{9D8B030D-6E8A-4147-A177-3AD203B41FA5}">
                      <a16:colId xmlns:a16="http://schemas.microsoft.com/office/drawing/2014/main" val="20010"/>
                    </a:ext>
                  </a:extLst>
                </a:gridCol>
              </a:tblGrid>
              <a:tr h="360000">
                <a:tc>
                  <a:txBody>
                    <a:bodyPr/>
                    <a:lstStyle/>
                    <a:p>
                      <a:endParaRPr lang="ja-JP" altLang="en-US"/>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90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err="1">
                          <a:solidFill>
                            <a:schemeClr val="bg1"/>
                          </a:solidFill>
                          <a:latin typeface="+mn-ea"/>
                          <a:ea typeface="+mn-ea"/>
                        </a:rPr>
                        <a:t>DocuWare</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Alfresco Content Services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SharePoint Online</a:t>
                      </a:r>
                      <a:br>
                        <a:rPr kumimoji="1" lang="en-US" altLang="ja-JP" sz="900" b="1">
                          <a:solidFill>
                            <a:schemeClr val="bg1"/>
                          </a:solidFill>
                          <a:latin typeface="+mn-ea"/>
                          <a:ea typeface="+mn-ea"/>
                        </a:rPr>
                      </a:br>
                      <a:r>
                        <a:rPr kumimoji="1" lang="en-US" altLang="ja-JP" sz="900" b="1">
                          <a:solidFill>
                            <a:schemeClr val="bg1"/>
                          </a:solidFill>
                          <a:latin typeface="+mn-ea"/>
                          <a:ea typeface="+mn-ea"/>
                        </a:rPr>
                        <a:t>※PP</a:t>
                      </a:r>
                      <a:r>
                        <a:rPr kumimoji="1" lang="ja-JP" altLang="en-US" sz="900" b="1">
                          <a:solidFill>
                            <a:schemeClr val="bg1"/>
                          </a:solidFill>
                          <a:latin typeface="+mn-ea"/>
                          <a:ea typeface="+mn-ea"/>
                        </a:rPr>
                        <a:t>製品</a:t>
                      </a: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Teamcenter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Aras Innovator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ServiceNow</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ja-JP" altLang="en-US" sz="900" b="1">
                          <a:solidFill>
                            <a:schemeClr val="bg1"/>
                          </a:solidFill>
                          <a:latin typeface="+mn-ea"/>
                          <a:ea typeface="+mn-ea"/>
                        </a:rPr>
                        <a:t>楽々</a:t>
                      </a:r>
                      <a:r>
                        <a:rPr kumimoji="1" lang="en-US" altLang="ja-JP" sz="900" b="1">
                          <a:solidFill>
                            <a:schemeClr val="bg1"/>
                          </a:solidFill>
                          <a:latin typeface="+mn-ea"/>
                          <a:ea typeface="+mn-ea"/>
                        </a:rPr>
                        <a:t>Document Plus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err="1">
                          <a:solidFill>
                            <a:schemeClr val="bg1"/>
                          </a:solidFill>
                          <a:latin typeface="+mn-ea"/>
                          <a:ea typeface="+mn-ea"/>
                        </a:rPr>
                        <a:t>SmartDB</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OpenText Content Management</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233492">
                <a:tc rowSpan="6">
                  <a:txBody>
                    <a:bodyPr/>
                    <a:lstStyle/>
                    <a:p>
                      <a:pPr algn="ctr"/>
                      <a:r>
                        <a:rPr kumimoji="1" lang="ja-JP" altLang="en-US" sz="1050" b="1" dirty="0">
                          <a:solidFill>
                            <a:schemeClr val="bg1"/>
                          </a:solidFill>
                          <a:latin typeface="+mn-ea"/>
                          <a:ea typeface="+mn-ea"/>
                        </a:rPr>
                        <a:t>要件</a:t>
                      </a:r>
                      <a:br>
                        <a:rPr kumimoji="1" lang="en-US" altLang="ja-JP" sz="1050" b="1" dirty="0">
                          <a:solidFill>
                            <a:schemeClr val="bg1"/>
                          </a:solidFill>
                          <a:latin typeface="+mn-ea"/>
                          <a:ea typeface="+mn-ea"/>
                        </a:rPr>
                      </a:br>
                      <a:r>
                        <a:rPr kumimoji="1" lang="ja-JP" altLang="en-US" sz="1050" b="1" dirty="0">
                          <a:solidFill>
                            <a:schemeClr val="bg1"/>
                          </a:solidFill>
                          <a:latin typeface="+mn-ea"/>
                          <a:ea typeface="+mn-ea"/>
                        </a:rPr>
                        <a:t>（抜粋）</a:t>
                      </a:r>
                      <a:endParaRPr kumimoji="1" lang="en-US" altLang="ja-JP" sz="1050" b="1" dirty="0">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指定フォルダへの添付ファイルダウンロード</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添付ファイルの直接編集</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dirty="0" err="1">
                          <a:solidFill>
                            <a:schemeClr val="bg1"/>
                          </a:solidFill>
                          <a:latin typeface="+mn-ea"/>
                          <a:ea typeface="+mn-ea"/>
                        </a:rPr>
                        <a:t>SAP,SharePoint</a:t>
                      </a:r>
                      <a:r>
                        <a:rPr kumimoji="1" lang="ja-JP" altLang="en-US" sz="900" b="0" dirty="0">
                          <a:solidFill>
                            <a:schemeClr val="bg1"/>
                          </a:solidFill>
                          <a:latin typeface="+mn-ea"/>
                          <a:ea typeface="+mn-ea"/>
                        </a:rPr>
                        <a:t>等とのデータ連携</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*1</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*2</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33492">
                <a:tc vMerge="1">
                  <a:txBody>
                    <a:bodyPr/>
                    <a:lstStyle/>
                    <a:p>
                      <a:endParaRPr lang="ja-JP"/>
                    </a:p>
                  </a:txBody>
                  <a:tcPr/>
                </a:tc>
                <a:tc>
                  <a:txBody>
                    <a:bodyPr/>
                    <a:lstStyle/>
                    <a:p>
                      <a:r>
                        <a:rPr kumimoji="1" lang="en-US" altLang="ja-JP" sz="900" b="0" dirty="0">
                          <a:solidFill>
                            <a:schemeClr val="bg1"/>
                          </a:solidFill>
                          <a:latin typeface="+mn-ea"/>
                          <a:ea typeface="+mn-ea"/>
                        </a:rPr>
                        <a:t>xml</a:t>
                      </a:r>
                      <a:r>
                        <a:rPr kumimoji="1" lang="ja-JP" altLang="en-US" sz="900" b="0" dirty="0">
                          <a:solidFill>
                            <a:schemeClr val="bg1"/>
                          </a:solidFill>
                          <a:latin typeface="+mn-ea"/>
                          <a:ea typeface="+mn-ea"/>
                        </a:rPr>
                        <a:t>ファイル形式による移行</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並列</a:t>
                      </a:r>
                      <a:r>
                        <a:rPr kumimoji="1" lang="en-US" altLang="ja-JP" sz="900" b="0" dirty="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dirty="0">
                          <a:solidFill>
                            <a:schemeClr val="tx1"/>
                          </a:solidFill>
                        </a:rPr>
                        <a:t>×</a:t>
                      </a:r>
                      <a:r>
                        <a:rPr kumimoji="1" lang="ja-JP" altLang="en-US" sz="900" b="1" dirty="0">
                          <a:solidFill>
                            <a:schemeClr val="tx1"/>
                          </a:solidFill>
                        </a:rPr>
                        <a:t>→○</a:t>
                      </a:r>
                      <a:r>
                        <a:rPr kumimoji="1" lang="en-US" altLang="ja-JP" sz="900" b="1" dirty="0">
                          <a:solidFill>
                            <a:schemeClr val="tx1"/>
                          </a:solidFill>
                        </a:rPr>
                        <a:t>*3</a:t>
                      </a:r>
                      <a:endParaRPr kumimoji="1" lang="ja-JP" altLang="en-US" sz="900" b="1" dirty="0">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extLst>
                  <a:ext uri="{0D108BD9-81ED-4DB2-BD59-A6C34878D82A}">
                    <a16:rowId xmlns:a16="http://schemas.microsoft.com/office/drawing/2014/main" val="10006"/>
                  </a:ext>
                </a:extLst>
              </a:tr>
            </a:tbl>
          </a:graphicData>
        </a:graphic>
      </p:graphicFrame>
      <p:sp>
        <p:nvSpPr>
          <p:cNvPr id="27" name="正方形/長方形 26"/>
          <p:cNvSpPr/>
          <p:nvPr/>
        </p:nvSpPr>
        <p:spPr>
          <a:xfrm>
            <a:off x="6655081" y="2263181"/>
            <a:ext cx="765510"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ja-JP" altLang="en-US" sz="800"/>
              <a:t>社内リソース確保が困難、顧客名が不明であることを理由にお断り</a:t>
            </a:r>
            <a:endParaRPr lang="en-US" altLang="ja-JP" sz="800"/>
          </a:p>
        </p:txBody>
      </p:sp>
      <p:sp>
        <p:nvSpPr>
          <p:cNvPr id="40" name="正方形/長方形 39"/>
          <p:cNvSpPr/>
          <p:nvPr/>
        </p:nvSpPr>
        <p:spPr>
          <a:xfrm>
            <a:off x="7546068" y="2263181"/>
            <a:ext cx="1458505"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lang="ja-JP" altLang="en-US" sz="800"/>
              <a:t>返答無し</a:t>
            </a:r>
            <a:endParaRPr lang="en-US" altLang="ja-JP" sz="800"/>
          </a:p>
        </p:txBody>
      </p:sp>
      <p:sp>
        <p:nvSpPr>
          <p:cNvPr id="41" name="正方形/長方形 40"/>
          <p:cNvSpPr/>
          <p:nvPr/>
        </p:nvSpPr>
        <p:spPr>
          <a:xfrm>
            <a:off x="2499296" y="4056602"/>
            <a:ext cx="7198951" cy="2003376"/>
          </a:xfrm>
          <a:prstGeom prst="rect">
            <a:avLst/>
          </a:prstGeom>
          <a:solidFill>
            <a:srgbClr val="A0DCFF"/>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spcAft>
                <a:spcPts val="600"/>
              </a:spcAft>
            </a:pPr>
            <a:r>
              <a:rPr lang="en-US" altLang="ja-JP" sz="1050"/>
              <a:t>*1</a:t>
            </a:r>
            <a:r>
              <a:rPr lang="ja-JP" altLang="en-US" sz="1050"/>
              <a:t>：直接のデータ連携は不可。データはサーバ内保管が必須</a:t>
            </a:r>
            <a:br>
              <a:rPr lang="en-US" altLang="ja-JP" sz="1050"/>
            </a:br>
            <a:r>
              <a:rPr lang="ja-JP" altLang="en-US" sz="1050"/>
              <a:t>→</a:t>
            </a:r>
            <a:r>
              <a:rPr lang="en-US" altLang="ja-JP" sz="1050"/>
              <a:t>CIH</a:t>
            </a:r>
            <a:r>
              <a:rPr lang="ja-JP" altLang="en-US" sz="1050"/>
              <a:t>等の利用により</a:t>
            </a:r>
            <a:r>
              <a:rPr lang="ja-JP" altLang="en-US" sz="1050" b="1" u="sng"/>
              <a:t>別途データ連携する</a:t>
            </a:r>
            <a:r>
              <a:rPr lang="ja-JP" altLang="en-US" sz="1050"/>
              <a:t>ことで要件を満たすことができると思料</a:t>
            </a:r>
            <a:endParaRPr lang="en-US" altLang="ja-JP" sz="1050"/>
          </a:p>
          <a:p>
            <a:pPr>
              <a:spcAft>
                <a:spcPts val="600"/>
              </a:spcAft>
            </a:pPr>
            <a:r>
              <a:rPr lang="en-US" altLang="ja-JP" sz="1050"/>
              <a:t>*2</a:t>
            </a:r>
            <a:r>
              <a:rPr lang="ja-JP" altLang="en-US" sz="1050"/>
              <a:t>：ベンダー回答は詳細コメントなし</a:t>
            </a:r>
            <a:br>
              <a:rPr lang="en-US" altLang="ja-JP" sz="1050"/>
            </a:br>
            <a:r>
              <a:rPr lang="ja-JP" altLang="en-US" sz="1050"/>
              <a:t>→一般的なサービスではユーザーが利用不可となる時間が限定されることから△となり得る可能性大</a:t>
            </a:r>
            <a:endParaRPr lang="en-US" altLang="ja-JP" sz="1050"/>
          </a:p>
          <a:p>
            <a:pPr>
              <a:spcAft>
                <a:spcPts val="600"/>
              </a:spcAft>
            </a:pPr>
            <a:r>
              <a:rPr lang="en-US" altLang="ja-JP" sz="1050"/>
              <a:t>*3</a:t>
            </a:r>
            <a:r>
              <a:rPr lang="ja-JP" altLang="en-US" sz="1050"/>
              <a:t>：標準機能は直列のみ。並列や条件の内容によっては、コーディングが必要。スタッフによる設定代行も可能だが、内容や本数によっては、別途</a:t>
            </a:r>
            <a:r>
              <a:rPr lang="en-US" altLang="ja-JP" sz="1050"/>
              <a:t>WF</a:t>
            </a:r>
            <a:r>
              <a:rPr lang="ja-JP" altLang="en-US" sz="1050"/>
              <a:t>ツールとの連携の上で提供するケースが多い</a:t>
            </a:r>
            <a:br>
              <a:rPr lang="en-US" altLang="ja-JP" sz="1050"/>
            </a:br>
            <a:r>
              <a:rPr lang="ja-JP" altLang="en-US" sz="1050"/>
              <a:t>→</a:t>
            </a:r>
            <a:r>
              <a:rPr lang="en-US" altLang="ja-JP" sz="1050" b="1" u="sng"/>
              <a:t>WF</a:t>
            </a:r>
            <a:r>
              <a:rPr lang="ja-JP" altLang="en-US" sz="1050" b="1" u="sng"/>
              <a:t>のみ他社製品</a:t>
            </a:r>
            <a:r>
              <a:rPr lang="en-US" altLang="ja-JP" sz="1050"/>
              <a:t>(Power Apps, Power Automate</a:t>
            </a:r>
            <a:r>
              <a:rPr lang="ja-JP" altLang="en-US" sz="1050"/>
              <a:t>等</a:t>
            </a:r>
            <a:r>
              <a:rPr lang="en-US" altLang="ja-JP" sz="1050"/>
              <a:t>)</a:t>
            </a:r>
            <a:r>
              <a:rPr lang="ja-JP" altLang="en-US" sz="1050" b="1" u="sng"/>
              <a:t>と併用</a:t>
            </a:r>
            <a:r>
              <a:rPr lang="ja-JP" altLang="en-US" sz="1050"/>
              <a:t>が望ましい</a:t>
            </a:r>
          </a:p>
        </p:txBody>
      </p:sp>
      <p:sp>
        <p:nvSpPr>
          <p:cNvPr id="48" name="正方形/長方形 47"/>
          <p:cNvSpPr/>
          <p:nvPr/>
        </p:nvSpPr>
        <p:spPr>
          <a:xfrm>
            <a:off x="4144399"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52" name="正方形/長方形 51"/>
          <p:cNvSpPr/>
          <p:nvPr/>
        </p:nvSpPr>
        <p:spPr>
          <a:xfrm>
            <a:off x="10764913"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400"/>
              <a:t>【</a:t>
            </a:r>
            <a:r>
              <a:rPr kumimoji="1" lang="ja-JP" altLang="en-US" sz="2400"/>
              <a:t>ソリューション選定</a:t>
            </a:r>
            <a:r>
              <a:rPr kumimoji="1" lang="en-US" altLang="ja-JP" sz="2400"/>
              <a:t>】</a:t>
            </a:r>
            <a:r>
              <a:rPr kumimoji="1" lang="ja-JP" altLang="en-US" sz="2400"/>
              <a:t>今後の流れ</a:t>
            </a:r>
          </a:p>
        </p:txBody>
      </p:sp>
      <p:sp>
        <p:nvSpPr>
          <p:cNvPr id="15" name="テキスト ボックス 14"/>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本日の評価経過の説明の後続として、ソリューションの総合的な選定を経て最終決定をします</a:t>
            </a:r>
          </a:p>
        </p:txBody>
      </p:sp>
      <p:sp>
        <p:nvSpPr>
          <p:cNvPr id="4" name="矢印: 五方向 3"/>
          <p:cNvSpPr/>
          <p:nvPr/>
        </p:nvSpPr>
        <p:spPr>
          <a:xfrm rot="5400000">
            <a:off x="2986352" y="1495605"/>
            <a:ext cx="735093" cy="1673088"/>
          </a:xfrm>
          <a:prstGeom prst="homePlate">
            <a:avLst/>
          </a:prstGeom>
          <a:solidFill>
            <a:schemeClr val="accent2"/>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kumimoji="1" lang="zh-TW" altLang="en-US" sz="1200" dirty="0">
                <a:solidFill>
                  <a:schemeClr val="bg1"/>
                </a:solidFill>
              </a:rPr>
              <a:t>評価</a:t>
            </a:r>
            <a:r>
              <a:rPr kumimoji="1" lang="ja-JP" altLang="en-US" sz="1200" dirty="0">
                <a:solidFill>
                  <a:schemeClr val="bg1"/>
                </a:solidFill>
              </a:rPr>
              <a:t>経過</a:t>
            </a:r>
            <a:r>
              <a:rPr kumimoji="1" lang="zh-TW" altLang="en-US" sz="1200" dirty="0">
                <a:solidFill>
                  <a:schemeClr val="bg1"/>
                </a:solidFill>
              </a:rPr>
              <a:t>説明</a:t>
            </a:r>
            <a:endParaRPr kumimoji="1" lang="ja-JP" altLang="en-US" sz="1200" dirty="0">
              <a:solidFill>
                <a:schemeClr val="bg1"/>
              </a:solidFill>
            </a:endParaRPr>
          </a:p>
        </p:txBody>
      </p:sp>
      <p:sp>
        <p:nvSpPr>
          <p:cNvPr id="5" name="矢印: 五方向 4"/>
          <p:cNvSpPr/>
          <p:nvPr/>
        </p:nvSpPr>
        <p:spPr>
          <a:xfrm rot="5400000">
            <a:off x="2600805" y="2652245"/>
            <a:ext cx="1506187" cy="1673088"/>
          </a:xfrm>
          <a:prstGeom prst="homePlate">
            <a:avLst>
              <a:gd name="adj" fmla="val 22350"/>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選定</a:t>
            </a:r>
          </a:p>
        </p:txBody>
      </p:sp>
      <p:sp>
        <p:nvSpPr>
          <p:cNvPr id="7" name="矢印: 五方向 6"/>
          <p:cNvSpPr/>
          <p:nvPr/>
        </p:nvSpPr>
        <p:spPr>
          <a:xfrm rot="5400000">
            <a:off x="2986353" y="3808885"/>
            <a:ext cx="735093" cy="1673088"/>
          </a:xfrm>
          <a:prstGeom prst="homePlate">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最終決定</a:t>
            </a:r>
          </a:p>
        </p:txBody>
      </p:sp>
      <p:sp>
        <p:nvSpPr>
          <p:cNvPr id="8" name="テキスト ボックス 7"/>
          <p:cNvSpPr txBox="1"/>
          <p:nvPr/>
        </p:nvSpPr>
        <p:spPr>
          <a:xfrm>
            <a:off x="4399984" y="1964603"/>
            <a:ext cx="5585988" cy="735093"/>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dirty="0"/>
              <a:t>ソリューション選定の評価経過のご報告</a:t>
            </a:r>
            <a:endParaRPr kumimoji="1" lang="ja-JP" altLang="en-US" sz="1200" dirty="0"/>
          </a:p>
        </p:txBody>
      </p:sp>
      <p:sp>
        <p:nvSpPr>
          <p:cNvPr id="9" name="テキスト ボックス 8"/>
          <p:cNvSpPr txBox="1"/>
          <p:nvPr/>
        </p:nvSpPr>
        <p:spPr>
          <a:xfrm>
            <a:off x="4399984" y="2735695"/>
            <a:ext cx="5585988" cy="1506187"/>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spcAft>
                <a:spcPts val="600"/>
              </a:spcAft>
              <a:buFont typeface="Wingdings" panose="05000000000000000000" pitchFamily="2" charset="2"/>
              <a:buChar char="Ø"/>
            </a:pPr>
            <a:r>
              <a:rPr kumimoji="1" lang="ja-JP" altLang="en-US" sz="1200" dirty="0"/>
              <a:t>要件の優先度、コストの大小から総合的に検討</a:t>
            </a:r>
            <a:endParaRPr kumimoji="1" lang="en-US" altLang="ja-JP" sz="1200" dirty="0"/>
          </a:p>
          <a:p>
            <a:pPr marL="171450" indent="-171450">
              <a:spcAft>
                <a:spcPts val="600"/>
              </a:spcAft>
              <a:buFont typeface="Wingdings" panose="05000000000000000000" pitchFamily="2" charset="2"/>
              <a:buChar char="Ø"/>
            </a:pPr>
            <a:r>
              <a:rPr lang="ja-JP" altLang="en-US" sz="1200" dirty="0"/>
              <a:t>ベンダーに対するコスト交渉・</a:t>
            </a:r>
            <a:r>
              <a:rPr lang="en-US" altLang="ja-JP" sz="1200" dirty="0"/>
              <a:t>QA</a:t>
            </a:r>
          </a:p>
          <a:p>
            <a:pPr marL="171450" indent="-171450">
              <a:spcAft>
                <a:spcPts val="600"/>
              </a:spcAft>
              <a:buFont typeface="Wingdings" panose="05000000000000000000" pitchFamily="2" charset="2"/>
              <a:buChar char="Ø"/>
            </a:pPr>
            <a:r>
              <a:rPr kumimoji="1" lang="ja-JP" altLang="en-US" sz="1200" dirty="0"/>
              <a:t>（新規の場合）アーキテクチャ相談会、アーキテクチャコミッティ付議</a:t>
            </a:r>
          </a:p>
        </p:txBody>
      </p:sp>
      <p:sp>
        <p:nvSpPr>
          <p:cNvPr id="11" name="テキスト ボックス 10"/>
          <p:cNvSpPr txBox="1"/>
          <p:nvPr/>
        </p:nvSpPr>
        <p:spPr>
          <a:xfrm>
            <a:off x="4399984" y="4277882"/>
            <a:ext cx="5585988" cy="735092"/>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a:t>ソリューションの決定</a:t>
            </a:r>
            <a:endParaRPr kumimoji="1" lang="ja-JP"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システム概要</a:t>
            </a:r>
            <a:endParaRPr lang="ja-JP" altLang="en-US" dirty="0">
              <a:effectLst/>
            </a:endParaRPr>
          </a:p>
        </p:txBody>
      </p:sp>
      <p:sp>
        <p:nvSpPr>
          <p:cNvPr id="15" name="テキスト ボックス 14"/>
          <p:cNvSpPr txBox="1"/>
          <p:nvPr/>
        </p:nvSpPr>
        <p:spPr>
          <a:xfrm>
            <a:off x="414336" y="782995"/>
            <a:ext cx="11490793" cy="5643684"/>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sz="1400" dirty="0">
                <a:latin typeface="Yu Gothic UI" panose="020B0500000000000000" pitchFamily="50" charset="-128"/>
                <a:ea typeface="Yu Gothic UI" panose="020B0500000000000000" pitchFamily="50" charset="-128"/>
              </a:rPr>
              <a:t>提案の範囲</a:t>
            </a:r>
            <a:r>
              <a:rPr lang="en-US" altLang="ja-JP" sz="1400" dirty="0">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lang="en-US" altLang="ja-JP" sz="1400" dirty="0">
                <a:latin typeface="Yu Gothic UI" panose="020B0500000000000000" pitchFamily="50" charset="-128"/>
                <a:ea typeface="Yu Gothic UI" panose="020B0500000000000000" pitchFamily="50" charset="-128"/>
              </a:rPr>
              <a:t>PowerApps</a:t>
            </a:r>
            <a:r>
              <a:rPr lang="ja-JP" altLang="en-US" sz="1400" dirty="0">
                <a:latin typeface="Yu Gothic UI" panose="020B0500000000000000" pitchFamily="50" charset="-128"/>
                <a:ea typeface="Yu Gothic UI" panose="020B0500000000000000" pitchFamily="50" charset="-128"/>
              </a:rPr>
              <a:t>、</a:t>
            </a:r>
            <a:r>
              <a:rPr lang="en-US" altLang="ja-JP" sz="1400" dirty="0">
                <a:latin typeface="Yu Gothic UI" panose="020B0500000000000000" pitchFamily="50" charset="-128"/>
                <a:ea typeface="Yu Gothic UI" panose="020B0500000000000000" pitchFamily="50" charset="-128"/>
              </a:rPr>
              <a:t>Office365</a:t>
            </a:r>
            <a:r>
              <a:rPr lang="ja-JP" altLang="en-US" sz="1400" dirty="0">
                <a:latin typeface="Yu Gothic UI" panose="020B0500000000000000" pitchFamily="50" charset="-128"/>
                <a:ea typeface="Yu Gothic UI" panose="020B0500000000000000" pitchFamily="50" charset="-128"/>
              </a:rPr>
              <a:t>と</a:t>
            </a:r>
            <a:r>
              <a:rPr lang="en-US" altLang="ja-JP" sz="1400" dirty="0">
                <a:latin typeface="Yu Gothic UI" panose="020B0500000000000000" pitchFamily="50" charset="-128"/>
                <a:ea typeface="Yu Gothic UI" panose="020B0500000000000000" pitchFamily="50" charset="-128"/>
              </a:rPr>
              <a:t>SQL Server</a:t>
            </a:r>
            <a:r>
              <a:rPr lang="ja-JP" altLang="en-US" sz="1400" dirty="0">
                <a:latin typeface="Yu Gothic UI" panose="020B0500000000000000" pitchFamily="50" charset="-128"/>
                <a:ea typeface="Yu Gothic UI" panose="020B0500000000000000" pitchFamily="50" charset="-128"/>
              </a:rPr>
              <a:t>を活用したシステム構築、添付ファイル管理、オンライン編集、一括ダウンロード、検索機能、パフォーマンス重視。</a:t>
            </a:r>
            <a:endParaRPr lang="en-US" altLang="ja-JP" sz="14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フロントエンド</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PowerApps Canvas App</a:t>
            </a:r>
            <a:r>
              <a:rPr lang="ja-JP" altLang="en-US" sz="1200" dirty="0">
                <a:latin typeface="Yu Gothic UI" panose="020B0500000000000000" pitchFamily="50" charset="-128"/>
                <a:ea typeface="Yu Gothic UI" panose="020B0500000000000000" pitchFamily="50" charset="-128"/>
              </a:rPr>
              <a:t>使用。</a:t>
            </a:r>
            <a:endParaRPr lang="en-US" altLang="ja-JP" sz="12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ユーザーインターフェースとして、文書の作成</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閲覧</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編集画面を提供。</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データベース</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SQL Server</a:t>
            </a:r>
            <a:r>
              <a:rPr lang="ja-JP" altLang="en-US" sz="1200" dirty="0">
                <a:latin typeface="Yu Gothic UI" panose="020B0500000000000000" pitchFamily="50" charset="-128"/>
                <a:ea typeface="Yu Gothic UI" panose="020B0500000000000000" pitchFamily="50" charset="-128"/>
              </a:rPr>
              <a:t>をメインのデータストレージとして使用。</a:t>
            </a:r>
            <a:endParaRPr lang="en-US" altLang="ja-JP" sz="12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文書のメタデータ（文書</a:t>
            </a:r>
            <a:r>
              <a:rPr lang="en-US" altLang="ja-JP" sz="1200" dirty="0">
                <a:latin typeface="Yu Gothic UI" panose="020B0500000000000000" pitchFamily="50" charset="-128"/>
                <a:ea typeface="Yu Gothic UI" panose="020B0500000000000000" pitchFamily="50" charset="-128"/>
              </a:rPr>
              <a:t>ID</a:t>
            </a:r>
            <a:r>
              <a:rPr lang="ja-JP" altLang="en-US" sz="1200" dirty="0">
                <a:latin typeface="Yu Gothic UI" panose="020B0500000000000000" pitchFamily="50" charset="-128"/>
                <a:ea typeface="Yu Gothic UI" panose="020B0500000000000000" pitchFamily="50" charset="-128"/>
              </a:rPr>
              <a:t>、日付、ステータスなど）を格納。</a:t>
            </a:r>
            <a:endParaRPr lang="en-US" altLang="ja-JP" sz="12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Dataverse</a:t>
            </a:r>
            <a:r>
              <a:rPr lang="ja-JP" altLang="en-US" sz="1200" dirty="0">
                <a:latin typeface="Yu Gothic UI" panose="020B0500000000000000" pitchFamily="50" charset="-128"/>
                <a:ea typeface="Yu Gothic UI" panose="020B0500000000000000" pitchFamily="50" charset="-128"/>
              </a:rPr>
              <a:t>と連携し、</a:t>
            </a:r>
            <a:r>
              <a:rPr lang="en-US" altLang="ja-JP" sz="1200" dirty="0">
                <a:latin typeface="Yu Gothic UI" panose="020B0500000000000000" pitchFamily="50" charset="-128"/>
                <a:ea typeface="Yu Gothic UI" panose="020B0500000000000000" pitchFamily="50" charset="-128"/>
              </a:rPr>
              <a:t>PowerApps</a:t>
            </a:r>
            <a:r>
              <a:rPr lang="ja-JP" altLang="en-US" sz="1200" dirty="0">
                <a:latin typeface="Yu Gothic UI" panose="020B0500000000000000" pitchFamily="50" charset="-128"/>
                <a:ea typeface="Yu Gothic UI" panose="020B0500000000000000" pitchFamily="50" charset="-128"/>
              </a:rPr>
              <a:t>からアクセス可能。</a:t>
            </a:r>
            <a:endParaRPr lang="en-US" altLang="ja-JP" sz="12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ファイルストレージ</a:t>
            </a:r>
            <a:r>
              <a:rPr lang="en-US" altLang="ja-JP" sz="1200" dirty="0">
                <a:latin typeface="Yu Gothic UI" panose="020B0500000000000000" pitchFamily="50" charset="-128"/>
                <a:ea typeface="Yu Gothic UI" panose="020B0500000000000000" pitchFamily="50" charset="-128"/>
              </a:rPr>
              <a:t>: </a:t>
            </a:r>
            <a:r>
              <a:rPr lang="ja-JP" altLang="en-US" sz="1200" dirty="0">
                <a:latin typeface="Yu Gothic UI" panose="020B0500000000000000" pitchFamily="50" charset="-128"/>
                <a:ea typeface="Yu Gothic UI" panose="020B0500000000000000" pitchFamily="50" charset="-128"/>
              </a:rPr>
              <a:t>添付ファイル（</a:t>
            </a:r>
            <a:r>
              <a:rPr lang="en-US" altLang="ja-JP" sz="1200" dirty="0">
                <a:latin typeface="Yu Gothic UI" panose="020B0500000000000000" pitchFamily="50" charset="-128"/>
                <a:ea typeface="Yu Gothic UI" panose="020B0500000000000000" pitchFamily="50" charset="-128"/>
              </a:rPr>
              <a:t>Office</a:t>
            </a:r>
            <a:r>
              <a:rPr lang="ja-JP" altLang="en-US" sz="1200" dirty="0">
                <a:latin typeface="Yu Gothic UI" panose="020B0500000000000000" pitchFamily="50" charset="-128"/>
                <a:ea typeface="Yu Gothic UI" panose="020B0500000000000000" pitchFamily="50" charset="-128"/>
              </a:rPr>
              <a:t>ファイル、</a:t>
            </a:r>
            <a:r>
              <a:rPr lang="en-US" altLang="ja-JP" sz="1200" dirty="0">
                <a:latin typeface="Yu Gothic UI" panose="020B0500000000000000" pitchFamily="50" charset="-128"/>
                <a:ea typeface="Yu Gothic UI" panose="020B0500000000000000" pitchFamily="50" charset="-128"/>
              </a:rPr>
              <a:t>PDF</a:t>
            </a:r>
            <a:r>
              <a:rPr lang="ja-JP" altLang="en-US" sz="1200" dirty="0">
                <a:latin typeface="Yu Gothic UI" panose="020B0500000000000000" pitchFamily="50" charset="-128"/>
                <a:ea typeface="Yu Gothic UI" panose="020B0500000000000000" pitchFamily="50" charset="-128"/>
              </a:rPr>
              <a:t>）は</a:t>
            </a:r>
            <a:r>
              <a:rPr lang="en-US" altLang="ja-JP" sz="1200" dirty="0">
                <a:latin typeface="Yu Gothic UI" panose="020B0500000000000000" pitchFamily="50" charset="-128"/>
                <a:ea typeface="Yu Gothic UI" panose="020B0500000000000000" pitchFamily="50" charset="-128"/>
              </a:rPr>
              <a:t>SharePoint</a:t>
            </a:r>
            <a:r>
              <a:rPr lang="ja-JP" altLang="en-US" sz="1200" dirty="0">
                <a:latin typeface="Yu Gothic UI" panose="020B0500000000000000" pitchFamily="50" charset="-128"/>
                <a:ea typeface="Yu Gothic UI" panose="020B0500000000000000" pitchFamily="50" charset="-128"/>
              </a:rPr>
              <a:t>に保存。</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ワークフロー</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Power Automate</a:t>
            </a:r>
            <a:r>
              <a:rPr lang="ja-JP" altLang="en-US" sz="1200" dirty="0">
                <a:latin typeface="Yu Gothic UI" panose="020B0500000000000000" pitchFamily="50" charset="-128"/>
                <a:ea typeface="Yu Gothic UI" panose="020B0500000000000000" pitchFamily="50" charset="-128"/>
              </a:rPr>
              <a:t>で自動化（例</a:t>
            </a:r>
            <a:r>
              <a:rPr lang="en-US" altLang="ja-JP" sz="1200" dirty="0">
                <a:latin typeface="Yu Gothic UI" panose="020B0500000000000000" pitchFamily="50" charset="-128"/>
                <a:ea typeface="Yu Gothic UI" panose="020B0500000000000000" pitchFamily="50" charset="-128"/>
              </a:rPr>
              <a:t>: </a:t>
            </a:r>
            <a:r>
              <a:rPr lang="ja-JP" altLang="en-US" sz="1200" dirty="0">
                <a:latin typeface="Yu Gothic UI" panose="020B0500000000000000" pitchFamily="50" charset="-128"/>
                <a:ea typeface="Yu Gothic UI" panose="020B0500000000000000" pitchFamily="50" charset="-128"/>
              </a:rPr>
              <a:t>ファイル編集後の同期、文書の承認プロセス）。</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セキュリティ</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Microsoft Entra ID</a:t>
            </a:r>
            <a:r>
              <a:rPr lang="ja-JP" altLang="en-US" sz="1200" dirty="0">
                <a:latin typeface="Yu Gothic UI" panose="020B0500000000000000" pitchFamily="50" charset="-128"/>
                <a:ea typeface="Yu Gothic UI" panose="020B0500000000000000" pitchFamily="50" charset="-128"/>
              </a:rPr>
              <a:t>（旧</a:t>
            </a:r>
            <a:r>
              <a:rPr lang="en-US" altLang="ja-JP" sz="1200" dirty="0">
                <a:latin typeface="Yu Gothic UI" panose="020B0500000000000000" pitchFamily="50" charset="-128"/>
                <a:ea typeface="Yu Gothic UI" panose="020B0500000000000000" pitchFamily="50" charset="-128"/>
              </a:rPr>
              <a:t>Azure AD</a:t>
            </a:r>
            <a:r>
              <a:rPr lang="ja-JP" altLang="en-US" sz="1200" dirty="0">
                <a:latin typeface="Yu Gothic UI" panose="020B0500000000000000" pitchFamily="50" charset="-128"/>
                <a:ea typeface="Yu Gothic UI" panose="020B0500000000000000" pitchFamily="50" charset="-128"/>
              </a:rPr>
              <a:t>）で認証。ロールベースアクセス制御（</a:t>
            </a:r>
            <a:r>
              <a:rPr lang="en-US" altLang="ja-JP" sz="1200" dirty="0">
                <a:latin typeface="Yu Gothic UI" panose="020B0500000000000000" pitchFamily="50" charset="-128"/>
                <a:ea typeface="Yu Gothic UI" panose="020B0500000000000000" pitchFamily="50" charset="-128"/>
              </a:rPr>
              <a:t>RBAC</a:t>
            </a:r>
            <a:r>
              <a:rPr lang="ja-JP" altLang="en-US" sz="1200" dirty="0">
                <a:latin typeface="Yu Gothic UI" panose="020B0500000000000000" pitchFamily="50" charset="-128"/>
                <a:ea typeface="Yu Gothic UI" panose="020B0500000000000000" pitchFamily="50" charset="-128"/>
              </a:rPr>
              <a:t>）を適用。</a:t>
            </a:r>
            <a:endParaRPr lang="en-US" altLang="ja-JP" sz="1200" dirty="0">
              <a:latin typeface="Yu Gothic UI" panose="020B0500000000000000" pitchFamily="50" charset="-128"/>
              <a:ea typeface="Yu Gothic UI" panose="020B0500000000000000" pitchFamily="50" charset="-128"/>
            </a:endParaRPr>
          </a:p>
          <a:p>
            <a:r>
              <a:rPr lang="ja-JP" altLang="en-US" sz="1400" dirty="0">
                <a:latin typeface="Yu Gothic UI" panose="020B0500000000000000" pitchFamily="50" charset="-128"/>
                <a:ea typeface="Yu Gothic UI" panose="020B0500000000000000" pitchFamily="50" charset="-128"/>
              </a:rPr>
              <a:t>機能要件</a:t>
            </a:r>
            <a:r>
              <a:rPr lang="en-US" altLang="ja-JP" sz="1400" dirty="0">
                <a:latin typeface="Yu Gothic UI" panose="020B0500000000000000" pitchFamily="50" charset="-128"/>
                <a:ea typeface="Yu Gothic UI" panose="020B0500000000000000" pitchFamily="50" charset="-128"/>
              </a:rPr>
              <a:t>:</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オンライン編集</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承認プロセス（</a:t>
            </a:r>
            <a:r>
              <a:rPr lang="en-US" altLang="ja-JP" sz="1200" dirty="0">
                <a:latin typeface="Yu Gothic UI" panose="020B0500000000000000" pitchFamily="50" charset="-128"/>
                <a:ea typeface="Yu Gothic UI" panose="020B0500000000000000" pitchFamily="50" charset="-128"/>
              </a:rPr>
              <a:t>Workflow</a:t>
            </a:r>
            <a:r>
              <a:rPr lang="ja-JP" altLang="en-US" sz="1200" dirty="0">
                <a:latin typeface="Yu Gothic UI" panose="020B0500000000000000" pitchFamily="50" charset="-128"/>
                <a:ea typeface="Yu Gothic UI" panose="020B0500000000000000" pitchFamily="50" charset="-128"/>
              </a:rPr>
              <a:t>）制御</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複数ファイルをユーザローカルへ指定場所にウンロード</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添付ファイルの内容に指定キーワードの検索</a:t>
            </a:r>
            <a:endParaRPr lang="en-US" altLang="ja-JP" sz="1200" dirty="0">
              <a:latin typeface="Yu Gothic UI" panose="020B0500000000000000" pitchFamily="50" charset="-128"/>
              <a:ea typeface="Yu Gothic UI" panose="020B0500000000000000" pitchFamily="50" charset="-128"/>
            </a:endParaRPr>
          </a:p>
          <a:p>
            <a:r>
              <a:rPr lang="ja-JP" altLang="en-US" sz="1400" dirty="0">
                <a:latin typeface="Yu Gothic UI" panose="020B0500000000000000" pitchFamily="50" charset="-128"/>
                <a:ea typeface="Yu Gothic UI" panose="020B0500000000000000" pitchFamily="50" charset="-128"/>
              </a:rPr>
              <a:t>その他システム要件：</a:t>
            </a:r>
            <a:endParaRPr lang="en-US" altLang="ja-JP" sz="14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利用ユーザー数（</a:t>
            </a:r>
            <a:r>
              <a:rPr lang="en-US" altLang="ja-JP" sz="1200" dirty="0">
                <a:latin typeface="Yu Gothic UI" panose="020B0500000000000000" pitchFamily="50" charset="-128"/>
                <a:ea typeface="Yu Gothic UI" panose="020B0500000000000000" pitchFamily="50" charset="-128"/>
              </a:rPr>
              <a:t>Azure AD</a:t>
            </a:r>
            <a:r>
              <a:rPr lang="ja-JP" altLang="en-US" sz="1200" dirty="0">
                <a:latin typeface="Yu Gothic UI" panose="020B0500000000000000" pitchFamily="50" charset="-128"/>
                <a:ea typeface="Yu Gothic UI" panose="020B0500000000000000" pitchFamily="50" charset="-128"/>
              </a:rPr>
              <a:t>あり）・・・最小利用人数　約５０００ユーザーのケースと、最大利用人数　約１００００ユーザーのケース二つパターン　</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同時接続数・・・約５００人</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オンラインリクエスト件数・・・約</a:t>
            </a:r>
            <a:r>
              <a:rPr lang="en-US" altLang="ja-JP" sz="1200" dirty="0">
                <a:latin typeface="Yu Gothic UI" panose="020B0500000000000000" pitchFamily="50" charset="-128"/>
                <a:ea typeface="Yu Gothic UI" panose="020B0500000000000000" pitchFamily="50" charset="-128"/>
              </a:rPr>
              <a:t>2,000</a:t>
            </a:r>
            <a:r>
              <a:rPr lang="ja-JP" altLang="en-US" sz="1200" dirty="0">
                <a:latin typeface="Yu Gothic UI" panose="020B0500000000000000" pitchFamily="50" charset="-128"/>
                <a:ea typeface="Yu Gothic UI" panose="020B0500000000000000" pitchFamily="50" charset="-128"/>
              </a:rPr>
              <a:t>件</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日</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バッチ処理件数・・・約</a:t>
            </a:r>
            <a:r>
              <a:rPr lang="en-US" altLang="ja-JP" sz="1200" dirty="0">
                <a:latin typeface="Yu Gothic UI" panose="020B0500000000000000" pitchFamily="50" charset="-128"/>
                <a:ea typeface="Yu Gothic UI" panose="020B0500000000000000" pitchFamily="50" charset="-128"/>
              </a:rPr>
              <a:t>60</a:t>
            </a:r>
            <a:r>
              <a:rPr lang="ja-JP" altLang="en-US" sz="1200" dirty="0">
                <a:latin typeface="Yu Gothic UI" panose="020B0500000000000000" pitchFamily="50" charset="-128"/>
                <a:ea typeface="Yu Gothic UI" panose="020B0500000000000000" pitchFamily="50" charset="-128"/>
              </a:rPr>
              <a:t>件</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日</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データ容量・・・約</a:t>
            </a:r>
            <a:r>
              <a:rPr lang="en-US" altLang="ja-JP" sz="1200" dirty="0">
                <a:latin typeface="Yu Gothic UI" panose="020B0500000000000000" pitchFamily="50" charset="-128"/>
                <a:ea typeface="Yu Gothic UI" panose="020B0500000000000000" pitchFamily="50" charset="-128"/>
              </a:rPr>
              <a:t>650 GB</a:t>
            </a:r>
            <a:r>
              <a:rPr lang="ja-JP" altLang="en-US" sz="1200" dirty="0">
                <a:latin typeface="Yu Gothic UI" panose="020B0500000000000000" pitchFamily="50" charset="-128"/>
                <a:ea typeface="Yu Gothic UI" panose="020B0500000000000000" pitchFamily="50" charset="-128"/>
              </a:rPr>
              <a:t>　</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現行</a:t>
            </a:r>
            <a:r>
              <a:rPr lang="en-US" altLang="ja-JP" sz="1200" dirty="0" err="1">
                <a:latin typeface="Yu Gothic UI" panose="020B0500000000000000" pitchFamily="50" charset="-128"/>
                <a:ea typeface="Yu Gothic UI" panose="020B0500000000000000" pitchFamily="50" charset="-128"/>
              </a:rPr>
              <a:t>NotesDB</a:t>
            </a:r>
            <a:r>
              <a:rPr lang="ja-JP" altLang="en-US" sz="1200" dirty="0">
                <a:latin typeface="Yu Gothic UI" panose="020B0500000000000000" pitchFamily="50" charset="-128"/>
                <a:ea typeface="Yu Gothic UI" panose="020B0500000000000000" pitchFamily="50" charset="-128"/>
              </a:rPr>
              <a:t>ベースの２倍を想定。添付ファイルあり</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検索性・・・レコードデータだけでなく、添付ファイルの中身のフリーワード検索が可能</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応答時間・・・インデックスありで５秒以内、インデックスなしで</a:t>
            </a:r>
            <a:r>
              <a:rPr lang="en-US" altLang="ja-JP" sz="1200" dirty="0">
                <a:latin typeface="Yu Gothic UI" panose="020B0500000000000000" pitchFamily="50" charset="-128"/>
                <a:ea typeface="Yu Gothic UI" panose="020B0500000000000000" pitchFamily="50" charset="-128"/>
              </a:rPr>
              <a:t>10</a:t>
            </a:r>
            <a:r>
              <a:rPr lang="ja-JP" altLang="en-US" sz="1200" dirty="0">
                <a:latin typeface="Yu Gothic UI" panose="020B0500000000000000" pitchFamily="50" charset="-128"/>
                <a:ea typeface="Yu Gothic UI" panose="020B0500000000000000" pitchFamily="50" charset="-128"/>
              </a:rPr>
              <a:t>秒～</a:t>
            </a:r>
            <a:r>
              <a:rPr lang="en-US" altLang="ja-JP" sz="1200" dirty="0">
                <a:latin typeface="Yu Gothic UI" panose="020B0500000000000000" pitchFamily="50" charset="-128"/>
                <a:ea typeface="Yu Gothic UI" panose="020B0500000000000000" pitchFamily="50" charset="-128"/>
              </a:rPr>
              <a:t>60</a:t>
            </a:r>
            <a:r>
              <a:rPr lang="ja-JP" altLang="en-US" sz="1200" dirty="0">
                <a:latin typeface="Yu Gothic UI" panose="020B0500000000000000" pitchFamily="50" charset="-128"/>
                <a:ea typeface="Yu Gothic UI" panose="020B0500000000000000" pitchFamily="50" charset="-128"/>
              </a:rPr>
              <a:t>秒（データ数によりけりで幅を持った回答となります）</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添付ファイルの直接編集機能・・・とりあえず、</a:t>
            </a:r>
            <a:r>
              <a:rPr lang="en-US" altLang="ja-JP" sz="1200" dirty="0">
                <a:latin typeface="Yu Gothic UI" panose="020B0500000000000000" pitchFamily="50" charset="-128"/>
                <a:ea typeface="Yu Gothic UI" panose="020B0500000000000000" pitchFamily="50" charset="-128"/>
              </a:rPr>
              <a:t>GCJ</a:t>
            </a:r>
            <a:r>
              <a:rPr lang="ja-JP" altLang="en-US" sz="1200" dirty="0">
                <a:latin typeface="Yu Gothic UI" panose="020B0500000000000000" pitchFamily="50" charset="-128"/>
                <a:ea typeface="Yu Gothic UI" panose="020B0500000000000000" pitchFamily="50" charset="-128"/>
              </a:rPr>
              <a:t>社からの提案のパターンと、ユーザー側で添付ファイルをダウンロード＆アップロードで実現するパターンとの</a:t>
            </a:r>
            <a:r>
              <a:rPr lang="en-US" altLang="ja-JP" sz="1200" dirty="0">
                <a:latin typeface="Yu Gothic UI" panose="020B0500000000000000" pitchFamily="50" charset="-128"/>
                <a:ea typeface="Yu Gothic UI" panose="020B0500000000000000" pitchFamily="50" charset="-128"/>
              </a:rPr>
              <a:t>2</a:t>
            </a:r>
            <a:r>
              <a:rPr lang="ja-JP" altLang="en-US" sz="1200" dirty="0">
                <a:latin typeface="Yu Gothic UI" panose="020B0500000000000000" pitchFamily="50" charset="-128"/>
                <a:ea typeface="Yu Gothic UI" panose="020B0500000000000000" pitchFamily="50" charset="-128"/>
              </a:rPr>
              <a:t>パターン</a:t>
            </a: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a:t>
            </a:r>
            <a:r>
              <a:rPr lang="en-US" altLang="ja-JP" dirty="0"/>
              <a:t>.</a:t>
            </a:r>
            <a:r>
              <a:rPr lang="ja-JP" altLang="en-US" dirty="0"/>
              <a:t>　何</a:t>
            </a:r>
            <a:endParaRPr kumimoji="1" lang="ja-JP"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E49F7716-4ADD-887A-C09D-8DE5CD82D2E4}"/>
              </a:ext>
            </a:extLst>
          </p:cNvPr>
          <p:cNvSpPr/>
          <p:nvPr/>
        </p:nvSpPr>
        <p:spPr>
          <a:xfrm>
            <a:off x="4458032" y="3589046"/>
            <a:ext cx="7063972" cy="1439353"/>
          </a:xfrm>
          <a:prstGeom prst="roundRect">
            <a:avLst>
              <a:gd name="adj" fmla="val 4381"/>
            </a:avLst>
          </a:prstGeom>
          <a:solidFill>
            <a:schemeClr val="accent5">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14336" y="255264"/>
            <a:ext cx="9327072" cy="765272"/>
          </a:xfrm>
        </p:spPr>
        <p:txBody>
          <a:bodyPr>
            <a:normAutofit fontScale="90000"/>
          </a:bodyPr>
          <a:lstStyle/>
          <a:p>
            <a:r>
              <a:rPr lang="ja-JP" altLang="en-US" dirty="0"/>
              <a:t>全体アーキテクチャ</a:t>
            </a:r>
            <a:br>
              <a:rPr lang="en-US" altLang="ja-JP" dirty="0"/>
            </a:br>
            <a:r>
              <a:rPr lang="ja-JP" altLang="en-US" sz="2200" dirty="0"/>
              <a:t>添付ファイルは</a:t>
            </a:r>
            <a:r>
              <a:rPr lang="en-US" altLang="ja-JP" sz="2200" dirty="0"/>
              <a:t>SharePoint</a:t>
            </a:r>
            <a:r>
              <a:rPr lang="ja-JP" altLang="en-US" sz="2200" dirty="0"/>
              <a:t>保存</a:t>
            </a:r>
            <a:endParaRPr lang="ja-JP" altLang="en-US" sz="2200" dirty="0">
              <a:effectLst/>
            </a:endParaRPr>
          </a:p>
        </p:txBody>
      </p:sp>
      <p:pic>
        <p:nvPicPr>
          <p:cNvPr id="3"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9538681" y="5800728"/>
            <a:ext cx="771118" cy="456744"/>
          </a:xfrm>
        </p:spPr>
      </p:pic>
      <p:pic>
        <p:nvPicPr>
          <p:cNvPr id="7" name="図 6" descr="グラフィカル ユーザー インターフェイス, アプリケーション, テーブル, Excel"/>
          <p:cNvPicPr>
            <a:picLocks noChangeAspect="1"/>
          </p:cNvPicPr>
          <p:nvPr/>
        </p:nvPicPr>
        <p:blipFill>
          <a:blip r:embed="rId4"/>
          <a:stretch>
            <a:fillRect/>
          </a:stretch>
        </p:blipFill>
        <p:spPr>
          <a:xfrm>
            <a:off x="10930334" y="5799654"/>
            <a:ext cx="899975" cy="444385"/>
          </a:xfrm>
          <a:prstGeom prst="rect">
            <a:avLst/>
          </a:prstGeom>
        </p:spPr>
      </p:pic>
      <p:pic>
        <p:nvPicPr>
          <p:cNvPr id="9"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3054336" y="3118589"/>
            <a:ext cx="1302261" cy="748800"/>
          </a:xfrm>
          <a:prstGeom prst="rect">
            <a:avLst/>
          </a:prstGeom>
        </p:spPr>
      </p:pic>
      <p:pic>
        <p:nvPicPr>
          <p:cNvPr id="10" name="図 9" descr="アイコン&#10;&#10;AI によって生成されたコンテンツは間違っている可能性があります。"/>
          <p:cNvPicPr>
            <a:picLocks noChangeAspect="1"/>
          </p:cNvPicPr>
          <p:nvPr/>
        </p:nvPicPr>
        <p:blipFill>
          <a:blip r:embed="rId5"/>
          <a:stretch>
            <a:fillRect/>
          </a:stretch>
        </p:blipFill>
        <p:spPr>
          <a:xfrm>
            <a:off x="3273500" y="4737544"/>
            <a:ext cx="863933" cy="748800"/>
          </a:xfrm>
          <a:prstGeom prst="rect">
            <a:avLst/>
          </a:prstGeom>
        </p:spPr>
      </p:pic>
      <p:pic>
        <p:nvPicPr>
          <p:cNvPr id="11" name="図 10" descr="アイコン&#10;&#10;AI によって生成されたコンテンツは間違っている可能性があります。"/>
          <p:cNvPicPr>
            <a:picLocks noChangeAspect="1"/>
          </p:cNvPicPr>
          <p:nvPr/>
        </p:nvPicPr>
        <p:blipFill>
          <a:blip r:embed="rId6"/>
          <a:stretch>
            <a:fillRect/>
          </a:stretch>
        </p:blipFill>
        <p:spPr>
          <a:xfrm>
            <a:off x="5542600" y="3711590"/>
            <a:ext cx="780290" cy="780290"/>
          </a:xfrm>
          <a:prstGeom prst="rect">
            <a:avLst/>
          </a:prstGeom>
        </p:spPr>
      </p:pic>
      <p:sp>
        <p:nvSpPr>
          <p:cNvPr id="12" name="テキスト ボックス 11"/>
          <p:cNvSpPr txBox="1"/>
          <p:nvPr/>
        </p:nvSpPr>
        <p:spPr>
          <a:xfrm>
            <a:off x="5004845" y="4488640"/>
            <a:ext cx="1971040" cy="276999"/>
          </a:xfrm>
          <a:prstGeom prst="rect">
            <a:avLst/>
          </a:prstGeom>
          <a:noFill/>
        </p:spPr>
        <p:txBody>
          <a:bodyPr wrap="square" rtlCol="0">
            <a:spAutoFit/>
          </a:bodyPr>
          <a:lstStyle/>
          <a:p>
            <a:pPr algn="ctr"/>
            <a:r>
              <a:rPr kumimoji="1" lang="en-US" altLang="ja-JP" sz="1200" dirty="0"/>
              <a:t>Gateway Cloud service</a:t>
            </a:r>
            <a:endParaRPr kumimoji="1" lang="ja-JP" altLang="en-US" sz="1200" dirty="0"/>
          </a:p>
        </p:txBody>
      </p:sp>
      <p:pic>
        <p:nvPicPr>
          <p:cNvPr id="13" name="図 12" descr="アイコン&#10;&#10;AI によって生成されたコンテンツは間違っている可能性があります。"/>
          <p:cNvPicPr>
            <a:picLocks noChangeAspect="1"/>
          </p:cNvPicPr>
          <p:nvPr/>
        </p:nvPicPr>
        <p:blipFill>
          <a:blip r:embed="rId7"/>
          <a:stretch>
            <a:fillRect/>
          </a:stretch>
        </p:blipFill>
        <p:spPr>
          <a:xfrm>
            <a:off x="7250204" y="3711590"/>
            <a:ext cx="780290" cy="780290"/>
          </a:xfrm>
          <a:prstGeom prst="rect">
            <a:avLst/>
          </a:prstGeom>
        </p:spPr>
      </p:pic>
      <p:sp>
        <p:nvSpPr>
          <p:cNvPr id="14" name="テキスト ボックス 13"/>
          <p:cNvSpPr txBox="1"/>
          <p:nvPr/>
        </p:nvSpPr>
        <p:spPr>
          <a:xfrm>
            <a:off x="6970759" y="4488640"/>
            <a:ext cx="1339180" cy="276999"/>
          </a:xfrm>
          <a:prstGeom prst="rect">
            <a:avLst/>
          </a:prstGeom>
          <a:noFill/>
        </p:spPr>
        <p:txBody>
          <a:bodyPr wrap="square" rtlCol="0">
            <a:spAutoFit/>
          </a:bodyPr>
          <a:lstStyle/>
          <a:p>
            <a:pPr algn="ctr"/>
            <a:r>
              <a:rPr kumimoji="1" lang="en-US" altLang="ja-JP" sz="1200" dirty="0"/>
              <a:t>Azure Relay</a:t>
            </a:r>
            <a:endParaRPr kumimoji="1" lang="ja-JP" altLang="en-US" sz="1200" dirty="0"/>
          </a:p>
        </p:txBody>
      </p:sp>
      <p:pic>
        <p:nvPicPr>
          <p:cNvPr id="16" name="図 15"/>
          <p:cNvPicPr>
            <a:picLocks noChangeAspect="1"/>
          </p:cNvPicPr>
          <p:nvPr/>
        </p:nvPicPr>
        <p:blipFill>
          <a:blip r:embed="rId8"/>
          <a:stretch>
            <a:fillRect/>
          </a:stretch>
        </p:blipFill>
        <p:spPr>
          <a:xfrm>
            <a:off x="8941739" y="3731914"/>
            <a:ext cx="736235" cy="739643"/>
          </a:xfrm>
          <a:prstGeom prst="rect">
            <a:avLst/>
          </a:prstGeom>
        </p:spPr>
      </p:pic>
      <p:pic>
        <p:nvPicPr>
          <p:cNvPr id="17" name="図 16" descr="テーブル, カップ が含まれている画像&#10;&#10;AI によって生成されたコンテンツは間違っている可能性があります。"/>
          <p:cNvPicPr>
            <a:picLocks noChangeAspect="1"/>
          </p:cNvPicPr>
          <p:nvPr/>
        </p:nvPicPr>
        <p:blipFill>
          <a:blip r:embed="rId9"/>
          <a:stretch>
            <a:fillRect/>
          </a:stretch>
        </p:blipFill>
        <p:spPr>
          <a:xfrm>
            <a:off x="10435160" y="3711590"/>
            <a:ext cx="967810" cy="780290"/>
          </a:xfrm>
          <a:prstGeom prst="rect">
            <a:avLst/>
          </a:prstGeom>
        </p:spPr>
      </p:pic>
      <p:sp>
        <p:nvSpPr>
          <p:cNvPr id="18" name="テキスト ボックス 17"/>
          <p:cNvSpPr txBox="1"/>
          <p:nvPr/>
        </p:nvSpPr>
        <p:spPr>
          <a:xfrm>
            <a:off x="8369837" y="4488640"/>
            <a:ext cx="1971040" cy="461665"/>
          </a:xfrm>
          <a:prstGeom prst="rect">
            <a:avLst/>
          </a:prstGeom>
          <a:noFill/>
        </p:spPr>
        <p:txBody>
          <a:bodyPr wrap="square" rtlCol="0">
            <a:spAutoFit/>
          </a:bodyPr>
          <a:lstStyle/>
          <a:p>
            <a:pPr algn="ctr"/>
            <a:r>
              <a:rPr kumimoji="1" lang="en-US" altLang="ja-JP" sz="1200" dirty="0"/>
              <a:t>On-premises</a:t>
            </a:r>
          </a:p>
          <a:p>
            <a:pPr algn="ctr"/>
            <a:r>
              <a:rPr kumimoji="1" lang="en-US" altLang="ja-JP" sz="1200" dirty="0"/>
              <a:t>Data Gateway</a:t>
            </a:r>
            <a:endParaRPr kumimoji="1" lang="ja-JP" altLang="en-US" sz="1200" dirty="0"/>
          </a:p>
        </p:txBody>
      </p:sp>
      <p:cxnSp>
        <p:nvCxnSpPr>
          <p:cNvPr id="19" name="直線矢印コネクタ 18"/>
          <p:cNvCxnSpPr>
            <a:stCxn id="11" idx="3"/>
            <a:endCxn id="13" idx="1"/>
          </p:cNvCxnSpPr>
          <p:nvPr/>
        </p:nvCxnSpPr>
        <p:spPr>
          <a:xfrm>
            <a:off x="6322890" y="4101735"/>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6" idx="3"/>
          </p:cNvCxnSpPr>
          <p:nvPr/>
        </p:nvCxnSpPr>
        <p:spPr>
          <a:xfrm flipV="1">
            <a:off x="9677974" y="4101735"/>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3" idx="3"/>
            <a:endCxn id="16" idx="1"/>
          </p:cNvCxnSpPr>
          <p:nvPr/>
        </p:nvCxnSpPr>
        <p:spPr>
          <a:xfrm>
            <a:off x="8030494" y="4101735"/>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p:cNvCxnSpPr>
            <a:stCxn id="10" idx="3"/>
            <a:endCxn id="1050" idx="1"/>
          </p:cNvCxnSpPr>
          <p:nvPr/>
        </p:nvCxnSpPr>
        <p:spPr>
          <a:xfrm flipV="1">
            <a:off x="4137433" y="4180737"/>
            <a:ext cx="1366650" cy="931207"/>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p:cNvCxnSpPr>
            <a:stCxn id="9" idx="3"/>
            <a:endCxn id="1051" idx="1"/>
          </p:cNvCxnSpPr>
          <p:nvPr/>
        </p:nvCxnSpPr>
        <p:spPr>
          <a:xfrm>
            <a:off x="4356597" y="3492989"/>
            <a:ext cx="1185545" cy="540413"/>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832302" y="2833667"/>
            <a:ext cx="3232212" cy="276999"/>
          </a:xfrm>
          <a:prstGeom prst="rect">
            <a:avLst/>
          </a:prstGeom>
          <a:noFill/>
        </p:spPr>
        <p:txBody>
          <a:bodyPr wrap="square">
            <a:spAutoFit/>
          </a:bodyPr>
          <a:lstStyle/>
          <a:p>
            <a:r>
              <a:rPr lang="ja-JP" altLang="en-US" sz="1200" dirty="0"/>
              <a:t>https://apps.powerapps.com/play/e/</a:t>
            </a:r>
            <a:r>
              <a:rPr lang="en-US" altLang="ja-JP" sz="1200" dirty="0"/>
              <a:t>xxx</a:t>
            </a:r>
            <a:endParaRPr lang="ja-JP" altLang="en-US" sz="1200" dirty="0"/>
          </a:p>
        </p:txBody>
      </p:sp>
      <p:pic>
        <p:nvPicPr>
          <p:cNvPr id="25" name="図 24" descr="電子機器の内部&#10;&#10;AI によって生成されたコンテンツは間違っている可能性があります。"/>
          <p:cNvPicPr>
            <a:picLocks noChangeAspect="1"/>
          </p:cNvPicPr>
          <p:nvPr/>
        </p:nvPicPr>
        <p:blipFill>
          <a:blip r:embed="rId10"/>
          <a:stretch>
            <a:fillRect/>
          </a:stretch>
        </p:blipFill>
        <p:spPr>
          <a:xfrm>
            <a:off x="3052726" y="3589046"/>
            <a:ext cx="480623" cy="270351"/>
          </a:xfrm>
          <a:prstGeom prst="rect">
            <a:avLst/>
          </a:prstGeom>
        </p:spPr>
      </p:pic>
      <p:pic>
        <p:nvPicPr>
          <p:cNvPr id="27" name="図 26" descr="ロゴ, アイコン&#10;&#10;AI によって生成されたコンテンツは間違っている可能性があります。"/>
          <p:cNvPicPr>
            <a:picLocks noChangeAspect="1"/>
          </p:cNvPicPr>
          <p:nvPr/>
        </p:nvPicPr>
        <p:blipFill>
          <a:blip r:embed="rId11"/>
          <a:stretch>
            <a:fillRect/>
          </a:stretch>
        </p:blipFill>
        <p:spPr>
          <a:xfrm>
            <a:off x="1150823" y="1493131"/>
            <a:ext cx="771118" cy="753768"/>
          </a:xfrm>
          <a:prstGeom prst="rect">
            <a:avLst/>
          </a:prstGeom>
        </p:spPr>
      </p:pic>
      <p:sp>
        <p:nvSpPr>
          <p:cNvPr id="28" name="テキスト ボックス 27"/>
          <p:cNvSpPr txBox="1"/>
          <p:nvPr/>
        </p:nvSpPr>
        <p:spPr>
          <a:xfrm>
            <a:off x="1561905" y="1401592"/>
            <a:ext cx="1270397" cy="307777"/>
          </a:xfrm>
          <a:prstGeom prst="rect">
            <a:avLst/>
          </a:prstGeom>
          <a:noFill/>
        </p:spPr>
        <p:txBody>
          <a:bodyPr wrap="square" rtlCol="0">
            <a:spAutoFit/>
          </a:bodyPr>
          <a:lstStyle/>
          <a:p>
            <a:pPr algn="ctr"/>
            <a:r>
              <a:rPr kumimoji="1" lang="en-US" altLang="ja-JP" sz="1400" dirty="0"/>
              <a:t>Share Point</a:t>
            </a:r>
            <a:endParaRPr kumimoji="1" lang="ja-JP" altLang="en-US" sz="1400" dirty="0"/>
          </a:p>
        </p:txBody>
      </p:sp>
      <p:sp>
        <p:nvSpPr>
          <p:cNvPr id="30" name="テキスト ボックス 29"/>
          <p:cNvSpPr txBox="1"/>
          <p:nvPr/>
        </p:nvSpPr>
        <p:spPr>
          <a:xfrm>
            <a:off x="1624819" y="2483201"/>
            <a:ext cx="1057324" cy="577081"/>
          </a:xfrm>
          <a:prstGeom prst="rect">
            <a:avLst/>
          </a:prstGeom>
          <a:noFill/>
        </p:spPr>
        <p:txBody>
          <a:bodyPr wrap="square" rtlCol="0">
            <a:spAutoFit/>
          </a:bodyPr>
          <a:lstStyle/>
          <a:p>
            <a:r>
              <a:rPr kumimoji="1" lang="ja-JP" altLang="en-US" sz="1050" dirty="0"/>
              <a:t>社員、組織、役職リスト</a:t>
            </a:r>
            <a:endParaRPr kumimoji="1" lang="en-US" altLang="ja-JP" sz="1050" dirty="0"/>
          </a:p>
          <a:p>
            <a:r>
              <a:rPr kumimoji="1" lang="ja-JP" altLang="en-US" sz="1050" dirty="0"/>
              <a:t>添付ファイル</a:t>
            </a:r>
          </a:p>
        </p:txBody>
      </p:sp>
      <p:cxnSp>
        <p:nvCxnSpPr>
          <p:cNvPr id="31" name="コネクタ: カギ線 30"/>
          <p:cNvCxnSpPr>
            <a:endCxn id="17" idx="0"/>
          </p:cNvCxnSpPr>
          <p:nvPr/>
        </p:nvCxnSpPr>
        <p:spPr>
          <a:xfrm>
            <a:off x="4356597" y="3336595"/>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p:cNvCxnSpPr>
            <a:stCxn id="10" idx="2"/>
            <a:endCxn id="33" idx="2"/>
          </p:cNvCxnSpPr>
          <p:nvPr/>
        </p:nvCxnSpPr>
        <p:spPr>
          <a:xfrm rot="5400000" flipH="1" flipV="1">
            <a:off x="6681431" y="1519156"/>
            <a:ext cx="991224" cy="6943152"/>
          </a:xfrm>
          <a:prstGeom prst="bentConnector3">
            <a:avLst>
              <a:gd name="adj1" fmla="val -16912"/>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フローチャート: 判断 32"/>
          <p:cNvSpPr/>
          <p:nvPr/>
        </p:nvSpPr>
        <p:spPr>
          <a:xfrm>
            <a:off x="10624235" y="4431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5973369" y="3046066"/>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pic>
        <p:nvPicPr>
          <p:cNvPr id="38" name="図 37" descr="グラフィカル ユーザー インターフェイス, アプリケーション&#10;&#10;AI によって生成されたコンテンツは間違っている可能性があります。"/>
          <p:cNvPicPr>
            <a:picLocks noChangeAspect="1"/>
          </p:cNvPicPr>
          <p:nvPr/>
        </p:nvPicPr>
        <p:blipFill>
          <a:blip r:embed="rId12"/>
          <a:stretch>
            <a:fillRect/>
          </a:stretch>
        </p:blipFill>
        <p:spPr>
          <a:xfrm>
            <a:off x="1213426" y="3903349"/>
            <a:ext cx="642168" cy="789867"/>
          </a:xfrm>
          <a:prstGeom prst="rect">
            <a:avLst/>
          </a:prstGeom>
        </p:spPr>
      </p:pic>
      <p:cxnSp>
        <p:nvCxnSpPr>
          <p:cNvPr id="39" name="直線コネクタ 38"/>
          <p:cNvCxnSpPr/>
          <p:nvPr/>
        </p:nvCxnSpPr>
        <p:spPr>
          <a:xfrm>
            <a:off x="8496124" y="801768"/>
            <a:ext cx="0" cy="5880346"/>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40" name="図 39"/>
          <p:cNvPicPr>
            <a:picLocks noChangeAspect="1"/>
          </p:cNvPicPr>
          <p:nvPr/>
        </p:nvPicPr>
        <p:blipFill>
          <a:blip r:embed="rId13"/>
          <a:stretch>
            <a:fillRect/>
          </a:stretch>
        </p:blipFill>
        <p:spPr>
          <a:xfrm flipH="1">
            <a:off x="8659290" y="5996710"/>
            <a:ext cx="879391" cy="494658"/>
          </a:xfrm>
          <a:prstGeom prst="rect">
            <a:avLst/>
          </a:prstGeom>
        </p:spPr>
      </p:pic>
      <p:pic>
        <p:nvPicPr>
          <p:cNvPr id="41" name="図 40"/>
          <p:cNvPicPr>
            <a:picLocks noChangeAspect="1"/>
          </p:cNvPicPr>
          <p:nvPr/>
        </p:nvPicPr>
        <p:blipFill>
          <a:blip r:embed="rId14"/>
          <a:stretch>
            <a:fillRect/>
          </a:stretch>
        </p:blipFill>
        <p:spPr>
          <a:xfrm flipH="1">
            <a:off x="9051545" y="2214310"/>
            <a:ext cx="820738" cy="430887"/>
          </a:xfrm>
          <a:prstGeom prst="rect">
            <a:avLst/>
          </a:prstGeom>
        </p:spPr>
      </p:pic>
      <p:sp>
        <p:nvSpPr>
          <p:cNvPr id="42" name="テキスト ボックス 41"/>
          <p:cNvSpPr txBox="1"/>
          <p:nvPr/>
        </p:nvSpPr>
        <p:spPr>
          <a:xfrm>
            <a:off x="9457791" y="6214369"/>
            <a:ext cx="2677573" cy="369332"/>
          </a:xfrm>
          <a:prstGeom prst="rect">
            <a:avLst/>
          </a:prstGeom>
          <a:noFill/>
        </p:spPr>
        <p:txBody>
          <a:bodyPr wrap="square" rtlCol="0">
            <a:spAutoFit/>
          </a:bodyPr>
          <a:lstStyle/>
          <a:p>
            <a:r>
              <a:rPr lang="ja-JP" altLang="en-US" sz="900" dirty="0"/>
              <a:t>システム</a:t>
            </a:r>
            <a:r>
              <a:rPr kumimoji="1" lang="ja-JP" altLang="en-US" sz="900" dirty="0"/>
              <a:t>利用者</a:t>
            </a:r>
            <a:endParaRPr kumimoji="1" lang="en-US" altLang="ja-JP" sz="900" dirty="0"/>
          </a:p>
          <a:p>
            <a:r>
              <a:rPr lang="en-US" altLang="zh-CN" sz="900" dirty="0"/>
              <a:t>PowerApps/Power BI/</a:t>
            </a:r>
            <a:r>
              <a:rPr lang="en-US" altLang="ja-JP" sz="900" dirty="0"/>
              <a:t>Office 365</a:t>
            </a:r>
            <a:r>
              <a:rPr lang="en-US" altLang="zh-CN" sz="900" dirty="0"/>
              <a:t> </a:t>
            </a:r>
            <a:r>
              <a:rPr lang="ja-JP" altLang="en-US" sz="900" dirty="0"/>
              <a:t>画面</a:t>
            </a:r>
            <a:endParaRPr kumimoji="1" lang="ja-JP" altLang="en-US" sz="900" dirty="0"/>
          </a:p>
        </p:txBody>
      </p:sp>
      <p:sp>
        <p:nvSpPr>
          <p:cNvPr id="43" name="テキスト ボックス 42"/>
          <p:cNvSpPr txBox="1"/>
          <p:nvPr/>
        </p:nvSpPr>
        <p:spPr>
          <a:xfrm>
            <a:off x="8796443" y="2633975"/>
            <a:ext cx="1330939" cy="261610"/>
          </a:xfrm>
          <a:prstGeom prst="rect">
            <a:avLst/>
          </a:prstGeom>
          <a:noFill/>
        </p:spPr>
        <p:txBody>
          <a:bodyPr wrap="square" rtlCol="0">
            <a:spAutoFit/>
          </a:bodyPr>
          <a:lstStyle/>
          <a:p>
            <a:pPr algn="ctr"/>
            <a:r>
              <a:rPr kumimoji="1" lang="en-US" altLang="ja-JP" sz="1100" dirty="0"/>
              <a:t>Operator/Admin</a:t>
            </a:r>
            <a:endParaRPr kumimoji="1" lang="ja-JP" altLang="en-US" sz="1100" dirty="0"/>
          </a:p>
        </p:txBody>
      </p:sp>
      <p:sp>
        <p:nvSpPr>
          <p:cNvPr id="45" name="フローチャート: 判断 44"/>
          <p:cNvSpPr/>
          <p:nvPr/>
        </p:nvSpPr>
        <p:spPr>
          <a:xfrm>
            <a:off x="4296066" y="3128539"/>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p:cNvCxnSpPr>
            <a:stCxn id="45" idx="3"/>
            <a:endCxn id="41" idx="3"/>
          </p:cNvCxnSpPr>
          <p:nvPr/>
        </p:nvCxnSpPr>
        <p:spPr>
          <a:xfrm flipV="1">
            <a:off x="4344834" y="2429754"/>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p:cNvCxnSpPr>
            <a:stCxn id="51" idx="3"/>
            <a:endCxn id="48" idx="1"/>
          </p:cNvCxnSpPr>
          <p:nvPr/>
        </p:nvCxnSpPr>
        <p:spPr>
          <a:xfrm flipV="1">
            <a:off x="4136288" y="2532487"/>
            <a:ext cx="4891523" cy="2857146"/>
          </a:xfrm>
          <a:prstGeom prst="bentConnector3">
            <a:avLst>
              <a:gd name="adj1" fmla="val 45639"/>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フローチャート: 判断 47"/>
          <p:cNvSpPr/>
          <p:nvPr/>
        </p:nvSpPr>
        <p:spPr>
          <a:xfrm>
            <a:off x="9027811" y="250079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判断 48"/>
          <p:cNvSpPr/>
          <p:nvPr/>
        </p:nvSpPr>
        <p:spPr>
          <a:xfrm>
            <a:off x="4087518" y="542295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コネクタ: カギ線 49"/>
          <p:cNvCxnSpPr>
            <a:stCxn id="49" idx="3"/>
          </p:cNvCxnSpPr>
          <p:nvPr/>
        </p:nvCxnSpPr>
        <p:spPr>
          <a:xfrm>
            <a:off x="4136286" y="5454647"/>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フローチャート: 判断 50"/>
          <p:cNvSpPr/>
          <p:nvPr/>
        </p:nvSpPr>
        <p:spPr>
          <a:xfrm>
            <a:off x="4087520" y="535793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コネクタ: カギ線 51"/>
          <p:cNvCxnSpPr>
            <a:stCxn id="53" idx="3"/>
            <a:endCxn id="40" idx="3"/>
          </p:cNvCxnSpPr>
          <p:nvPr/>
        </p:nvCxnSpPr>
        <p:spPr>
          <a:xfrm>
            <a:off x="4348450" y="3429307"/>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フローチャート: 判断 52"/>
          <p:cNvSpPr/>
          <p:nvPr/>
        </p:nvSpPr>
        <p:spPr>
          <a:xfrm>
            <a:off x="4299682" y="339761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5528467" y="835870"/>
            <a:ext cx="2848443" cy="369332"/>
          </a:xfrm>
          <a:prstGeom prst="rect">
            <a:avLst/>
          </a:prstGeom>
          <a:noFill/>
        </p:spPr>
        <p:txBody>
          <a:bodyPr wrap="square" rtlCol="0">
            <a:spAutoFit/>
          </a:bodyPr>
          <a:lstStyle/>
          <a:p>
            <a:pPr algn="r"/>
            <a:r>
              <a:rPr kumimoji="1" lang="en-US" altLang="ja-JP" dirty="0">
                <a:ln w="0"/>
                <a:solidFill>
                  <a:schemeClr val="accent1"/>
                </a:solidFill>
                <a:effectLst>
                  <a:outerShdw blurRad="38100" dist="25400" dir="5400000" algn="ctr" rotWithShape="0">
                    <a:srgbClr val="6E747A">
                      <a:alpha val="43000"/>
                    </a:srgbClr>
                  </a:outerShdw>
                </a:effectLst>
              </a:rPr>
              <a:t>Microsoft Data Center</a:t>
            </a: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55" name="テキスト ボックス 54"/>
          <p:cNvSpPr txBox="1"/>
          <p:nvPr/>
        </p:nvSpPr>
        <p:spPr>
          <a:xfrm>
            <a:off x="8622412" y="835870"/>
            <a:ext cx="2848443" cy="369332"/>
          </a:xfrm>
          <a:prstGeom prst="rect">
            <a:avLst/>
          </a:prstGeom>
          <a:noFill/>
        </p:spPr>
        <p:txBody>
          <a:bodyPr wrap="square" rtlCol="0">
            <a:spAutoFit/>
          </a:bodyPr>
          <a:lstStyle/>
          <a:p>
            <a:r>
              <a:rPr kumimoji="1" lang="en-US" altLang="ja-JP" dirty="0">
                <a:ln w="0"/>
                <a:solidFill>
                  <a:schemeClr val="accent1"/>
                </a:solidFill>
                <a:effectLst>
                  <a:outerShdw blurRad="38100" dist="25400" dir="5400000" algn="ctr" rotWithShape="0">
                    <a:srgbClr val="6E747A">
                      <a:alpha val="43000"/>
                    </a:srgbClr>
                  </a:outerShdw>
                </a:effectLst>
              </a:rPr>
              <a:t>MCC </a:t>
            </a:r>
            <a:r>
              <a:rPr kumimoji="1" lang="ja-JP" altLang="en-US" dirty="0">
                <a:ln w="0"/>
                <a:solidFill>
                  <a:schemeClr val="accent1"/>
                </a:solidFill>
                <a:effectLst>
                  <a:outerShdw blurRad="38100" dist="25400" dir="5400000" algn="ctr" rotWithShape="0">
                    <a:srgbClr val="6E747A">
                      <a:alpha val="43000"/>
                    </a:srgbClr>
                  </a:outerShdw>
                </a:effectLst>
              </a:rPr>
              <a:t>環境</a:t>
            </a:r>
          </a:p>
        </p:txBody>
      </p:sp>
      <p:sp>
        <p:nvSpPr>
          <p:cNvPr id="56" name="テキスト ボックス 55"/>
          <p:cNvSpPr txBox="1"/>
          <p:nvPr/>
        </p:nvSpPr>
        <p:spPr>
          <a:xfrm>
            <a:off x="10164326" y="4521695"/>
            <a:ext cx="1971040" cy="276999"/>
          </a:xfrm>
          <a:prstGeom prst="rect">
            <a:avLst/>
          </a:prstGeom>
          <a:noFill/>
        </p:spPr>
        <p:txBody>
          <a:bodyPr wrap="square" rtlCol="0">
            <a:spAutoFit/>
          </a:bodyPr>
          <a:lstStyle/>
          <a:p>
            <a:pPr algn="ctr"/>
            <a:r>
              <a:rPr kumimoji="1" lang="en-US" altLang="ja-JP" sz="1200" dirty="0"/>
              <a:t>On-premises</a:t>
            </a:r>
          </a:p>
        </p:txBody>
      </p:sp>
      <p:pic>
        <p:nvPicPr>
          <p:cNvPr id="57" name="図 56" descr="アイコン&#10;&#10;AI によって生成されたコンテンツは間違っている可能性があります。"/>
          <p:cNvPicPr>
            <a:picLocks noChangeAspect="1"/>
          </p:cNvPicPr>
          <p:nvPr/>
        </p:nvPicPr>
        <p:blipFill>
          <a:blip r:embed="rId5"/>
          <a:stretch>
            <a:fillRect/>
          </a:stretch>
        </p:blipFill>
        <p:spPr>
          <a:xfrm>
            <a:off x="10357694" y="5799863"/>
            <a:ext cx="527498" cy="457200"/>
          </a:xfrm>
          <a:prstGeom prst="rect">
            <a:avLst/>
          </a:prstGeom>
        </p:spPr>
      </p:pic>
      <p:pic>
        <p:nvPicPr>
          <p:cNvPr id="58"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9240669" y="1703843"/>
            <a:ext cx="771118" cy="456744"/>
          </a:xfrm>
          <a:prstGeom prst="rect">
            <a:avLst/>
          </a:prstGeom>
        </p:spPr>
      </p:pic>
      <p:pic>
        <p:nvPicPr>
          <p:cNvPr id="59" name="図 58" descr="アイコン&#10;&#10;AI によって生成されたコンテンツは間違っている可能性があります。"/>
          <p:cNvPicPr>
            <a:picLocks noChangeAspect="1"/>
          </p:cNvPicPr>
          <p:nvPr/>
        </p:nvPicPr>
        <p:blipFill>
          <a:blip r:embed="rId5"/>
          <a:stretch>
            <a:fillRect/>
          </a:stretch>
        </p:blipFill>
        <p:spPr>
          <a:xfrm>
            <a:off x="10059682" y="1702978"/>
            <a:ext cx="527498" cy="457200"/>
          </a:xfrm>
          <a:prstGeom prst="rect">
            <a:avLst/>
          </a:prstGeom>
        </p:spPr>
      </p:pic>
      <p:pic>
        <p:nvPicPr>
          <p:cNvPr id="1026" name="Picture 2" descr="Sql Server Icons For Windows PNG Transparent Background, Free Download  #11351 - FreeIcons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515868" y="1646603"/>
            <a:ext cx="561417" cy="561417"/>
          </a:xfrm>
          <a:prstGeom prst="rect">
            <a:avLst/>
          </a:prstGeom>
          <a:noFill/>
          <a:extLst>
            <a:ext uri="{909E8E84-426E-40DD-AFC4-6F175D3DCCD1}">
              <a14:hiddenFill xmlns:a14="http://schemas.microsoft.com/office/drawing/2010/main">
                <a:solidFill>
                  <a:srgbClr val="FFFFFF"/>
                </a:solidFill>
              </a14:hiddenFill>
            </a:ext>
          </a:extLst>
        </p:spPr>
      </p:pic>
      <p:sp>
        <p:nvSpPr>
          <p:cNvPr id="1027" name="テキスト ボックス 1026"/>
          <p:cNvSpPr txBox="1"/>
          <p:nvPr/>
        </p:nvSpPr>
        <p:spPr>
          <a:xfrm>
            <a:off x="9111245" y="2977215"/>
            <a:ext cx="2538877" cy="415498"/>
          </a:xfrm>
          <a:prstGeom prst="rect">
            <a:avLst/>
          </a:prstGeom>
          <a:noFill/>
        </p:spPr>
        <p:txBody>
          <a:bodyPr wrap="square" rtlCol="0">
            <a:spAutoFit/>
          </a:bodyPr>
          <a:lstStyle/>
          <a:p>
            <a:r>
              <a:rPr lang="ja-JP" altLang="en-US" sz="1050" dirty="0"/>
              <a:t>文書</a:t>
            </a:r>
            <a:r>
              <a:rPr lang="en-US" altLang="ja-JP" sz="1050" dirty="0"/>
              <a:t>Transaction</a:t>
            </a:r>
            <a:r>
              <a:rPr lang="ja-JP" altLang="en-US" sz="1050" dirty="0"/>
              <a:t>データ</a:t>
            </a:r>
          </a:p>
          <a:p>
            <a:r>
              <a:rPr lang="ja-JP" altLang="en-US" sz="1050" dirty="0"/>
              <a:t>各種マスタ（属性データ</a:t>
            </a:r>
            <a:r>
              <a:rPr lang="en-US" altLang="ja-JP" sz="1050" dirty="0"/>
              <a:t>/</a:t>
            </a:r>
            <a:r>
              <a:rPr lang="ja-JP" altLang="en-US" sz="1050" dirty="0"/>
              <a:t>定型データ）</a:t>
            </a:r>
            <a:endParaRPr lang="en-US" altLang="ja-JP" sz="1050" dirty="0"/>
          </a:p>
        </p:txBody>
      </p:sp>
      <p:cxnSp>
        <p:nvCxnSpPr>
          <p:cNvPr id="1028" name="コネクタ: カギ線 1027"/>
          <p:cNvCxnSpPr>
            <a:stCxn id="38" idx="3"/>
            <a:endCxn id="1048" idx="2"/>
          </p:cNvCxnSpPr>
          <p:nvPr/>
        </p:nvCxnSpPr>
        <p:spPr>
          <a:xfrm flipV="1">
            <a:off x="1855594" y="3923120"/>
            <a:ext cx="1574962" cy="375163"/>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2" name="テキスト ボックス 1031"/>
          <p:cNvSpPr txBox="1"/>
          <p:nvPr/>
        </p:nvSpPr>
        <p:spPr>
          <a:xfrm>
            <a:off x="440293" y="4654856"/>
            <a:ext cx="1831889" cy="276999"/>
          </a:xfrm>
          <a:prstGeom prst="rect">
            <a:avLst/>
          </a:prstGeom>
          <a:noFill/>
        </p:spPr>
        <p:txBody>
          <a:bodyPr wrap="square" rtlCol="0">
            <a:spAutoFit/>
          </a:bodyPr>
          <a:lstStyle/>
          <a:p>
            <a:pPr algn="ctr"/>
            <a:r>
              <a:rPr kumimoji="1" lang="en-US" altLang="ja-JP" sz="1200" dirty="0"/>
              <a:t>Power Automation Flow</a:t>
            </a:r>
            <a:endParaRPr kumimoji="1" lang="ja-JP" altLang="en-US" sz="1200" dirty="0"/>
          </a:p>
        </p:txBody>
      </p:sp>
      <p:sp>
        <p:nvSpPr>
          <p:cNvPr id="1036" name="テキスト ボックス 1035"/>
          <p:cNvSpPr txBox="1"/>
          <p:nvPr/>
        </p:nvSpPr>
        <p:spPr>
          <a:xfrm>
            <a:off x="2318755" y="4291305"/>
            <a:ext cx="1057324" cy="253916"/>
          </a:xfrm>
          <a:prstGeom prst="rect">
            <a:avLst/>
          </a:prstGeom>
          <a:noFill/>
        </p:spPr>
        <p:txBody>
          <a:bodyPr wrap="square" rtlCol="0">
            <a:spAutoFit/>
          </a:bodyPr>
          <a:lstStyle/>
          <a:p>
            <a:r>
              <a:rPr lang="ja-JP" altLang="en-US" sz="1050" dirty="0"/>
              <a:t>業務処理</a:t>
            </a:r>
            <a:endParaRPr lang="en-US" altLang="ja-JP" sz="1050" dirty="0"/>
          </a:p>
        </p:txBody>
      </p:sp>
      <p:cxnSp>
        <p:nvCxnSpPr>
          <p:cNvPr id="1038" name="コネクタ: カギ線 1037"/>
          <p:cNvCxnSpPr>
            <a:stCxn id="38" idx="2"/>
            <a:endCxn id="17" idx="2"/>
          </p:cNvCxnSpPr>
          <p:nvPr/>
        </p:nvCxnSpPr>
        <p:spPr>
          <a:xfrm rot="5400000" flipH="1" flipV="1">
            <a:off x="6126119" y="-99730"/>
            <a:ext cx="201336" cy="9384555"/>
          </a:xfrm>
          <a:prstGeom prst="bentConnector3">
            <a:avLst>
              <a:gd name="adj1" fmla="val -52986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コネクタ: カギ線 1041"/>
          <p:cNvCxnSpPr>
            <a:stCxn id="1054" idx="3"/>
            <a:endCxn id="11" idx="1"/>
          </p:cNvCxnSpPr>
          <p:nvPr/>
        </p:nvCxnSpPr>
        <p:spPr>
          <a:xfrm flipV="1">
            <a:off x="1895627" y="4101735"/>
            <a:ext cx="3646973" cy="41473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 name="フローチャート: 判断 1047"/>
          <p:cNvSpPr/>
          <p:nvPr/>
        </p:nvSpPr>
        <p:spPr>
          <a:xfrm>
            <a:off x="3406172" y="3859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フローチャート: 判断 1049"/>
          <p:cNvSpPr/>
          <p:nvPr/>
        </p:nvSpPr>
        <p:spPr>
          <a:xfrm>
            <a:off x="5504083" y="414904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1" name="フローチャート: 判断 1050"/>
          <p:cNvSpPr/>
          <p:nvPr/>
        </p:nvSpPr>
        <p:spPr>
          <a:xfrm>
            <a:off x="5542142" y="4001705"/>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4" name="フローチャート: 判断 1053"/>
          <p:cNvSpPr/>
          <p:nvPr/>
        </p:nvSpPr>
        <p:spPr>
          <a:xfrm>
            <a:off x="1846859" y="4484777"/>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テキスト ボックス 1055"/>
          <p:cNvSpPr txBox="1"/>
          <p:nvPr/>
        </p:nvSpPr>
        <p:spPr>
          <a:xfrm>
            <a:off x="4356597" y="5556870"/>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sp>
        <p:nvSpPr>
          <p:cNvPr id="1057" name="テキスト ボックス 1056"/>
          <p:cNvSpPr txBox="1"/>
          <p:nvPr/>
        </p:nvSpPr>
        <p:spPr>
          <a:xfrm>
            <a:off x="7133721" y="5486645"/>
            <a:ext cx="2538877" cy="415498"/>
          </a:xfrm>
          <a:prstGeom prst="rect">
            <a:avLst/>
          </a:prstGeom>
          <a:noFill/>
        </p:spPr>
        <p:txBody>
          <a:bodyPr wrap="square" rtlCol="0">
            <a:spAutoFit/>
          </a:bodyPr>
          <a:lstStyle/>
          <a:p>
            <a:r>
              <a:rPr lang="ja-JP" altLang="en-US" sz="1050" dirty="0"/>
              <a:t>文書</a:t>
            </a:r>
            <a:r>
              <a:rPr lang="en-US" altLang="ja-JP" sz="1050" dirty="0"/>
              <a:t>Transaction</a:t>
            </a:r>
            <a:r>
              <a:rPr lang="ja-JP" altLang="en-US" sz="1050" dirty="0"/>
              <a:t>データ</a:t>
            </a:r>
          </a:p>
          <a:p>
            <a:r>
              <a:rPr lang="ja-JP" altLang="en-US" sz="1050" dirty="0"/>
              <a:t>各種マスタ（属性データ</a:t>
            </a:r>
            <a:r>
              <a:rPr lang="en-US" altLang="ja-JP" sz="1050" dirty="0"/>
              <a:t>/</a:t>
            </a:r>
            <a:r>
              <a:rPr lang="ja-JP" altLang="en-US" sz="1050" dirty="0"/>
              <a:t>定型データ）</a:t>
            </a:r>
            <a:endParaRPr lang="en-US" altLang="ja-JP" sz="1050" dirty="0"/>
          </a:p>
        </p:txBody>
      </p:sp>
      <p:sp>
        <p:nvSpPr>
          <p:cNvPr id="4" name="フローチャート: 判断 3"/>
          <p:cNvSpPr/>
          <p:nvPr/>
        </p:nvSpPr>
        <p:spPr>
          <a:xfrm>
            <a:off x="3010365" y="3248044"/>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判断 5"/>
          <p:cNvSpPr/>
          <p:nvPr/>
        </p:nvSpPr>
        <p:spPr>
          <a:xfrm>
            <a:off x="3007967" y="3510401"/>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コネクタ: カギ線 33"/>
          <p:cNvCxnSpPr>
            <a:cxnSpLocks/>
            <a:stCxn id="1025" idx="2"/>
            <a:endCxn id="4" idx="1"/>
          </p:cNvCxnSpPr>
          <p:nvPr/>
        </p:nvCxnSpPr>
        <p:spPr>
          <a:xfrm rot="16200000" flipH="1">
            <a:off x="1819718" y="2089093"/>
            <a:ext cx="1034861" cy="1346434"/>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p:cNvCxnSpPr>
            <a:stCxn id="27" idx="2"/>
            <a:endCxn id="38" idx="0"/>
          </p:cNvCxnSpPr>
          <p:nvPr/>
        </p:nvCxnSpPr>
        <p:spPr>
          <a:xfrm rot="5400000">
            <a:off x="707221" y="3074188"/>
            <a:ext cx="1656450" cy="1872"/>
          </a:xfrm>
          <a:prstGeom prst="bentConnector3">
            <a:avLst>
              <a:gd name="adj1" fmla="val 50000"/>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5" name="フローチャート: 判断 1024"/>
          <p:cNvSpPr/>
          <p:nvPr/>
        </p:nvSpPr>
        <p:spPr>
          <a:xfrm>
            <a:off x="1639547" y="218148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0" name="コネクタ: カギ線 1029"/>
          <p:cNvCxnSpPr>
            <a:stCxn id="1026" idx="3"/>
            <a:endCxn id="17" idx="3"/>
          </p:cNvCxnSpPr>
          <p:nvPr/>
        </p:nvCxnSpPr>
        <p:spPr>
          <a:xfrm>
            <a:off x="11077285" y="1927312"/>
            <a:ext cx="325685" cy="2174423"/>
          </a:xfrm>
          <a:prstGeom prst="bentConnector3">
            <a:avLst>
              <a:gd name="adj1" fmla="val 170191"/>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538223A-3BD3-3F13-E86E-4EDE53A2E3F1}"/>
              </a:ext>
            </a:extLst>
          </p:cNvPr>
          <p:cNvCxnSpPr/>
          <p:nvPr/>
        </p:nvCxnSpPr>
        <p:spPr>
          <a:xfrm>
            <a:off x="65045" y="6130567"/>
            <a:ext cx="569343" cy="0"/>
          </a:xfrm>
          <a:prstGeom prst="line">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F9051ED-02B7-257C-B26E-F054DEC0685F}"/>
              </a:ext>
            </a:extLst>
          </p:cNvPr>
          <p:cNvCxnSpPr/>
          <p:nvPr/>
        </p:nvCxnSpPr>
        <p:spPr>
          <a:xfrm>
            <a:off x="65044" y="6380514"/>
            <a:ext cx="569343" cy="0"/>
          </a:xfrm>
          <a:prstGeom prst="line">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7086AD1C-5573-3AA1-6075-7C3D6A53A5E2}"/>
              </a:ext>
            </a:extLst>
          </p:cNvPr>
          <p:cNvSpPr txBox="1"/>
          <p:nvPr/>
        </p:nvSpPr>
        <p:spPr>
          <a:xfrm>
            <a:off x="689630" y="6010025"/>
            <a:ext cx="6362509" cy="246221"/>
          </a:xfrm>
          <a:prstGeom prst="rect">
            <a:avLst/>
          </a:prstGeom>
          <a:noFill/>
        </p:spPr>
        <p:txBody>
          <a:bodyPr wrap="square" rtlCol="0">
            <a:spAutoFit/>
          </a:bodyPr>
          <a:lstStyle/>
          <a:p>
            <a:r>
              <a:rPr kumimoji="1" lang="en-US" altLang="ja-JP" sz="1000" dirty="0">
                <a:solidFill>
                  <a:srgbClr val="0070C0"/>
                </a:solidFill>
              </a:rPr>
              <a:t>Power Apps/Power Automate flow/Power BI</a:t>
            </a:r>
            <a:r>
              <a:rPr kumimoji="1" lang="ja-JP" altLang="en-US" sz="1000" dirty="0">
                <a:solidFill>
                  <a:srgbClr val="0070C0"/>
                </a:solidFill>
              </a:rPr>
              <a:t>は</a:t>
            </a:r>
            <a:r>
              <a:rPr kumimoji="1" lang="en-US" altLang="ja-JP" sz="1000" dirty="0" err="1">
                <a:solidFill>
                  <a:srgbClr val="0070C0"/>
                </a:solidFill>
              </a:rPr>
              <a:t>Sqlserver</a:t>
            </a:r>
            <a:r>
              <a:rPr kumimoji="1" lang="ja-JP" altLang="en-US" sz="1000" dirty="0">
                <a:solidFill>
                  <a:srgbClr val="0070C0"/>
                </a:solidFill>
              </a:rPr>
              <a:t>にアクセス時の実際の</a:t>
            </a:r>
            <a:r>
              <a:rPr kumimoji="1" lang="en-US" altLang="ja-JP" sz="1000" dirty="0">
                <a:solidFill>
                  <a:srgbClr val="0070C0"/>
                </a:solidFill>
              </a:rPr>
              <a:t>Data Flow</a:t>
            </a:r>
            <a:r>
              <a:rPr kumimoji="1" lang="ja-JP" altLang="en-US" sz="1000" dirty="0">
                <a:solidFill>
                  <a:srgbClr val="0070C0"/>
                </a:solidFill>
              </a:rPr>
              <a:t>（</a:t>
            </a:r>
            <a:r>
              <a:rPr kumimoji="1" lang="en-US" altLang="ja-JP" sz="1000" dirty="0" err="1">
                <a:solidFill>
                  <a:srgbClr val="0070C0"/>
                </a:solidFill>
              </a:rPr>
              <a:t>Archiecture</a:t>
            </a:r>
            <a:r>
              <a:rPr kumimoji="1" lang="ja-JP" altLang="en-US" sz="1000" dirty="0">
                <a:solidFill>
                  <a:srgbClr val="0070C0"/>
                </a:solidFill>
              </a:rPr>
              <a:t>視点）</a:t>
            </a:r>
          </a:p>
        </p:txBody>
      </p:sp>
      <p:sp>
        <p:nvSpPr>
          <p:cNvPr id="61" name="テキスト ボックス 60">
            <a:extLst>
              <a:ext uri="{FF2B5EF4-FFF2-40B4-BE49-F238E27FC236}">
                <a16:creationId xmlns:a16="http://schemas.microsoft.com/office/drawing/2014/main" id="{895BE663-160F-5FA8-247A-EE062F96F349}"/>
              </a:ext>
            </a:extLst>
          </p:cNvPr>
          <p:cNvSpPr txBox="1"/>
          <p:nvPr/>
        </p:nvSpPr>
        <p:spPr>
          <a:xfrm>
            <a:off x="689630" y="6240248"/>
            <a:ext cx="6101032" cy="246221"/>
          </a:xfrm>
          <a:prstGeom prst="rect">
            <a:avLst/>
          </a:prstGeom>
          <a:noFill/>
        </p:spPr>
        <p:txBody>
          <a:bodyPr wrap="square" rtlCol="0">
            <a:spAutoFit/>
          </a:bodyPr>
          <a:lstStyle>
            <a:defPPr>
              <a:defRPr lang="ja-JP"/>
            </a:defPPr>
            <a:lvl1pPr>
              <a:defRPr sz="1000"/>
            </a:lvl1pPr>
          </a:lstStyle>
          <a:p>
            <a:r>
              <a:rPr lang="en-US" altLang="ja-JP" dirty="0">
                <a:solidFill>
                  <a:srgbClr val="0070C0"/>
                </a:solidFill>
              </a:rPr>
              <a:t>Power Apps/Power Automate flow/Power BI</a:t>
            </a:r>
            <a:r>
              <a:rPr lang="ja-JP" altLang="en-US" dirty="0">
                <a:solidFill>
                  <a:srgbClr val="0070C0"/>
                </a:solidFill>
              </a:rPr>
              <a:t>は</a:t>
            </a:r>
            <a:r>
              <a:rPr lang="en-US" altLang="ja-JP" dirty="0" err="1">
                <a:solidFill>
                  <a:srgbClr val="0070C0"/>
                </a:solidFill>
              </a:rPr>
              <a:t>Sqlserver</a:t>
            </a:r>
            <a:r>
              <a:rPr lang="ja-JP" altLang="en-US" dirty="0">
                <a:solidFill>
                  <a:srgbClr val="0070C0"/>
                </a:solidFill>
              </a:rPr>
              <a:t>にアクセス時のが論理</a:t>
            </a:r>
            <a:r>
              <a:rPr lang="en-US" altLang="ja-JP" dirty="0">
                <a:solidFill>
                  <a:srgbClr val="0070C0"/>
                </a:solidFill>
              </a:rPr>
              <a:t>Flow</a:t>
            </a:r>
            <a:r>
              <a:rPr lang="ja-JP" altLang="en-US" dirty="0">
                <a:solidFill>
                  <a:srgbClr val="0070C0"/>
                </a:solidFill>
              </a:rPr>
              <a:t>（業務視点）</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fontScale="90000"/>
          </a:bodyPr>
          <a:lstStyle/>
          <a:p>
            <a:r>
              <a:rPr lang="ja-JP" altLang="en-US" dirty="0"/>
              <a:t>技術方案－文書管理機能</a:t>
            </a:r>
            <a:br>
              <a:rPr lang="en-US" altLang="ja-JP" dirty="0">
                <a:latin typeface="游ゴシック Light 見出し"/>
              </a:rPr>
            </a:br>
            <a:br>
              <a:rPr lang="en-US" altLang="ja-JP" dirty="0"/>
            </a:br>
            <a:endParaRPr lang="ja-JP" altLang="en-US" dirty="0"/>
          </a:p>
        </p:txBody>
      </p:sp>
      <p:sp>
        <p:nvSpPr>
          <p:cNvPr id="15" name="テキスト ボックス 14"/>
          <p:cNvSpPr txBox="1"/>
          <p:nvPr/>
        </p:nvSpPr>
        <p:spPr>
          <a:xfrm>
            <a:off x="350603" y="789860"/>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r>
              <a:rPr kumimoji="1" lang="en-US" altLang="ja-JP" dirty="0">
                <a:latin typeface="Yu Gothic UI" panose="020B0500000000000000" pitchFamily="50" charset="-128"/>
                <a:ea typeface="Yu Gothic UI" panose="020B0500000000000000" pitchFamily="50" charset="-128"/>
              </a:rPr>
              <a:t>PowerApps</a:t>
            </a:r>
            <a:r>
              <a:rPr kumimoji="1" lang="ja-JP" altLang="en-US" dirty="0">
                <a:latin typeface="Yu Gothic UI" panose="020B0500000000000000" pitchFamily="50" charset="-128"/>
                <a:ea typeface="Yu Gothic UI" panose="020B0500000000000000" pitchFamily="50" charset="-128"/>
              </a:rPr>
              <a:t>で</a:t>
            </a:r>
            <a:r>
              <a:rPr lang="ja-JP" altLang="en-US" dirty="0"/>
              <a:t>文書</a:t>
            </a:r>
            <a:r>
              <a:rPr kumimoji="1" lang="ja-JP" altLang="en-US" dirty="0">
                <a:latin typeface="Yu Gothic UI" panose="020B0500000000000000" pitchFamily="50" charset="-128"/>
                <a:ea typeface="Yu Gothic UI" panose="020B0500000000000000" pitchFamily="50" charset="-128"/>
              </a:rPr>
              <a:t>フォームを</a:t>
            </a:r>
            <a:r>
              <a:rPr kumimoji="1" lang="zh-CN" altLang="en-US" dirty="0">
                <a:latin typeface="Yu Gothic UI" panose="020B0500000000000000" pitchFamily="50" charset="-128"/>
                <a:ea typeface="Yu Gothic UI" panose="020B0500000000000000" pitchFamily="50" charset="-128"/>
              </a:rPr>
              <a:t>作成。</a:t>
            </a:r>
            <a:endParaRPr kumimoji="1" lang="en-US" altLang="zh-CN"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en-US" altLang="ja-JP" dirty="0">
                <a:latin typeface="Yu Gothic UI" panose="020B0500000000000000" pitchFamily="50" charset="-128"/>
                <a:ea typeface="Yu Gothic UI" panose="020B0500000000000000" pitchFamily="50" charset="-128"/>
              </a:rPr>
              <a:t>SQL Server</a:t>
            </a:r>
            <a:r>
              <a:rPr kumimoji="1" lang="ja-JP" altLang="en-US" dirty="0">
                <a:latin typeface="Yu Gothic UI" panose="020B0500000000000000" pitchFamily="50" charset="-128"/>
                <a:ea typeface="Yu Gothic UI" panose="020B0500000000000000" pitchFamily="50" charset="-128"/>
              </a:rPr>
              <a:t>のテーブル（</a:t>
            </a:r>
            <a:r>
              <a:rPr kumimoji="1" lang="zh-CN" altLang="en-US" dirty="0">
                <a:latin typeface="Yu Gothic UI" panose="020B0500000000000000" pitchFamily="50" charset="-128"/>
                <a:ea typeface="Yu Gothic UI" panose="020B0500000000000000" pitchFamily="50" charset="-128"/>
              </a:rPr>
              <a:t>例</a:t>
            </a:r>
            <a:r>
              <a:rPr kumimoji="1" lang="en-US" altLang="zh-CN" dirty="0">
                <a:latin typeface="Yu Gothic UI" panose="020B0500000000000000" pitchFamily="50" charset="-128"/>
                <a:ea typeface="Yu Gothic UI" panose="020B0500000000000000" pitchFamily="50" charset="-128"/>
              </a:rPr>
              <a:t>: </a:t>
            </a:r>
            <a:r>
              <a:rPr kumimoji="1" lang="en-US" altLang="ja-JP" dirty="0" err="1">
                <a:latin typeface="Yu Gothic UI" panose="020B0500000000000000" pitchFamily="50" charset="-128"/>
                <a:ea typeface="Yu Gothic UI" panose="020B0500000000000000" pitchFamily="50" charset="-128"/>
              </a:rPr>
              <a:t>VoucherTable</a:t>
            </a:r>
            <a:r>
              <a:rPr kumimoji="1" lang="en-US" altLang="ja-JP" dirty="0">
                <a:latin typeface="Yu Gothic UI" panose="020B0500000000000000" pitchFamily="50" charset="-128"/>
                <a:ea typeface="Yu Gothic UI" panose="020B0500000000000000" pitchFamily="50" charset="-128"/>
              </a:rPr>
              <a:t>: ID, Date, Status, Attachments</a:t>
            </a:r>
            <a:r>
              <a:rPr kumimoji="1" lang="ja-JP" altLang="en-US" dirty="0">
                <a:latin typeface="Yu Gothic UI" panose="020B0500000000000000" pitchFamily="50" charset="-128"/>
                <a:ea typeface="Yu Gothic UI" panose="020B0500000000000000" pitchFamily="50" charset="-128"/>
              </a:rPr>
              <a:t>）と</a:t>
            </a:r>
            <a:r>
              <a:rPr kumimoji="1" lang="zh-CN" altLang="en-US" dirty="0">
                <a:latin typeface="Yu Gothic UI" panose="020B0500000000000000" pitchFamily="50" charset="-128"/>
                <a:ea typeface="Yu Gothic UI" panose="020B0500000000000000" pitchFamily="50" charset="-128"/>
              </a:rPr>
              <a:t>連携。</a:t>
            </a:r>
            <a:endParaRPr kumimoji="1" lang="en-US" altLang="zh-CN"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文書の</a:t>
            </a:r>
            <a:r>
              <a:rPr kumimoji="1" lang="en-US" altLang="ja-JP" dirty="0">
                <a:latin typeface="Yu Gothic UI" panose="020B0500000000000000" pitchFamily="50" charset="-128"/>
                <a:ea typeface="Yu Gothic UI" panose="020B0500000000000000" pitchFamily="50" charset="-128"/>
              </a:rPr>
              <a:t>CRUD</a:t>
            </a:r>
            <a:r>
              <a:rPr kumimoji="1" lang="zh-CN" altLang="en-US" dirty="0">
                <a:latin typeface="Yu Gothic UI" panose="020B0500000000000000" pitchFamily="50" charset="-128"/>
                <a:ea typeface="Yu Gothic UI" panose="020B0500000000000000" pitchFamily="50" charset="-128"/>
              </a:rPr>
              <a:t>操作（</a:t>
            </a:r>
            <a:r>
              <a:rPr kumimoji="1" lang="en-US" altLang="ja-JP" dirty="0">
                <a:latin typeface="Yu Gothic UI" panose="020B0500000000000000" pitchFamily="50" charset="-128"/>
                <a:ea typeface="Yu Gothic UI" panose="020B0500000000000000" pitchFamily="50" charset="-128"/>
              </a:rPr>
              <a:t>Create, Read, Update, Delete</a:t>
            </a:r>
            <a:r>
              <a:rPr kumimoji="1" lang="ja-JP" altLang="en-US" dirty="0">
                <a:latin typeface="Yu Gothic UI" panose="020B0500000000000000" pitchFamily="50" charset="-128"/>
                <a:ea typeface="Yu Gothic UI" panose="020B0500000000000000" pitchFamily="50" charset="-128"/>
              </a:rPr>
              <a:t>）をサポート。</a:t>
            </a:r>
            <a:endParaRPr kumimoji="1" lang="en-US" altLang="ja-JP"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en-US" altLang="ja-JP" dirty="0">
                <a:latin typeface="Yu Gothic UI" panose="020B0500000000000000" pitchFamily="50" charset="-128"/>
                <a:ea typeface="Yu Gothic UI" panose="020B0500000000000000" pitchFamily="50" charset="-128"/>
              </a:rPr>
              <a:t>PowerApps</a:t>
            </a:r>
            <a:r>
              <a:rPr kumimoji="1" lang="ja-JP" altLang="en-US" dirty="0">
                <a:latin typeface="Yu Gothic UI" panose="020B0500000000000000" pitchFamily="50" charset="-128"/>
                <a:ea typeface="Yu Gothic UI" panose="020B0500000000000000" pitchFamily="50" charset="-128"/>
              </a:rPr>
              <a:t>のデータソースとして</a:t>
            </a:r>
            <a:r>
              <a:rPr kumimoji="1" lang="en-US" altLang="ja-JP" dirty="0">
                <a:latin typeface="Yu Gothic UI" panose="020B0500000000000000" pitchFamily="50" charset="-128"/>
                <a:ea typeface="Yu Gothic UI" panose="020B0500000000000000" pitchFamily="50" charset="-128"/>
              </a:rPr>
              <a:t>SQL Server Connector</a:t>
            </a:r>
            <a:r>
              <a:rPr kumimoji="1" lang="ja-JP" altLang="en-US" dirty="0">
                <a:latin typeface="Yu Gothic UI" panose="020B0500000000000000" pitchFamily="50" charset="-128"/>
                <a:ea typeface="Yu Gothic UI" panose="020B0500000000000000" pitchFamily="50" charset="-128"/>
              </a:rPr>
              <a:t>を</a:t>
            </a:r>
            <a:r>
              <a:rPr kumimoji="1" lang="zh-CN" altLang="en-US" dirty="0">
                <a:latin typeface="Yu Gothic UI" panose="020B0500000000000000" pitchFamily="50" charset="-128"/>
                <a:ea typeface="Yu Gothic UI" panose="020B0500000000000000" pitchFamily="50" charset="-128"/>
              </a:rPr>
              <a:t>使用。複数</a:t>
            </a:r>
            <a:r>
              <a:rPr kumimoji="1" lang="ja-JP" altLang="en-US" dirty="0">
                <a:latin typeface="Yu Gothic UI" panose="020B0500000000000000" pitchFamily="50" charset="-128"/>
                <a:ea typeface="Yu Gothic UI" panose="020B0500000000000000" pitchFamily="50" charset="-128"/>
              </a:rPr>
              <a:t>文書のバッチ</a:t>
            </a:r>
            <a:r>
              <a:rPr kumimoji="1" lang="zh-CN" altLang="en-US" dirty="0">
                <a:latin typeface="Yu Gothic UI" panose="020B0500000000000000" pitchFamily="50" charset="-128"/>
                <a:ea typeface="Yu Gothic UI" panose="020B0500000000000000" pitchFamily="50" charset="-128"/>
              </a:rPr>
              <a:t>処理</a:t>
            </a:r>
            <a:r>
              <a:rPr kumimoji="1" lang="ja-JP" altLang="en-US" dirty="0">
                <a:latin typeface="Yu Gothic UI" panose="020B0500000000000000" pitchFamily="50" charset="-128"/>
                <a:ea typeface="Yu Gothic UI" panose="020B0500000000000000" pitchFamily="50" charset="-128"/>
              </a:rPr>
              <a:t>を</a:t>
            </a:r>
            <a:r>
              <a:rPr kumimoji="1" lang="zh-CN" altLang="en-US" dirty="0">
                <a:latin typeface="Yu Gothic UI" panose="020B0500000000000000" pitchFamily="50" charset="-128"/>
                <a:ea typeface="Yu Gothic UI" panose="020B0500000000000000" pitchFamily="50" charset="-128"/>
              </a:rPr>
              <a:t>考慮</a:t>
            </a:r>
            <a:r>
              <a:rPr kumimoji="1" lang="ja-JP" altLang="en-US" dirty="0">
                <a:latin typeface="Yu Gothic UI" panose="020B0500000000000000" pitchFamily="50" charset="-128"/>
                <a:ea typeface="Yu Gothic UI" panose="020B0500000000000000" pitchFamily="50" charset="-128"/>
              </a:rPr>
              <a:t>し、</a:t>
            </a:r>
            <a:r>
              <a:rPr kumimoji="1" lang="en-US" altLang="ja-JP" dirty="0">
                <a:latin typeface="Yu Gothic UI" panose="020B0500000000000000" pitchFamily="50" charset="-128"/>
                <a:ea typeface="Yu Gothic UI" panose="020B0500000000000000" pitchFamily="50" charset="-128"/>
              </a:rPr>
              <a:t>Gallery</a:t>
            </a:r>
            <a:r>
              <a:rPr kumimoji="1" lang="ja-JP" altLang="en-US" dirty="0">
                <a:latin typeface="Yu Gothic UI" panose="020B0500000000000000" pitchFamily="50" charset="-128"/>
                <a:ea typeface="Yu Gothic UI" panose="020B0500000000000000" pitchFamily="50" charset="-128"/>
              </a:rPr>
              <a:t>コントロールでリスト</a:t>
            </a:r>
            <a:r>
              <a:rPr kumimoji="1" lang="zh-CN" altLang="en-US" dirty="0">
                <a:latin typeface="Yu Gothic UI" panose="020B0500000000000000" pitchFamily="50" charset="-128"/>
                <a:ea typeface="Yu Gothic UI" panose="020B0500000000000000" pitchFamily="50" charset="-128"/>
              </a:rPr>
              <a:t>表示。</a:t>
            </a:r>
            <a:endParaRPr kumimoji="1" lang="en-US" altLang="zh-CN" dirty="0">
              <a:latin typeface="Yu Gothic UI" panose="020B0500000000000000" pitchFamily="50" charset="-128"/>
              <a:ea typeface="Yu Gothic UI" panose="020B0500000000000000" pitchFamily="50" charset="-128"/>
            </a:endParaRPr>
          </a:p>
          <a:p>
            <a:pPr algn="l"/>
            <a:r>
              <a:rPr kumimoji="1" lang="ja-JP" altLang="en-US" dirty="0">
                <a:latin typeface="Yu Gothic UI" panose="020B0500000000000000" pitchFamily="50" charset="-128"/>
                <a:ea typeface="Yu Gothic UI" panose="020B0500000000000000" pitchFamily="50" charset="-128"/>
              </a:rPr>
              <a:t>これは業務画面のメインの部分であり、詳細は機能一覧参照</a:t>
            </a:r>
            <a:endParaRPr kumimoji="1" lang="en-US" altLang="zh-CN" dirty="0">
              <a:latin typeface="Yu Gothic UI" panose="020B0500000000000000" pitchFamily="50" charset="-128"/>
              <a:ea typeface="Yu Gothic UI" panose="020B0500000000000000" pitchFamily="50" charset="-128"/>
            </a:endParaRPr>
          </a:p>
        </p:txBody>
      </p:sp>
      <p:sp>
        <p:nvSpPr>
          <p:cNvPr id="3" name="四角形: 角を丸くする 2"/>
          <p:cNvSpPr/>
          <p:nvPr/>
        </p:nvSpPr>
        <p:spPr>
          <a:xfrm>
            <a:off x="25864" y="6046360"/>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 be enriched </a:t>
            </a:r>
            <a:r>
              <a:rPr kumimoji="1" lang="ja-JP" altLang="en-US" dirty="0"/>
              <a:t>張</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技術方案－添付ファイル管理</a:t>
            </a:r>
            <a:endParaRPr lang="ja-JP" altLang="en-US" dirty="0">
              <a:effectLst/>
            </a:endParaRPr>
          </a:p>
        </p:txBody>
      </p:sp>
      <p:sp>
        <p:nvSpPr>
          <p:cNvPr id="15" name="テキスト ボックス 14"/>
          <p:cNvSpPr txBox="1"/>
          <p:nvPr/>
        </p:nvSpPr>
        <p:spPr>
          <a:xfrm>
            <a:off x="414336" y="902266"/>
            <a:ext cx="6669215" cy="5309557"/>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ストレージオプション</a:t>
            </a:r>
            <a:r>
              <a:rPr kumimoji="1" lang="en-US" altLang="ja-JP" dirty="0">
                <a:latin typeface="Yu Gothic UI" panose="020B0500000000000000" pitchFamily="50" charset="-128"/>
                <a:ea typeface="Yu Gothic UI" panose="020B0500000000000000" pitchFamily="50" charset="-128"/>
              </a:rPr>
              <a:t>:</a:t>
            </a: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Dataverse: </a:t>
            </a:r>
            <a:r>
              <a:rPr kumimoji="1" lang="ja-JP" altLang="en-US" sz="1600" dirty="0">
                <a:latin typeface="Yu Gothic UI" panose="020B0500000000000000" pitchFamily="50" charset="-128"/>
                <a:ea typeface="Yu Gothic UI" panose="020B0500000000000000" pitchFamily="50" charset="-128"/>
              </a:rPr>
              <a:t>ファイル列（</a:t>
            </a:r>
            <a:r>
              <a:rPr kumimoji="1" lang="en-US" altLang="ja-JP" sz="1600" dirty="0">
                <a:latin typeface="Yu Gothic UI" panose="020B0500000000000000" pitchFamily="50" charset="-128"/>
                <a:ea typeface="Yu Gothic UI" panose="020B0500000000000000" pitchFamily="50" charset="-128"/>
              </a:rPr>
              <a:t>File</a:t>
            </a:r>
            <a:r>
              <a:rPr kumimoji="1" lang="ja-JP" altLang="en-US" sz="1600" dirty="0">
                <a:latin typeface="Yu Gothic UI" panose="020B0500000000000000" pitchFamily="50" charset="-128"/>
                <a:ea typeface="Yu Gothic UI" panose="020B0500000000000000" pitchFamily="50" charset="-128"/>
              </a:rPr>
              <a:t>型）を使用。容量制限（標準</a:t>
            </a:r>
            <a:r>
              <a:rPr kumimoji="1" lang="en-US" altLang="ja-JP" sz="1600" dirty="0">
                <a:latin typeface="Yu Gothic UI" panose="020B0500000000000000" pitchFamily="50" charset="-128"/>
                <a:ea typeface="Yu Gothic UI" panose="020B0500000000000000" pitchFamily="50" charset="-128"/>
              </a:rPr>
              <a:t>4GB/</a:t>
            </a:r>
            <a:r>
              <a:rPr kumimoji="1" lang="ja-JP" altLang="en-US" sz="1600" dirty="0">
                <a:latin typeface="Yu Gothic UI" panose="020B0500000000000000" pitchFamily="50" charset="-128"/>
                <a:ea typeface="Yu Gothic UI" panose="020B0500000000000000" pitchFamily="50" charset="-128"/>
              </a:rPr>
              <a:t>ユーザー）を考慮。添付時は</a:t>
            </a:r>
            <a:r>
              <a:rPr kumimoji="1" lang="en-US" altLang="ja-JP" sz="1600" dirty="0">
                <a:latin typeface="Yu Gothic UI" panose="020B0500000000000000" pitchFamily="50" charset="-128"/>
                <a:ea typeface="Yu Gothic UI" panose="020B0500000000000000" pitchFamily="50" charset="-128"/>
              </a:rPr>
              <a:t>PowerApps</a:t>
            </a:r>
            <a:r>
              <a:rPr kumimoji="1" lang="ja-JP" altLang="en-US" sz="1600" dirty="0">
                <a:latin typeface="Yu Gothic UI" panose="020B0500000000000000" pitchFamily="50" charset="-128"/>
                <a:ea typeface="Yu Gothic UI" panose="020B0500000000000000" pitchFamily="50" charset="-128"/>
              </a:rPr>
              <a:t>の</a:t>
            </a:r>
            <a:r>
              <a:rPr kumimoji="1" lang="en-US" altLang="ja-JP" sz="1600" dirty="0">
                <a:latin typeface="Yu Gothic UI" panose="020B0500000000000000" pitchFamily="50" charset="-128"/>
                <a:ea typeface="Yu Gothic UI" panose="020B0500000000000000" pitchFamily="50" charset="-128"/>
              </a:rPr>
              <a:t>Attachment</a:t>
            </a:r>
            <a:r>
              <a:rPr kumimoji="1" lang="ja-JP" altLang="en-US" sz="1600" dirty="0">
                <a:latin typeface="Yu Gothic UI" panose="020B0500000000000000" pitchFamily="50" charset="-128"/>
                <a:ea typeface="Yu Gothic UI" panose="020B0500000000000000" pitchFamily="50" charset="-128"/>
              </a:rPr>
              <a:t>コントロールでアップロード。</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SharePoint: Document Library</a:t>
            </a:r>
            <a:r>
              <a:rPr kumimoji="1" lang="ja-JP" altLang="en-US" sz="1600" dirty="0">
                <a:latin typeface="Yu Gothic UI" panose="020B0500000000000000" pitchFamily="50" charset="-128"/>
                <a:ea typeface="Yu Gothic UI" panose="020B0500000000000000" pitchFamily="50" charset="-128"/>
              </a:rPr>
              <a:t>を使用。</a:t>
            </a:r>
            <a:r>
              <a:rPr kumimoji="1" lang="en-US" altLang="ja-JP" sz="1600" dirty="0">
                <a:latin typeface="Yu Gothic UI" panose="020B0500000000000000" pitchFamily="50" charset="-128"/>
                <a:ea typeface="Yu Gothic UI" panose="020B0500000000000000" pitchFamily="50" charset="-128"/>
              </a:rPr>
              <a:t>PowerApps</a:t>
            </a:r>
            <a:r>
              <a:rPr kumimoji="1" lang="ja-JP" altLang="en-US" sz="1600" dirty="0">
                <a:latin typeface="Yu Gothic UI" panose="020B0500000000000000" pitchFamily="50" charset="-128"/>
                <a:ea typeface="Yu Gothic UI" panose="020B0500000000000000" pitchFamily="50" charset="-128"/>
              </a:rPr>
              <a:t>から</a:t>
            </a:r>
            <a:r>
              <a:rPr kumimoji="1" lang="en-US" altLang="ja-JP" sz="1600" dirty="0">
                <a:latin typeface="Yu Gothic UI" panose="020B0500000000000000" pitchFamily="50" charset="-128"/>
                <a:ea typeface="Yu Gothic UI" panose="020B0500000000000000" pitchFamily="50" charset="-128"/>
              </a:rPr>
              <a:t>SharePoint Connector</a:t>
            </a:r>
            <a:r>
              <a:rPr kumimoji="1" lang="ja-JP" altLang="en-US" sz="1600" dirty="0">
                <a:latin typeface="Yu Gothic UI" panose="020B0500000000000000" pitchFamily="50" charset="-128"/>
                <a:ea typeface="Yu Gothic UI" panose="020B0500000000000000" pitchFamily="50" charset="-128"/>
              </a:rPr>
              <a:t>でアクセス。ファイル</a:t>
            </a:r>
            <a:r>
              <a:rPr kumimoji="1" lang="en-US" altLang="ja-JP" sz="1600" dirty="0">
                <a:latin typeface="Yu Gothic UI" panose="020B0500000000000000" pitchFamily="50" charset="-128"/>
                <a:ea typeface="Yu Gothic UI" panose="020B0500000000000000" pitchFamily="50" charset="-128"/>
              </a:rPr>
              <a:t>URL</a:t>
            </a:r>
            <a:r>
              <a:rPr kumimoji="1" lang="ja-JP" altLang="en-US" sz="1600" dirty="0">
                <a:latin typeface="Yu Gothic UI" panose="020B0500000000000000" pitchFamily="50" charset="-128"/>
                <a:ea typeface="Yu Gothic UI" panose="020B0500000000000000" pitchFamily="50" charset="-128"/>
              </a:rPr>
              <a:t>を</a:t>
            </a:r>
            <a:r>
              <a:rPr kumimoji="1" lang="en-US" altLang="ja-JP" sz="1600" dirty="0">
                <a:latin typeface="Yu Gothic UI" panose="020B0500000000000000" pitchFamily="50" charset="-128"/>
                <a:ea typeface="Yu Gothic UI" panose="020B0500000000000000" pitchFamily="50" charset="-128"/>
              </a:rPr>
              <a:t>SQL Server</a:t>
            </a:r>
            <a:r>
              <a:rPr kumimoji="1" lang="ja-JP" altLang="en-US" sz="1600" dirty="0">
                <a:latin typeface="Yu Gothic UI" panose="020B0500000000000000" pitchFamily="50" charset="-128"/>
                <a:ea typeface="Yu Gothic UI" panose="020B0500000000000000" pitchFamily="50" charset="-128"/>
              </a:rPr>
              <a:t>に保存。</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err="1">
                <a:latin typeface="Yu Gothic UI" panose="020B0500000000000000" pitchFamily="50" charset="-128"/>
                <a:ea typeface="Yu Gothic UI" panose="020B0500000000000000" pitchFamily="50" charset="-128"/>
              </a:rPr>
              <a:t>SqlServer</a:t>
            </a:r>
            <a:r>
              <a:rPr lang="ja-JP" altLang="en-US" sz="1600" dirty="0">
                <a:latin typeface="Yu Gothic UI" panose="020B0500000000000000" pitchFamily="50" charset="-128"/>
                <a:ea typeface="Yu Gothic UI" panose="020B0500000000000000" pitchFamily="50" charset="-128"/>
              </a:rPr>
              <a:t>の</a:t>
            </a:r>
            <a:r>
              <a:rPr lang="en-US" altLang="ja-JP" sz="1600" dirty="0">
                <a:latin typeface="Yu Gothic UI" panose="020B0500000000000000" pitchFamily="50" charset="-128"/>
                <a:ea typeface="Yu Gothic UI" panose="020B0500000000000000" pitchFamily="50" charset="-128"/>
              </a:rPr>
              <a:t>Blob</a:t>
            </a:r>
            <a:r>
              <a:rPr lang="ja-JP" altLang="en-US" sz="1600" dirty="0">
                <a:latin typeface="Yu Gothic UI" panose="020B0500000000000000" pitchFamily="50" charset="-128"/>
                <a:ea typeface="Yu Gothic UI" panose="020B0500000000000000" pitchFamily="50" charset="-128"/>
              </a:rPr>
              <a:t>列に保存</a:t>
            </a:r>
            <a:r>
              <a:rPr lang="ja-JP" altLang="en-US" sz="1600" dirty="0">
                <a:solidFill>
                  <a:srgbClr val="FF0000"/>
                </a:solidFill>
                <a:latin typeface="Yu Gothic UI" panose="020B0500000000000000" pitchFamily="50" charset="-128"/>
                <a:ea typeface="Yu Gothic UI" panose="020B0500000000000000" pitchFamily="50" charset="-128"/>
              </a:rPr>
              <a:t>（独自の</a:t>
            </a:r>
            <a:r>
              <a:rPr lang="en-US" altLang="ja-JP" sz="1600" dirty="0">
                <a:solidFill>
                  <a:srgbClr val="FF0000"/>
                </a:solidFill>
                <a:latin typeface="Yu Gothic UI" panose="020B0500000000000000" pitchFamily="50" charset="-128"/>
                <a:ea typeface="Yu Gothic UI" panose="020B0500000000000000" pitchFamily="50" charset="-128"/>
              </a:rPr>
              <a:t>Storage</a:t>
            </a:r>
            <a:r>
              <a:rPr lang="ja-JP" altLang="en-US" sz="1600" dirty="0">
                <a:solidFill>
                  <a:srgbClr val="FF0000"/>
                </a:solidFill>
                <a:latin typeface="Yu Gothic UI" panose="020B0500000000000000" pitchFamily="50" charset="-128"/>
                <a:ea typeface="Yu Gothic UI" panose="020B0500000000000000" pitchFamily="50" charset="-128"/>
              </a:rPr>
              <a:t>管理、バックアップ負荷にもなるため、お薦めしない）</a:t>
            </a:r>
            <a:endParaRPr kumimoji="1" lang="en-US" altLang="ja-JP" sz="1600" dirty="0">
              <a:solidFill>
                <a:srgbClr val="FF0000"/>
              </a:solidFill>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推奨</a:t>
            </a:r>
            <a:r>
              <a:rPr kumimoji="1" lang="en-US" altLang="ja-JP" dirty="0">
                <a:solidFill>
                  <a:srgbClr val="0070C0"/>
                </a:solidFill>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en-US" altLang="ja-JP" sz="1600" dirty="0">
                <a:solidFill>
                  <a:srgbClr val="00B050"/>
                </a:solidFill>
                <a:latin typeface="Yu Gothic UI" panose="020B0500000000000000" pitchFamily="50" charset="-128"/>
                <a:ea typeface="Yu Gothic UI" panose="020B0500000000000000" pitchFamily="50" charset="-128"/>
              </a:rPr>
              <a:t>SharePoint</a:t>
            </a:r>
            <a:r>
              <a:rPr kumimoji="1" lang="ja-JP" altLang="en-US" sz="1600" dirty="0">
                <a:solidFill>
                  <a:srgbClr val="00B050"/>
                </a:solidFill>
                <a:latin typeface="Yu Gothic UI" panose="020B0500000000000000" pitchFamily="50" charset="-128"/>
                <a:ea typeface="Yu Gothic UI" panose="020B0500000000000000" pitchFamily="50" charset="-128"/>
              </a:rPr>
              <a:t>を添付ファイルのストレージとし、</a:t>
            </a:r>
            <a:r>
              <a:rPr kumimoji="1" lang="en-US" altLang="ja-JP" sz="1600" dirty="0">
                <a:solidFill>
                  <a:srgbClr val="00B050"/>
                </a:solidFill>
                <a:latin typeface="Yu Gothic UI" panose="020B0500000000000000" pitchFamily="50" charset="-128"/>
                <a:ea typeface="Yu Gothic UI" panose="020B0500000000000000" pitchFamily="50" charset="-128"/>
              </a:rPr>
              <a:t>Dataverse</a:t>
            </a:r>
            <a:r>
              <a:rPr kumimoji="1" lang="ja-JP" altLang="en-US" sz="1600" dirty="0">
                <a:solidFill>
                  <a:srgbClr val="00B050"/>
                </a:solidFill>
                <a:latin typeface="Yu Gothic UI" panose="020B0500000000000000" pitchFamily="50" charset="-128"/>
                <a:ea typeface="Yu Gothic UI" panose="020B0500000000000000" pitchFamily="50" charset="-128"/>
              </a:rPr>
              <a:t>をメタデータ管理に使用。</a:t>
            </a:r>
            <a:endParaRPr kumimoji="1" lang="en-US" altLang="ja-JP" sz="1600" dirty="0">
              <a:solidFill>
                <a:srgbClr val="00B050"/>
              </a:solidFill>
              <a:latin typeface="Yu Gothic UI" panose="020B0500000000000000" pitchFamily="50" charset="-128"/>
              <a:ea typeface="Yu Gothic UI" panose="020B0500000000000000" pitchFamily="50" charset="-128"/>
            </a:endParaRPr>
          </a:p>
          <a:p>
            <a:pPr marL="285750" indent="-285750">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理由</a:t>
            </a:r>
            <a:r>
              <a:rPr kumimoji="1" lang="en-US" altLang="ja-JP" dirty="0">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SharePoint</a:t>
            </a:r>
            <a:r>
              <a:rPr kumimoji="1" lang="ja-JP" altLang="en-US" sz="1600" dirty="0">
                <a:latin typeface="Yu Gothic UI" panose="020B0500000000000000" pitchFamily="50" charset="-128"/>
                <a:ea typeface="Yu Gothic UI" panose="020B0500000000000000" pitchFamily="50" charset="-128"/>
              </a:rPr>
              <a:t>の方が大容量ファイルに適し、バージョン管理が容易。</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SharePoint</a:t>
            </a:r>
            <a:r>
              <a:rPr lang="ja-JP" altLang="en-US" sz="1600" dirty="0">
                <a:latin typeface="Yu Gothic UI" panose="020B0500000000000000" pitchFamily="50" charset="-128"/>
                <a:ea typeface="Yu Gothic UI" panose="020B0500000000000000" pitchFamily="50" charset="-128"/>
              </a:rPr>
              <a:t>の検索機能をそのまま利用、検索機能のサポートは容易</a:t>
            </a:r>
            <a:endParaRPr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Online</a:t>
            </a:r>
            <a:r>
              <a:rPr kumimoji="1" lang="ja-JP" altLang="en-US" sz="1600" dirty="0">
                <a:latin typeface="Yu Gothic UI" panose="020B0500000000000000" pitchFamily="50" charset="-128"/>
                <a:ea typeface="Yu Gothic UI" panose="020B0500000000000000" pitchFamily="50" charset="-128"/>
              </a:rPr>
              <a:t>編集機能の実現はより簡単。</a:t>
            </a:r>
            <a:endParaRPr kumimoji="1" lang="en-US" altLang="ja-JP" sz="1600"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ファイルタイプ</a:t>
            </a:r>
            <a:r>
              <a:rPr kumimoji="1" lang="en-US" altLang="ja-JP" dirty="0">
                <a:latin typeface="Yu Gothic UI" panose="020B0500000000000000" pitchFamily="50" charset="-128"/>
                <a:ea typeface="Yu Gothic UI" panose="020B0500000000000000" pitchFamily="50" charset="-128"/>
              </a:rPr>
              <a:t>: </a:t>
            </a:r>
            <a:r>
              <a:rPr kumimoji="1" lang="en-US" altLang="ja-JP" sz="1600" dirty="0">
                <a:latin typeface="Yu Gothic UI" panose="020B0500000000000000" pitchFamily="50" charset="-128"/>
                <a:ea typeface="Yu Gothic UI" panose="020B0500000000000000" pitchFamily="50" charset="-128"/>
              </a:rPr>
              <a:t>Office</a:t>
            </a:r>
            <a:r>
              <a:rPr kumimoji="1" lang="ja-JP" altLang="en-US" sz="1600" dirty="0">
                <a:latin typeface="Yu Gothic UI" panose="020B0500000000000000" pitchFamily="50" charset="-128"/>
                <a:ea typeface="Yu Gothic UI" panose="020B0500000000000000" pitchFamily="50" charset="-128"/>
              </a:rPr>
              <a:t>（</a:t>
            </a:r>
            <a:r>
              <a:rPr kumimoji="1" lang="en-US" altLang="ja-JP" sz="1600" dirty="0">
                <a:latin typeface="Yu Gothic UI" panose="020B0500000000000000" pitchFamily="50" charset="-128"/>
                <a:ea typeface="Yu Gothic UI" panose="020B0500000000000000" pitchFamily="50" charset="-128"/>
              </a:rPr>
              <a:t>Word, Excel, PowerPoint</a:t>
            </a:r>
            <a:r>
              <a:rPr kumimoji="1" lang="ja-JP" altLang="en-US" sz="1600" dirty="0">
                <a:latin typeface="Yu Gothic UI" panose="020B0500000000000000" pitchFamily="50" charset="-128"/>
                <a:ea typeface="Yu Gothic UI" panose="020B0500000000000000" pitchFamily="50" charset="-128"/>
              </a:rPr>
              <a:t>）、</a:t>
            </a:r>
            <a:r>
              <a:rPr kumimoji="1" lang="en-US" altLang="ja-JP" sz="1600" dirty="0">
                <a:latin typeface="Yu Gothic UI" panose="020B0500000000000000" pitchFamily="50" charset="-128"/>
                <a:ea typeface="Yu Gothic UI" panose="020B0500000000000000" pitchFamily="50" charset="-128"/>
              </a:rPr>
              <a:t>PDF</a:t>
            </a:r>
            <a:r>
              <a:rPr kumimoji="1" lang="ja-JP" altLang="en-US" sz="1600" dirty="0">
                <a:latin typeface="Yu Gothic UI" panose="020B0500000000000000" pitchFamily="50" charset="-128"/>
                <a:ea typeface="Yu Gothic UI" panose="020B0500000000000000" pitchFamily="50" charset="-128"/>
              </a:rPr>
              <a:t>をサポート。最大ファイルサイズ</a:t>
            </a:r>
            <a:r>
              <a:rPr kumimoji="1" lang="en-US" altLang="ja-JP" sz="1600" dirty="0">
                <a:latin typeface="Yu Gothic UI" panose="020B0500000000000000" pitchFamily="50" charset="-128"/>
                <a:ea typeface="Yu Gothic UI" panose="020B0500000000000000" pitchFamily="50" charset="-128"/>
              </a:rPr>
              <a:t>: 50MB/</a:t>
            </a:r>
            <a:r>
              <a:rPr kumimoji="1" lang="ja-JP" altLang="en-US" sz="1600" dirty="0">
                <a:latin typeface="Yu Gothic UI" panose="020B0500000000000000" pitchFamily="50" charset="-128"/>
                <a:ea typeface="Yu Gothic UI" panose="020B0500000000000000" pitchFamily="50" charset="-128"/>
              </a:rPr>
              <a:t>ファイル（カスタマイズ可能）。</a:t>
            </a:r>
            <a:endParaRPr kumimoji="1" lang="en-US" altLang="ja-JP" sz="1600"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注意事項：</a:t>
            </a:r>
            <a:endParaRPr lang="en-US" altLang="ja-JP"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SPO</a:t>
            </a:r>
            <a:r>
              <a:rPr lang="ja-JP" altLang="en-US" sz="1600" dirty="0">
                <a:latin typeface="Yu Gothic UI" panose="020B0500000000000000" pitchFamily="50" charset="-128"/>
                <a:ea typeface="Yu Gothic UI" panose="020B0500000000000000" pitchFamily="50" charset="-128"/>
              </a:rPr>
              <a:t>に保存する場合、多階層の</a:t>
            </a:r>
            <a:r>
              <a:rPr lang="en-US" altLang="ja-JP" sz="1600" dirty="0">
                <a:latin typeface="Yu Gothic UI" panose="020B0500000000000000" pitchFamily="50" charset="-128"/>
                <a:ea typeface="Yu Gothic UI" panose="020B0500000000000000" pitchFamily="50" charset="-128"/>
              </a:rPr>
              <a:t>Directory</a:t>
            </a:r>
            <a:r>
              <a:rPr lang="ja-JP" altLang="en-US" sz="1600" dirty="0">
                <a:latin typeface="Yu Gothic UI" panose="020B0500000000000000" pitchFamily="50" charset="-128"/>
                <a:ea typeface="Yu Gothic UI" panose="020B0500000000000000" pitchFamily="50" charset="-128"/>
              </a:rPr>
              <a:t>構造にし、一つの</a:t>
            </a:r>
            <a:r>
              <a:rPr lang="en-US" altLang="ja-JP" sz="1600" dirty="0">
                <a:latin typeface="Yu Gothic UI" panose="020B0500000000000000" pitchFamily="50" charset="-128"/>
                <a:ea typeface="Yu Gothic UI" panose="020B0500000000000000" pitchFamily="50" charset="-128"/>
              </a:rPr>
              <a:t>Directory</a:t>
            </a:r>
            <a:r>
              <a:rPr lang="ja-JP" altLang="en-US" sz="1600" dirty="0">
                <a:latin typeface="Yu Gothic UI" panose="020B0500000000000000" pitchFamily="50" charset="-128"/>
                <a:ea typeface="Yu Gothic UI" panose="020B0500000000000000" pitchFamily="50" charset="-128"/>
              </a:rPr>
              <a:t>にファイルを</a:t>
            </a:r>
            <a:r>
              <a:rPr lang="en-US" altLang="ja-JP" sz="1600" dirty="0">
                <a:latin typeface="Yu Gothic UI" panose="020B0500000000000000" pitchFamily="50" charset="-128"/>
                <a:ea typeface="Yu Gothic UI" panose="020B0500000000000000" pitchFamily="50" charset="-128"/>
              </a:rPr>
              <a:t>1000</a:t>
            </a:r>
            <a:r>
              <a:rPr lang="ja-JP" altLang="en-US" sz="1600" dirty="0">
                <a:latin typeface="Yu Gothic UI" panose="020B0500000000000000" pitchFamily="50" charset="-128"/>
                <a:ea typeface="Yu Gothic UI" panose="020B0500000000000000" pitchFamily="50" charset="-128"/>
              </a:rPr>
              <a:t>以内に抑える</a:t>
            </a:r>
            <a:endParaRPr lang="en-US" altLang="ja-JP" sz="1600" dirty="0">
              <a:latin typeface="Yu Gothic UI" panose="020B0500000000000000" pitchFamily="50" charset="-128"/>
              <a:ea typeface="Yu Gothic UI" panose="020B0500000000000000" pitchFamily="50" charset="-128"/>
            </a:endParaRPr>
          </a:p>
        </p:txBody>
      </p:sp>
      <p:pic>
        <p:nvPicPr>
          <p:cNvPr id="3" name="図 2"/>
          <p:cNvPicPr>
            <a:picLocks noChangeAspect="1"/>
          </p:cNvPicPr>
          <p:nvPr/>
        </p:nvPicPr>
        <p:blipFill>
          <a:blip r:embed="rId3"/>
          <a:stretch>
            <a:fillRect/>
          </a:stretch>
        </p:blipFill>
        <p:spPr>
          <a:xfrm>
            <a:off x="7376351" y="985579"/>
            <a:ext cx="4504944" cy="3162226"/>
          </a:xfrm>
          <a:prstGeom prst="rect">
            <a:avLst/>
          </a:prstGeom>
        </p:spPr>
      </p:pic>
      <p:pic>
        <p:nvPicPr>
          <p:cNvPr id="29" name="図 28"/>
          <p:cNvPicPr>
            <a:picLocks noChangeAspect="1"/>
          </p:cNvPicPr>
          <p:nvPr/>
        </p:nvPicPr>
        <p:blipFill>
          <a:blip r:embed="rId4"/>
          <a:stretch>
            <a:fillRect/>
          </a:stretch>
        </p:blipFill>
        <p:spPr>
          <a:xfrm>
            <a:off x="7489608" y="4193835"/>
            <a:ext cx="4503600" cy="2408902"/>
          </a:xfrm>
          <a:prstGeom prst="rect">
            <a:avLst/>
          </a:prstGeom>
        </p:spPr>
      </p:pic>
      <p:sp>
        <p:nvSpPr>
          <p:cNvPr id="30" name="テキスト ボックス 29"/>
          <p:cNvSpPr txBox="1"/>
          <p:nvPr/>
        </p:nvSpPr>
        <p:spPr>
          <a:xfrm>
            <a:off x="7083552" y="831033"/>
            <a:ext cx="3413760" cy="307777"/>
          </a:xfrm>
          <a:prstGeom prst="rect">
            <a:avLst/>
          </a:prstGeom>
          <a:noFill/>
        </p:spPr>
        <p:txBody>
          <a:bodyPr wrap="square" rtlCol="0">
            <a:spAutoFit/>
          </a:bodyPr>
          <a:lstStyle/>
          <a:p>
            <a:r>
              <a:rPr lang="ja-JP" altLang="en-US" sz="1400" b="1" u="sng" dirty="0">
                <a:solidFill>
                  <a:srgbClr val="0070C0"/>
                </a:solidFill>
              </a:rPr>
              <a:t>添付ファイルは</a:t>
            </a:r>
            <a:r>
              <a:rPr kumimoji="1" lang="en-US" altLang="ja-JP" sz="1400" b="1" u="sng" dirty="0">
                <a:solidFill>
                  <a:srgbClr val="0070C0"/>
                </a:solidFill>
              </a:rPr>
              <a:t>Dataverse</a:t>
            </a:r>
            <a:r>
              <a:rPr lang="ja-JP" altLang="en-US" sz="1400" b="1" u="sng" dirty="0">
                <a:solidFill>
                  <a:srgbClr val="0070C0"/>
                </a:solidFill>
              </a:rPr>
              <a:t>に保存の場合</a:t>
            </a:r>
            <a:endParaRPr kumimoji="1" lang="ja-JP" altLang="en-US" sz="1400" b="1" u="sng" dirty="0">
              <a:solidFill>
                <a:srgbClr val="0070C0"/>
              </a:solidFill>
            </a:endParaRPr>
          </a:p>
        </p:txBody>
      </p:sp>
      <p:sp>
        <p:nvSpPr>
          <p:cNvPr id="31" name="テキスト ボックス 30"/>
          <p:cNvSpPr txBox="1"/>
          <p:nvPr/>
        </p:nvSpPr>
        <p:spPr>
          <a:xfrm>
            <a:off x="7083552" y="4070426"/>
            <a:ext cx="4175760" cy="307777"/>
          </a:xfrm>
          <a:prstGeom prst="rect">
            <a:avLst/>
          </a:prstGeom>
          <a:noFill/>
        </p:spPr>
        <p:txBody>
          <a:bodyPr wrap="square" rtlCol="0">
            <a:spAutoFit/>
          </a:bodyPr>
          <a:lstStyle/>
          <a:p>
            <a:r>
              <a:rPr lang="ja-JP" altLang="en-US" sz="1400" b="1" u="sng" dirty="0">
                <a:solidFill>
                  <a:srgbClr val="0070C0"/>
                </a:solidFill>
              </a:rPr>
              <a:t>添付ファイルは</a:t>
            </a:r>
            <a:r>
              <a:rPr kumimoji="1" lang="en-US" altLang="ja-JP" sz="1400" b="1" u="sng" dirty="0">
                <a:solidFill>
                  <a:srgbClr val="0070C0"/>
                </a:solidFill>
              </a:rPr>
              <a:t>SPO</a:t>
            </a:r>
            <a:r>
              <a:rPr lang="ja-JP" altLang="en-US" sz="1400" b="1" u="sng" dirty="0">
                <a:solidFill>
                  <a:srgbClr val="0070C0"/>
                </a:solidFill>
              </a:rPr>
              <a:t>に保存の場合（お薦め）</a:t>
            </a:r>
            <a:endParaRPr kumimoji="1" lang="ja-JP" altLang="en-US" sz="1400" b="1" u="sng" dirty="0">
              <a:solidFill>
                <a:srgbClr val="0070C0"/>
              </a:solidFill>
            </a:endParaRPr>
          </a:p>
        </p:txBody>
      </p:sp>
      <p:sp>
        <p:nvSpPr>
          <p:cNvPr id="33" name="四角形: 角を丸くする 32"/>
          <p:cNvSpPr/>
          <p:nvPr/>
        </p:nvSpPr>
        <p:spPr>
          <a:xfrm>
            <a:off x="8279" y="6211823"/>
            <a:ext cx="2609088" cy="361647"/>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 </a:t>
            </a:r>
            <a:r>
              <a:rPr kumimoji="1" lang="ja-JP" altLang="en-US" dirty="0"/>
              <a:t>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技術方案－オンライン編集機能</a:t>
            </a:r>
            <a:endParaRPr lang="ja-JP" altLang="en-US" dirty="0">
              <a:effectLst/>
            </a:endParaRPr>
          </a:p>
        </p:txBody>
      </p:sp>
      <p:sp>
        <p:nvSpPr>
          <p:cNvPr id="15" name="テキスト ボックス 14"/>
          <p:cNvSpPr txBox="1"/>
          <p:nvPr/>
        </p:nvSpPr>
        <p:spPr>
          <a:xfrm>
            <a:off x="414336" y="872591"/>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Dataverseストレージの場合: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中継としてSharePointを使用。</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Power AutomateのFlowを作成: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Trigger: Dataverseファイルの変更検知（When a record is updated）。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Action: ファイルをSharePointにコピー → Office 365で編集 → 編集後、TriggerでDataverseに同期。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編集ツール: </a:t>
            </a:r>
            <a:endParaRPr kumimoji="0" lang="en-US" altLang="zh-CN" dirty="0">
              <a:latin typeface="Arial" panose="020B0604020202020204" pitchFamily="34" charset="0"/>
            </a:endParaRP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Office 365 Web版（ブラウザ経由）またはDesktop App。PowerAppsから「Edit in Office」ボタンを実装（Launch関数でURLを開く）。 </a:t>
            </a:r>
            <a:endParaRPr kumimoji="0" lang="en-US" altLang="zh-CN" sz="1600" dirty="0">
              <a:latin typeface="Arial" panose="020B0604020202020204" pitchFamily="34" charset="0"/>
            </a:endParaRPr>
          </a:p>
          <a:p>
            <a:pPr lvl="2" eaLnBrk="0" fontAlgn="base" hangingPunct="0">
              <a:spcBef>
                <a:spcPct val="0"/>
              </a:spcBef>
              <a:spcAft>
                <a:spcPct val="0"/>
              </a:spcAft>
            </a:pPr>
            <a:r>
              <a:rPr kumimoji="0" lang="zh-CN" altLang="zh-CN" dirty="0">
                <a:latin typeface="Arial" panose="020B0604020202020204" pitchFamily="34" charset="0"/>
              </a:rPr>
              <a:t>フロー詳細: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ステップ1: ユーザー選択の</a:t>
            </a:r>
            <a:r>
              <a:rPr kumimoji="0" lang="ja-JP" altLang="en-US" sz="1600" dirty="0">
                <a:latin typeface="Arial" panose="020B0604020202020204" pitchFamily="34" charset="0"/>
              </a:rPr>
              <a:t>ファイルを</a:t>
            </a:r>
            <a:r>
              <a:rPr kumimoji="0" lang="en-US" altLang="ja-JP" sz="1600" dirty="0">
                <a:latin typeface="Arial" panose="020B0604020202020204" pitchFamily="34" charset="0"/>
              </a:rPr>
              <a:t>SPO</a:t>
            </a:r>
            <a:r>
              <a:rPr kumimoji="0" lang="ja-JP" altLang="en-US" sz="1600" dirty="0">
                <a:latin typeface="Arial" panose="020B0604020202020204" pitchFamily="34" charset="0"/>
              </a:rPr>
              <a:t>に一時保存</a:t>
            </a:r>
            <a:r>
              <a:rPr kumimoji="0" lang="zh-CN" altLang="zh-CN" sz="1600" dirty="0">
                <a:latin typeface="Arial" panose="020B0604020202020204" pitchFamily="34" charset="0"/>
              </a:rPr>
              <a:t>ファイルURLを取得。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ステップ2: Office Onlineで開く（例: </a:t>
            </a:r>
            <a:r>
              <a:rPr kumimoji="0" lang="zh-CN" altLang="zh-CN" sz="1600" dirty="0">
                <a:latin typeface="Arial" panose="020B0604020202020204" pitchFamily="34" charset="0"/>
                <a:hlinkClick r:id="rId3"/>
              </a:rPr>
              <a:t>https://office.com/edit?url=[file_url]）</a:t>
            </a:r>
            <a:endParaRPr kumimoji="0" lang="zh-CN" altLang="zh-CN" sz="1600" dirty="0">
              <a:latin typeface="Arial" panose="020B0604020202020204" pitchFamily="34" charset="0"/>
            </a:endParaRP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ステップ3: 保存後、Power Automateでバージョン更新をトリガーし、Dataverse/SQL Serverのメタデータを同期。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注意点: 同時編集時の競合解決</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SharePointストレージの場合:</a:t>
            </a:r>
            <a:r>
              <a:rPr kumimoji="0" lang="ja-JP" altLang="en-US" dirty="0">
                <a:solidFill>
                  <a:srgbClr val="00B050"/>
                </a:solidFill>
                <a:latin typeface="Arial" panose="020B0604020202020204" pitchFamily="34" charset="0"/>
              </a:rPr>
              <a:t>（お薦め）</a:t>
            </a:r>
            <a:r>
              <a:rPr kumimoji="0" lang="zh-CN" altLang="zh-CN" dirty="0">
                <a:latin typeface="Arial" panose="020B0604020202020204" pitchFamily="34" charset="0"/>
              </a:rPr>
              <a:t> </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直接Office 365統合。PowerAppsからSharePointファイルを開き、共同編集をサポート。 </a:t>
            </a:r>
          </a:p>
          <a:p>
            <a:pPr lvl="1" eaLnBrk="0" fontAlgn="base" hangingPunct="0">
              <a:spcBef>
                <a:spcPct val="0"/>
              </a:spcBef>
              <a:spcAft>
                <a:spcPct val="0"/>
              </a:spcAft>
            </a:pPr>
            <a:r>
              <a:rPr kumimoji="0" lang="zh-CN" altLang="zh-CN" dirty="0">
                <a:latin typeface="Arial" panose="020B0604020202020204" pitchFamily="34" charset="0"/>
              </a:rPr>
              <a:t>フロー詳細: </a:t>
            </a:r>
          </a:p>
          <a:p>
            <a:pPr marL="742950" lvl="1" indent="-285750" eaLnBrk="0" fontAlgn="base" hangingPunct="0">
              <a:spcBef>
                <a:spcPct val="0"/>
              </a:spcBef>
              <a:spcAft>
                <a:spcPct val="0"/>
              </a:spcAft>
              <a:buFont typeface="Arial" panose="020B0604020202020204" pitchFamily="34" charset="0"/>
              <a:buChar char="•"/>
            </a:pPr>
            <a:r>
              <a:rPr lang="zh-CN" altLang="zh-CN" sz="1600" dirty="0"/>
              <a:t>ステップ1: ユーザー選択のファイル</a:t>
            </a:r>
            <a:r>
              <a:rPr lang="ja-JP" altLang="en-US" sz="1600" dirty="0"/>
              <a:t>の</a:t>
            </a:r>
            <a:r>
              <a:rPr lang="en-US" altLang="ja-JP" sz="1600" dirty="0"/>
              <a:t>SPO</a:t>
            </a:r>
            <a:r>
              <a:rPr lang="ja-JP" altLang="en-US" sz="1600" dirty="0"/>
              <a:t>　</a:t>
            </a:r>
            <a:r>
              <a:rPr lang="zh-CN" altLang="zh-CN" sz="1600" dirty="0"/>
              <a:t>URLを取得。 </a:t>
            </a:r>
          </a:p>
          <a:p>
            <a:pPr marL="742950" lvl="1" indent="-285750" eaLnBrk="0" fontAlgn="base" hangingPunct="0">
              <a:spcBef>
                <a:spcPct val="0"/>
              </a:spcBef>
              <a:spcAft>
                <a:spcPct val="0"/>
              </a:spcAft>
              <a:buFont typeface="Arial" panose="020B0604020202020204" pitchFamily="34" charset="0"/>
              <a:buChar char="•"/>
            </a:pPr>
            <a:r>
              <a:rPr lang="zh-CN" altLang="zh-CN" sz="1600" dirty="0"/>
              <a:t>ステップ2: Office Onlineで開く（例: https://office.com/edit?url=[file_url]）</a:t>
            </a:r>
          </a:p>
        </p:txBody>
      </p:sp>
      <p:sp>
        <p:nvSpPr>
          <p:cNvPr id="3" name="四角形: 角を丸くする 2"/>
          <p:cNvSpPr/>
          <p:nvPr/>
        </p:nvSpPr>
        <p:spPr>
          <a:xfrm>
            <a:off x="8279" y="6211823"/>
            <a:ext cx="2609088" cy="361647"/>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 </a:t>
            </a:r>
            <a:r>
              <a:rPr kumimoji="1" lang="ja-JP" altLang="en-US" dirty="0"/>
              <a:t>何</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5e8e40f-b990-41de-a0fc-543397efce7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nfidential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6350" cap="flat" cmpd="sng" algn="ctr">
          <a:noFill/>
          <a:prstDash val="solid"/>
          <a:miter lim="800000"/>
          <a:headEnd type="none" w="med" len="med"/>
          <a:tailEnd type="none" w="med" len="med"/>
        </a:ln>
      </a:spPr>
      <a:bodyPr lIns="72000" tIns="72000" rIns="72000" bIns="72000" rtlCol="0" anchor="t" anchorCtr="0"/>
      <a:lstStyle>
        <a:defPPr marL="171450" indent="-171450" algn="l">
          <a:buFont typeface="Wingdings" panose="05000000000000000000" pitchFamily="2" charset="2"/>
          <a:buChar char="Ø"/>
          <a:defRPr kumimoji="1" sz="1200" dirty="0" smtClean="0"/>
        </a:defPPr>
      </a:lstStyle>
      <a:style>
        <a:lnRef idx="1">
          <a:schemeClr val="accent1"/>
        </a:lnRef>
        <a:fillRef idx="0">
          <a:schemeClr val="accent1"/>
        </a:fillRef>
        <a:effectRef idx="0">
          <a:schemeClr val="accent1"/>
        </a:effectRef>
        <a:fontRef idx="minor">
          <a:schemeClr val="tx1"/>
        </a:fontRef>
      </a:style>
    </a:spDef>
    <a:lnDef>
      <a:spPr>
        <a:ln w="6350" cap="flat" cmpd="sng" algn="ctr">
          <a:solidFill>
            <a:schemeClr val="tx1"/>
          </a:solidFill>
          <a:prstDash val="solid"/>
          <a:miter lim="800000"/>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ln w="9525" cap="flat" cmpd="sng" algn="ctr">
          <a:solidFill>
            <a:schemeClr val="tx1"/>
          </a:solidFill>
          <a:prstDash val="solid"/>
          <a:round/>
          <a:headEnd type="oval" w="med" len="med"/>
          <a:tailEnd type="oval" w="med" len="med"/>
        </a:ln>
      </a:spPr>
      <a:bodyPr wrap="square" lIns="36000" tIns="36000" rIns="36000" bIns="36000" rtlCol="0" anchor="ctr" anchorCtr="0">
        <a:noAutofit/>
      </a:bodyPr>
      <a:lstStyle>
        <a:defPPr marL="171450" indent="-171450" algn="l">
          <a:buFont typeface="Arial" panose="020B0604020202020204" pitchFamily="34" charset="0"/>
          <a:buChar cha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72000" rIns="234000" bIns="0" anchor="t" anchorCtr="0">
        <a:no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T Template_A4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FF8755027893A4E9210A5EC1A82EFF5" ma:contentTypeVersion="8" ma:contentTypeDescription="Create a new document." ma:contentTypeScope="" ma:versionID="edf87b1fa72454dc10dcbc6515930825">
  <xsd:schema xmlns:xsd="http://www.w3.org/2001/XMLSchema" xmlns:xs="http://www.w3.org/2001/XMLSchema" xmlns:p="http://schemas.microsoft.com/office/2006/metadata/properties" xmlns:ns2="259acf4b-b80a-47bc-9c5c-11234d21311e" targetNamespace="http://schemas.microsoft.com/office/2006/metadata/properties" ma:root="true" ma:fieldsID="c09ac35cf20a1c318ca1facae5dcb3d2" ns2:_="">
    <xsd:import namespace="259acf4b-b80a-47bc-9c5c-11234d21311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acf4b-b80a-47bc-9c5c-11234d2131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1EB569-1790-46AF-B846-C3C8AF03910D}">
  <ds:schemaRefs>
    <ds:schemaRef ds:uri="http://purl.org/dc/terms/"/>
    <ds:schemaRef ds:uri="http://www.w3.org/XML/1998/namespace"/>
    <ds:schemaRef ds:uri="259acf4b-b80a-47bc-9c5c-11234d21311e"/>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BCB922EE-95E3-497F-8326-C2ABF66A4B77}">
  <ds:schemaRefs/>
</ds:datastoreItem>
</file>

<file path=customXml/itemProps3.xml><?xml version="1.0" encoding="utf-8"?>
<ds:datastoreItem xmlns:ds="http://schemas.openxmlformats.org/officeDocument/2006/customXml" ds:itemID="{4216C17B-9ACF-4273-9EF4-F7A543FAF213}">
  <ds:schemaRefs/>
</ds:datastoreItem>
</file>

<file path=docProps/app.xml><?xml version="1.0" encoding="utf-8"?>
<Properties xmlns="http://schemas.openxmlformats.org/officeDocument/2006/extended-properties" xmlns:vt="http://schemas.openxmlformats.org/officeDocument/2006/docPropsVTypes">
  <Template>MCG_jp_rev1</Template>
  <TotalTime>346</TotalTime>
  <Words>14606</Words>
  <Application>Microsoft Office PowerPoint</Application>
  <PresentationFormat>ワイド画面</PresentationFormat>
  <Paragraphs>1880</Paragraphs>
  <Slides>46</Slides>
  <Notes>36</Notes>
  <HiddenSlides>0</HiddenSlides>
  <MMClips>0</MMClips>
  <ScaleCrop>false</ScaleCrop>
  <HeadingPairs>
    <vt:vector size="8" baseType="variant">
      <vt:variant>
        <vt:lpstr>使用されているフォント</vt:lpstr>
      </vt:variant>
      <vt:variant>
        <vt:i4>16</vt:i4>
      </vt:variant>
      <vt:variant>
        <vt:lpstr>テーマ</vt:lpstr>
      </vt:variant>
      <vt:variant>
        <vt:i4>6</vt:i4>
      </vt:variant>
      <vt:variant>
        <vt:lpstr>埋め込まれた OLE サーバー</vt:lpstr>
      </vt:variant>
      <vt:variant>
        <vt:i4>1</vt:i4>
      </vt:variant>
      <vt:variant>
        <vt:lpstr>スライド タイトル</vt:lpstr>
      </vt:variant>
      <vt:variant>
        <vt:i4>46</vt:i4>
      </vt:variant>
    </vt:vector>
  </HeadingPairs>
  <TitlesOfParts>
    <vt:vector size="69" baseType="lpstr">
      <vt:lpstr>Arial Unicode MS</vt:lpstr>
      <vt:lpstr>DengXian 本文</vt:lpstr>
      <vt:lpstr>Meiryo UI</vt:lpstr>
      <vt:lpstr>ＭＳ Ｐゴシック</vt:lpstr>
      <vt:lpstr>Yu Gothic UI</vt:lpstr>
      <vt:lpstr>游ゴシック</vt:lpstr>
      <vt:lpstr>游ゴシック</vt:lpstr>
      <vt:lpstr>游ゴシック Light 見出し</vt:lpstr>
      <vt:lpstr>游ゴシック 本文</vt:lpstr>
      <vt:lpstr>Arial</vt:lpstr>
      <vt:lpstr>Calibri</vt:lpstr>
      <vt:lpstr>Calibri Light</vt:lpstr>
      <vt:lpstr>Gill Sans MT</vt:lpstr>
      <vt:lpstr>Verdana</vt:lpstr>
      <vt:lpstr>Wingdings</vt:lpstr>
      <vt:lpstr>Wingdings 2</vt:lpstr>
      <vt:lpstr>1_Confidential_Main template_Blue and Cool gray</vt:lpstr>
      <vt:lpstr>2_Main template_Blue and Cool gray</vt:lpstr>
      <vt:lpstr>DT Template_A4_J_202201</vt:lpstr>
      <vt:lpstr>DT Template_16:9_J_202201</vt:lpstr>
      <vt:lpstr>2_DT Template_16:9_J_202201</vt:lpstr>
      <vt:lpstr>画廊</vt:lpstr>
      <vt:lpstr>think-cellスライド</vt:lpstr>
      <vt:lpstr>Notesアプリ刷新 Power Apps + Sql server 提案と見積</vt:lpstr>
      <vt:lpstr>前書き</vt:lpstr>
      <vt:lpstr>目次</vt:lpstr>
      <vt:lpstr>提案の背景と目的</vt:lpstr>
      <vt:lpstr>システム概要</vt:lpstr>
      <vt:lpstr>全体アーキテクチャ 添付ファイルはSharePoint保存</vt:lpstr>
      <vt:lpstr>技術方案－文書管理機能  </vt:lpstr>
      <vt:lpstr>技術方案－添付ファイル管理</vt:lpstr>
      <vt:lpstr>技術方案－オンライン編集機能</vt:lpstr>
      <vt:lpstr>技術方案－一括ダウンロード機能</vt:lpstr>
      <vt:lpstr>技術方案－検索機能１ </vt:lpstr>
      <vt:lpstr>技術方案 － 検索機能２ </vt:lpstr>
      <vt:lpstr>技術方案－パフォーマンス最適化</vt:lpstr>
      <vt:lpstr>技術方案－権限管理</vt:lpstr>
      <vt:lpstr>データ移行</vt:lpstr>
      <vt:lpstr>機能一覧※ご提示頂いた「【新アプリ】機能要件一覧 V1.1.xlsx」で抽出している</vt:lpstr>
      <vt:lpstr>機能一覧</vt:lpstr>
      <vt:lpstr>機能一覧</vt:lpstr>
      <vt:lpstr>機能一覧</vt:lpstr>
      <vt:lpstr>実装計画－リスク</vt:lpstr>
      <vt:lpstr>実装計画－スケジュール表</vt:lpstr>
      <vt:lpstr>価格見積もり</vt:lpstr>
      <vt:lpstr>価格見積もり</vt:lpstr>
      <vt:lpstr>価格見積もり</vt:lpstr>
      <vt:lpstr>結論</vt:lpstr>
      <vt:lpstr>備考</vt:lpstr>
      <vt:lpstr>アーキテクチャ全体 添付ファイルはDaTAVERSE保存（案B）</vt:lpstr>
      <vt:lpstr>POC範囲</vt:lpstr>
      <vt:lpstr>サポートとメンテナンス－瑕疵範囲、保守提案と概算</vt:lpstr>
      <vt:lpstr>PowerPoint プレゼンテーション</vt:lpstr>
      <vt:lpstr>以下は不要</vt:lpstr>
      <vt:lpstr>技術方案－初期稼働</vt:lpstr>
      <vt:lpstr>実装計画－リソース、体制</vt:lpstr>
      <vt:lpstr>実装計画－ガバナンス、コミュニケーションプラン</vt:lpstr>
      <vt:lpstr>以降は作業エリア</vt:lpstr>
      <vt:lpstr>補足資料</vt:lpstr>
      <vt:lpstr>提案（FileをDataverse にStoreage案）</vt:lpstr>
      <vt:lpstr>提案（FileをSPOに保存）</vt:lpstr>
      <vt:lpstr>以前の内容</vt:lpstr>
      <vt:lpstr>提案（FileをDataverse にStoreage案）</vt:lpstr>
      <vt:lpstr>評価結果</vt:lpstr>
      <vt:lpstr>評価結果</vt:lpstr>
      <vt:lpstr>他機能と運用要件</vt:lpstr>
      <vt:lpstr>【ソリューション選定】選定フローと結果</vt:lpstr>
      <vt:lpstr>【ソリューション選定】評価結果の共有</vt:lpstr>
      <vt:lpstr>【ソリューション選定】今後の流れ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he zhendong/0494938/何　振東</cp:lastModifiedBy>
  <cp:revision>48</cp:revision>
  <dcterms:created xsi:type="dcterms:W3CDTF">2023-05-25T05:41:00Z</dcterms:created>
  <dcterms:modified xsi:type="dcterms:W3CDTF">2025-09-18T04:38:37Z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2023-05-25T05:41:11Z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2049bfcc-162e-4d78-8c9a-b897432490f3</vt:lpwstr>
  </property>
  <property fmtid="{D5CDD505-2E9C-101B-9397-08002B2CF9AE}" pid="8" name="MSIP_Label_ea60d57e-af5b-4752-ac57-3e4f28ca11dc_ContentBits">
    <vt:lpwstr>0</vt:lpwstr>
  </property>
  <property fmtid="{D5CDD505-2E9C-101B-9397-08002B2CF9AE}" pid="9" name="MediaServiceImageTags">
    <vt:lpwstr/>
  </property>
  <property fmtid="{D5CDD505-2E9C-101B-9397-08002B2CF9AE}" pid="10" name="ContentTypeId">
    <vt:lpwstr>0x0101009FF8755027893A4E9210A5EC1A82EFF5</vt:lpwstr>
  </property>
  <property fmtid="{D5CDD505-2E9C-101B-9397-08002B2CF9AE}" pid="11" name="Order">
    <vt:r8>5977900</vt:r8>
  </property>
  <property fmtid="{D5CDD505-2E9C-101B-9397-08002B2CF9AE}" pid="12" name="xd_Signature">
    <vt:bool>false</vt:bool>
  </property>
  <property fmtid="{D5CDD505-2E9C-101B-9397-08002B2CF9AE}" pid="13" name="xd_ProgID">
    <vt:lpwstr/>
  </property>
  <property fmtid="{D5CDD505-2E9C-101B-9397-08002B2CF9AE}" pid="14" name="TriggerFlowInfo">
    <vt:lpwstr/>
  </property>
  <property fmtid="{D5CDD505-2E9C-101B-9397-08002B2CF9AE}" pid="15" name="ComplianceAssetId">
    <vt:lpwstr/>
  </property>
  <property fmtid="{D5CDD505-2E9C-101B-9397-08002B2CF9AE}" pid="16" name="TemplateUrl">
    <vt:lpwstr/>
  </property>
  <property fmtid="{D5CDD505-2E9C-101B-9397-08002B2CF9AE}" pid="17" name="_ExtendedDescription">
    <vt:lpwstr/>
  </property>
  <property fmtid="{D5CDD505-2E9C-101B-9397-08002B2CF9AE}" pid="18" name="ICV">
    <vt:lpwstr>61FD6D9CD5724BDC8EF554E0A7F685BE_12</vt:lpwstr>
  </property>
  <property fmtid="{D5CDD505-2E9C-101B-9397-08002B2CF9AE}" pid="19" name="KSOProductBuildVer">
    <vt:lpwstr>2052-12.1.0.20305</vt:lpwstr>
  </property>
</Properties>
</file>