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38"/>
  </p:notesMasterIdLst>
  <p:handoutMasterIdLst>
    <p:handoutMasterId r:id="rId39"/>
  </p:handoutMasterIdLst>
  <p:sldIdLst>
    <p:sldId id="16772939" r:id="rId10"/>
    <p:sldId id="16772971" r:id="rId11"/>
    <p:sldId id="16772940" r:id="rId12"/>
    <p:sldId id="16772945" r:id="rId13"/>
    <p:sldId id="16772946" r:id="rId14"/>
    <p:sldId id="16772972" r:id="rId15"/>
    <p:sldId id="16772948" r:id="rId16"/>
    <p:sldId id="16772953" r:id="rId17"/>
    <p:sldId id="16772954" r:id="rId18"/>
    <p:sldId id="16772955" r:id="rId19"/>
    <p:sldId id="16772956" r:id="rId20"/>
    <p:sldId id="16776352" r:id="rId21"/>
    <p:sldId id="16772957" r:id="rId22"/>
    <p:sldId id="16772967" r:id="rId23"/>
    <p:sldId id="16776364" r:id="rId24"/>
    <p:sldId id="16772968" r:id="rId25"/>
    <p:sldId id="16776353" r:id="rId26"/>
    <p:sldId id="16776354" r:id="rId27"/>
    <p:sldId id="16776355" r:id="rId28"/>
    <p:sldId id="16776356" r:id="rId29"/>
    <p:sldId id="16772960" r:id="rId30"/>
    <p:sldId id="16772961" r:id="rId31"/>
    <p:sldId id="16772962" r:id="rId32"/>
    <p:sldId id="16772964" r:id="rId33"/>
    <p:sldId id="16772966" r:id="rId34"/>
    <p:sldId id="16772947" r:id="rId35"/>
    <p:sldId id="16772970" r:id="rId36"/>
    <p:sldId id="16772963" r:id="rId37"/>
  </p:sldIdLst>
  <p:sldSz cx="12192000" cy="6858000"/>
  <p:notesSz cx="6858000" cy="9144000"/>
  <p:custDataLst>
    <p:tags r:id="rId4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2939"/>
            <p14:sldId id="16772971"/>
            <p14:sldId id="16772940"/>
            <p14:sldId id="16772945"/>
            <p14:sldId id="16772946"/>
            <p14:sldId id="16772972"/>
            <p14:sldId id="16772948"/>
            <p14:sldId id="16772953"/>
            <p14:sldId id="16772954"/>
            <p14:sldId id="16772955"/>
            <p14:sldId id="16772956"/>
            <p14:sldId id="16776352"/>
            <p14:sldId id="16772957"/>
            <p14:sldId id="16772967"/>
            <p14:sldId id="16776364"/>
            <p14:sldId id="16772968"/>
            <p14:sldId id="16776353"/>
            <p14:sldId id="16776354"/>
            <p14:sldId id="16776355"/>
            <p14:sldId id="16776356"/>
            <p14:sldId id="16772960"/>
            <p14:sldId id="16772961"/>
            <p14:sldId id="16772962"/>
            <p14:sldId id="16772964"/>
            <p14:sldId id="16772966"/>
            <p14:sldId id="16772947"/>
            <p14:sldId id="16772970"/>
            <p14:sldId id="167729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6C924-1DD1-4C53-A60B-7863AFF8DFAC}" v="302" dt="2025-09-18T13:56:55.737"/>
    <p1510:client id="{5C017211-4FD9-4E05-B20F-919C8812E71E}" v="34" dt="2025-09-18T09:14:00.135"/>
    <p1510:client id="{9E891F1E-6875-4812-ACD0-C456DB8467F3}" v="2671" dt="2025-09-18T16:26:17.598"/>
    <p1510:client id="{EA457363-CD3F-4774-A955-E5C512A7DBB2}" v="158" dt="2025-09-18T10:51:22.4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9" d="100"/>
          <a:sy n="129" d="100"/>
        </p:scale>
        <p:origin x="106" y="48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tags" Target="tags/tag1.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 Id="rId20" Type="http://schemas.openxmlformats.org/officeDocument/2006/relationships/slide" Target="slides/slide11.xml"/><Relationship Id="rId4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107250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FE80B-DA65-9819-E89B-3EB874C362D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CC1B4F-15BC-366C-3953-09260CE6EC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C1D6E36-1AE6-00A0-904D-0AF050AE45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A7EC5943-97B4-7319-9235-AC91DAFB5D10}"/>
              </a:ext>
            </a:extLst>
          </p:cNvPr>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150530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2BE7A-3C1E-9A27-A2F6-50CD11243B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6904EF-56EB-9A0B-B830-0D83ECFDAE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6E471-B3B9-FC93-63F0-F1DA4A80F659}"/>
              </a:ext>
            </a:extLst>
          </p:cNvPr>
          <p:cNvSpPr>
            <a:spLocks noGrp="1"/>
          </p:cNvSpPr>
          <p:nvPr>
            <p:ph type="body" idx="1"/>
          </p:nvPr>
        </p:nvSpPr>
        <p:spPr/>
        <p:txBody>
          <a:bodyPr/>
          <a:lstStyle/>
          <a:p>
            <a:endParaRPr lang="ja-JP" altLang="en-US" dirty="0"/>
          </a:p>
        </p:txBody>
      </p:sp>
      <p:sp>
        <p:nvSpPr>
          <p:cNvPr id="4" name="スライド番号プレースホルダー 3">
            <a:extLst>
              <a:ext uri="{FF2B5EF4-FFF2-40B4-BE49-F238E27FC236}">
                <a16:creationId xmlns:a16="http://schemas.microsoft.com/office/drawing/2014/main" id="{69D541E9-F7A5-B336-66A3-026D0C49E825}"/>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46258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E99A-065A-53FB-B12C-86B3C4D07D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AF1F1-8381-54D6-0E16-CF6BAEAEFF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181877-2622-72DC-060B-FF82D2E9E2EC}"/>
              </a:ext>
            </a:extLst>
          </p:cNvPr>
          <p:cNvSpPr>
            <a:spLocks noGrp="1"/>
          </p:cNvSpPr>
          <p:nvPr>
            <p:ph type="body" idx="1"/>
          </p:nvPr>
        </p:nvSpPr>
        <p:spPr/>
        <p:txBody>
          <a:bodyPr/>
          <a:lstStyle/>
          <a:p>
            <a:endParaRPr lang="ja-JP" altLang="en-US" dirty="0"/>
          </a:p>
        </p:txBody>
      </p:sp>
      <p:sp>
        <p:nvSpPr>
          <p:cNvPr id="4" name="スライド番号プレースホルダー 3">
            <a:extLst>
              <a:ext uri="{FF2B5EF4-FFF2-40B4-BE49-F238E27FC236}">
                <a16:creationId xmlns:a16="http://schemas.microsoft.com/office/drawing/2014/main" id="{349C3147-29AC-D045-6432-1C879D945198}"/>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94795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5477-B9C5-968F-8267-C2722AF412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1F8CEE-F089-E7D4-4B8F-5A86B257C8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F5C9-8CC9-63C1-BA40-5CEC62274C2F}"/>
              </a:ext>
            </a:extLst>
          </p:cNvPr>
          <p:cNvSpPr>
            <a:spLocks noGrp="1"/>
          </p:cNvSpPr>
          <p:nvPr>
            <p:ph type="body" idx="1"/>
          </p:nvPr>
        </p:nvSpPr>
        <p:spPr/>
        <p:txBody>
          <a:bodyPr/>
          <a:lstStyle/>
          <a:p>
            <a:endParaRPr lang="ja-JP" altLang="en-US" dirty="0"/>
          </a:p>
        </p:txBody>
      </p:sp>
      <p:sp>
        <p:nvSpPr>
          <p:cNvPr id="4" name="スライド番号プレースホルダー 3">
            <a:extLst>
              <a:ext uri="{FF2B5EF4-FFF2-40B4-BE49-F238E27FC236}">
                <a16:creationId xmlns:a16="http://schemas.microsoft.com/office/drawing/2014/main" id="{1F7B5F1B-CF62-86D7-B33B-1AEF7EE1D0E7}"/>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358564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1E50-EC1A-D8DF-4FF3-368A7A33B6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8AD0F3-5045-CDA6-7FC3-4849CEFD81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F9E384-5044-AC7D-8004-E99519885718}"/>
              </a:ext>
            </a:extLst>
          </p:cNvPr>
          <p:cNvSpPr>
            <a:spLocks noGrp="1"/>
          </p:cNvSpPr>
          <p:nvPr>
            <p:ph type="body" idx="1"/>
          </p:nvPr>
        </p:nvSpPr>
        <p:spPr/>
        <p:txBody>
          <a:bodyPr/>
          <a:lstStyle/>
          <a:p>
            <a:endParaRPr lang="ja-JP" altLang="en-US" dirty="0"/>
          </a:p>
        </p:txBody>
      </p:sp>
      <p:sp>
        <p:nvSpPr>
          <p:cNvPr id="4" name="スライド番号プレースホルダー 3">
            <a:extLst>
              <a:ext uri="{FF2B5EF4-FFF2-40B4-BE49-F238E27FC236}">
                <a16:creationId xmlns:a16="http://schemas.microsoft.com/office/drawing/2014/main" id="{7B00E4D0-281F-5A87-1DC2-3EF8459EBBE5}"/>
              </a:ext>
            </a:extLst>
          </p:cNvPr>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328285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extLst>
      <p:ext uri="{BB962C8B-B14F-4D97-AF65-F5344CB8AC3E}">
        <p14:creationId xmlns:p14="http://schemas.microsoft.com/office/powerpoint/2010/main" val="381326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27</a:t>
            </a:fld>
            <a:endParaRPr kumimoji="1" lang="ja-JP" altLang="en-US"/>
          </a:p>
        </p:txBody>
      </p:sp>
    </p:spTree>
    <p:extLst>
      <p:ext uri="{BB962C8B-B14F-4D97-AF65-F5344CB8AC3E}">
        <p14:creationId xmlns:p14="http://schemas.microsoft.com/office/powerpoint/2010/main" val="89306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28</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図</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アーキテクチャ図を挿入（</a:t>
            </a:r>
            <a:r>
              <a:rPr kumimoji="1" lang="en-US" altLang="ja-JP">
                <a:latin typeface="Yu Gothic UI" panose="020B0500000000000000" pitchFamily="50" charset="-128"/>
                <a:ea typeface="Yu Gothic UI" panose="020B0500000000000000" pitchFamily="50" charset="-128"/>
              </a:rPr>
              <a:t>PowerApps → Dataverse/SQL Server → SharePoint → Office 365</a:t>
            </a:r>
            <a:r>
              <a:rPr kumimoji="1" lang="ja-JP" altLang="en-US">
                <a:latin typeface="Yu Gothic UI" panose="020B0500000000000000" pitchFamily="50" charset="-128"/>
                <a:ea typeface="Yu Gothic UI" panose="020B0500000000000000" pitchFamily="50" charset="-128"/>
              </a:rPr>
              <a:t>）。</a:t>
            </a:r>
            <a:endParaRPr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なぜ添付ファイルは</a:t>
            </a:r>
            <a:r>
              <a:rPr kumimoji="1" lang="en-US" altLang="ja-JP" err="1">
                <a:latin typeface="Yu Gothic UI" panose="020B0500000000000000" pitchFamily="50" charset="-128"/>
                <a:ea typeface="Yu Gothic UI" panose="020B0500000000000000" pitchFamily="50" charset="-128"/>
              </a:rPr>
              <a:t>ShraePoint</a:t>
            </a:r>
            <a:r>
              <a:rPr kumimoji="1" lang="ja-JP" altLang="en-US">
                <a:latin typeface="Yu Gothic UI" panose="020B0500000000000000" pitchFamily="50" charset="-128"/>
                <a:ea typeface="Yu Gothic UI" panose="020B0500000000000000" pitchFamily="50" charset="-128"/>
              </a:rPr>
              <a:t>にお薦めなのか：</a:t>
            </a: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１．</a:t>
            </a:r>
            <a:r>
              <a:rPr kumimoji="1" lang="en-US" altLang="ja-JP">
                <a:latin typeface="Yu Gothic UI" panose="020B0500000000000000" pitchFamily="50" charset="-128"/>
                <a:ea typeface="Yu Gothic UI" panose="020B0500000000000000" pitchFamily="50" charset="-128"/>
              </a:rPr>
              <a:t>SPO</a:t>
            </a:r>
            <a:r>
              <a:rPr kumimoji="1" lang="ja-JP" altLang="en-US">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err="1">
                <a:latin typeface="Yu Gothic UI" panose="020B0500000000000000" pitchFamily="50" charset="-128"/>
                <a:ea typeface="Yu Gothic UI" panose="020B0500000000000000" pitchFamily="50" charset="-128"/>
              </a:rPr>
              <a:t>A.GraphAPI</a:t>
            </a:r>
            <a:r>
              <a:rPr kumimoji="1" lang="ja-JP" altLang="en-US">
                <a:latin typeface="Yu Gothic UI" panose="020B0500000000000000" pitchFamily="50" charset="-128"/>
                <a:ea typeface="Yu Gothic UI" panose="020B0500000000000000" pitchFamily="50" charset="-128"/>
              </a:rPr>
              <a:t>経由で必要 </a:t>
            </a:r>
            <a:r>
              <a:rPr kumimoji="1" lang="en-US" altLang="ja-JP">
                <a:latin typeface="Yu Gothic UI" panose="020B0500000000000000" pitchFamily="50" charset="-128"/>
                <a:ea typeface="Yu Gothic UI" panose="020B0500000000000000" pitchFamily="50" charset="-128"/>
              </a:rPr>
              <a:t>B.</a:t>
            </a:r>
            <a:r>
              <a:rPr kumimoji="1" lang="ja-JP" altLang="en-US">
                <a:latin typeface="Yu Gothic UI" panose="020B0500000000000000" pitchFamily="50" charset="-128"/>
                <a:ea typeface="Yu Gothic UI" panose="020B0500000000000000" pitchFamily="50" charset="-128"/>
              </a:rPr>
              <a:t>）</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２．</a:t>
            </a:r>
            <a:r>
              <a:rPr kumimoji="1" lang="en-US" altLang="zh-CN" err="1">
                <a:latin typeface="Yu Gothic UI" panose="020B0500000000000000" pitchFamily="50" charset="-128"/>
                <a:ea typeface="Yu Gothic UI" panose="020B0500000000000000" pitchFamily="50" charset="-128"/>
              </a:rPr>
              <a:t>Sqlserver</a:t>
            </a:r>
            <a:r>
              <a:rPr kumimoji="1" lang="ja-JP" altLang="en-US">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a:latin typeface="Yu Gothic UI" panose="020B0500000000000000" pitchFamily="50" charset="-128"/>
                <a:ea typeface="Yu Gothic UI" panose="020B0500000000000000" pitchFamily="50" charset="-128"/>
              </a:rPr>
              <a:t>t</a:t>
            </a:r>
            <a:r>
              <a:rPr kumimoji="1" lang="ja-JP" altLang="en-US">
                <a:latin typeface="Yu Gothic UI" panose="020B0500000000000000" pitchFamily="50" charset="-128"/>
                <a:ea typeface="Yu Gothic UI" panose="020B0500000000000000" pitchFamily="50" charset="-128"/>
              </a:rPr>
              <a:t>的に検証が必要。</a:t>
            </a:r>
            <a:r>
              <a:rPr kumimoji="1" lang="en-US" altLang="ja-JP">
                <a:latin typeface="Yu Gothic UI" panose="020B0500000000000000" pitchFamily="50" charset="-128"/>
                <a:ea typeface="Yu Gothic UI" panose="020B0500000000000000" pitchFamily="50" charset="-128"/>
              </a:rPr>
              <a:t>POC</a:t>
            </a:r>
            <a:r>
              <a:rPr kumimoji="1" lang="ja-JP" altLang="en-US">
                <a:latin typeface="Yu Gothic UI" panose="020B0500000000000000" pitchFamily="50" charset="-128"/>
                <a:ea typeface="Yu Gothic UI" panose="020B0500000000000000" pitchFamily="50" charset="-128"/>
              </a:rPr>
              <a:t>の作業範囲が広がる、性能などの考慮・評価は複雑</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3.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3.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3.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3.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3.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3.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2344"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5290"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37340" y="1331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9/19/2025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38272" y="9151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3.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6.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emf"/><Relationship Id="rId2" Type="http://schemas.openxmlformats.org/officeDocument/2006/relationships/slideLayout" Target="../slideLayouts/slideLayout71.xml"/><Relationship Id="rId16" Type="http://schemas.openxmlformats.org/officeDocument/2006/relationships/oleObject" Target="../embeddings/oleObject69.bin"/><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6.jpe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ags" Target="../tags/tag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3"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スライド番号プレースホルダ 8">
            <a:extLst>
              <a:ext uri="{FF2B5EF4-FFF2-40B4-BE49-F238E27FC236}">
                <a16:creationId xmlns:a16="http://schemas.microsoft.com/office/drawing/2014/main" id="{764A59F0-2069-F9E9-40A7-A1BBAD6E4EFB}"/>
              </a:ext>
            </a:extLst>
          </p:cNvPr>
          <p:cNvSpPr>
            <a:spLocks noGrp="1"/>
          </p:cNvSpPr>
          <p:nvPr>
            <p:ph type="sldNum" sz="quarter" idx="4"/>
          </p:nvPr>
        </p:nvSpPr>
        <p:spPr bwMode="gray">
          <a:xfrm>
            <a:off x="480000" y="6588000"/>
            <a:ext cx="363280" cy="169200"/>
          </a:xfrm>
          <a:prstGeom prst="rect">
            <a:avLst/>
          </a:prstGeom>
        </p:spPr>
        <p:txBody>
          <a:bodyPr/>
          <a:lstStyle>
            <a:lvl1pPr>
              <a:defRPr sz="1000"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dirty="0"/>
          </a:p>
        </p:txBody>
      </p:sp>
      <p:sp>
        <p:nvSpPr>
          <p:cNvPr id="4" name="フッター プレースホルダ 9">
            <a:extLst>
              <a:ext uri="{FF2B5EF4-FFF2-40B4-BE49-F238E27FC236}">
                <a16:creationId xmlns:a16="http://schemas.microsoft.com/office/drawing/2014/main" id="{2D5E64BD-8D93-ABED-1728-9D31E5A8E063}"/>
              </a:ext>
            </a:extLst>
          </p:cNvPr>
          <p:cNvSpPr>
            <a:spLocks noGrp="1"/>
          </p:cNvSpPr>
          <p:nvPr>
            <p:ph type="ftr" sz="quarter" idx="3"/>
          </p:nvPr>
        </p:nvSpPr>
        <p:spPr bwMode="gray">
          <a:xfrm>
            <a:off x="964480" y="6588000"/>
            <a:ext cx="5184000" cy="169200"/>
          </a:xfrm>
          <a:prstGeom prst="rect">
            <a:avLst/>
          </a:prstGeom>
        </p:spPr>
        <p:txBody>
          <a:bodyPr/>
          <a:lstStyle>
            <a:lvl1pPr>
              <a:defRPr sz="1000" baseline="0">
                <a:solidFill>
                  <a:schemeClr val="tx1"/>
                </a:solidFill>
                <a:latin typeface="+mn-lt"/>
                <a:ea typeface="+mn-ea"/>
                <a:cs typeface="+mn-cs"/>
                <a:sym typeface="+mn-lt"/>
              </a:defRPr>
            </a:lvl1pPr>
          </a:lstStyle>
          <a:p>
            <a:r>
              <a:rPr lang="en-US" altLang="ja-JP" dirty="0"/>
              <a:t>Notes</a:t>
            </a:r>
            <a:r>
              <a:rPr lang="ja-JP" altLang="en-US" dirty="0"/>
              <a:t>アプリ刷新のご提案</a:t>
            </a:r>
            <a:endParaRPr lang="en-GB" alt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3"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9/19/2025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6" imgW="5715" imgH="5715" progId="TCLayout.ActiveDocument.1">
                  <p:embed/>
                </p:oleObj>
              </mc:Choice>
              <mc:Fallback>
                <p:oleObj name="think-cellスライド" r:id="rId16" imgW="5715" imgH="5715" progId="TCLayout.ActiveDocument.1">
                  <p:embed/>
                  <p:pic>
                    <p:nvPicPr>
                      <p:cNvPr id="9" name="オブジェクト 2" hidden="1"/>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1" name="スライド番号プレースホルダ 8">
            <a:extLst>
              <a:ext uri="{FF2B5EF4-FFF2-40B4-BE49-F238E27FC236}">
                <a16:creationId xmlns:a16="http://schemas.microsoft.com/office/drawing/2014/main" id="{8C885B16-9EFC-FFAE-15EC-36CF30048766}"/>
              </a:ext>
            </a:extLst>
          </p:cNvPr>
          <p:cNvSpPr txBox="1">
            <a:spLocks/>
          </p:cNvSpPr>
          <p:nvPr userDrawn="1"/>
        </p:nvSpPr>
        <p:spPr bwMode="gray">
          <a:xfrm>
            <a:off x="480000" y="6588000"/>
            <a:ext cx="363280" cy="169200"/>
          </a:xfrm>
          <a:prstGeom prst="rect">
            <a:avLst/>
          </a:prstGeom>
        </p:spPr>
        <p:txBody>
          <a:bodyPr/>
          <a:lstStyle>
            <a:defPPr>
              <a:defRPr lang="ja-JP"/>
            </a:defPPr>
            <a:lvl1pPr marL="0" algn="l" defTabSz="914400" rtl="0" eaLnBrk="1" latinLnBrk="0" hangingPunct="1">
              <a:defRPr kumimoji="1" sz="1000" kern="1200" baseline="0">
                <a:solidFill>
                  <a:schemeClr val="tx1"/>
                </a:solidFill>
                <a:latin typeface="+mn-lt"/>
                <a:ea typeface="+mn-ea"/>
                <a:cs typeface="+mn-cs"/>
                <a:sym typeface="+mn-lt"/>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543A0986-838B-4D2A-A95C-8CB1738263FE}" type="slidenum">
              <a:rPr lang="ja-JP" altLang="en-US" smtClean="0"/>
              <a:pPr/>
              <a:t>‹#›</a:t>
            </a:fld>
            <a:endParaRPr lang="ja-JP" altLang="en-US" dirty="0"/>
          </a:p>
        </p:txBody>
      </p:sp>
      <p:sp>
        <p:nvSpPr>
          <p:cNvPr id="12" name="フッター プレースホルダ 9">
            <a:extLst>
              <a:ext uri="{FF2B5EF4-FFF2-40B4-BE49-F238E27FC236}">
                <a16:creationId xmlns:a16="http://schemas.microsoft.com/office/drawing/2014/main" id="{DF920A77-A912-E3F9-5C1A-6B4FFC7124D3}"/>
              </a:ext>
            </a:extLst>
          </p:cNvPr>
          <p:cNvSpPr txBox="1">
            <a:spLocks/>
          </p:cNvSpPr>
          <p:nvPr userDrawn="1"/>
        </p:nvSpPr>
        <p:spPr bwMode="gray">
          <a:xfrm>
            <a:off x="964480" y="6588000"/>
            <a:ext cx="5184000" cy="169200"/>
          </a:xfrm>
          <a:prstGeom prst="rect">
            <a:avLst/>
          </a:prstGeom>
        </p:spPr>
        <p:txBody>
          <a:bodyPr/>
          <a:lstStyle>
            <a:defPPr>
              <a:defRPr lang="ja-JP"/>
            </a:defPPr>
            <a:lvl1pPr marL="0" algn="l" defTabSz="914400" rtl="0" eaLnBrk="1" latinLnBrk="0" hangingPunct="1">
              <a:defRPr kumimoji="1" sz="1000" kern="1200" baseline="0">
                <a:solidFill>
                  <a:schemeClr val="tx1"/>
                </a:solidFill>
                <a:latin typeface="+mn-lt"/>
                <a:ea typeface="+mn-ea"/>
                <a:cs typeface="+mn-cs"/>
                <a:sym typeface="+mn-lt"/>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Notes</a:t>
            </a:r>
            <a:r>
              <a:rPr lang="ja-JP" altLang="en-US"/>
              <a:t>アプリ刷新のご提案</a:t>
            </a:r>
            <a:endParaRPr lang="en-GB" altLang="en-GB" dirty="0"/>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1.xml"/><Relationship Id="rId6" Type="http://schemas.openxmlformats.org/officeDocument/2006/relationships/image" Target="../media/image33.png"/><Relationship Id="rId5" Type="http://schemas.openxmlformats.org/officeDocument/2006/relationships/image" Target="../media/image26.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81.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81.xml"/><Relationship Id="rId5" Type="http://schemas.openxmlformats.org/officeDocument/2006/relationships/image" Target="../media/image23.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3" Type="http://schemas.openxmlformats.org/officeDocument/2006/relationships/hyperlink" Target="mailto:yli@gcsoft-jp.com" TargetMode="External"/><Relationship Id="rId2" Type="http://schemas.openxmlformats.org/officeDocument/2006/relationships/notesSlide" Target="../notesSlides/notesSlide24.xml"/><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7.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5.xml"/><Relationship Id="rId16" Type="http://schemas.openxmlformats.org/officeDocument/2006/relationships/image" Target="../media/image29.png"/><Relationship Id="rId1" Type="http://schemas.openxmlformats.org/officeDocument/2006/relationships/slideLayout" Target="../slideLayouts/slideLayout8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3.png"/><Relationship Id="rId4" Type="http://schemas.openxmlformats.org/officeDocument/2006/relationships/image" Target="../media/image33.png"/><Relationship Id="rId9" Type="http://schemas.openxmlformats.org/officeDocument/2006/relationships/image" Target="../media/image22.png"/><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1.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9.xml"/><Relationship Id="rId1" Type="http://schemas.openxmlformats.org/officeDocument/2006/relationships/slideLayout" Target="../slideLayouts/slideLayout81.xml"/><Relationship Id="rId4" Type="http://schemas.openxmlformats.org/officeDocument/2006/relationships/hyperlink" Target="https://office.com/edit?url=%5bfile_ur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zh-CN" sz="5400" dirty="0"/>
            </a:br>
            <a:r>
              <a:rPr lang="ja-JP" altLang="en-US" sz="5400" dirty="0"/>
              <a:t>（製品仕様書管理）</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提案と見積</a:t>
            </a:r>
            <a:endParaRPr lang="ja-JP" altLang="en-US" sz="5400" dirty="0"/>
          </a:p>
        </p:txBody>
      </p:sp>
      <p:sp>
        <p:nvSpPr>
          <p:cNvPr id="5" name="テキスト プレースホルダー 4"/>
          <p:cNvSpPr>
            <a:spLocks noGrp="1"/>
          </p:cNvSpPr>
          <p:nvPr>
            <p:ph type="subTitle" idx="1"/>
          </p:nvPr>
        </p:nvSpPr>
        <p:spPr/>
        <p:txBody>
          <a:bodyPr/>
          <a:lstStyle/>
          <a:p>
            <a:r>
              <a:rPr lang="ja-JP" altLang="en-US"/>
              <a:t>株式会社　</a:t>
            </a:r>
            <a:r>
              <a:rPr lang="en-US" altLang="ja-JP"/>
              <a:t>GCJ</a:t>
            </a:r>
            <a:endParaRPr lang="ja-JP" alt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515" y="108633"/>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実現方法－一括ダウンロード機能</a:t>
            </a:r>
            <a:endParaRPr lang="ja-JP" altLang="en-US" dirty="0">
              <a:effectLst/>
            </a:endParaRPr>
          </a:p>
        </p:txBody>
      </p:sp>
      <p:sp>
        <p:nvSpPr>
          <p:cNvPr id="15" name="テキスト ボックス 14"/>
          <p:cNvSpPr txBox="1"/>
          <p:nvPr/>
        </p:nvSpPr>
        <p:spPr>
          <a:xfrm>
            <a:off x="281874" y="938892"/>
            <a:ext cx="6707431" cy="5181491"/>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sz="1600" dirty="0">
                <a:latin typeface="Arial" panose="020B0604020202020204" pitchFamily="34" charset="0"/>
              </a:rPr>
              <a:t>既定案：</a:t>
            </a:r>
            <a:endParaRPr kumimoji="0" lang="en-US" altLang="zh-CN" sz="16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sz="1200" dirty="0">
                <a:latin typeface="Arial" panose="020B0604020202020204" pitchFamily="34" charset="0"/>
              </a:rPr>
              <a:t>PowerApps</a:t>
            </a:r>
            <a:r>
              <a:rPr kumimoji="0" lang="ja-JP" altLang="en-US" sz="1200" dirty="0">
                <a:latin typeface="Arial" panose="020B0604020202020204" pitchFamily="34" charset="0"/>
              </a:rPr>
              <a:t>で</a:t>
            </a:r>
            <a:r>
              <a:rPr kumimoji="0" lang="zh-CN" altLang="zh-CN" sz="1200" dirty="0">
                <a:latin typeface="Arial" panose="020B0604020202020204" pitchFamily="34" charset="0"/>
              </a:rPr>
              <a:t>モバイル/デスクトップ対応のため、PowerAppsのDownload関数を使用。</a:t>
            </a:r>
            <a:endParaRPr kumimoji="0" lang="en-US" altLang="zh-CN"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sz="1200" dirty="0">
                <a:latin typeface="Arial" panose="020B0604020202020204" pitchFamily="34" charset="0"/>
              </a:rPr>
              <a:t>ファイルの</a:t>
            </a:r>
            <a:r>
              <a:rPr kumimoji="0" lang="zh-CN" altLang="zh-CN" sz="1200" dirty="0">
                <a:latin typeface="Arial" panose="020B0604020202020204" pitchFamily="34" charset="0"/>
              </a:rPr>
              <a:t>保存先: ユーザーが指定したディレクトリ（ブラウザダウンロード</a:t>
            </a:r>
            <a:r>
              <a:rPr kumimoji="0" lang="ja-JP" altLang="en-US" sz="1200" dirty="0">
                <a:latin typeface="Arial" panose="020B0604020202020204" pitchFamily="34" charset="0"/>
              </a:rPr>
              <a:t>オプションを毎回確認にし、</a:t>
            </a:r>
            <a:r>
              <a:rPr kumimoji="0" lang="zh-CN" altLang="zh-CN" sz="1200" dirty="0">
                <a:latin typeface="Arial" panose="020B0604020202020204" pitchFamily="34" charset="0"/>
              </a:rPr>
              <a:t>ユーザーが</a:t>
            </a:r>
            <a:r>
              <a:rPr kumimoji="0" lang="ja-JP" altLang="en-US" sz="1200" dirty="0">
                <a:latin typeface="Arial" panose="020B0604020202020204" pitchFamily="34" charset="0"/>
              </a:rPr>
              <a:t>保存先</a:t>
            </a:r>
            <a:r>
              <a:rPr kumimoji="0" lang="zh-CN" altLang="zh-CN" sz="1200"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制限: 最大100ファイル/回、合計サイズ500MB（パフォーマンス考慮）。 </a:t>
            </a:r>
          </a:p>
          <a:p>
            <a:pPr algn="l"/>
            <a:endParaRPr lang="en-US" altLang="ja-JP" sz="1600" dirty="0">
              <a:latin typeface="Yu Gothic UI" panose="020B0500000000000000" pitchFamily="50" charset="-128"/>
              <a:ea typeface="Yu Gothic UI" panose="020B0500000000000000" pitchFamily="50" charset="-128"/>
            </a:endParaRPr>
          </a:p>
          <a:p>
            <a:pPr algn="l"/>
            <a:r>
              <a:rPr lang="ja-JP" altLang="en-US" sz="1600" dirty="0">
                <a:solidFill>
                  <a:srgbClr val="C00000"/>
                </a:solidFill>
                <a:latin typeface="Yu Gothic UI" panose="020B0500000000000000" pitchFamily="50" charset="-128"/>
                <a:ea typeface="Yu Gothic UI" panose="020B0500000000000000" pitchFamily="50" charset="-128"/>
              </a:rPr>
              <a:t>向上案：</a:t>
            </a:r>
            <a:endParaRPr lang="en-US" altLang="ja-JP" sz="1600"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Apps </a:t>
            </a:r>
            <a:r>
              <a:rPr lang="ja-JP" altLang="en-US" sz="1200" dirty="0">
                <a:latin typeface="Yu Gothic UI" panose="020B0500000000000000" pitchFamily="50" charset="-128"/>
                <a:ea typeface="Yu Gothic UI" panose="020B0500000000000000" pitchFamily="50" charset="-128"/>
              </a:rPr>
              <a:t>では、</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ページを埋め込むための </a:t>
            </a:r>
            <a:r>
              <a:rPr lang="en-US" altLang="ja-JP" sz="1200" dirty="0">
                <a:latin typeface="Yu Gothic UI" panose="020B0500000000000000" pitchFamily="50" charset="-128"/>
                <a:ea typeface="Yu Gothic UI" panose="020B0500000000000000" pitchFamily="50" charset="-128"/>
              </a:rPr>
              <a:t>WebView </a:t>
            </a:r>
            <a:r>
              <a:rPr lang="ja-JP" altLang="en-US" sz="1200" dirty="0">
                <a:latin typeface="Yu Gothic UI" panose="020B0500000000000000" pitchFamily="50" charset="-128"/>
                <a:ea typeface="Yu Gothic UI" panose="020B0500000000000000" pitchFamily="50" charset="-128"/>
              </a:rPr>
              <a:t>コントロール（または </a:t>
            </a:r>
            <a:r>
              <a:rPr lang="en-US" altLang="ja-JP" sz="1200" dirty="0">
                <a:latin typeface="Yu Gothic UI" panose="020B0500000000000000" pitchFamily="50" charset="-128"/>
                <a:ea typeface="Yu Gothic UI" panose="020B0500000000000000" pitchFamily="50" charset="-128"/>
              </a:rPr>
              <a:t>HTML text </a:t>
            </a:r>
            <a:r>
              <a:rPr lang="ja-JP" altLang="en-US" sz="1200" dirty="0">
                <a:latin typeface="Yu Gothic UI" panose="020B0500000000000000" pitchFamily="50" charset="-128"/>
                <a:ea typeface="Yu Gothic UI" panose="020B0500000000000000" pitchFamily="50" charset="-128"/>
              </a:rPr>
              <a:t>コントロールを介して </a:t>
            </a:r>
            <a:r>
              <a:rPr lang="en-US" altLang="ja-JP" sz="1200" dirty="0">
                <a:latin typeface="Yu Gothic UI" panose="020B0500000000000000" pitchFamily="50" charset="-128"/>
                <a:ea typeface="Yu Gothic UI" panose="020B0500000000000000" pitchFamily="50" charset="-128"/>
              </a:rPr>
              <a:t>HTML </a:t>
            </a:r>
            <a:r>
              <a:rPr lang="ja-JP" altLang="en-US" sz="1200" dirty="0">
                <a:latin typeface="Yu Gothic UI" panose="020B0500000000000000" pitchFamily="50" charset="-128"/>
                <a:ea typeface="Yu Gothic UI" panose="020B0500000000000000" pitchFamily="50" charset="-128"/>
              </a:rPr>
              <a:t>コンテンツを表示する）を使用して、外部の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ページ内で、</a:t>
            </a:r>
            <a:r>
              <a:rPr lang="en-US" altLang="ja-JP" sz="1200" dirty="0">
                <a:latin typeface="Yu Gothic UI" panose="020B0500000000000000" pitchFamily="50" charset="-128"/>
                <a:ea typeface="Yu Gothic UI" panose="020B0500000000000000" pitchFamily="50" charset="-128"/>
              </a:rPr>
              <a:t>JavaScript </a:t>
            </a:r>
            <a:r>
              <a:rPr lang="ja-JP" altLang="en-US" sz="1200" dirty="0">
                <a:latin typeface="Yu Gothic UI" panose="020B0500000000000000" pitchFamily="50" charset="-128"/>
                <a:ea typeface="Yu Gothic UI" panose="020B0500000000000000" pitchFamily="50" charset="-128"/>
              </a:rPr>
              <a:t>を使用して </a:t>
            </a:r>
            <a:r>
              <a:rPr lang="en-US" altLang="ja-JP" sz="1200" dirty="0">
                <a:latin typeface="Yu Gothic UI" panose="020B0500000000000000" pitchFamily="50" charset="-128"/>
                <a:ea typeface="Yu Gothic UI" panose="020B0500000000000000" pitchFamily="50" charset="-128"/>
              </a:rPr>
              <a:t>DOM </a:t>
            </a:r>
            <a:r>
              <a:rPr lang="ja-JP" altLang="en-US" sz="1200" dirty="0">
                <a:latin typeface="Yu Gothic UI" panose="020B0500000000000000" pitchFamily="50" charset="-128"/>
                <a:ea typeface="Yu Gothic UI" panose="020B0500000000000000" pitchFamily="50" charset="-128"/>
              </a:rPr>
              <a:t>操作や </a:t>
            </a:r>
            <a:r>
              <a:rPr lang="en-US" altLang="ja-JP" sz="1200" dirty="0">
                <a:latin typeface="Yu Gothic UI" panose="020B0500000000000000" pitchFamily="50" charset="-128"/>
                <a:ea typeface="Yu Gothic UI" panose="020B0500000000000000" pitchFamily="50" charset="-128"/>
              </a:rPr>
              <a:t>Web API </a:t>
            </a:r>
            <a:r>
              <a:rPr lang="ja-JP" altLang="en-US" sz="1200" dirty="0">
                <a:latin typeface="Yu Gothic UI" panose="020B0500000000000000" pitchFamily="50" charset="-128"/>
                <a:ea typeface="Yu Gothic UI" panose="020B0500000000000000" pitchFamily="50" charset="-128"/>
              </a:rPr>
              <a:t>へのアクセスを行うことはできます。</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外部ページの</a:t>
            </a:r>
            <a:r>
              <a:rPr lang="en-US" altLang="ja-JP" sz="1200" dirty="0">
                <a:latin typeface="Yu Gothic UI" panose="020B0500000000000000" pitchFamily="50" charset="-128"/>
                <a:ea typeface="Yu Gothic UI" panose="020B0500000000000000" pitchFamily="50" charset="-128"/>
              </a:rPr>
              <a:t>JavaScript</a:t>
            </a:r>
            <a:r>
              <a:rPr lang="ja-JP" altLang="en-US" sz="1200"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sz="1200" dirty="0">
                <a:latin typeface="Yu Gothic UI" panose="020B0500000000000000" pitchFamily="50" charset="-128"/>
                <a:ea typeface="Yu Gothic UI" panose="020B0500000000000000" pitchFamily="50" charset="-128"/>
              </a:rPr>
              <a:t>POC</a:t>
            </a:r>
            <a:r>
              <a:rPr lang="ja-JP" altLang="en-US" sz="1200" dirty="0">
                <a:latin typeface="Yu Gothic UI" panose="020B0500000000000000" pitchFamily="50" charset="-128"/>
                <a:ea typeface="Yu Gothic UI" panose="020B0500000000000000" pitchFamily="50" charset="-128"/>
              </a:rPr>
              <a:t>が必要。</a:t>
            </a:r>
            <a:endParaRPr lang="en-US" altLang="ja-JP" sz="1200" dirty="0">
              <a:latin typeface="Yu Gothic UI" panose="020B0500000000000000" pitchFamily="50" charset="-128"/>
              <a:ea typeface="Yu Gothic UI" panose="020B0500000000000000" pitchFamily="50" charset="-128"/>
            </a:endParaRPr>
          </a:p>
        </p:txBody>
      </p:sp>
      <p:pic>
        <p:nvPicPr>
          <p:cNvPr id="4" name="図 3"/>
          <p:cNvPicPr>
            <a:picLocks noChangeAspect="1"/>
          </p:cNvPicPr>
          <p:nvPr/>
        </p:nvPicPr>
        <p:blipFill>
          <a:blip r:embed="rId3"/>
          <a:stretch>
            <a:fillRect/>
          </a:stretch>
        </p:blipFill>
        <p:spPr>
          <a:xfrm>
            <a:off x="7135273" y="2615572"/>
            <a:ext cx="1673447" cy="495901"/>
          </a:xfrm>
          <a:prstGeom prst="rect">
            <a:avLst/>
          </a:prstGeom>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ED65042F-6CBD-AA69-6B0C-CF3722A869A9}"/>
              </a:ext>
            </a:extLst>
          </p:cNvPr>
          <p:cNvPicPr>
            <a:picLocks noGrp="1" noRot="1" noChangeAspect="1" noMove="1" noResize="1" noEditPoints="1" noAdjustHandles="1" noChangeArrowheads="1" noChangeShapeType="1" noCrop="1"/>
          </p:cNvPicPr>
          <p:nvPr>
            <p:ph sz="quarter" idx="10"/>
          </p:nvPr>
        </p:nvPicPr>
        <p:blipFill>
          <a:blip r:embed="rId4"/>
          <a:stretch>
            <a:fillRect/>
          </a:stretch>
        </p:blipFill>
        <p:spPr>
          <a:xfrm>
            <a:off x="7225256" y="1746213"/>
            <a:ext cx="1084608" cy="623650"/>
          </a:xfrm>
        </p:spPr>
      </p:pic>
      <p:pic>
        <p:nvPicPr>
          <p:cNvPr id="5" name="図 4"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1ACAB65-3AB2-344A-FB04-7B15DA6A0DF0}"/>
              </a:ext>
            </a:extLst>
          </p:cNvPr>
          <p:cNvPicPr>
            <a:picLocks noGrp="1" noRot="1" noChangeAspect="1" noMove="1" noResize="1" noEditPoints="1" noAdjustHandles="1" noChangeArrowheads="1" noChangeShapeType="1" noCrop="1"/>
          </p:cNvPicPr>
          <p:nvPr/>
        </p:nvPicPr>
        <p:blipFill>
          <a:blip r:embed="rId5"/>
          <a:stretch>
            <a:fillRect/>
          </a:stretch>
        </p:blipFill>
        <p:spPr>
          <a:xfrm>
            <a:off x="9036550" y="1664184"/>
            <a:ext cx="911875" cy="786151"/>
          </a:xfrm>
          <a:prstGeom prst="rect">
            <a:avLst/>
          </a:prstGeom>
        </p:spPr>
      </p:pic>
      <p:pic>
        <p:nvPicPr>
          <p:cNvPr id="8" name="図 7" descr="部屋, 賭博場 が含まれている画像&#10;&#10;AI によって生成されたコンテンツは間違っている可能性があります。">
            <a:extLst>
              <a:ext uri="{FF2B5EF4-FFF2-40B4-BE49-F238E27FC236}">
                <a16:creationId xmlns:a16="http://schemas.microsoft.com/office/drawing/2014/main" id="{944E0A13-6EAB-94C1-BA90-E7306C49B52F}"/>
              </a:ext>
            </a:extLst>
          </p:cNvPr>
          <p:cNvPicPr>
            <a:picLocks noGrp="1" noRot="1" noChangeAspect="1" noMove="1" noResize="1" noEditPoints="1" noAdjustHandles="1" noChangeArrowheads="1" noChangeShapeType="1" noCrop="1"/>
          </p:cNvPicPr>
          <p:nvPr/>
        </p:nvPicPr>
        <p:blipFill>
          <a:blip r:embed="rId6"/>
          <a:stretch>
            <a:fillRect/>
          </a:stretch>
        </p:blipFill>
        <p:spPr>
          <a:xfrm>
            <a:off x="10675111" y="1031258"/>
            <a:ext cx="1158274" cy="683630"/>
          </a:xfrm>
          <a:prstGeom prst="rect">
            <a:avLst/>
          </a:prstGeom>
        </p:spPr>
      </p:pic>
      <p:pic>
        <p:nvPicPr>
          <p:cNvPr id="9" name="図 8" descr="ロゴ, アイコン&#10;&#10;AI によって生成されたコンテンツは間違っている可能性があります。">
            <a:extLst>
              <a:ext uri="{FF2B5EF4-FFF2-40B4-BE49-F238E27FC236}">
                <a16:creationId xmlns:a16="http://schemas.microsoft.com/office/drawing/2014/main" id="{0E7B17E4-6701-30C0-DAC9-238982F9C12A}"/>
              </a:ext>
            </a:extLst>
          </p:cNvPr>
          <p:cNvPicPr>
            <a:picLocks noGrp="1" noRot="1" noChangeAspect="1" noMove="1" noResize="1" noEditPoints="1" noAdjustHandles="1" noChangeArrowheads="1" noChangeShapeType="1" noCrop="1"/>
          </p:cNvPicPr>
          <p:nvPr/>
        </p:nvPicPr>
        <p:blipFill>
          <a:blip r:embed="rId7"/>
          <a:stretch>
            <a:fillRect/>
          </a:stretch>
        </p:blipFill>
        <p:spPr>
          <a:xfrm>
            <a:off x="10932449" y="2369863"/>
            <a:ext cx="643597" cy="629116"/>
          </a:xfrm>
          <a:prstGeom prst="rect">
            <a:avLst/>
          </a:prstGeom>
        </p:spPr>
      </p:pic>
      <p:sp>
        <p:nvSpPr>
          <p:cNvPr id="10" name="テキスト ボックス 9">
            <a:extLst>
              <a:ext uri="{FF2B5EF4-FFF2-40B4-BE49-F238E27FC236}">
                <a16:creationId xmlns:a16="http://schemas.microsoft.com/office/drawing/2014/main" id="{611FA5FB-7620-4324-88D3-512BF9B0B1D3}"/>
              </a:ext>
            </a:extLst>
          </p:cNvPr>
          <p:cNvSpPr txBox="1">
            <a:spLocks noGrp="1" noRot="1" noMove="1" noResize="1" noEditPoints="1" noAdjustHandles="1" noChangeArrowheads="1" noChangeShapeType="1"/>
          </p:cNvSpPr>
          <p:nvPr/>
        </p:nvSpPr>
        <p:spPr>
          <a:xfrm>
            <a:off x="8148659" y="1519204"/>
            <a:ext cx="1049097" cy="400110"/>
          </a:xfrm>
          <a:prstGeom prst="rect">
            <a:avLst/>
          </a:prstGeom>
          <a:noFill/>
        </p:spPr>
        <p:txBody>
          <a:bodyPr wrap="square" rtlCol="0">
            <a:spAutoFit/>
          </a:bodyPr>
          <a:lstStyle/>
          <a:p>
            <a:pPr algn="ctr"/>
            <a:r>
              <a:rPr lang="en-US" altLang="ja-JP" sz="1000" dirty="0"/>
              <a:t>Download</a:t>
            </a:r>
            <a:r>
              <a:rPr lang="ja-JP" altLang="en-US" sz="1000" dirty="0"/>
              <a:t> </a:t>
            </a:r>
            <a:endParaRPr lang="en-US" altLang="ja-JP" sz="1000" dirty="0"/>
          </a:p>
          <a:p>
            <a:pPr algn="ctr"/>
            <a:r>
              <a:rPr lang="en-US" altLang="ja-JP" sz="1000" dirty="0"/>
              <a:t>request</a:t>
            </a:r>
            <a:endParaRPr kumimoji="1" lang="ja-JP" altLang="en-US" sz="600" dirty="0"/>
          </a:p>
        </p:txBody>
      </p:sp>
      <p:sp>
        <p:nvSpPr>
          <p:cNvPr id="11" name="ひし形 10">
            <a:extLst>
              <a:ext uri="{FF2B5EF4-FFF2-40B4-BE49-F238E27FC236}">
                <a16:creationId xmlns:a16="http://schemas.microsoft.com/office/drawing/2014/main" id="{A2F23E60-44C9-327D-13DD-39893E0A6278}"/>
              </a:ext>
            </a:extLst>
          </p:cNvPr>
          <p:cNvSpPr>
            <a:spLocks noGrp="1" noRot="1" noMove="1" noResize="1" noEditPoints="1" noAdjustHandles="1" noChangeArrowheads="1" noChangeShapeType="1"/>
          </p:cNvSpPr>
          <p:nvPr/>
        </p:nvSpPr>
        <p:spPr>
          <a:xfrm>
            <a:off x="8962312" y="185091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2" name="コネクタ: カギ線 11">
            <a:extLst>
              <a:ext uri="{FF2B5EF4-FFF2-40B4-BE49-F238E27FC236}">
                <a16:creationId xmlns:a16="http://schemas.microsoft.com/office/drawing/2014/main" id="{F5C01C4D-AD2A-566A-7BED-260CDC8A9E3E}"/>
              </a:ext>
            </a:extLst>
          </p:cNvPr>
          <p:cNvCxnSpPr>
            <a:cxnSpLocks noGrp="1" noRot="1" noMove="1" noResize="1" noEditPoints="1" noAdjustHandles="1" noChangeArrowheads="1" noChangeShapeType="1"/>
            <a:stCxn id="11" idx="1"/>
            <a:endCxn id="3" idx="3"/>
          </p:cNvCxnSpPr>
          <p:nvPr/>
        </p:nvCxnSpPr>
        <p:spPr>
          <a:xfrm rot="10800000" flipV="1">
            <a:off x="8309864" y="1885114"/>
            <a:ext cx="652448" cy="17292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ひし形 16">
            <a:extLst>
              <a:ext uri="{FF2B5EF4-FFF2-40B4-BE49-F238E27FC236}">
                <a16:creationId xmlns:a16="http://schemas.microsoft.com/office/drawing/2014/main" id="{E25D5D8D-BA9D-B4BD-6596-D534F6178AB4}"/>
              </a:ext>
            </a:extLst>
          </p:cNvPr>
          <p:cNvSpPr>
            <a:spLocks noGrp="1" noRot="1" noMove="1" noResize="1" noEditPoints="1" noAdjustHandles="1" noChangeArrowheads="1" noChangeShapeType="1"/>
          </p:cNvSpPr>
          <p:nvPr/>
        </p:nvSpPr>
        <p:spPr>
          <a:xfrm>
            <a:off x="8971081" y="22428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9" name="コネクタ: カギ線 18">
            <a:extLst>
              <a:ext uri="{FF2B5EF4-FFF2-40B4-BE49-F238E27FC236}">
                <a16:creationId xmlns:a16="http://schemas.microsoft.com/office/drawing/2014/main" id="{A653D454-21AE-C69A-C473-415D31E457D1}"/>
              </a:ext>
            </a:extLst>
          </p:cNvPr>
          <p:cNvCxnSpPr>
            <a:cxnSpLocks noGrp="1" noRot="1" noMove="1" noResize="1" noEditPoints="1" noAdjustHandles="1" noChangeArrowheads="1" noChangeShapeType="1"/>
            <a:stCxn id="9" idx="1"/>
            <a:endCxn id="5" idx="3"/>
          </p:cNvCxnSpPr>
          <p:nvPr/>
        </p:nvCxnSpPr>
        <p:spPr>
          <a:xfrm rot="10800000">
            <a:off x="9948425" y="2057261"/>
            <a:ext cx="984024" cy="627161"/>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ひし形 21">
            <a:extLst>
              <a:ext uri="{FF2B5EF4-FFF2-40B4-BE49-F238E27FC236}">
                <a16:creationId xmlns:a16="http://schemas.microsoft.com/office/drawing/2014/main" id="{1D19EB9E-8BF7-9B70-9F7B-CCD82D95FF36}"/>
              </a:ext>
            </a:extLst>
          </p:cNvPr>
          <p:cNvSpPr>
            <a:spLocks noGrp="1" noRot="1" noMove="1" noResize="1" noEditPoints="1" noAdjustHandles="1" noChangeArrowheads="1" noChangeShapeType="1"/>
          </p:cNvSpPr>
          <p:nvPr/>
        </p:nvSpPr>
        <p:spPr>
          <a:xfrm>
            <a:off x="8283539" y="21397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23" name="コネクタ: カギ線 22">
            <a:extLst>
              <a:ext uri="{FF2B5EF4-FFF2-40B4-BE49-F238E27FC236}">
                <a16:creationId xmlns:a16="http://schemas.microsoft.com/office/drawing/2014/main" id="{2E4EA81E-6181-E828-3E3A-321400679CF2}"/>
              </a:ext>
            </a:extLst>
          </p:cNvPr>
          <p:cNvCxnSpPr>
            <a:cxnSpLocks noGrp="1" noRot="1" noMove="1" noResize="1" noEditPoints="1" noAdjustHandles="1" noChangeArrowheads="1" noChangeShapeType="1"/>
            <a:stCxn id="22" idx="3"/>
            <a:endCxn id="17" idx="1"/>
          </p:cNvCxnSpPr>
          <p:nvPr/>
        </p:nvCxnSpPr>
        <p:spPr>
          <a:xfrm>
            <a:off x="8353281" y="2173970"/>
            <a:ext cx="617800" cy="10307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7C1F174-4F20-4865-36C6-ED7EB53B8202}"/>
              </a:ext>
            </a:extLst>
          </p:cNvPr>
          <p:cNvSpPr txBox="1">
            <a:spLocks noGrp="1" noRot="1" noMove="1" noResize="1" noEditPoints="1" noAdjustHandles="1" noChangeArrowheads="1" noChangeShapeType="1"/>
          </p:cNvSpPr>
          <p:nvPr/>
        </p:nvSpPr>
        <p:spPr>
          <a:xfrm>
            <a:off x="8097944" y="2311244"/>
            <a:ext cx="1475883" cy="400110"/>
          </a:xfrm>
          <a:prstGeom prst="rect">
            <a:avLst/>
          </a:prstGeom>
          <a:noFill/>
        </p:spPr>
        <p:txBody>
          <a:bodyPr wrap="square" rtlCol="0">
            <a:spAutoFit/>
          </a:bodyPr>
          <a:lstStyle>
            <a:defPPr>
              <a:defRPr lang="ja-JP"/>
            </a:defPPr>
            <a:lvl1pPr algn="ctr">
              <a:defRPr sz="1000"/>
            </a:lvl1pPr>
          </a:lstStyle>
          <a:p>
            <a:r>
              <a:rPr lang="en-US" altLang="ja-JP" dirty="0"/>
              <a:t>Zip </a:t>
            </a:r>
          </a:p>
          <a:p>
            <a:r>
              <a:rPr lang="en-US" altLang="ja-JP" dirty="0"/>
              <a:t>Download</a:t>
            </a:r>
            <a:endParaRPr lang="ja-JP" altLang="en-US" dirty="0"/>
          </a:p>
        </p:txBody>
      </p:sp>
      <p:sp>
        <p:nvSpPr>
          <p:cNvPr id="27" name="テキスト ボックス 26">
            <a:extLst>
              <a:ext uri="{FF2B5EF4-FFF2-40B4-BE49-F238E27FC236}">
                <a16:creationId xmlns:a16="http://schemas.microsoft.com/office/drawing/2014/main" id="{96C6B8BA-3036-D96F-198D-7F80076030EB}"/>
              </a:ext>
            </a:extLst>
          </p:cNvPr>
          <p:cNvSpPr txBox="1">
            <a:spLocks noGrp="1" noRot="1" noMove="1" noResize="1" noEditPoints="1" noAdjustHandles="1" noChangeArrowheads="1" noChangeShapeType="1"/>
          </p:cNvSpPr>
          <p:nvPr/>
        </p:nvSpPr>
        <p:spPr>
          <a:xfrm>
            <a:off x="10256039" y="1842320"/>
            <a:ext cx="1049097" cy="400110"/>
          </a:xfrm>
          <a:prstGeom prst="rect">
            <a:avLst/>
          </a:prstGeom>
          <a:noFill/>
        </p:spPr>
        <p:txBody>
          <a:bodyPr wrap="square" rtlCol="0">
            <a:spAutoFit/>
          </a:bodyPr>
          <a:lstStyle/>
          <a:p>
            <a:pPr algn="ctr"/>
            <a:r>
              <a:rPr lang="ja-JP" altLang="en-US" sz="1000" dirty="0"/>
              <a:t>添付ファイル取得</a:t>
            </a:r>
            <a:endParaRPr kumimoji="1" lang="ja-JP" altLang="en-US" sz="600" dirty="0"/>
          </a:p>
        </p:txBody>
      </p:sp>
      <p:sp>
        <p:nvSpPr>
          <p:cNvPr id="28" name="ひし形 27">
            <a:extLst>
              <a:ext uri="{FF2B5EF4-FFF2-40B4-BE49-F238E27FC236}">
                <a16:creationId xmlns:a16="http://schemas.microsoft.com/office/drawing/2014/main" id="{1305AC61-2ABE-194F-D3B9-A88106D091EB}"/>
              </a:ext>
            </a:extLst>
          </p:cNvPr>
          <p:cNvSpPr>
            <a:spLocks noGrp="1" noRot="1" noMove="1" noResize="1" noEditPoints="1" noAdjustHandles="1" noChangeArrowheads="1" noChangeShapeType="1"/>
          </p:cNvSpPr>
          <p:nvPr/>
        </p:nvSpPr>
        <p:spPr>
          <a:xfrm>
            <a:off x="9935789" y="18804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0" name="コネクタ: カギ線 29">
            <a:extLst>
              <a:ext uri="{FF2B5EF4-FFF2-40B4-BE49-F238E27FC236}">
                <a16:creationId xmlns:a16="http://schemas.microsoft.com/office/drawing/2014/main" id="{5F8CAA34-4EE7-0779-A287-9DF13B08A437}"/>
              </a:ext>
            </a:extLst>
          </p:cNvPr>
          <p:cNvCxnSpPr>
            <a:cxnSpLocks noGrp="1" noRot="1" noMove="1" noResize="1" noEditPoints="1" noAdjustHandles="1" noChangeArrowheads="1" noChangeShapeType="1"/>
            <a:stCxn id="8" idx="1"/>
            <a:endCxn id="28" idx="3"/>
          </p:cNvCxnSpPr>
          <p:nvPr/>
        </p:nvCxnSpPr>
        <p:spPr>
          <a:xfrm rot="10800000" flipV="1">
            <a:off x="10005531" y="1373073"/>
            <a:ext cx="669580" cy="541558"/>
          </a:xfrm>
          <a:prstGeom prst="bentConnector3">
            <a:avLst>
              <a:gd name="adj1" fmla="val 50000"/>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FCCFBA2-80DA-DE56-16FB-27544437267B}"/>
              </a:ext>
            </a:extLst>
          </p:cNvPr>
          <p:cNvSpPr txBox="1">
            <a:spLocks noGrp="1" noRot="1" noMove="1" noResize="1" noEditPoints="1" noAdjustHandles="1" noChangeArrowheads="1" noChangeShapeType="1"/>
          </p:cNvSpPr>
          <p:nvPr/>
        </p:nvSpPr>
        <p:spPr>
          <a:xfrm>
            <a:off x="9946510" y="2665275"/>
            <a:ext cx="1049098" cy="461665"/>
          </a:xfrm>
          <a:prstGeom prst="rect">
            <a:avLst/>
          </a:prstGeom>
          <a:noFill/>
        </p:spPr>
        <p:txBody>
          <a:bodyPr wrap="square" rtlCol="0">
            <a:spAutoFit/>
          </a:bodyPr>
          <a:lstStyle>
            <a:defPPr>
              <a:defRPr lang="ja-JP"/>
            </a:defPPr>
            <a:lvl1pPr algn="ctr">
              <a:defRPr sz="1000"/>
            </a:lvl1pPr>
          </a:lstStyle>
          <a:p>
            <a:r>
              <a:rPr lang="ja-JP" altLang="en-US" sz="800" dirty="0"/>
              <a:t>添付ファイルは</a:t>
            </a:r>
            <a:r>
              <a:rPr lang="en-US" altLang="ja-JP" sz="800" dirty="0"/>
              <a:t>SPO</a:t>
            </a:r>
            <a:r>
              <a:rPr lang="ja-JP" altLang="en-US" sz="800" dirty="0"/>
              <a:t>に保存する場合</a:t>
            </a:r>
            <a:r>
              <a:rPr lang="ja-JP" altLang="en-US" sz="800" dirty="0">
                <a:solidFill>
                  <a:srgbClr val="00B050"/>
                </a:solidFill>
              </a:rPr>
              <a:t>（お薦め</a:t>
            </a:r>
            <a:r>
              <a:rPr lang="en-US" altLang="ja-JP" sz="800" dirty="0">
                <a:solidFill>
                  <a:srgbClr val="00B050"/>
                </a:solidFill>
              </a:rPr>
              <a:t>)</a:t>
            </a:r>
            <a:endParaRPr lang="ja-JP" altLang="en-US" sz="800" dirty="0">
              <a:solidFill>
                <a:srgbClr val="00B050"/>
              </a:solidFill>
            </a:endParaRPr>
          </a:p>
        </p:txBody>
      </p:sp>
      <p:sp>
        <p:nvSpPr>
          <p:cNvPr id="34" name="テキスト ボックス 33">
            <a:extLst>
              <a:ext uri="{FF2B5EF4-FFF2-40B4-BE49-F238E27FC236}">
                <a16:creationId xmlns:a16="http://schemas.microsoft.com/office/drawing/2014/main" id="{D080D4B5-33C2-D04C-58A4-91869F64D4F8}"/>
              </a:ext>
            </a:extLst>
          </p:cNvPr>
          <p:cNvSpPr txBox="1">
            <a:spLocks noGrp="1" noRot="1" noMove="1" noResize="1" noEditPoints="1" noAdjustHandles="1" noChangeArrowheads="1" noChangeShapeType="1"/>
          </p:cNvSpPr>
          <p:nvPr/>
        </p:nvSpPr>
        <p:spPr>
          <a:xfrm>
            <a:off x="9492487" y="1026587"/>
            <a:ext cx="1310574" cy="461665"/>
          </a:xfrm>
          <a:prstGeom prst="rect">
            <a:avLst/>
          </a:prstGeom>
          <a:noFill/>
        </p:spPr>
        <p:txBody>
          <a:bodyPr wrap="square" rtlCol="0">
            <a:spAutoFit/>
          </a:bodyPr>
          <a:lstStyle>
            <a:defPPr>
              <a:defRPr lang="ja-JP"/>
            </a:defPPr>
            <a:lvl1pPr algn="ctr">
              <a:defRPr sz="1000"/>
            </a:lvl1pPr>
          </a:lstStyle>
          <a:p>
            <a:r>
              <a:rPr lang="ja-JP" altLang="en-US" sz="800" dirty="0">
                <a:solidFill>
                  <a:schemeClr val="accent1">
                    <a:lumMod val="60000"/>
                    <a:lumOff val="40000"/>
                  </a:schemeClr>
                </a:solidFill>
              </a:rPr>
              <a:t>添付ファイルは</a:t>
            </a:r>
            <a:r>
              <a:rPr lang="en-US" altLang="ja-JP" sz="800" dirty="0">
                <a:solidFill>
                  <a:schemeClr val="accent1">
                    <a:lumMod val="60000"/>
                    <a:lumOff val="40000"/>
                  </a:schemeClr>
                </a:solidFill>
              </a:rPr>
              <a:t>Dataverse</a:t>
            </a:r>
            <a:r>
              <a:rPr lang="ja-JP" altLang="en-US" sz="800" dirty="0">
                <a:solidFill>
                  <a:schemeClr val="accent1">
                    <a:lumMod val="60000"/>
                    <a:lumOff val="40000"/>
                  </a:schemeClr>
                </a:solidFill>
              </a:rPr>
              <a:t>に保存する場合</a:t>
            </a:r>
          </a:p>
        </p:txBody>
      </p:sp>
      <p:sp>
        <p:nvSpPr>
          <p:cNvPr id="35" name="テキスト ボックス 34">
            <a:extLst>
              <a:ext uri="{FF2B5EF4-FFF2-40B4-BE49-F238E27FC236}">
                <a16:creationId xmlns:a16="http://schemas.microsoft.com/office/drawing/2014/main" id="{07156DEC-D84B-AD51-E4C1-C7745FF03A88}"/>
              </a:ext>
            </a:extLst>
          </p:cNvPr>
          <p:cNvSpPr txBox="1">
            <a:spLocks noGrp="1" noRot="1" noMove="1" noResize="1" noEditPoints="1" noAdjustHandles="1" noChangeArrowheads="1" noChangeShapeType="1"/>
          </p:cNvSpPr>
          <p:nvPr/>
        </p:nvSpPr>
        <p:spPr>
          <a:xfrm>
            <a:off x="9082846" y="2470646"/>
            <a:ext cx="1093047" cy="338554"/>
          </a:xfrm>
          <a:prstGeom prst="rect">
            <a:avLst/>
          </a:prstGeom>
          <a:noFill/>
        </p:spPr>
        <p:txBody>
          <a:bodyPr wrap="square" rtlCol="0">
            <a:spAutoFit/>
          </a:bodyPr>
          <a:lstStyle/>
          <a:p>
            <a:pPr algn="ctr"/>
            <a:r>
              <a:rPr lang="ja-JP" altLang="en-US" sz="800" b="1" dirty="0"/>
              <a:t>複数ファイルを取得し、</a:t>
            </a:r>
            <a:r>
              <a:rPr lang="en-US" altLang="ja-JP" sz="800" b="1" dirty="0"/>
              <a:t>Zip</a:t>
            </a:r>
            <a:r>
              <a:rPr lang="ja-JP" altLang="en-US" sz="800" b="1" dirty="0"/>
              <a:t>にする</a:t>
            </a:r>
            <a:endParaRPr kumimoji="1" lang="ja-JP" altLang="en-US" sz="400" b="1" dirty="0"/>
          </a:p>
        </p:txBody>
      </p:sp>
      <p:sp>
        <p:nvSpPr>
          <p:cNvPr id="36" name="四角形: 角を丸くする 35">
            <a:extLst>
              <a:ext uri="{FF2B5EF4-FFF2-40B4-BE49-F238E27FC236}">
                <a16:creationId xmlns:a16="http://schemas.microsoft.com/office/drawing/2014/main" id="{AB4C2A2D-9240-EDBD-C317-786B2F0B439B}"/>
              </a:ext>
            </a:extLst>
          </p:cNvPr>
          <p:cNvSpPr>
            <a:spLocks/>
          </p:cNvSpPr>
          <p:nvPr/>
        </p:nvSpPr>
        <p:spPr>
          <a:xfrm>
            <a:off x="7023551" y="746211"/>
            <a:ext cx="4919529" cy="2420005"/>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C36AF81-6A27-5DF0-5677-924E9C819293}"/>
              </a:ext>
            </a:extLst>
          </p:cNvPr>
          <p:cNvSpPr/>
          <p:nvPr/>
        </p:nvSpPr>
        <p:spPr>
          <a:xfrm>
            <a:off x="7032722" y="3415801"/>
            <a:ext cx="4919529" cy="2552854"/>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531273D5-EDE3-11B0-B91C-0D5878763265}"/>
              </a:ext>
            </a:extLst>
          </p:cNvPr>
          <p:cNvPicPr>
            <a:picLocks/>
          </p:cNvPicPr>
          <p:nvPr/>
        </p:nvPicPr>
        <p:blipFill>
          <a:blip r:embed="rId4"/>
          <a:stretch>
            <a:fillRect/>
          </a:stretch>
        </p:blipFill>
        <p:spPr>
          <a:xfrm>
            <a:off x="7143976" y="3731248"/>
            <a:ext cx="1466624" cy="859119"/>
          </a:xfrm>
          <a:prstGeom prst="rect">
            <a:avLst/>
          </a:prstGeom>
        </p:spPr>
      </p:pic>
      <p:pic>
        <p:nvPicPr>
          <p:cNvPr id="1026" name="Picture 2" descr="WebView2APISample アプリの実行">
            <a:extLst>
              <a:ext uri="{FF2B5EF4-FFF2-40B4-BE49-F238E27FC236}">
                <a16:creationId xmlns:a16="http://schemas.microsoft.com/office/drawing/2014/main" id="{786172C5-BE22-6FE9-70AE-74E8458603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2156" y="4311581"/>
            <a:ext cx="686572" cy="397846"/>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descr="部屋, 賭博場 が含まれている画像&#10;&#10;AI によって生成されたコンテンツは間違っている可能性があります。">
            <a:extLst>
              <a:ext uri="{FF2B5EF4-FFF2-40B4-BE49-F238E27FC236}">
                <a16:creationId xmlns:a16="http://schemas.microsoft.com/office/drawing/2014/main" id="{8E9EFDF4-2BCC-56FD-6252-F85371325FD0}"/>
              </a:ext>
            </a:extLst>
          </p:cNvPr>
          <p:cNvPicPr/>
          <p:nvPr/>
        </p:nvPicPr>
        <p:blipFill>
          <a:blip r:embed="rId6"/>
          <a:stretch>
            <a:fillRect/>
          </a:stretch>
        </p:blipFill>
        <p:spPr>
          <a:xfrm>
            <a:off x="10691256" y="4058777"/>
            <a:ext cx="1158274" cy="683630"/>
          </a:xfrm>
          <a:prstGeom prst="rect">
            <a:avLst/>
          </a:prstGeom>
        </p:spPr>
      </p:pic>
      <p:pic>
        <p:nvPicPr>
          <p:cNvPr id="42" name="図 41" descr="ロゴ, アイコン&#10;&#10;AI によって生成されたコンテンツは間違っている可能性があります。">
            <a:extLst>
              <a:ext uri="{FF2B5EF4-FFF2-40B4-BE49-F238E27FC236}">
                <a16:creationId xmlns:a16="http://schemas.microsoft.com/office/drawing/2014/main" id="{A3BE9140-324E-4754-4223-7B649CE936AB}"/>
              </a:ext>
            </a:extLst>
          </p:cNvPr>
          <p:cNvPicPr/>
          <p:nvPr/>
        </p:nvPicPr>
        <p:blipFill>
          <a:blip r:embed="rId7"/>
          <a:stretch>
            <a:fillRect/>
          </a:stretch>
        </p:blipFill>
        <p:spPr>
          <a:xfrm>
            <a:off x="10932449" y="5087943"/>
            <a:ext cx="643597" cy="629116"/>
          </a:xfrm>
          <a:prstGeom prst="rect">
            <a:avLst/>
          </a:prstGeom>
        </p:spPr>
      </p:pic>
      <p:sp>
        <p:nvSpPr>
          <p:cNvPr id="45" name="ひし形 44">
            <a:extLst>
              <a:ext uri="{FF2B5EF4-FFF2-40B4-BE49-F238E27FC236}">
                <a16:creationId xmlns:a16="http://schemas.microsoft.com/office/drawing/2014/main" id="{AC2A33F9-D23A-E1BF-8070-8A636ECDDA05}"/>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46" name="コネクタ: カギ線 45">
            <a:extLst>
              <a:ext uri="{FF2B5EF4-FFF2-40B4-BE49-F238E27FC236}">
                <a16:creationId xmlns:a16="http://schemas.microsoft.com/office/drawing/2014/main" id="{5B278C19-41EF-91A0-1330-9B5E1F8D5D0B}"/>
              </a:ext>
            </a:extLst>
          </p:cNvPr>
          <p:cNvCxnSpPr>
            <a:cxnSpLocks/>
            <a:endCxn id="1025" idx="3"/>
          </p:cNvCxnSpPr>
          <p:nvPr/>
        </p:nvCxnSpPr>
        <p:spPr>
          <a:xfrm rot="10800000">
            <a:off x="8673207" y="4373437"/>
            <a:ext cx="2259244" cy="1029066"/>
          </a:xfrm>
          <a:prstGeom prst="bentConnector3">
            <a:avLst>
              <a:gd name="adj1" fmla="val 24816"/>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C8062C9-B741-8172-DF62-932172D25746}"/>
              </a:ext>
            </a:extLst>
          </p:cNvPr>
          <p:cNvSpPr txBox="1"/>
          <p:nvPr/>
        </p:nvSpPr>
        <p:spPr>
          <a:xfrm>
            <a:off x="9097507" y="4077426"/>
            <a:ext cx="1049097" cy="215444"/>
          </a:xfrm>
          <a:prstGeom prst="rect">
            <a:avLst/>
          </a:prstGeom>
          <a:noFill/>
        </p:spPr>
        <p:txBody>
          <a:bodyPr wrap="square" rtlCol="0">
            <a:spAutoFit/>
          </a:bodyPr>
          <a:lstStyle/>
          <a:p>
            <a:pPr algn="ctr"/>
            <a:r>
              <a:rPr lang="ja-JP" altLang="en-US" sz="800" b="1" dirty="0"/>
              <a:t>添付ファイル取得</a:t>
            </a:r>
            <a:endParaRPr kumimoji="1" lang="ja-JP" altLang="en-US" sz="400" b="1" dirty="0"/>
          </a:p>
        </p:txBody>
      </p:sp>
      <p:sp>
        <p:nvSpPr>
          <p:cNvPr id="50" name="ひし形 49">
            <a:extLst>
              <a:ext uri="{FF2B5EF4-FFF2-40B4-BE49-F238E27FC236}">
                <a16:creationId xmlns:a16="http://schemas.microsoft.com/office/drawing/2014/main" id="{CB0810E1-9F6F-6930-EBC0-582CD24EFC47}"/>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51" name="コネクタ: カギ線 50">
            <a:extLst>
              <a:ext uri="{FF2B5EF4-FFF2-40B4-BE49-F238E27FC236}">
                <a16:creationId xmlns:a16="http://schemas.microsoft.com/office/drawing/2014/main" id="{612AF02D-1591-6E53-3562-7292BCCAE86D}"/>
              </a:ext>
            </a:extLst>
          </p:cNvPr>
          <p:cNvCxnSpPr>
            <a:cxnSpLocks/>
            <a:stCxn id="41" idx="0"/>
            <a:endCxn id="50" idx="3"/>
          </p:cNvCxnSpPr>
          <p:nvPr/>
        </p:nvCxnSpPr>
        <p:spPr>
          <a:xfrm rot="16200000" flipV="1">
            <a:off x="9909527" y="2697910"/>
            <a:ext cx="131683" cy="2590051"/>
          </a:xfrm>
          <a:prstGeom prst="bentConnector2">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240366E5-522F-BED1-7E22-A83EE668803E}"/>
              </a:ext>
            </a:extLst>
          </p:cNvPr>
          <p:cNvSpPr txBox="1"/>
          <p:nvPr/>
        </p:nvSpPr>
        <p:spPr>
          <a:xfrm>
            <a:off x="9946510" y="5383355"/>
            <a:ext cx="1049098" cy="461665"/>
          </a:xfrm>
          <a:prstGeom prst="rect">
            <a:avLst/>
          </a:prstGeom>
          <a:noFill/>
        </p:spPr>
        <p:txBody>
          <a:bodyPr wrap="square" rtlCol="0">
            <a:spAutoFit/>
          </a:bodyPr>
          <a:lstStyle>
            <a:defPPr>
              <a:defRPr lang="ja-JP"/>
            </a:defPPr>
            <a:lvl1pPr algn="ctr">
              <a:defRPr sz="1000"/>
            </a:lvl1pPr>
          </a:lstStyle>
          <a:p>
            <a:r>
              <a:rPr lang="ja-JP" altLang="en-US" sz="800" dirty="0"/>
              <a:t>添付ファイルは</a:t>
            </a:r>
            <a:r>
              <a:rPr lang="en-US" altLang="ja-JP" sz="800" dirty="0"/>
              <a:t>SPO</a:t>
            </a:r>
            <a:r>
              <a:rPr lang="ja-JP" altLang="en-US" sz="800" dirty="0"/>
              <a:t>に保存する場合</a:t>
            </a:r>
            <a:r>
              <a:rPr lang="ja-JP" altLang="en-US" sz="800" dirty="0">
                <a:solidFill>
                  <a:srgbClr val="00B050"/>
                </a:solidFill>
              </a:rPr>
              <a:t>（お薦め</a:t>
            </a:r>
            <a:r>
              <a:rPr lang="en-US" altLang="ja-JP" sz="800" dirty="0">
                <a:solidFill>
                  <a:srgbClr val="00B050"/>
                </a:solidFill>
              </a:rPr>
              <a:t>)</a:t>
            </a:r>
            <a:endParaRPr lang="ja-JP" altLang="en-US" sz="800" dirty="0">
              <a:solidFill>
                <a:srgbClr val="00B050"/>
              </a:solidFill>
            </a:endParaRPr>
          </a:p>
        </p:txBody>
      </p:sp>
      <p:sp>
        <p:nvSpPr>
          <p:cNvPr id="53" name="テキスト ボックス 52">
            <a:extLst>
              <a:ext uri="{FF2B5EF4-FFF2-40B4-BE49-F238E27FC236}">
                <a16:creationId xmlns:a16="http://schemas.microsoft.com/office/drawing/2014/main" id="{B2CB038B-03D1-0D8B-10DF-6400006EECF2}"/>
              </a:ext>
            </a:extLst>
          </p:cNvPr>
          <p:cNvSpPr txBox="1"/>
          <p:nvPr/>
        </p:nvSpPr>
        <p:spPr>
          <a:xfrm>
            <a:off x="9741408" y="3623980"/>
            <a:ext cx="1396882" cy="338554"/>
          </a:xfrm>
          <a:prstGeom prst="rect">
            <a:avLst/>
          </a:prstGeom>
          <a:noFill/>
        </p:spPr>
        <p:txBody>
          <a:bodyPr wrap="square" rtlCol="0">
            <a:spAutoFit/>
          </a:bodyPr>
          <a:lstStyle>
            <a:defPPr>
              <a:defRPr lang="ja-JP"/>
            </a:defPPr>
            <a:lvl1pPr algn="ctr">
              <a:defRPr sz="1000"/>
            </a:lvl1pPr>
          </a:lstStyle>
          <a:p>
            <a:r>
              <a:rPr lang="ja-JP" altLang="en-US" sz="800" dirty="0">
                <a:solidFill>
                  <a:schemeClr val="accent1">
                    <a:lumMod val="60000"/>
                    <a:lumOff val="40000"/>
                  </a:schemeClr>
                </a:solidFill>
              </a:rPr>
              <a:t>添付ファイルは</a:t>
            </a:r>
            <a:endParaRPr lang="en-US" altLang="ja-JP" sz="800" dirty="0">
              <a:solidFill>
                <a:schemeClr val="accent1">
                  <a:lumMod val="60000"/>
                  <a:lumOff val="40000"/>
                </a:schemeClr>
              </a:solidFill>
            </a:endParaRPr>
          </a:p>
          <a:p>
            <a:r>
              <a:rPr lang="en-US" altLang="ja-JP" sz="800" dirty="0">
                <a:solidFill>
                  <a:schemeClr val="accent1">
                    <a:lumMod val="60000"/>
                    <a:lumOff val="40000"/>
                  </a:schemeClr>
                </a:solidFill>
              </a:rPr>
              <a:t>Dataverse</a:t>
            </a:r>
            <a:r>
              <a:rPr lang="ja-JP" altLang="en-US" sz="800" dirty="0">
                <a:solidFill>
                  <a:schemeClr val="accent1">
                    <a:lumMod val="60000"/>
                    <a:lumOff val="40000"/>
                  </a:schemeClr>
                </a:solidFill>
              </a:rPr>
              <a:t>に保存する場合</a:t>
            </a:r>
          </a:p>
        </p:txBody>
      </p:sp>
      <p:sp>
        <p:nvSpPr>
          <p:cNvPr id="59" name="テキスト ボックス 58">
            <a:extLst>
              <a:ext uri="{FF2B5EF4-FFF2-40B4-BE49-F238E27FC236}">
                <a16:creationId xmlns:a16="http://schemas.microsoft.com/office/drawing/2014/main" id="{EEA18915-2B03-2711-02B3-AA6653EB607F}"/>
              </a:ext>
            </a:extLst>
          </p:cNvPr>
          <p:cNvSpPr txBox="1"/>
          <p:nvPr/>
        </p:nvSpPr>
        <p:spPr>
          <a:xfrm>
            <a:off x="7111744" y="4944435"/>
            <a:ext cx="2691085" cy="954107"/>
          </a:xfrm>
          <a:prstGeom prst="rect">
            <a:avLst/>
          </a:prstGeom>
          <a:noFill/>
        </p:spPr>
        <p:txBody>
          <a:bodyPr wrap="square" rtlCol="0">
            <a:spAutoFit/>
          </a:bodyPr>
          <a:lstStyle/>
          <a:p>
            <a:pPr marL="228600" indent="-228600">
              <a:buFont typeface="+mj-lt"/>
              <a:buAutoNum type="arabicPeriod"/>
            </a:pPr>
            <a:r>
              <a:rPr kumimoji="1" lang="en-US" altLang="ja-JP" sz="700" dirty="0"/>
              <a:t>Power</a:t>
            </a:r>
            <a:r>
              <a:rPr lang="ja-JP" altLang="en-US" sz="700" dirty="0"/>
              <a:t> </a:t>
            </a:r>
            <a:r>
              <a:rPr lang="en-US" altLang="ja-JP" sz="700" dirty="0"/>
              <a:t>Apps</a:t>
            </a:r>
            <a:r>
              <a:rPr lang="ja-JP" altLang="en-US" sz="700" dirty="0"/>
              <a:t>　は直接</a:t>
            </a:r>
            <a:r>
              <a:rPr lang="en-US" altLang="ja-JP" sz="700" dirty="0"/>
              <a:t>Dataverse</a:t>
            </a:r>
            <a:r>
              <a:rPr lang="ja-JP" altLang="en-US" sz="700" dirty="0"/>
              <a:t>あるいは</a:t>
            </a:r>
            <a:r>
              <a:rPr lang="en-US" altLang="ja-JP" sz="700" dirty="0"/>
              <a:t>SPO</a:t>
            </a:r>
            <a:r>
              <a:rPr lang="ja-JP" altLang="en-US" sz="700" dirty="0"/>
              <a:t>からファイル内容を取得し、画面に保存</a:t>
            </a:r>
            <a:endParaRPr lang="en-US" altLang="ja-JP" sz="700" dirty="0"/>
          </a:p>
          <a:p>
            <a:pPr marL="228600" indent="-228600">
              <a:buFont typeface="+mj-lt"/>
              <a:buAutoNum type="arabicPeriod"/>
            </a:pPr>
            <a:r>
              <a:rPr kumimoji="1" lang="ja-JP" altLang="en-US" sz="700" dirty="0"/>
              <a:t>埋め込みの</a:t>
            </a:r>
            <a:r>
              <a:rPr kumimoji="1" lang="en-US" altLang="ja-JP" sz="700" dirty="0" err="1"/>
              <a:t>WebControl</a:t>
            </a:r>
            <a:r>
              <a:rPr kumimoji="1" lang="ja-JP" altLang="en-US" sz="700" dirty="0"/>
              <a:t>に</a:t>
            </a:r>
            <a:r>
              <a:rPr kumimoji="1" lang="en-US" altLang="ja-JP" sz="700" dirty="0"/>
              <a:t>JavaScript</a:t>
            </a:r>
            <a:r>
              <a:rPr kumimoji="1" lang="ja-JP" altLang="en-US" sz="700" dirty="0"/>
              <a:t>を</a:t>
            </a:r>
            <a:r>
              <a:rPr kumimoji="1" lang="en-US" altLang="ja-JP" sz="700" dirty="0"/>
              <a:t>Trigger</a:t>
            </a:r>
            <a:r>
              <a:rPr kumimoji="1" lang="ja-JP" altLang="en-US" sz="700" dirty="0"/>
              <a:t>、</a:t>
            </a:r>
            <a:r>
              <a:rPr kumimoji="1" lang="en-US" altLang="ja-JP" sz="700" dirty="0"/>
              <a:t>JavaScript</a:t>
            </a:r>
            <a:r>
              <a:rPr kumimoji="1" lang="ja-JP" altLang="en-US" sz="700" dirty="0"/>
              <a:t>を利用し、</a:t>
            </a:r>
            <a:r>
              <a:rPr kumimoji="1" lang="en-US" altLang="ja-JP" sz="700" dirty="0"/>
              <a:t>DOM Interface</a:t>
            </a:r>
            <a:r>
              <a:rPr lang="ja-JP" altLang="en-US" sz="700" dirty="0"/>
              <a:t>と</a:t>
            </a:r>
            <a:r>
              <a:rPr lang="en-US" altLang="ja-JP" sz="700" dirty="0" err="1"/>
              <a:t>FileObject</a:t>
            </a:r>
            <a:r>
              <a:rPr lang="ja-JP" altLang="en-US" sz="700" dirty="0"/>
              <a:t>を利用し、</a:t>
            </a:r>
            <a:r>
              <a:rPr lang="en-US" altLang="ja-JP" sz="700" dirty="0"/>
              <a:t>JavaScript</a:t>
            </a:r>
            <a:r>
              <a:rPr lang="ja-JP" altLang="en-US" sz="700" dirty="0"/>
              <a:t>により指定場所（一定のルールあるいは事前設定）にファイル毎に</a:t>
            </a:r>
            <a:r>
              <a:rPr lang="en-US" altLang="ja-JP" sz="700" dirty="0"/>
              <a:t>Download</a:t>
            </a:r>
            <a:r>
              <a:rPr lang="ja-JP" altLang="en-US" sz="700" dirty="0"/>
              <a:t>する</a:t>
            </a:r>
            <a:endParaRPr lang="en-US" altLang="ja-JP" sz="700" dirty="0"/>
          </a:p>
          <a:p>
            <a:r>
              <a:rPr kumimoji="1" lang="en-US" altLang="ja-JP" sz="700" dirty="0"/>
              <a:t>※</a:t>
            </a:r>
            <a:r>
              <a:rPr kumimoji="1" lang="ja-JP" altLang="en-US" sz="700" dirty="0"/>
              <a:t>　ファイル</a:t>
            </a:r>
            <a:r>
              <a:rPr kumimoji="1" lang="en-US" altLang="ja-JP" sz="700" dirty="0"/>
              <a:t>Upload</a:t>
            </a:r>
            <a:r>
              <a:rPr kumimoji="1" lang="ja-JP" altLang="en-US" sz="700" dirty="0"/>
              <a:t>自体は、</a:t>
            </a:r>
            <a:r>
              <a:rPr kumimoji="1" lang="en-US" altLang="ja-JP" sz="700" dirty="0"/>
              <a:t>PowerApps</a:t>
            </a:r>
            <a:r>
              <a:rPr kumimoji="1" lang="ja-JP" altLang="en-US" sz="700" dirty="0"/>
              <a:t>の内容</a:t>
            </a:r>
            <a:r>
              <a:rPr kumimoji="1" lang="en-US" altLang="ja-JP" sz="700" dirty="0" err="1"/>
              <a:t>FileUpload</a:t>
            </a:r>
            <a:r>
              <a:rPr lang="ja-JP" altLang="en-US" sz="700" dirty="0"/>
              <a:t> </a:t>
            </a:r>
            <a:r>
              <a:rPr lang="en-US" altLang="ja-JP" sz="700" dirty="0"/>
              <a:t>Control</a:t>
            </a:r>
            <a:r>
              <a:rPr lang="ja-JP" altLang="en-US" sz="700" dirty="0"/>
              <a:t>を利用し、そのまま対応可能</a:t>
            </a:r>
            <a:endParaRPr kumimoji="1" lang="ja-JP" altLang="en-US" sz="700" dirty="0"/>
          </a:p>
        </p:txBody>
      </p:sp>
      <p:sp>
        <p:nvSpPr>
          <p:cNvPr id="1025" name="ひし形 1024">
            <a:extLst>
              <a:ext uri="{FF2B5EF4-FFF2-40B4-BE49-F238E27FC236}">
                <a16:creationId xmlns:a16="http://schemas.microsoft.com/office/drawing/2014/main" id="{AC3B1F0B-E566-6EF5-AAC0-CDE800C734BB}"/>
              </a:ext>
            </a:extLst>
          </p:cNvPr>
          <p:cNvSpPr/>
          <p:nvPr/>
        </p:nvSpPr>
        <p:spPr>
          <a:xfrm>
            <a:off x="8603465" y="4339237"/>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032" name="テキスト ボックス 1031">
            <a:extLst>
              <a:ext uri="{FF2B5EF4-FFF2-40B4-BE49-F238E27FC236}">
                <a16:creationId xmlns:a16="http://schemas.microsoft.com/office/drawing/2014/main" id="{D4139182-7A25-C154-76AA-09ACC96E7A63}"/>
              </a:ext>
            </a:extLst>
          </p:cNvPr>
          <p:cNvSpPr txBox="1"/>
          <p:nvPr/>
        </p:nvSpPr>
        <p:spPr>
          <a:xfrm>
            <a:off x="7106590" y="781772"/>
            <a:ext cx="1595228" cy="307777"/>
          </a:xfrm>
          <a:prstGeom prst="rect">
            <a:avLst/>
          </a:prstGeom>
          <a:noFill/>
        </p:spPr>
        <p:txBody>
          <a:bodyPr wrap="square">
            <a:spAutoFit/>
          </a:bodyPr>
          <a:lstStyle/>
          <a:p>
            <a:r>
              <a:rPr kumimoji="0" lang="ja-JP" altLang="en-US" sz="1400" dirty="0">
                <a:latin typeface="Arial" panose="020B0604020202020204" pitchFamily="34" charset="0"/>
              </a:rPr>
              <a:t>既定案</a:t>
            </a:r>
            <a:endParaRPr lang="ja-JP" altLang="en-US" sz="1400" dirty="0"/>
          </a:p>
        </p:txBody>
      </p:sp>
      <p:sp>
        <p:nvSpPr>
          <p:cNvPr id="1033" name="テキスト ボックス 1032">
            <a:extLst>
              <a:ext uri="{FF2B5EF4-FFF2-40B4-BE49-F238E27FC236}">
                <a16:creationId xmlns:a16="http://schemas.microsoft.com/office/drawing/2014/main" id="{AA6A1C5F-CD32-06FC-BF97-C539693B7948}"/>
              </a:ext>
            </a:extLst>
          </p:cNvPr>
          <p:cNvSpPr txBox="1"/>
          <p:nvPr/>
        </p:nvSpPr>
        <p:spPr>
          <a:xfrm>
            <a:off x="7055415" y="3453109"/>
            <a:ext cx="1979778" cy="307777"/>
          </a:xfrm>
          <a:prstGeom prst="rect">
            <a:avLst/>
          </a:prstGeom>
          <a:noFill/>
        </p:spPr>
        <p:txBody>
          <a:bodyPr wrap="square">
            <a:spAutoFit/>
          </a:bodyPr>
          <a:lstStyle/>
          <a:p>
            <a:r>
              <a:rPr kumimoji="0" lang="ja-JP" altLang="en-US" sz="1400" dirty="0">
                <a:solidFill>
                  <a:srgbClr val="C00000"/>
                </a:solidFill>
                <a:latin typeface="Arial" panose="020B0604020202020204" pitchFamily="34" charset="0"/>
              </a:rPr>
              <a:t>向上案（</a:t>
            </a:r>
            <a:r>
              <a:rPr kumimoji="0" lang="en-US" altLang="ja-JP" sz="1400" dirty="0">
                <a:solidFill>
                  <a:srgbClr val="C00000"/>
                </a:solidFill>
                <a:latin typeface="Arial" panose="020B0604020202020204" pitchFamily="34" charset="0"/>
              </a:rPr>
              <a:t>POC</a:t>
            </a:r>
            <a:r>
              <a:rPr kumimoji="0" lang="ja-JP" altLang="en-US" sz="1400" dirty="0">
                <a:solidFill>
                  <a:srgbClr val="C00000"/>
                </a:solidFill>
                <a:latin typeface="Arial" panose="020B0604020202020204" pitchFamily="34" charset="0"/>
              </a:rPr>
              <a:t>）</a:t>
            </a:r>
            <a:endParaRPr lang="ja-JP" altLang="en-US" sz="1400"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実現方法－検索機能１</a:t>
            </a:r>
          </a:p>
        </p:txBody>
      </p:sp>
      <p:sp>
        <p:nvSpPr>
          <p:cNvPr id="15" name="テキスト ボックス 14"/>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SharePointの場合: Microsoft Graph Search APIをPower Automateで呼び出し、</a:t>
            </a:r>
            <a:r>
              <a:rPr kumimoji="0" lang="ja-JP" altLang="en-US" sz="1400">
                <a:latin typeface="Arial" panose="020B0604020202020204" pitchFamily="34" charset="0"/>
              </a:rPr>
              <a:t>保存</a:t>
            </a:r>
            <a:r>
              <a:rPr kumimoji="0" lang="en-US" altLang="ja-JP" sz="1400">
                <a:latin typeface="Arial" panose="020B0604020202020204" pitchFamily="34" charset="0"/>
              </a:rPr>
              <a:t>Document Library</a:t>
            </a:r>
            <a:r>
              <a:rPr kumimoji="0" lang="ja-JP" altLang="en-US" sz="1400">
                <a:latin typeface="Arial" panose="020B0604020202020204" pitchFamily="34" charset="0"/>
              </a:rPr>
              <a:t>であるかどうかでさらにフィルタ後、</a:t>
            </a:r>
            <a:r>
              <a:rPr kumimoji="0" lang="zh-CN" altLang="zh-CN" sz="1400">
                <a:latin typeface="Arial" panose="020B0604020202020204" pitchFamily="34" charset="0"/>
              </a:rPr>
              <a:t>結果をPowerAppsに返</a:t>
            </a:r>
            <a:r>
              <a:rPr kumimoji="0" lang="ja-JP" altLang="en-US" sz="1400">
                <a:latin typeface="Arial" panose="020B0604020202020204" pitchFamily="34" charset="0"/>
              </a:rPr>
              <a:t>す</a:t>
            </a:r>
            <a:r>
              <a:rPr kumimoji="0" lang="ja-JP" altLang="en-US" sz="1400">
                <a:solidFill>
                  <a:srgbClr val="00B050"/>
                </a:solidFill>
                <a:latin typeface="Arial" panose="020B0604020202020204" pitchFamily="34" charset="0"/>
              </a:rPr>
              <a:t>（お薦め）</a:t>
            </a:r>
            <a:endParaRPr kumimoji="0" lang="zh-CN" altLang="zh-CN" sz="140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パフォーマンス: インデックス化により高速化。キャッシュ使用（PowerAppsのCollection）。 </a:t>
            </a:r>
          </a:p>
          <a:p>
            <a:pPr algn="l"/>
            <a:endParaRPr lang="en-US" altLang="ja-JP">
              <a:latin typeface="Yu Gothic UI" panose="020B0500000000000000" pitchFamily="50" charset="-128"/>
              <a:ea typeface="Yu Gothic UI" panose="020B0500000000000000" pitchFamily="50" charset="-128"/>
            </a:endParaRPr>
          </a:p>
        </p:txBody>
      </p:sp>
      <p:sp>
        <p:nvSpPr>
          <p:cNvPr id="5" name="Rectangle 1"/>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3180687244"/>
              </p:ext>
            </p:extLst>
          </p:nvPr>
        </p:nvGraphicFramePr>
        <p:xfrm>
          <a:off x="738481" y="3030466"/>
          <a:ext cx="10948606" cy="3092925"/>
        </p:xfrm>
        <a:graphic>
          <a:graphicData uri="http://schemas.openxmlformats.org/drawingml/2006/table">
            <a:tbl>
              <a:tblPr firstRow="1" bandRow="1">
                <a:tableStyleId>{35758FB7-9AC5-4552-8A53-C91805E547FA}</a:tableStyleId>
              </a:tblPr>
              <a:tblGrid>
                <a:gridCol w="1061761">
                  <a:extLst>
                    <a:ext uri="{9D8B030D-6E8A-4147-A177-3AD203B41FA5}">
                      <a16:colId xmlns:a16="http://schemas.microsoft.com/office/drawing/2014/main" val="20000"/>
                    </a:ext>
                  </a:extLst>
                </a:gridCol>
                <a:gridCol w="1774235">
                  <a:extLst>
                    <a:ext uri="{9D8B030D-6E8A-4147-A177-3AD203B41FA5}">
                      <a16:colId xmlns:a16="http://schemas.microsoft.com/office/drawing/2014/main" val="20001"/>
                    </a:ext>
                  </a:extLst>
                </a:gridCol>
                <a:gridCol w="2535382">
                  <a:extLst>
                    <a:ext uri="{9D8B030D-6E8A-4147-A177-3AD203B41FA5}">
                      <a16:colId xmlns:a16="http://schemas.microsoft.com/office/drawing/2014/main" val="20002"/>
                    </a:ext>
                  </a:extLst>
                </a:gridCol>
                <a:gridCol w="2815549">
                  <a:extLst>
                    <a:ext uri="{9D8B030D-6E8A-4147-A177-3AD203B41FA5}">
                      <a16:colId xmlns:a16="http://schemas.microsoft.com/office/drawing/2014/main" val="20003"/>
                    </a:ext>
                  </a:extLst>
                </a:gridCol>
                <a:gridCol w="2761679">
                  <a:extLst>
                    <a:ext uri="{9D8B030D-6E8A-4147-A177-3AD203B41FA5}">
                      <a16:colId xmlns:a16="http://schemas.microsoft.com/office/drawing/2014/main" val="20004"/>
                    </a:ext>
                  </a:extLst>
                </a:gridCol>
              </a:tblGrid>
              <a:tr h="286187">
                <a:tc>
                  <a:txBody>
                    <a:bodyPr/>
                    <a:lstStyle/>
                    <a:p>
                      <a:r>
                        <a:rPr lang="ja-JP" altLang="en-US" sz="900" dirty="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a:t>PostgreSQL (with extensions)</a:t>
                      </a:r>
                    </a:p>
                  </a:txBody>
                  <a:tcPr marL="28046" marR="28046" marT="14023" marB="14023" anchor="ctr"/>
                </a:tc>
                <a:tc>
                  <a:txBody>
                    <a:bodyPr/>
                    <a:lstStyle/>
                    <a:p>
                      <a:r>
                        <a:rPr lang="de-DE" sz="900"/>
                        <a:t>SharePoint Online</a:t>
                      </a:r>
                    </a:p>
                  </a:txBody>
                  <a:tcPr marL="28046" marR="28046" marT="14023" marB="14023" anchor="ctr"/>
                </a:tc>
                <a:extLst>
                  <a:ext uri="{0D108BD9-81ED-4DB2-BD59-A6C34878D82A}">
                    <a16:rowId xmlns:a16="http://schemas.microsoft.com/office/drawing/2014/main" val="10000"/>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a:t>varbinary(max), varbinary, image, blob, nvarchar(max), varchar(max) </a:t>
                      </a:r>
                      <a:r>
                        <a:rPr lang="ja-JP" altLang="en-US" sz="900"/>
                        <a:t>など</a:t>
                      </a:r>
                    </a:p>
                  </a:txBody>
                  <a:tcPr marL="28046" marR="28046" marT="14023" marB="14023" anchor="ctr"/>
                </a:tc>
                <a:tc>
                  <a:txBody>
                    <a:bodyPr/>
                    <a:lstStyle/>
                    <a:p>
                      <a:r>
                        <a:rPr lang="ja-JP" altLang="en-US" sz="900"/>
                        <a:t>ファイル </a:t>
                      </a:r>
                      <a:r>
                        <a:rPr lang="en-US" altLang="ja-JP" sz="900"/>
                        <a:t>(File) </a:t>
                      </a:r>
                      <a:r>
                        <a:rPr lang="ja-JP" altLang="en-US" sz="900"/>
                        <a:t>データ型</a:t>
                      </a:r>
                    </a:p>
                  </a:txBody>
                  <a:tcPr marL="28046" marR="28046" marT="14023" marB="14023" anchor="ctr"/>
                </a:tc>
                <a:tc>
                  <a:txBody>
                    <a:bodyPr/>
                    <a:lstStyle/>
                    <a:p>
                      <a:r>
                        <a:rPr lang="de-DE" sz="900"/>
                        <a:t>bytea</a:t>
                      </a:r>
                    </a:p>
                  </a:txBody>
                  <a:tcPr marL="28046" marR="28046" marT="14023" marB="14023" anchor="ctr"/>
                </a:tc>
                <a:tc>
                  <a:txBody>
                    <a:bodyPr/>
                    <a:lstStyle/>
                    <a:p>
                      <a:r>
                        <a:rPr lang="ja-JP" altLang="en-US" sz="900"/>
                        <a:t>バイナリ </a:t>
                      </a:r>
                      <a:r>
                        <a:rPr lang="en-US" altLang="ja-JP" sz="900"/>
                        <a:t>(Binary) </a:t>
                      </a:r>
                      <a:r>
                        <a:rPr lang="ja-JP" altLang="en-US" sz="900"/>
                        <a:t>またはドキュメントライブラリのファイル</a:t>
                      </a:r>
                    </a:p>
                  </a:txBody>
                  <a:tcPr marL="28046" marR="28046" marT="14023" marB="14023" anchor="ctr"/>
                </a:tc>
                <a:extLst>
                  <a:ext uri="{0D108BD9-81ED-4DB2-BD59-A6C34878D82A}">
                    <a16:rowId xmlns:a16="http://schemas.microsoft.com/office/drawing/2014/main" val="10001"/>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a:t>300MB (</a:t>
                      </a:r>
                      <a:r>
                        <a:rPr lang="ja-JP" altLang="en-US" sz="900"/>
                        <a:t>レコードあたり</a:t>
                      </a:r>
                      <a:r>
                        <a:rPr lang="en-US" altLang="ja-JP" sz="900"/>
                        <a:t>)</a:t>
                      </a:r>
                    </a:p>
                  </a:txBody>
                  <a:tcPr marL="28046" marR="28046" marT="14023" marB="14023" anchor="ctr"/>
                </a:tc>
                <a:tc>
                  <a:txBody>
                    <a:bodyPr/>
                    <a:lstStyle/>
                    <a:p>
                      <a:r>
                        <a:rPr lang="ja-JP" altLang="en-US" sz="900"/>
                        <a:t>データベース</a:t>
                      </a:r>
                      <a:r>
                        <a:rPr lang="en-US" altLang="ja-JP" sz="900"/>
                        <a:t>/</a:t>
                      </a:r>
                      <a:r>
                        <a:rPr lang="ja-JP" altLang="en-US" sz="900"/>
                        <a:t>サーバー設定に依存 </a:t>
                      </a:r>
                      <a:r>
                        <a:rPr lang="en-US" altLang="ja-JP" sz="900"/>
                        <a:t>(</a:t>
                      </a:r>
                      <a:r>
                        <a:rPr lang="ja-JP" altLang="en-US" sz="900"/>
                        <a:t>一般的に大きい</a:t>
                      </a:r>
                      <a:r>
                        <a:rPr lang="en-US" altLang="ja-JP" sz="90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0002"/>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a:t>はい</a:t>
                      </a:r>
                      <a:r>
                        <a:rPr lang="ja-JP" altLang="en-US" sz="900"/>
                        <a:t> </a:t>
                      </a:r>
                      <a:r>
                        <a:rPr lang="en-US" altLang="ja-JP" sz="900"/>
                        <a:t>(</a:t>
                      </a:r>
                      <a:r>
                        <a:rPr lang="en-US" altLang="ja-JP" sz="900" err="1"/>
                        <a:t>pg_trgm</a:t>
                      </a:r>
                      <a:r>
                        <a:rPr lang="en-US" altLang="ja-JP" sz="900"/>
                        <a:t> </a:t>
                      </a:r>
                      <a:r>
                        <a:rPr lang="ja-JP" altLang="en-US" sz="900"/>
                        <a:t>拡張など</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a:t>
                      </a:r>
                      <a:r>
                        <a:rPr lang="en-US" altLang="ja-JP" sz="900"/>
                        <a:t>)</a:t>
                      </a:r>
                    </a:p>
                  </a:txBody>
                  <a:tcPr marL="28046" marR="28046" marT="14023" marB="14023" anchor="ctr"/>
                </a:tc>
                <a:extLst>
                  <a:ext uri="{0D108BD9-81ED-4DB2-BD59-A6C34878D82A}">
                    <a16:rowId xmlns:a16="http://schemas.microsoft.com/office/drawing/2014/main" val="10003"/>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10004"/>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ja-JP" altLang="en-US" sz="900"/>
                        <a:t>メタデータ検索、ファイルプロパティ検索</a:t>
                      </a:r>
                      <a:r>
                        <a:rPr lang="en-US" altLang="ja-JP" sz="900"/>
                        <a:t>)</a:t>
                      </a:r>
                    </a:p>
                  </a:txBody>
                  <a:tcPr marL="28046" marR="28046" marT="14023" marB="14023" anchor="ctr"/>
                </a:tc>
                <a:extLst>
                  <a:ext uri="{0D108BD9-81ED-4DB2-BD59-A6C34878D82A}">
                    <a16:rowId xmlns:a16="http://schemas.microsoft.com/office/drawing/2014/main" val="10005"/>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6"/>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7"/>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Autofit/>
          </a:bodyPr>
          <a:lstStyle/>
          <a:p>
            <a:r>
              <a:rPr lang="ja-JP" altLang="en-US" dirty="0"/>
              <a:t>実現方法－ 検索機能２</a:t>
            </a:r>
          </a:p>
        </p:txBody>
      </p:sp>
      <p:sp>
        <p:nvSpPr>
          <p:cNvPr id="15" name="テキスト ボックス 14"/>
          <p:cNvSpPr txBox="1"/>
          <p:nvPr/>
        </p:nvSpPr>
        <p:spPr>
          <a:xfrm>
            <a:off x="414337" y="814891"/>
            <a:ext cx="7764464"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を利用。</a:t>
            </a:r>
            <a:endParaRPr kumimoji="0" lang="en-US" altLang="ja-JP" sz="1400" dirty="0">
              <a:latin typeface="DengXian 本文"/>
            </a:endParaRPr>
          </a:p>
          <a:p>
            <a:pPr marL="342900" indent="-342900">
              <a:buFont typeface="+mj-lt"/>
              <a:buAutoNum type="arabicPeriod"/>
            </a:pPr>
            <a:r>
              <a:rPr lang="en-US" altLang="ja-JP" sz="1200" b="1" dirty="0"/>
              <a:t>Azure AD </a:t>
            </a:r>
            <a:r>
              <a:rPr lang="ja-JP" altLang="en-US" sz="1200" b="1" dirty="0"/>
              <a:t>アプリケーションの登録と権限設定</a:t>
            </a:r>
            <a:r>
              <a:rPr lang="en-US" altLang="ja-JP" sz="1200" b="1" dirty="0"/>
              <a:t>:</a:t>
            </a:r>
            <a:endParaRPr lang="ja-JP" altLang="en-US" sz="1200" dirty="0"/>
          </a:p>
          <a:p>
            <a:pPr lvl="1"/>
            <a:r>
              <a:rPr lang="en-US" altLang="ja-JP" sz="1050" dirty="0"/>
              <a:t>Azure AD </a:t>
            </a:r>
            <a:r>
              <a:rPr lang="ja-JP" altLang="en-US" sz="1050" dirty="0"/>
              <a:t>にアプリケーションを登録し、必要な </a:t>
            </a:r>
            <a:r>
              <a:rPr lang="en-US" altLang="ja-JP" sz="1050" dirty="0"/>
              <a:t>Graph API </a:t>
            </a:r>
            <a:r>
              <a:rPr lang="ja-JP" altLang="en-US" sz="1050" dirty="0"/>
              <a:t>のアクセス許可を付与します。</a:t>
            </a:r>
          </a:p>
          <a:p>
            <a:pPr lvl="1"/>
            <a:r>
              <a:rPr lang="ja-JP" altLang="en-US" sz="1050" dirty="0"/>
              <a:t>アプリケーション </a:t>
            </a:r>
            <a:r>
              <a:rPr lang="en-US" altLang="ja-JP" sz="1050" dirty="0"/>
              <a:t>ID (</a:t>
            </a:r>
            <a:r>
              <a:rPr lang="ja-JP" altLang="en-US" sz="1050" dirty="0"/>
              <a:t>クライアント </a:t>
            </a:r>
            <a:r>
              <a:rPr lang="en-US" altLang="ja-JP" sz="1050" dirty="0"/>
              <a:t>ID) </a:t>
            </a:r>
            <a:r>
              <a:rPr lang="ja-JP" altLang="en-US" sz="1050" dirty="0"/>
              <a:t>と、</a:t>
            </a:r>
            <a:r>
              <a:rPr lang="ja-JP" altLang="en-US" sz="1050" b="1" dirty="0"/>
              <a:t>クライアントシークレット</a:t>
            </a:r>
            <a:r>
              <a:rPr lang="ja-JP" altLang="en-US" sz="1050" dirty="0"/>
              <a:t> または </a:t>
            </a:r>
            <a:r>
              <a:rPr lang="ja-JP" altLang="en-US" sz="1050" b="1" dirty="0"/>
              <a:t>証明書</a:t>
            </a:r>
            <a:r>
              <a:rPr lang="ja-JP" altLang="en-US" sz="1050" dirty="0"/>
              <a:t> を取得します。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05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Files.Read.All</a:t>
            </a:r>
            <a:r>
              <a:rPr kumimoji="0" lang="ja-JP" altLang="ja-JP" sz="105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Sites.Read.All</a:t>
            </a:r>
            <a:r>
              <a:rPr kumimoji="0" lang="ja-JP" altLang="ja-JP" sz="105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050" dirty="0">
              <a:latin typeface="Arial" panose="020B0604020202020204" pitchFamily="34" charset="0"/>
            </a:endParaRPr>
          </a:p>
          <a:p>
            <a:pPr lvl="1" eaLnBrk="0" fontAlgn="base" hangingPunct="0">
              <a:spcBef>
                <a:spcPct val="0"/>
              </a:spcBef>
              <a:spcAft>
                <a:spcPct val="0"/>
              </a:spcAft>
            </a:pPr>
            <a:r>
              <a:rPr kumimoji="0" lang="ja-JP" altLang="ja-JP" sz="105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Power Apps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では、</a:t>
            </a:r>
            <a:r>
              <a:rPr kumimoji="0" lang="ja-JP" altLang="ja-JP" sz="1050" b="1" dirty="0">
                <a:latin typeface="Arial" panose="020B0604020202020204" pitchFamily="34" charset="0"/>
              </a:rPr>
              <a:t>カスタムコネクタ</a:t>
            </a:r>
            <a:r>
              <a:rPr kumimoji="0" lang="ja-JP" altLang="ja-JP" sz="105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Graph API の検索エンドポイント（例: </a:t>
            </a:r>
            <a:r>
              <a:rPr kumimoji="0" lang="ja-JP" altLang="ja-JP" sz="1050" dirty="0">
                <a:latin typeface="Arial Unicode MS"/>
              </a:rPr>
              <a:t>https://graph.microsoft.com/v1.0/sites/{site-id}/drive/root/search(q='{search-query}')</a:t>
            </a:r>
            <a:r>
              <a:rPr kumimoji="0" lang="ja-JP" altLang="ja-JP" sz="1050" dirty="0"/>
              <a:t>）を呼び出すアクションを定義します。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特定のドキュメントライブラリを限定するには、</a:t>
            </a:r>
            <a:r>
              <a:rPr kumimoji="0" lang="ja-JP" altLang="ja-JP" sz="1050" dirty="0">
                <a:latin typeface="Arial Unicode MS"/>
              </a:rPr>
              <a:t>site-id</a:t>
            </a:r>
            <a:r>
              <a:rPr kumimoji="0" lang="ja-JP" altLang="ja-JP" sz="1050" dirty="0"/>
              <a:t> を指定するか、検索クエリ (</a:t>
            </a:r>
            <a:r>
              <a:rPr kumimoji="0" lang="ja-JP" altLang="ja-JP" sz="1050" dirty="0">
                <a:latin typeface="Arial Unicode MS"/>
              </a:rPr>
              <a:t>q</a:t>
            </a:r>
            <a:r>
              <a:rPr kumimoji="0" lang="ja-JP" altLang="ja-JP" sz="1050" dirty="0"/>
              <a:t>) にドキュメントライブラリ名やパスを含めるなどの工夫が必要になります。Graph API の検索機能は、</a:t>
            </a:r>
            <a:r>
              <a:rPr kumimoji="0" lang="ja-JP" altLang="ja-JP" sz="1050" dirty="0">
                <a:latin typeface="Arial Unicode MS"/>
              </a:rPr>
              <a:t>search</a:t>
            </a:r>
            <a:r>
              <a:rPr kumimoji="0" lang="ja-JP" altLang="ja-JP" sz="1050" dirty="0"/>
              <a:t> クエリパラメータで詳細なフィルタリングをサポートしています。例えば、</a:t>
            </a:r>
            <a:r>
              <a:rPr kumimoji="0" lang="ja-JP" altLang="ja-JP" sz="1050" dirty="0">
                <a:latin typeface="Arial Unicode MS"/>
              </a:rPr>
              <a:t>search(q='keyword in:Shared Documents')</a:t>
            </a:r>
            <a:r>
              <a:rPr kumimoji="0" lang="ja-JP" altLang="ja-JP" sz="1050" dirty="0"/>
              <a:t> のように、特定のフォルダを指定できます。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2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200" b="1" dirty="0">
                <a:latin typeface="Arial" panose="020B0604020202020204" pitchFamily="34" charset="0"/>
              </a:rPr>
              <a:t>Power Automate Flow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Automate では、</a:t>
            </a:r>
            <a:r>
              <a:rPr kumimoji="0" lang="ja-JP" altLang="ja-JP" sz="1050" b="1" dirty="0">
                <a:latin typeface="Arial" panose="020B0604020202020204" pitchFamily="34" charset="0"/>
              </a:rPr>
              <a:t>HTTP アクション</a:t>
            </a:r>
            <a:r>
              <a:rPr kumimoji="0" lang="ja-JP" altLang="ja-JP" sz="105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HTTP アクションの設定で、HTTP メソッドを </a:t>
            </a:r>
            <a:r>
              <a:rPr kumimoji="0" lang="ja-JP" altLang="ja-JP" sz="1050" dirty="0">
                <a:latin typeface="Arial Unicode MS"/>
              </a:rPr>
              <a:t>GET</a:t>
            </a:r>
            <a:r>
              <a:rPr kumimoji="0" lang="ja-JP" altLang="ja-JP" sz="1050" dirty="0"/>
              <a:t> または </a:t>
            </a:r>
            <a:r>
              <a:rPr kumimoji="0" lang="ja-JP" altLang="ja-JP" sz="1050" dirty="0">
                <a:latin typeface="Arial Unicode MS"/>
              </a:rPr>
              <a:t>POST</a:t>
            </a:r>
            <a:r>
              <a:rPr kumimoji="0" lang="ja-JP" altLang="ja-JP" sz="1050" dirty="0"/>
              <a:t> に設定し、Graph API のエンドポイント URL を指定します。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ヘッダーには </a:t>
            </a:r>
            <a:r>
              <a:rPr kumimoji="0" lang="ja-JP" altLang="ja-JP" sz="1050" dirty="0">
                <a:latin typeface="Arial Unicode MS"/>
              </a:rPr>
              <a:t>Content-Type: application/json</a:t>
            </a:r>
            <a:r>
              <a:rPr kumimoji="0" lang="ja-JP" altLang="ja-JP" sz="1050" dirty="0"/>
              <a:t> などを設定します。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Unicode MS"/>
              </a:rPr>
              <a:t>uri</a:t>
            </a:r>
            <a:r>
              <a:rPr kumimoji="0" lang="ja-JP" altLang="ja-JP" sz="1050" dirty="0"/>
              <a:t> パラメータで検索クエリを指定し、ドキュメントライブラリを限定するための </a:t>
            </a:r>
            <a:r>
              <a:rPr kumimoji="0" lang="ja-JP" altLang="ja-JP" sz="1050" dirty="0">
                <a:latin typeface="Arial Unicode MS"/>
              </a:rPr>
              <a:t>in:</a:t>
            </a:r>
            <a:r>
              <a:rPr kumimoji="0" lang="ja-JP" altLang="ja-JP" sz="1050" dirty="0"/>
              <a:t> 演算子などを活用します。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取得した JSON レスポンスを解析し、必要に応じて後続のアクション（例: メール送信、SharePoint リストへの記録など）を実行します。</a:t>
            </a:r>
          </a:p>
        </p:txBody>
      </p:sp>
      <p:pic>
        <p:nvPicPr>
          <p:cNvPr id="2050" name="Picture 2" descr="Microsoft Graph API - Cyderes Documentation">
            <a:extLst>
              <a:ext uri="{FF2B5EF4-FFF2-40B4-BE49-F238E27FC236}">
                <a16:creationId xmlns:a16="http://schemas.microsoft.com/office/drawing/2014/main" id="{43295ADE-FC47-FFA1-997D-4CE580DD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7559" y="2879621"/>
            <a:ext cx="1437641" cy="718821"/>
          </a:xfrm>
          <a:prstGeom prst="rect">
            <a:avLst/>
          </a:prstGeom>
          <a:noFill/>
          <a:extLst>
            <a:ext uri="{909E8E84-426E-40DD-AFC4-6F175D3DCCD1}">
              <a14:hiddenFill xmlns:a14="http://schemas.microsoft.com/office/drawing/2010/main">
                <a:solidFill>
                  <a:srgbClr val="FFFFFF"/>
                </a:solidFill>
              </a14:hiddenFill>
            </a:ext>
          </a:extLst>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2386FB-898C-0717-BDB7-73A999872525}"/>
              </a:ext>
            </a:extLst>
          </p:cNvPr>
          <p:cNvPicPr>
            <a:picLocks noGrp="1"/>
          </p:cNvPicPr>
          <p:nvPr>
            <p:ph sz="quarter" idx="10"/>
          </p:nvPr>
        </p:nvPicPr>
        <p:blipFill>
          <a:blip r:embed="rId4"/>
          <a:stretch>
            <a:fillRect/>
          </a:stretch>
        </p:blipFill>
        <p:spPr>
          <a:xfrm>
            <a:off x="9090656" y="941625"/>
            <a:ext cx="1084608" cy="623650"/>
          </a:xfrm>
        </p:spPr>
      </p:pic>
      <p:pic>
        <p:nvPicPr>
          <p:cNvPr id="4" name="図 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269F6357-5908-BEC3-1B53-CE426C0999BC}"/>
              </a:ext>
            </a:extLst>
          </p:cNvPr>
          <p:cNvPicPr/>
          <p:nvPr/>
        </p:nvPicPr>
        <p:blipFill>
          <a:blip r:embed="rId5"/>
          <a:stretch>
            <a:fillRect/>
          </a:stretch>
        </p:blipFill>
        <p:spPr>
          <a:xfrm>
            <a:off x="10791180" y="828069"/>
            <a:ext cx="934788" cy="737206"/>
          </a:xfrm>
          <a:prstGeom prst="rect">
            <a:avLst/>
          </a:prstGeom>
        </p:spPr>
      </p:pic>
      <p:pic>
        <p:nvPicPr>
          <p:cNvPr id="5" name="図 4" descr="ロゴ, アイコン&#10;&#10;AI によって生成されたコンテンツは間違っている可能性があります。">
            <a:extLst>
              <a:ext uri="{FF2B5EF4-FFF2-40B4-BE49-F238E27FC236}">
                <a16:creationId xmlns:a16="http://schemas.microsoft.com/office/drawing/2014/main" id="{CD476A42-664A-A687-6190-EEA8F871DBF0}"/>
              </a:ext>
            </a:extLst>
          </p:cNvPr>
          <p:cNvPicPr/>
          <p:nvPr/>
        </p:nvPicPr>
        <p:blipFill>
          <a:blip r:embed="rId6"/>
          <a:stretch>
            <a:fillRect/>
          </a:stretch>
        </p:blipFill>
        <p:spPr>
          <a:xfrm>
            <a:off x="8336472" y="2928006"/>
            <a:ext cx="643597" cy="629116"/>
          </a:xfrm>
          <a:prstGeom prst="rect">
            <a:avLst/>
          </a:prstGeom>
        </p:spPr>
      </p:pic>
      <p:sp>
        <p:nvSpPr>
          <p:cNvPr id="6" name="正方形/長方形 5">
            <a:extLst>
              <a:ext uri="{FF2B5EF4-FFF2-40B4-BE49-F238E27FC236}">
                <a16:creationId xmlns:a16="http://schemas.microsoft.com/office/drawing/2014/main" id="{178FCCE8-4792-2D25-DA6F-82A527D5F1FA}"/>
              </a:ext>
            </a:extLst>
          </p:cNvPr>
          <p:cNvSpPr/>
          <p:nvPr/>
        </p:nvSpPr>
        <p:spPr>
          <a:xfrm>
            <a:off x="9632959" y="2007933"/>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検索条件整備</a:t>
            </a:r>
          </a:p>
        </p:txBody>
      </p:sp>
      <p:cxnSp>
        <p:nvCxnSpPr>
          <p:cNvPr id="9" name="直線矢印コネクタ 8">
            <a:extLst>
              <a:ext uri="{FF2B5EF4-FFF2-40B4-BE49-F238E27FC236}">
                <a16:creationId xmlns:a16="http://schemas.microsoft.com/office/drawing/2014/main" id="{309FC341-0A55-57C8-568A-ADF49AF1D0A9}"/>
              </a:ext>
            </a:extLst>
          </p:cNvPr>
          <p:cNvCxnSpPr>
            <a:cxnSpLocks/>
            <a:stCxn id="6" idx="2"/>
            <a:endCxn id="2050" idx="0"/>
          </p:cNvCxnSpPr>
          <p:nvPr/>
        </p:nvCxnSpPr>
        <p:spPr>
          <a:xfrm>
            <a:off x="10326379" y="2526093"/>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26130295-4BA5-2BD7-6A42-E8D957747847}"/>
              </a:ext>
            </a:extLst>
          </p:cNvPr>
          <p:cNvSpPr/>
          <p:nvPr/>
        </p:nvSpPr>
        <p:spPr>
          <a:xfrm>
            <a:off x="9632959" y="3951970"/>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保存</a:t>
            </a:r>
            <a:r>
              <a:rPr kumimoji="1" lang="en-US" altLang="ja-JP" sz="1100" dirty="0"/>
              <a:t>Site</a:t>
            </a:r>
            <a:r>
              <a:rPr kumimoji="1" lang="ja-JP" altLang="en-US" sz="1100" dirty="0"/>
              <a:t>であるかどうかで</a:t>
            </a:r>
            <a:r>
              <a:rPr kumimoji="1" lang="en-US" altLang="ja-JP" sz="1100" dirty="0"/>
              <a:t>Filter</a:t>
            </a:r>
            <a:endParaRPr kumimoji="1" lang="ja-JP" altLang="en-US" sz="1100" dirty="0"/>
          </a:p>
        </p:txBody>
      </p:sp>
      <p:cxnSp>
        <p:nvCxnSpPr>
          <p:cNvPr id="12" name="直線矢印コネクタ 11">
            <a:extLst>
              <a:ext uri="{FF2B5EF4-FFF2-40B4-BE49-F238E27FC236}">
                <a16:creationId xmlns:a16="http://schemas.microsoft.com/office/drawing/2014/main" id="{BEB9D20D-36A3-33BF-2564-ACAC6A4335A0}"/>
              </a:ext>
            </a:extLst>
          </p:cNvPr>
          <p:cNvCxnSpPr>
            <a:cxnSpLocks/>
            <a:stCxn id="5" idx="3"/>
          </p:cNvCxnSpPr>
          <p:nvPr/>
        </p:nvCxnSpPr>
        <p:spPr>
          <a:xfrm>
            <a:off x="8980069" y="3242564"/>
            <a:ext cx="625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CE75689F-796A-9AA2-93B7-9CAA7765CEC1}"/>
              </a:ext>
            </a:extLst>
          </p:cNvPr>
          <p:cNvSpPr/>
          <p:nvPr/>
        </p:nvSpPr>
        <p:spPr>
          <a:xfrm>
            <a:off x="9632959" y="4823658"/>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sz="1100" dirty="0"/>
              <a:t>PowerApps</a:t>
            </a:r>
            <a:r>
              <a:rPr lang="ja-JP" altLang="en-US" sz="1100" dirty="0"/>
              <a:t>へ表示</a:t>
            </a:r>
          </a:p>
        </p:txBody>
      </p:sp>
      <p:pic>
        <p:nvPicPr>
          <p:cNvPr id="20"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36492227-8BCD-FE3A-26B9-76411D651CEA}"/>
              </a:ext>
            </a:extLst>
          </p:cNvPr>
          <p:cNvPicPr>
            <a:picLocks/>
          </p:cNvPicPr>
          <p:nvPr/>
        </p:nvPicPr>
        <p:blipFill>
          <a:blip r:embed="rId4"/>
          <a:stretch>
            <a:fillRect/>
          </a:stretch>
        </p:blipFill>
        <p:spPr>
          <a:xfrm>
            <a:off x="9784075" y="5695346"/>
            <a:ext cx="1084608" cy="623650"/>
          </a:xfrm>
          <a:prstGeom prst="rect">
            <a:avLst/>
          </a:prstGeom>
        </p:spPr>
      </p:pic>
      <p:cxnSp>
        <p:nvCxnSpPr>
          <p:cNvPr id="22" name="コネクタ: カギ線 21">
            <a:extLst>
              <a:ext uri="{FF2B5EF4-FFF2-40B4-BE49-F238E27FC236}">
                <a16:creationId xmlns:a16="http://schemas.microsoft.com/office/drawing/2014/main" id="{A514F95F-2C0F-795C-1F2C-4D0E58CD9B08}"/>
              </a:ext>
            </a:extLst>
          </p:cNvPr>
          <p:cNvCxnSpPr>
            <a:stCxn id="4" idx="2"/>
            <a:endCxn id="6" idx="0"/>
          </p:cNvCxnSpPr>
          <p:nvPr/>
        </p:nvCxnSpPr>
        <p:spPr>
          <a:xfrm rot="5400000">
            <a:off x="10571148" y="1320507"/>
            <a:ext cx="442658" cy="93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A57C126-002E-5304-45D5-EE9FBE4FD342}"/>
              </a:ext>
            </a:extLst>
          </p:cNvPr>
          <p:cNvCxnSpPr>
            <a:cxnSpLocks/>
            <a:stCxn id="2050" idx="2"/>
            <a:endCxn id="11" idx="0"/>
          </p:cNvCxnSpPr>
          <p:nvPr/>
        </p:nvCxnSpPr>
        <p:spPr>
          <a:xfrm flipH="1">
            <a:off x="10326379" y="3598442"/>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680A17E-0D76-24FF-D1DF-F363484CC77C}"/>
              </a:ext>
            </a:extLst>
          </p:cNvPr>
          <p:cNvCxnSpPr>
            <a:cxnSpLocks/>
            <a:stCxn id="11" idx="2"/>
          </p:cNvCxnSpPr>
          <p:nvPr/>
        </p:nvCxnSpPr>
        <p:spPr>
          <a:xfrm>
            <a:off x="10326379" y="4470130"/>
            <a:ext cx="0" cy="35352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6F6993E4-A9A6-94E1-A556-126067F85DA0}"/>
              </a:ext>
            </a:extLst>
          </p:cNvPr>
          <p:cNvCxnSpPr>
            <a:cxnSpLocks/>
            <a:stCxn id="3" idx="2"/>
            <a:endCxn id="6" idx="0"/>
          </p:cNvCxnSpPr>
          <p:nvPr/>
        </p:nvCxnSpPr>
        <p:spPr>
          <a:xfrm rot="16200000" flipH="1">
            <a:off x="9758340" y="1439894"/>
            <a:ext cx="442658" cy="69341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95FF30D-DB80-CB33-286A-0ECBEC243CDB}"/>
              </a:ext>
            </a:extLst>
          </p:cNvPr>
          <p:cNvCxnSpPr>
            <a:cxnSpLocks/>
            <a:endCxn id="20" idx="0"/>
          </p:cNvCxnSpPr>
          <p:nvPr/>
        </p:nvCxnSpPr>
        <p:spPr>
          <a:xfrm>
            <a:off x="10326379" y="5307562"/>
            <a:ext cx="0" cy="3877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書類 38">
            <a:extLst>
              <a:ext uri="{FF2B5EF4-FFF2-40B4-BE49-F238E27FC236}">
                <a16:creationId xmlns:a16="http://schemas.microsoft.com/office/drawing/2014/main" id="{617DB24C-6360-A48E-3E41-4A96593FC94F}"/>
              </a:ext>
            </a:extLst>
          </p:cNvPr>
          <p:cNvSpPr/>
          <p:nvPr/>
        </p:nvSpPr>
        <p:spPr>
          <a:xfrm>
            <a:off x="8347719" y="4424194"/>
            <a:ext cx="619809" cy="365760"/>
          </a:xfrm>
          <a:prstGeom prst="flowChartDocumen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sz="1100" dirty="0"/>
              <a:t>表示用結果</a:t>
            </a:r>
          </a:p>
        </p:txBody>
      </p:sp>
      <p:cxnSp>
        <p:nvCxnSpPr>
          <p:cNvPr id="40" name="コネクタ: カギ線 39">
            <a:extLst>
              <a:ext uri="{FF2B5EF4-FFF2-40B4-BE49-F238E27FC236}">
                <a16:creationId xmlns:a16="http://schemas.microsoft.com/office/drawing/2014/main" id="{BD20209A-CAB3-3DB2-13C7-8449EC82A657}"/>
              </a:ext>
            </a:extLst>
          </p:cNvPr>
          <p:cNvCxnSpPr>
            <a:cxnSpLocks/>
            <a:stCxn id="11" idx="1"/>
            <a:endCxn id="39" idx="0"/>
          </p:cNvCxnSpPr>
          <p:nvPr/>
        </p:nvCxnSpPr>
        <p:spPr>
          <a:xfrm rot="10800000" flipV="1">
            <a:off x="8657625" y="4211050"/>
            <a:ext cx="975335" cy="2131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F3370940-4D84-9F8D-5781-4C738154AA47}"/>
              </a:ext>
            </a:extLst>
          </p:cNvPr>
          <p:cNvCxnSpPr>
            <a:cxnSpLocks/>
            <a:stCxn id="39" idx="2"/>
            <a:endCxn id="19" idx="1"/>
          </p:cNvCxnSpPr>
          <p:nvPr/>
        </p:nvCxnSpPr>
        <p:spPr>
          <a:xfrm rot="16200000" flipH="1">
            <a:off x="8986809" y="4436587"/>
            <a:ext cx="316965" cy="975335"/>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37A1C8A-CE1F-BE36-7865-1CB2C53DCC46}"/>
              </a:ext>
            </a:extLst>
          </p:cNvPr>
          <p:cNvSpPr txBox="1"/>
          <p:nvPr/>
        </p:nvSpPr>
        <p:spPr>
          <a:xfrm>
            <a:off x="10377301" y="2526093"/>
            <a:ext cx="1608171" cy="523220"/>
          </a:xfrm>
          <a:prstGeom prst="rect">
            <a:avLst/>
          </a:prstGeom>
          <a:noFill/>
        </p:spPr>
        <p:txBody>
          <a:bodyPr wrap="square" rtlCol="0">
            <a:spAutoFit/>
          </a:bodyPr>
          <a:lstStyle/>
          <a:p>
            <a:r>
              <a:rPr kumimoji="1" lang="en-US" altLang="zh-CN" sz="700" b="1" dirty="0"/>
              <a:t>Send Http Request Sequence</a:t>
            </a:r>
          </a:p>
          <a:p>
            <a:pPr marL="228600" indent="-228600">
              <a:buFont typeface="+mj-lt"/>
              <a:buAutoNum type="arabicPeriod"/>
            </a:pPr>
            <a:r>
              <a:rPr lang="en-US" altLang="ja-JP" sz="700" dirty="0"/>
              <a:t>Auth</a:t>
            </a:r>
          </a:p>
          <a:p>
            <a:pPr marL="228600" indent="-228600">
              <a:buFont typeface="+mj-lt"/>
              <a:buAutoNum type="arabicPeriod"/>
            </a:pPr>
            <a:r>
              <a:rPr kumimoji="1" lang="en-US" altLang="zh-CN" sz="700" dirty="0"/>
              <a:t>Get token</a:t>
            </a:r>
          </a:p>
          <a:p>
            <a:pPr marL="228600" indent="-228600">
              <a:buFont typeface="+mj-lt"/>
              <a:buAutoNum type="arabicPeriod"/>
            </a:pPr>
            <a:r>
              <a:rPr lang="en-US" altLang="zh-CN" sz="700" dirty="0"/>
              <a:t>Send Request</a:t>
            </a:r>
            <a:endParaRPr kumimoji="1" lang="ja-JP" altLang="en-US" sz="7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実現方法－パフォーマンス最適化</a:t>
            </a:r>
            <a:endParaRPr lang="ja-JP" altLang="en-US" dirty="0">
              <a:effectLst/>
            </a:endParaRPr>
          </a:p>
        </p:txBody>
      </p:sp>
      <p:sp>
        <p:nvSpPr>
          <p:cNvPr id="15" name="テキスト ボックス 14"/>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データアクセス: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SQL Serverのクエリ最適化（インデックス、ストアドプロシージャ使用）。</a:t>
            </a:r>
            <a:endParaRPr kumimoji="0" lang="en-US" altLang="zh-CN" sz="160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ファイル扱い: </a:t>
            </a:r>
            <a:endParaRPr kumimoji="0" lang="en-US" altLang="zh-CN">
              <a:latin typeface="Arial" panose="020B0604020202020204" pitchFamily="34" charset="0"/>
            </a:endParaRPr>
          </a:p>
          <a:p>
            <a:pPr lvl="1" eaLnBrk="0" fontAlgn="base" hangingPunct="0">
              <a:spcBef>
                <a:spcPct val="0"/>
              </a:spcBef>
              <a:spcAft>
                <a:spcPct val="0"/>
              </a:spcAft>
            </a:pPr>
            <a:r>
              <a:rPr kumimoji="0" lang="zh-CN" altLang="zh-CN" sz="1600">
                <a:latin typeface="Arial" panose="020B0604020202020204" pitchFamily="34" charset="0"/>
              </a:rPr>
              <a:t>非同期ロード（PowerAppsのConcurrent関数）。大容量ファイル時はストリーミング</a:t>
            </a:r>
            <a:r>
              <a:rPr kumimoji="0" lang="zh-CN" altLang="zh-CN">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スケーラビリティ: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sz="1600"/>
              <a:t>On-premises </a:t>
            </a:r>
            <a:r>
              <a:rPr lang="en-US" altLang="ja-JP" sz="1600" err="1"/>
              <a:t>Sqlserver</a:t>
            </a:r>
            <a:r>
              <a:rPr lang="ja-JP" altLang="en-US" sz="1600"/>
              <a:t>を利用した場合、</a:t>
            </a:r>
            <a:r>
              <a:rPr lang="en-US" altLang="ja-JP" sz="1600"/>
              <a:t>30</a:t>
            </a:r>
            <a:r>
              <a:rPr lang="ja-JP" altLang="en-US" sz="1600"/>
              <a:t>分以内でサーバ</a:t>
            </a:r>
            <a:r>
              <a:rPr lang="en-US" altLang="ja-JP" sz="1600" err="1"/>
              <a:t>Down,CPU</a:t>
            </a:r>
            <a:r>
              <a:rPr lang="en-US" altLang="ja-JP" sz="1600"/>
              <a:t>/</a:t>
            </a:r>
            <a:r>
              <a:rPr lang="ja-JP" altLang="en-US" sz="1600"/>
              <a:t>メモリオプション変更、</a:t>
            </a:r>
            <a:r>
              <a:rPr lang="en-US" altLang="ja-JP" sz="1600"/>
              <a:t>Up</a:t>
            </a:r>
            <a:r>
              <a:rPr lang="ja-JP" altLang="en-US" sz="1600"/>
              <a:t>でリソース増設可能</a:t>
            </a:r>
            <a:endParaRPr lang="en-US" altLang="ja-JP" sz="1600"/>
          </a:p>
          <a:p>
            <a:pPr marL="285750" lvl="0" indent="-285750" eaLnBrk="0" fontAlgn="base" hangingPunct="0">
              <a:spcBef>
                <a:spcPct val="0"/>
              </a:spcBef>
              <a:spcAft>
                <a:spcPct val="0"/>
              </a:spcAft>
              <a:buFont typeface="Arial" panose="020B0604020202020204" pitchFamily="34" charset="0"/>
              <a:buChar char="•"/>
            </a:pPr>
            <a:r>
              <a:rPr lang="ja-JP" altLang="en-US"/>
              <a:t>高可用性</a:t>
            </a:r>
            <a:r>
              <a:rPr lang="zh-CN" altLang="en-US"/>
              <a:t>（</a:t>
            </a:r>
            <a:r>
              <a:rPr lang="en-US" altLang="zh-CN"/>
              <a:t>HA</a:t>
            </a:r>
            <a:r>
              <a:rPr lang="zh-CN" altLang="en-US"/>
              <a:t>）：</a:t>
            </a:r>
            <a:r>
              <a:rPr lang="en-US" altLang="zh-CN" err="1"/>
              <a:t>Sqlserver</a:t>
            </a:r>
            <a:r>
              <a:rPr lang="ja-JP" altLang="en-US"/>
              <a:t>は</a:t>
            </a:r>
            <a:r>
              <a:rPr lang="en-US" altLang="ja-JP"/>
              <a:t>Cloud</a:t>
            </a:r>
            <a:r>
              <a:rPr lang="ja-JP" altLang="en-US"/>
              <a:t>（</a:t>
            </a:r>
            <a:r>
              <a:rPr lang="en-US" altLang="ja-JP"/>
              <a:t>Vesta</a:t>
            </a:r>
            <a:r>
              <a:rPr lang="ja-JP" altLang="en-US"/>
              <a:t>と同様</a:t>
            </a:r>
            <a:r>
              <a:rPr lang="en-US" altLang="ja-JP"/>
              <a:t>AWS</a:t>
            </a:r>
            <a:r>
              <a:rPr lang="ja-JP" altLang="en-US"/>
              <a:t>に置くと想定）に置き、</a:t>
            </a:r>
            <a:r>
              <a:rPr lang="en-US" altLang="ja-JP"/>
              <a:t>AWS</a:t>
            </a:r>
            <a:r>
              <a:rPr lang="ja-JP" altLang="en-US"/>
              <a:t>のリージョン・</a:t>
            </a:r>
            <a:r>
              <a:rPr lang="ja-JP" altLang="en-US" sz="1600"/>
              <a:t>アベイラビリティゾーンを活用した冗長化および、</a:t>
            </a:r>
            <a:r>
              <a:rPr lang="en-US" altLang="ja-JP" sz="1600"/>
              <a:t>EC2</a:t>
            </a:r>
            <a:r>
              <a:rPr lang="ja-JP" altLang="en-US" sz="1600"/>
              <a:t>インスタンスの自動復旧機能を活用</a:t>
            </a:r>
            <a:endParaRPr lang="en-US" altLang="ja-JP" sz="1600"/>
          </a:p>
          <a:p>
            <a:pPr marL="742950" lvl="1" indent="-285750" eaLnBrk="0" fontAlgn="base" hangingPunct="0">
              <a:spcBef>
                <a:spcPct val="0"/>
              </a:spcBef>
              <a:spcAft>
                <a:spcPct val="0"/>
              </a:spcAft>
              <a:buFont typeface="Arial" panose="020B0604020202020204" pitchFamily="34" charset="0"/>
              <a:buChar char="•"/>
            </a:pPr>
            <a:r>
              <a:rPr lang="ja-JP" altLang="en-US" sz="1400"/>
              <a:t>リージョン・アベイラビリティゾーンを活用した冗長化</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ja-JP" altLang="en-US" sz="1400"/>
              <a:t>マルチ</a:t>
            </a:r>
            <a:r>
              <a:rPr lang="de-DE" altLang="ja-JP" sz="1400"/>
              <a:t>AZ</a:t>
            </a:r>
            <a:r>
              <a:rPr lang="ja-JP" altLang="en-US" sz="1400"/>
              <a:t>構成 </a:t>
            </a:r>
            <a:r>
              <a:rPr lang="en-US" altLang="ja-JP" sz="1400"/>
              <a:t>(</a:t>
            </a:r>
            <a:r>
              <a:rPr lang="de-DE" altLang="ja-JP" sz="1400"/>
              <a:t>Multi-AZ)</a:t>
            </a:r>
          </a:p>
          <a:p>
            <a:pPr marL="1200150" lvl="2" indent="-285750" eaLnBrk="0" fontAlgn="base" hangingPunct="0">
              <a:spcBef>
                <a:spcPct val="0"/>
              </a:spcBef>
              <a:spcAft>
                <a:spcPct val="0"/>
              </a:spcAft>
              <a:buFont typeface="Arial" panose="020B0604020202020204" pitchFamily="34" charset="0"/>
              <a:buChar char="•"/>
            </a:pPr>
            <a:r>
              <a:rPr lang="ja-JP" altLang="en-US" sz="1400"/>
              <a:t>マルチリージョン構成 </a:t>
            </a:r>
            <a:r>
              <a:rPr lang="en-US" altLang="ja-JP" sz="1400"/>
              <a:t>(Multi-Region)</a:t>
            </a:r>
          </a:p>
          <a:p>
            <a:pPr marL="742950" lvl="1" indent="-285750" eaLnBrk="0" fontAlgn="base" hangingPunct="0">
              <a:spcBef>
                <a:spcPct val="0"/>
              </a:spcBef>
              <a:spcAft>
                <a:spcPct val="0"/>
              </a:spcAft>
              <a:buFont typeface="Arial" panose="020B0604020202020204" pitchFamily="34" charset="0"/>
              <a:buChar char="•"/>
            </a:pPr>
            <a:r>
              <a:rPr lang="en-US" altLang="ja-JP" sz="1400"/>
              <a:t>EC2</a:t>
            </a:r>
            <a:r>
              <a:rPr lang="ja-JP" altLang="en-US" sz="1400"/>
              <a:t>インスタンスの自動復旧機能</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de-DE" altLang="ja-JP" sz="1400"/>
              <a:t>EC2 Auto Recovery</a:t>
            </a:r>
          </a:p>
          <a:p>
            <a:pPr marL="742950" lvl="1" indent="-285750" eaLnBrk="0" fontAlgn="base" hangingPunct="0">
              <a:spcBef>
                <a:spcPct val="0"/>
              </a:spcBef>
              <a:spcAft>
                <a:spcPct val="0"/>
              </a:spcAft>
              <a:buFont typeface="Arial" panose="020B0604020202020204" pitchFamily="34" charset="0"/>
              <a:buChar char="•"/>
            </a:pPr>
            <a:r>
              <a:rPr lang="ja-JP" altLang="en-US" sz="1400"/>
              <a:t>クラスタリングソフトウェアによる高可用性構成</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en-US" altLang="ja-JP" sz="1400"/>
              <a:t>HA</a:t>
            </a:r>
            <a:r>
              <a:rPr lang="ja-JP" altLang="en-US" sz="1400"/>
              <a:t>クラスタリングソフトウェア</a:t>
            </a:r>
            <a:endParaRPr kumimoji="0" lang="en-US" altLang="zh-CN" sz="140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監視: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テスト: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負荷テスト（例: 同時100ユーザーアクセス</a:t>
            </a:r>
            <a:r>
              <a:rPr kumimoji="0" lang="zh-CN" altLang="en-US" sz="1600">
                <a:latin typeface="Arial" panose="020B0604020202020204" pitchFamily="34" charset="0"/>
              </a:rPr>
              <a:t>，</a:t>
            </a:r>
            <a:r>
              <a:rPr kumimoji="0" lang="en-US" altLang="zh-CN" sz="1600">
                <a:latin typeface="Arial" panose="020B0604020202020204" pitchFamily="34" charset="0"/>
              </a:rPr>
              <a:t>Max 20000 </a:t>
            </a:r>
            <a:r>
              <a:rPr kumimoji="0" lang="ja-JP" altLang="en-US" sz="1600">
                <a:latin typeface="Arial" panose="020B0604020202020204" pitchFamily="34" charset="0"/>
              </a:rPr>
              <a:t>ユーザ、</a:t>
            </a:r>
            <a:r>
              <a:rPr kumimoji="0" lang="en-US" altLang="ja-JP" sz="1600">
                <a:latin typeface="Arial" panose="020B0604020202020204" pitchFamily="34" charset="0"/>
              </a:rPr>
              <a:t>10</a:t>
            </a:r>
            <a:r>
              <a:rPr kumimoji="0" lang="ja-JP" altLang="en-US" sz="1600">
                <a:latin typeface="Arial" panose="020B0604020202020204" pitchFamily="34" charset="0"/>
              </a:rPr>
              <a:t>年データ量ベース</a:t>
            </a:r>
            <a:r>
              <a:rPr kumimoji="0" lang="zh-CN" altLang="zh-CN" sz="1600">
                <a:latin typeface="Arial" panose="020B0604020202020204" pitchFamily="34" charset="0"/>
              </a:rPr>
              <a:t>）を実施。 </a:t>
            </a:r>
          </a:p>
          <a:p>
            <a:pPr marL="285750" indent="-285750" algn="l">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98D86839-7B62-FBD9-DF67-D2C21F56F170}"/>
              </a:ext>
            </a:extLst>
          </p:cNvPr>
          <p:cNvSpPr/>
          <p:nvPr/>
        </p:nvSpPr>
        <p:spPr>
          <a:xfrm>
            <a:off x="6255509" y="3510831"/>
            <a:ext cx="3755648" cy="327857"/>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実現方法－権限管理</a:t>
            </a:r>
            <a:endParaRPr lang="ja-JP" altLang="en-US" dirty="0">
              <a:effectLst/>
            </a:endParaRPr>
          </a:p>
        </p:txBody>
      </p:sp>
      <p:sp>
        <p:nvSpPr>
          <p:cNvPr id="15" name="テキスト ボックス 14"/>
          <p:cNvSpPr txBox="1"/>
          <p:nvPr/>
        </p:nvSpPr>
        <p:spPr>
          <a:xfrm>
            <a:off x="323843" y="1372463"/>
            <a:ext cx="5387430" cy="41850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ユーザグループ単位で、画面の</a:t>
            </a:r>
            <a:r>
              <a:rPr kumimoji="0" lang="en-US" altLang="ja-JP" sz="1600" dirty="0">
                <a:latin typeface="Arial" panose="020B0604020202020204" pitchFamily="34" charset="0"/>
              </a:rPr>
              <a:t>CRUD</a:t>
            </a:r>
            <a:r>
              <a:rPr kumimoji="0" lang="ja-JP" altLang="en-US" sz="1600" dirty="0">
                <a:latin typeface="Arial" panose="020B0604020202020204" pitchFamily="34" charset="0"/>
              </a:rPr>
              <a:t>権限の定義可能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データレコード単位で、開示範囲</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（＝参照権限　ユーザ、グループ向け）の定義可能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ja-JP" sz="1600" dirty="0">
                <a:latin typeface="Arial" panose="020B0604020202020204" pitchFamily="34" charset="0"/>
              </a:rPr>
              <a:t>PowerApps</a:t>
            </a:r>
            <a:r>
              <a:rPr kumimoji="0" lang="ja-JP" altLang="en-US" sz="1600" dirty="0">
                <a:latin typeface="Arial" panose="020B0604020202020204" pitchFamily="34" charset="0"/>
              </a:rPr>
              <a:t>アクセス可否の権限チェックに関しては、</a:t>
            </a:r>
            <a:r>
              <a:rPr kumimoji="0" lang="en-US" altLang="ja-JP" sz="1600" dirty="0">
                <a:latin typeface="Arial" panose="020B0604020202020204" pitchFamily="34" charset="0"/>
              </a:rPr>
              <a:t>Azure </a:t>
            </a:r>
            <a:r>
              <a:rPr kumimoji="0" lang="ja-JP" altLang="en-US" sz="1600" dirty="0">
                <a:latin typeface="Arial" panose="020B0604020202020204" pitchFamily="34" charset="0"/>
              </a:rPr>
              <a:t>の</a:t>
            </a:r>
            <a:r>
              <a:rPr kumimoji="0" lang="en-US" altLang="ja-JP" sz="1600" dirty="0" err="1">
                <a:latin typeface="Arial" panose="020B0604020202020204" pitchFamily="34" charset="0"/>
              </a:rPr>
              <a:t>SecurityGroup</a:t>
            </a:r>
            <a:r>
              <a:rPr kumimoji="0" lang="ja-JP" altLang="en-US" sz="1600" dirty="0">
                <a:latin typeface="Arial" panose="020B0604020202020204" pitchFamily="34" charset="0"/>
              </a:rPr>
              <a:t>で管理されますが、ユーザグループ・文書単位のアクセス権限は</a:t>
            </a:r>
            <a:r>
              <a:rPr kumimoji="0" lang="en-US" altLang="ja-JP" sz="1600" dirty="0" err="1">
                <a:latin typeface="Arial" panose="020B0604020202020204" pitchFamily="34" charset="0"/>
              </a:rPr>
              <a:t>Sqlserver</a:t>
            </a:r>
            <a:r>
              <a:rPr kumimoji="0" lang="ja-JP" altLang="en-US" sz="1600" dirty="0">
                <a:latin typeface="Arial" panose="020B0604020202020204" pitchFamily="34" charset="0"/>
              </a:rPr>
              <a:t>にて権限管理テーブルを定義し、業務レベルで管理する</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一覧系（検索結果）は、</a:t>
            </a:r>
            <a:r>
              <a:rPr kumimoji="0" lang="en-US" altLang="ja-JP" sz="1400" dirty="0" err="1">
                <a:latin typeface="Arial" panose="020B0604020202020204" pitchFamily="34" charset="0"/>
              </a:rPr>
              <a:t>Sql</a:t>
            </a:r>
            <a:r>
              <a:rPr kumimoji="0" lang="ja-JP" altLang="en-US" sz="1400" dirty="0">
                <a:latin typeface="Arial" panose="020B0604020202020204" pitchFamily="34" charset="0"/>
              </a:rPr>
              <a:t>の</a:t>
            </a:r>
            <a:r>
              <a:rPr kumimoji="0" lang="en-US" altLang="ja-JP" sz="1400" dirty="0">
                <a:latin typeface="Arial" panose="020B0604020202020204" pitchFamily="34" charset="0"/>
              </a:rPr>
              <a:t>Where</a:t>
            </a:r>
            <a:r>
              <a:rPr kumimoji="0" lang="ja-JP" altLang="en-US" sz="1400" dirty="0">
                <a:latin typeface="Arial" panose="020B0604020202020204" pitchFamily="34" charset="0"/>
              </a:rPr>
              <a:t>条件でアクセス可能の文書のみで</a:t>
            </a:r>
            <a:r>
              <a:rPr kumimoji="0" lang="en-US" altLang="ja-JP" sz="1400" dirty="0">
                <a:latin typeface="Arial" panose="020B0604020202020204" pitchFamily="34" charset="0"/>
              </a:rPr>
              <a:t>Filter</a:t>
            </a:r>
            <a:r>
              <a:rPr kumimoji="0" lang="ja-JP" altLang="en-US" sz="1400" dirty="0">
                <a:latin typeface="Arial" panose="020B0604020202020204" pitchFamily="34" charset="0"/>
              </a:rPr>
              <a:t>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文書の詳細画面直接開く場合、カレントログインユーザのアクセス可否を再度判断する（直接</a:t>
            </a:r>
            <a:r>
              <a:rPr kumimoji="0" lang="en-US" altLang="ja-JP" sz="1400" dirty="0" err="1">
                <a:latin typeface="Arial" panose="020B0604020202020204" pitchFamily="34" charset="0"/>
              </a:rPr>
              <a:t>Url</a:t>
            </a:r>
            <a:r>
              <a:rPr kumimoji="0" lang="ja-JP" altLang="en-US" sz="1400" dirty="0">
                <a:latin typeface="Arial" panose="020B0604020202020204" pitchFamily="34" charset="0"/>
              </a:rPr>
              <a:t>修正で不正アクセスを避ける）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ja-JP" sz="1400" dirty="0">
                <a:latin typeface="Arial" panose="020B0604020202020204" pitchFamily="34" charset="0"/>
              </a:rPr>
              <a:t>MCC</a:t>
            </a:r>
            <a:r>
              <a:rPr kumimoji="0" lang="ja-JP" altLang="en-US" sz="1400" dirty="0">
                <a:latin typeface="Arial" panose="020B0604020202020204" pitchFamily="34" charset="0"/>
              </a:rPr>
              <a:t>様社内の共通リスト（社員情報マスタ、組織情報マスタ）を利用し、既存資産を活用する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endParaRPr kumimoji="0" lang="en-US" altLang="ja-JP" sz="1400" dirty="0">
              <a:latin typeface="Arial" panose="020B0604020202020204" pitchFamily="34" charset="0"/>
            </a:endParaRPr>
          </a:p>
          <a:p>
            <a:pPr eaLnBrk="0" fontAlgn="base" hangingPunct="0">
              <a:spcBef>
                <a:spcPct val="0"/>
              </a:spcBef>
              <a:spcAft>
                <a:spcPct val="0"/>
              </a:spcAft>
            </a:pPr>
            <a:r>
              <a:rPr kumimoji="0" lang="en-US" altLang="ja-JP" sz="1400" dirty="0">
                <a:latin typeface="Arial" panose="020B0604020202020204" pitchFamily="34" charset="0"/>
              </a:rPr>
              <a:t>※</a:t>
            </a:r>
            <a:r>
              <a:rPr kumimoji="0" lang="ja-JP" altLang="en-US" sz="1400" dirty="0">
                <a:latin typeface="Arial" panose="020B0604020202020204" pitchFamily="34" charset="0"/>
              </a:rPr>
              <a:t>　右側は実現案の一例であり、今回案件の権限管理粒度・組織定義粒度に合わせて構造設計フェーズに、詳細化する予定</a:t>
            </a:r>
            <a:endParaRPr kumimoji="0" lang="en-US" altLang="ja-JP" sz="14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endParaRPr kumimoji="0" lang="en-US" altLang="ja-JP" sz="1600" dirty="0">
              <a:latin typeface="Arial" panose="020B0604020202020204" pitchFamily="34" charset="0"/>
            </a:endParaRPr>
          </a:p>
        </p:txBody>
      </p:sp>
      <p:sp>
        <p:nvSpPr>
          <p:cNvPr id="5" name="四角形: 角を丸くする 4">
            <a:extLst>
              <a:ext uri="{FF2B5EF4-FFF2-40B4-BE49-F238E27FC236}">
                <a16:creationId xmlns:a16="http://schemas.microsoft.com/office/drawing/2014/main" id="{6C29B304-7A3F-09EF-C13B-7D77794E56F3}"/>
              </a:ext>
            </a:extLst>
          </p:cNvPr>
          <p:cNvSpPr/>
          <p:nvPr/>
        </p:nvSpPr>
        <p:spPr>
          <a:xfrm>
            <a:off x="6255509" y="2473406"/>
            <a:ext cx="3755648" cy="55599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5698CB4-E2D6-2A48-32D6-594CFE09BAB9}"/>
              </a:ext>
            </a:extLst>
          </p:cNvPr>
          <p:cNvSpPr/>
          <p:nvPr/>
        </p:nvSpPr>
        <p:spPr>
          <a:xfrm>
            <a:off x="5750560" y="1833098"/>
            <a:ext cx="822438"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ログイン</a:t>
            </a:r>
            <a:endParaRPr kumimoji="1" lang="en-US" altLang="ja-JP" sz="1100" dirty="0"/>
          </a:p>
          <a:p>
            <a:pPr algn="ctr"/>
            <a:r>
              <a:rPr kumimoji="1" lang="ja-JP" altLang="en-US" sz="1100" dirty="0"/>
              <a:t>ユーザ</a:t>
            </a:r>
          </a:p>
        </p:txBody>
      </p:sp>
      <p:cxnSp>
        <p:nvCxnSpPr>
          <p:cNvPr id="12" name="コネクタ: カギ線 11">
            <a:extLst>
              <a:ext uri="{FF2B5EF4-FFF2-40B4-BE49-F238E27FC236}">
                <a16:creationId xmlns:a16="http://schemas.microsoft.com/office/drawing/2014/main" id="{9E45B141-258E-B087-8B9B-B2E1A62F2966}"/>
              </a:ext>
            </a:extLst>
          </p:cNvPr>
          <p:cNvCxnSpPr>
            <a:cxnSpLocks/>
            <a:stCxn id="11" idx="2"/>
            <a:endCxn id="16" idx="1"/>
          </p:cNvCxnSpPr>
          <p:nvPr/>
        </p:nvCxnSpPr>
        <p:spPr>
          <a:xfrm rot="16200000" flipH="1">
            <a:off x="5485049" y="2838794"/>
            <a:ext cx="1505873" cy="152412"/>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11B4CD0B-EC79-5C9F-3A86-9E0B06AD825C}"/>
              </a:ext>
            </a:extLst>
          </p:cNvPr>
          <p:cNvCxnSpPr>
            <a:cxnSpLocks/>
            <a:stCxn id="11" idx="2"/>
            <a:endCxn id="14" idx="1"/>
          </p:cNvCxnSpPr>
          <p:nvPr/>
        </p:nvCxnSpPr>
        <p:spPr>
          <a:xfrm rot="16200000" flipH="1">
            <a:off x="5975209" y="2348633"/>
            <a:ext cx="572271" cy="19913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C619B2BD-96F3-7969-74B0-FBF772A968C3}"/>
              </a:ext>
            </a:extLst>
          </p:cNvPr>
          <p:cNvSpPr/>
          <p:nvPr/>
        </p:nvSpPr>
        <p:spPr>
          <a:xfrm>
            <a:off x="6360910" y="2555750"/>
            <a:ext cx="922570" cy="35716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所属組織</a:t>
            </a:r>
            <a:r>
              <a:rPr kumimoji="1" lang="en-US" altLang="ja-JP" sz="1100" dirty="0"/>
              <a:t>1</a:t>
            </a:r>
            <a:endParaRPr kumimoji="1" lang="ja-JP" altLang="en-US" sz="1100" dirty="0"/>
          </a:p>
        </p:txBody>
      </p:sp>
      <p:sp>
        <p:nvSpPr>
          <p:cNvPr id="16" name="正方形/長方形 15">
            <a:extLst>
              <a:ext uri="{FF2B5EF4-FFF2-40B4-BE49-F238E27FC236}">
                <a16:creationId xmlns:a16="http://schemas.microsoft.com/office/drawing/2014/main" id="{4F9C7350-8C5D-89A3-92DB-F76D9AF22889}"/>
              </a:ext>
            </a:extLst>
          </p:cNvPr>
          <p:cNvSpPr/>
          <p:nvPr/>
        </p:nvSpPr>
        <p:spPr>
          <a:xfrm>
            <a:off x="6314191" y="3547446"/>
            <a:ext cx="922571" cy="240981"/>
          </a:xfrm>
          <a:prstGeom prst="rect">
            <a:avLst/>
          </a:prstGeom>
          <a:solidFill>
            <a:srgbClr val="0070C0">
              <a:alpha val="50000"/>
            </a:srgb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所属組織</a:t>
            </a:r>
            <a:r>
              <a:rPr kumimoji="1" lang="en-US" altLang="ja-JP" sz="1000" dirty="0"/>
              <a:t>…</a:t>
            </a:r>
            <a:endParaRPr kumimoji="1" lang="ja-JP" altLang="en-US" sz="1000" dirty="0"/>
          </a:p>
        </p:txBody>
      </p:sp>
      <p:sp>
        <p:nvSpPr>
          <p:cNvPr id="17" name="正方形/長方形 16">
            <a:extLst>
              <a:ext uri="{FF2B5EF4-FFF2-40B4-BE49-F238E27FC236}">
                <a16:creationId xmlns:a16="http://schemas.microsoft.com/office/drawing/2014/main" id="{3186FC23-8812-E63C-825D-E93E9D1DD8DA}"/>
              </a:ext>
            </a:extLst>
          </p:cNvPr>
          <p:cNvSpPr/>
          <p:nvPr/>
        </p:nvSpPr>
        <p:spPr>
          <a:xfrm>
            <a:off x="8350034" y="2569851"/>
            <a:ext cx="450505"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800" dirty="0"/>
              <a:t>会社</a:t>
            </a:r>
          </a:p>
        </p:txBody>
      </p:sp>
      <p:sp>
        <p:nvSpPr>
          <p:cNvPr id="20" name="正方形/長方形 19">
            <a:extLst>
              <a:ext uri="{FF2B5EF4-FFF2-40B4-BE49-F238E27FC236}">
                <a16:creationId xmlns:a16="http://schemas.microsoft.com/office/drawing/2014/main" id="{EF1FCE24-8F04-1445-02A7-C0675E828A81}"/>
              </a:ext>
            </a:extLst>
          </p:cNvPr>
          <p:cNvSpPr/>
          <p:nvPr/>
        </p:nvSpPr>
        <p:spPr>
          <a:xfrm>
            <a:off x="10113745" y="3650805"/>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所在</a:t>
            </a:r>
            <a:r>
              <a:rPr lang="en-US" altLang="ja-JP" sz="900" dirty="0">
                <a:solidFill>
                  <a:schemeClr val="tx1"/>
                </a:solidFill>
              </a:rPr>
              <a:t>Region</a:t>
            </a:r>
            <a:endParaRPr kumimoji="1" lang="ja-JP" altLang="en-US" sz="900" dirty="0">
              <a:solidFill>
                <a:schemeClr val="tx1"/>
              </a:solidFill>
            </a:endParaRPr>
          </a:p>
        </p:txBody>
      </p:sp>
      <p:cxnSp>
        <p:nvCxnSpPr>
          <p:cNvPr id="24" name="直線矢印コネクタ 23">
            <a:extLst>
              <a:ext uri="{FF2B5EF4-FFF2-40B4-BE49-F238E27FC236}">
                <a16:creationId xmlns:a16="http://schemas.microsoft.com/office/drawing/2014/main" id="{1B9626BA-8FCE-E813-819B-1FAC803F9087}"/>
              </a:ext>
            </a:extLst>
          </p:cNvPr>
          <p:cNvCxnSpPr>
            <a:cxnSpLocks/>
            <a:stCxn id="14" idx="3"/>
            <a:endCxn id="46" idx="1"/>
          </p:cNvCxnSpPr>
          <p:nvPr/>
        </p:nvCxnSpPr>
        <p:spPr>
          <a:xfrm flipV="1">
            <a:off x="7283480" y="2734334"/>
            <a:ext cx="250962" cy="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87EEE08-DCA0-0224-A834-F844C15ADB88}"/>
              </a:ext>
            </a:extLst>
          </p:cNvPr>
          <p:cNvSpPr/>
          <p:nvPr/>
        </p:nvSpPr>
        <p:spPr>
          <a:xfrm>
            <a:off x="7553447" y="3547446"/>
            <a:ext cx="1104499" cy="240519"/>
          </a:xfrm>
          <a:prstGeom prst="rect">
            <a:avLst/>
          </a:prstGeom>
          <a:solidFill>
            <a:srgbClr val="0070C0">
              <a:alpha val="50000"/>
            </a:srgb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上層組織</a:t>
            </a:r>
            <a:r>
              <a:rPr kumimoji="1" lang="en-US" altLang="ja-JP" sz="1000" dirty="0"/>
              <a:t>…</a:t>
            </a:r>
            <a:endParaRPr kumimoji="1" lang="ja-JP" altLang="en-US" sz="1000" dirty="0"/>
          </a:p>
        </p:txBody>
      </p:sp>
      <p:cxnSp>
        <p:nvCxnSpPr>
          <p:cNvPr id="27" name="直線矢印コネクタ 26">
            <a:extLst>
              <a:ext uri="{FF2B5EF4-FFF2-40B4-BE49-F238E27FC236}">
                <a16:creationId xmlns:a16="http://schemas.microsoft.com/office/drawing/2014/main" id="{FF5D66F0-ED55-C441-D779-A68168BA0F73}"/>
              </a:ext>
            </a:extLst>
          </p:cNvPr>
          <p:cNvCxnSpPr>
            <a:cxnSpLocks/>
            <a:stCxn id="16" idx="3"/>
            <a:endCxn id="26" idx="1"/>
          </p:cNvCxnSpPr>
          <p:nvPr/>
        </p:nvCxnSpPr>
        <p:spPr>
          <a:xfrm flipV="1">
            <a:off x="7236762" y="3667706"/>
            <a:ext cx="316685" cy="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4DEFCB05-6372-E348-929B-20757232D221}"/>
              </a:ext>
            </a:extLst>
          </p:cNvPr>
          <p:cNvCxnSpPr>
            <a:cxnSpLocks/>
            <a:endCxn id="20" idx="3"/>
          </p:cNvCxnSpPr>
          <p:nvPr/>
        </p:nvCxnSpPr>
        <p:spPr>
          <a:xfrm rot="5400000">
            <a:off x="10402944" y="2554952"/>
            <a:ext cx="2180445" cy="340227"/>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0EF2802-EBB0-9D14-50D5-BD230FB16E81}"/>
              </a:ext>
            </a:extLst>
          </p:cNvPr>
          <p:cNvSpPr/>
          <p:nvPr/>
        </p:nvSpPr>
        <p:spPr>
          <a:xfrm>
            <a:off x="9417521" y="2570960"/>
            <a:ext cx="500435" cy="32674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900"/>
              <a:t>Region</a:t>
            </a:r>
            <a:endParaRPr kumimoji="1" lang="ja-JP" altLang="en-US" sz="900"/>
          </a:p>
        </p:txBody>
      </p:sp>
      <p:sp>
        <p:nvSpPr>
          <p:cNvPr id="44" name="四角形: 角を丸くする 43">
            <a:extLst>
              <a:ext uri="{FF2B5EF4-FFF2-40B4-BE49-F238E27FC236}">
                <a16:creationId xmlns:a16="http://schemas.microsoft.com/office/drawing/2014/main" id="{DE5AEA04-EC2F-281D-F0B5-532542F90ABB}"/>
              </a:ext>
            </a:extLst>
          </p:cNvPr>
          <p:cNvSpPr/>
          <p:nvPr/>
        </p:nvSpPr>
        <p:spPr>
          <a:xfrm>
            <a:off x="10113744" y="2107402"/>
            <a:ext cx="1209307" cy="406333"/>
          </a:xfrm>
          <a:prstGeom prst="roundRect">
            <a:avLst>
              <a:gd name="adj" fmla="val 6244"/>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45720" rIns="36000" bIns="45720" rtlCol="0" anchor="ctr"/>
          <a:lstStyle/>
          <a:p>
            <a:pPr algn="ctr"/>
            <a:r>
              <a:rPr kumimoji="1" lang="en-US" altLang="ja-JP" sz="900" dirty="0">
                <a:solidFill>
                  <a:schemeClr val="tx1"/>
                </a:solidFill>
              </a:rPr>
              <a:t>閲覧可能部署</a:t>
            </a:r>
            <a:r>
              <a:rPr kumimoji="1" lang="en-US" altLang="ja-JP" sz="800" dirty="0">
                <a:solidFill>
                  <a:schemeClr val="tx1"/>
                </a:solidFill>
              </a:rPr>
              <a:t>１～１０</a:t>
            </a:r>
            <a:r>
              <a:rPr kumimoji="1" lang="ja-JP" altLang="en-US" sz="800" dirty="0">
                <a:solidFill>
                  <a:schemeClr val="tx1"/>
                </a:solidFill>
              </a:rPr>
              <a:t>（組織＋個人</a:t>
            </a:r>
            <a:r>
              <a:rPr kumimoji="1" lang="en-US" altLang="ja-JP" sz="800" dirty="0">
                <a:solidFill>
                  <a:schemeClr val="tx1"/>
                </a:solidFill>
              </a:rPr>
              <a:t>Max10</a:t>
            </a:r>
            <a:r>
              <a:rPr kumimoji="1" lang="ja-JP" altLang="en-US" sz="800" dirty="0">
                <a:solidFill>
                  <a:schemeClr val="tx1"/>
                </a:solidFill>
              </a:rPr>
              <a:t>件、自由に選べる）</a:t>
            </a:r>
            <a:endParaRPr kumimoji="1" lang="en-US" altLang="ja-JP" sz="800" dirty="0">
              <a:solidFill>
                <a:schemeClr val="tx1"/>
              </a:solidFill>
            </a:endParaRPr>
          </a:p>
        </p:txBody>
      </p:sp>
      <p:sp>
        <p:nvSpPr>
          <p:cNvPr id="45" name="正方形/長方形 44">
            <a:extLst>
              <a:ext uri="{FF2B5EF4-FFF2-40B4-BE49-F238E27FC236}">
                <a16:creationId xmlns:a16="http://schemas.microsoft.com/office/drawing/2014/main" id="{77751E55-859F-58C0-6B2F-B1F341C9D7ED}"/>
              </a:ext>
            </a:extLst>
          </p:cNvPr>
          <p:cNvSpPr/>
          <p:nvPr/>
        </p:nvSpPr>
        <p:spPr>
          <a:xfrm>
            <a:off x="10113744" y="2643513"/>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rgbClr val="C00000"/>
                </a:solidFill>
              </a:rPr>
              <a:t>資産所管部署</a:t>
            </a:r>
            <a:r>
              <a:rPr kumimoji="1" lang="en-US" altLang="ja-JP" sz="900">
                <a:solidFill>
                  <a:srgbClr val="C00000"/>
                </a:solidFill>
              </a:rPr>
              <a:t>/</a:t>
            </a:r>
            <a:r>
              <a:rPr kumimoji="1" lang="ja-JP" altLang="en-US" sz="900">
                <a:solidFill>
                  <a:srgbClr val="C00000"/>
                </a:solidFill>
              </a:rPr>
              <a:t>所属組織</a:t>
            </a:r>
          </a:p>
        </p:txBody>
      </p:sp>
      <p:sp>
        <p:nvSpPr>
          <p:cNvPr id="46" name="正方形/長方形 45">
            <a:extLst>
              <a:ext uri="{FF2B5EF4-FFF2-40B4-BE49-F238E27FC236}">
                <a16:creationId xmlns:a16="http://schemas.microsoft.com/office/drawing/2014/main" id="{018BD0A1-CEB9-21DD-5B28-2DE99F8FDC1A}"/>
              </a:ext>
            </a:extLst>
          </p:cNvPr>
          <p:cNvSpPr/>
          <p:nvPr/>
        </p:nvSpPr>
        <p:spPr>
          <a:xfrm>
            <a:off x="7534442" y="2569851"/>
            <a:ext cx="697070" cy="328966"/>
          </a:xfrm>
          <a:prstGeom prst="rect">
            <a:avLst/>
          </a:prstGeom>
          <a:solidFill>
            <a:srgbClr val="0070C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上層組織</a:t>
            </a:r>
          </a:p>
        </p:txBody>
      </p:sp>
      <p:cxnSp>
        <p:nvCxnSpPr>
          <p:cNvPr id="47" name="直線矢印コネクタ 46">
            <a:extLst>
              <a:ext uri="{FF2B5EF4-FFF2-40B4-BE49-F238E27FC236}">
                <a16:creationId xmlns:a16="http://schemas.microsoft.com/office/drawing/2014/main" id="{CFB1942F-9A15-314C-5CD5-964EAFF8DA24}"/>
              </a:ext>
            </a:extLst>
          </p:cNvPr>
          <p:cNvCxnSpPr>
            <a:cxnSpLocks/>
            <a:stCxn id="46" idx="3"/>
            <a:endCxn id="17" idx="1"/>
          </p:cNvCxnSpPr>
          <p:nvPr/>
        </p:nvCxnSpPr>
        <p:spPr>
          <a:xfrm>
            <a:off x="8231512" y="2734334"/>
            <a:ext cx="118522"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フローチャート: 判断 48">
            <a:extLst>
              <a:ext uri="{FF2B5EF4-FFF2-40B4-BE49-F238E27FC236}">
                <a16:creationId xmlns:a16="http://schemas.microsoft.com/office/drawing/2014/main" id="{970617A0-69DF-6A58-69A8-8DD19417D1EC}"/>
              </a:ext>
            </a:extLst>
          </p:cNvPr>
          <p:cNvSpPr/>
          <p:nvPr/>
        </p:nvSpPr>
        <p:spPr>
          <a:xfrm>
            <a:off x="10347491" y="293134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判断 49">
            <a:extLst>
              <a:ext uri="{FF2B5EF4-FFF2-40B4-BE49-F238E27FC236}">
                <a16:creationId xmlns:a16="http://schemas.microsoft.com/office/drawing/2014/main" id="{57FB4B99-EB80-1D68-8E2D-CF0381CFC192}"/>
              </a:ext>
            </a:extLst>
          </p:cNvPr>
          <p:cNvSpPr/>
          <p:nvPr/>
        </p:nvSpPr>
        <p:spPr>
          <a:xfrm>
            <a:off x="8963349" y="2889127"/>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カギ線 50">
            <a:extLst>
              <a:ext uri="{FF2B5EF4-FFF2-40B4-BE49-F238E27FC236}">
                <a16:creationId xmlns:a16="http://schemas.microsoft.com/office/drawing/2014/main" id="{368FA122-369C-C9E5-E801-F33B823A2D47}"/>
              </a:ext>
            </a:extLst>
          </p:cNvPr>
          <p:cNvCxnSpPr>
            <a:cxnSpLocks/>
            <a:stCxn id="17" idx="2"/>
            <a:endCxn id="52" idx="1"/>
          </p:cNvCxnSpPr>
          <p:nvPr/>
        </p:nvCxnSpPr>
        <p:spPr>
          <a:xfrm rot="16200000" flipH="1">
            <a:off x="9112703" y="2361401"/>
            <a:ext cx="463625" cy="153845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F7A1DDF0-E55C-E11C-C97B-E4BE12900487}"/>
              </a:ext>
            </a:extLst>
          </p:cNvPr>
          <p:cNvSpPr/>
          <p:nvPr/>
        </p:nvSpPr>
        <p:spPr>
          <a:xfrm>
            <a:off x="10113743" y="3197959"/>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所管会社</a:t>
            </a:r>
          </a:p>
        </p:txBody>
      </p:sp>
      <p:cxnSp>
        <p:nvCxnSpPr>
          <p:cNvPr id="53" name="コネクタ: カギ線 52">
            <a:extLst>
              <a:ext uri="{FF2B5EF4-FFF2-40B4-BE49-F238E27FC236}">
                <a16:creationId xmlns:a16="http://schemas.microsoft.com/office/drawing/2014/main" id="{285763A7-1F61-684C-B8ED-4013DD0D3BB4}"/>
              </a:ext>
            </a:extLst>
          </p:cNvPr>
          <p:cNvCxnSpPr>
            <a:cxnSpLocks/>
          </p:cNvCxnSpPr>
          <p:nvPr/>
        </p:nvCxnSpPr>
        <p:spPr>
          <a:xfrm rot="5400000">
            <a:off x="11372100" y="2021172"/>
            <a:ext cx="242131" cy="34022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485E4F7D-96B6-4A9A-15A4-BAB4817221B8}"/>
              </a:ext>
            </a:extLst>
          </p:cNvPr>
          <p:cNvCxnSpPr>
            <a:cxnSpLocks/>
            <a:endCxn id="45" idx="3"/>
          </p:cNvCxnSpPr>
          <p:nvPr/>
        </p:nvCxnSpPr>
        <p:spPr>
          <a:xfrm rot="5400000">
            <a:off x="10827815" y="1972529"/>
            <a:ext cx="1330703" cy="34023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コネクタ: カギ線 55">
            <a:extLst>
              <a:ext uri="{FF2B5EF4-FFF2-40B4-BE49-F238E27FC236}">
                <a16:creationId xmlns:a16="http://schemas.microsoft.com/office/drawing/2014/main" id="{3F861241-9381-374C-CC34-E526F15D5EEC}"/>
              </a:ext>
            </a:extLst>
          </p:cNvPr>
          <p:cNvCxnSpPr>
            <a:cxnSpLocks/>
            <a:stCxn id="38" idx="2"/>
            <a:endCxn id="20" idx="1"/>
          </p:cNvCxnSpPr>
          <p:nvPr/>
        </p:nvCxnSpPr>
        <p:spPr>
          <a:xfrm rot="16200000" flipH="1">
            <a:off x="9431952" y="3133495"/>
            <a:ext cx="917580" cy="44600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D0C51975-B43C-A1EF-CFDD-420654B1A2E7}"/>
              </a:ext>
            </a:extLst>
          </p:cNvPr>
          <p:cNvCxnSpPr>
            <a:cxnSpLocks/>
            <a:stCxn id="14" idx="2"/>
            <a:endCxn id="45" idx="2"/>
          </p:cNvCxnSpPr>
          <p:nvPr/>
        </p:nvCxnSpPr>
        <p:spPr>
          <a:xfrm rot="16200000" flipH="1">
            <a:off x="8740516" y="994597"/>
            <a:ext cx="59560" cy="3896203"/>
          </a:xfrm>
          <a:prstGeom prst="bentConnector3">
            <a:avLst>
              <a:gd name="adj1" fmla="val 398519"/>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D5CE732D-32E5-5B0D-A7E7-BEE2405C60C8}"/>
              </a:ext>
            </a:extLst>
          </p:cNvPr>
          <p:cNvCxnSpPr>
            <a:cxnSpLocks/>
            <a:stCxn id="11" idx="3"/>
            <a:endCxn id="44" idx="1"/>
          </p:cNvCxnSpPr>
          <p:nvPr/>
        </p:nvCxnSpPr>
        <p:spPr>
          <a:xfrm>
            <a:off x="6572998" y="1997581"/>
            <a:ext cx="3540746" cy="312988"/>
          </a:xfrm>
          <a:prstGeom prst="bentConnector3">
            <a:avLst>
              <a:gd name="adj1" fmla="val 50000"/>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29ACF5A-6C08-9321-59AC-2A95FA462070}"/>
              </a:ext>
            </a:extLst>
          </p:cNvPr>
          <p:cNvSpPr/>
          <p:nvPr/>
        </p:nvSpPr>
        <p:spPr>
          <a:xfrm>
            <a:off x="11335139" y="241714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判断 66">
            <a:extLst>
              <a:ext uri="{FF2B5EF4-FFF2-40B4-BE49-F238E27FC236}">
                <a16:creationId xmlns:a16="http://schemas.microsoft.com/office/drawing/2014/main" id="{0159BF61-3FDE-05DE-EC82-2289BBED6EF8}"/>
              </a:ext>
            </a:extLst>
          </p:cNvPr>
          <p:cNvSpPr/>
          <p:nvPr/>
        </p:nvSpPr>
        <p:spPr>
          <a:xfrm>
            <a:off x="8004971" y="286611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5CC9BA9-20E2-E49C-E046-3B3B031AC814}"/>
              </a:ext>
            </a:extLst>
          </p:cNvPr>
          <p:cNvSpPr txBox="1"/>
          <p:nvPr/>
        </p:nvSpPr>
        <p:spPr>
          <a:xfrm>
            <a:off x="9667738" y="1550729"/>
            <a:ext cx="1584462" cy="523220"/>
          </a:xfrm>
          <a:prstGeom prst="rect">
            <a:avLst/>
          </a:prstGeom>
          <a:noFill/>
        </p:spPr>
        <p:txBody>
          <a:bodyPr wrap="square" rtlCol="0">
            <a:spAutoFit/>
          </a:bodyPr>
          <a:lstStyle/>
          <a:p>
            <a:r>
              <a:rPr kumimoji="1" lang="ja-JP" altLang="en-US" sz="700" dirty="0"/>
              <a:t>左記の権限に入れなくとしても、ここに入れば、閲覧可能</a:t>
            </a:r>
            <a:endParaRPr kumimoji="1" lang="en-US" altLang="ja-JP" sz="700" dirty="0"/>
          </a:p>
          <a:p>
            <a:r>
              <a:rPr kumimoji="1" lang="ja-JP" altLang="en-US" sz="700" dirty="0"/>
              <a:t>単位：案件レベル</a:t>
            </a:r>
            <a:endParaRPr kumimoji="1" lang="en-US" altLang="ja-JP" sz="700" dirty="0"/>
          </a:p>
          <a:p>
            <a:r>
              <a:rPr kumimoji="1" lang="ja-JP" altLang="en-US" sz="700" dirty="0"/>
              <a:t>部署＋</a:t>
            </a:r>
            <a:r>
              <a:rPr lang="ja-JP" altLang="en-US" sz="700" dirty="0"/>
              <a:t>個人</a:t>
            </a:r>
            <a:r>
              <a:rPr kumimoji="1" lang="ja-JP" altLang="en-US" sz="700" dirty="0"/>
              <a:t>両方可能</a:t>
            </a:r>
          </a:p>
        </p:txBody>
      </p:sp>
      <p:sp>
        <p:nvSpPr>
          <p:cNvPr id="74" name="フローチャート: 判断 73">
            <a:extLst>
              <a:ext uri="{FF2B5EF4-FFF2-40B4-BE49-F238E27FC236}">
                <a16:creationId xmlns:a16="http://schemas.microsoft.com/office/drawing/2014/main" id="{E4BF100E-DCF3-6932-F379-D576C6718375}"/>
              </a:ext>
            </a:extLst>
          </p:cNvPr>
          <p:cNvSpPr/>
          <p:nvPr/>
        </p:nvSpPr>
        <p:spPr>
          <a:xfrm>
            <a:off x="10045163" y="346403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コネクタ: カギ線 75">
            <a:extLst>
              <a:ext uri="{FF2B5EF4-FFF2-40B4-BE49-F238E27FC236}">
                <a16:creationId xmlns:a16="http://schemas.microsoft.com/office/drawing/2014/main" id="{C861C588-DA30-1FE8-CCC2-9EE5332D0F22}"/>
              </a:ext>
            </a:extLst>
          </p:cNvPr>
          <p:cNvCxnSpPr>
            <a:cxnSpLocks/>
            <a:stCxn id="96" idx="2"/>
            <a:endCxn id="74" idx="1"/>
          </p:cNvCxnSpPr>
          <p:nvPr/>
        </p:nvCxnSpPr>
        <p:spPr>
          <a:xfrm rot="16200000" flipH="1">
            <a:off x="9288036" y="2730304"/>
            <a:ext cx="588614" cy="92563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四角形: 角を丸くする 77">
            <a:extLst>
              <a:ext uri="{FF2B5EF4-FFF2-40B4-BE49-F238E27FC236}">
                <a16:creationId xmlns:a16="http://schemas.microsoft.com/office/drawing/2014/main" id="{67838BC0-8257-718E-D0B6-C3B63BA60C8F}"/>
              </a:ext>
            </a:extLst>
          </p:cNvPr>
          <p:cNvSpPr/>
          <p:nvPr/>
        </p:nvSpPr>
        <p:spPr>
          <a:xfrm>
            <a:off x="6324838" y="3960929"/>
            <a:ext cx="1429675" cy="240982"/>
          </a:xfrm>
          <a:prstGeom prst="roundRect">
            <a:avLst>
              <a:gd name="adj" fmla="val 10876"/>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論理</a:t>
            </a:r>
            <a:r>
              <a:rPr kumimoji="1" lang="en-US" altLang="ja-JP" sz="800" dirty="0"/>
              <a:t>Group</a:t>
            </a:r>
            <a:endParaRPr kumimoji="1" lang="ja-JP" altLang="en-US" sz="800" dirty="0"/>
          </a:p>
        </p:txBody>
      </p:sp>
      <p:sp>
        <p:nvSpPr>
          <p:cNvPr id="79" name="四角形: 角を丸くする 78">
            <a:extLst>
              <a:ext uri="{FF2B5EF4-FFF2-40B4-BE49-F238E27FC236}">
                <a16:creationId xmlns:a16="http://schemas.microsoft.com/office/drawing/2014/main" id="{117F2DB8-735C-AB14-0186-227D6C4F9863}"/>
              </a:ext>
            </a:extLst>
          </p:cNvPr>
          <p:cNvSpPr/>
          <p:nvPr/>
        </p:nvSpPr>
        <p:spPr>
          <a:xfrm>
            <a:off x="6324838" y="4356093"/>
            <a:ext cx="1429675" cy="240982"/>
          </a:xfrm>
          <a:prstGeom prst="roundRect">
            <a:avLst>
              <a:gd name="adj" fmla="val 9139"/>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dirty="0"/>
              <a:t>論理</a:t>
            </a:r>
            <a:r>
              <a:rPr lang="en-US" altLang="ja-JP" sz="800" dirty="0"/>
              <a:t>Group…</a:t>
            </a:r>
            <a:endParaRPr kumimoji="1" lang="ja-JP" altLang="en-US" sz="800" dirty="0"/>
          </a:p>
        </p:txBody>
      </p:sp>
      <p:cxnSp>
        <p:nvCxnSpPr>
          <p:cNvPr id="89" name="コネクタ: カギ線 88">
            <a:extLst>
              <a:ext uri="{FF2B5EF4-FFF2-40B4-BE49-F238E27FC236}">
                <a16:creationId xmlns:a16="http://schemas.microsoft.com/office/drawing/2014/main" id="{93561D37-214F-DEC0-23A2-48D9B0114278}"/>
              </a:ext>
            </a:extLst>
          </p:cNvPr>
          <p:cNvCxnSpPr>
            <a:cxnSpLocks/>
            <a:stCxn id="11" idx="2"/>
            <a:endCxn id="78" idx="1"/>
          </p:cNvCxnSpPr>
          <p:nvPr/>
        </p:nvCxnSpPr>
        <p:spPr>
          <a:xfrm rot="16200000" flipH="1">
            <a:off x="5283630" y="3040212"/>
            <a:ext cx="1919356"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98DDB7CD-16A1-C017-C049-A18F2B9BB2F0}"/>
              </a:ext>
            </a:extLst>
          </p:cNvPr>
          <p:cNvCxnSpPr>
            <a:cxnSpLocks/>
            <a:stCxn id="11" idx="2"/>
            <a:endCxn id="79" idx="1"/>
          </p:cNvCxnSpPr>
          <p:nvPr/>
        </p:nvCxnSpPr>
        <p:spPr>
          <a:xfrm rot="16200000" flipH="1">
            <a:off x="5086048" y="3237794"/>
            <a:ext cx="2314520"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601F555D-9479-AED5-4FAC-5A364D2637CD}"/>
              </a:ext>
            </a:extLst>
          </p:cNvPr>
          <p:cNvSpPr/>
          <p:nvPr/>
        </p:nvSpPr>
        <p:spPr>
          <a:xfrm>
            <a:off x="8894271" y="2569851"/>
            <a:ext cx="450505"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800" dirty="0"/>
              <a:t>Country</a:t>
            </a:r>
            <a:endParaRPr kumimoji="1" lang="ja-JP" altLang="en-US" sz="800" dirty="0"/>
          </a:p>
        </p:txBody>
      </p:sp>
      <p:sp>
        <p:nvSpPr>
          <p:cNvPr id="19" name="正方形/長方形 18">
            <a:extLst>
              <a:ext uri="{FF2B5EF4-FFF2-40B4-BE49-F238E27FC236}">
                <a16:creationId xmlns:a16="http://schemas.microsoft.com/office/drawing/2014/main" id="{C33C9F49-7C0B-A526-21E9-DCD4A14C952D}"/>
              </a:ext>
            </a:extLst>
          </p:cNvPr>
          <p:cNvSpPr/>
          <p:nvPr/>
        </p:nvSpPr>
        <p:spPr>
          <a:xfrm rot="5400000">
            <a:off x="11425607" y="1683788"/>
            <a:ext cx="464082"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案件</a:t>
            </a:r>
          </a:p>
        </p:txBody>
      </p:sp>
      <p:cxnSp>
        <p:nvCxnSpPr>
          <p:cNvPr id="125" name="コネクタ: カギ線 124">
            <a:extLst>
              <a:ext uri="{FF2B5EF4-FFF2-40B4-BE49-F238E27FC236}">
                <a16:creationId xmlns:a16="http://schemas.microsoft.com/office/drawing/2014/main" id="{B9F154C0-D8FD-96EE-6CA3-38DFD74F4A53}"/>
              </a:ext>
            </a:extLst>
          </p:cNvPr>
          <p:cNvCxnSpPr>
            <a:cxnSpLocks/>
            <a:stCxn id="19" idx="3"/>
            <a:endCxn id="52" idx="3"/>
          </p:cNvCxnSpPr>
          <p:nvPr/>
        </p:nvCxnSpPr>
        <p:spPr>
          <a:xfrm rot="5400000">
            <a:off x="10849284" y="2554078"/>
            <a:ext cx="1282130" cy="33459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878B4B2B-E57A-E011-D899-D3E9A43D1DCA}"/>
              </a:ext>
            </a:extLst>
          </p:cNvPr>
          <p:cNvCxnSpPr>
            <a:cxnSpLocks/>
            <a:stCxn id="46" idx="2"/>
            <a:endCxn id="49" idx="2"/>
          </p:cNvCxnSpPr>
          <p:nvPr/>
        </p:nvCxnSpPr>
        <p:spPr>
          <a:xfrm rot="16200000" flipH="1">
            <a:off x="9087002" y="1694792"/>
            <a:ext cx="79324" cy="2487374"/>
          </a:xfrm>
          <a:prstGeom prst="bentConnector3">
            <a:avLst>
              <a:gd name="adj1" fmla="val 234486"/>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コネクタ: カギ線 140">
            <a:extLst>
              <a:ext uri="{FF2B5EF4-FFF2-40B4-BE49-F238E27FC236}">
                <a16:creationId xmlns:a16="http://schemas.microsoft.com/office/drawing/2014/main" id="{965E2D9E-AD9F-B7FA-B172-327035324BDF}"/>
              </a:ext>
            </a:extLst>
          </p:cNvPr>
          <p:cNvCxnSpPr>
            <a:cxnSpLocks/>
            <a:stCxn id="78" idx="3"/>
            <a:endCxn id="66" idx="3"/>
          </p:cNvCxnSpPr>
          <p:nvPr/>
        </p:nvCxnSpPr>
        <p:spPr>
          <a:xfrm flipV="1">
            <a:off x="7754513" y="2440548"/>
            <a:ext cx="3626345" cy="1640872"/>
          </a:xfrm>
          <a:prstGeom prst="bentConnector3">
            <a:avLst>
              <a:gd name="adj1" fmla="val 11288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カギ線 144">
            <a:extLst>
              <a:ext uri="{FF2B5EF4-FFF2-40B4-BE49-F238E27FC236}">
                <a16:creationId xmlns:a16="http://schemas.microsoft.com/office/drawing/2014/main" id="{CA808C40-634C-E3C4-7471-1D593035914D}"/>
              </a:ext>
            </a:extLst>
          </p:cNvPr>
          <p:cNvCxnSpPr>
            <a:cxnSpLocks/>
            <a:stCxn id="79" idx="3"/>
            <a:endCxn id="66" idx="3"/>
          </p:cNvCxnSpPr>
          <p:nvPr/>
        </p:nvCxnSpPr>
        <p:spPr>
          <a:xfrm flipV="1">
            <a:off x="7754513" y="2440548"/>
            <a:ext cx="3626345" cy="2036036"/>
          </a:xfrm>
          <a:prstGeom prst="bentConnector3">
            <a:avLst>
              <a:gd name="adj1" fmla="val 11302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7B19-8F46-13F7-45A6-308BF5E060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E7DFC3-2567-C19D-011B-FF966B155ACC}"/>
              </a:ext>
            </a:extLst>
          </p:cNvPr>
          <p:cNvSpPr>
            <a:spLocks noGrp="1"/>
          </p:cNvSpPr>
          <p:nvPr>
            <p:ph type="title"/>
          </p:nvPr>
        </p:nvSpPr>
        <p:spPr>
          <a:xfrm>
            <a:off x="414336" y="255263"/>
            <a:ext cx="9327072" cy="683629"/>
          </a:xfrm>
        </p:spPr>
        <p:txBody>
          <a:bodyPr>
            <a:normAutofit/>
          </a:bodyPr>
          <a:lstStyle/>
          <a:p>
            <a:r>
              <a:rPr lang="ja-JP" altLang="en-US" dirty="0"/>
              <a:t>実現方法－ユーザ別の属性管理（</a:t>
            </a:r>
            <a:r>
              <a:rPr lang="en-US" altLang="ja-JP" dirty="0"/>
              <a:t>Option</a:t>
            </a:r>
            <a:r>
              <a:rPr lang="ja-JP" altLang="en-US" dirty="0"/>
              <a:t>）</a:t>
            </a:r>
            <a:endParaRPr lang="ja-JP" altLang="en-US" dirty="0">
              <a:effectLst/>
            </a:endParaRPr>
          </a:p>
        </p:txBody>
      </p:sp>
      <p:sp>
        <p:nvSpPr>
          <p:cNvPr id="15" name="テキスト ボックス 14">
            <a:extLst>
              <a:ext uri="{FF2B5EF4-FFF2-40B4-BE49-F238E27FC236}">
                <a16:creationId xmlns:a16="http://schemas.microsoft.com/office/drawing/2014/main" id="{3FD1C739-5DD0-ADCD-D9FB-6440AEDE687F}"/>
              </a:ext>
            </a:extLst>
          </p:cNvPr>
          <p:cNvSpPr txBox="1"/>
          <p:nvPr/>
        </p:nvSpPr>
        <p:spPr>
          <a:xfrm>
            <a:off x="414336" y="919625"/>
            <a:ext cx="11490793" cy="551673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en-US" altLang="ja-JP" dirty="0"/>
              <a:t>i13</a:t>
            </a:r>
            <a:r>
              <a:rPr lang="ja-JP" altLang="en-US" dirty="0"/>
              <a:t>：利用者は必要な項目に応じてビューの設定ができること。</a:t>
            </a:r>
          </a:p>
          <a:p>
            <a:pPr marL="285750" indent="-285750">
              <a:buFont typeface="Arial" panose="020B0604020202020204" pitchFamily="34" charset="0"/>
              <a:buChar char="•"/>
            </a:pPr>
            <a:r>
              <a:rPr lang="en-US" altLang="ja-JP" dirty="0"/>
              <a:t>Grid</a:t>
            </a:r>
            <a:r>
              <a:rPr lang="ja-JP" altLang="en-US" dirty="0"/>
              <a:t>形式の列の表示／非表示</a:t>
            </a:r>
            <a:r>
              <a:rPr lang="zh-CN" altLang="en-US" dirty="0"/>
              <a:t>，</a:t>
            </a:r>
            <a:r>
              <a:rPr lang="ja-JP" altLang="en-US" dirty="0"/>
              <a:t>表示順、幅情報が設定できること</a:t>
            </a:r>
            <a:endParaRPr lang="en-US" altLang="ja-JP" dirty="0"/>
          </a:p>
          <a:p>
            <a:pPr marL="285750" indent="-285750">
              <a:buFont typeface="Arial" panose="020B0604020202020204" pitchFamily="34" charset="0"/>
              <a:buChar char="•"/>
            </a:pPr>
            <a:r>
              <a:rPr lang="en-US" altLang="ja-JP" dirty="0"/>
              <a:t>Grid</a:t>
            </a:r>
            <a:r>
              <a:rPr lang="ja-JP" altLang="en-US" dirty="0"/>
              <a:t>ロード時、表示順、表示要否、幅は</a:t>
            </a:r>
            <a:r>
              <a:rPr lang="de-DE" altLang="ja-JP" dirty="0"/>
              <a:t>Tbl_UserProperityes</a:t>
            </a:r>
            <a:r>
              <a:rPr lang="ja-JP" altLang="en-US" dirty="0"/>
              <a:t> </a:t>
            </a:r>
            <a:r>
              <a:rPr lang="en-US" altLang="ja-JP" dirty="0"/>
              <a:t>Table</a:t>
            </a:r>
            <a:r>
              <a:rPr lang="ja-JP" altLang="en-US" dirty="0"/>
              <a:t>から取得し、動的に設定すること</a:t>
            </a:r>
            <a:endParaRPr lang="en-US" altLang="ja-JP" dirty="0"/>
          </a:p>
          <a:p>
            <a:pPr marL="285750" indent="-285750">
              <a:buFont typeface="Arial" panose="020B0604020202020204" pitchFamily="34" charset="0"/>
              <a:buChar char="•"/>
            </a:pPr>
            <a:r>
              <a:rPr lang="ja-JP" altLang="en-US" dirty="0"/>
              <a:t>ユーザは画面</a:t>
            </a:r>
            <a:r>
              <a:rPr lang="en-US" altLang="ja-JP" dirty="0"/>
              <a:t>Grid</a:t>
            </a:r>
            <a:r>
              <a:rPr lang="ja-JP" altLang="en-US" dirty="0"/>
              <a:t>毎に独自設定できること</a:t>
            </a:r>
          </a:p>
        </p:txBody>
      </p:sp>
      <p:pic>
        <p:nvPicPr>
          <p:cNvPr id="3074" name="Picture 2" descr="Data Table Icons - Free SVG &amp; PNG Data Table Images - Noun Project">
            <a:extLst>
              <a:ext uri="{FF2B5EF4-FFF2-40B4-BE49-F238E27FC236}">
                <a16:creationId xmlns:a16="http://schemas.microsoft.com/office/drawing/2014/main" id="{2F5C4424-93FB-92F0-8866-02FE9EBA1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1" y="2599690"/>
            <a:ext cx="3121660" cy="31216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a:extLst>
              <a:ext uri="{FF2B5EF4-FFF2-40B4-BE49-F238E27FC236}">
                <a16:creationId xmlns:a16="http://schemas.microsoft.com/office/drawing/2014/main" id="{83EDAD6E-DA98-32A4-512A-FC93FEBFEFD1}"/>
              </a:ext>
            </a:extLst>
          </p:cNvPr>
          <p:cNvGraphicFramePr>
            <a:graphicFrameLocks noGrp="1"/>
          </p:cNvGraphicFramePr>
          <p:nvPr>
            <p:extLst>
              <p:ext uri="{D42A27DB-BD31-4B8C-83A1-F6EECF244321}">
                <p14:modId xmlns:p14="http://schemas.microsoft.com/office/powerpoint/2010/main" val="3294023929"/>
              </p:ext>
            </p:extLst>
          </p:nvPr>
        </p:nvGraphicFramePr>
        <p:xfrm>
          <a:off x="3797761" y="2518873"/>
          <a:ext cx="8107370" cy="3474720"/>
        </p:xfrm>
        <a:graphic>
          <a:graphicData uri="http://schemas.openxmlformats.org/drawingml/2006/table">
            <a:tbl>
              <a:tblPr firstRow="1" bandRow="1">
                <a:tableStyleId>{5C22544A-7EE6-4342-B048-85BDC9FD1C3A}</a:tableStyleId>
              </a:tblPr>
              <a:tblGrid>
                <a:gridCol w="1098160">
                  <a:extLst>
                    <a:ext uri="{9D8B030D-6E8A-4147-A177-3AD203B41FA5}">
                      <a16:colId xmlns:a16="http://schemas.microsoft.com/office/drawing/2014/main" val="2397676565"/>
                    </a:ext>
                  </a:extLst>
                </a:gridCol>
                <a:gridCol w="703477">
                  <a:extLst>
                    <a:ext uri="{9D8B030D-6E8A-4147-A177-3AD203B41FA5}">
                      <a16:colId xmlns:a16="http://schemas.microsoft.com/office/drawing/2014/main" val="671841962"/>
                    </a:ext>
                  </a:extLst>
                </a:gridCol>
                <a:gridCol w="900819">
                  <a:extLst>
                    <a:ext uri="{9D8B030D-6E8A-4147-A177-3AD203B41FA5}">
                      <a16:colId xmlns:a16="http://schemas.microsoft.com/office/drawing/2014/main" val="1281376549"/>
                    </a:ext>
                  </a:extLst>
                </a:gridCol>
                <a:gridCol w="900819">
                  <a:extLst>
                    <a:ext uri="{9D8B030D-6E8A-4147-A177-3AD203B41FA5}">
                      <a16:colId xmlns:a16="http://schemas.microsoft.com/office/drawing/2014/main" val="130658311"/>
                    </a:ext>
                  </a:extLst>
                </a:gridCol>
                <a:gridCol w="900819">
                  <a:extLst>
                    <a:ext uri="{9D8B030D-6E8A-4147-A177-3AD203B41FA5}">
                      <a16:colId xmlns:a16="http://schemas.microsoft.com/office/drawing/2014/main" val="3799252065"/>
                    </a:ext>
                  </a:extLst>
                </a:gridCol>
                <a:gridCol w="900819">
                  <a:extLst>
                    <a:ext uri="{9D8B030D-6E8A-4147-A177-3AD203B41FA5}">
                      <a16:colId xmlns:a16="http://schemas.microsoft.com/office/drawing/2014/main" val="1727719180"/>
                    </a:ext>
                  </a:extLst>
                </a:gridCol>
                <a:gridCol w="900819">
                  <a:extLst>
                    <a:ext uri="{9D8B030D-6E8A-4147-A177-3AD203B41FA5}">
                      <a16:colId xmlns:a16="http://schemas.microsoft.com/office/drawing/2014/main" val="3380522917"/>
                    </a:ext>
                  </a:extLst>
                </a:gridCol>
                <a:gridCol w="900819">
                  <a:extLst>
                    <a:ext uri="{9D8B030D-6E8A-4147-A177-3AD203B41FA5}">
                      <a16:colId xmlns:a16="http://schemas.microsoft.com/office/drawing/2014/main" val="2870809028"/>
                    </a:ext>
                  </a:extLst>
                </a:gridCol>
                <a:gridCol w="900819">
                  <a:extLst>
                    <a:ext uri="{9D8B030D-6E8A-4147-A177-3AD203B41FA5}">
                      <a16:colId xmlns:a16="http://schemas.microsoft.com/office/drawing/2014/main" val="1057143928"/>
                    </a:ext>
                  </a:extLst>
                </a:gridCol>
              </a:tblGrid>
              <a:tr h="157480">
                <a:tc>
                  <a:txBody>
                    <a:bodyPr/>
                    <a:lstStyle/>
                    <a:p>
                      <a:r>
                        <a:rPr kumimoji="1" lang="en-US" altLang="ja-JP" sz="1200" dirty="0" err="1"/>
                        <a:t>userid</a:t>
                      </a:r>
                      <a:endParaRPr kumimoji="1" lang="ja-JP" altLang="en-US" sz="1200" dirty="0"/>
                    </a:p>
                  </a:txBody>
                  <a:tcPr/>
                </a:tc>
                <a:tc>
                  <a:txBody>
                    <a:bodyPr/>
                    <a:lstStyle/>
                    <a:p>
                      <a:r>
                        <a:rPr kumimoji="1" lang="en-US" altLang="ja-JP" sz="1200" dirty="0"/>
                        <a:t>screen</a:t>
                      </a:r>
                      <a:endParaRPr kumimoji="1" lang="ja-JP" altLang="en-US" sz="1200" dirty="0"/>
                    </a:p>
                  </a:txBody>
                  <a:tcPr/>
                </a:tc>
                <a:tc>
                  <a:txBody>
                    <a:bodyPr/>
                    <a:lstStyle/>
                    <a:p>
                      <a:r>
                        <a:rPr kumimoji="1" lang="en-US" altLang="ja-JP" sz="1200" dirty="0" err="1"/>
                        <a:t>Gridid</a:t>
                      </a:r>
                      <a:endParaRPr kumimoji="1" lang="ja-JP" altLang="en-US" sz="1200" dirty="0"/>
                    </a:p>
                  </a:txBody>
                  <a:tcPr/>
                </a:tc>
                <a:tc>
                  <a:txBody>
                    <a:bodyPr/>
                    <a:lstStyle/>
                    <a:p>
                      <a:r>
                        <a:rPr kumimoji="1" lang="en-US" altLang="ja-JP" sz="1200" dirty="0"/>
                        <a:t>Col num</a:t>
                      </a:r>
                      <a:endParaRPr kumimoji="1" lang="ja-JP" altLang="en-US" sz="1200" dirty="0"/>
                    </a:p>
                  </a:txBody>
                  <a:tcPr/>
                </a:tc>
                <a:tc>
                  <a:txBody>
                    <a:bodyPr/>
                    <a:lstStyle/>
                    <a:p>
                      <a:r>
                        <a:rPr kumimoji="1" lang="en-US" altLang="ja-JP" sz="1200" dirty="0"/>
                        <a:t>Col Name</a:t>
                      </a:r>
                      <a:endParaRPr kumimoji="1" lang="ja-JP" altLang="en-US" sz="1200" dirty="0"/>
                    </a:p>
                  </a:txBody>
                  <a:tcPr/>
                </a:tc>
                <a:tc>
                  <a:txBody>
                    <a:bodyPr/>
                    <a:lstStyle/>
                    <a:p>
                      <a:r>
                        <a:rPr kumimoji="1" lang="en-US" altLang="ja-JP" sz="1200" dirty="0" err="1"/>
                        <a:t>Colwidth</a:t>
                      </a:r>
                      <a:endParaRPr kumimoji="1" lang="ja-JP" altLang="en-US" sz="1200" dirty="0"/>
                    </a:p>
                  </a:txBody>
                  <a:tcPr/>
                </a:tc>
                <a:tc>
                  <a:txBody>
                    <a:bodyPr/>
                    <a:lstStyle/>
                    <a:p>
                      <a:r>
                        <a:rPr kumimoji="1" lang="en-US" altLang="ja-JP" sz="1200" dirty="0" err="1"/>
                        <a:t>DispNum</a:t>
                      </a:r>
                      <a:endParaRPr kumimoji="1" lang="ja-JP" altLang="en-US" sz="1200" dirty="0"/>
                    </a:p>
                  </a:txBody>
                  <a:tcPr/>
                </a:tc>
                <a:tc>
                  <a:txBody>
                    <a:bodyPr/>
                    <a:lstStyle/>
                    <a:p>
                      <a:r>
                        <a:rPr kumimoji="1" lang="en-US" altLang="ja-JP" sz="1200" dirty="0" err="1"/>
                        <a:t>Colvisible</a:t>
                      </a:r>
                      <a:endParaRPr kumimoji="1" lang="ja-JP" altLang="en-US" sz="1200" dirty="0"/>
                    </a:p>
                  </a:txBody>
                  <a:tcPr/>
                </a:tc>
                <a:tc>
                  <a:txBody>
                    <a:bodyPr/>
                    <a:lstStyle/>
                    <a:p>
                      <a:r>
                        <a:rPr kumimoji="1" lang="en-US" altLang="ja-JP" sz="1200" dirty="0"/>
                        <a:t>…</a:t>
                      </a:r>
                      <a:endParaRPr kumimoji="1" lang="ja-JP" altLang="en-US" sz="1200" dirty="0"/>
                    </a:p>
                  </a:txBody>
                  <a:tcPr/>
                </a:tc>
                <a:extLst>
                  <a:ext uri="{0D108BD9-81ED-4DB2-BD59-A6C34878D82A}">
                    <a16:rowId xmlns:a16="http://schemas.microsoft.com/office/drawing/2014/main" val="3090158873"/>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ID</a:t>
                      </a:r>
                      <a:endParaRPr kumimoji="1" lang="ja-JP" altLang="en-US" sz="1200" dirty="0"/>
                    </a:p>
                  </a:txBody>
                  <a:tcPr/>
                </a:tc>
                <a:tc>
                  <a:txBody>
                    <a:bodyPr/>
                    <a:lstStyle/>
                    <a:p>
                      <a:r>
                        <a:rPr kumimoji="1" lang="en-US" altLang="ja-JP" sz="1200" dirty="0"/>
                        <a:t>150</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3980125211"/>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name</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2054722717"/>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email</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4132914302"/>
                  </a:ext>
                </a:extLst>
              </a:tr>
              <a:tr h="157480">
                <a:tc>
                  <a:txBody>
                    <a:bodyPr/>
                    <a:lstStyle/>
                    <a:p>
                      <a:r>
                        <a:rPr kumimoji="1" lang="en-US" altLang="ja-JP" sz="1200" dirty="0"/>
                        <a:t>….</a:t>
                      </a:r>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63137258"/>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950397744"/>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459055392"/>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022971352"/>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249636636"/>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181908287"/>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924555285"/>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225539358"/>
                  </a:ext>
                </a:extLst>
              </a:tr>
            </a:tbl>
          </a:graphicData>
        </a:graphic>
      </p:graphicFrame>
      <p:sp>
        <p:nvSpPr>
          <p:cNvPr id="5" name="テキスト ボックス 4">
            <a:extLst>
              <a:ext uri="{FF2B5EF4-FFF2-40B4-BE49-F238E27FC236}">
                <a16:creationId xmlns:a16="http://schemas.microsoft.com/office/drawing/2014/main" id="{07BD27C6-F2DC-7472-D127-616D54BFA62E}"/>
              </a:ext>
            </a:extLst>
          </p:cNvPr>
          <p:cNvSpPr txBox="1"/>
          <p:nvPr/>
        </p:nvSpPr>
        <p:spPr>
          <a:xfrm>
            <a:off x="3797761" y="2237601"/>
            <a:ext cx="2778760" cy="276999"/>
          </a:xfrm>
          <a:prstGeom prst="rect">
            <a:avLst/>
          </a:prstGeom>
          <a:noFill/>
        </p:spPr>
        <p:txBody>
          <a:bodyPr wrap="square" rtlCol="0">
            <a:spAutoFit/>
          </a:bodyPr>
          <a:lstStyle/>
          <a:p>
            <a:r>
              <a:rPr kumimoji="1" lang="en-US" altLang="ja-JP" sz="1200" b="1" dirty="0" err="1"/>
              <a:t>Tbl_UserProperityes</a:t>
            </a:r>
            <a:endParaRPr kumimoji="1" lang="ja-JP" altLang="en-US" sz="1200" b="1" dirty="0"/>
          </a:p>
        </p:txBody>
      </p:sp>
      <p:sp>
        <p:nvSpPr>
          <p:cNvPr id="6" name="矢印: 左右 5">
            <a:extLst>
              <a:ext uri="{FF2B5EF4-FFF2-40B4-BE49-F238E27FC236}">
                <a16:creationId xmlns:a16="http://schemas.microsoft.com/office/drawing/2014/main" id="{9AFC5A8A-1F4E-61BF-A8DA-B444B8655B2C}"/>
              </a:ext>
            </a:extLst>
          </p:cNvPr>
          <p:cNvSpPr/>
          <p:nvPr/>
        </p:nvSpPr>
        <p:spPr>
          <a:xfrm>
            <a:off x="2868121" y="3931919"/>
            <a:ext cx="929640" cy="457201"/>
          </a:xfrm>
          <a:prstGeom prst="leftRightArrow">
            <a:avLst>
              <a:gd name="adj1" fmla="val 50000"/>
              <a:gd name="adj2" fmla="val 3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3778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データ移行</a:t>
            </a:r>
            <a:endParaRPr lang="ja-JP" altLang="en-US" dirty="0">
              <a:effectLst/>
            </a:endParaRPr>
          </a:p>
        </p:txBody>
      </p:sp>
      <p:pic>
        <p:nvPicPr>
          <p:cNvPr id="1026" name="Picture 2">
            <a:extLst>
              <a:ext uri="{FF2B5EF4-FFF2-40B4-BE49-F238E27FC236}">
                <a16:creationId xmlns:a16="http://schemas.microsoft.com/office/drawing/2014/main" id="{D1632910-BE32-F265-83B9-4565F79A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60" y="3738880"/>
            <a:ext cx="2153920" cy="2153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l file - Free files and folders icons">
            <a:extLst>
              <a:ext uri="{FF2B5EF4-FFF2-40B4-BE49-F238E27FC236}">
                <a16:creationId xmlns:a16="http://schemas.microsoft.com/office/drawing/2014/main" id="{CE76113A-9866-946D-B1DE-F6FD3DD8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392" y="3782060"/>
            <a:ext cx="2067560" cy="2067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テーブル, カップ が含まれている画像&#10;&#10;AI によって生成されたコンテンツは間違っている可能性があります。">
            <a:extLst>
              <a:ext uri="{FF2B5EF4-FFF2-40B4-BE49-F238E27FC236}">
                <a16:creationId xmlns:a16="http://schemas.microsoft.com/office/drawing/2014/main" id="{448E30F5-F7C6-B30C-C848-261AA239178E}"/>
              </a:ext>
            </a:extLst>
          </p:cNvPr>
          <p:cNvPicPr>
            <a:picLocks noChangeAspect="1"/>
          </p:cNvPicPr>
          <p:nvPr/>
        </p:nvPicPr>
        <p:blipFill>
          <a:blip r:embed="rId5"/>
          <a:stretch>
            <a:fillRect/>
          </a:stretch>
        </p:blipFill>
        <p:spPr>
          <a:xfrm>
            <a:off x="8890002" y="4126051"/>
            <a:ext cx="1711120" cy="1379578"/>
          </a:xfrm>
          <a:prstGeom prst="rect">
            <a:avLst/>
          </a:prstGeom>
        </p:spPr>
      </p:pic>
      <p:sp>
        <p:nvSpPr>
          <p:cNvPr id="8" name="矢印: 右 7">
            <a:extLst>
              <a:ext uri="{FF2B5EF4-FFF2-40B4-BE49-F238E27FC236}">
                <a16:creationId xmlns:a16="http://schemas.microsoft.com/office/drawing/2014/main" id="{D22D31AA-5FD6-B777-6BF4-0B7D196B767A}"/>
              </a:ext>
            </a:extLst>
          </p:cNvPr>
          <p:cNvSpPr/>
          <p:nvPr/>
        </p:nvSpPr>
        <p:spPr>
          <a:xfrm>
            <a:off x="369824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6C1DF6B-8773-06D7-70DD-582E45A85272}"/>
              </a:ext>
            </a:extLst>
          </p:cNvPr>
          <p:cNvSpPr/>
          <p:nvPr/>
        </p:nvSpPr>
        <p:spPr>
          <a:xfrm>
            <a:off x="724916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9ECB5DD-BCB2-2AB2-A839-16B3402A2FF0}"/>
              </a:ext>
            </a:extLst>
          </p:cNvPr>
          <p:cNvSpPr txBox="1"/>
          <p:nvPr/>
        </p:nvSpPr>
        <p:spPr>
          <a:xfrm>
            <a:off x="1661160" y="5770880"/>
            <a:ext cx="1442720" cy="369332"/>
          </a:xfrm>
          <a:prstGeom prst="rect">
            <a:avLst/>
          </a:prstGeom>
          <a:noFill/>
        </p:spPr>
        <p:txBody>
          <a:bodyPr wrap="square" rtlCol="0">
            <a:spAutoFit/>
          </a:bodyPr>
          <a:lstStyle/>
          <a:p>
            <a:r>
              <a:rPr kumimoji="1" lang="en-US" altLang="ja-JP"/>
              <a:t>Notes DB</a:t>
            </a:r>
            <a:endParaRPr kumimoji="1" lang="ja-JP" altLang="en-US"/>
          </a:p>
        </p:txBody>
      </p:sp>
      <p:sp>
        <p:nvSpPr>
          <p:cNvPr id="11" name="テキスト ボックス 10">
            <a:extLst>
              <a:ext uri="{FF2B5EF4-FFF2-40B4-BE49-F238E27FC236}">
                <a16:creationId xmlns:a16="http://schemas.microsoft.com/office/drawing/2014/main" id="{F9B58B41-AB6F-C4B4-5050-5FF6659310AA}"/>
              </a:ext>
            </a:extLst>
          </p:cNvPr>
          <p:cNvSpPr txBox="1"/>
          <p:nvPr/>
        </p:nvSpPr>
        <p:spPr>
          <a:xfrm>
            <a:off x="3418841" y="5073829"/>
            <a:ext cx="1856328" cy="369332"/>
          </a:xfrm>
          <a:prstGeom prst="rect">
            <a:avLst/>
          </a:prstGeom>
          <a:noFill/>
        </p:spPr>
        <p:txBody>
          <a:bodyPr wrap="square" rtlCol="0">
            <a:spAutoFit/>
          </a:bodyPr>
          <a:lstStyle/>
          <a:p>
            <a:pPr algn="ctr"/>
            <a:r>
              <a:rPr lang="ja-JP" altLang="en-US"/>
              <a:t>エクスポート</a:t>
            </a:r>
            <a:endParaRPr kumimoji="1" lang="ja-JP" altLang="en-US"/>
          </a:p>
        </p:txBody>
      </p:sp>
      <p:sp>
        <p:nvSpPr>
          <p:cNvPr id="12" name="テキスト ボックス 11">
            <a:extLst>
              <a:ext uri="{FF2B5EF4-FFF2-40B4-BE49-F238E27FC236}">
                <a16:creationId xmlns:a16="http://schemas.microsoft.com/office/drawing/2014/main" id="{18890A41-4075-437C-32AC-C5F233C1F848}"/>
              </a:ext>
            </a:extLst>
          </p:cNvPr>
          <p:cNvSpPr txBox="1"/>
          <p:nvPr/>
        </p:nvSpPr>
        <p:spPr>
          <a:xfrm>
            <a:off x="6995572" y="5070535"/>
            <a:ext cx="1856328" cy="923330"/>
          </a:xfrm>
          <a:prstGeom prst="rect">
            <a:avLst/>
          </a:prstGeom>
          <a:noFill/>
        </p:spPr>
        <p:txBody>
          <a:bodyPr wrap="square" rtlCol="0">
            <a:spAutoFit/>
          </a:bodyPr>
          <a:lstStyle/>
          <a:p>
            <a:pPr algn="ctr"/>
            <a:r>
              <a:rPr kumimoji="1" lang="en-US" altLang="ja-JP"/>
              <a:t>Java/Python/PowerShell</a:t>
            </a:r>
          </a:p>
          <a:p>
            <a:pPr algn="ctr"/>
            <a:r>
              <a:rPr kumimoji="1" lang="ja-JP" altLang="en-US"/>
              <a:t>ツール</a:t>
            </a:r>
          </a:p>
        </p:txBody>
      </p:sp>
      <p:graphicFrame>
        <p:nvGraphicFramePr>
          <p:cNvPr id="13" name="表 12">
            <a:extLst>
              <a:ext uri="{FF2B5EF4-FFF2-40B4-BE49-F238E27FC236}">
                <a16:creationId xmlns:a16="http://schemas.microsoft.com/office/drawing/2014/main" id="{CCEE3F59-435C-2042-9CB5-81A93BE17519}"/>
              </a:ext>
            </a:extLst>
          </p:cNvPr>
          <p:cNvGraphicFramePr>
            <a:graphicFrameLocks noGrp="1"/>
          </p:cNvGraphicFramePr>
          <p:nvPr>
            <p:extLst>
              <p:ext uri="{D42A27DB-BD31-4B8C-83A1-F6EECF244321}">
                <p14:modId xmlns:p14="http://schemas.microsoft.com/office/powerpoint/2010/main" val="722542466"/>
              </p:ext>
            </p:extLst>
          </p:nvPr>
        </p:nvGraphicFramePr>
        <p:xfrm>
          <a:off x="535939" y="1078051"/>
          <a:ext cx="11120121" cy="2072640"/>
        </p:xfrm>
        <a:graphic>
          <a:graphicData uri="http://schemas.openxmlformats.org/drawingml/2006/table">
            <a:tbl>
              <a:tblPr firstRow="1" bandRow="1">
                <a:tableStyleId>{7DF18680-E054-41AD-8BC1-D1AEF772440D}</a:tableStyleId>
              </a:tblPr>
              <a:tblGrid>
                <a:gridCol w="3706707">
                  <a:extLst>
                    <a:ext uri="{9D8B030D-6E8A-4147-A177-3AD203B41FA5}">
                      <a16:colId xmlns:a16="http://schemas.microsoft.com/office/drawing/2014/main" val="2649257964"/>
                    </a:ext>
                  </a:extLst>
                </a:gridCol>
                <a:gridCol w="817034">
                  <a:extLst>
                    <a:ext uri="{9D8B030D-6E8A-4147-A177-3AD203B41FA5}">
                      <a16:colId xmlns:a16="http://schemas.microsoft.com/office/drawing/2014/main" val="3843299209"/>
                    </a:ext>
                  </a:extLst>
                </a:gridCol>
                <a:gridCol w="6596380">
                  <a:extLst>
                    <a:ext uri="{9D8B030D-6E8A-4147-A177-3AD203B41FA5}">
                      <a16:colId xmlns:a16="http://schemas.microsoft.com/office/drawing/2014/main" val="3345850908"/>
                    </a:ext>
                  </a:extLst>
                </a:gridCol>
              </a:tblGrid>
              <a:tr h="204526">
                <a:tc>
                  <a:txBody>
                    <a:bodyPr/>
                    <a:lstStyle/>
                    <a:p>
                      <a:r>
                        <a:rPr kumimoji="1" lang="ja-JP" altLang="en-US" sz="1600"/>
                        <a:t>カテゴリ</a:t>
                      </a:r>
                    </a:p>
                  </a:txBody>
                  <a:tcPr/>
                </a:tc>
                <a:tc>
                  <a:txBody>
                    <a:bodyPr/>
                    <a:lstStyle/>
                    <a:p>
                      <a:r>
                        <a:rPr kumimoji="1" lang="en-US" altLang="ja-JP" sz="1600"/>
                        <a:t>Snf</a:t>
                      </a:r>
                      <a:r>
                        <a:rPr kumimoji="1" lang="ja-JP" altLang="en-US" sz="1600"/>
                        <a:t>数</a:t>
                      </a:r>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208701059"/>
                  </a:ext>
                </a:extLst>
              </a:tr>
              <a:tr h="357921">
                <a:tc>
                  <a:txBody>
                    <a:bodyPr/>
                    <a:lstStyle/>
                    <a:p>
                      <a:r>
                        <a:rPr lang="ja-JP" altLang="en-US" sz="1600" kern="1200">
                          <a:solidFill>
                            <a:schemeClr val="dk1"/>
                          </a:solidFill>
                          <a:latin typeface="+mn-lt"/>
                          <a:ea typeface="+mn-ea"/>
                          <a:cs typeface="+mn-cs"/>
                        </a:rPr>
                        <a:t>製品仕様書管理（黄）</a:t>
                      </a:r>
                    </a:p>
                  </a:txBody>
                  <a:tcPr/>
                </a:tc>
                <a:tc>
                  <a:txBody>
                    <a:bodyPr/>
                    <a:lstStyle/>
                    <a:p>
                      <a:r>
                        <a:rPr lang="en-US" altLang="ja-JP" sz="1600" kern="1200" dirty="0">
                          <a:solidFill>
                            <a:schemeClr val="dk1"/>
                          </a:solidFill>
                          <a:latin typeface="+mn-lt"/>
                          <a:ea typeface="+mn-ea"/>
                          <a:cs typeface="+mn-cs"/>
                        </a:rPr>
                        <a:t>33</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a:t>3DB</a:t>
                      </a:r>
                      <a:r>
                        <a:rPr lang="ja-JP" altLang="en-US" sz="1600"/>
                        <a:t>で</a:t>
                      </a:r>
                      <a:r>
                        <a:rPr lang="en-US" altLang="ja-JP" sz="1600"/>
                        <a:t>1</a:t>
                      </a:r>
                      <a:r>
                        <a:rPr lang="ja-JP" altLang="en-US" sz="1600"/>
                        <a:t>セットとなる構成（同一設計）</a:t>
                      </a:r>
                      <a:br>
                        <a:rPr lang="en-US" altLang="ja-JP" sz="1600"/>
                      </a:br>
                      <a:r>
                        <a:rPr lang="en-US" altLang="ja-JP" sz="1600"/>
                        <a:t>※</a:t>
                      </a:r>
                      <a:r>
                        <a:rPr kumimoji="1" lang="ja-JP" altLang="en-US" sz="1600"/>
                        <a:t>製品仕様書管理</a:t>
                      </a:r>
                      <a:r>
                        <a:rPr kumimoji="1" lang="en-US" altLang="ja-JP" sz="1600"/>
                        <a:t>DB/</a:t>
                      </a:r>
                      <a:r>
                        <a:rPr lang="ja-JP" altLang="en-US" sz="1600"/>
                        <a:t>関連文書</a:t>
                      </a:r>
                      <a:r>
                        <a:rPr lang="en-US" altLang="ja-JP" sz="1600"/>
                        <a:t>DB/</a:t>
                      </a:r>
                      <a:r>
                        <a:rPr kumimoji="1" lang="ja-JP" altLang="en-US" sz="1600"/>
                        <a:t>品質情報</a:t>
                      </a:r>
                      <a:r>
                        <a:rPr kumimoji="1" lang="en-US" altLang="ja-JP" sz="1600"/>
                        <a:t>M</a:t>
                      </a:r>
                    </a:p>
                  </a:txBody>
                  <a:tcPr/>
                </a:tc>
                <a:extLst>
                  <a:ext uri="{0D108BD9-81ED-4DB2-BD59-A6C34878D82A}">
                    <a16:rowId xmlns:a16="http://schemas.microsoft.com/office/drawing/2014/main" val="3179909173"/>
                  </a:ext>
                </a:extLst>
              </a:tr>
              <a:tr h="664710">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納入仕様書管理（青）</a:t>
                      </a:r>
                      <a:r>
                        <a:rPr lang="en-US" altLang="ja-JP" sz="1600" kern="1200">
                          <a:solidFill>
                            <a:schemeClr val="dk1"/>
                          </a:solidFill>
                          <a:latin typeface="+mn-lt"/>
                          <a:ea typeface="+mn-ea"/>
                          <a:cs typeface="+mn-cs"/>
                        </a:rPr>
                        <a:t>】</a:t>
                      </a:r>
                      <a:endParaRPr lang="ja-JP" altLang="en-US" sz="1600" kern="1200">
                        <a:solidFill>
                          <a:schemeClr val="dk1"/>
                        </a:solidFill>
                        <a:latin typeface="+mn-lt"/>
                        <a:ea typeface="+mn-ea"/>
                        <a:cs typeface="+mn-cs"/>
                      </a:endParaRPr>
                    </a:p>
                  </a:txBody>
                  <a:tcPr/>
                </a:tc>
                <a:tc>
                  <a:txBody>
                    <a:bodyPr/>
                    <a:lstStyle/>
                    <a:p>
                      <a:r>
                        <a:rPr lang="en-US" altLang="ja-JP" sz="1600" kern="1200" dirty="0">
                          <a:solidFill>
                            <a:schemeClr val="dk1"/>
                          </a:solidFill>
                          <a:latin typeface="+mn-lt"/>
                          <a:ea typeface="+mn-ea"/>
                          <a:cs typeface="+mn-cs"/>
                        </a:rPr>
                        <a:t>12</a:t>
                      </a:r>
                      <a:endParaRPr lang="ja-JP" altLang="en-US" sz="16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ja-JP" altLang="en-US" sz="1600"/>
                        <a:t>納入仕様書管理</a:t>
                      </a:r>
                      <a:r>
                        <a:rPr lang="en-US" altLang="ja-JP" sz="1600"/>
                        <a:t>1DB</a:t>
                      </a:r>
                      <a:r>
                        <a:rPr lang="ja-JP" altLang="en-US" sz="1600"/>
                        <a:t>を複数の事業部で利用する構成（同一設計）</a:t>
                      </a:r>
                      <a:br>
                        <a:rPr lang="en-US" altLang="ja-JP" sz="1600"/>
                      </a:br>
                      <a:r>
                        <a:rPr lang="en-US" altLang="ja-JP" sz="1600"/>
                        <a:t>※</a:t>
                      </a:r>
                      <a:r>
                        <a:rPr lang="ja-JP" altLang="en-US" sz="1600"/>
                        <a:t>仕様書関連文書</a:t>
                      </a:r>
                      <a:r>
                        <a:rPr lang="en-US" altLang="ja-JP" sz="1600"/>
                        <a:t>DB/</a:t>
                      </a:r>
                      <a:r>
                        <a:rPr lang="ja-JP" altLang="en-US" sz="1600"/>
                        <a:t>品質情報マスター</a:t>
                      </a:r>
                      <a:endParaRPr lang="en-US" altLang="ja-JP" sz="1600"/>
                    </a:p>
                    <a:p>
                      <a:pPr marL="171450" indent="-171450">
                        <a:buFont typeface="Arial" panose="020B0604020202020204" pitchFamily="34" charset="0"/>
                        <a:buChar char="•"/>
                      </a:pPr>
                      <a:r>
                        <a:rPr lang="ja-JP" altLang="en-US" sz="1600"/>
                        <a:t>アーカイブ用の</a:t>
                      </a:r>
                      <a:r>
                        <a:rPr lang="en-US" altLang="ja-JP" sz="1600"/>
                        <a:t>DB</a:t>
                      </a:r>
                      <a:r>
                        <a:rPr lang="ja-JP" altLang="en-US" sz="1600"/>
                        <a:t>を持つ構成</a:t>
                      </a:r>
                      <a:endParaRPr lang="en-US" altLang="ja-JP" sz="1600"/>
                    </a:p>
                  </a:txBody>
                  <a:tcPr/>
                </a:tc>
                <a:extLst>
                  <a:ext uri="{0D108BD9-81ED-4DB2-BD59-A6C34878D82A}">
                    <a16:rowId xmlns:a16="http://schemas.microsoft.com/office/drawing/2014/main" val="3928298953"/>
                  </a:ext>
                </a:extLst>
              </a:tr>
              <a:tr h="204526">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その他個別</a:t>
                      </a:r>
                      <a:r>
                        <a:rPr lang="en-US" altLang="ja-JP" sz="1600" kern="1200">
                          <a:solidFill>
                            <a:schemeClr val="dk1"/>
                          </a:solidFill>
                          <a:latin typeface="+mn-lt"/>
                          <a:ea typeface="+mn-ea"/>
                          <a:cs typeface="+mn-cs"/>
                        </a:rPr>
                        <a:t>DB】</a:t>
                      </a:r>
                      <a:endParaRPr lang="ja-JP" altLang="en-US" sz="1600" kern="1200">
                        <a:solidFill>
                          <a:schemeClr val="dk1"/>
                        </a:solidFill>
                        <a:latin typeface="+mn-lt"/>
                        <a:ea typeface="+mn-ea"/>
                        <a:cs typeface="+mn-cs"/>
                      </a:endParaRPr>
                    </a:p>
                  </a:txBody>
                  <a:tcPr/>
                </a:tc>
                <a:tc>
                  <a:txBody>
                    <a:bodyPr/>
                    <a:lstStyle/>
                    <a:p>
                      <a:r>
                        <a:rPr lang="en-US" altLang="ja-JP" sz="1600" kern="1200" dirty="0">
                          <a:solidFill>
                            <a:schemeClr val="dk1"/>
                          </a:solidFill>
                          <a:latin typeface="+mn-lt"/>
                          <a:ea typeface="+mn-ea"/>
                          <a:cs typeface="+mn-cs"/>
                        </a:rPr>
                        <a:t>8</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t>それぞれ設計が異なり、独立した構成</a:t>
                      </a:r>
                      <a:endParaRPr lang="en-US" altLang="ja-JP" sz="1600" dirty="0"/>
                    </a:p>
                  </a:txBody>
                  <a:tcPr/>
                </a:tc>
                <a:extLst>
                  <a:ext uri="{0D108BD9-81ED-4DB2-BD59-A6C34878D82A}">
                    <a16:rowId xmlns:a16="http://schemas.microsoft.com/office/drawing/2014/main" val="128962553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E479-5FC9-9CCA-D99B-70E8795F0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0A3B2A-7E2F-F016-3731-A5F75381D9F3}"/>
              </a:ext>
            </a:extLst>
          </p:cNvPr>
          <p:cNvSpPr>
            <a:spLocks noGrp="1"/>
          </p:cNvSpPr>
          <p:nvPr>
            <p:ph type="title"/>
          </p:nvPr>
        </p:nvSpPr>
        <p:spPr>
          <a:xfrm>
            <a:off x="414336" y="255263"/>
            <a:ext cx="9327072" cy="683629"/>
          </a:xfrm>
        </p:spPr>
        <p:txBody>
          <a:bodyPr>
            <a:normAutofit/>
          </a:bodyPr>
          <a:lstStyle/>
          <a:p>
            <a:r>
              <a:rPr lang="ja-JP" altLang="en-US" dirty="0"/>
              <a:t>機能一覧</a:t>
            </a:r>
            <a:r>
              <a:rPr lang="en-US" altLang="ja-JP" sz="1600" dirty="0">
                <a:solidFill>
                  <a:srgbClr val="FF0000"/>
                </a:solidFill>
              </a:rPr>
              <a:t>※</a:t>
            </a:r>
            <a:r>
              <a:rPr lang="ja-JP" altLang="en-US" sz="1600" dirty="0">
                <a:solidFill>
                  <a:srgbClr val="FF0000"/>
                </a:solidFill>
              </a:rPr>
              <a:t>ご提示頂いた「</a:t>
            </a:r>
            <a:r>
              <a:rPr lang="en-US" altLang="ja-JP" sz="1600" dirty="0">
                <a:solidFill>
                  <a:srgbClr val="FF0000"/>
                </a:solidFill>
              </a:rPr>
              <a:t>【</a:t>
            </a:r>
            <a:r>
              <a:rPr lang="ja-JP" altLang="en-US" sz="1600" dirty="0">
                <a:solidFill>
                  <a:srgbClr val="FF0000"/>
                </a:solidFill>
              </a:rPr>
              <a:t>新アプリ</a:t>
            </a:r>
            <a:r>
              <a:rPr lang="en-US" altLang="ja-JP" sz="1600" dirty="0">
                <a:solidFill>
                  <a:srgbClr val="FF0000"/>
                </a:solidFill>
              </a:rPr>
              <a:t>】</a:t>
            </a:r>
            <a:r>
              <a:rPr lang="ja-JP" altLang="en-US" sz="1600" dirty="0">
                <a:solidFill>
                  <a:srgbClr val="FF0000"/>
                </a:solidFill>
              </a:rPr>
              <a:t>機能要件一覧 </a:t>
            </a:r>
            <a:r>
              <a:rPr lang="en-US" altLang="ja-JP" sz="1600" dirty="0">
                <a:solidFill>
                  <a:srgbClr val="FF0000"/>
                </a:solidFill>
              </a:rPr>
              <a:t>V1.1.xlsx</a:t>
            </a:r>
            <a:r>
              <a:rPr lang="ja-JP" altLang="en-US" sz="1600" dirty="0">
                <a:solidFill>
                  <a:srgbClr val="FF0000"/>
                </a:solidFill>
              </a:rPr>
              <a:t>」の中項目単位で抽出</a:t>
            </a:r>
            <a:endParaRPr lang="ja-JP" altLang="en-US" dirty="0">
              <a:effectLst/>
            </a:endParaRPr>
          </a:p>
        </p:txBody>
      </p:sp>
      <p:graphicFrame>
        <p:nvGraphicFramePr>
          <p:cNvPr id="7" name="表 6">
            <a:extLst>
              <a:ext uri="{FF2B5EF4-FFF2-40B4-BE49-F238E27FC236}">
                <a16:creationId xmlns:a16="http://schemas.microsoft.com/office/drawing/2014/main" id="{12C87BA9-C0B9-D7F8-6EC4-F7BD151BE9A3}"/>
              </a:ext>
            </a:extLst>
          </p:cNvPr>
          <p:cNvGraphicFramePr>
            <a:graphicFrameLocks noGrp="1"/>
          </p:cNvGraphicFramePr>
          <p:nvPr>
            <p:extLst>
              <p:ext uri="{D42A27DB-BD31-4B8C-83A1-F6EECF244321}">
                <p14:modId xmlns:p14="http://schemas.microsoft.com/office/powerpoint/2010/main" val="261428861"/>
              </p:ext>
            </p:extLst>
          </p:nvPr>
        </p:nvGraphicFramePr>
        <p:xfrm>
          <a:off x="288130" y="779668"/>
          <a:ext cx="11615739" cy="5745816"/>
        </p:xfrm>
        <a:graphic>
          <a:graphicData uri="http://schemas.openxmlformats.org/drawingml/2006/table">
            <a:tbl>
              <a:tblPr/>
              <a:tblGrid>
                <a:gridCol w="219461">
                  <a:extLst>
                    <a:ext uri="{9D8B030D-6E8A-4147-A177-3AD203B41FA5}">
                      <a16:colId xmlns:a16="http://schemas.microsoft.com/office/drawing/2014/main" val="2820677060"/>
                    </a:ext>
                  </a:extLst>
                </a:gridCol>
                <a:gridCol w="2116227">
                  <a:extLst>
                    <a:ext uri="{9D8B030D-6E8A-4147-A177-3AD203B41FA5}">
                      <a16:colId xmlns:a16="http://schemas.microsoft.com/office/drawing/2014/main" val="799914121"/>
                    </a:ext>
                  </a:extLst>
                </a:gridCol>
                <a:gridCol w="1426495">
                  <a:extLst>
                    <a:ext uri="{9D8B030D-6E8A-4147-A177-3AD203B41FA5}">
                      <a16:colId xmlns:a16="http://schemas.microsoft.com/office/drawing/2014/main" val="2402481679"/>
                    </a:ext>
                  </a:extLst>
                </a:gridCol>
                <a:gridCol w="1222709">
                  <a:extLst>
                    <a:ext uri="{9D8B030D-6E8A-4147-A177-3AD203B41FA5}">
                      <a16:colId xmlns:a16="http://schemas.microsoft.com/office/drawing/2014/main" val="2668831253"/>
                    </a:ext>
                  </a:extLst>
                </a:gridCol>
                <a:gridCol w="5361110">
                  <a:extLst>
                    <a:ext uri="{9D8B030D-6E8A-4147-A177-3AD203B41FA5}">
                      <a16:colId xmlns:a16="http://schemas.microsoft.com/office/drawing/2014/main" val="3132363046"/>
                    </a:ext>
                  </a:extLst>
                </a:gridCol>
                <a:gridCol w="1269737">
                  <a:extLst>
                    <a:ext uri="{9D8B030D-6E8A-4147-A177-3AD203B41FA5}">
                      <a16:colId xmlns:a16="http://schemas.microsoft.com/office/drawing/2014/main" val="1933255338"/>
                    </a:ext>
                  </a:extLst>
                </a:gridCol>
              </a:tblGrid>
              <a:tr h="126384">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0060852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納入仕様書（依頼）起票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を新規作成・改定できること。作成・改定時、納入仕様書の各項目を設定されて、システムは関連マスタから承認者情報を取得できること。それに、文書に必要な資料を添付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052579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事業所窓口</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事業部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利用者が文書への回答可否に応じて、ワークフロー有無・直列並列を選択できること。文書の承認ルートを、事前に定義された承認ルートマスタから選択できること。ワークフローの各段階において、現在の担当者や承認者を他の利用者に変更できること。承認プロセス中の文書を、定義されたワークフローの次工程に進めることができること（申請・承認・差戻し等）。</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8678956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ワークフローの各承認段階（例：窓口確認、審査確認）において、担当者は承認をシステム上で実行できること。本文ファイル閲覧し、添付ファイルを直接編集・保存ができること。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26995604"/>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92307590"/>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6136667"/>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920040131"/>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19727665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19278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確認・承認⑥</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最終承認部署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担当者による最終確認後、利用者は文書を次工程（例：部署長確認）に進めることができること。連絡事項の入力、ファイル添付が可能な項目であること。部署長による最終確認後、利用者は文書を次工程（例：顧客提出準備）に進めることができること。システム設定に基づき、通知メールの件名等に文書の補足情報を付加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998445278"/>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顧客提出後処理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が顧客に提出済みであることをシステムに記録できること。文書をワークフローの次工程（例：保管責任部署作業）に進めることができること。必要に応じて上位者の確認プロセスを経ること。所定の承認プロセスが実行され、ワークフローの引継ぎ情報が設定された上で文書が保存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71043778"/>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締結完了処理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保管責任者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契約成立日を入力できること。文書の締結処理を実行できること。改訂の場合、システムは旧版文書のステータスを「旧版」等に更新し、運用停止日等を設定すること。文書種類に応じた開示範囲を設定す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327910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契約不成立処理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関係者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利用者は、文書ステータス（例：制定中・改訂中）によって、任意のタイミングで文書の契約不成立処理を実行できること。所定の承認プロセスが実行されること。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24396125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利用者（例：特定ロール保有者）は、文書の承認状態（承認フラグ、承認者、承認日等）を全てクリアし、承認ステータスを定義された初期状態（例：「製造窓口確認中」）に戻せること。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931013020"/>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プロセス中の文書を、指定した差戻し理由と共に特定の工程（例：事業部・事業所確認中）へ差し戻すことができること。差戻し時には、元の文書が保存・複製（版管理され、フォーム変更・アクセス権変更を伴う）され、差戻し情報（日時、理由、種別等）が記録されること。承認ステータスが適切な状態に戻され、以降の承認情報はクリア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68801831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権限を持った利用者は、文書に削除フラグを設定し、論理削除できること。削除日も記録されること。重複する旧版文書がある場合、それらにも同様に削除フラグが設定されること。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8337629"/>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利用者は、特定の文書に対する督促通知（メール等）の送信を停止するための設定を行えること。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8151725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a:t>
                      </a:r>
                      <a:r>
                        <a:rPr lang="en-US" altLang="zh-TW" sz="800" b="0" i="0" u="none" strike="noStrike">
                          <a:solidFill>
                            <a:srgbClr val="000000"/>
                          </a:solidFill>
                          <a:effectLst/>
                          <a:latin typeface="游ゴシック 本文"/>
                          <a:ea typeface="ＭＳ Ｐゴシック" panose="020B0600070205080204" pitchFamily="50" charset="-128"/>
                        </a:rPr>
                        <a:t>DB</a:t>
                      </a:r>
                      <a:r>
                        <a:rPr lang="zh-TW" altLang="en-US" sz="800" b="0" i="0" u="none" strike="noStrike">
                          <a:solidFill>
                            <a:srgbClr val="000000"/>
                          </a:solidFill>
                          <a:effectLst/>
                          <a:latin typeface="游ゴシック 本文"/>
                          <a:ea typeface="ＭＳ Ｐゴシック" panose="020B0600070205080204" pitchFamily="50" charset="-128"/>
                        </a:rPr>
                        <a:t>参照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15731376"/>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174074060"/>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利用者は、編集中の文書を保存し、編集画面を閉じることができること。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77745692"/>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利用者は、現在開いている文書を印刷プレビューし、指定プリンタから印刷できること。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48505006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利用者は、現在開いている文書へのリンク情報を含む新規メール作成画面を、標準メーラーまたはシステム連携メーラーで表示できること。送付されたメールが受信トレイに格納されること。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9006273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利用者は、本文ファイルに添付された</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を閲覧できること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46865168"/>
                  </a:ext>
                </a:extLst>
              </a:tr>
              <a:tr h="23047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60506185"/>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締結版閲覧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668222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90109350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項目一括更新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626578263"/>
                  </a:ext>
                </a:extLst>
              </a:tr>
            </a:tbl>
          </a:graphicData>
        </a:graphic>
      </p:graphicFrame>
    </p:spTree>
    <p:extLst>
      <p:ext uri="{BB962C8B-B14F-4D97-AF65-F5344CB8AC3E}">
        <p14:creationId xmlns:p14="http://schemas.microsoft.com/office/powerpoint/2010/main" val="49057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CF94-ED59-EAD6-EE70-D0C32F0AC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185BB-2E8F-0DD6-D588-AE129F70CC88}"/>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5" name="表 4">
            <a:extLst>
              <a:ext uri="{FF2B5EF4-FFF2-40B4-BE49-F238E27FC236}">
                <a16:creationId xmlns:a16="http://schemas.microsoft.com/office/drawing/2014/main" id="{0972F7E1-D324-7C95-AAA8-6DD6247E2C6E}"/>
              </a:ext>
            </a:extLst>
          </p:cNvPr>
          <p:cNvGraphicFramePr>
            <a:graphicFrameLocks noGrp="1"/>
          </p:cNvGraphicFramePr>
          <p:nvPr>
            <p:extLst>
              <p:ext uri="{D42A27DB-BD31-4B8C-83A1-F6EECF244321}">
                <p14:modId xmlns:p14="http://schemas.microsoft.com/office/powerpoint/2010/main" val="2144954677"/>
              </p:ext>
            </p:extLst>
          </p:nvPr>
        </p:nvGraphicFramePr>
        <p:xfrm>
          <a:off x="288130" y="830468"/>
          <a:ext cx="11615739" cy="5616078"/>
        </p:xfrm>
        <a:graphic>
          <a:graphicData uri="http://schemas.openxmlformats.org/drawingml/2006/table">
            <a:tbl>
              <a:tblPr/>
              <a:tblGrid>
                <a:gridCol w="219460">
                  <a:extLst>
                    <a:ext uri="{9D8B030D-6E8A-4147-A177-3AD203B41FA5}">
                      <a16:colId xmlns:a16="http://schemas.microsoft.com/office/drawing/2014/main" val="799463105"/>
                    </a:ext>
                  </a:extLst>
                </a:gridCol>
                <a:gridCol w="2116228">
                  <a:extLst>
                    <a:ext uri="{9D8B030D-6E8A-4147-A177-3AD203B41FA5}">
                      <a16:colId xmlns:a16="http://schemas.microsoft.com/office/drawing/2014/main" val="2703095698"/>
                    </a:ext>
                  </a:extLst>
                </a:gridCol>
                <a:gridCol w="1426494">
                  <a:extLst>
                    <a:ext uri="{9D8B030D-6E8A-4147-A177-3AD203B41FA5}">
                      <a16:colId xmlns:a16="http://schemas.microsoft.com/office/drawing/2014/main" val="139665031"/>
                    </a:ext>
                  </a:extLst>
                </a:gridCol>
                <a:gridCol w="1222709">
                  <a:extLst>
                    <a:ext uri="{9D8B030D-6E8A-4147-A177-3AD203B41FA5}">
                      <a16:colId xmlns:a16="http://schemas.microsoft.com/office/drawing/2014/main" val="124102189"/>
                    </a:ext>
                  </a:extLst>
                </a:gridCol>
                <a:gridCol w="5361111">
                  <a:extLst>
                    <a:ext uri="{9D8B030D-6E8A-4147-A177-3AD203B41FA5}">
                      <a16:colId xmlns:a16="http://schemas.microsoft.com/office/drawing/2014/main" val="923264518"/>
                    </a:ext>
                  </a:extLst>
                </a:gridCol>
                <a:gridCol w="1269737">
                  <a:extLst>
                    <a:ext uri="{9D8B030D-6E8A-4147-A177-3AD203B41FA5}">
                      <a16:colId xmlns:a16="http://schemas.microsoft.com/office/drawing/2014/main" val="2764900046"/>
                    </a:ext>
                  </a:extLst>
                </a:gridCol>
              </a:tblGrid>
              <a:tr h="92013">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65622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利用者は、納入仕様書（締結版）を新規作成・改定できること。文書種類に応じた開示範囲を設定すること。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617520809"/>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利用者は、編集中の締結版文書を保存し、編集画面を閉じることができること。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8896702"/>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0746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58562480"/>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フロー版閲覧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利用者は、締結版文書に対応する承認フロー中の文書（申請・承認過程の文書）を、文書番号等をキーに検索し、読み取り専用で表示できること。対象文書が見つからない場合は、その旨を通知すること。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46641748"/>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dirty="0">
                          <a:solidFill>
                            <a:srgbClr val="000000"/>
                          </a:solidFill>
                          <a:effectLst/>
                          <a:latin typeface="游ゴシック 本文"/>
                          <a:ea typeface="ＭＳ Ｐゴシック" panose="020B0600070205080204" pitchFamily="50" charset="-128"/>
                        </a:rPr>
                        <a:t>PDF</a:t>
                      </a:r>
                      <a:r>
                        <a:rPr lang="ja-JP" altLang="en-US" sz="800" b="0" i="0" u="none" strike="noStrike" dirty="0">
                          <a:solidFill>
                            <a:srgbClr val="000000"/>
                          </a:solidFill>
                          <a:effectLst/>
                          <a:latin typeface="游ゴシック 本文"/>
                          <a:ea typeface="ＭＳ Ｐゴシック" panose="020B0600070205080204" pitchFamily="50" charset="-128"/>
                        </a:rPr>
                        <a:t>形式で出力し、</a:t>
                      </a:r>
                      <a:r>
                        <a:rPr lang="en-US" altLang="ja-JP" sz="800" b="0" i="0" u="none" strike="noStrike" dirty="0">
                          <a:solidFill>
                            <a:srgbClr val="000000"/>
                          </a:solidFill>
                          <a:effectLst/>
                          <a:latin typeface="游ゴシック 本文"/>
                          <a:ea typeface="ＭＳ Ｐゴシック" panose="020B0600070205080204" pitchFamily="50" charset="-128"/>
                        </a:rPr>
                        <a:t>PDF</a:t>
                      </a:r>
                      <a:r>
                        <a:rPr lang="ja-JP" altLang="en-US" sz="800" b="0" i="0" u="none" strike="noStrike" dirty="0">
                          <a:solidFill>
                            <a:srgbClr val="000000"/>
                          </a:solidFill>
                          <a:effectLst/>
                          <a:latin typeface="游ゴシック 本文"/>
                          <a:ea typeface="ＭＳ Ｐゴシック" panose="020B0600070205080204" pitchFamily="50" charset="-128"/>
                        </a:rPr>
                        <a:t>ビューアで表示すること。編集中でも保存せず処理を行い、エラー時はメッセージを表示して中断すること。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761750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25996805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利用者が操作を実行すると、確認ダイアログを表示し、「はい」を選択した場合に対象文書のステータスを「廃版処理中」に変更できること。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14444932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権限を持つ利用者（例：特定ロール保有者）は、締結版文書の顧客情報を変更できること。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51333054"/>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削除フラグを設定し、論理削除できること。削除日も記録されること。関連する旧版文書がある場合、それらにも同様に削除フラグが設定されること。文書ステータス（最新版）に応じて機能制限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63278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関連文書</a:t>
                      </a:r>
                      <a:r>
                        <a:rPr lang="en-US" sz="800" b="0" i="0" u="none" strike="noStrike">
                          <a:solidFill>
                            <a:srgbClr val="000000"/>
                          </a:solidFill>
                          <a:effectLst/>
                          <a:latin typeface="游ゴシック 本文"/>
                          <a:ea typeface="ＭＳ Ｐゴシック" panose="020B0600070205080204" pitchFamily="50" charset="-128"/>
                        </a:rPr>
                        <a:t>DB</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941134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93311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63915492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製品規格（制定）依頼書起票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利用者は、製品規格書を新規作成・改定できること。文書種類に応じた開示範囲を設定すること。規格書のワークフローにおいて、各承認段階から次工程に進めることができること。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5865874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事業所作成部署（作成者）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703934722"/>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事業所作成部署（承認者）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757455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規格登録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利用者は、規格書の配布先を設定して登録できること。システム上で配付履歴が管理できること。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4378386"/>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921125180"/>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利用者は、編集中の規格書を保存し、編集画面を閉じることができること。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56899834"/>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1415129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3010315"/>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利用者は、現在開いている規格書（または選択した規格書）に対応する旧版文書を、表示できること。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221153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利用者は、登録済みの規格書を改訂できること。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4376141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廃棄承認ワークフロー実施</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の廃棄処理を開始し、承認ワークフローを実行できること。実行前にシステムは確認メッセージを表示し、利用者の意思確認を行うこと。文書を保存・更新、関連管理文書を起票し更新履歴を追記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09184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文書廃棄</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即廃棄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システム設定に応じて利用者は、規格書を承認ワークフローを経ずに即時廃棄できること。実行前にシステムは確認メッセージを表示し、利用者の意思確認を行うこと。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5341910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廃棄取消</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73223829"/>
                  </a:ext>
                </a:extLst>
              </a:tr>
            </a:tbl>
          </a:graphicData>
        </a:graphic>
      </p:graphicFrame>
    </p:spTree>
    <p:extLst>
      <p:ext uri="{BB962C8B-B14F-4D97-AF65-F5344CB8AC3E}">
        <p14:creationId xmlns:p14="http://schemas.microsoft.com/office/powerpoint/2010/main" val="67028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29F4-8089-DCCE-8249-7AAD90C264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5561E9-FB4B-FA8B-FC60-52E0F7E51BD4}"/>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6" name="表 5">
            <a:extLst>
              <a:ext uri="{FF2B5EF4-FFF2-40B4-BE49-F238E27FC236}">
                <a16:creationId xmlns:a16="http://schemas.microsoft.com/office/drawing/2014/main" id="{222F90E7-C603-055B-C149-663D0397BE88}"/>
              </a:ext>
            </a:extLst>
          </p:cNvPr>
          <p:cNvGraphicFramePr>
            <a:graphicFrameLocks noGrp="1"/>
          </p:cNvGraphicFramePr>
          <p:nvPr>
            <p:extLst>
              <p:ext uri="{D42A27DB-BD31-4B8C-83A1-F6EECF244321}">
                <p14:modId xmlns:p14="http://schemas.microsoft.com/office/powerpoint/2010/main" val="128173283"/>
              </p:ext>
            </p:extLst>
          </p:nvPr>
        </p:nvGraphicFramePr>
        <p:xfrm>
          <a:off x="288130" y="840628"/>
          <a:ext cx="11615740" cy="5420520"/>
        </p:xfrm>
        <a:graphic>
          <a:graphicData uri="http://schemas.openxmlformats.org/drawingml/2006/table">
            <a:tbl>
              <a:tblPr/>
              <a:tblGrid>
                <a:gridCol w="219461">
                  <a:extLst>
                    <a:ext uri="{9D8B030D-6E8A-4147-A177-3AD203B41FA5}">
                      <a16:colId xmlns:a16="http://schemas.microsoft.com/office/drawing/2014/main" val="3538993151"/>
                    </a:ext>
                  </a:extLst>
                </a:gridCol>
                <a:gridCol w="2116228">
                  <a:extLst>
                    <a:ext uri="{9D8B030D-6E8A-4147-A177-3AD203B41FA5}">
                      <a16:colId xmlns:a16="http://schemas.microsoft.com/office/drawing/2014/main" val="1286442542"/>
                    </a:ext>
                  </a:extLst>
                </a:gridCol>
                <a:gridCol w="1426494">
                  <a:extLst>
                    <a:ext uri="{9D8B030D-6E8A-4147-A177-3AD203B41FA5}">
                      <a16:colId xmlns:a16="http://schemas.microsoft.com/office/drawing/2014/main" val="974574590"/>
                    </a:ext>
                  </a:extLst>
                </a:gridCol>
                <a:gridCol w="1222710">
                  <a:extLst>
                    <a:ext uri="{9D8B030D-6E8A-4147-A177-3AD203B41FA5}">
                      <a16:colId xmlns:a16="http://schemas.microsoft.com/office/drawing/2014/main" val="2037760273"/>
                    </a:ext>
                  </a:extLst>
                </a:gridCol>
                <a:gridCol w="5361110">
                  <a:extLst>
                    <a:ext uri="{9D8B030D-6E8A-4147-A177-3AD203B41FA5}">
                      <a16:colId xmlns:a16="http://schemas.microsoft.com/office/drawing/2014/main" val="660889682"/>
                    </a:ext>
                  </a:extLst>
                </a:gridCol>
                <a:gridCol w="1269737">
                  <a:extLst>
                    <a:ext uri="{9D8B030D-6E8A-4147-A177-3AD203B41FA5}">
                      <a16:colId xmlns:a16="http://schemas.microsoft.com/office/drawing/2014/main" val="1927077323"/>
                    </a:ext>
                  </a:extLst>
                </a:gridCol>
              </a:tblGrid>
              <a:tr h="50726">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20975212"/>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権限を持った利用者は、文書に削除フラグを設定し、論理削除できること。削除日も記録されること。関連する旧版文書がある場合、それらにも同様に削除フラグが設定されること。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51579832"/>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利用者は、特定の規格書に対する督促通知（メール等）の送信を停止するための設定を行えること。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03328405"/>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8973141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利用者は、既存の納入仕様書の事業部・事業所情報を一括で変更できること。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51453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58579086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事業所ルートマスタ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利用者は、事業所ルートマスタを作成・登録・削除できること。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24450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146866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a:t>
                      </a:r>
                      <a:r>
                        <a:rPr lang="en-US" altLang="ja-JP"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0101018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利用者は、事業部マスタを作成・登録・削除できること。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8760404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環境マスタ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利用者は、環境マスタを作成・登録・削除できること。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34802843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文書種類マスタ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利用者は、文書種類マスタを作成・登録・削除できること。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266631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システム管理者マスタ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利用者は、システム管理者マスタを作成・登録・削除できること。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8447005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製品情報作成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107450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2352958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3593685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利用者は、複数の既存文書に記録されている事業部情報を一括で変更できること。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586709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74220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データメンテナンス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利用者は、選択した複数の仕様書関連文書に対して、管理部署情報を一括で変更できること。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8498298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利用者は、仕様書関連文書を廃棄処理できること。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05006013"/>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場所マスタ設定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利用者は、場所マスタ編集（または作成）時に、事業所名・事業所コードを文書の所定フィールドに設定できること。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5057189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アナウンス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資料</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お知らせ作成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利用者は、システム上で共有すべき情報を新規作成・改訂できること。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6100986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3198430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一般規格閲覧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8780271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9388823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50333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管理者用閲覧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1210359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閲覧制御</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150139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93185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872851452"/>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納入仕様書（フロー版）閲覧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46789858"/>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05065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利用者は、一覧等で選択された複数の文書情報を、表計算ソフト互換ファイル形式（例：</a:t>
                      </a:r>
                      <a:r>
                        <a:rPr lang="en-US" altLang="ja-JP"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a:t>
                      </a:r>
                      <a:r>
                        <a:rPr lang="en-US" altLang="ja-JP" sz="800" b="0" i="0" u="none" strike="noStrike">
                          <a:solidFill>
                            <a:srgbClr val="000000"/>
                          </a:solidFill>
                          <a:effectLst/>
                          <a:latin typeface="游ゴシック 本文"/>
                          <a:ea typeface="ＭＳ Ｐゴシック" panose="020B0600070205080204" pitchFamily="50" charset="-128"/>
                        </a:rPr>
                        <a:t>CSV</a:t>
                      </a:r>
                      <a:r>
                        <a:rPr lang="ja-JP" altLang="en-US" sz="800" b="0" i="0" u="none" strike="noStrike">
                          <a:solidFill>
                            <a:srgbClr val="000000"/>
                          </a:solidFill>
                          <a:effectLst/>
                          <a:latin typeface="游ゴシック 本文"/>
                          <a:ea typeface="ＭＳ Ｐゴシック" panose="020B0600070205080204" pitchFamily="50" charset="-128"/>
                        </a:rPr>
                        <a:t>）でエクスポートできること。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0171934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検索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利用者は、文書内容や添付ファイルを含めて検索し、該当する文書が表示できること。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0353322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ビュー設定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利用者は必要な項目に応じてビューの設定ができること。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3980018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運用中文書廃棄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利用者が操作を実行すると、対象文書のステータスを「廃版処理中」に変更できること。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83791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7467381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製品規格廃棄開始</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利用者は、規格書を承認ワークフローを経ずに即時廃棄できること。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896536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製品規格廃棄情報の登録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利用者は、規格書の廃版情報に関連する配布先を設定して規格書の廃棄処理を完了できること。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6010509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製品規格廃棄取り消し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731510950"/>
                  </a:ext>
                </a:extLst>
              </a:tr>
            </a:tbl>
          </a:graphicData>
        </a:graphic>
      </p:graphicFrame>
    </p:spTree>
    <p:extLst>
      <p:ext uri="{BB962C8B-B14F-4D97-AF65-F5344CB8AC3E}">
        <p14:creationId xmlns:p14="http://schemas.microsoft.com/office/powerpoint/2010/main" val="37665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前書き</a:t>
            </a:r>
            <a:endParaRPr kumimoji="1" lang="ja-JP" altLang="en-US" dirty="0"/>
          </a:p>
        </p:txBody>
      </p:sp>
      <p:sp>
        <p:nvSpPr>
          <p:cNvPr id="15" name="テキスト ボックス 14"/>
          <p:cNvSpPr txBox="1"/>
          <p:nvPr/>
        </p:nvSpPr>
        <p:spPr>
          <a:xfrm>
            <a:off x="363536" y="1265595"/>
            <a:ext cx="1147794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dirty="0">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dirty="0">
              <a:latin typeface="Yu Gothic UI" panose="020B0500000000000000" pitchFamily="50" charset="-128"/>
              <a:ea typeface="Yu Gothic UI" panose="020B0500000000000000" pitchFamily="50" charset="-128"/>
            </a:endParaRPr>
          </a:p>
          <a:p>
            <a:r>
              <a:rPr lang="ja-JP" altLang="en-US" dirty="0">
                <a:latin typeface="Yu Gothic UI" panose="020B0500000000000000" pitchFamily="50" charset="-128"/>
                <a:ea typeface="Yu Gothic UI" panose="020B0500000000000000" pitchFamily="50" charset="-128"/>
              </a:rPr>
              <a:t>今回の提案に当たり、貴社が推奨・利用している技術基盤を基に、構築と運用のコストを最小限に抑えることを優先に</a:t>
            </a:r>
            <a:endParaRPr lang="en-US" altLang="ja-JP" dirty="0">
              <a:latin typeface="Yu Gothic UI" panose="020B0500000000000000" pitchFamily="50" charset="-128"/>
              <a:ea typeface="Yu Gothic UI" panose="020B0500000000000000" pitchFamily="50" charset="-128"/>
            </a:endParaRPr>
          </a:p>
          <a:p>
            <a:r>
              <a:rPr lang="en-US" altLang="ja-JP" dirty="0">
                <a:latin typeface="Yu Gothic UI" panose="020B0500000000000000" pitchFamily="50" charset="-128"/>
                <a:ea typeface="Yu Gothic UI" panose="020B0500000000000000" pitchFamily="50" charset="-128"/>
              </a:rPr>
              <a:t>		</a:t>
            </a:r>
            <a:r>
              <a:rPr lang="en-US" altLang="ja-JP" sz="2800" dirty="0">
                <a:latin typeface="Yu Gothic UI" panose="020B0500000000000000" pitchFamily="50" charset="-128"/>
                <a:ea typeface="Yu Gothic UI" panose="020B0500000000000000" pitchFamily="50" charset="-128"/>
              </a:rPr>
              <a:t>PowerPlatform+Office365+SqlServer</a:t>
            </a:r>
          </a:p>
          <a:p>
            <a:r>
              <a:rPr lang="ja-JP" altLang="en-US" dirty="0">
                <a:latin typeface="Yu Gothic UI" panose="020B0500000000000000" pitchFamily="50" charset="-128"/>
                <a:ea typeface="Yu Gothic UI" panose="020B0500000000000000" pitchFamily="50" charset="-128"/>
              </a:rPr>
              <a:t>での構築方法を提案させていただきます。</a:t>
            </a:r>
            <a:endParaRPr lang="en-US" altLang="ja-JP"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endParaRPr kumimoji="1" lang="ja-JP" altLang="en-US"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dirty="0">
                <a:latin typeface="Yu Gothic UI" panose="020B0500000000000000" pitchFamily="50" charset="-128"/>
                <a:ea typeface="Yu Gothic UI" panose="020B0500000000000000" pitchFamily="50" charset="-128"/>
              </a:rPr>
              <a:t>何卒よろしくお願い申し上げます。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211-D340-F663-89DC-8951D5634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7AF1DB-F9D5-EE5F-A91D-13DB97041D9B}"/>
              </a:ext>
            </a:extLst>
          </p:cNvPr>
          <p:cNvSpPr>
            <a:spLocks noGrp="1"/>
          </p:cNvSpPr>
          <p:nvPr>
            <p:ph type="title"/>
          </p:nvPr>
        </p:nvSpPr>
        <p:spPr>
          <a:xfrm>
            <a:off x="414336" y="255263"/>
            <a:ext cx="9327072" cy="683629"/>
          </a:xfrm>
        </p:spPr>
        <p:txBody>
          <a:bodyPr/>
          <a:lstStyle/>
          <a:p>
            <a:r>
              <a:rPr lang="ja-JP" altLang="en-US" dirty="0"/>
              <a:t>機能一覧</a:t>
            </a:r>
            <a:endParaRPr lang="ja-JP" altLang="en-US" dirty="0">
              <a:effectLst/>
            </a:endParaRPr>
          </a:p>
        </p:txBody>
      </p:sp>
      <p:graphicFrame>
        <p:nvGraphicFramePr>
          <p:cNvPr id="5" name="表 4">
            <a:extLst>
              <a:ext uri="{FF2B5EF4-FFF2-40B4-BE49-F238E27FC236}">
                <a16:creationId xmlns:a16="http://schemas.microsoft.com/office/drawing/2014/main" id="{79886BEB-E96A-6CDA-3769-DFDFF7A883AA}"/>
              </a:ext>
            </a:extLst>
          </p:cNvPr>
          <p:cNvGraphicFramePr>
            <a:graphicFrameLocks noGrp="1"/>
          </p:cNvGraphicFramePr>
          <p:nvPr>
            <p:extLst>
              <p:ext uri="{D42A27DB-BD31-4B8C-83A1-F6EECF244321}">
                <p14:modId xmlns:p14="http://schemas.microsoft.com/office/powerpoint/2010/main" val="4168413722"/>
              </p:ext>
            </p:extLst>
          </p:nvPr>
        </p:nvGraphicFramePr>
        <p:xfrm>
          <a:off x="327974" y="896508"/>
          <a:ext cx="11615740" cy="5016611"/>
        </p:xfrm>
        <a:graphic>
          <a:graphicData uri="http://schemas.openxmlformats.org/drawingml/2006/table">
            <a:tbl>
              <a:tblPr/>
              <a:tblGrid>
                <a:gridCol w="219460">
                  <a:extLst>
                    <a:ext uri="{9D8B030D-6E8A-4147-A177-3AD203B41FA5}">
                      <a16:colId xmlns:a16="http://schemas.microsoft.com/office/drawing/2014/main" val="4085510554"/>
                    </a:ext>
                  </a:extLst>
                </a:gridCol>
                <a:gridCol w="2116228">
                  <a:extLst>
                    <a:ext uri="{9D8B030D-6E8A-4147-A177-3AD203B41FA5}">
                      <a16:colId xmlns:a16="http://schemas.microsoft.com/office/drawing/2014/main" val="463652928"/>
                    </a:ext>
                  </a:extLst>
                </a:gridCol>
                <a:gridCol w="1426495">
                  <a:extLst>
                    <a:ext uri="{9D8B030D-6E8A-4147-A177-3AD203B41FA5}">
                      <a16:colId xmlns:a16="http://schemas.microsoft.com/office/drawing/2014/main" val="946555260"/>
                    </a:ext>
                  </a:extLst>
                </a:gridCol>
                <a:gridCol w="1222710">
                  <a:extLst>
                    <a:ext uri="{9D8B030D-6E8A-4147-A177-3AD203B41FA5}">
                      <a16:colId xmlns:a16="http://schemas.microsoft.com/office/drawing/2014/main" val="690609709"/>
                    </a:ext>
                  </a:extLst>
                </a:gridCol>
                <a:gridCol w="5361110">
                  <a:extLst>
                    <a:ext uri="{9D8B030D-6E8A-4147-A177-3AD203B41FA5}">
                      <a16:colId xmlns:a16="http://schemas.microsoft.com/office/drawing/2014/main" val="2818717537"/>
                    </a:ext>
                  </a:extLst>
                </a:gridCol>
                <a:gridCol w="1269737">
                  <a:extLst>
                    <a:ext uri="{9D8B030D-6E8A-4147-A177-3AD203B41FA5}">
                      <a16:colId xmlns:a16="http://schemas.microsoft.com/office/drawing/2014/main" val="2040657454"/>
                    </a:ext>
                  </a:extLst>
                </a:gridCol>
              </a:tblGrid>
              <a:tr h="169428">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92403812"/>
                  </a:ext>
                </a:extLst>
              </a:tr>
              <a:tr h="335545">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92</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競合管理文書削除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システムは、定期的なバッチ処理（例：日次指定時刻）により、不要となった競合管理用の一時文書等を自動的に削除できること。処理結果（例：削除件数、エラー情報）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11626563"/>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93</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回答期限超過連絡メール送信</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に設定された回答期限を超過した案件を検出し、関係者（例：担当者、申請者）及びシステム管理者に自動的に通知（メール等）できること。通知の要否、通知内容（件名への補足情報付加等）、対象期間はシステム設定により制御でき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220742084"/>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94</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システムが送受信したメールログ等のうち、保存期間を経過した不要なメール関連文書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27653392"/>
                  </a:ext>
                </a:extLst>
              </a:tr>
              <a:tr h="335545">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95</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不要文書削除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完全に不要となった文書（例：削除フラグ設定後、一定期間経過した文書）を物理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0712109"/>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96</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旧版ソースファイル削除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旧版となった文書に添付されているソースファイル等のうち、保管ポリシーに基づき不要と判断されたもの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58513294"/>
                  </a:ext>
                </a:extLst>
              </a:tr>
              <a:tr h="83389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97</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督促メール送信＊納入仕様書</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納入仕様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98067126"/>
                  </a:ext>
                </a:extLst>
              </a:tr>
              <a:tr h="83389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98</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督促メール送信＊一般規格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一般規格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713822153"/>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99</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廃版置換</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廃版となった文書に対応する旧版文書を自動的に検索し、それらの旧版文書のステータスも「廃版」に更新し、文書種類に応じた開示範囲を再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39079646"/>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100</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補助項目反映</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種類マスター等で設定変更された補助項目情報を、関連する既存の全文書に一括で反映できること。反映対象となる文書種類やタイミングはシステム設定で制御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16497497"/>
                  </a:ext>
                </a:extLst>
              </a:tr>
            </a:tbl>
          </a:graphicData>
        </a:graphic>
      </p:graphicFrame>
    </p:spTree>
    <p:extLst>
      <p:ext uri="{BB962C8B-B14F-4D97-AF65-F5344CB8AC3E}">
        <p14:creationId xmlns:p14="http://schemas.microsoft.com/office/powerpoint/2010/main" val="257870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プロジェクトリスク</a:t>
            </a:r>
            <a:endParaRPr lang="zh-CN" altLang="en-US" dirty="0"/>
          </a:p>
        </p:txBody>
      </p:sp>
      <p:graphicFrame>
        <p:nvGraphicFramePr>
          <p:cNvPr id="4" name="表 3">
            <a:extLst>
              <a:ext uri="{FF2B5EF4-FFF2-40B4-BE49-F238E27FC236}">
                <a16:creationId xmlns:a16="http://schemas.microsoft.com/office/drawing/2014/main" id="{9364F8F7-8993-8F9F-93B4-950689A63292}"/>
              </a:ext>
            </a:extLst>
          </p:cNvPr>
          <p:cNvGraphicFramePr>
            <a:graphicFrameLocks noGrp="1"/>
          </p:cNvGraphicFramePr>
          <p:nvPr>
            <p:extLst>
              <p:ext uri="{D42A27DB-BD31-4B8C-83A1-F6EECF244321}">
                <p14:modId xmlns:p14="http://schemas.microsoft.com/office/powerpoint/2010/main" val="270036675"/>
              </p:ext>
            </p:extLst>
          </p:nvPr>
        </p:nvGraphicFramePr>
        <p:xfrm>
          <a:off x="532873" y="938892"/>
          <a:ext cx="11126254" cy="4974518"/>
        </p:xfrm>
        <a:graphic>
          <a:graphicData uri="http://schemas.openxmlformats.org/drawingml/2006/table">
            <a:tbl>
              <a:tblPr firstRow="1" bandRow="1">
                <a:tableStyleId>{7DF18680-E054-41AD-8BC1-D1AEF772440D}</a:tableStyleId>
              </a:tblPr>
              <a:tblGrid>
                <a:gridCol w="467456">
                  <a:extLst>
                    <a:ext uri="{9D8B030D-6E8A-4147-A177-3AD203B41FA5}">
                      <a16:colId xmlns:a16="http://schemas.microsoft.com/office/drawing/2014/main" val="2481844383"/>
                    </a:ext>
                  </a:extLst>
                </a:gridCol>
                <a:gridCol w="2340279">
                  <a:extLst>
                    <a:ext uri="{9D8B030D-6E8A-4147-A177-3AD203B41FA5}">
                      <a16:colId xmlns:a16="http://schemas.microsoft.com/office/drawing/2014/main" val="2412485662"/>
                    </a:ext>
                  </a:extLst>
                </a:gridCol>
                <a:gridCol w="1679091">
                  <a:extLst>
                    <a:ext uri="{9D8B030D-6E8A-4147-A177-3AD203B41FA5}">
                      <a16:colId xmlns:a16="http://schemas.microsoft.com/office/drawing/2014/main" val="1209637643"/>
                    </a:ext>
                  </a:extLst>
                </a:gridCol>
                <a:gridCol w="6639428">
                  <a:extLst>
                    <a:ext uri="{9D8B030D-6E8A-4147-A177-3AD203B41FA5}">
                      <a16:colId xmlns:a16="http://schemas.microsoft.com/office/drawing/2014/main" val="187323411"/>
                    </a:ext>
                  </a:extLst>
                </a:gridCol>
              </a:tblGrid>
              <a:tr h="305092">
                <a:tc>
                  <a:txBody>
                    <a:bodyPr/>
                    <a:lstStyle/>
                    <a:p>
                      <a:pPr marL="0" algn="ctr" defTabSz="914400" rtl="0" eaLnBrk="1" fontAlgn="b" latinLnBrk="0" hangingPunct="1"/>
                      <a:r>
                        <a:rPr lang="en-US" altLang="ja-JP" sz="1100" b="0" i="0" u="none" strike="noStrike" kern="1200">
                          <a:solidFill>
                            <a:schemeClr val="bg1"/>
                          </a:solidFill>
                          <a:effectLst/>
                          <a:latin typeface="Meiryo UI" panose="020B0604030504040204" pitchFamily="50" charset="-128"/>
                          <a:ea typeface="Meiryo UI" panose="020B0604030504040204" pitchFamily="50" charset="-128"/>
                          <a:cs typeface="+mn-cs"/>
                        </a:rPr>
                        <a:t>No.</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リスク内容</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rPr>
                        <a:t>分類</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説明</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239716863"/>
                  </a:ext>
                </a:extLst>
              </a:tr>
              <a:tr h="424333">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1</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a:t>データ移行時の整合性</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データ</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会社毎の</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UAT</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を契約、実施</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597438182"/>
                  </a:ext>
                </a:extLst>
              </a:tr>
              <a:tr h="305092">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2</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a:t>Office</a:t>
                      </a:r>
                      <a:r>
                        <a:rPr lang="ja-JP" altLang="en-US" sz="1100"/>
                        <a:t>統合の互換性</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様標準業務用機器（予インストールオフィスバージョンに限定）</a:t>
                      </a:r>
                    </a:p>
                  </a:txBody>
                  <a:tcPr marL="0" marR="0" marT="0" marB="0" anchor="ctr"/>
                </a:tc>
                <a:extLst>
                  <a:ext uri="{0D108BD9-81ED-4DB2-BD59-A6C34878D82A}">
                    <a16:rowId xmlns:a16="http://schemas.microsoft.com/office/drawing/2014/main" val="2178132955"/>
                  </a:ext>
                </a:extLst>
              </a:tr>
              <a:tr h="1220365">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各社の具体操作面に差異が出る</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具体業務</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変更</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Buffer</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を事前に用意</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３</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分けて開発計画</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Round1</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には機能主体、すべてのパターンをカバー</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Round2,3</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は段階的に展開、個別要望対応、検収</a:t>
                      </a:r>
                    </a:p>
                  </a:txBody>
                  <a:tcPr marL="0" marR="0" marT="0" marB="0" anchor="ctr"/>
                </a:tc>
                <a:extLst>
                  <a:ext uri="{0D108BD9-81ED-4DB2-BD59-A6C34878D82A}">
                    <a16:rowId xmlns:a16="http://schemas.microsoft.com/office/drawing/2014/main" val="2707901240"/>
                  </a:ext>
                </a:extLst>
              </a:tr>
              <a:tr h="305092">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a:solidFill>
                            <a:schemeClr val="tx1"/>
                          </a:solidFill>
                          <a:effectLst/>
                          <a:latin typeface="+mn-lt"/>
                          <a:ea typeface="+mn-ea"/>
                          <a:cs typeface="+mn-cs"/>
                        </a:rPr>
                        <a:t>Guest</a:t>
                      </a:r>
                      <a:r>
                        <a:rPr lang="ja-JP" altLang="en-US" sz="1100" b="0" u="none" strike="noStrike" kern="1200">
                          <a:solidFill>
                            <a:schemeClr val="tx1"/>
                          </a:solidFill>
                          <a:effectLst/>
                          <a:latin typeface="+mn-lt"/>
                          <a:ea typeface="+mn-ea"/>
                          <a:cs typeface="+mn-cs"/>
                        </a:rPr>
                        <a:t>ユーザの対応</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非</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 Domain</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ユーザの利用可能性検討。必要な場合、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POC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検証、依存性処理</a:t>
                      </a:r>
                    </a:p>
                  </a:txBody>
                  <a:tcPr marL="0" marR="0" marT="0" marB="0" anchor="ctr"/>
                </a:tc>
                <a:extLst>
                  <a:ext uri="{0D108BD9-81ED-4DB2-BD59-A6C34878D82A}">
                    <a16:rowId xmlns:a16="http://schemas.microsoft.com/office/drawing/2014/main" val="3123786813"/>
                  </a:ext>
                </a:extLst>
              </a:tr>
              <a:tr h="1194176">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添付ファイルの保存</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にすべて可能ですが、</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DB</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の</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Size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が膨大になる恐れがあります。（費用と保守に影響）</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様全体費用でカバーできますが、添付ファイルの検索に実案件の経験がなく、リスク高く、お薦めしたい（</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Vesta</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はこの案を利用、但し、添付ファイルの検索要件がない）。</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様全体費用でカバーされるもので、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内蔵の検索機能を活用すれば、運用保守へ影響がなく、開発にもリスクも限定（弊社は他社案件で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Dotnet</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クライアントから</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の利用経験があり）</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872179259"/>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36244276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61228384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562567830"/>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1406826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スケジュール表</a:t>
            </a:r>
            <a:endParaRPr lang="zh-CN" altLang="en-US" dirty="0">
              <a:effectLst/>
            </a:endParaRPr>
          </a:p>
        </p:txBody>
      </p:sp>
      <p:sp>
        <p:nvSpPr>
          <p:cNvPr id="10" name="四角形: 角を丸くする 9">
            <a:extLst>
              <a:ext uri="{FF2B5EF4-FFF2-40B4-BE49-F238E27FC236}">
                <a16:creationId xmlns:a16="http://schemas.microsoft.com/office/drawing/2014/main" id="{E44B76A0-0272-1390-DBE5-63E5B5A913F3}"/>
              </a:ext>
            </a:extLst>
          </p:cNvPr>
          <p:cNvSpPr/>
          <p:nvPr/>
        </p:nvSpPr>
        <p:spPr bwMode="gray">
          <a:xfrm>
            <a:off x="1066803" y="1804885"/>
            <a:ext cx="10398783" cy="4012364"/>
          </a:xfrm>
          <a:prstGeom prst="roundRect">
            <a:avLst>
              <a:gd name="adj" fmla="val 3324"/>
            </a:avLst>
          </a:prstGeom>
          <a:gradFill>
            <a:gsLst>
              <a:gs pos="0">
                <a:srgbClr val="FFC000"/>
              </a:gs>
              <a:gs pos="50000">
                <a:srgbClr val="FDF0CC"/>
              </a:gs>
              <a:gs pos="100000">
                <a:schemeClr val="accent6">
                  <a:lumMod val="105000"/>
                  <a:satMod val="109000"/>
                  <a:tint val="81000"/>
                </a:schemeClr>
              </a:gs>
            </a:gsLst>
          </a:gradFill>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prstClr val="black"/>
                </a:solidFill>
                <a:effectLst/>
                <a:uLnTx/>
                <a:uFillTx/>
                <a:latin typeface="Arial"/>
                <a:ea typeface="Yu Gothic UI"/>
                <a:cs typeface="Arial"/>
              </a:rPr>
              <a:t>UI見直す、DB統合再構築</a:t>
            </a:r>
          </a:p>
        </p:txBody>
      </p:sp>
      <p:sp>
        <p:nvSpPr>
          <p:cNvPr id="11" name="四角形: 角を丸くする 10">
            <a:extLst>
              <a:ext uri="{FF2B5EF4-FFF2-40B4-BE49-F238E27FC236}">
                <a16:creationId xmlns:a16="http://schemas.microsoft.com/office/drawing/2014/main" id="{6A18FCF6-A3B7-3D27-D4BA-7CA8D7ADD3BF}"/>
              </a:ext>
            </a:extLst>
          </p:cNvPr>
          <p:cNvSpPr/>
          <p:nvPr/>
        </p:nvSpPr>
        <p:spPr bwMode="gray">
          <a:xfrm>
            <a:off x="1238487" y="2012697"/>
            <a:ext cx="275496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schemeClr val="tx1"/>
                </a:solidFill>
                <a:effectLst/>
                <a:uLnTx/>
                <a:uFillTx/>
                <a:latin typeface="Arial"/>
                <a:ea typeface="Yu Gothic UI"/>
                <a:cs typeface="Arial" panose="020B0604020202020204" pitchFamily="34" charset="0"/>
              </a:rPr>
              <a:t>POC</a:t>
            </a:r>
            <a:endParaRPr kumimoji="0" lang="ja-JP" altLang="en-US" sz="1200" b="0" i="0" u="none" strike="noStrike" kern="0" cap="none" spc="0" normalizeH="0" baseline="0" noProof="0">
              <a:ln>
                <a:noFill/>
              </a:ln>
              <a:solidFill>
                <a:schemeClr val="tx1"/>
              </a:solidFill>
              <a:effectLst/>
              <a:uLnTx/>
              <a:uFillTx/>
              <a:latin typeface="Arial"/>
              <a:ea typeface="Yu Gothic UI"/>
              <a:cs typeface="Arial" panose="020B0604020202020204" pitchFamily="34" charset="0"/>
            </a:endParaRPr>
          </a:p>
        </p:txBody>
      </p:sp>
      <p:sp>
        <p:nvSpPr>
          <p:cNvPr id="12" name="四角形: 角を丸くする 11">
            <a:extLst>
              <a:ext uri="{FF2B5EF4-FFF2-40B4-BE49-F238E27FC236}">
                <a16:creationId xmlns:a16="http://schemas.microsoft.com/office/drawing/2014/main" id="{99C8C7D3-4385-E7F7-5D50-FB6089D5BD87}"/>
              </a:ext>
            </a:extLst>
          </p:cNvPr>
          <p:cNvSpPr/>
          <p:nvPr/>
        </p:nvSpPr>
        <p:spPr bwMode="gray">
          <a:xfrm>
            <a:off x="1936526" y="3453513"/>
            <a:ext cx="2056925"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詳細設計（画面）</a:t>
            </a:r>
          </a:p>
        </p:txBody>
      </p:sp>
      <p:sp>
        <p:nvSpPr>
          <p:cNvPr id="13" name="四角形: 角を丸くする 12">
            <a:extLst>
              <a:ext uri="{FF2B5EF4-FFF2-40B4-BE49-F238E27FC236}">
                <a16:creationId xmlns:a16="http://schemas.microsoft.com/office/drawing/2014/main" id="{20F437F9-F1E3-7A6E-D183-3524B7764422}"/>
              </a:ext>
            </a:extLst>
          </p:cNvPr>
          <p:cNvSpPr/>
          <p:nvPr/>
        </p:nvSpPr>
        <p:spPr bwMode="gray">
          <a:xfrm>
            <a:off x="4036547" y="3132693"/>
            <a:ext cx="3049502" cy="630763"/>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開発、</a:t>
            </a:r>
            <a:r>
              <a:rPr kumimoji="0" lang="ja-JP" altLang="en-US" sz="1200" kern="0">
                <a:solidFill>
                  <a:prstClr val="black"/>
                </a:solidFill>
                <a:latin typeface="Arial"/>
                <a:ea typeface="Yu Gothic UI"/>
                <a:cs typeface="Arial" panose="020B0604020202020204" pitchFamily="34" charset="0"/>
              </a:rPr>
              <a:t>機能</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試験</a:t>
            </a:r>
            <a:endParaRPr kumimoji="0" lang="en-US" altLang="ja-JP" sz="1200" kern="0">
              <a:solidFill>
                <a:prstClr val="black"/>
              </a:solidFill>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すべてパターン</a:t>
            </a:r>
            <a:r>
              <a:rPr kumimoji="0" lang="ja-JP" altLang="en-US" sz="1200" kern="0">
                <a:solidFill>
                  <a:prstClr val="black"/>
                </a:solidFill>
                <a:latin typeface="Arial"/>
                <a:ea typeface="Yu Gothic UI"/>
                <a:cs typeface="Arial" panose="020B0604020202020204" pitchFamily="34" charset="0"/>
              </a:rPr>
              <a:t>をカバー</a:t>
            </a:r>
            <a:r>
              <a:rPr kumimoji="0" lang="en-US" altLang="ja-JP" sz="1200" kern="0">
                <a:solidFill>
                  <a:prstClr val="black"/>
                </a:solidFill>
                <a:latin typeface="Arial"/>
                <a:ea typeface="Yu Gothic UI"/>
                <a:cs typeface="Arial" panose="020B0604020202020204" pitchFamily="34" charset="0"/>
              </a:rPr>
              <a:t>(10DB</a:t>
            </a:r>
            <a:r>
              <a:rPr kumimoji="0" lang="ja-JP" altLang="en-US" sz="1200" kern="0">
                <a:solidFill>
                  <a:prstClr val="black"/>
                </a:solidFill>
                <a:latin typeface="Arial"/>
                <a:ea typeface="Yu Gothic UI"/>
                <a:cs typeface="Arial" panose="020B0604020202020204" pitchFamily="34" charset="0"/>
              </a:rPr>
              <a:t>程度</a:t>
            </a:r>
            <a:r>
              <a:rPr kumimoji="0" lang="en-US" altLang="ja-JP" sz="1200" kern="0">
                <a:solidFill>
                  <a:prstClr val="black"/>
                </a:solidFill>
                <a:latin typeface="Arial"/>
                <a:ea typeface="Yu Gothic UI"/>
                <a:cs typeface="Arial" panose="020B0604020202020204" pitchFamily="34" charset="0"/>
              </a:rPr>
              <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14" name="四角形: 角を丸くする 13">
            <a:extLst>
              <a:ext uri="{FF2B5EF4-FFF2-40B4-BE49-F238E27FC236}">
                <a16:creationId xmlns:a16="http://schemas.microsoft.com/office/drawing/2014/main" id="{42AE617F-8791-7DF1-3A74-EE8EFFB19FB9}"/>
              </a:ext>
            </a:extLst>
          </p:cNvPr>
          <p:cNvSpPr/>
          <p:nvPr/>
        </p:nvSpPr>
        <p:spPr bwMode="gray">
          <a:xfrm>
            <a:off x="4067773" y="3867352"/>
            <a:ext cx="302477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移行ツールの計画と実装</a:t>
            </a:r>
          </a:p>
        </p:txBody>
      </p:sp>
      <p:sp>
        <p:nvSpPr>
          <p:cNvPr id="21" name="四角形: 角を丸くする 20">
            <a:extLst>
              <a:ext uri="{FF2B5EF4-FFF2-40B4-BE49-F238E27FC236}">
                <a16:creationId xmlns:a16="http://schemas.microsoft.com/office/drawing/2014/main" id="{0185A894-7F68-5B0F-70C1-8F0154D2E469}"/>
              </a:ext>
            </a:extLst>
          </p:cNvPr>
          <p:cNvSpPr/>
          <p:nvPr/>
        </p:nvSpPr>
        <p:spPr bwMode="gray">
          <a:xfrm>
            <a:off x="7131729" y="3130324"/>
            <a:ext cx="1577386" cy="62492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a:t>
            </a: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MCC</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様受け入れ、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22" name="四角形: 角を丸くする 21">
            <a:extLst>
              <a:ext uri="{FF2B5EF4-FFF2-40B4-BE49-F238E27FC236}">
                <a16:creationId xmlns:a16="http://schemas.microsoft.com/office/drawing/2014/main" id="{EB6975E9-868C-47F9-4909-53F9D70BFA82}"/>
              </a:ext>
            </a:extLst>
          </p:cNvPr>
          <p:cNvSpPr/>
          <p:nvPr/>
        </p:nvSpPr>
        <p:spPr bwMode="gray">
          <a:xfrm>
            <a:off x="6432858" y="4199344"/>
            <a:ext cx="112089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マニュアル作成</a:t>
            </a:r>
          </a:p>
        </p:txBody>
      </p:sp>
      <p:cxnSp>
        <p:nvCxnSpPr>
          <p:cNvPr id="23" name="直線コネクタ 22">
            <a:extLst>
              <a:ext uri="{FF2B5EF4-FFF2-40B4-BE49-F238E27FC236}">
                <a16:creationId xmlns:a16="http://schemas.microsoft.com/office/drawing/2014/main" id="{7B2622C9-FE18-4EEA-99F0-F0B9566DBAE0}"/>
              </a:ext>
            </a:extLst>
          </p:cNvPr>
          <p:cNvCxnSpPr>
            <a:cxnSpLocks/>
          </p:cNvCxnSpPr>
          <p:nvPr/>
        </p:nvCxnSpPr>
        <p:spPr>
          <a:xfrm>
            <a:off x="966642" y="6042285"/>
            <a:ext cx="10800000" cy="0"/>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E04A841-4639-C043-F74D-71AD70D00E3D}"/>
              </a:ext>
            </a:extLst>
          </p:cNvPr>
          <p:cNvCxnSpPr>
            <a:cxnSpLocks/>
          </p:cNvCxnSpPr>
          <p:nvPr/>
        </p:nvCxnSpPr>
        <p:spPr>
          <a:xfrm>
            <a:off x="1251467"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F32C160-0CED-0FB0-17B3-526417809500}"/>
              </a:ext>
            </a:extLst>
          </p:cNvPr>
          <p:cNvCxnSpPr>
            <a:cxnSpLocks/>
          </p:cNvCxnSpPr>
          <p:nvPr/>
        </p:nvCxnSpPr>
        <p:spPr>
          <a:xfrm>
            <a:off x="11315008"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A40DED7-F6C5-1274-5BF1-856D41DBE13F}"/>
              </a:ext>
            </a:extLst>
          </p:cNvPr>
          <p:cNvCxnSpPr>
            <a:cxnSpLocks/>
          </p:cNvCxnSpPr>
          <p:nvPr/>
        </p:nvCxnSpPr>
        <p:spPr>
          <a:xfrm>
            <a:off x="3981300"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26E2F55-DA54-8165-0877-CB3D3DD429F4}"/>
              </a:ext>
            </a:extLst>
          </p:cNvPr>
          <p:cNvCxnSpPr>
            <a:cxnSpLocks/>
          </p:cNvCxnSpPr>
          <p:nvPr/>
        </p:nvCxnSpPr>
        <p:spPr>
          <a:xfrm>
            <a:off x="7132064"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5949E1F-4FA5-F31B-BEC6-9F4AEDD59826}"/>
              </a:ext>
            </a:extLst>
          </p:cNvPr>
          <p:cNvCxnSpPr>
            <a:cxnSpLocks/>
          </p:cNvCxnSpPr>
          <p:nvPr/>
        </p:nvCxnSpPr>
        <p:spPr>
          <a:xfrm>
            <a:off x="9481288"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A4E1765-5EB8-9556-412C-EE2ACFBB11FA}"/>
              </a:ext>
            </a:extLst>
          </p:cNvPr>
          <p:cNvSpPr txBox="1"/>
          <p:nvPr/>
        </p:nvSpPr>
        <p:spPr>
          <a:xfrm>
            <a:off x="1295149" y="586576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11/1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2" name="テキスト ボックス 31">
            <a:extLst>
              <a:ext uri="{FF2B5EF4-FFF2-40B4-BE49-F238E27FC236}">
                <a16:creationId xmlns:a16="http://schemas.microsoft.com/office/drawing/2014/main" id="{75D896C3-1B62-79A9-025B-DA7A49AFB8AE}"/>
              </a:ext>
            </a:extLst>
          </p:cNvPr>
          <p:cNvSpPr txBox="1"/>
          <p:nvPr/>
        </p:nvSpPr>
        <p:spPr>
          <a:xfrm>
            <a:off x="4065715" y="5857519"/>
            <a:ext cx="669077" cy="13026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1/6</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3" name="テキスト ボックス 32">
            <a:extLst>
              <a:ext uri="{FF2B5EF4-FFF2-40B4-BE49-F238E27FC236}">
                <a16:creationId xmlns:a16="http://schemas.microsoft.com/office/drawing/2014/main" id="{FDFB3CBF-574A-7598-3BE2-A3A922FB82C2}"/>
              </a:ext>
            </a:extLst>
          </p:cNvPr>
          <p:cNvSpPr txBox="1"/>
          <p:nvPr/>
        </p:nvSpPr>
        <p:spPr>
          <a:xfrm>
            <a:off x="8818224" y="5850414"/>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8/1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4" name="テキスト ボックス 33">
            <a:extLst>
              <a:ext uri="{FF2B5EF4-FFF2-40B4-BE49-F238E27FC236}">
                <a16:creationId xmlns:a16="http://schemas.microsoft.com/office/drawing/2014/main" id="{ADC1CB54-7557-F51B-A295-A98362CFC3C2}"/>
              </a:ext>
            </a:extLst>
          </p:cNvPr>
          <p:cNvSpPr txBox="1"/>
          <p:nvPr/>
        </p:nvSpPr>
        <p:spPr>
          <a:xfrm>
            <a:off x="7174125" y="5843732"/>
            <a:ext cx="584302" cy="15783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6/1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6" name="テキスト ボックス 35">
            <a:extLst>
              <a:ext uri="{FF2B5EF4-FFF2-40B4-BE49-F238E27FC236}">
                <a16:creationId xmlns:a16="http://schemas.microsoft.com/office/drawing/2014/main" id="{DF6ADFB0-EEC2-C0DF-C02A-46809441BAEA}"/>
              </a:ext>
            </a:extLst>
          </p:cNvPr>
          <p:cNvSpPr txBox="1"/>
          <p:nvPr/>
        </p:nvSpPr>
        <p:spPr>
          <a:xfrm>
            <a:off x="9549114" y="5850414"/>
            <a:ext cx="584301" cy="12527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10/1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7" name="テキスト ボックス 36">
            <a:extLst>
              <a:ext uri="{FF2B5EF4-FFF2-40B4-BE49-F238E27FC236}">
                <a16:creationId xmlns:a16="http://schemas.microsoft.com/office/drawing/2014/main" id="{4AABB290-6FE3-0414-F530-6FBE6D132164}"/>
              </a:ext>
            </a:extLst>
          </p:cNvPr>
          <p:cNvSpPr txBox="1"/>
          <p:nvPr/>
        </p:nvSpPr>
        <p:spPr>
          <a:xfrm>
            <a:off x="11396013" y="5850414"/>
            <a:ext cx="584302"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8" name="四角形: 角を丸くする 37">
            <a:extLst>
              <a:ext uri="{FF2B5EF4-FFF2-40B4-BE49-F238E27FC236}">
                <a16:creationId xmlns:a16="http://schemas.microsoft.com/office/drawing/2014/main" id="{174E74FD-E3FA-1108-BF7D-52EF7B2666C1}"/>
              </a:ext>
            </a:extLst>
          </p:cNvPr>
          <p:cNvSpPr/>
          <p:nvPr/>
        </p:nvSpPr>
        <p:spPr bwMode="gray">
          <a:xfrm>
            <a:off x="1933003" y="3128393"/>
            <a:ext cx="2060448" cy="282449"/>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DB</a:t>
            </a: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設計</a:t>
            </a:r>
          </a:p>
        </p:txBody>
      </p:sp>
      <p:sp>
        <p:nvSpPr>
          <p:cNvPr id="43" name="四角形: 角を丸くする 42">
            <a:extLst>
              <a:ext uri="{FF2B5EF4-FFF2-40B4-BE49-F238E27FC236}">
                <a16:creationId xmlns:a16="http://schemas.microsoft.com/office/drawing/2014/main" id="{D521F013-820D-C57C-BFB9-27E05AD16713}"/>
              </a:ext>
            </a:extLst>
          </p:cNvPr>
          <p:cNvSpPr/>
          <p:nvPr/>
        </p:nvSpPr>
        <p:spPr bwMode="gray">
          <a:xfrm>
            <a:off x="1236849" y="2392863"/>
            <a:ext cx="152319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構造設計</a:t>
            </a:r>
          </a:p>
        </p:txBody>
      </p:sp>
      <p:cxnSp>
        <p:nvCxnSpPr>
          <p:cNvPr id="44" name="直線コネクタ 43">
            <a:extLst>
              <a:ext uri="{FF2B5EF4-FFF2-40B4-BE49-F238E27FC236}">
                <a16:creationId xmlns:a16="http://schemas.microsoft.com/office/drawing/2014/main" id="{30EFDE1D-07E8-C61E-BC3B-5714710E8F7A}"/>
              </a:ext>
            </a:extLst>
          </p:cNvPr>
          <p:cNvCxnSpPr>
            <a:cxnSpLocks/>
          </p:cNvCxnSpPr>
          <p:nvPr/>
        </p:nvCxnSpPr>
        <p:spPr>
          <a:xfrm>
            <a:off x="2028729" y="1623226"/>
            <a:ext cx="0"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B44AFE27-A04B-B1FC-53B4-85B5D558C077}"/>
              </a:ext>
            </a:extLst>
          </p:cNvPr>
          <p:cNvSpPr/>
          <p:nvPr/>
        </p:nvSpPr>
        <p:spPr bwMode="gray">
          <a:xfrm>
            <a:off x="367031" y="1167637"/>
            <a:ext cx="2391122"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dirty="0">
                <a:solidFill>
                  <a:srgbClr val="FF0000"/>
                </a:solidFill>
                <a:latin typeface="Arial"/>
                <a:ea typeface="Yu Gothic UI"/>
                <a:cs typeface="Arial" panose="020B0604020202020204" pitchFamily="34" charset="0"/>
              </a:rPr>
              <a:t>・</a:t>
            </a:r>
            <a:r>
              <a:rPr lang="en-US" altLang="ja-JP" sz="1200" b="1" kern="0" dirty="0">
                <a:solidFill>
                  <a:srgbClr val="FF0000"/>
                </a:solidFill>
                <a:latin typeface="Arial"/>
                <a:ea typeface="Yu Gothic UI"/>
                <a:cs typeface="Arial" panose="020B0604020202020204" pitchFamily="34" charset="0"/>
              </a:rPr>
              <a:t>POC</a:t>
            </a:r>
            <a:r>
              <a:rPr lang="ja-JP" altLang="en-US" sz="1200" b="1" kern="0" dirty="0">
                <a:solidFill>
                  <a:srgbClr val="FF0000"/>
                </a:solidFill>
                <a:latin typeface="Arial"/>
                <a:ea typeface="Yu Gothic UI"/>
                <a:cs typeface="Arial" panose="020B0604020202020204" pitchFamily="34" charset="0"/>
              </a:rPr>
              <a:t>、構造設計</a:t>
            </a:r>
            <a:r>
              <a:rPr kumimoji="0" lang="ja-JP" altLang="en-US" sz="1200" b="1" i="0" u="none" strike="noStrike" kern="0" cap="none" spc="0" normalizeH="0" baseline="0" noProof="0" dirty="0">
                <a:ln>
                  <a:noFill/>
                </a:ln>
                <a:solidFill>
                  <a:srgbClr val="FF0000"/>
                </a:solidFill>
                <a:effectLst/>
                <a:uLnTx/>
                <a:uFillTx/>
                <a:latin typeface="Arial"/>
                <a:ea typeface="Yu Gothic UI"/>
                <a:cs typeface="Arial" panose="020B0604020202020204" pitchFamily="34" charset="0"/>
              </a:rPr>
              <a:t>・製造工程の概算見積</a:t>
            </a:r>
            <a:r>
              <a:rPr lang="ja-JP" altLang="en-US" sz="1200" b="1" kern="0" dirty="0">
                <a:solidFill>
                  <a:srgbClr val="FF0000"/>
                </a:solidFill>
                <a:latin typeface="Arial"/>
                <a:ea typeface="Yu Gothic UI"/>
                <a:cs typeface="Arial" panose="020B0604020202020204" pitchFamily="34" charset="0"/>
              </a:rPr>
              <a:t>⇒社内稟議</a:t>
            </a:r>
            <a:endParaRPr kumimoji="0" lang="en-US" altLang="ja-JP" sz="1200" b="0" i="0" u="none" strike="noStrike" kern="0" cap="none" spc="0" normalizeH="0" baseline="0" noProof="0" dirty="0">
              <a:ln>
                <a:noFill/>
              </a:ln>
              <a:solidFill>
                <a:srgbClr val="FF0000"/>
              </a:solidFill>
              <a:effectLst/>
              <a:uLnTx/>
              <a:uFillTx/>
              <a:latin typeface="Arial"/>
              <a:ea typeface="Yu Gothic UI"/>
              <a:cs typeface="Arial" panose="020B0604020202020204" pitchFamily="34" charset="0"/>
            </a:endParaRPr>
          </a:p>
        </p:txBody>
      </p:sp>
      <p:cxnSp>
        <p:nvCxnSpPr>
          <p:cNvPr id="46" name="直線コネクタ 45">
            <a:extLst>
              <a:ext uri="{FF2B5EF4-FFF2-40B4-BE49-F238E27FC236}">
                <a16:creationId xmlns:a16="http://schemas.microsoft.com/office/drawing/2014/main" id="{B651CEE3-B5BE-6362-8B7A-A62B2B71C8D5}"/>
              </a:ext>
            </a:extLst>
          </p:cNvPr>
          <p:cNvCxnSpPr>
            <a:cxnSpLocks/>
          </p:cNvCxnSpPr>
          <p:nvPr/>
        </p:nvCxnSpPr>
        <p:spPr>
          <a:xfrm>
            <a:off x="3980498" y="1623226"/>
            <a:ext cx="0"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C0F98B3F-0A08-B70D-6FDD-5CFCD5782A97}"/>
              </a:ext>
            </a:extLst>
          </p:cNvPr>
          <p:cNvSpPr/>
          <p:nvPr/>
        </p:nvSpPr>
        <p:spPr bwMode="gray">
          <a:xfrm>
            <a:off x="3893224" y="1167637"/>
            <a:ext cx="1453297"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製造工程の正式見積</a:t>
            </a:r>
            <a:endPar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a:solidFill>
                  <a:prstClr val="black"/>
                </a:solidFill>
                <a:latin typeface="Arial"/>
                <a:ea typeface="Yu Gothic UI"/>
                <a:cs typeface="Arial" panose="020B0604020202020204" pitchFamily="34" charset="0"/>
              </a:rPr>
              <a:t>⇒ご</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発注</a:t>
            </a:r>
            <a:endPar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48" name="直線コネクタ 47">
            <a:extLst>
              <a:ext uri="{FF2B5EF4-FFF2-40B4-BE49-F238E27FC236}">
                <a16:creationId xmlns:a16="http://schemas.microsoft.com/office/drawing/2014/main" id="{34CDE9F9-DF4D-E328-4249-387D2BAF8AE2}"/>
              </a:ext>
            </a:extLst>
          </p:cNvPr>
          <p:cNvCxnSpPr>
            <a:cxnSpLocks/>
          </p:cNvCxnSpPr>
          <p:nvPr/>
        </p:nvCxnSpPr>
        <p:spPr>
          <a:xfrm>
            <a:off x="7086049"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F13DC96F-04BE-10EA-9C42-2EB6895085A9}"/>
              </a:ext>
            </a:extLst>
          </p:cNvPr>
          <p:cNvSpPr/>
          <p:nvPr/>
        </p:nvSpPr>
        <p:spPr bwMode="gray">
          <a:xfrm>
            <a:off x="6407371" y="1167637"/>
            <a:ext cx="1496228"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検証</a:t>
            </a: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50" name="直線コネクタ 49">
            <a:extLst>
              <a:ext uri="{FF2B5EF4-FFF2-40B4-BE49-F238E27FC236}">
                <a16:creationId xmlns:a16="http://schemas.microsoft.com/office/drawing/2014/main" id="{19F59E26-489D-FE33-1E6B-FEF5FFEE7604}"/>
              </a:ext>
            </a:extLst>
          </p:cNvPr>
          <p:cNvCxnSpPr>
            <a:cxnSpLocks/>
          </p:cNvCxnSpPr>
          <p:nvPr/>
        </p:nvCxnSpPr>
        <p:spPr>
          <a:xfrm>
            <a:off x="11290006" y="1623226"/>
            <a:ext cx="26578"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E56DBCE-35B5-5363-D554-A7AE280BD8BB}"/>
              </a:ext>
            </a:extLst>
          </p:cNvPr>
          <p:cNvSpPr/>
          <p:nvPr/>
        </p:nvSpPr>
        <p:spPr bwMode="gray">
          <a:xfrm>
            <a:off x="10840563" y="1167637"/>
            <a:ext cx="899247"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lvl="0" algn="ctr" fontAlgn="base">
              <a:spcBef>
                <a:spcPct val="0"/>
              </a:spcBef>
              <a:spcAft>
                <a:spcPct val="0"/>
              </a:spcAft>
              <a:defRPr/>
            </a:pPr>
            <a:r>
              <a:rPr kumimoji="0" lang="en-US" altLang="ja-JP" sz="1200" b="1" kern="0">
                <a:solidFill>
                  <a:prstClr val="black"/>
                </a:solidFill>
                <a:latin typeface="Arial"/>
                <a:ea typeface="Yu Gothic UI"/>
                <a:cs typeface="Arial" panose="020B0604020202020204" pitchFamily="34" charset="0"/>
              </a:rPr>
              <a:t>Round3</a:t>
            </a:r>
          </a:p>
          <a:p>
            <a:pPr lvl="0" algn="ctr" fontAlgn="base">
              <a:spcBef>
                <a:spcPct val="0"/>
              </a:spcBef>
              <a:spcAft>
                <a:spcPct val="0"/>
              </a:spcAft>
              <a:defRPr/>
            </a:pPr>
            <a:r>
              <a:rPr kumimoji="0" lang="ja-JP" altLang="en-US" sz="1200" b="1" kern="0">
                <a:solidFill>
                  <a:prstClr val="black"/>
                </a:solidFill>
                <a:latin typeface="Arial"/>
                <a:ea typeface="Yu Gothic UI"/>
                <a:cs typeface="Arial" panose="020B0604020202020204" pitchFamily="34" charset="0"/>
              </a:rPr>
              <a:t>全体</a:t>
            </a:r>
            <a:r>
              <a:rPr kumimoji="0" lang="en-US" altLang="ja-JP" sz="1200" b="1" kern="0">
                <a:solidFill>
                  <a:prstClr val="black"/>
                </a:solidFill>
                <a:latin typeface="Arial"/>
                <a:ea typeface="Yu Gothic UI"/>
                <a:cs typeface="Arial" panose="020B0604020202020204" pitchFamily="34" charset="0"/>
              </a:rPr>
              <a:t>GA</a:t>
            </a:r>
            <a:endParaRPr kumimoji="0" lang="ja-JP" altLang="en-US" sz="1200" kern="0">
              <a:solidFill>
                <a:prstClr val="black"/>
              </a:solidFill>
              <a:latin typeface="Arial"/>
              <a:ea typeface="Yu Gothic UI"/>
              <a:cs typeface="Arial" panose="020B0604020202020204" pitchFamily="34" charset="0"/>
            </a:endParaRPr>
          </a:p>
        </p:txBody>
      </p:sp>
      <p:sp>
        <p:nvSpPr>
          <p:cNvPr id="55" name="四角形: 角を丸くする 54">
            <a:extLst>
              <a:ext uri="{FF2B5EF4-FFF2-40B4-BE49-F238E27FC236}">
                <a16:creationId xmlns:a16="http://schemas.microsoft.com/office/drawing/2014/main" id="{4B115AEA-6E76-3FFE-8146-C00089B179C2}"/>
              </a:ext>
            </a:extLst>
          </p:cNvPr>
          <p:cNvSpPr/>
          <p:nvPr/>
        </p:nvSpPr>
        <p:spPr bwMode="gray">
          <a:xfrm>
            <a:off x="5095154" y="2792973"/>
            <a:ext cx="198548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性能評価と改善</a:t>
            </a:r>
          </a:p>
        </p:txBody>
      </p:sp>
      <p:sp>
        <p:nvSpPr>
          <p:cNvPr id="56" name="四角形: 角を丸くする 55">
            <a:extLst>
              <a:ext uri="{FF2B5EF4-FFF2-40B4-BE49-F238E27FC236}">
                <a16:creationId xmlns:a16="http://schemas.microsoft.com/office/drawing/2014/main" id="{0B36B7ED-11D3-ABA2-07F3-E5C3B6903DB8}"/>
              </a:ext>
            </a:extLst>
          </p:cNvPr>
          <p:cNvSpPr/>
          <p:nvPr/>
        </p:nvSpPr>
        <p:spPr bwMode="gray">
          <a:xfrm>
            <a:off x="7120916" y="2785215"/>
            <a:ext cx="158853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性能試験</a:t>
            </a:r>
          </a:p>
        </p:txBody>
      </p:sp>
      <p:sp>
        <p:nvSpPr>
          <p:cNvPr id="57" name="四角形: 角を丸くする 56">
            <a:extLst>
              <a:ext uri="{FF2B5EF4-FFF2-40B4-BE49-F238E27FC236}">
                <a16:creationId xmlns:a16="http://schemas.microsoft.com/office/drawing/2014/main" id="{8DBF02CA-125F-9E35-2504-DF1A68DA6B2F}"/>
              </a:ext>
            </a:extLst>
          </p:cNvPr>
          <p:cNvSpPr/>
          <p:nvPr/>
        </p:nvSpPr>
        <p:spPr bwMode="gray">
          <a:xfrm>
            <a:off x="1236849" y="2792973"/>
            <a:ext cx="2756602"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Facility</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58" name="四角形: 角を丸くする 57">
            <a:extLst>
              <a:ext uri="{FF2B5EF4-FFF2-40B4-BE49-F238E27FC236}">
                <a16:creationId xmlns:a16="http://schemas.microsoft.com/office/drawing/2014/main" id="{81417237-7BCD-B6EA-422F-3FC08177AC37}"/>
              </a:ext>
            </a:extLst>
          </p:cNvPr>
          <p:cNvSpPr/>
          <p:nvPr/>
        </p:nvSpPr>
        <p:spPr bwMode="gray">
          <a:xfrm>
            <a:off x="7157755" y="3864809"/>
            <a:ext cx="1120894" cy="277890"/>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kern="0">
                <a:solidFill>
                  <a:prstClr val="black"/>
                </a:solidFill>
                <a:latin typeface="Arial"/>
                <a:ea typeface="Yu Gothic UI"/>
                <a:cs typeface="Arial" panose="020B0604020202020204" pitchFamily="34" charset="0"/>
              </a:rPr>
              <a:t>Round1 </a:t>
            </a:r>
            <a:r>
              <a:rPr kumimoji="0" lang="ja-JP" altLang="en-US" sz="1200" kern="0">
                <a:solidFill>
                  <a:prstClr val="black"/>
                </a:solidFill>
                <a:latin typeface="Arial"/>
                <a:ea typeface="Yu Gothic UI"/>
                <a:cs typeface="Arial" panose="020B0604020202020204" pitchFamily="34" charset="0"/>
              </a:rPr>
              <a:t>データ移行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a:t>
            </a:r>
          </a:p>
        </p:txBody>
      </p:sp>
      <p:sp>
        <p:nvSpPr>
          <p:cNvPr id="63" name="四角形: 角を丸くする 62">
            <a:extLst>
              <a:ext uri="{FF2B5EF4-FFF2-40B4-BE49-F238E27FC236}">
                <a16:creationId xmlns:a16="http://schemas.microsoft.com/office/drawing/2014/main" id="{5AB9770A-D1EA-5FD6-9999-322CC1586E80}"/>
              </a:ext>
            </a:extLst>
          </p:cNvPr>
          <p:cNvSpPr/>
          <p:nvPr/>
        </p:nvSpPr>
        <p:spPr bwMode="gray">
          <a:xfrm>
            <a:off x="7157754" y="4540383"/>
            <a:ext cx="2275409"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lvl="0" algn="ctr" fontAlgn="base">
              <a:spcBef>
                <a:spcPct val="0"/>
              </a:spcBef>
              <a:spcAft>
                <a:spcPct val="0"/>
              </a:spcAf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２展開</a:t>
            </a:r>
          </a:p>
        </p:txBody>
      </p:sp>
      <p:sp>
        <p:nvSpPr>
          <p:cNvPr id="65" name="四角形: 角を丸くする 64">
            <a:extLst>
              <a:ext uri="{FF2B5EF4-FFF2-40B4-BE49-F238E27FC236}">
                <a16:creationId xmlns:a16="http://schemas.microsoft.com/office/drawing/2014/main" id="{4B94B9BA-AB77-F1CD-5430-C55DE238BE62}"/>
              </a:ext>
            </a:extLst>
          </p:cNvPr>
          <p:cNvSpPr/>
          <p:nvPr/>
        </p:nvSpPr>
        <p:spPr bwMode="gray">
          <a:xfrm>
            <a:off x="9511469" y="5150883"/>
            <a:ext cx="1778718"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lvl="0" algn="ctr" fontAlgn="base">
              <a:spcBef>
                <a:spcPct val="0"/>
              </a:spcBef>
              <a:spcAft>
                <a:spcPct val="0"/>
              </a:spcAf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Round3</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展開</a:t>
            </a:r>
          </a:p>
        </p:txBody>
      </p:sp>
      <p:cxnSp>
        <p:nvCxnSpPr>
          <p:cNvPr id="66" name="直線コネクタ 65">
            <a:extLst>
              <a:ext uri="{FF2B5EF4-FFF2-40B4-BE49-F238E27FC236}">
                <a16:creationId xmlns:a16="http://schemas.microsoft.com/office/drawing/2014/main" id="{2202BEC9-C5D1-C6E4-FE89-52BE677DAED8}"/>
              </a:ext>
            </a:extLst>
          </p:cNvPr>
          <p:cNvCxnSpPr>
            <a:cxnSpLocks/>
          </p:cNvCxnSpPr>
          <p:nvPr/>
        </p:nvCxnSpPr>
        <p:spPr>
          <a:xfrm>
            <a:off x="8716560"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259D0577-A5C0-FE48-C7EE-6684D79BA595}"/>
              </a:ext>
            </a:extLst>
          </p:cNvPr>
          <p:cNvSpPr/>
          <p:nvPr/>
        </p:nvSpPr>
        <p:spPr bwMode="gray">
          <a:xfrm>
            <a:off x="8374332" y="1167637"/>
            <a:ext cx="691251"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Round1GA</a:t>
            </a:r>
            <a:endPar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68" name="直線コネクタ 67">
            <a:extLst>
              <a:ext uri="{FF2B5EF4-FFF2-40B4-BE49-F238E27FC236}">
                <a16:creationId xmlns:a16="http://schemas.microsoft.com/office/drawing/2014/main" id="{4BE95EF1-0B54-0794-C240-31889AF2CBAC}"/>
              </a:ext>
            </a:extLst>
          </p:cNvPr>
          <p:cNvCxnSpPr>
            <a:cxnSpLocks/>
          </p:cNvCxnSpPr>
          <p:nvPr/>
        </p:nvCxnSpPr>
        <p:spPr>
          <a:xfrm>
            <a:off x="8765290"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34DDE8F-E097-CB07-176B-D5ED3C4A97A3}"/>
              </a:ext>
            </a:extLst>
          </p:cNvPr>
          <p:cNvCxnSpPr>
            <a:cxnSpLocks/>
          </p:cNvCxnSpPr>
          <p:nvPr/>
        </p:nvCxnSpPr>
        <p:spPr>
          <a:xfrm>
            <a:off x="9439043"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445069B9-4D77-023E-84D7-7DE311C7EBEB}"/>
              </a:ext>
            </a:extLst>
          </p:cNvPr>
          <p:cNvSpPr/>
          <p:nvPr/>
        </p:nvSpPr>
        <p:spPr bwMode="gray">
          <a:xfrm>
            <a:off x="9147854" y="1167637"/>
            <a:ext cx="691251"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Round2GA</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74" name="直線コネクタ 73">
            <a:extLst>
              <a:ext uri="{FF2B5EF4-FFF2-40B4-BE49-F238E27FC236}">
                <a16:creationId xmlns:a16="http://schemas.microsoft.com/office/drawing/2014/main" id="{A82C34ED-59CD-FECD-8462-64046DF5BD91}"/>
              </a:ext>
            </a:extLst>
          </p:cNvPr>
          <p:cNvCxnSpPr>
            <a:cxnSpLocks/>
          </p:cNvCxnSpPr>
          <p:nvPr/>
        </p:nvCxnSpPr>
        <p:spPr>
          <a:xfrm>
            <a:off x="2030829"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0AABA1AE-3FCC-5B32-DB85-E4F452E1A67E}"/>
              </a:ext>
            </a:extLst>
          </p:cNvPr>
          <p:cNvSpPr txBox="1"/>
          <p:nvPr/>
        </p:nvSpPr>
        <p:spPr>
          <a:xfrm>
            <a:off x="2074511" y="586576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 name="四角形: 角を丸くする 2">
            <a:extLst>
              <a:ext uri="{FF2B5EF4-FFF2-40B4-BE49-F238E27FC236}">
                <a16:creationId xmlns:a16="http://schemas.microsoft.com/office/drawing/2014/main" id="{81BD2CC8-5AF4-CBDE-B7B8-3BA5DFF36E09}"/>
              </a:ext>
            </a:extLst>
          </p:cNvPr>
          <p:cNvSpPr/>
          <p:nvPr/>
        </p:nvSpPr>
        <p:spPr>
          <a:xfrm>
            <a:off x="4036547" y="2564512"/>
            <a:ext cx="4781677" cy="1938433"/>
          </a:xfrm>
          <a:prstGeom prst="roundRect">
            <a:avLst>
              <a:gd name="adj" fmla="val 5456"/>
            </a:avLst>
          </a:prstGeom>
          <a:noFill/>
          <a:ln w="12700">
            <a:solidFill>
              <a:srgbClr val="0070C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156BDFD-E0EA-04DE-E6E8-55BA3E349755}"/>
              </a:ext>
            </a:extLst>
          </p:cNvPr>
          <p:cNvSpPr txBox="1"/>
          <p:nvPr/>
        </p:nvSpPr>
        <p:spPr>
          <a:xfrm>
            <a:off x="4033732" y="2587937"/>
            <a:ext cx="6766132" cy="276999"/>
          </a:xfrm>
          <a:prstGeom prst="rect">
            <a:avLst/>
          </a:prstGeom>
          <a:noFill/>
        </p:spPr>
        <p:txBody>
          <a:bodyPr wrap="square">
            <a:spAutoFit/>
          </a:bodyPr>
          <a:lstStyle/>
          <a:p>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 </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全体システム構築と先行運用</a:t>
            </a:r>
            <a:endParaRPr lang="ja-JP" altLang="en-US" sz="1200"/>
          </a:p>
        </p:txBody>
      </p:sp>
      <p:graphicFrame>
        <p:nvGraphicFramePr>
          <p:cNvPr id="9" name="表 8">
            <a:extLst>
              <a:ext uri="{FF2B5EF4-FFF2-40B4-BE49-F238E27FC236}">
                <a16:creationId xmlns:a16="http://schemas.microsoft.com/office/drawing/2014/main" id="{1B049202-C3C6-E6F7-1181-53CD19D188C8}"/>
              </a:ext>
            </a:extLst>
          </p:cNvPr>
          <p:cNvGraphicFramePr>
            <a:graphicFrameLocks noGrp="1"/>
          </p:cNvGraphicFramePr>
          <p:nvPr>
            <p:extLst>
              <p:ext uri="{D42A27DB-BD31-4B8C-83A1-F6EECF244321}">
                <p14:modId xmlns:p14="http://schemas.microsoft.com/office/powerpoint/2010/main" val="3636957835"/>
              </p:ext>
            </p:extLst>
          </p:nvPr>
        </p:nvGraphicFramePr>
        <p:xfrm>
          <a:off x="403231" y="3864809"/>
          <a:ext cx="2873349" cy="1916430"/>
        </p:xfrm>
        <a:graphic>
          <a:graphicData uri="http://schemas.openxmlformats.org/drawingml/2006/table">
            <a:tbl>
              <a:tblPr firstRow="1" bandRow="1">
                <a:tableStyleId>{5C22544A-7EE6-4342-B048-85BDC9FD1C3A}</a:tableStyleId>
              </a:tblPr>
              <a:tblGrid>
                <a:gridCol w="148988">
                  <a:extLst>
                    <a:ext uri="{9D8B030D-6E8A-4147-A177-3AD203B41FA5}">
                      <a16:colId xmlns:a16="http://schemas.microsoft.com/office/drawing/2014/main" val="1590383083"/>
                    </a:ext>
                  </a:extLst>
                </a:gridCol>
                <a:gridCol w="1039114">
                  <a:extLst>
                    <a:ext uri="{9D8B030D-6E8A-4147-A177-3AD203B41FA5}">
                      <a16:colId xmlns:a16="http://schemas.microsoft.com/office/drawing/2014/main" val="1710678529"/>
                    </a:ext>
                  </a:extLst>
                </a:gridCol>
                <a:gridCol w="1685247">
                  <a:extLst>
                    <a:ext uri="{9D8B030D-6E8A-4147-A177-3AD203B41FA5}">
                      <a16:colId xmlns:a16="http://schemas.microsoft.com/office/drawing/2014/main" val="2280072178"/>
                    </a:ext>
                  </a:extLst>
                </a:gridCol>
              </a:tblGrid>
              <a:tr h="0">
                <a:tc>
                  <a:txBody>
                    <a:bodyPr/>
                    <a:lstStyle/>
                    <a:p>
                      <a:r>
                        <a:rPr kumimoji="1" lang="en-US" altLang="ja-JP" sz="600" dirty="0"/>
                        <a:t>#</a:t>
                      </a:r>
                      <a:endParaRPr kumimoji="1" lang="ja-JP" altLang="en-US" sz="600" dirty="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代表</a:t>
                      </a:r>
                      <a:r>
                        <a:rPr kumimoji="1" lang="en-US" altLang="ja-JP" sz="600" dirty="0"/>
                        <a:t>DB</a:t>
                      </a:r>
                      <a:r>
                        <a:rPr kumimoji="1" lang="ja-JP" altLang="en-US" sz="600" dirty="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関連</a:t>
                      </a:r>
                      <a:r>
                        <a:rPr kumimoji="1" lang="en-US" altLang="ja-JP" sz="600" dirty="0"/>
                        <a:t>DB</a:t>
                      </a:r>
                      <a:r>
                        <a:rPr kumimoji="1" lang="ja-JP" altLang="en-US" sz="600" dirty="0"/>
                        <a:t>名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588210174"/>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3184910"/>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2</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0767317"/>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3</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22943419"/>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4</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3943938"/>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5</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4890753"/>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6</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18703620"/>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7</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0835244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8</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5427576"/>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9</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45219389"/>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10</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92444399"/>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4">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noProof="0" dirty="0">
                          <a:solidFill>
                            <a:schemeClr val="tx1"/>
                          </a:solidFill>
                          <a:latin typeface="+mn-lt"/>
                          <a:ea typeface="+mn-ea"/>
                          <a:cs typeface="+mn-cs"/>
                        </a:rPr>
                        <a:t>納入仕様書管理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zh-TW"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492847"/>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アーカイブ</a:t>
                      </a: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06526466"/>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3</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3798787"/>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4</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品質情報ﾏｽﾀ</a:t>
                      </a:r>
                      <a:r>
                        <a:rPr kumimoji="1" lang="en-US" altLang="zh-TW" sz="600" b="0" kern="1200" dirty="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02442234"/>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貿易管理・納入仕様書ＤＢ</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454657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納入仕様書システム</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98560373"/>
                  </a:ext>
                </a:extLst>
              </a:tr>
            </a:tbl>
          </a:graphicData>
        </a:graphic>
      </p:graphicFrame>
      <p:sp>
        <p:nvSpPr>
          <p:cNvPr id="16" name="テキスト ボックス 15">
            <a:extLst>
              <a:ext uri="{FF2B5EF4-FFF2-40B4-BE49-F238E27FC236}">
                <a16:creationId xmlns:a16="http://schemas.microsoft.com/office/drawing/2014/main" id="{3B2AFFD5-2193-A6D2-7ED0-36818492A140}"/>
              </a:ext>
            </a:extLst>
          </p:cNvPr>
          <p:cNvSpPr txBox="1"/>
          <p:nvPr/>
        </p:nvSpPr>
        <p:spPr>
          <a:xfrm>
            <a:off x="311630" y="3622150"/>
            <a:ext cx="6766560" cy="215444"/>
          </a:xfrm>
          <a:prstGeom prst="rect">
            <a:avLst/>
          </a:prstGeom>
          <a:noFill/>
        </p:spPr>
        <p:txBody>
          <a:bodyPr wrap="square">
            <a:spAutoFit/>
          </a:bodyPr>
          <a:lstStyle/>
          <a:p>
            <a:r>
              <a:rPr lang="en-US" altLang="ja-JP" sz="800" b="1" dirty="0"/>
              <a:t>Round1</a:t>
            </a:r>
            <a:r>
              <a:rPr lang="ja-JP" altLang="en-US" sz="800" b="1" dirty="0"/>
              <a:t>対象機能想定</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ja-JP" altLang="en-US" dirty="0"/>
              <a:t>見積もり</a:t>
            </a:r>
            <a:endParaRPr lang="ja-JP" altLang="en-US" dirty="0">
              <a:effectLst/>
            </a:endParaRPr>
          </a:p>
        </p:txBody>
      </p:sp>
      <p:graphicFrame>
        <p:nvGraphicFramePr>
          <p:cNvPr id="8" name="表 7">
            <a:extLst>
              <a:ext uri="{FF2B5EF4-FFF2-40B4-BE49-F238E27FC236}">
                <a16:creationId xmlns:a16="http://schemas.microsoft.com/office/drawing/2014/main" id="{EA5FED8C-15C3-BBF2-E85B-99DBE2ED9970}"/>
              </a:ext>
            </a:extLst>
          </p:cNvPr>
          <p:cNvGraphicFramePr>
            <a:graphicFrameLocks noGrp="1"/>
          </p:cNvGraphicFramePr>
          <p:nvPr>
            <p:extLst>
              <p:ext uri="{D42A27DB-BD31-4B8C-83A1-F6EECF244321}">
                <p14:modId xmlns:p14="http://schemas.microsoft.com/office/powerpoint/2010/main" val="3830798843"/>
              </p:ext>
            </p:extLst>
          </p:nvPr>
        </p:nvGraphicFramePr>
        <p:xfrm>
          <a:off x="474472" y="836570"/>
          <a:ext cx="11126253" cy="5184860"/>
        </p:xfrm>
        <a:graphic>
          <a:graphicData uri="http://schemas.openxmlformats.org/drawingml/2006/table">
            <a:tbl>
              <a:tblPr firstRow="1" bandRow="1">
                <a:tableStyleId>{7DF18680-E054-41AD-8BC1-D1AEF772440D}</a:tableStyleId>
              </a:tblPr>
              <a:tblGrid>
                <a:gridCol w="1969315">
                  <a:extLst>
                    <a:ext uri="{9D8B030D-6E8A-4147-A177-3AD203B41FA5}">
                      <a16:colId xmlns:a16="http://schemas.microsoft.com/office/drawing/2014/main" val="1822749168"/>
                    </a:ext>
                  </a:extLst>
                </a:gridCol>
                <a:gridCol w="1053894">
                  <a:extLst>
                    <a:ext uri="{9D8B030D-6E8A-4147-A177-3AD203B41FA5}">
                      <a16:colId xmlns:a16="http://schemas.microsoft.com/office/drawing/2014/main" val="1141317570"/>
                    </a:ext>
                  </a:extLst>
                </a:gridCol>
                <a:gridCol w="8103044">
                  <a:extLst>
                    <a:ext uri="{9D8B030D-6E8A-4147-A177-3AD203B41FA5}">
                      <a16:colId xmlns:a16="http://schemas.microsoft.com/office/drawing/2014/main" val="371397195"/>
                    </a:ext>
                  </a:extLst>
                </a:gridCol>
              </a:tblGrid>
              <a:tr h="191709">
                <a:tc>
                  <a:txBody>
                    <a:bodyPr/>
                    <a:lstStyle/>
                    <a:p>
                      <a:pPr marL="0" algn="l" defTabSz="914400" rtl="0" eaLnBrk="1" fontAlgn="b" latinLnBrk="0" hangingPunct="1"/>
                      <a:r>
                        <a:rPr lang="ja-JP" altLang="en-US" sz="1100" b="0" u="none" strike="noStrike" kern="1200">
                          <a:solidFill>
                            <a:schemeClr val="tx1"/>
                          </a:solidFill>
                          <a:effectLst/>
                        </a:rPr>
                        <a:t>工程</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rPr>
                        <a:t>工数（</a:t>
                      </a:r>
                      <a:r>
                        <a:rPr lang="de-DE" sz="1100" b="0" u="none" strike="noStrike" kern="1200">
                          <a:solidFill>
                            <a:schemeClr val="tx1"/>
                          </a:solidFill>
                          <a:effectLst/>
                        </a:rPr>
                        <a:t>MM）</a:t>
                      </a:r>
                      <a:endParaRPr lang="de-DE"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説明</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1097971">
                <a:tc>
                  <a:txBody>
                    <a:bodyPr/>
                    <a:lstStyle/>
                    <a:p>
                      <a:pPr marL="0" algn="l" defTabSz="914400" rtl="0" eaLnBrk="1" fontAlgn="b" latinLnBrk="0" hangingPunct="1"/>
                      <a:r>
                        <a:rPr lang="ja-JP" altLang="en-US" sz="1050" b="0" u="none" strike="noStrike" kern="1200">
                          <a:solidFill>
                            <a:schemeClr val="tx1"/>
                          </a:solidFill>
                          <a:effectLst/>
                        </a:rPr>
                        <a:t>要件</a:t>
                      </a:r>
                      <a:r>
                        <a:rPr lang="ja-JP" altLang="en-US" sz="1050" b="0" u="none" strike="noStrike" kern="1200">
                          <a:solidFill>
                            <a:schemeClr val="tx1"/>
                          </a:solidFill>
                          <a:effectLst/>
                          <a:latin typeface="+mn-lt"/>
                          <a:ea typeface="+mn-ea"/>
                          <a:cs typeface="+mn-cs"/>
                        </a:rPr>
                        <a:t>定義理解、仕様確認</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■製品仕様書管理：</a:t>
                      </a:r>
                      <a:r>
                        <a:rPr lang="en-US" altLang="ja-JP" sz="1050" b="0" u="none" strike="noStrike" kern="1200">
                          <a:solidFill>
                            <a:schemeClr val="tx1"/>
                          </a:solidFill>
                          <a:effectLst/>
                        </a:rPr>
                        <a:t>4.20MM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社の三つ</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2.00MM</a:t>
                      </a:r>
                      <a:r>
                        <a:rPr lang="ja-JP" altLang="en-US" sz="900" b="0" u="none" strike="noStrike" kern="1200">
                          <a:solidFill>
                            <a:schemeClr val="tx1"/>
                          </a:solidFill>
                          <a:effectLst/>
                        </a:rPr>
                        <a:t>）、残り</a:t>
                      </a:r>
                      <a:r>
                        <a:rPr lang="en-US" altLang="ja-JP" sz="900" b="0" u="none" strike="noStrike" kern="1200">
                          <a:solidFill>
                            <a:schemeClr val="tx1"/>
                          </a:solidFill>
                          <a:effectLst/>
                        </a:rPr>
                        <a:t>11</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4MD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2.20MM</a:t>
                      </a:r>
                      <a:br>
                        <a:rPr lang="en-US" altLang="ja-JP" sz="1050" b="0" u="none" strike="noStrike" kern="1200">
                          <a:solidFill>
                            <a:schemeClr val="tx1"/>
                          </a:solidFill>
                          <a:effectLst/>
                        </a:rPr>
                      </a:br>
                      <a:r>
                        <a:rPr lang="en-US" altLang="ja-JP" sz="1050" b="0" u="none" strike="noStrike" kern="1200">
                          <a:solidFill>
                            <a:schemeClr val="tx1"/>
                          </a:solidFill>
                          <a:effectLst/>
                        </a:rPr>
                        <a:t>■</a:t>
                      </a:r>
                      <a:r>
                        <a:rPr lang="ja-JP" altLang="en-US" sz="1050" b="0" u="none" strike="noStrike" kern="1200">
                          <a:solidFill>
                            <a:schemeClr val="tx1"/>
                          </a:solidFill>
                          <a:effectLst/>
                        </a:rPr>
                        <a:t>納入仕様書管理：</a:t>
                      </a:r>
                      <a:r>
                        <a:rPr lang="en-US" altLang="ja-JP" sz="1050" b="0" u="none" strike="noStrike" kern="1200">
                          <a:solidFill>
                            <a:schemeClr val="tx1"/>
                          </a:solidFill>
                          <a:effectLst/>
                        </a:rPr>
                        <a:t>2.10MM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1.00MM</a:t>
                      </a:r>
                      <a:r>
                        <a:rPr lang="ja-JP" altLang="en-US" sz="900" b="0" u="none" strike="noStrike" kern="1200">
                          <a:solidFill>
                            <a:schemeClr val="tx1"/>
                          </a:solidFill>
                          <a:effectLst/>
                        </a:rPr>
                        <a:t>）、残り</a:t>
                      </a:r>
                      <a:r>
                        <a:rPr lang="en-US" altLang="ja-JP" sz="900" b="0" u="none" strike="noStrike" kern="1200">
                          <a:solidFill>
                            <a:schemeClr val="tx1"/>
                          </a:solidFill>
                          <a:effectLst/>
                        </a:rPr>
                        <a:t>11</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2MD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1.10MM</a:t>
                      </a:r>
                      <a:br>
                        <a:rPr lang="en-US" altLang="ja-JP" sz="900" b="0" u="none" strike="noStrike" kern="1200">
                          <a:solidFill>
                            <a:schemeClr val="tx1"/>
                          </a:solidFill>
                          <a:effectLst/>
                        </a:rPr>
                      </a:br>
                      <a:r>
                        <a:rPr lang="en-US" altLang="ja-JP" sz="1050" b="0" u="none" strike="noStrike" kern="1200">
                          <a:solidFill>
                            <a:schemeClr val="tx1"/>
                          </a:solidFill>
                          <a:effectLst/>
                        </a:rPr>
                        <a:t>■</a:t>
                      </a:r>
                      <a:r>
                        <a:rPr lang="ja-JP" altLang="en-US" sz="1050" b="0" u="none" strike="noStrike" kern="1200">
                          <a:solidFill>
                            <a:schemeClr val="tx1"/>
                          </a:solidFill>
                          <a:effectLst/>
                        </a:rPr>
                        <a:t>その他個別</a:t>
                      </a:r>
                      <a:r>
                        <a:rPr lang="en-US" altLang="ja-JP" sz="1050" b="0" u="none" strike="noStrike" kern="1200">
                          <a:solidFill>
                            <a:schemeClr val="tx1"/>
                          </a:solidFill>
                          <a:effectLst/>
                        </a:rPr>
                        <a:t>DB</a:t>
                      </a:r>
                      <a:r>
                        <a:rPr lang="ja-JP" altLang="en-US" sz="1050" b="0" u="none" strike="noStrike" kern="1200">
                          <a:solidFill>
                            <a:schemeClr val="tx1"/>
                          </a:solidFill>
                          <a:effectLst/>
                        </a:rPr>
                        <a:t>：</a:t>
                      </a:r>
                      <a:r>
                        <a:rPr lang="en-US" altLang="ja-JP" sz="1050" b="0" u="none" strike="noStrike" kern="1200">
                          <a:solidFill>
                            <a:schemeClr val="tx1"/>
                          </a:solidFill>
                          <a:effectLst/>
                        </a:rPr>
                        <a:t>1.70MM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1.00MM</a:t>
                      </a:r>
                      <a:r>
                        <a:rPr lang="ja-JP" altLang="en-US" sz="900" b="0" u="none" strike="noStrike" kern="1200">
                          <a:solidFill>
                            <a:schemeClr val="tx1"/>
                          </a:solidFill>
                          <a:effectLst/>
                        </a:rPr>
                        <a:t>）、残り</a:t>
                      </a:r>
                      <a:r>
                        <a:rPr lang="en-US" altLang="ja-JP" sz="900" b="0" u="none" strike="noStrike" kern="1200">
                          <a:solidFill>
                            <a:schemeClr val="tx1"/>
                          </a:solidFill>
                          <a:effectLst/>
                        </a:rPr>
                        <a:t>7</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2MD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0.70MM</a:t>
                      </a:r>
                      <a:endParaRPr lang="en-US" altLang="ja-JP" sz="9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365990">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構造設計</a:t>
                      </a:r>
                      <a:r>
                        <a:rPr lang="en-US" altLang="ja-JP" sz="1050" b="0" u="none" strike="noStrike" kern="1200">
                          <a:solidFill>
                            <a:schemeClr val="tx1"/>
                          </a:solidFill>
                          <a:effectLst/>
                          <a:latin typeface="+mn-lt"/>
                          <a:ea typeface="+mn-ea"/>
                          <a:cs typeface="+mn-cs"/>
                        </a:rPr>
                        <a:t>POC</a:t>
                      </a:r>
                      <a:endParaRPr lang="ja-JP" altLang="en-US"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a:t>
                      </a:r>
                    </a:p>
                  </a:txBody>
                  <a:tcPr marL="0" marR="0" marT="0" marB="0" anchor="ctr"/>
                </a:tc>
                <a:tc>
                  <a:txBody>
                    <a:bodyPr/>
                    <a:lstStyle/>
                    <a:p>
                      <a:pPr marL="228600" indent="-228600" algn="l" defTabSz="914400" rtl="0" eaLnBrk="1" fontAlgn="b" latinLnBrk="0" hangingPunct="1">
                        <a:buFont typeface="+mj-lt"/>
                        <a:buAutoNum type="arabicPeriod"/>
                      </a:pPr>
                      <a:r>
                        <a:rPr lang="en-US" altLang="ja-JP" sz="1050" b="0" u="none" strike="noStrike" kern="1200" dirty="0">
                          <a:solidFill>
                            <a:schemeClr val="tx1"/>
                          </a:solidFill>
                          <a:effectLst/>
                          <a:latin typeface="+mn-lt"/>
                          <a:ea typeface="+mn-ea"/>
                          <a:cs typeface="+mn-cs"/>
                        </a:rPr>
                        <a:t>Automation Flow</a:t>
                      </a:r>
                      <a:r>
                        <a:rPr lang="ja-JP" altLang="en-US" sz="1050" b="0" u="none" strike="noStrike" kern="1200" dirty="0">
                          <a:solidFill>
                            <a:schemeClr val="tx1"/>
                          </a:solidFill>
                          <a:effectLst/>
                          <a:latin typeface="+mn-lt"/>
                          <a:ea typeface="+mn-ea"/>
                          <a:cs typeface="+mn-cs"/>
                        </a:rPr>
                        <a:t>で複数ファイルまとめて</a:t>
                      </a:r>
                      <a:r>
                        <a:rPr lang="en-US" altLang="ja-JP" sz="1050" b="0" u="none" strike="noStrike" kern="1200" dirty="0">
                          <a:solidFill>
                            <a:schemeClr val="tx1"/>
                          </a:solidFill>
                          <a:effectLst/>
                          <a:latin typeface="+mn-lt"/>
                          <a:ea typeface="+mn-ea"/>
                          <a:cs typeface="+mn-cs"/>
                        </a:rPr>
                        <a:t>Download</a:t>
                      </a:r>
                      <a:r>
                        <a:rPr lang="ja-JP" altLang="en-US" sz="1050" b="0" u="none" strike="noStrike" kern="1200" dirty="0">
                          <a:solidFill>
                            <a:schemeClr val="tx1"/>
                          </a:solidFill>
                          <a:effectLst/>
                          <a:latin typeface="+mn-lt"/>
                          <a:ea typeface="+mn-ea"/>
                          <a:cs typeface="+mn-cs"/>
                        </a:rPr>
                        <a:t>とユーザにより個別ファイル</a:t>
                      </a:r>
                      <a:r>
                        <a:rPr lang="en-US" altLang="ja-JP" sz="1050" b="0" u="none" strike="noStrike" kern="1200" dirty="0">
                          <a:solidFill>
                            <a:schemeClr val="tx1"/>
                          </a:solidFill>
                          <a:effectLst/>
                          <a:latin typeface="+mn-lt"/>
                          <a:ea typeface="+mn-ea"/>
                          <a:cs typeface="+mn-cs"/>
                        </a:rPr>
                        <a:t>Upload/Download</a:t>
                      </a:r>
                      <a:r>
                        <a:rPr lang="ja-JP" altLang="en-US" sz="1050" b="0" u="none" strike="noStrike" kern="1200" dirty="0">
                          <a:solidFill>
                            <a:schemeClr val="tx1"/>
                          </a:solidFill>
                          <a:effectLst/>
                          <a:latin typeface="+mn-lt"/>
                          <a:ea typeface="+mn-ea"/>
                          <a:cs typeface="+mn-cs"/>
                        </a:rPr>
                        <a:t>のコスト差異がなし</a:t>
                      </a:r>
                      <a:endParaRPr lang="en-US" altLang="ja-JP" sz="1050" b="0" u="none" strike="noStrike" kern="1200" dirty="0">
                        <a:solidFill>
                          <a:schemeClr val="tx1"/>
                        </a:solidFill>
                        <a:effectLst/>
                        <a:latin typeface="+mn-lt"/>
                        <a:ea typeface="+mn-ea"/>
                        <a:cs typeface="+mn-cs"/>
                      </a:endParaRPr>
                    </a:p>
                    <a:p>
                      <a:pPr marL="228600" indent="-228600" algn="l" defTabSz="914400" rtl="0" eaLnBrk="1" fontAlgn="b" latinLnBrk="0" hangingPunct="1">
                        <a:buFont typeface="+mj-lt"/>
                        <a:buAutoNum type="arabicPeriod"/>
                      </a:pPr>
                      <a:r>
                        <a:rPr lang="en-US" altLang="ja-JP" sz="1050" b="0" u="none" strike="noStrike" kern="1200" dirty="0">
                          <a:solidFill>
                            <a:schemeClr val="tx1"/>
                          </a:solidFill>
                          <a:effectLst/>
                          <a:latin typeface="+mn-lt"/>
                          <a:ea typeface="+mn-ea"/>
                          <a:cs typeface="+mn-cs"/>
                        </a:rPr>
                        <a:t>5000User</a:t>
                      </a:r>
                      <a:r>
                        <a:rPr lang="ja-JP" altLang="en-US" sz="1050" b="0" u="none" strike="noStrike" kern="1200" dirty="0">
                          <a:solidFill>
                            <a:schemeClr val="tx1"/>
                          </a:solidFill>
                          <a:effectLst/>
                          <a:latin typeface="+mn-lt"/>
                          <a:ea typeface="+mn-ea"/>
                          <a:cs typeface="+mn-cs"/>
                        </a:rPr>
                        <a:t>と</a:t>
                      </a:r>
                      <a:r>
                        <a:rPr lang="en-US" altLang="ja-JP" sz="1050" b="0" u="none" strike="noStrike" kern="1200" dirty="0">
                          <a:solidFill>
                            <a:schemeClr val="tx1"/>
                          </a:solidFill>
                          <a:effectLst/>
                          <a:latin typeface="+mn-lt"/>
                          <a:ea typeface="+mn-ea"/>
                          <a:cs typeface="+mn-cs"/>
                        </a:rPr>
                        <a:t>10000User</a:t>
                      </a:r>
                      <a:r>
                        <a:rPr lang="ja-JP" altLang="en-US" sz="1050" b="0" u="none" strike="noStrike" kern="1200" dirty="0">
                          <a:solidFill>
                            <a:schemeClr val="tx1"/>
                          </a:solidFill>
                          <a:effectLst/>
                          <a:latin typeface="+mn-lt"/>
                          <a:ea typeface="+mn-ea"/>
                          <a:cs typeface="+mn-cs"/>
                        </a:rPr>
                        <a:t>の影響は誤差範囲（</a:t>
                      </a:r>
                      <a:r>
                        <a:rPr lang="en-US" altLang="ja-JP" sz="1050" b="0" u="none" strike="noStrike" kern="1200" dirty="0">
                          <a:solidFill>
                            <a:schemeClr val="tx1"/>
                          </a:solidFill>
                          <a:effectLst/>
                          <a:latin typeface="+mn-lt"/>
                          <a:ea typeface="+mn-ea"/>
                          <a:cs typeface="+mn-cs"/>
                        </a:rPr>
                        <a:t>Sizing</a:t>
                      </a:r>
                      <a:r>
                        <a:rPr lang="ja-JP" altLang="en-US" sz="1050" b="0" u="none" strike="noStrike" kern="1200" dirty="0">
                          <a:solidFill>
                            <a:schemeClr val="tx1"/>
                          </a:solidFill>
                          <a:effectLst/>
                          <a:latin typeface="+mn-lt"/>
                          <a:ea typeface="+mn-ea"/>
                          <a:cs typeface="+mn-cs"/>
                        </a:rPr>
                        <a:t>と性能試験に影響するのみ、性能測定に</a:t>
                      </a:r>
                      <a:r>
                        <a:rPr lang="en-US" altLang="ja-JP" sz="1050" b="0" u="none" strike="noStrike" kern="1200" dirty="0">
                          <a:solidFill>
                            <a:schemeClr val="tx1"/>
                          </a:solidFill>
                          <a:effectLst/>
                          <a:latin typeface="+mn-lt"/>
                          <a:ea typeface="+mn-ea"/>
                          <a:cs typeface="+mn-cs"/>
                        </a:rPr>
                        <a:t>10</a:t>
                      </a:r>
                      <a:r>
                        <a:rPr lang="ja-JP" altLang="en-US" sz="1050" b="0" u="none" strike="noStrike" kern="1200" dirty="0">
                          <a:solidFill>
                            <a:schemeClr val="tx1"/>
                          </a:solidFill>
                          <a:effectLst/>
                          <a:latin typeface="+mn-lt"/>
                          <a:ea typeface="+mn-ea"/>
                          <a:cs typeface="+mn-cs"/>
                        </a:rPr>
                        <a:t>年間データを考えると、略）</a:t>
                      </a:r>
                      <a:endParaRPr lang="en-US" altLang="ja-JP"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849158256"/>
                  </a:ext>
                </a:extLst>
              </a:tr>
              <a:tr h="182995">
                <a:tc>
                  <a:txBody>
                    <a:bodyPr/>
                    <a:lstStyle/>
                    <a:p>
                      <a:pPr marL="0" algn="l" defTabSz="914400" rtl="0" eaLnBrk="1" fontAlgn="b" latinLnBrk="0" hangingPunct="1"/>
                      <a:r>
                        <a:rPr lang="ja-JP" altLang="en-US" sz="1050" b="0" u="none" strike="noStrike" kern="1200">
                          <a:solidFill>
                            <a:schemeClr val="tx1"/>
                          </a:solidFill>
                          <a:effectLst/>
                        </a:rPr>
                        <a:t>システム設計①</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12.82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開発単体①部分の設計、工数は開発単体工数</a:t>
                      </a:r>
                      <a:r>
                        <a:rPr lang="en-US" altLang="ja-JP" sz="1050" b="0" u="none" strike="noStrike" kern="1200" dirty="0">
                          <a:solidFill>
                            <a:schemeClr val="tx1"/>
                          </a:solidFill>
                          <a:effectLst/>
                        </a:rPr>
                        <a:t>×0.3</a:t>
                      </a:r>
                      <a:r>
                        <a:rPr lang="ja-JP" altLang="en-US" sz="1050" b="0" u="none" strike="noStrike" kern="1200" dirty="0">
                          <a:solidFill>
                            <a:schemeClr val="tx1"/>
                          </a:solidFill>
                          <a:effectLst/>
                        </a:rPr>
                        <a:t>とする</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204961108"/>
                  </a:ext>
                </a:extLst>
              </a:tr>
              <a:tr h="182995">
                <a:tc>
                  <a:txBody>
                    <a:bodyPr/>
                    <a:lstStyle/>
                    <a:p>
                      <a:pPr marL="0" algn="l" defTabSz="914400" rtl="0" eaLnBrk="1" fontAlgn="b" latinLnBrk="0" hangingPunct="1"/>
                      <a:r>
                        <a:rPr lang="ja-JP" altLang="en-US" sz="1050" b="0" u="none" strike="noStrike" kern="1200">
                          <a:solidFill>
                            <a:schemeClr val="tx1"/>
                          </a:solidFill>
                          <a:effectLst/>
                        </a:rPr>
                        <a:t>システム設計②</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開発単体②部分の設計、</a:t>
                      </a:r>
                      <a:r>
                        <a:rPr lang="en-US" altLang="ja-JP" sz="1050" b="0" u="none" strike="noStrike" kern="1200" dirty="0">
                          <a:solidFill>
                            <a:schemeClr val="tx1"/>
                          </a:solidFill>
                          <a:effectLst/>
                        </a:rPr>
                        <a:t>1</a:t>
                      </a:r>
                      <a:r>
                        <a:rPr lang="ja-JP" altLang="en-US" sz="1050" b="0" u="none" strike="noStrike" kern="1200" dirty="0">
                          <a:solidFill>
                            <a:schemeClr val="tx1"/>
                          </a:solidFill>
                          <a:effectLst/>
                        </a:rPr>
                        <a:t>機能１</a:t>
                      </a:r>
                      <a:r>
                        <a:rPr lang="en-US" altLang="ja-JP" sz="1050" b="0" u="none" strike="noStrike" kern="1200" dirty="0">
                          <a:solidFill>
                            <a:schemeClr val="tx1"/>
                          </a:solidFill>
                          <a:effectLst/>
                        </a:rPr>
                        <a:t>MM</a:t>
                      </a:r>
                      <a:r>
                        <a:rPr lang="ja-JP" altLang="en-US" sz="1050" b="0" u="none" strike="noStrike" kern="1200" dirty="0">
                          <a:solidFill>
                            <a:schemeClr val="tx1"/>
                          </a:solidFill>
                          <a:effectLst/>
                        </a:rPr>
                        <a:t>と概算する</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66353059"/>
                  </a:ext>
                </a:extLst>
              </a:tr>
              <a:tr h="182995">
                <a:tc>
                  <a:txBody>
                    <a:bodyPr/>
                    <a:lstStyle/>
                    <a:p>
                      <a:pPr marL="0" algn="l" defTabSz="914400" rtl="0" eaLnBrk="1" fontAlgn="b" latinLnBrk="0" hangingPunct="1"/>
                      <a:r>
                        <a:rPr lang="ja-JP" altLang="en-US" sz="1050" b="0" u="none" strike="noStrike" kern="1200">
                          <a:solidFill>
                            <a:schemeClr val="tx1"/>
                          </a:solidFill>
                          <a:effectLst/>
                        </a:rPr>
                        <a:t>開発単体①</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42.74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機能一覧の</a:t>
                      </a:r>
                      <a:r>
                        <a:rPr lang="en-US" altLang="ja-JP" sz="1050" b="0" u="none" strike="noStrike" kern="1200" dirty="0">
                          <a:solidFill>
                            <a:schemeClr val="tx1"/>
                          </a:solidFill>
                          <a:effectLst/>
                        </a:rPr>
                        <a:t>i12,i13</a:t>
                      </a:r>
                      <a:r>
                        <a:rPr lang="ja-JP" altLang="en-US" sz="1050" b="0" u="none" strike="noStrike" kern="1200" dirty="0">
                          <a:solidFill>
                            <a:schemeClr val="tx1"/>
                          </a:solidFill>
                          <a:effectLst/>
                        </a:rPr>
                        <a:t>以外、システム設計</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15517710"/>
                  </a:ext>
                </a:extLst>
              </a:tr>
              <a:tr h="182995">
                <a:tc>
                  <a:txBody>
                    <a:bodyPr/>
                    <a:lstStyle/>
                    <a:p>
                      <a:pPr marL="0" algn="l" defTabSz="914400" rtl="0" eaLnBrk="1" fontAlgn="b" latinLnBrk="0" hangingPunct="1"/>
                      <a:r>
                        <a:rPr lang="ja-JP" altLang="en-US" sz="1050" b="0" u="none" strike="noStrike" kern="1200">
                          <a:solidFill>
                            <a:schemeClr val="tx1"/>
                          </a:solidFill>
                          <a:effectLst/>
                        </a:rPr>
                        <a:t>開発単体②</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15.00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機能一覧の</a:t>
                      </a:r>
                      <a:r>
                        <a:rPr lang="de-DE" sz="1050" b="0" u="none" strike="noStrike" kern="1200">
                          <a:solidFill>
                            <a:schemeClr val="tx1"/>
                          </a:solidFill>
                          <a:effectLst/>
                        </a:rPr>
                        <a:t>i12,i13</a:t>
                      </a:r>
                      <a:r>
                        <a:rPr lang="ja-JP" altLang="en-US" sz="1050" b="0" u="none" strike="noStrike" kern="1200">
                          <a:solidFill>
                            <a:schemeClr val="tx1"/>
                          </a:solidFill>
                          <a:effectLst/>
                        </a:rPr>
                        <a:t>分</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22087986"/>
                  </a:ext>
                </a:extLst>
              </a:tr>
              <a:tr h="182995">
                <a:tc>
                  <a:txBody>
                    <a:bodyPr/>
                    <a:lstStyle/>
                    <a:p>
                      <a:pPr marL="0" algn="l" defTabSz="914400" rtl="0" eaLnBrk="1" fontAlgn="b" latinLnBrk="0" hangingPunct="1"/>
                      <a:r>
                        <a:rPr lang="ja-JP" altLang="en-US" sz="1050" b="0" u="none" strike="noStrike" kern="1200">
                          <a:solidFill>
                            <a:schemeClr val="tx1"/>
                          </a:solidFill>
                          <a:effectLst/>
                        </a:rPr>
                        <a:t>結合テスト</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8.55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開発単体①部分の結合テスト、工数は開発単体工数</a:t>
                      </a:r>
                      <a:r>
                        <a:rPr lang="en-US" altLang="ja-JP" sz="1050" b="0" u="none" strike="noStrike" kern="1200">
                          <a:solidFill>
                            <a:schemeClr val="tx1"/>
                          </a:solidFill>
                          <a:effectLst/>
                        </a:rPr>
                        <a:t>×0.2</a:t>
                      </a:r>
                      <a:r>
                        <a:rPr lang="ja-JP" altLang="en-US" sz="1050" b="0" u="none" strike="noStrike" kern="1200">
                          <a:solidFill>
                            <a:schemeClr val="tx1"/>
                          </a:solidFill>
                          <a:effectLst/>
                        </a:rPr>
                        <a:t>とする</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39015387"/>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仕様などリスク</a:t>
                      </a:r>
                      <a:r>
                        <a:rPr lang="en-US" altLang="ja-JP" sz="1050" b="0" u="none" strike="noStrike" kern="1200">
                          <a:solidFill>
                            <a:schemeClr val="tx1"/>
                          </a:solidFill>
                          <a:effectLst/>
                          <a:latin typeface="+mn-lt"/>
                          <a:ea typeface="+mn-ea"/>
                          <a:cs typeface="+mn-cs"/>
                        </a:rPr>
                        <a:t>Bufffer</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20.00</a:t>
                      </a:r>
                    </a:p>
                  </a:txBody>
                  <a:tcPr marL="0" marR="0" marT="0" marB="0" anchor="ctr"/>
                </a:tc>
                <a:tc>
                  <a:txBody>
                    <a:bodyPr/>
                    <a:lstStyle/>
                    <a:p>
                      <a:pPr marL="0" algn="l" defTabSz="914400" rtl="0" eaLnBrk="1" fontAlgn="b" latinLnBrk="0" hangingPunct="1"/>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開発工数の</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20%</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程度　（添付ファイルは</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へ保存する場合、</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8</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人月程度含む）</a:t>
                      </a:r>
                    </a:p>
                  </a:txBody>
                  <a:tcPr marL="0" marR="0" marT="0" marB="0" anchor="ctr"/>
                </a:tc>
                <a:extLst>
                  <a:ext uri="{0D108BD9-81ED-4DB2-BD59-A6C34878D82A}">
                    <a16:rowId xmlns:a16="http://schemas.microsoft.com/office/drawing/2014/main" val="1502352858"/>
                  </a:ext>
                </a:extLst>
              </a:tr>
              <a:tr h="1882235">
                <a:tc>
                  <a:txBody>
                    <a:bodyPr/>
                    <a:lstStyle/>
                    <a:p>
                      <a:pPr marL="0" algn="l" defTabSz="914400" rtl="0" eaLnBrk="1" fontAlgn="b" latinLnBrk="0" hangingPunct="1"/>
                      <a:r>
                        <a:rPr lang="ja-JP" altLang="en-US" sz="1050" b="0" u="none" strike="noStrike" kern="1200" dirty="0">
                          <a:solidFill>
                            <a:schemeClr val="tx1"/>
                          </a:solidFill>
                          <a:effectLst/>
                        </a:rPr>
                        <a:t>移行</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25.95</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■移行開発</a:t>
                      </a:r>
                      <a:br>
                        <a:rPr lang="ja-JP" altLang="en-US"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chemeClr val="tx1"/>
                          </a:solidFill>
                          <a:effectLst/>
                        </a:rPr>
                        <a:t>①製品仕様書管理：</a:t>
                      </a:r>
                      <a:r>
                        <a:rPr lang="en-US" altLang="ja-JP" sz="900" b="0" u="none" strike="noStrike" kern="1200" dirty="0">
                          <a:solidFill>
                            <a:schemeClr val="tx1"/>
                          </a:solidFill>
                          <a:effectLst/>
                        </a:rPr>
                        <a:t>10.50MM</a:t>
                      </a:r>
                      <a:br>
                        <a:rPr lang="en-US" altLang="ja-JP" sz="900" b="0" u="none" strike="noStrike" kern="1200" dirty="0">
                          <a:solidFill>
                            <a:schemeClr val="tx1"/>
                          </a:solidFill>
                          <a:effectLst/>
                        </a:rPr>
                      </a:br>
                      <a:r>
                        <a:rPr lang="en-US" altLang="ja-JP" sz="900" b="0" u="none" strike="noStrike" kern="1200" dirty="0">
                          <a:solidFill>
                            <a:schemeClr val="tx1"/>
                          </a:solidFill>
                          <a:effectLst/>
                        </a:rPr>
                        <a:t>  </a:t>
                      </a: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の三つ</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5.00MM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10MD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5.50MM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②納入仕様書管理：</a:t>
                      </a:r>
                      <a:r>
                        <a:rPr lang="en-US" altLang="ja-JP" sz="900" b="0" u="none" strike="noStrike" kern="1200" dirty="0">
                          <a:solidFill>
                            <a:schemeClr val="tx1"/>
                          </a:solidFill>
                          <a:effectLst/>
                        </a:rPr>
                        <a:t>4.75MM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5MD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2.75MM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③その他個別</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a:t>
                      </a:r>
                      <a:r>
                        <a:rPr lang="en-US" altLang="ja-JP" sz="900" b="0" u="none" strike="noStrike" kern="1200" dirty="0">
                          <a:solidFill>
                            <a:schemeClr val="tx1"/>
                          </a:solidFill>
                          <a:effectLst/>
                        </a:rPr>
                        <a:t>2.35MM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7</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5MD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0.35MM</a:t>
                      </a:r>
                      <a:br>
                        <a:rPr lang="en-US" altLang="ja-JP" sz="1050" b="0" u="none" strike="noStrike" kern="1200" dirty="0">
                          <a:solidFill>
                            <a:schemeClr val="tx1"/>
                          </a:solidFill>
                          <a:effectLst/>
                        </a:rPr>
                      </a:br>
                      <a:r>
                        <a:rPr lang="en-US" altLang="ja-JP" sz="1050" b="0" u="none" strike="noStrike" kern="1200" dirty="0">
                          <a:solidFill>
                            <a:schemeClr val="tx1"/>
                          </a:solidFill>
                          <a:effectLst/>
                        </a:rPr>
                        <a:t>■</a:t>
                      </a:r>
                      <a:r>
                        <a:rPr lang="ja-JP" altLang="en-US" sz="1050" b="0" u="none" strike="noStrike" kern="1200" dirty="0">
                          <a:solidFill>
                            <a:schemeClr val="tx1"/>
                          </a:solidFill>
                          <a:effectLst/>
                        </a:rPr>
                        <a:t>移行手順書作成：</a:t>
                      </a:r>
                      <a:r>
                        <a:rPr lang="en-US" altLang="ja-JP" sz="1050" b="0" u="none" strike="noStrike" kern="1200" dirty="0">
                          <a:solidFill>
                            <a:schemeClr val="tx1"/>
                          </a:solidFill>
                          <a:effectLst/>
                        </a:rPr>
                        <a:t>1.00MM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en-US" altLang="ja-JP" sz="900" b="0" u="none" strike="noStrike" kern="1200" dirty="0">
                          <a:solidFill>
                            <a:schemeClr val="tx1"/>
                          </a:solidFill>
                          <a:effectLst/>
                        </a:rPr>
                        <a:t>20MD</a:t>
                      </a:r>
                      <a:r>
                        <a:rPr lang="ja-JP" altLang="en-US" sz="900" b="0" u="none" strike="noStrike" kern="1200" dirty="0">
                          <a:solidFill>
                            <a:schemeClr val="tx1"/>
                          </a:solidFill>
                          <a:effectLst/>
                        </a:rPr>
                        <a:t>の作業想定（メインはそれぞれの</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で、残りの</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はコピー展開）</a:t>
                      </a:r>
                      <a:br>
                        <a:rPr lang="ja-JP" altLang="en-US" sz="900" b="0" u="none" strike="noStrike" kern="1200" dirty="0">
                          <a:solidFill>
                            <a:schemeClr val="tx1"/>
                          </a:solidFill>
                          <a:effectLst/>
                        </a:rPr>
                      </a:br>
                      <a:r>
                        <a:rPr lang="ja-JP" altLang="en-US" sz="1050" b="0" u="none" strike="noStrike" kern="1200" dirty="0">
                          <a:solidFill>
                            <a:schemeClr val="tx1"/>
                          </a:solidFill>
                          <a:effectLst/>
                        </a:rPr>
                        <a:t>■移行リハーサル：</a:t>
                      </a:r>
                      <a:r>
                        <a:rPr lang="en-US" altLang="ja-JP" sz="1050" b="0" u="none" strike="noStrike" kern="1200" dirty="0">
                          <a:solidFill>
                            <a:schemeClr val="tx1"/>
                          </a:solidFill>
                          <a:effectLst/>
                        </a:rPr>
                        <a:t>7.60MM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chemeClr val="tx1"/>
                          </a:solidFill>
                          <a:effectLst/>
                        </a:rPr>
                        <a:t>マインはそれぞれの</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en-US" altLang="ja-JP" sz="900" b="0" u="none" strike="noStrike" kern="1200" dirty="0">
                          <a:solidFill>
                            <a:schemeClr val="tx1"/>
                          </a:solidFill>
                          <a:effectLst/>
                          <a:latin typeface="+mn-lt"/>
                          <a:ea typeface="+mn-ea"/>
                          <a:cs typeface="+mn-cs"/>
                        </a:rPr>
                        <a:t>3</a:t>
                      </a:r>
                      <a:r>
                        <a:rPr lang="ja-JP" altLang="en-US" sz="900" b="0" u="none" strike="noStrike" kern="1200" dirty="0">
                          <a:solidFill>
                            <a:schemeClr val="tx1"/>
                          </a:solidFill>
                          <a:effectLst/>
                          <a:latin typeface="+mn-lt"/>
                          <a:ea typeface="+mn-ea"/>
                          <a:cs typeface="+mn-cs"/>
                        </a:rPr>
                        <a:t>回実施で</a:t>
                      </a:r>
                      <a:r>
                        <a:rPr lang="en-US" altLang="ja-JP" sz="900" b="0" u="none" strike="noStrike" kern="1200" dirty="0">
                          <a:solidFill>
                            <a:schemeClr val="tx1"/>
                          </a:solidFill>
                          <a:effectLst/>
                        </a:rPr>
                        <a:t>12MD/</a:t>
                      </a:r>
                      <a:r>
                        <a:rPr lang="ja-JP" altLang="en-US" sz="900" b="0" u="none" strike="noStrike" kern="1200" dirty="0">
                          <a:solidFill>
                            <a:schemeClr val="tx1"/>
                          </a:solidFill>
                          <a:effectLst/>
                        </a:rPr>
                        <a:t>システム、残り</a:t>
                      </a:r>
                      <a:r>
                        <a:rPr lang="en-US" altLang="ja-JP" sz="900" b="0" u="none" strike="noStrike" kern="1200" dirty="0">
                          <a:solidFill>
                            <a:schemeClr val="tx1"/>
                          </a:solidFill>
                          <a:effectLst/>
                        </a:rPr>
                        <a:t>29</a:t>
                      </a:r>
                      <a:r>
                        <a:rPr lang="ja-JP" altLang="en-US" sz="900" b="0" u="none" strike="noStrike" kern="1200" dirty="0">
                          <a:solidFill>
                            <a:schemeClr val="tx1"/>
                          </a:solidFill>
                          <a:effectLst/>
                          <a:latin typeface="+mn-lt"/>
                          <a:ea typeface="+mn-ea"/>
                          <a:cs typeface="+mn-cs"/>
                        </a:rPr>
                        <a:t>システムは</a:t>
                      </a:r>
                      <a:r>
                        <a:rPr lang="en-US" altLang="ja-JP" sz="900" b="0" u="none" strike="noStrike" kern="1200" dirty="0">
                          <a:solidFill>
                            <a:schemeClr val="tx1"/>
                          </a:solidFill>
                          <a:effectLst/>
                          <a:latin typeface="+mn-lt"/>
                          <a:ea typeface="+mn-ea"/>
                          <a:cs typeface="+mn-cs"/>
                        </a:rPr>
                        <a:t>2</a:t>
                      </a:r>
                      <a:r>
                        <a:rPr lang="ja-JP" altLang="en-US" sz="900" b="0" u="none" strike="noStrike" kern="1200" dirty="0">
                          <a:solidFill>
                            <a:schemeClr val="tx1"/>
                          </a:solidFill>
                          <a:effectLst/>
                          <a:latin typeface="+mn-lt"/>
                          <a:ea typeface="+mn-ea"/>
                          <a:cs typeface="+mn-cs"/>
                        </a:rPr>
                        <a:t>回実施</a:t>
                      </a:r>
                      <a:r>
                        <a:rPr lang="en-US" altLang="ja-JP" sz="900" b="0" u="none" strike="noStrike" kern="1200" dirty="0">
                          <a:solidFill>
                            <a:schemeClr val="tx1"/>
                          </a:solidFill>
                          <a:effectLst/>
                          <a:latin typeface="+mn-lt"/>
                          <a:ea typeface="+mn-ea"/>
                          <a:cs typeface="+mn-cs"/>
                        </a:rPr>
                        <a:t>4MD</a:t>
                      </a:r>
                      <a:r>
                        <a:rPr lang="en-US" altLang="ja-JP" sz="900" b="0" u="none" strike="noStrike" kern="1200" dirty="0">
                          <a:solidFill>
                            <a:schemeClr val="tx1"/>
                          </a:solidFill>
                          <a:effectLst/>
                        </a:rPr>
                        <a:t>/</a:t>
                      </a:r>
                      <a:r>
                        <a:rPr lang="ja-JP" altLang="en-US" sz="900" b="0" u="none" strike="noStrike" kern="1200" dirty="0">
                          <a:solidFill>
                            <a:schemeClr val="tx1"/>
                          </a:solidFill>
                          <a:effectLst/>
                        </a:rPr>
                        <a:t>システム</a:t>
                      </a:r>
                      <a:endParaRPr lang="ja-JP" altLang="en-US" sz="1050" b="0" i="0" u="none" strike="sngStrike" kern="1200" baseline="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705557341"/>
                  </a:ext>
                </a:extLst>
              </a:tr>
              <a:tr h="182995">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性能測定、</a:t>
                      </a:r>
                      <a:r>
                        <a:rPr lang="en-US" altLang="ja-JP" sz="1050" b="0" u="none" strike="noStrike" kern="1200" dirty="0">
                          <a:solidFill>
                            <a:schemeClr val="tx1"/>
                          </a:solidFill>
                          <a:effectLst/>
                          <a:latin typeface="+mn-lt"/>
                          <a:ea typeface="+mn-ea"/>
                          <a:cs typeface="+mn-cs"/>
                        </a:rPr>
                        <a:t>Tunning</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6.00</a:t>
                      </a:r>
                    </a:p>
                  </a:txBody>
                  <a:tcPr marL="0" marR="0" marT="0" marB="0" anchor="ctr"/>
                </a:tc>
                <a:tc>
                  <a:txBody>
                    <a:bodyPr/>
                    <a:lstStyle/>
                    <a:p>
                      <a:pPr marL="0" algn="l" defTabSz="914400" rtl="0" eaLnBrk="1" fontAlgn="b" latinLnBrk="0" hangingPunct="1"/>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346797334"/>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検収対応、</a:t>
                      </a:r>
                      <a:r>
                        <a:rPr lang="en-US" altLang="ja-JP" sz="1050" b="0" u="none" strike="noStrike" kern="1200">
                          <a:solidFill>
                            <a:schemeClr val="tx1"/>
                          </a:solidFill>
                          <a:effectLst/>
                          <a:latin typeface="+mn-lt"/>
                          <a:ea typeface="+mn-ea"/>
                          <a:cs typeface="+mn-cs"/>
                        </a:rPr>
                        <a:t>UAT</a:t>
                      </a:r>
                      <a:r>
                        <a:rPr lang="ja-JP" altLang="en-US" sz="1050" b="0" u="none" strike="noStrike" kern="1200">
                          <a:solidFill>
                            <a:schemeClr val="tx1"/>
                          </a:solidFill>
                          <a:effectLst/>
                          <a:latin typeface="+mn-lt"/>
                          <a:ea typeface="+mn-ea"/>
                          <a:cs typeface="+mn-cs"/>
                        </a:rPr>
                        <a:t>支援、リリース</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32.00</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197948973"/>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初期サポート</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32.00</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4</a:t>
                      </a:r>
                      <a:r>
                        <a:rPr lang="ja-JP" altLang="en-US" sz="1050" b="0" u="none" strike="noStrike" kern="1200" dirty="0">
                          <a:solidFill>
                            <a:schemeClr val="tx1"/>
                          </a:solidFill>
                          <a:effectLst/>
                          <a:latin typeface="+mn-lt"/>
                          <a:ea typeface="+mn-ea"/>
                          <a:cs typeface="+mn-cs"/>
                        </a:rPr>
                        <a:t>週間程度の問い合わせ</a:t>
                      </a:r>
                      <a:r>
                        <a:rPr lang="en-US" altLang="ja-JP" sz="1050" b="0" u="none" strike="noStrike" kern="1200" dirty="0">
                          <a:solidFill>
                            <a:schemeClr val="tx1"/>
                          </a:solidFill>
                          <a:effectLst/>
                          <a:latin typeface="+mn-lt"/>
                          <a:ea typeface="+mn-ea"/>
                          <a:cs typeface="+mn-cs"/>
                        </a:rPr>
                        <a:t>,</a:t>
                      </a:r>
                      <a:r>
                        <a:rPr lang="ja-JP" altLang="en-US" sz="1050" b="0" u="none" strike="noStrike" kern="1200" dirty="0">
                          <a:solidFill>
                            <a:schemeClr val="tx1"/>
                          </a:solidFill>
                          <a:effectLst/>
                          <a:latin typeface="+mn-lt"/>
                          <a:ea typeface="+mn-ea"/>
                          <a:cs typeface="+mn-cs"/>
                        </a:rPr>
                        <a:t>対応）、初期稼働後の運用保守は該当見積もり範囲外（備考参照）</a:t>
                      </a:r>
                    </a:p>
                  </a:txBody>
                  <a:tcPr marL="0" marR="0" marT="0" marB="0" anchor="ctr"/>
                </a:tc>
                <a:extLst>
                  <a:ext uri="{0D108BD9-81ED-4DB2-BD59-A6C34878D82A}">
                    <a16:rowId xmlns:a16="http://schemas.microsoft.com/office/drawing/2014/main" val="83785411"/>
                  </a:ext>
                </a:extLst>
              </a:tr>
            </a:tbl>
          </a:graphicData>
        </a:graphic>
      </p:graphicFrame>
      <p:sp>
        <p:nvSpPr>
          <p:cNvPr id="5" name="テキスト ボックス 4">
            <a:extLst>
              <a:ext uri="{FF2B5EF4-FFF2-40B4-BE49-F238E27FC236}">
                <a16:creationId xmlns:a16="http://schemas.microsoft.com/office/drawing/2014/main" id="{5F2B4342-4843-AA7D-BBBC-EEDC3E1CB57B}"/>
              </a:ext>
            </a:extLst>
          </p:cNvPr>
          <p:cNvSpPr txBox="1"/>
          <p:nvPr/>
        </p:nvSpPr>
        <p:spPr>
          <a:xfrm>
            <a:off x="453136" y="6086581"/>
            <a:ext cx="8280400" cy="338554"/>
          </a:xfrm>
          <a:prstGeom prst="rect">
            <a:avLst/>
          </a:prstGeom>
          <a:noFill/>
        </p:spPr>
        <p:txBody>
          <a:bodyPr wrap="square" rtlCol="0">
            <a:spAutoFit/>
          </a:bodyPr>
          <a:lstStyle/>
          <a:p>
            <a:r>
              <a:rPr kumimoji="1" lang="ja-JP" altLang="en-US" sz="1600" dirty="0"/>
              <a:t>工数：</a:t>
            </a:r>
            <a:r>
              <a:rPr kumimoji="1" lang="en-US" altLang="ja-JP" sz="1600" dirty="0"/>
              <a:t>213.06MM</a:t>
            </a:r>
            <a:r>
              <a:rPr kumimoji="1" lang="ja-JP" altLang="en-US" sz="1600" dirty="0"/>
              <a:t>、</a:t>
            </a:r>
            <a:r>
              <a:rPr lang="ja-JP" altLang="en-US" sz="1600" dirty="0"/>
              <a:t>費用： </a:t>
            </a:r>
            <a:r>
              <a:rPr kumimoji="1" lang="en-US" altLang="ja-JP" sz="1600" dirty="0"/>
              <a:t>1.53</a:t>
            </a:r>
            <a:r>
              <a:rPr kumimoji="1" lang="ja-JP" altLang="en-US" sz="1600" dirty="0"/>
              <a:t>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zh-CN" altLang="en-US" dirty="0"/>
              <a:t>結論</a:t>
            </a:r>
            <a:endParaRPr lang="zh-CN" altLang="en-US" dirty="0">
              <a:effectLst/>
            </a:endParaRPr>
          </a:p>
        </p:txBody>
      </p:sp>
      <p:sp>
        <p:nvSpPr>
          <p:cNvPr id="15" name="テキスト ボックス 14"/>
          <p:cNvSpPr txBox="1"/>
          <p:nvPr/>
        </p:nvSpPr>
        <p:spPr>
          <a:xfrm>
            <a:off x="414336" y="783771"/>
            <a:ext cx="11490793" cy="532424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提案のまとめ: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本方案により、効率的でセキュアな</a:t>
            </a:r>
            <a:r>
              <a:rPr kumimoji="0" lang="ja-JP" altLang="en-US" dirty="0">
                <a:latin typeface="Arial" panose="020B0604020202020204" pitchFamily="34" charset="0"/>
              </a:rPr>
              <a:t>文書</a:t>
            </a:r>
            <a:r>
              <a:rPr kumimoji="0" lang="zh-CN" altLang="zh-CN" dirty="0">
                <a:latin typeface="Arial" panose="020B0604020202020204" pitchFamily="34" charset="0"/>
              </a:rPr>
              <a:t>管理を実現。</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3</a:t>
            </a:r>
            <a:r>
              <a:rPr kumimoji="0" lang="en-US" altLang="ja-JP" baseline="30000" dirty="0">
                <a:latin typeface="Arial" panose="020B0604020202020204" pitchFamily="34" charset="0"/>
              </a:rPr>
              <a:t>rd</a:t>
            </a:r>
            <a:r>
              <a:rPr kumimoji="0" lang="en-US" altLang="ja-JP" dirty="0">
                <a:latin typeface="Arial" panose="020B0604020202020204" pitchFamily="34" charset="0"/>
              </a:rPr>
              <a:t> Party</a:t>
            </a:r>
            <a:r>
              <a:rPr kumimoji="0" lang="ja-JP" altLang="en-US" dirty="0">
                <a:latin typeface="Arial" panose="020B0604020202020204" pitchFamily="34" charset="0"/>
              </a:rPr>
              <a:t>の</a:t>
            </a:r>
            <a:r>
              <a:rPr kumimoji="0" lang="en-US" altLang="ja-JP" dirty="0">
                <a:latin typeface="Arial" panose="020B0604020202020204" pitchFamily="34" charset="0"/>
              </a:rPr>
              <a:t>CMS</a:t>
            </a:r>
            <a:r>
              <a:rPr kumimoji="0" lang="ja-JP" altLang="en-US" dirty="0">
                <a:latin typeface="Arial" panose="020B0604020202020204" pitchFamily="34" charset="0"/>
              </a:rPr>
              <a:t>パッケージを導入せず、</a:t>
            </a:r>
            <a:r>
              <a:rPr kumimoji="0" lang="en-US" altLang="ja-JP" dirty="0">
                <a:latin typeface="Arial" panose="020B0604020202020204" pitchFamily="34" charset="0"/>
              </a:rPr>
              <a:t>10</a:t>
            </a:r>
            <a:r>
              <a:rPr kumimoji="0" lang="ja-JP" altLang="en-US" dirty="0">
                <a:latin typeface="Arial" panose="020B0604020202020204" pitchFamily="34" charset="0"/>
              </a:rPr>
              <a:t>年間数億のライセンス費用節約</a:t>
            </a:r>
            <a:r>
              <a:rPr kumimoji="0" lang="zh-CN" altLang="zh-CN" dirty="0">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次ステップ:</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Q/A</a:t>
            </a:r>
            <a:r>
              <a:rPr kumimoji="0" lang="ja-JP" altLang="en-US" dirty="0">
                <a:latin typeface="Arial" panose="020B0604020202020204" pitchFamily="34" charset="0"/>
              </a:rPr>
              <a:t>ミーティングの日程調整</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本方案</a:t>
            </a:r>
            <a:r>
              <a:rPr kumimoji="0" lang="ja-JP" altLang="en-US" dirty="0">
                <a:latin typeface="Arial" panose="020B0604020202020204" pitchFamily="34" charset="0"/>
              </a:rPr>
              <a:t>に合意が取れた場合、社内稟議に必要となる期間の確認</a:t>
            </a:r>
            <a:endParaRPr kumimoji="0" lang="zh-CN" altLang="zh-CN"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連絡先: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dirty="0">
                <a:latin typeface="Arial" panose="020B0604020202020204" pitchFamily="34" charset="0"/>
                <a:hlinkClick r:id="rId3"/>
              </a:rPr>
              <a:t>yli@gcsoft-jp.com</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dirty="0">
                <a:latin typeface="Arial" panose="020B0604020202020204" pitchFamily="34" charset="0"/>
              </a:rPr>
              <a:t>zdhe@gcsoft-jp.com</a:t>
            </a:r>
            <a:endParaRPr kumimoji="0" lang="zh-CN"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dirty="0">
                <a:latin typeface="Arial" panose="020B0604020202020204" pitchFamily="34" charset="0"/>
              </a:rPr>
              <a:t>cc: admin@gcsoft-jp.com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a:t>備考</a:t>
            </a:r>
          </a:p>
        </p:txBody>
      </p:sp>
      <p:sp>
        <p:nvSpPr>
          <p:cNvPr id="2" name="字幕 1">
            <a:extLst>
              <a:ext uri="{FF2B5EF4-FFF2-40B4-BE49-F238E27FC236}">
                <a16:creationId xmlns:a16="http://schemas.microsoft.com/office/drawing/2014/main" id="{EDCC7EBC-091F-22E7-1716-7E345DA138F8}"/>
              </a:ext>
            </a:extLst>
          </p:cNvPr>
          <p:cNvSpPr>
            <a:spLocks noGrp="1"/>
          </p:cNvSpPr>
          <p:nvPr>
            <p:ph type="subTitle" idx="1"/>
          </p:nvPr>
        </p:nvSpPr>
        <p:spPr/>
        <p:txBody>
          <a:bodyPr/>
          <a:lstStyle/>
          <a:p>
            <a:endParaRPr lang="ja-JP"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A57A1BE-A81A-15A1-5623-828891414FED}"/>
              </a:ext>
            </a:extLst>
          </p:cNvPr>
          <p:cNvSpPr/>
          <p:nvPr/>
        </p:nvSpPr>
        <p:spPr>
          <a:xfrm>
            <a:off x="4636477" y="3590420"/>
            <a:ext cx="7175101" cy="1359885"/>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sz="3600" dirty="0"/>
              <a:t>アーキテクチャ全体</a:t>
            </a:r>
            <a:br>
              <a:rPr lang="en-US" altLang="ja-JP" dirty="0"/>
            </a:br>
            <a:r>
              <a:rPr lang="ja-JP" altLang="en-US" sz="2200" dirty="0"/>
              <a:t>添付ファイルは</a:t>
            </a:r>
            <a:r>
              <a:rPr lang="en-US" altLang="ja-JP" sz="2200" dirty="0" err="1"/>
              <a:t>DaTAVERSE</a:t>
            </a:r>
            <a:r>
              <a:rPr lang="ja-JP" altLang="en-US" sz="2200" dirty="0"/>
              <a:t>保存（案</a:t>
            </a:r>
            <a:r>
              <a:rPr lang="en-US" altLang="ja-JP" sz="2200" dirty="0"/>
              <a:t>B</a:t>
            </a:r>
            <a:r>
              <a:rPr lang="ja-JP" altLang="en-US" sz="2200" dirty="0"/>
              <a:t>）</a:t>
            </a:r>
            <a:endParaRPr lang="ja-JP" altLang="en-US" sz="2200" dirty="0">
              <a:effectLst/>
            </a:endParaRPr>
          </a:p>
        </p:txBody>
      </p:sp>
      <p:sp>
        <p:nvSpPr>
          <p:cNvPr id="15" name="テキスト ボックス 14"/>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p:cNvPicPr>
            <a:picLocks noChangeAspect="1"/>
          </p:cNvPicPr>
          <p:nvPr/>
        </p:nvPicPr>
        <p:blipFill>
          <a:blip r:embed="rId4"/>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p:cNvPicPr>
            <a:picLocks noChangeAspect="1"/>
          </p:cNvPicPr>
          <p:nvPr/>
        </p:nvPicPr>
        <p:blipFill>
          <a:blip r:embed="rId5"/>
          <a:stretch>
            <a:fillRect/>
          </a:stretch>
        </p:blipFill>
        <p:spPr>
          <a:xfrm>
            <a:off x="1118941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6"/>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7"/>
          <a:stretch>
            <a:fillRect/>
          </a:stretch>
        </p:blipFill>
        <p:spPr>
          <a:xfrm>
            <a:off x="5801680" y="3711590"/>
            <a:ext cx="780290" cy="780290"/>
          </a:xfrm>
          <a:prstGeom prst="rect">
            <a:avLst/>
          </a:prstGeom>
        </p:spPr>
      </p:pic>
      <p:sp>
        <p:nvSpPr>
          <p:cNvPr id="12" name="テキスト ボックス 11"/>
          <p:cNvSpPr txBox="1"/>
          <p:nvPr/>
        </p:nvSpPr>
        <p:spPr>
          <a:xfrm>
            <a:off x="526392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8"/>
          <a:stretch>
            <a:fillRect/>
          </a:stretch>
        </p:blipFill>
        <p:spPr>
          <a:xfrm>
            <a:off x="7509284" y="3711590"/>
            <a:ext cx="780290" cy="780290"/>
          </a:xfrm>
          <a:prstGeom prst="rect">
            <a:avLst/>
          </a:prstGeom>
        </p:spPr>
      </p:pic>
      <p:sp>
        <p:nvSpPr>
          <p:cNvPr id="14" name="テキスト ボックス 13"/>
          <p:cNvSpPr txBox="1"/>
          <p:nvPr/>
        </p:nvSpPr>
        <p:spPr>
          <a:xfrm>
            <a:off x="722983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9"/>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10694240" y="3711590"/>
            <a:ext cx="967810" cy="780290"/>
          </a:xfrm>
          <a:prstGeom prst="rect">
            <a:avLst/>
          </a:prstGeom>
        </p:spPr>
      </p:pic>
      <p:sp>
        <p:nvSpPr>
          <p:cNvPr id="18" name="テキスト ボックス 17"/>
          <p:cNvSpPr txBox="1"/>
          <p:nvPr/>
        </p:nvSpPr>
        <p:spPr>
          <a:xfrm>
            <a:off x="862891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09138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1"/>
          <a:stretch>
            <a:fillRect/>
          </a:stretch>
        </p:blipFill>
        <p:spPr>
          <a:xfrm>
            <a:off x="3311806" y="3589046"/>
            <a:ext cx="480623" cy="270351"/>
          </a:xfrm>
          <a:prstGeom prst="rect">
            <a:avLst/>
          </a:prstGeom>
        </p:spPr>
      </p:pic>
      <p:sp>
        <p:nvSpPr>
          <p:cNvPr id="26" name="テキスト ボックス 25"/>
          <p:cNvSpPr txBox="1"/>
          <p:nvPr/>
        </p:nvSpPr>
        <p:spPr>
          <a:xfrm>
            <a:off x="2618201" y="5836628"/>
            <a:ext cx="4354880" cy="276999"/>
          </a:xfrm>
          <a:prstGeom prst="rect">
            <a:avLst/>
          </a:prstGeom>
          <a:noFill/>
        </p:spPr>
        <p:txBody>
          <a:bodyPr wrap="square">
            <a:spAutoFit/>
          </a:bodyPr>
          <a:lstStyle/>
          <a:p>
            <a:r>
              <a:rPr lang="ja-JP" altLang="en-US" sz="1200"/>
              <a:t>ファイル</a:t>
            </a:r>
            <a:r>
              <a:rPr lang="en-US" altLang="ja-JP" sz="1200"/>
              <a:t>ID</a:t>
            </a:r>
            <a:r>
              <a:rPr lang="ja-JP" altLang="en-US" sz="1200"/>
              <a:t>で</a:t>
            </a:r>
            <a:r>
              <a:rPr lang="en-US" altLang="ja-JP" sz="1200" err="1"/>
              <a:t>Sqlserver</a:t>
            </a:r>
            <a:r>
              <a:rPr lang="en-US" altLang="ja-JP" sz="1200"/>
              <a:t> </a:t>
            </a:r>
            <a:r>
              <a:rPr lang="ja-JP" altLang="en-US" sz="1200"/>
              <a:t>と</a:t>
            </a:r>
            <a:r>
              <a:rPr lang="en-US" altLang="ja-JP" sz="1200"/>
              <a:t>Dataverse</a:t>
            </a:r>
            <a:r>
              <a:rPr lang="ja-JP" altLang="en-US" sz="1200"/>
              <a:t>でレコードをリンクする</a:t>
            </a:r>
          </a:p>
        </p:txBody>
      </p:sp>
      <p:pic>
        <p:nvPicPr>
          <p:cNvPr id="27" name="図 26" descr="ロゴ, アイコン&#10;&#10;AI によって生成されたコンテンツは間違っている可能性があります。"/>
          <p:cNvPicPr>
            <a:picLocks noChangeAspect="1"/>
          </p:cNvPicPr>
          <p:nvPr/>
        </p:nvPicPr>
        <p:blipFill>
          <a:blip r:embed="rId12"/>
          <a:stretch>
            <a:fillRect/>
          </a:stretch>
        </p:blipFill>
        <p:spPr>
          <a:xfrm>
            <a:off x="3749165" y="1423146"/>
            <a:ext cx="771118" cy="753768"/>
          </a:xfrm>
          <a:prstGeom prst="rect">
            <a:avLst/>
          </a:prstGeom>
        </p:spPr>
      </p:pic>
      <p:sp>
        <p:nvSpPr>
          <p:cNvPr id="28" name="テキスト ボックス 27"/>
          <p:cNvSpPr txBox="1"/>
          <p:nvPr/>
        </p:nvSpPr>
        <p:spPr>
          <a:xfrm>
            <a:off x="4475384" y="1633693"/>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cxnSp>
        <p:nvCxnSpPr>
          <p:cNvPr id="29" name="直線矢印コネクタ 28"/>
          <p:cNvCxnSpPr/>
          <p:nvPr/>
        </p:nvCxnSpPr>
        <p:spPr>
          <a:xfrm>
            <a:off x="4200764" y="2176914"/>
            <a:ext cx="0" cy="941675"/>
          </a:xfrm>
          <a:prstGeom prst="straightConnector1">
            <a:avLst/>
          </a:prstGeom>
          <a:ln w="254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87085" y="2140807"/>
            <a:ext cx="1057324" cy="415498"/>
          </a:xfrm>
          <a:prstGeom prst="rect">
            <a:avLst/>
          </a:prstGeom>
          <a:noFill/>
        </p:spPr>
        <p:txBody>
          <a:bodyPr wrap="square" rtlCol="0">
            <a:spAutoFit/>
          </a:bodyPr>
          <a:lstStyle/>
          <a:p>
            <a:r>
              <a:rPr kumimoji="1" lang="ja-JP" altLang="en-US" sz="1050"/>
              <a:t>社員、組織、役職リスト</a:t>
            </a:r>
          </a:p>
        </p:txBody>
      </p:sp>
      <p:cxnSp>
        <p:nvCxnSpPr>
          <p:cNvPr id="31" name="コネクタ: カギ線 30"/>
          <p:cNvCxnSpPr>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4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3"/>
          <a:stretch>
            <a:fillRect/>
          </a:stretch>
        </p:blipFill>
        <p:spPr>
          <a:xfrm>
            <a:off x="1472506" y="3903349"/>
            <a:ext cx="642168" cy="789867"/>
          </a:xfrm>
          <a:prstGeom prst="rect">
            <a:avLst/>
          </a:prstGeom>
        </p:spPr>
      </p:pic>
      <p:cxnSp>
        <p:nvCxnSpPr>
          <p:cNvPr id="39" name="直線コネクタ 38"/>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4"/>
          <a:stretch>
            <a:fillRect/>
          </a:stretch>
        </p:blipFill>
        <p:spPr>
          <a:xfrm flipH="1">
            <a:off x="8918370" y="5996710"/>
            <a:ext cx="879391" cy="494658"/>
          </a:xfrm>
          <a:prstGeom prst="rect">
            <a:avLst/>
          </a:prstGeom>
        </p:spPr>
      </p:pic>
      <p:pic>
        <p:nvPicPr>
          <p:cNvPr id="41" name="図 40"/>
          <p:cNvPicPr>
            <a:picLocks noChangeAspect="1"/>
          </p:cNvPicPr>
          <p:nvPr/>
        </p:nvPicPr>
        <p:blipFill>
          <a:blip r:embed="rId15"/>
          <a:stretch>
            <a:fillRect/>
          </a:stretch>
        </p:blipFill>
        <p:spPr>
          <a:xfrm flipH="1">
            <a:off x="9310625" y="2214310"/>
            <a:ext cx="820738" cy="430887"/>
          </a:xfrm>
          <a:prstGeom prst="rect">
            <a:avLst/>
          </a:prstGeom>
        </p:spPr>
      </p:pic>
      <p:sp>
        <p:nvSpPr>
          <p:cNvPr id="42" name="テキスト ボックス 41"/>
          <p:cNvSpPr txBox="1"/>
          <p:nvPr/>
        </p:nvSpPr>
        <p:spPr>
          <a:xfrm>
            <a:off x="971687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905552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787547" y="835870"/>
            <a:ext cx="2848443" cy="369332"/>
          </a:xfrm>
          <a:prstGeom prst="rect">
            <a:avLst/>
          </a:prstGeom>
          <a:noFill/>
        </p:spPr>
        <p:txBody>
          <a:bodyPr wrap="square" rtlCol="0">
            <a:spAutoFit/>
          </a:bodyPr>
          <a:lstStyle/>
          <a:p>
            <a:pPr algn="r"/>
            <a:r>
              <a:rPr kumimoji="1" lang="en-US" altLang="ja-JP">
                <a:ln w="0"/>
                <a:solidFill>
                  <a:schemeClr val="accent1"/>
                </a:solidFill>
                <a:effectLst>
                  <a:outerShdw blurRad="38100" dist="25400" dir="5400000" algn="ctr" rotWithShape="0">
                    <a:srgbClr val="6E747A">
                      <a:alpha val="43000"/>
                    </a:srgbClr>
                  </a:outerShdw>
                </a:effectLst>
              </a:rPr>
              <a:t>Microsoft Data Center</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881492" y="835870"/>
            <a:ext cx="2848443" cy="369332"/>
          </a:xfrm>
          <a:prstGeom prst="rect">
            <a:avLst/>
          </a:prstGeom>
          <a:noFill/>
        </p:spPr>
        <p:txBody>
          <a:bodyPr wrap="square" rtlCol="0">
            <a:spAutoFit/>
          </a:bodyPr>
          <a:lstStyle/>
          <a:p>
            <a:r>
              <a:rPr kumimoji="1" lang="en-US" altLang="ja-JP">
                <a:ln w="0"/>
                <a:solidFill>
                  <a:schemeClr val="accent1"/>
                </a:solidFill>
                <a:effectLst>
                  <a:outerShdw blurRad="38100" dist="25400" dir="5400000" algn="ctr" rotWithShape="0">
                    <a:srgbClr val="6E747A">
                      <a:alpha val="43000"/>
                    </a:srgbClr>
                  </a:outerShdw>
                </a:effectLst>
              </a:rPr>
              <a:t>MCC</a:t>
            </a:r>
            <a:r>
              <a:rPr kumimoji="1" lang="ja-JP" altLang="en-US">
                <a:ln w="0"/>
                <a:solidFill>
                  <a:schemeClr val="accent1"/>
                </a:solidFill>
                <a:effectLst>
                  <a:outerShdw blurRad="38100" dist="25400" dir="5400000" algn="ctr" rotWithShape="0">
                    <a:srgbClr val="6E747A">
                      <a:alpha val="43000"/>
                    </a:srgbClr>
                  </a:outerShdw>
                </a:effectLst>
              </a:rPr>
              <a:t>様</a:t>
            </a:r>
            <a:r>
              <a:rPr kumimoji="1" lang="en-US" altLang="ja-JP">
                <a:ln w="0"/>
                <a:solidFill>
                  <a:schemeClr val="accent1"/>
                </a:solidFill>
                <a:effectLst>
                  <a:outerShdw blurRad="38100" dist="25400" dir="5400000" algn="ctr" rotWithShape="0">
                    <a:srgbClr val="6E747A">
                      <a:alpha val="43000"/>
                    </a:srgbClr>
                  </a:outerShdw>
                </a:effectLst>
              </a:rPr>
              <a:t> </a:t>
            </a:r>
            <a:r>
              <a:rPr kumimoji="1" lang="ja-JP" altLang="en-US">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42340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6"/>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6"/>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a:off x="3984866" y="2171834"/>
            <a:ext cx="0" cy="941675"/>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02227" y="2708236"/>
            <a:ext cx="1057324" cy="253916"/>
          </a:xfrm>
          <a:prstGeom prst="rect">
            <a:avLst/>
          </a:prstGeom>
          <a:noFill/>
        </p:spPr>
        <p:txBody>
          <a:bodyPr wrap="square" rtlCol="0">
            <a:spAutoFit/>
          </a:bodyPr>
          <a:lstStyle/>
          <a:p>
            <a:r>
              <a:rPr lang="ja-JP" altLang="en-US" sz="1050"/>
              <a:t>添付ファイル</a:t>
            </a:r>
            <a:endParaRPr lang="en-US" altLang="ja-JP" sz="1050"/>
          </a:p>
        </p:txBody>
      </p:sp>
      <p:cxnSp>
        <p:nvCxnSpPr>
          <p:cNvPr id="62" name="コネクタ: カギ線 61"/>
          <p:cNvCxnSpPr>
            <a:stCxn id="1062" idx="2"/>
            <a:endCxn id="9" idx="1"/>
          </p:cNvCxnSpPr>
          <p:nvPr/>
        </p:nvCxnSpPr>
        <p:spPr>
          <a:xfrm rot="16200000" flipH="1">
            <a:off x="2051355" y="2230928"/>
            <a:ext cx="1222872" cy="1301249"/>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p:cNvSpPr txBox="1"/>
          <p:nvPr/>
        </p:nvSpPr>
        <p:spPr>
          <a:xfrm>
            <a:off x="937032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2114674" y="3923120"/>
            <a:ext cx="1574962" cy="375163"/>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69937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cxnSp>
        <p:nvCxnSpPr>
          <p:cNvPr id="1033" name="コネクタ: カギ線 1032"/>
          <p:cNvCxnSpPr>
            <a:stCxn id="38" idx="0"/>
            <a:endCxn id="5" idx="2"/>
          </p:cNvCxnSpPr>
          <p:nvPr/>
        </p:nvCxnSpPr>
        <p:spPr>
          <a:xfrm rot="5400000" flipH="1" flipV="1">
            <a:off x="944463" y="3053520"/>
            <a:ext cx="1698957" cy="70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p:cNvSpPr txBox="1"/>
          <p:nvPr/>
        </p:nvSpPr>
        <p:spPr>
          <a:xfrm>
            <a:off x="257783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61567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392801" y="548664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58" name="コネクタ: カギ線 1057"/>
          <p:cNvCxnSpPr>
            <a:stCxn id="27" idx="0"/>
            <a:endCxn id="38" idx="1"/>
          </p:cNvCxnSpPr>
          <p:nvPr/>
        </p:nvCxnSpPr>
        <p:spPr>
          <a:xfrm rot="16200000" flipH="1" flipV="1">
            <a:off x="1366046" y="1529605"/>
            <a:ext cx="2875137" cy="2662218"/>
          </a:xfrm>
          <a:prstGeom prst="bentConnector4">
            <a:avLst>
              <a:gd name="adj1" fmla="val -7951"/>
              <a:gd name="adj2" fmla="val 133775"/>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p:cNvSpPr txBox="1"/>
          <p:nvPr/>
        </p:nvSpPr>
        <p:spPr>
          <a:xfrm>
            <a:off x="207488" y="2938017"/>
            <a:ext cx="1057324" cy="577081"/>
          </a:xfrm>
          <a:prstGeom prst="rect">
            <a:avLst/>
          </a:prstGeom>
          <a:noFill/>
        </p:spPr>
        <p:txBody>
          <a:bodyPr wrap="square" rtlCol="0">
            <a:spAutoFit/>
          </a:bodyPr>
          <a:lstStyle/>
          <a:p>
            <a:r>
              <a:rPr lang="ja-JP" altLang="en-US" sz="1050"/>
              <a:t>添付ファイル</a:t>
            </a:r>
            <a:endParaRPr lang="en-US" altLang="ja-JP" sz="1050"/>
          </a:p>
          <a:p>
            <a:r>
              <a:rPr lang="ja-JP" altLang="en-US" sz="1050"/>
              <a:t>ファイル編集処理</a:t>
            </a:r>
            <a:endParaRPr lang="en-US" altLang="ja-JP" sz="1050"/>
          </a:p>
        </p:txBody>
      </p:sp>
      <p:cxnSp>
        <p:nvCxnSpPr>
          <p:cNvPr id="1066" name="コネクタ: カギ線 1065"/>
          <p:cNvCxnSpPr>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EE76576-7530-007C-3EA6-C844A457D3C9}"/>
              </a:ext>
            </a:extLst>
          </p:cNvPr>
          <p:cNvCxnSpPr/>
          <p:nvPr/>
        </p:nvCxnSpPr>
        <p:spPr>
          <a:xfrm>
            <a:off x="65045" y="616507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439EC6D-5DAD-6CB3-44F3-23B9279EE7C4}"/>
              </a:ext>
            </a:extLst>
          </p:cNvPr>
          <p:cNvCxnSpPr/>
          <p:nvPr/>
        </p:nvCxnSpPr>
        <p:spPr>
          <a:xfrm>
            <a:off x="65044" y="641501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FDE75B3-37C3-D7F1-41A5-221C881019DB}"/>
              </a:ext>
            </a:extLst>
          </p:cNvPr>
          <p:cNvSpPr txBox="1"/>
          <p:nvPr/>
        </p:nvSpPr>
        <p:spPr>
          <a:xfrm>
            <a:off x="689630" y="6044529"/>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35" name="テキスト ボックス 34">
            <a:extLst>
              <a:ext uri="{FF2B5EF4-FFF2-40B4-BE49-F238E27FC236}">
                <a16:creationId xmlns:a16="http://schemas.microsoft.com/office/drawing/2014/main" id="{6270319E-F948-AB6B-8706-0EE67AC4684A}"/>
              </a:ext>
            </a:extLst>
          </p:cNvPr>
          <p:cNvSpPr txBox="1"/>
          <p:nvPr/>
        </p:nvSpPr>
        <p:spPr>
          <a:xfrm>
            <a:off x="689630" y="6274752"/>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にアクセス時のが論理</a:t>
            </a:r>
            <a:r>
              <a:rPr lang="en-US" altLang="ja-JP">
                <a:solidFill>
                  <a:srgbClr val="0070C0"/>
                </a:solidFill>
              </a:rPr>
              <a:t>Flow</a:t>
            </a:r>
            <a:r>
              <a:rPr lang="ja-JP" altLang="en-US">
                <a:solidFill>
                  <a:srgbClr val="0070C0"/>
                </a:solidFill>
              </a:rPr>
              <a:t>（業務視点）</a:t>
            </a:r>
          </a:p>
        </p:txBody>
      </p:sp>
    </p:spTree>
    <p:extLst>
      <p:ext uri="{BB962C8B-B14F-4D97-AF65-F5344CB8AC3E}">
        <p14:creationId xmlns:p14="http://schemas.microsoft.com/office/powerpoint/2010/main" val="251533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en-US" altLang="ja-JP" dirty="0"/>
              <a:t>POC</a:t>
            </a:r>
            <a:r>
              <a:rPr lang="ja-JP" altLang="en-US" dirty="0"/>
              <a:t>範囲</a:t>
            </a:r>
            <a:endParaRPr lang="ja-JP" altLang="en-US" dirty="0">
              <a:effectLst/>
            </a:endParaRPr>
          </a:p>
        </p:txBody>
      </p:sp>
      <p:graphicFrame>
        <p:nvGraphicFramePr>
          <p:cNvPr id="4" name="表 3">
            <a:extLst>
              <a:ext uri="{FF2B5EF4-FFF2-40B4-BE49-F238E27FC236}">
                <a16:creationId xmlns:a16="http://schemas.microsoft.com/office/drawing/2014/main" id="{7A494E27-83EC-A0A3-2082-E9A9D75C64D6}"/>
              </a:ext>
            </a:extLst>
          </p:cNvPr>
          <p:cNvGraphicFramePr>
            <a:graphicFrameLocks noGrp="1"/>
          </p:cNvGraphicFramePr>
          <p:nvPr>
            <p:extLst>
              <p:ext uri="{D42A27DB-BD31-4B8C-83A1-F6EECF244321}">
                <p14:modId xmlns:p14="http://schemas.microsoft.com/office/powerpoint/2010/main" val="3582880404"/>
              </p:ext>
            </p:extLst>
          </p:nvPr>
        </p:nvGraphicFramePr>
        <p:xfrm>
          <a:off x="414336" y="809538"/>
          <a:ext cx="11363327" cy="3097441"/>
        </p:xfrm>
        <a:graphic>
          <a:graphicData uri="http://schemas.openxmlformats.org/drawingml/2006/table">
            <a:tbl>
              <a:tblPr firstRow="1" bandRow="1">
                <a:tableStyleId>{7DF18680-E054-41AD-8BC1-D1AEF772440D}</a:tableStyleId>
              </a:tblPr>
              <a:tblGrid>
                <a:gridCol w="359026">
                  <a:extLst>
                    <a:ext uri="{9D8B030D-6E8A-4147-A177-3AD203B41FA5}">
                      <a16:colId xmlns:a16="http://schemas.microsoft.com/office/drawing/2014/main" val="1822749168"/>
                    </a:ext>
                  </a:extLst>
                </a:gridCol>
                <a:gridCol w="2728600">
                  <a:extLst>
                    <a:ext uri="{9D8B030D-6E8A-4147-A177-3AD203B41FA5}">
                      <a16:colId xmlns:a16="http://schemas.microsoft.com/office/drawing/2014/main" val="1141317570"/>
                    </a:ext>
                  </a:extLst>
                </a:gridCol>
                <a:gridCol w="8275701">
                  <a:extLst>
                    <a:ext uri="{9D8B030D-6E8A-4147-A177-3AD203B41FA5}">
                      <a16:colId xmlns:a16="http://schemas.microsoft.com/office/drawing/2014/main" val="371397195"/>
                    </a:ext>
                  </a:extLst>
                </a:gridCol>
              </a:tblGrid>
              <a:tr h="309744">
                <a:tc>
                  <a:txBody>
                    <a:bodyPr/>
                    <a:lstStyle/>
                    <a:p>
                      <a:pPr marL="0" algn="l" defTabSz="914400" rtl="0" eaLnBrk="1" fontAlgn="b" latinLnBrk="0" hangingPunct="1"/>
                      <a:r>
                        <a:rPr lang="ja-JP" altLang="en-US" sz="1100" b="0" u="none" strike="noStrike" kern="1200" dirty="0">
                          <a:solidFill>
                            <a:schemeClr val="bg1"/>
                          </a:solidFill>
                          <a:effectLst/>
                        </a:rPr>
                        <a:t>番号</a:t>
                      </a:r>
                      <a:endParaRPr lang="ja-JP" altLang="en-US"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bg1"/>
                          </a:solidFill>
                          <a:effectLst/>
                        </a:rPr>
                        <a:t>機能</a:t>
                      </a:r>
                      <a:endParaRPr lang="de-DE"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bg1"/>
                          </a:solidFill>
                          <a:effectLst/>
                        </a:rPr>
                        <a:t>説明</a:t>
                      </a:r>
                      <a:endParaRPr lang="ja-JP" altLang="en-US" sz="1100" b="0" i="0" u="none" strike="noStrike" kern="1200" dirty="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309744">
                <a:tc>
                  <a:txBody>
                    <a:bodyPr/>
                    <a:lstStyle/>
                    <a:p>
                      <a:pPr marL="0" algn="l" defTabSz="914400" rtl="0" eaLnBrk="1" fontAlgn="b" latinLnBrk="0" hangingPunct="1"/>
                      <a:r>
                        <a:rPr lang="en-US" altLang="ja-JP" sz="1100" b="0" u="none" strike="noStrike" kern="1200" dirty="0">
                          <a:solidFill>
                            <a:schemeClr val="tx1"/>
                          </a:solidFill>
                          <a:effectLst/>
                        </a:rPr>
                        <a:t>1</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dirty="0">
                          <a:latin typeface="Arial" panose="020B0604020202020204" pitchFamily="34" charset="0"/>
                        </a:rPr>
                        <a:t>File Batch</a:t>
                      </a:r>
                      <a:r>
                        <a:rPr kumimoji="0" lang="ja-JP" altLang="en-US" sz="1100" dirty="0">
                          <a:latin typeface="Arial" panose="020B0604020202020204" pitchFamily="34" charset="0"/>
                        </a:rPr>
                        <a:t> </a:t>
                      </a:r>
                      <a:r>
                        <a:rPr kumimoji="0" lang="en-US" altLang="ja-JP" sz="1100" dirty="0">
                          <a:latin typeface="Arial" panose="020B0604020202020204" pitchFamily="34" charset="0"/>
                        </a:rPr>
                        <a:t>Download</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000" dirty="0">
                          <a:latin typeface="Arial" panose="020B0604020202020204" pitchFamily="34" charset="0"/>
                        </a:rPr>
                        <a:t>Html Page</a:t>
                      </a:r>
                      <a:r>
                        <a:rPr kumimoji="0" lang="ja-JP" altLang="en-US" sz="1000" dirty="0">
                          <a:latin typeface="Arial" panose="020B0604020202020204" pitchFamily="34" charset="0"/>
                        </a:rPr>
                        <a:t>の</a:t>
                      </a:r>
                      <a:r>
                        <a:rPr kumimoji="0" lang="en-US" altLang="ja-JP" sz="1000" dirty="0">
                          <a:latin typeface="Arial" panose="020B0604020202020204" pitchFamily="34" charset="0"/>
                        </a:rPr>
                        <a:t>JavaScript</a:t>
                      </a:r>
                      <a:r>
                        <a:rPr kumimoji="0" lang="ja-JP" altLang="en-US" sz="1000" dirty="0">
                          <a:latin typeface="Arial" panose="020B0604020202020204" pitchFamily="34" charset="0"/>
                        </a:rPr>
                        <a:t>で複数ファイルを指定場所にそれぞれ保存</a:t>
                      </a:r>
                      <a:endPar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929233">
                <a:tc>
                  <a:txBody>
                    <a:bodyPr/>
                    <a:lstStyle/>
                    <a:p>
                      <a:pPr marL="0" algn="l" defTabSz="914400" rtl="0" eaLnBrk="1" fontAlgn="b" latinLnBrk="0" hangingPunct="1"/>
                      <a:r>
                        <a:rPr lang="en-US" altLang="ja-JP" sz="1100" b="0" u="none" strike="noStrike" kern="1200" dirty="0">
                          <a:solidFill>
                            <a:schemeClr val="tx1"/>
                          </a:solidFill>
                          <a:effectLst/>
                          <a:latin typeface="+mn-lt"/>
                          <a:ea typeface="+mn-ea"/>
                          <a:cs typeface="+mn-cs"/>
                        </a:rPr>
                        <a:t>2</a:t>
                      </a:r>
                      <a:endParaRPr lang="ja-JP" altLang="en-US"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dirty="0" err="1">
                          <a:latin typeface="Arial" panose="020B0604020202020204" pitchFamily="34" charset="0"/>
                          <a:ea typeface="Yu Gothic UI" panose="020B0500000000000000" pitchFamily="50" charset="-128"/>
                        </a:rPr>
                        <a:t>GraphAPI</a:t>
                      </a:r>
                      <a:r>
                        <a:rPr kumimoji="0" lang="ja-JP" altLang="en-US" sz="1100" dirty="0">
                          <a:latin typeface="Arial" panose="020B0604020202020204" pitchFamily="34" charset="0"/>
                          <a:ea typeface="Yu Gothic UI" panose="020B0500000000000000" pitchFamily="50" charset="-128"/>
                        </a:rPr>
                        <a:t>検証</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添付ファイル検索の実機検証（性能、制限含む）</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１．ファイル名検索</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２．ファイル内容含む検索</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849158256"/>
                  </a:ext>
                </a:extLst>
              </a:tr>
              <a:tr h="309744">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kumimoji="0" lang="ja-JP" altLang="en-US" sz="1100" dirty="0">
                          <a:latin typeface="Arial" panose="020B0604020202020204" pitchFamily="34" charset="0"/>
                          <a:ea typeface="Yu Gothic UI" panose="020B0500000000000000" pitchFamily="50" charset="-128"/>
                        </a:rPr>
                        <a:t>性能</a:t>
                      </a:r>
                      <a:r>
                        <a:rPr kumimoji="0" lang="en-US" altLang="ja-JP" sz="1100" dirty="0">
                          <a:latin typeface="Arial" panose="020B0604020202020204" pitchFamily="34" charset="0"/>
                          <a:ea typeface="Yu Gothic UI" panose="020B0500000000000000" pitchFamily="50" charset="-128"/>
                        </a:rPr>
                        <a:t>Facility</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kern="1200" dirty="0">
                          <a:solidFill>
                            <a:schemeClr val="dk1"/>
                          </a:solidFill>
                          <a:latin typeface="Arial" panose="020B0604020202020204" pitchFamily="34" charset="0"/>
                          <a:ea typeface="Yu Gothic UI" panose="020B0500000000000000" pitchFamily="50" charset="-128"/>
                          <a:cs typeface="+mn-cs"/>
                        </a:rPr>
                        <a:t>Dummy</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データを利用した性能評価、</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10</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年間データ、</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20000</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ユーザを想定で、</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Sizing</a:t>
                      </a:r>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204961108"/>
                  </a:ext>
                </a:extLst>
              </a:tr>
              <a:tr h="309744">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オンライン編集の検証</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ja-JP" altLang="en-US" sz="1100" kern="1200" dirty="0">
                          <a:solidFill>
                            <a:schemeClr val="dk1"/>
                          </a:solidFill>
                          <a:latin typeface="Arial" panose="020B0604020202020204" pitchFamily="34" charset="0"/>
                          <a:ea typeface="Yu Gothic UI" panose="020B0500000000000000" pitchFamily="50" charset="-128"/>
                          <a:cs typeface="+mn-cs"/>
                        </a:rPr>
                        <a:t>ユーザに安心させるためのデモ（実装技術リスクがない）</a:t>
                      </a:r>
                    </a:p>
                  </a:txBody>
                  <a:tcPr marL="0" marR="0" marT="0" marB="0" anchor="ctr"/>
                </a:tc>
                <a:extLst>
                  <a:ext uri="{0D108BD9-81ED-4DB2-BD59-A6C34878D82A}">
                    <a16:rowId xmlns:a16="http://schemas.microsoft.com/office/drawing/2014/main" val="366353059"/>
                  </a:ext>
                </a:extLst>
              </a:tr>
              <a:tr h="309744">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dirty="0"/>
                        <a:t>利用者は必要な項目に応じてビューの設定</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ja-JP" altLang="en-US" sz="1100" kern="1200" dirty="0">
                          <a:solidFill>
                            <a:schemeClr val="dk1"/>
                          </a:solidFill>
                          <a:latin typeface="Arial" panose="020B0604020202020204" pitchFamily="34" charset="0"/>
                          <a:ea typeface="Yu Gothic UI" panose="020B0500000000000000" pitchFamily="50" charset="-128"/>
                          <a:cs typeface="+mn-cs"/>
                        </a:rPr>
                        <a:t>主に性能観点（実装面の技術リスクがない）</a:t>
                      </a:r>
                    </a:p>
                  </a:txBody>
                  <a:tcPr marL="0" marR="0" marT="0" marB="0" anchor="ctr"/>
                </a:tc>
                <a:extLst>
                  <a:ext uri="{0D108BD9-81ED-4DB2-BD59-A6C34878D82A}">
                    <a16:rowId xmlns:a16="http://schemas.microsoft.com/office/drawing/2014/main" val="1462443356"/>
                  </a:ext>
                </a:extLst>
              </a:tr>
              <a:tr h="309744">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200403059"/>
                  </a:ext>
                </a:extLst>
              </a:tr>
              <a:tr h="309744">
                <a:tc>
                  <a:txBody>
                    <a:bodyPr/>
                    <a:lstStyle/>
                    <a:p>
                      <a:pPr marL="0" algn="l" defTabSz="914400" rtl="0" eaLnBrk="1" fontAlgn="b" latinLnBrk="0" hangingPunct="1"/>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728759274"/>
                  </a:ext>
                </a:extLst>
              </a:tr>
            </a:tbl>
          </a:graphicData>
        </a:graphic>
      </p:graphicFrame>
    </p:spTree>
    <p:extLst>
      <p:ext uri="{BB962C8B-B14F-4D97-AF65-F5344CB8AC3E}">
        <p14:creationId xmlns:p14="http://schemas.microsoft.com/office/powerpoint/2010/main" val="1024482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サポートとメンテナンス－瑕疵範囲、保守提案</a:t>
            </a:r>
            <a:endParaRPr lang="ja-JP" altLang="en-US" dirty="0">
              <a:effectLst/>
            </a:endParaRPr>
          </a:p>
        </p:txBody>
      </p:sp>
      <p:sp>
        <p:nvSpPr>
          <p:cNvPr id="15" name="テキスト ボックス 14"/>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lang="ja-JP" altLang="en-US" dirty="0"/>
              <a:t>瑕疵範囲は半年とする（バグ対応のみが対象、本見積もりに含む）</a:t>
            </a:r>
            <a:endParaRPr lang="en-US" altLang="ja-JP" dirty="0"/>
          </a:p>
          <a:p>
            <a:pPr marL="28575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システム</a:t>
            </a:r>
            <a:r>
              <a:rPr kumimoji="0" lang="en-US" altLang="ja-JP" dirty="0">
                <a:latin typeface="Arial" panose="020B0604020202020204" pitchFamily="34" charset="0"/>
              </a:rPr>
              <a:t>GA</a:t>
            </a:r>
            <a:r>
              <a:rPr kumimoji="0" lang="ja-JP" altLang="en-US" dirty="0">
                <a:latin typeface="Arial" panose="020B0604020202020204" pitchFamily="34" charset="0"/>
              </a:rPr>
              <a:t>の対応体制は、本見積の</a:t>
            </a:r>
            <a:r>
              <a:rPr lang="ja-JP" altLang="en-US" dirty="0"/>
              <a:t>初期サポートに含む（稼働日からの</a:t>
            </a:r>
            <a:r>
              <a:rPr lang="en-US" altLang="ja-JP" dirty="0"/>
              <a:t>1</a:t>
            </a:r>
            <a:r>
              <a:rPr lang="ja-JP" altLang="en-US" dirty="0"/>
              <a:t>か月を想定、見積もりに含む）</a:t>
            </a:r>
            <a:endParaRPr kumimoji="0" lang="en-US" altLang="ja-JP"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運用保守費用は今回の見積もりに含まない（システム</a:t>
            </a:r>
            <a:r>
              <a:rPr kumimoji="0" lang="en-US" altLang="ja-JP" dirty="0">
                <a:latin typeface="Arial" panose="020B0604020202020204" pitchFamily="34" charset="0"/>
              </a:rPr>
              <a:t>GA</a:t>
            </a:r>
            <a:r>
              <a:rPr kumimoji="0" lang="ja-JP" altLang="en-US" dirty="0">
                <a:latin typeface="Arial" panose="020B0604020202020204" pitchFamily="34" charset="0"/>
              </a:rPr>
              <a:t>の第二か月～）</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初期半年、</a:t>
            </a:r>
            <a:r>
              <a:rPr kumimoji="0" lang="en-US" altLang="ja-JP" dirty="0">
                <a:latin typeface="Arial" panose="020B0604020202020204" pitchFamily="34" charset="0"/>
              </a:rPr>
              <a:t>8</a:t>
            </a:r>
            <a:r>
              <a:rPr kumimoji="0" lang="ja-JP" altLang="en-US" dirty="0">
                <a:latin typeface="Arial" panose="020B0604020202020204" pitchFamily="34" charset="0"/>
              </a:rPr>
              <a:t>人体制、</a:t>
            </a:r>
            <a:r>
              <a:rPr kumimoji="0" lang="en-US" altLang="ja-JP" dirty="0">
                <a:latin typeface="Arial" panose="020B0604020202020204" pitchFamily="34" charset="0"/>
              </a:rPr>
              <a:t>Onsite</a:t>
            </a:r>
            <a:r>
              <a:rPr kumimoji="0" lang="ja-JP" altLang="en-US" dirty="0">
                <a:latin typeface="Arial" panose="020B0604020202020204" pitchFamily="34" charset="0"/>
              </a:rPr>
              <a:t> </a:t>
            </a:r>
            <a:r>
              <a:rPr kumimoji="0" lang="en-US" altLang="ja-JP" dirty="0">
                <a:latin typeface="Arial" panose="020B0604020202020204" pitchFamily="34" charset="0"/>
              </a:rPr>
              <a:t>2</a:t>
            </a:r>
            <a:r>
              <a:rPr kumimoji="0" lang="ja-JP" altLang="en-US" dirty="0">
                <a:latin typeface="Arial" panose="020B0604020202020204" pitchFamily="34" charset="0"/>
              </a:rPr>
              <a:t>人、</a:t>
            </a:r>
            <a:r>
              <a:rPr kumimoji="0" lang="en-US" altLang="ja-JP" dirty="0">
                <a:latin typeface="Arial" panose="020B0604020202020204" pitchFamily="34" charset="0"/>
              </a:rPr>
              <a:t>Offsite 6</a:t>
            </a:r>
            <a:r>
              <a:rPr kumimoji="0" lang="ja-JP" altLang="en-US" dirty="0">
                <a:latin typeface="Arial" panose="020B0604020202020204" pitchFamily="34" charset="0"/>
              </a:rPr>
              <a:t>人）</a:t>
            </a:r>
            <a:r>
              <a:rPr kumimoji="0" lang="en-US" altLang="ja-JP" dirty="0">
                <a:latin typeface="Arial" panose="020B0604020202020204" pitchFamily="34" charset="0"/>
              </a:rPr>
              <a:t>&lt;=550</a:t>
            </a:r>
            <a:r>
              <a:rPr kumimoji="0" lang="ja-JP" altLang="en-US" dirty="0">
                <a:latin typeface="Arial" panose="020B0604020202020204" pitchFamily="34" charset="0"/>
              </a:rPr>
              <a:t>万</a:t>
            </a:r>
            <a:r>
              <a:rPr kumimoji="0" lang="en-US" altLang="ja-JP" dirty="0">
                <a:latin typeface="Arial" panose="020B0604020202020204" pitchFamily="34" charset="0"/>
              </a:rPr>
              <a:t>/</a:t>
            </a:r>
            <a:r>
              <a:rPr kumimoji="0" lang="ja-JP" altLang="en-US" dirty="0">
                <a:latin typeface="Arial" panose="020B0604020202020204" pitchFamily="34" charset="0"/>
              </a:rPr>
              <a:t>月程度。</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半年後、体制が半分に縮小すると想定</a:t>
            </a:r>
            <a:endParaRPr lang="ja-JP" altLang="en-US" dirty="0"/>
          </a:p>
          <a:p>
            <a:pPr marL="742950" lvl="1" indent="-285750" eaLnBrk="0" fontAlgn="base" hangingPunct="0">
              <a:spcBef>
                <a:spcPct val="0"/>
              </a:spcBef>
              <a:spcAft>
                <a:spcPct val="0"/>
              </a:spcAft>
              <a:buFont typeface="Arial" panose="020B0604020202020204" pitchFamily="34" charset="0"/>
              <a:buChar char="•"/>
            </a:pPr>
            <a:endParaRPr lang="ja-JP" altLang="en-US"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zh-CN" altLang="en-US" dirty="0"/>
              <a:t>目次</a:t>
            </a:r>
            <a:endParaRPr kumimoji="1" lang="ja-JP" altLang="en-US" dirty="0"/>
          </a:p>
        </p:txBody>
      </p:sp>
      <p:sp>
        <p:nvSpPr>
          <p:cNvPr id="15" name="テキスト ボックス 14"/>
          <p:cNvSpPr txBox="1"/>
          <p:nvPr/>
        </p:nvSpPr>
        <p:spPr>
          <a:xfrm>
            <a:off x="414337" y="904240"/>
            <a:ext cx="11366184" cy="537464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dirty="0"/>
              <a:t>提案の背景</a:t>
            </a:r>
            <a:endParaRPr lang="en-US" altLang="ja-JP" sz="1600" dirty="0"/>
          </a:p>
          <a:p>
            <a:pPr marL="285750" indent="-285750">
              <a:buFont typeface="Arial" panose="020B0604020202020204" pitchFamily="34" charset="0"/>
              <a:buChar char="•"/>
            </a:pPr>
            <a:r>
              <a:rPr lang="ja-JP" altLang="en-US" sz="1600" dirty="0"/>
              <a:t>システム概要</a:t>
            </a:r>
            <a:endParaRPr lang="en-US" altLang="ja-JP" sz="1600" dirty="0"/>
          </a:p>
          <a:p>
            <a:pPr marL="285750" indent="-285750">
              <a:buFont typeface="Arial" panose="020B0604020202020204" pitchFamily="34" charset="0"/>
              <a:buChar char="•"/>
            </a:pPr>
            <a:r>
              <a:rPr lang="ja-JP" altLang="en-US" sz="1600" dirty="0"/>
              <a:t>全体アーキテクチャ（添付ファイルは</a:t>
            </a:r>
            <a:r>
              <a:rPr lang="en-US" altLang="ja-JP" sz="1600" dirty="0"/>
              <a:t>SPO</a:t>
            </a:r>
            <a:r>
              <a:rPr lang="ja-JP" altLang="en-US" sz="1600" dirty="0"/>
              <a:t>へ保存の案）</a:t>
            </a:r>
            <a:endParaRPr lang="en-US" altLang="ja-JP" sz="1600" dirty="0"/>
          </a:p>
          <a:p>
            <a:pPr marL="285750" indent="-285750">
              <a:buFont typeface="Arial" panose="020B0604020202020204" pitchFamily="34" charset="0"/>
              <a:buChar char="•"/>
            </a:pPr>
            <a:r>
              <a:rPr lang="ja-JP" altLang="en-US" sz="1600" dirty="0"/>
              <a:t>文書</a:t>
            </a:r>
            <a:r>
              <a:rPr lang="zh-TW" altLang="en-US" sz="1600" dirty="0"/>
              <a:t>管理機能</a:t>
            </a:r>
            <a:endParaRPr lang="en-US" altLang="zh-TW" sz="1600" dirty="0"/>
          </a:p>
          <a:p>
            <a:pPr marL="285750" indent="-285750">
              <a:buFont typeface="Arial" panose="020B0604020202020204" pitchFamily="34" charset="0"/>
              <a:buChar char="•"/>
            </a:pPr>
            <a:r>
              <a:rPr lang="ja-JP" altLang="en-US" sz="1600" dirty="0"/>
              <a:t>添付ファイル管理</a:t>
            </a:r>
            <a:endParaRPr lang="en-US" altLang="ja-JP" sz="1600" dirty="0"/>
          </a:p>
          <a:p>
            <a:pPr marL="285750" indent="-285750">
              <a:buFont typeface="Arial" panose="020B0604020202020204" pitchFamily="34" charset="0"/>
              <a:buChar char="•"/>
            </a:pPr>
            <a:r>
              <a:rPr lang="ja-JP" altLang="en-US" sz="1600" dirty="0"/>
              <a:t>オンライン編集機能</a:t>
            </a:r>
            <a:endParaRPr lang="en-US" altLang="ja-JP" sz="1600" dirty="0"/>
          </a:p>
          <a:p>
            <a:pPr marL="285750" indent="-285750">
              <a:buFont typeface="Arial" panose="020B0604020202020204" pitchFamily="34" charset="0"/>
              <a:buChar char="•"/>
            </a:pPr>
            <a:r>
              <a:rPr lang="ja-JP" altLang="en-US" sz="1600" dirty="0"/>
              <a:t>一括ダウンロード機能</a:t>
            </a:r>
            <a:endParaRPr lang="en-US" altLang="ja-JP" sz="1600" dirty="0"/>
          </a:p>
          <a:p>
            <a:pPr marL="285750" indent="-285750">
              <a:buFont typeface="Arial" panose="020B0604020202020204" pitchFamily="34" charset="0"/>
              <a:buChar char="•"/>
            </a:pPr>
            <a:r>
              <a:rPr lang="ja-JP" altLang="en-US" sz="1600" dirty="0"/>
              <a:t>検索機能</a:t>
            </a:r>
            <a:endParaRPr lang="en-US" altLang="ja-JP" sz="1600" dirty="0"/>
          </a:p>
          <a:p>
            <a:pPr marL="285750" indent="-285750">
              <a:buFont typeface="Arial" panose="020B0604020202020204" pitchFamily="34" charset="0"/>
              <a:buChar char="•"/>
            </a:pPr>
            <a:r>
              <a:rPr lang="ja-JP" altLang="en-US" sz="1600" dirty="0"/>
              <a:t>パフォーマンス最適化</a:t>
            </a:r>
            <a:endParaRPr lang="en-US" altLang="ja-JP" sz="1600" dirty="0"/>
          </a:p>
          <a:p>
            <a:pPr marL="285750" indent="-285750">
              <a:buFont typeface="Arial" panose="020B0604020202020204" pitchFamily="34" charset="0"/>
              <a:buChar char="•"/>
            </a:pPr>
            <a:r>
              <a:rPr lang="ja-JP" altLang="en-US" sz="1600" dirty="0"/>
              <a:t>権限管理</a:t>
            </a:r>
            <a:endParaRPr lang="en-US" altLang="ja-JP" sz="1600" dirty="0"/>
          </a:p>
          <a:p>
            <a:pPr marL="285750" indent="-285750">
              <a:buFont typeface="Arial" panose="020B0604020202020204" pitchFamily="34" charset="0"/>
              <a:buChar char="•"/>
            </a:pPr>
            <a:r>
              <a:rPr lang="ja-JP" altLang="en-US" sz="1600" dirty="0"/>
              <a:t>ユーザ別の属性管理（</a:t>
            </a:r>
            <a:r>
              <a:rPr lang="en-US" altLang="ja-JP" sz="1600" dirty="0"/>
              <a:t>Option</a:t>
            </a:r>
            <a:r>
              <a:rPr lang="ja-JP" altLang="en-US" sz="1600" dirty="0"/>
              <a:t>）</a:t>
            </a:r>
            <a:endParaRPr lang="en-US" altLang="ja-JP" sz="1600" dirty="0"/>
          </a:p>
          <a:p>
            <a:pPr marL="285750" indent="-285750">
              <a:buFont typeface="Arial" panose="020B0604020202020204" pitchFamily="34" charset="0"/>
              <a:buChar char="•"/>
            </a:pPr>
            <a:r>
              <a:rPr lang="ja-JP" altLang="en-US" sz="1600" dirty="0"/>
              <a:t>データ移行</a:t>
            </a:r>
            <a:endParaRPr lang="en-US" altLang="ja-JP" sz="1600" dirty="0"/>
          </a:p>
          <a:p>
            <a:pPr marL="285750" indent="-285750">
              <a:buFont typeface="Arial" panose="020B0604020202020204" pitchFamily="34" charset="0"/>
              <a:buChar char="•"/>
            </a:pPr>
            <a:r>
              <a:rPr lang="ja-JP" altLang="en-US" sz="1600" dirty="0"/>
              <a:t>機能一覧</a:t>
            </a:r>
            <a:endParaRPr lang="en-US" altLang="ja-JP" sz="1600" dirty="0"/>
          </a:p>
          <a:p>
            <a:pPr marL="285750" indent="-285750">
              <a:buFont typeface="Arial" panose="020B0604020202020204" pitchFamily="34" charset="0"/>
              <a:buChar char="•"/>
            </a:pPr>
            <a:r>
              <a:rPr lang="ja-JP" altLang="en-US" sz="1600" dirty="0"/>
              <a:t>プロジェクトリスク</a:t>
            </a:r>
            <a:endParaRPr lang="en-US" altLang="ja-JP" sz="1600" dirty="0"/>
          </a:p>
          <a:p>
            <a:pPr marL="285750" indent="-285750">
              <a:buFont typeface="Arial" panose="020B0604020202020204" pitchFamily="34" charset="0"/>
              <a:buChar char="•"/>
            </a:pPr>
            <a:r>
              <a:rPr lang="ja-JP" altLang="en-US" sz="1600" dirty="0"/>
              <a:t>スケジュール</a:t>
            </a:r>
            <a:endParaRPr lang="en-US" altLang="ja-JP" sz="1600" dirty="0"/>
          </a:p>
          <a:p>
            <a:pPr marL="285750" indent="-285750">
              <a:buFont typeface="Arial" panose="020B0604020202020204" pitchFamily="34" charset="0"/>
              <a:buChar char="•"/>
            </a:pPr>
            <a:r>
              <a:rPr lang="ja-JP" altLang="en-US" sz="1600" dirty="0"/>
              <a:t>見積もり</a:t>
            </a:r>
            <a:endParaRPr lang="en-US" altLang="ja-JP" sz="1600" dirty="0"/>
          </a:p>
          <a:p>
            <a:pPr marL="285750" indent="-285750">
              <a:buFont typeface="Arial" panose="020B0604020202020204" pitchFamily="34" charset="0"/>
              <a:buChar char="•"/>
            </a:pPr>
            <a:r>
              <a:rPr lang="ja-JP" altLang="en-US" sz="1600" dirty="0"/>
              <a:t>備考</a:t>
            </a:r>
            <a:endParaRPr lang="en-US" altLang="ja-JP" sz="1600" dirty="0"/>
          </a:p>
          <a:p>
            <a:pPr marL="742950" lvl="1" indent="-285750">
              <a:buFont typeface="Arial" panose="020B0604020202020204" pitchFamily="34" charset="0"/>
              <a:buChar char="•"/>
            </a:pPr>
            <a:r>
              <a:rPr lang="ja-JP" altLang="en-US" sz="1600" dirty="0"/>
              <a:t>案</a:t>
            </a:r>
            <a:r>
              <a:rPr lang="en-US" altLang="ja-JP" sz="1600" dirty="0"/>
              <a:t>B</a:t>
            </a:r>
            <a:r>
              <a:rPr lang="ja-JP" altLang="en-US" sz="1600" dirty="0"/>
              <a:t>（添付ファイルは</a:t>
            </a:r>
            <a:r>
              <a:rPr lang="en-US" altLang="ja-JP" sz="1600" dirty="0"/>
              <a:t>Dataverse</a:t>
            </a:r>
            <a:r>
              <a:rPr lang="ja-JP" altLang="en-US" sz="1600" dirty="0"/>
              <a:t>へ保存の案）</a:t>
            </a:r>
            <a:endParaRPr lang="en-US" altLang="ja-JP" sz="1600" dirty="0"/>
          </a:p>
          <a:p>
            <a:pPr marL="742950" lvl="1" indent="-285750">
              <a:buFont typeface="Arial" panose="020B0604020202020204" pitchFamily="34" charset="0"/>
              <a:buChar char="•"/>
            </a:pPr>
            <a:r>
              <a:rPr lang="en-US" altLang="ja-JP" sz="1600" dirty="0"/>
              <a:t>POC</a:t>
            </a:r>
            <a:r>
              <a:rPr lang="ja-JP" altLang="en-US" sz="1600" dirty="0"/>
              <a:t>範囲</a:t>
            </a:r>
            <a:endParaRPr lang="en-US" altLang="ja-JP" sz="1600" dirty="0"/>
          </a:p>
          <a:p>
            <a:pPr marL="742950" lvl="1" indent="-285750">
              <a:buFont typeface="Arial" panose="020B0604020202020204" pitchFamily="34" charset="0"/>
              <a:buChar char="•"/>
            </a:pPr>
            <a:r>
              <a:rPr lang="ja-JP" altLang="en-US" sz="1600" dirty="0"/>
              <a:t>サポートとメンテナンス－瑕疵範囲、保守提案</a:t>
            </a:r>
            <a:endParaRPr lang="en-US" altLang="ja-JP"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提案の背景</a:t>
            </a:r>
            <a:endParaRPr kumimoji="1" lang="ja-JP" altLang="en-US" dirty="0"/>
          </a:p>
        </p:txBody>
      </p:sp>
      <p:sp>
        <p:nvSpPr>
          <p:cNvPr id="15" name="テキスト ボックス 14"/>
          <p:cNvSpPr txBox="1"/>
          <p:nvPr/>
        </p:nvSpPr>
        <p:spPr>
          <a:xfrm>
            <a:off x="414337" y="782995"/>
            <a:ext cx="11411904" cy="5541605"/>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nSpc>
                <a:spcPct val="150000"/>
              </a:lnSpc>
            </a:pPr>
            <a:r>
              <a:rPr lang="ja-JP" altLang="en-US" sz="1600" dirty="0">
                <a:latin typeface="Yu Gothic UI" panose="020B0500000000000000" pitchFamily="50" charset="-128"/>
                <a:ea typeface="Yu Gothic UI" panose="020B0500000000000000" pitchFamily="50" charset="-128"/>
              </a:rPr>
              <a:t>提案の背景</a:t>
            </a:r>
            <a:r>
              <a:rPr lang="en-US" altLang="ja-JP" sz="1600" dirty="0">
                <a:latin typeface="Yu Gothic UI" panose="020B0500000000000000" pitchFamily="50" charset="-128"/>
                <a:ea typeface="Yu Gothic UI" panose="020B0500000000000000" pitchFamily="50" charset="-128"/>
              </a:rPr>
              <a:t>:</a:t>
            </a:r>
          </a:p>
          <a:p>
            <a:pPr marL="800100" lvl="1" indent="-342900">
              <a:lnSpc>
                <a:spcPct val="150000"/>
              </a:lnSpc>
              <a:buFont typeface="+mj-lt"/>
              <a:buAutoNum type="arabicPeriod"/>
            </a:pPr>
            <a:r>
              <a:rPr lang="en-US" altLang="ja-JP" sz="1600" dirty="0" err="1">
                <a:latin typeface="Yu Gothic UI" panose="020B0500000000000000" pitchFamily="50" charset="-128"/>
                <a:ea typeface="Yu Gothic UI" panose="020B0500000000000000" pitchFamily="50" charset="-128"/>
              </a:rPr>
              <a:t>LotusNotes</a:t>
            </a:r>
            <a:r>
              <a:rPr lang="ja-JP" altLang="en-US" sz="1600" dirty="0">
                <a:latin typeface="Yu Gothic UI" panose="020B0500000000000000" pitchFamily="50" charset="-128"/>
                <a:ea typeface="Yu Gothic UI" panose="020B0500000000000000" pitchFamily="50" charset="-128"/>
              </a:rPr>
              <a:t>のサポート中止に伴い、</a:t>
            </a:r>
            <a:r>
              <a:rPr lang="en-US" altLang="ja-JP" sz="1600" dirty="0">
                <a:latin typeface="Yu Gothic UI" panose="020B0500000000000000" pitchFamily="50" charset="-128"/>
                <a:ea typeface="Yu Gothic UI" panose="020B0500000000000000" pitchFamily="50" charset="-128"/>
              </a:rPr>
              <a:t>Notes</a:t>
            </a:r>
            <a:r>
              <a:rPr lang="ja-JP" altLang="en-US" sz="1600" dirty="0">
                <a:latin typeface="Yu Gothic UI" panose="020B0500000000000000" pitchFamily="50" charset="-128"/>
                <a:ea typeface="Yu Gothic UI" panose="020B0500000000000000" pitchFamily="50" charset="-128"/>
              </a:rPr>
              <a:t>で構築されている業務アプリケーションを移行・再構築する必要があります。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今回の再構築対象業務は、文書を管理する業務アプリケーションであり、文書には定型項目と添付ファイルが含まれます。</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（コンテンツ管理システム）の部分機能と類似する機能が求められます。</a:t>
            </a:r>
          </a:p>
          <a:p>
            <a:pPr marL="800100" lvl="1" indent="-342900">
              <a:lnSpc>
                <a:spcPct val="150000"/>
              </a:lnSpc>
              <a:buFont typeface="+mj-lt"/>
              <a:buAutoNum type="arabicPeriod"/>
            </a:pPr>
            <a:r>
              <a:rPr lang="en-US" altLang="ja-JP" sz="1600" dirty="0">
                <a:latin typeface="Yu Gothic UI" panose="020B0500000000000000" pitchFamily="50" charset="-128"/>
                <a:ea typeface="Yu Gothic UI" panose="020B0500000000000000" pitchFamily="50" charset="-128"/>
              </a:rPr>
              <a:t>PowerApps</a:t>
            </a:r>
            <a:r>
              <a:rPr lang="ja-JP" altLang="en-US" sz="1600" dirty="0">
                <a:latin typeface="Yu Gothic UI" panose="020B0500000000000000" pitchFamily="50" charset="-128"/>
                <a:ea typeface="Yu Gothic UI" panose="020B0500000000000000" pitchFamily="50" charset="-128"/>
              </a:rPr>
              <a:t>による実現が制約が多く、困難で、複数のパッケージを検討・評価しました。</a:t>
            </a: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検討・評価対象の</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パッケージソリューションを採用した場合、要求されるオンライン編集、承認プロセス（</a:t>
            </a:r>
            <a:r>
              <a:rPr lang="en-US" altLang="ja-JP" sz="1600" dirty="0">
                <a:latin typeface="Yu Gothic UI" panose="020B0500000000000000" pitchFamily="50" charset="-128"/>
                <a:ea typeface="Yu Gothic UI" panose="020B0500000000000000" pitchFamily="50" charset="-128"/>
              </a:rPr>
              <a:t>Workflow</a:t>
            </a:r>
            <a:r>
              <a:rPr lang="ja-JP" altLang="en-US" sz="1600" dirty="0">
                <a:latin typeface="Yu Gothic UI" panose="020B0500000000000000" pitchFamily="50" charset="-128"/>
                <a:ea typeface="Yu Gothic UI" panose="020B0500000000000000" pitchFamily="50" charset="-128"/>
              </a:rPr>
              <a:t>）制御、ファイルダウンロードなど、解決すべきシステム要件がいくつか残ります。</a:t>
            </a:r>
            <a:endParaRPr lang="en-US" altLang="ja-JP" sz="1600" dirty="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dirty="0">
                <a:latin typeface="Yu Gothic UI" panose="020B0500000000000000" pitchFamily="50" charset="-128"/>
                <a:ea typeface="Yu Gothic UI" panose="020B0500000000000000" pitchFamily="50" charset="-128"/>
              </a:rPr>
              <a:t>また、</a:t>
            </a:r>
            <a:r>
              <a:rPr lang="en-US" altLang="ja-JP" sz="1600" dirty="0">
                <a:latin typeface="Yu Gothic UI" panose="020B0500000000000000" pitchFamily="50" charset="-128"/>
                <a:ea typeface="Yu Gothic UI" panose="020B0500000000000000" pitchFamily="50" charset="-128"/>
              </a:rPr>
              <a:t>CMS</a:t>
            </a:r>
            <a:r>
              <a:rPr lang="ja-JP" altLang="en-US" sz="1600" dirty="0">
                <a:latin typeface="Yu Gothic UI" panose="020B0500000000000000" pitchFamily="50" charset="-128"/>
                <a:ea typeface="Yu Gothic UI" panose="020B0500000000000000" pitchFamily="50" charset="-128"/>
              </a:rPr>
              <a:t>パッケージソリューションを採用した場合、 ライセンス費用などにより、運用コストを影響します。</a:t>
            </a:r>
            <a:endParaRPr lang="en-US" altLang="ja-JP" sz="1600" dirty="0">
              <a:latin typeface="Yu Gothic UI" panose="020B0500000000000000" pitchFamily="50" charset="-128"/>
              <a:ea typeface="Yu Gothic UI" panose="020B0500000000000000" pitchFamily="50" charset="-128"/>
            </a:endParaRPr>
          </a:p>
          <a:p>
            <a:pPr>
              <a:lnSpc>
                <a:spcPct val="150000"/>
              </a:lnSpc>
            </a:pPr>
            <a:r>
              <a:rPr lang="ja-JP" altLang="en-US" sz="1600" dirty="0">
                <a:latin typeface="Yu Gothic UI" panose="020B0500000000000000" pitchFamily="50" charset="-128"/>
                <a:ea typeface="Yu Gothic UI" panose="020B0500000000000000" pitchFamily="50" charset="-128"/>
              </a:rPr>
              <a:t>提案</a:t>
            </a:r>
            <a:r>
              <a:rPr lang="en-US" altLang="ja-JP" sz="1600" dirty="0">
                <a:latin typeface="Yu Gothic UI" panose="020B0500000000000000" pitchFamily="50" charset="-128"/>
                <a:ea typeface="Yu Gothic UI" panose="020B0500000000000000" pitchFamily="50" charset="-128"/>
              </a:rPr>
              <a:t>: </a:t>
            </a:r>
          </a:p>
          <a:p>
            <a:pPr lvl="1">
              <a:lnSpc>
                <a:spcPct val="150000"/>
              </a:lnSpc>
            </a:pPr>
            <a:r>
              <a:rPr lang="ja-JP" altLang="en-US" sz="1600" dirty="0">
                <a:latin typeface="Yu Gothic UI" panose="020B0500000000000000" pitchFamily="50" charset="-128"/>
                <a:ea typeface="Yu Gothic UI" panose="020B0500000000000000" pitchFamily="50" charset="-128"/>
              </a:rPr>
              <a:t>効率的な文書管理を実現し、ラインセス費用を抑え、業務生産性向上を考慮し、上記の背景を踏まえて、弊社の技術力は下記のシステム構成で貴社の業務要件を応えられるとの結論に至りました。</a:t>
            </a:r>
            <a:endParaRPr lang="en-US" altLang="ja-JP" sz="1600" dirty="0">
              <a:latin typeface="Yu Gothic UI" panose="020B0500000000000000" pitchFamily="50" charset="-128"/>
              <a:ea typeface="Yu Gothic UI" panose="020B0500000000000000" pitchFamily="50" charset="-128"/>
            </a:endParaRPr>
          </a:p>
          <a:p>
            <a:pPr lvl="1">
              <a:lnSpc>
                <a:spcPct val="150000"/>
              </a:lnSpc>
            </a:pPr>
            <a:r>
              <a:rPr lang="ja-JP" altLang="en-US" sz="1600" dirty="0">
                <a:latin typeface="Yu Gothic UI" panose="020B0500000000000000" pitchFamily="50" charset="-128"/>
                <a:ea typeface="Yu Gothic UI" panose="020B0500000000000000" pitchFamily="50" charset="-128"/>
              </a:rPr>
              <a:t>弊社の提案</a:t>
            </a:r>
            <a:endParaRPr lang="en-US" altLang="ja-JP" sz="1600" dirty="0">
              <a:latin typeface="Yu Gothic UI" panose="020B0500000000000000" pitchFamily="50" charset="-128"/>
              <a:ea typeface="Yu Gothic UI" panose="020B0500000000000000" pitchFamily="50" charset="-128"/>
            </a:endParaRPr>
          </a:p>
          <a:p>
            <a:pPr lvl="1">
              <a:lnSpc>
                <a:spcPct val="150000"/>
              </a:lnSpc>
            </a:pPr>
            <a:r>
              <a:rPr lang="en-US" altLang="ja-JP" sz="1600" dirty="0">
                <a:latin typeface="Yu Gothic UI" panose="020B0500000000000000" pitchFamily="50" charset="-128"/>
                <a:ea typeface="Yu Gothic UI" panose="020B0500000000000000" pitchFamily="50" charset="-128"/>
              </a:rPr>
              <a:t>	PowerPlatform+Office365+SqlServer</a:t>
            </a:r>
          </a:p>
          <a:p>
            <a:pPr lvl="1">
              <a:lnSpc>
                <a:spcPct val="150000"/>
              </a:lnSpc>
            </a:pPr>
            <a:r>
              <a:rPr lang="ja-JP" altLang="en-US" sz="1600" dirty="0">
                <a:latin typeface="Yu Gothic UI" panose="020B0500000000000000" pitchFamily="50" charset="-128"/>
                <a:ea typeface="Yu Gothic UI" panose="020B0500000000000000" pitchFamily="50" charset="-128"/>
              </a:rPr>
              <a:t>で文書を管理する業務アプリケーションの再構築します。</a:t>
            </a:r>
            <a:endParaRPr lang="en-US" altLang="ja-JP" sz="1600" dirty="0">
              <a:latin typeface="Yu Gothic UI" panose="020B0500000000000000" pitchFamily="50" charset="-128"/>
              <a:ea typeface="Yu Gothic UI" panose="020B0500000000000000"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システム概要</a:t>
            </a:r>
            <a:endParaRPr lang="ja-JP" altLang="en-US" dirty="0">
              <a:effectLst/>
            </a:endParaRPr>
          </a:p>
        </p:txBody>
      </p:sp>
      <p:sp>
        <p:nvSpPr>
          <p:cNvPr id="15" name="テキスト ボックス 14"/>
          <p:cNvSpPr txBox="1"/>
          <p:nvPr/>
        </p:nvSpPr>
        <p:spPr>
          <a:xfrm>
            <a:off x="414337" y="782995"/>
            <a:ext cx="11386504"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sz="1400" dirty="0">
                <a:latin typeface="Yu Gothic UI" panose="020B0500000000000000" pitchFamily="50" charset="-128"/>
                <a:ea typeface="Yu Gothic UI" panose="020B0500000000000000" pitchFamily="50" charset="-128"/>
              </a:rPr>
              <a:t>システム構成</a:t>
            </a:r>
            <a:r>
              <a:rPr lang="en-US" altLang="ja-JP" sz="14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400" dirty="0">
                <a:latin typeface="Yu Gothic UI" panose="020B0500000000000000" pitchFamily="50" charset="-128"/>
                <a:ea typeface="Yu Gothic UI" panose="020B0500000000000000" pitchFamily="50" charset="-128"/>
              </a:rPr>
              <a:t>PowerApps</a:t>
            </a:r>
            <a:r>
              <a:rPr lang="ja-JP" altLang="en-US" sz="1400" dirty="0">
                <a:latin typeface="Yu Gothic UI" panose="020B0500000000000000" pitchFamily="50" charset="-128"/>
                <a:ea typeface="Yu Gothic UI" panose="020B0500000000000000" pitchFamily="50" charset="-128"/>
              </a:rPr>
              <a:t>、</a:t>
            </a:r>
            <a:r>
              <a:rPr lang="en-US" altLang="ja-JP" sz="1400" dirty="0">
                <a:latin typeface="Yu Gothic UI" panose="020B0500000000000000" pitchFamily="50" charset="-128"/>
                <a:ea typeface="Yu Gothic UI" panose="020B0500000000000000" pitchFamily="50" charset="-128"/>
              </a:rPr>
              <a:t>Office365</a:t>
            </a:r>
            <a:r>
              <a:rPr lang="ja-JP" altLang="en-US" sz="1400" dirty="0">
                <a:latin typeface="Yu Gothic UI" panose="020B0500000000000000" pitchFamily="50" charset="-128"/>
                <a:ea typeface="Yu Gothic UI" panose="020B0500000000000000" pitchFamily="50" charset="-128"/>
              </a:rPr>
              <a:t>と</a:t>
            </a:r>
            <a:r>
              <a:rPr lang="en-US" altLang="ja-JP" sz="1400" dirty="0">
                <a:latin typeface="Yu Gothic UI" panose="020B0500000000000000" pitchFamily="50" charset="-128"/>
                <a:ea typeface="Yu Gothic UI" panose="020B0500000000000000" pitchFamily="50" charset="-128"/>
              </a:rPr>
              <a:t>SQL Server</a:t>
            </a:r>
            <a:r>
              <a:rPr lang="ja-JP" altLang="en-US" sz="1400" dirty="0">
                <a:latin typeface="Yu Gothic UI" panose="020B0500000000000000" pitchFamily="50" charset="-128"/>
                <a:ea typeface="Yu Gothic UI" panose="020B0500000000000000" pitchFamily="50" charset="-128"/>
              </a:rPr>
              <a:t>を利用してシステム構築し、パフォーマンスを配慮した上に、添付ファイル管理、オンライン編集、一括ダウンロード、検索機能を実現。</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フロントエンド</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PowerApps Canvas App</a:t>
            </a:r>
            <a:r>
              <a:rPr lang="ja-JP" altLang="en-US" sz="1200" dirty="0">
                <a:latin typeface="Yu Gothic UI" panose="020B0500000000000000" pitchFamily="50" charset="-128"/>
                <a:ea typeface="Yu Gothic UI" panose="020B0500000000000000" pitchFamily="50" charset="-128"/>
              </a:rPr>
              <a:t>で構築。</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ユーザーインターフェースとして、文書の作成</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閲覧</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編集画面を提供。</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データベース</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SQL Server</a:t>
            </a:r>
            <a:r>
              <a:rPr lang="ja-JP" altLang="en-US" sz="1200" dirty="0">
                <a:latin typeface="Yu Gothic UI" panose="020B0500000000000000" pitchFamily="50" charset="-128"/>
                <a:ea typeface="Yu Gothic UI" panose="020B0500000000000000" pitchFamily="50" charset="-128"/>
              </a:rPr>
              <a:t>をメインのデータストレージとして使用し、文書のメタデータ（文書</a:t>
            </a:r>
            <a:r>
              <a:rPr lang="en-US" altLang="ja-JP" sz="1200" dirty="0">
                <a:latin typeface="Yu Gothic UI" panose="020B0500000000000000" pitchFamily="50" charset="-128"/>
                <a:ea typeface="Yu Gothic UI" panose="020B0500000000000000" pitchFamily="50" charset="-128"/>
              </a:rPr>
              <a:t>ID</a:t>
            </a:r>
            <a:r>
              <a:rPr lang="ja-JP" altLang="en-US" sz="1200" dirty="0">
                <a:latin typeface="Yu Gothic UI" panose="020B0500000000000000" pitchFamily="50" charset="-128"/>
                <a:ea typeface="Yu Gothic UI" panose="020B0500000000000000" pitchFamily="50" charset="-128"/>
              </a:rPr>
              <a:t>、日付、ステータスなど）を格納し、</a:t>
            </a:r>
            <a:r>
              <a:rPr lang="en-US" altLang="ja-JP" sz="1200" dirty="0">
                <a:latin typeface="Yu Gothic UI" panose="020B0500000000000000" pitchFamily="50" charset="-128"/>
                <a:ea typeface="Yu Gothic UI" panose="020B0500000000000000" pitchFamily="50" charset="-128"/>
              </a:rPr>
              <a:t>Dataverse</a:t>
            </a:r>
            <a:r>
              <a:rPr lang="ja-JP" altLang="en-US" sz="1200" dirty="0">
                <a:latin typeface="Yu Gothic UI" panose="020B0500000000000000" pitchFamily="50" charset="-128"/>
                <a:ea typeface="Yu Gothic UI" panose="020B0500000000000000" pitchFamily="50" charset="-128"/>
              </a:rPr>
              <a:t>と連携し、</a:t>
            </a:r>
            <a:r>
              <a:rPr lang="en-US" altLang="ja-JP" sz="1200" dirty="0">
                <a:latin typeface="Yu Gothic UI" panose="020B0500000000000000" pitchFamily="50" charset="-128"/>
                <a:ea typeface="Yu Gothic UI" panose="020B0500000000000000" pitchFamily="50" charset="-128"/>
              </a:rPr>
              <a:t>PowerApps</a:t>
            </a:r>
            <a:r>
              <a:rPr lang="ja-JP" altLang="en-US" sz="1200" dirty="0">
                <a:latin typeface="Yu Gothic UI" panose="020B0500000000000000" pitchFamily="50" charset="-128"/>
                <a:ea typeface="Yu Gothic UI" panose="020B0500000000000000" pitchFamily="50" charset="-128"/>
              </a:rPr>
              <a:t>からのアクセス可能に。</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ファイルストレージとしては、</a:t>
            </a:r>
            <a:r>
              <a:rPr lang="en-US" altLang="ja-JP" sz="1200" dirty="0">
                <a:latin typeface="Yu Gothic UI" panose="020B0500000000000000" pitchFamily="50" charset="-128"/>
                <a:ea typeface="Yu Gothic UI" panose="020B0500000000000000" pitchFamily="50" charset="-128"/>
              </a:rPr>
              <a:t>SharePoint</a:t>
            </a:r>
            <a:r>
              <a:rPr lang="ja-JP" altLang="en-US" sz="1200" dirty="0">
                <a:latin typeface="Yu Gothic UI" panose="020B0500000000000000" pitchFamily="50" charset="-128"/>
                <a:ea typeface="Yu Gothic UI" panose="020B0500000000000000" pitchFamily="50" charset="-128"/>
              </a:rPr>
              <a:t>を使用し、</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添付ファイル（</a:t>
            </a:r>
            <a:r>
              <a:rPr lang="en-US" altLang="ja-JP" sz="1200" dirty="0">
                <a:latin typeface="Yu Gothic UI" panose="020B0500000000000000" pitchFamily="50" charset="-128"/>
                <a:ea typeface="Yu Gothic UI" panose="020B0500000000000000" pitchFamily="50" charset="-128"/>
              </a:rPr>
              <a:t>Office</a:t>
            </a:r>
            <a:r>
              <a:rPr lang="ja-JP" altLang="en-US" sz="1200" dirty="0">
                <a:latin typeface="Yu Gothic UI" panose="020B0500000000000000" pitchFamily="50" charset="-128"/>
                <a:ea typeface="Yu Gothic UI" panose="020B0500000000000000" pitchFamily="50" charset="-128"/>
              </a:rPr>
              <a:t>ファイル、</a:t>
            </a:r>
            <a:r>
              <a:rPr lang="en-US" altLang="ja-JP" sz="1200" dirty="0">
                <a:latin typeface="Yu Gothic UI" panose="020B0500000000000000" pitchFamily="50" charset="-128"/>
                <a:ea typeface="Yu Gothic UI" panose="020B0500000000000000" pitchFamily="50" charset="-128"/>
              </a:rPr>
              <a:t>PDF</a:t>
            </a:r>
            <a:r>
              <a:rPr lang="ja-JP" altLang="en-US" sz="1200" dirty="0">
                <a:latin typeface="Yu Gothic UI" panose="020B0500000000000000" pitchFamily="50" charset="-128"/>
                <a:ea typeface="Yu Gothic UI" panose="020B0500000000000000" pitchFamily="50" charset="-128"/>
              </a:rPr>
              <a:t>）を保存。</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ワークフロー</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Automate</a:t>
            </a:r>
            <a:r>
              <a:rPr lang="ja-JP" altLang="en-US" sz="1200" dirty="0">
                <a:latin typeface="Yu Gothic UI" panose="020B0500000000000000" pitchFamily="50" charset="-128"/>
                <a:ea typeface="Yu Gothic UI" panose="020B0500000000000000" pitchFamily="50" charset="-128"/>
              </a:rPr>
              <a:t>で実現（例</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ファイル編集後の同期、文書の承認プロセス）。</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セキュリティ</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Microsoft Entra ID</a:t>
            </a:r>
            <a:r>
              <a:rPr lang="ja-JP" altLang="en-US" sz="1200" dirty="0">
                <a:latin typeface="Yu Gothic UI" panose="020B0500000000000000" pitchFamily="50" charset="-128"/>
                <a:ea typeface="Yu Gothic UI" panose="020B0500000000000000" pitchFamily="50" charset="-128"/>
              </a:rPr>
              <a:t>（旧</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）で認証。ロールベースアクセス制御（</a:t>
            </a:r>
            <a:r>
              <a:rPr lang="en-US" altLang="ja-JP" sz="1200" dirty="0">
                <a:latin typeface="Yu Gothic UI" panose="020B0500000000000000" pitchFamily="50" charset="-128"/>
                <a:ea typeface="Yu Gothic UI" panose="020B0500000000000000" pitchFamily="50" charset="-128"/>
              </a:rPr>
              <a:t>RBAC</a:t>
            </a:r>
            <a:r>
              <a:rPr lang="ja-JP" altLang="en-US" sz="1200" dirty="0">
                <a:latin typeface="Yu Gothic UI" panose="020B0500000000000000" pitchFamily="50" charset="-128"/>
                <a:ea typeface="Yu Gothic UI" panose="020B0500000000000000" pitchFamily="50" charset="-128"/>
              </a:rPr>
              <a:t>）を適用。</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機能要件</a:t>
            </a:r>
            <a:r>
              <a:rPr lang="en-US" altLang="ja-JP" sz="14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オンライン編集</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承認プロセス（</a:t>
            </a:r>
            <a:r>
              <a:rPr lang="en-US" altLang="ja-JP" sz="1200" dirty="0">
                <a:latin typeface="Yu Gothic UI" panose="020B0500000000000000" pitchFamily="50" charset="-128"/>
                <a:ea typeface="Yu Gothic UI" panose="020B0500000000000000" pitchFamily="50" charset="-128"/>
              </a:rPr>
              <a:t>Workflow</a:t>
            </a:r>
            <a:r>
              <a:rPr lang="ja-JP" altLang="en-US" sz="1200" dirty="0">
                <a:latin typeface="Yu Gothic UI" panose="020B0500000000000000" pitchFamily="50" charset="-128"/>
                <a:ea typeface="Yu Gothic UI" panose="020B0500000000000000" pitchFamily="50" charset="-128"/>
              </a:rPr>
              <a:t>）制御</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複数ファイルをユーザローカルへ指定場所にダウンロード</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添付ファイルの内容に指定キーワードで検索</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その他システム要件：</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利用ユーザー数（</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約１００００ユーザーのケース二つパターン　</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オンラインリクエスト件数・・・約</a:t>
            </a:r>
            <a:r>
              <a:rPr lang="en-US" altLang="ja-JP" sz="1200" dirty="0">
                <a:latin typeface="Yu Gothic UI" panose="020B0500000000000000" pitchFamily="50" charset="-128"/>
                <a:ea typeface="Yu Gothic UI" panose="020B0500000000000000" pitchFamily="50" charset="-128"/>
              </a:rPr>
              <a:t>2,000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バッチ処理件数・・・約</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データ容量・・・約</a:t>
            </a:r>
            <a:r>
              <a:rPr lang="en-US" altLang="ja-JP" sz="1200" dirty="0">
                <a:latin typeface="Yu Gothic UI" panose="020B0500000000000000" pitchFamily="50" charset="-128"/>
                <a:ea typeface="Yu Gothic UI" panose="020B0500000000000000" pitchFamily="50" charset="-128"/>
              </a:rPr>
              <a:t>650 GB</a:t>
            </a:r>
            <a:r>
              <a:rPr lang="ja-JP" altLang="en-US" sz="1200" dirty="0">
                <a:latin typeface="Yu Gothic UI" panose="020B0500000000000000" pitchFamily="50" charset="-128"/>
                <a:ea typeface="Yu Gothic UI" panose="020B0500000000000000" pitchFamily="50" charset="-128"/>
              </a:rPr>
              <a:t>　</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現行</a:t>
            </a:r>
            <a:r>
              <a:rPr lang="en-US" altLang="ja-JP" sz="1200" dirty="0" err="1">
                <a:latin typeface="Yu Gothic UI" panose="020B0500000000000000" pitchFamily="50" charset="-128"/>
                <a:ea typeface="Yu Gothic UI" panose="020B0500000000000000" pitchFamily="50" charset="-128"/>
              </a:rPr>
              <a:t>NotesDB</a:t>
            </a:r>
            <a:r>
              <a:rPr lang="ja-JP" altLang="en-US" sz="1200" dirty="0">
                <a:latin typeface="Yu Gothic UI" panose="020B0500000000000000" pitchFamily="50" charset="-128"/>
                <a:ea typeface="Yu Gothic UI" panose="020B0500000000000000" pitchFamily="50" charset="-128"/>
              </a:rPr>
              <a:t>ベースの２倍を想定。添付ファイル含む</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応答時間・・・インデックスありで５秒以内、インデックスなしで</a:t>
            </a:r>
            <a:r>
              <a:rPr lang="en-US" altLang="ja-JP" sz="1200" dirty="0">
                <a:latin typeface="Yu Gothic UI" panose="020B0500000000000000" pitchFamily="50" charset="-128"/>
                <a:ea typeface="Yu Gothic UI" panose="020B0500000000000000" pitchFamily="50" charset="-128"/>
              </a:rPr>
              <a:t>10</a:t>
            </a:r>
            <a:r>
              <a:rPr lang="ja-JP" altLang="en-US" sz="1200" dirty="0">
                <a:latin typeface="Yu Gothic UI" panose="020B0500000000000000" pitchFamily="50" charset="-128"/>
                <a:ea typeface="Yu Gothic UI" panose="020B0500000000000000" pitchFamily="50" charset="-128"/>
              </a:rPr>
              <a:t>秒～</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秒</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添付ファイルの直接編集機能・・・現時点では、</a:t>
            </a:r>
            <a:r>
              <a:rPr lang="en-US" altLang="ja-JP" sz="1200" dirty="0">
                <a:latin typeface="Yu Gothic UI" panose="020B0500000000000000" pitchFamily="50" charset="-128"/>
                <a:ea typeface="Yu Gothic UI" panose="020B0500000000000000" pitchFamily="50" charset="-128"/>
              </a:rPr>
              <a:t>GCJ</a:t>
            </a:r>
            <a:r>
              <a:rPr lang="ja-JP" altLang="en-US" sz="12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lang="en-US" altLang="ja-JP" sz="1200" dirty="0">
                <a:latin typeface="Yu Gothic UI" panose="020B0500000000000000" pitchFamily="50" charset="-128"/>
                <a:ea typeface="Yu Gothic UI" panose="020B0500000000000000" pitchFamily="50" charset="-128"/>
              </a:rPr>
              <a:t>2</a:t>
            </a:r>
            <a:r>
              <a:rPr lang="ja-JP" altLang="en-US" sz="1200" dirty="0">
                <a:latin typeface="Yu Gothic UI" panose="020B0500000000000000" pitchFamily="50" charset="-128"/>
                <a:ea typeface="Yu Gothic UI" panose="020B0500000000000000" pitchFamily="50" charset="-128"/>
              </a:rPr>
              <a:t>パターンを想定</a:t>
            </a:r>
            <a:endParaRPr lang="en-US" altLang="ja-JP" sz="1200" dirty="0">
              <a:latin typeface="Yu Gothic UI" panose="020B0500000000000000" pitchFamily="50" charset="-128"/>
              <a:ea typeface="Yu Gothic UI" panose="020B0500000000000000"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49F7716-4ADD-887A-C09D-8DE5CD82D2E4}"/>
              </a:ext>
            </a:extLst>
          </p:cNvPr>
          <p:cNvSpPr/>
          <p:nvPr/>
        </p:nvSpPr>
        <p:spPr>
          <a:xfrm>
            <a:off x="4297922" y="3589046"/>
            <a:ext cx="6211241" cy="1439353"/>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sz="3600" dirty="0"/>
              <a:t>全体アーキテクチャ</a:t>
            </a:r>
            <a:br>
              <a:rPr lang="en-US" altLang="ja-JP" dirty="0"/>
            </a:br>
            <a:r>
              <a:rPr lang="ja-JP" altLang="en-US" sz="2200" dirty="0"/>
              <a:t>添付ファイルは</a:t>
            </a:r>
            <a:r>
              <a:rPr lang="en-US" altLang="ja-JP" sz="2200" dirty="0"/>
              <a:t>SharePoint</a:t>
            </a:r>
            <a:r>
              <a:rPr lang="ja-JP" altLang="en-US" sz="2200" dirty="0"/>
              <a:t>保存</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538681" y="5800728"/>
            <a:ext cx="771118" cy="456744"/>
          </a:xfrm>
        </p:spPr>
      </p:pic>
      <p:pic>
        <p:nvPicPr>
          <p:cNvPr id="7" name="図 6" descr="グラフィカル ユーザー インターフェイス, アプリケーション, テーブル, Excel"/>
          <p:cNvPicPr>
            <a:picLocks noChangeAspect="1"/>
          </p:cNvPicPr>
          <p:nvPr/>
        </p:nvPicPr>
        <p:blipFill>
          <a:blip r:embed="rId4"/>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5"/>
          <a:stretch>
            <a:fillRect/>
          </a:stretch>
        </p:blipFill>
        <p:spPr>
          <a:xfrm>
            <a:off x="3273500" y="4607496"/>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6"/>
          <a:stretch>
            <a:fillRect/>
          </a:stretch>
        </p:blipFill>
        <p:spPr>
          <a:xfrm>
            <a:off x="5542600" y="3711590"/>
            <a:ext cx="780290" cy="780290"/>
          </a:xfrm>
          <a:prstGeom prst="rect">
            <a:avLst/>
          </a:prstGeom>
        </p:spPr>
      </p:pic>
      <p:sp>
        <p:nvSpPr>
          <p:cNvPr id="12" name="テキスト ボックス 11"/>
          <p:cNvSpPr txBox="1"/>
          <p:nvPr/>
        </p:nvSpPr>
        <p:spPr>
          <a:xfrm>
            <a:off x="500484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7"/>
          <a:stretch>
            <a:fillRect/>
          </a:stretch>
        </p:blipFill>
        <p:spPr>
          <a:xfrm>
            <a:off x="7250204" y="3711590"/>
            <a:ext cx="780290" cy="780290"/>
          </a:xfrm>
          <a:prstGeom prst="rect">
            <a:avLst/>
          </a:prstGeom>
        </p:spPr>
      </p:pic>
      <p:sp>
        <p:nvSpPr>
          <p:cNvPr id="14" name="テキスト ボックス 13"/>
          <p:cNvSpPr txBox="1"/>
          <p:nvPr/>
        </p:nvSpPr>
        <p:spPr>
          <a:xfrm>
            <a:off x="697075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8"/>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9"/>
          <a:stretch>
            <a:fillRect/>
          </a:stretch>
        </p:blipFill>
        <p:spPr>
          <a:xfrm>
            <a:off x="10435160" y="3711590"/>
            <a:ext cx="967810" cy="780290"/>
          </a:xfrm>
          <a:prstGeom prst="rect">
            <a:avLst/>
          </a:prstGeom>
        </p:spPr>
      </p:pic>
      <p:sp>
        <p:nvSpPr>
          <p:cNvPr id="18" name="テキスト ボックス 17"/>
          <p:cNvSpPr txBox="1"/>
          <p:nvPr/>
        </p:nvSpPr>
        <p:spPr>
          <a:xfrm>
            <a:off x="836983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137433" y="4180737"/>
            <a:ext cx="1366650" cy="80115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83230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0"/>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p:cNvPicPr>
            <a:picLocks noChangeAspect="1"/>
          </p:cNvPicPr>
          <p:nvPr/>
        </p:nvPicPr>
        <p:blipFill>
          <a:blip r:embed="rId11"/>
          <a:stretch>
            <a:fillRect/>
          </a:stretch>
        </p:blipFill>
        <p:spPr>
          <a:xfrm>
            <a:off x="1150823" y="1493131"/>
            <a:ext cx="771118" cy="753768"/>
          </a:xfrm>
          <a:prstGeom prst="rect">
            <a:avLst/>
          </a:prstGeom>
        </p:spPr>
      </p:pic>
      <p:sp>
        <p:nvSpPr>
          <p:cNvPr id="28" name="テキスト ボックス 27"/>
          <p:cNvSpPr txBox="1"/>
          <p:nvPr/>
        </p:nvSpPr>
        <p:spPr>
          <a:xfrm>
            <a:off x="1561905" y="1401592"/>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sp>
        <p:nvSpPr>
          <p:cNvPr id="30" name="テキスト ボックス 29"/>
          <p:cNvSpPr txBox="1"/>
          <p:nvPr/>
        </p:nvSpPr>
        <p:spPr>
          <a:xfrm>
            <a:off x="1624819" y="2483201"/>
            <a:ext cx="1057324" cy="577081"/>
          </a:xfrm>
          <a:prstGeom prst="rect">
            <a:avLst/>
          </a:prstGeom>
          <a:noFill/>
        </p:spPr>
        <p:txBody>
          <a:bodyPr wrap="square" rtlCol="0">
            <a:spAutoFit/>
          </a:bodyPr>
          <a:lstStyle/>
          <a:p>
            <a:r>
              <a:rPr kumimoji="1" lang="ja-JP" altLang="en-US" sz="1050"/>
              <a:t>社員、組織、役職リスト</a:t>
            </a:r>
            <a:endParaRPr kumimoji="1" lang="en-US" altLang="ja-JP" sz="1050"/>
          </a:p>
          <a:p>
            <a:r>
              <a:rPr kumimoji="1" lang="ja-JP" altLang="en-US" sz="1050"/>
              <a:t>添付ファイル</a:t>
            </a:r>
          </a:p>
        </p:txBody>
      </p:sp>
      <p:cxnSp>
        <p:nvCxnSpPr>
          <p:cNvPr id="31" name="コネクタ: カギ線 30"/>
          <p:cNvCxnSpPr>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746455" y="1454132"/>
            <a:ext cx="861176" cy="6943152"/>
          </a:xfrm>
          <a:prstGeom prst="bentConnector3">
            <a:avLst>
              <a:gd name="adj1" fmla="val -26545"/>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97336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2"/>
          <a:stretch>
            <a:fillRect/>
          </a:stretch>
        </p:blipFill>
        <p:spPr>
          <a:xfrm>
            <a:off x="1213426" y="3903349"/>
            <a:ext cx="642168" cy="789867"/>
          </a:xfrm>
          <a:prstGeom prst="rect">
            <a:avLst/>
          </a:prstGeom>
        </p:spPr>
      </p:pic>
      <p:cxnSp>
        <p:nvCxnSpPr>
          <p:cNvPr id="39" name="直線コネクタ 38"/>
          <p:cNvCxnSpPr>
            <a:cxnSpLocks/>
          </p:cNvCxnSpPr>
          <p:nvPr/>
        </p:nvCxnSpPr>
        <p:spPr>
          <a:xfrm>
            <a:off x="8496124" y="801768"/>
            <a:ext cx="0" cy="5720952"/>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3"/>
          <a:stretch>
            <a:fillRect/>
          </a:stretch>
        </p:blipFill>
        <p:spPr>
          <a:xfrm flipH="1">
            <a:off x="8659290" y="5996710"/>
            <a:ext cx="879391" cy="494658"/>
          </a:xfrm>
          <a:prstGeom prst="rect">
            <a:avLst/>
          </a:prstGeom>
        </p:spPr>
      </p:pic>
      <p:pic>
        <p:nvPicPr>
          <p:cNvPr id="41" name="図 40"/>
          <p:cNvPicPr>
            <a:picLocks noChangeAspect="1"/>
          </p:cNvPicPr>
          <p:nvPr/>
        </p:nvPicPr>
        <p:blipFill>
          <a:blip r:embed="rId14"/>
          <a:stretch>
            <a:fillRect/>
          </a:stretch>
        </p:blipFill>
        <p:spPr>
          <a:xfrm flipH="1">
            <a:off x="9051545" y="2214310"/>
            <a:ext cx="820738" cy="430887"/>
          </a:xfrm>
          <a:prstGeom prst="rect">
            <a:avLst/>
          </a:prstGeom>
        </p:spPr>
      </p:pic>
      <p:sp>
        <p:nvSpPr>
          <p:cNvPr id="42" name="テキスト ボックス 41"/>
          <p:cNvSpPr txBox="1"/>
          <p:nvPr/>
        </p:nvSpPr>
        <p:spPr>
          <a:xfrm>
            <a:off x="945779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879644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136288" y="2532487"/>
            <a:ext cx="4891523" cy="2727098"/>
          </a:xfrm>
          <a:prstGeom prst="bentConnector3">
            <a:avLst>
              <a:gd name="adj1" fmla="val 50000"/>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087518" y="529290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136286" y="5324599"/>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087520" y="522788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528467" y="835870"/>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622412" y="835870"/>
            <a:ext cx="2848443" cy="369332"/>
          </a:xfrm>
          <a:prstGeom prst="rect">
            <a:avLst/>
          </a:prstGeom>
          <a:noFill/>
        </p:spPr>
        <p:txBody>
          <a:bodyPr wrap="square" lIns="91440" tIns="45720" rIns="91440" bIns="45720" rtlCol="0" anchor="t">
            <a:spAutoFit/>
          </a:bodyPr>
          <a:lstStyle/>
          <a:p>
            <a:r>
              <a:rPr kumimoji="1" lang="en-US" altLang="ja-JP" dirty="0">
                <a:ln w="0"/>
                <a:solidFill>
                  <a:schemeClr val="accent1"/>
                </a:solidFill>
                <a:effectLst>
                  <a:outerShdw blurRad="38100" dist="25400" dir="5400000" algn="ctr" rotWithShape="0">
                    <a:srgbClr val="6E747A">
                      <a:alpha val="43000"/>
                    </a:srgbClr>
                  </a:outerShdw>
                </a:effectLst>
                <a:ea typeface="游ゴシック"/>
              </a:rPr>
              <a:t>MCC</a:t>
            </a:r>
            <a:r>
              <a:rPr kumimoji="1" lang="ja-JP" altLang="en-US">
                <a:ln w="0"/>
                <a:solidFill>
                  <a:schemeClr val="accent1"/>
                </a:solidFill>
                <a:effectLst>
                  <a:outerShdw blurRad="38100" dist="25400" dir="5400000" algn="ctr" rotWithShape="0">
                    <a:srgbClr val="6E747A">
                      <a:alpha val="43000"/>
                    </a:srgbClr>
                  </a:outerShdw>
                </a:effectLst>
                <a:ea typeface="游ゴシック"/>
              </a:rPr>
              <a:t>様</a:t>
            </a:r>
            <a:r>
              <a:rPr kumimoji="1" lang="en-US" altLang="ja-JP" dirty="0">
                <a:ln w="0"/>
                <a:solidFill>
                  <a:schemeClr val="accent1"/>
                </a:solidFill>
                <a:effectLst>
                  <a:outerShdw blurRad="38100" dist="25400" dir="5400000" algn="ctr" rotWithShape="0">
                    <a:srgbClr val="6E747A">
                      <a:alpha val="43000"/>
                    </a:srgbClr>
                  </a:outerShdw>
                </a:effectLst>
                <a:ea typeface="游ゴシック"/>
              </a:rPr>
              <a:t> </a:t>
            </a:r>
            <a:r>
              <a:rPr kumimoji="1" lang="ja-JP" altLang="en-US">
                <a:ln w="0"/>
                <a:solidFill>
                  <a:schemeClr val="accent1"/>
                </a:solidFill>
                <a:effectLst>
                  <a:outerShdw blurRad="38100" dist="25400" dir="5400000" algn="ctr" rotWithShape="0">
                    <a:srgbClr val="6E747A">
                      <a:alpha val="43000"/>
                    </a:srgbClr>
                  </a:outerShdw>
                </a:effectLst>
                <a:ea typeface="游ゴシック"/>
              </a:rPr>
              <a:t>環境</a:t>
            </a:r>
            <a:r>
              <a:rPr lang="ja-JP" altLang="en-US">
                <a:ln w="0"/>
                <a:solidFill>
                  <a:schemeClr val="accent1"/>
                </a:solidFill>
                <a:effectLst>
                  <a:outerShdw blurRad="38100" dist="25400" dir="5400000" algn="ctr" rotWithShape="0">
                    <a:srgbClr val="6E747A">
                      <a:alpha val="43000"/>
                    </a:srgbClr>
                  </a:outerShdw>
                </a:effectLst>
                <a:ea typeface="游ゴシック"/>
              </a:rPr>
              <a:t>（AWS含む）</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6" name="テキスト ボックス 55"/>
          <p:cNvSpPr txBox="1"/>
          <p:nvPr/>
        </p:nvSpPr>
        <p:spPr>
          <a:xfrm>
            <a:off x="1016432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5"/>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5"/>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p:cNvSpPr txBox="1"/>
          <p:nvPr/>
        </p:nvSpPr>
        <p:spPr>
          <a:xfrm>
            <a:off x="911124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44029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sp>
        <p:nvSpPr>
          <p:cNvPr id="1036" name="テキスト ボックス 1035"/>
          <p:cNvSpPr txBox="1"/>
          <p:nvPr/>
        </p:nvSpPr>
        <p:spPr>
          <a:xfrm>
            <a:off x="231875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35659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250204" y="538376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sp>
        <p:nvSpPr>
          <p:cNvPr id="4" name="フローチャート: 判断 3"/>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p:cNvCxnSpPr>
            <a:cxnSpLocks/>
            <a:stCxn id="1025" idx="2"/>
            <a:endCxn id="4" idx="1"/>
          </p:cNvCxnSpPr>
          <p:nvPr/>
        </p:nvCxnSpPr>
        <p:spPr>
          <a:xfrm rot="16200000" flipH="1">
            <a:off x="1819718" y="2089093"/>
            <a:ext cx="1034861" cy="1346434"/>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stCxn id="27" idx="2"/>
            <a:endCxn id="38" idx="0"/>
          </p:cNvCxnSpPr>
          <p:nvPr/>
        </p:nvCxnSpPr>
        <p:spPr>
          <a:xfrm rot="5400000">
            <a:off x="707221" y="3074188"/>
            <a:ext cx="1656450" cy="187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p:cNvCxnSpPr>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538223A-3BD3-3F13-E86E-4EDE53A2E3F1}"/>
              </a:ext>
            </a:extLst>
          </p:cNvPr>
          <p:cNvCxnSpPr/>
          <p:nvPr/>
        </p:nvCxnSpPr>
        <p:spPr>
          <a:xfrm>
            <a:off x="65045" y="6130567"/>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051ED-02B7-257C-B26E-F054DEC0685F}"/>
              </a:ext>
            </a:extLst>
          </p:cNvPr>
          <p:cNvCxnSpPr/>
          <p:nvPr/>
        </p:nvCxnSpPr>
        <p:spPr>
          <a:xfrm>
            <a:off x="65044" y="6380514"/>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086AD1C-5573-3AA1-6075-7C3D6A53A5E2}"/>
              </a:ext>
            </a:extLst>
          </p:cNvPr>
          <p:cNvSpPr txBox="1"/>
          <p:nvPr/>
        </p:nvSpPr>
        <p:spPr>
          <a:xfrm>
            <a:off x="689630" y="6010025"/>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61" name="テキスト ボックス 60">
            <a:extLst>
              <a:ext uri="{FF2B5EF4-FFF2-40B4-BE49-F238E27FC236}">
                <a16:creationId xmlns:a16="http://schemas.microsoft.com/office/drawing/2014/main" id="{895BE663-160F-5FA8-247A-EE062F96F349}"/>
              </a:ext>
            </a:extLst>
          </p:cNvPr>
          <p:cNvSpPr txBox="1"/>
          <p:nvPr/>
        </p:nvSpPr>
        <p:spPr>
          <a:xfrm>
            <a:off x="689630" y="6240248"/>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にアクセス時の論理</a:t>
            </a:r>
            <a:r>
              <a:rPr lang="en-US" altLang="ja-JP">
                <a:solidFill>
                  <a:srgbClr val="0070C0"/>
                </a:solidFill>
              </a:rPr>
              <a:t>Flow</a:t>
            </a:r>
            <a:r>
              <a:rPr lang="ja-JP" altLang="en-US">
                <a:solidFill>
                  <a:srgbClr val="0070C0"/>
                </a:solidFill>
              </a:rPr>
              <a:t>（業務視点）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実現方法－文書管理機能</a:t>
            </a:r>
          </a:p>
        </p:txBody>
      </p:sp>
      <p:sp>
        <p:nvSpPr>
          <p:cNvPr id="15" name="テキスト ボックス 14"/>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PowerApps</a:t>
            </a:r>
            <a:r>
              <a:rPr kumimoji="1" lang="ja-JP" altLang="en-US">
                <a:latin typeface="Yu Gothic UI" panose="020B0500000000000000" pitchFamily="50" charset="-128"/>
                <a:ea typeface="Yu Gothic UI" panose="020B0500000000000000" pitchFamily="50" charset="-128"/>
              </a:rPr>
              <a:t>で</a:t>
            </a:r>
            <a:r>
              <a:rPr lang="ja-JP" altLang="en-US"/>
              <a:t>文書</a:t>
            </a:r>
            <a:r>
              <a:rPr kumimoji="1" lang="ja-JP" altLang="en-US">
                <a:latin typeface="Yu Gothic UI" panose="020B0500000000000000" pitchFamily="50" charset="-128"/>
                <a:ea typeface="Yu Gothic UI" panose="020B0500000000000000" pitchFamily="50" charset="-128"/>
              </a:rPr>
              <a:t>フォームを</a:t>
            </a:r>
            <a:r>
              <a:rPr kumimoji="1" lang="zh-CN" altLang="en-US">
                <a:latin typeface="Yu Gothic UI" panose="020B0500000000000000" pitchFamily="50" charset="-128"/>
                <a:ea typeface="Yu Gothic UI" panose="020B0500000000000000" pitchFamily="50" charset="-128"/>
              </a:rPr>
              <a:t>作成。</a:t>
            </a:r>
            <a:endParaRPr kumimoji="1" lang="en-US" altLang="zh-CN">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SQL Server</a:t>
            </a:r>
            <a:r>
              <a:rPr kumimoji="1" lang="ja-JP" altLang="en-US">
                <a:latin typeface="Yu Gothic UI" panose="020B0500000000000000" pitchFamily="50" charset="-128"/>
                <a:ea typeface="Yu Gothic UI" panose="020B0500000000000000" pitchFamily="50" charset="-128"/>
              </a:rPr>
              <a:t>のテーブル（</a:t>
            </a:r>
            <a:r>
              <a:rPr kumimoji="1" lang="zh-CN" altLang="en-US">
                <a:latin typeface="Yu Gothic UI" panose="020B0500000000000000" pitchFamily="50" charset="-128"/>
                <a:ea typeface="Yu Gothic UI" panose="020B0500000000000000" pitchFamily="50" charset="-128"/>
              </a:rPr>
              <a:t>例</a:t>
            </a:r>
            <a:r>
              <a:rPr kumimoji="1" lang="en-US" altLang="zh-CN">
                <a:latin typeface="Yu Gothic UI" panose="020B0500000000000000" pitchFamily="50" charset="-128"/>
                <a:ea typeface="Yu Gothic UI" panose="020B0500000000000000" pitchFamily="50" charset="-128"/>
              </a:rPr>
              <a:t>: </a:t>
            </a:r>
            <a:r>
              <a:rPr kumimoji="1" lang="en-US" altLang="zh-CN" dirty="0" err="1">
                <a:latin typeface="Yu Gothic UI" panose="020B0500000000000000" pitchFamily="50" charset="-128"/>
                <a:ea typeface="Yu Gothic UI" panose="020B0500000000000000" pitchFamily="50" charset="-128"/>
              </a:rPr>
              <a:t>Document</a:t>
            </a:r>
            <a:r>
              <a:rPr kumimoji="1" lang="en-US" altLang="ja-JP" dirty="0" err="1">
                <a:latin typeface="Yu Gothic UI" panose="020B0500000000000000" pitchFamily="50" charset="-128"/>
                <a:ea typeface="Yu Gothic UI" panose="020B0500000000000000" pitchFamily="50" charset="-128"/>
              </a:rPr>
              <a:t>Table</a:t>
            </a:r>
            <a:r>
              <a:rPr kumimoji="1" lang="en-US" altLang="ja-JP">
                <a:latin typeface="Yu Gothic UI" panose="020B0500000000000000" pitchFamily="50" charset="-128"/>
                <a:ea typeface="Yu Gothic UI" panose="020B0500000000000000" pitchFamily="50" charset="-128"/>
              </a:rPr>
              <a:t>: ID, Date, Status</a:t>
            </a:r>
            <a:r>
              <a:rPr kumimoji="1" lang="ja-JP" altLang="en-US">
                <a:latin typeface="Yu Gothic UI" panose="020B0500000000000000" pitchFamily="50" charset="-128"/>
                <a:ea typeface="Yu Gothic UI" panose="020B0500000000000000" pitchFamily="50" charset="-128"/>
              </a:rPr>
              <a:t>）と</a:t>
            </a:r>
            <a:r>
              <a:rPr kumimoji="1" lang="zh-CN" altLang="en-US">
                <a:latin typeface="Yu Gothic UI" panose="020B0500000000000000" pitchFamily="50" charset="-128"/>
                <a:ea typeface="Yu Gothic UI" panose="020B0500000000000000" pitchFamily="50" charset="-128"/>
              </a:rPr>
              <a:t>連携。</a:t>
            </a:r>
            <a:endParaRPr kumimoji="1" lang="en-US" altLang="zh-CN">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文書の</a:t>
            </a:r>
            <a:r>
              <a:rPr kumimoji="1" lang="en-US" altLang="ja-JP">
                <a:latin typeface="Yu Gothic UI" panose="020B0500000000000000" pitchFamily="50" charset="-128"/>
                <a:ea typeface="Yu Gothic UI" panose="020B0500000000000000" pitchFamily="50" charset="-128"/>
              </a:rPr>
              <a:t>CRUD</a:t>
            </a:r>
            <a:r>
              <a:rPr kumimoji="1" lang="zh-CN" altLang="en-US">
                <a:latin typeface="Yu Gothic UI" panose="020B0500000000000000" pitchFamily="50" charset="-128"/>
                <a:ea typeface="Yu Gothic UI" panose="020B0500000000000000" pitchFamily="50" charset="-128"/>
              </a:rPr>
              <a:t>操作（</a:t>
            </a:r>
            <a:r>
              <a:rPr kumimoji="1" lang="en-US" altLang="ja-JP">
                <a:latin typeface="Yu Gothic UI" panose="020B0500000000000000" pitchFamily="50" charset="-128"/>
                <a:ea typeface="Yu Gothic UI" panose="020B0500000000000000" pitchFamily="50" charset="-128"/>
              </a:rPr>
              <a:t>Create, Read, Update, Delete</a:t>
            </a:r>
            <a:r>
              <a:rPr kumimoji="1" lang="ja-JP" altLang="en-US">
                <a:latin typeface="Yu Gothic UI" panose="020B0500000000000000" pitchFamily="50" charset="-128"/>
                <a:ea typeface="Yu Gothic UI" panose="020B0500000000000000" pitchFamily="50" charset="-128"/>
              </a:rPr>
              <a:t>）をサポート。</a:t>
            </a:r>
            <a:endParaRPr kumimoji="1" lang="en-US" altLang="ja-JP">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PowerApps</a:t>
            </a:r>
            <a:r>
              <a:rPr kumimoji="1" lang="ja-JP" altLang="en-US">
                <a:latin typeface="Yu Gothic UI" panose="020B0500000000000000" pitchFamily="50" charset="-128"/>
                <a:ea typeface="Yu Gothic UI" panose="020B0500000000000000" pitchFamily="50" charset="-128"/>
              </a:rPr>
              <a:t>のデータソースとして</a:t>
            </a:r>
            <a:r>
              <a:rPr kumimoji="1" lang="en-US" altLang="ja-JP">
                <a:latin typeface="Yu Gothic UI" panose="020B0500000000000000" pitchFamily="50" charset="-128"/>
                <a:ea typeface="Yu Gothic UI" panose="020B0500000000000000" pitchFamily="50" charset="-128"/>
              </a:rPr>
              <a:t>SQL Server Connector</a:t>
            </a:r>
            <a:r>
              <a:rPr kumimoji="1" lang="ja-JP" altLang="en-US">
                <a:latin typeface="Yu Gothic UI" panose="020B0500000000000000" pitchFamily="50" charset="-128"/>
                <a:ea typeface="Yu Gothic UI" panose="020B0500000000000000" pitchFamily="50" charset="-128"/>
              </a:rPr>
              <a:t>を</a:t>
            </a:r>
            <a:r>
              <a:rPr kumimoji="1" lang="zh-CN" altLang="en-US">
                <a:latin typeface="Yu Gothic UI" panose="020B0500000000000000" pitchFamily="50" charset="-128"/>
                <a:ea typeface="Yu Gothic UI" panose="020B0500000000000000" pitchFamily="50" charset="-128"/>
              </a:rPr>
              <a:t>使用。複数</a:t>
            </a:r>
            <a:r>
              <a:rPr kumimoji="1" lang="ja-JP" altLang="en-US">
                <a:latin typeface="Yu Gothic UI" panose="020B0500000000000000" pitchFamily="50" charset="-128"/>
                <a:ea typeface="Yu Gothic UI" panose="020B0500000000000000" pitchFamily="50" charset="-128"/>
              </a:rPr>
              <a:t>文書のバッチ</a:t>
            </a:r>
            <a:r>
              <a:rPr kumimoji="1" lang="zh-CN" altLang="en-US">
                <a:latin typeface="Yu Gothic UI" panose="020B0500000000000000" pitchFamily="50" charset="-128"/>
                <a:ea typeface="Yu Gothic UI" panose="020B0500000000000000" pitchFamily="50" charset="-128"/>
              </a:rPr>
              <a:t>処理</a:t>
            </a:r>
            <a:r>
              <a:rPr kumimoji="1" lang="ja-JP" altLang="en-US">
                <a:latin typeface="Yu Gothic UI" panose="020B0500000000000000" pitchFamily="50" charset="-128"/>
                <a:ea typeface="Yu Gothic UI" panose="020B0500000000000000" pitchFamily="50" charset="-128"/>
              </a:rPr>
              <a:t>を</a:t>
            </a:r>
            <a:r>
              <a:rPr kumimoji="1" lang="zh-CN" altLang="en-US">
                <a:latin typeface="Yu Gothic UI" panose="020B0500000000000000" pitchFamily="50" charset="-128"/>
                <a:ea typeface="Yu Gothic UI" panose="020B0500000000000000" pitchFamily="50" charset="-128"/>
              </a:rPr>
              <a:t>考慮</a:t>
            </a:r>
            <a:r>
              <a:rPr kumimoji="1" lang="ja-JP" altLang="en-US">
                <a:latin typeface="Yu Gothic UI" panose="020B0500000000000000" pitchFamily="50" charset="-128"/>
                <a:ea typeface="Yu Gothic UI" panose="020B0500000000000000" pitchFamily="50" charset="-128"/>
              </a:rPr>
              <a:t>し、</a:t>
            </a:r>
            <a:r>
              <a:rPr kumimoji="1" lang="en-US" altLang="ja-JP">
                <a:latin typeface="Yu Gothic UI" panose="020B0500000000000000" pitchFamily="50" charset="-128"/>
                <a:ea typeface="Yu Gothic UI" panose="020B0500000000000000" pitchFamily="50" charset="-128"/>
              </a:rPr>
              <a:t>Gallery</a:t>
            </a:r>
            <a:r>
              <a:rPr kumimoji="1" lang="ja-JP" altLang="en-US">
                <a:latin typeface="Yu Gothic UI" panose="020B0500000000000000" pitchFamily="50" charset="-128"/>
                <a:ea typeface="Yu Gothic UI" panose="020B0500000000000000" pitchFamily="50" charset="-128"/>
              </a:rPr>
              <a:t>コントロールでリスト</a:t>
            </a:r>
            <a:r>
              <a:rPr kumimoji="1" lang="zh-CN" altLang="en-US">
                <a:latin typeface="Yu Gothic UI" panose="020B0500000000000000" pitchFamily="50" charset="-128"/>
                <a:ea typeface="Yu Gothic UI" panose="020B0500000000000000" pitchFamily="50" charset="-128"/>
              </a:rPr>
              <a:t>表示。</a:t>
            </a:r>
            <a:endParaRPr kumimoji="1" lang="en-US" altLang="zh-CN">
              <a:latin typeface="Yu Gothic UI" panose="020B0500000000000000" pitchFamily="50" charset="-128"/>
              <a:ea typeface="Yu Gothic UI" panose="020B0500000000000000" pitchFamily="50" charset="-128"/>
            </a:endParaRPr>
          </a:p>
          <a:p>
            <a:pPr algn="l"/>
            <a:r>
              <a:rPr kumimoji="1" lang="ja-JP" altLang="en-US">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a:latin typeface="Yu Gothic UI" panose="020B0500000000000000" pitchFamily="50" charset="-128"/>
              <a:ea typeface="Yu Gothic UI"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実現方法－添付ファイル管理</a:t>
            </a:r>
            <a:endParaRPr lang="ja-JP" altLang="en-US" dirty="0">
              <a:effectLst/>
            </a:endParaRPr>
          </a:p>
        </p:txBody>
      </p:sp>
      <p:sp>
        <p:nvSpPr>
          <p:cNvPr id="15" name="テキスト ボックス 14"/>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ストレージオプション</a:t>
            </a:r>
            <a:r>
              <a:rPr kumimoji="1" lang="en-US" altLang="ja-JP"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Dataverse: </a:t>
            </a:r>
            <a:r>
              <a:rPr kumimoji="1" lang="ja-JP" altLang="en-US" sz="1600" dirty="0">
                <a:latin typeface="Yu Gothic UI" panose="020B0500000000000000" pitchFamily="50" charset="-128"/>
                <a:ea typeface="Yu Gothic UI" panose="020B0500000000000000" pitchFamily="50" charset="-128"/>
              </a:rPr>
              <a:t>ファイル列（</a:t>
            </a:r>
            <a:r>
              <a:rPr kumimoji="1" lang="en-US" altLang="ja-JP" sz="1600" dirty="0">
                <a:latin typeface="Yu Gothic UI" panose="020B0500000000000000" pitchFamily="50" charset="-128"/>
                <a:ea typeface="Yu Gothic UI" panose="020B0500000000000000" pitchFamily="50" charset="-128"/>
              </a:rPr>
              <a:t>File</a:t>
            </a:r>
            <a:r>
              <a:rPr kumimoji="1" lang="ja-JP" altLang="en-US" sz="1600" dirty="0">
                <a:latin typeface="Yu Gothic UI" panose="020B0500000000000000" pitchFamily="50" charset="-128"/>
                <a:ea typeface="Yu Gothic UI" panose="020B0500000000000000" pitchFamily="50" charset="-128"/>
              </a:rPr>
              <a:t>型）を使用。容量制限（標準</a:t>
            </a:r>
            <a:r>
              <a:rPr kumimoji="1" lang="en-US" altLang="ja-JP" sz="1600" dirty="0">
                <a:latin typeface="Yu Gothic UI" panose="020B0500000000000000" pitchFamily="50" charset="-128"/>
                <a:ea typeface="Yu Gothic UI" panose="020B0500000000000000" pitchFamily="50" charset="-128"/>
              </a:rPr>
              <a:t>4GB/</a:t>
            </a:r>
            <a:r>
              <a:rPr kumimoji="1" lang="ja-JP" altLang="en-US" sz="1600" dirty="0">
                <a:latin typeface="Yu Gothic UI" panose="020B0500000000000000" pitchFamily="50" charset="-128"/>
                <a:ea typeface="Yu Gothic UI" panose="020B0500000000000000" pitchFamily="50" charset="-128"/>
              </a:rPr>
              <a:t>ユーザー）を考慮。添付時は</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の</a:t>
            </a:r>
            <a:r>
              <a:rPr kumimoji="1" lang="en-US" altLang="ja-JP" sz="1600" dirty="0">
                <a:latin typeface="Yu Gothic UI" panose="020B0500000000000000" pitchFamily="50" charset="-128"/>
                <a:ea typeface="Yu Gothic UI" panose="020B0500000000000000" pitchFamily="50" charset="-128"/>
              </a:rPr>
              <a:t>Attachment</a:t>
            </a:r>
            <a:r>
              <a:rPr kumimoji="1" lang="ja-JP" altLang="en-US" sz="1600" dirty="0">
                <a:latin typeface="Yu Gothic UI" panose="020B0500000000000000" pitchFamily="50" charset="-128"/>
                <a:ea typeface="Yu Gothic UI" panose="020B0500000000000000" pitchFamily="50" charset="-128"/>
              </a:rPr>
              <a:t>コントロールでアップロード。</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 Document Library</a:t>
            </a:r>
            <a:r>
              <a:rPr kumimoji="1" lang="ja-JP" altLang="en-US" sz="1600" dirty="0">
                <a:latin typeface="Yu Gothic UI" panose="020B0500000000000000" pitchFamily="50" charset="-128"/>
                <a:ea typeface="Yu Gothic UI" panose="020B0500000000000000" pitchFamily="50" charset="-128"/>
              </a:rPr>
              <a:t>を使用。</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から</a:t>
            </a:r>
            <a:r>
              <a:rPr kumimoji="1" lang="en-US" altLang="ja-JP" sz="1600" dirty="0">
                <a:latin typeface="Yu Gothic UI" panose="020B0500000000000000" pitchFamily="50" charset="-128"/>
                <a:ea typeface="Yu Gothic UI" panose="020B0500000000000000" pitchFamily="50" charset="-128"/>
              </a:rPr>
              <a:t>SharePoint Connector</a:t>
            </a:r>
            <a:r>
              <a:rPr kumimoji="1" lang="ja-JP" altLang="en-US" sz="1600" dirty="0">
                <a:latin typeface="Yu Gothic UI" panose="020B0500000000000000" pitchFamily="50" charset="-128"/>
                <a:ea typeface="Yu Gothic UI" panose="020B0500000000000000" pitchFamily="50" charset="-128"/>
              </a:rPr>
              <a:t>でアクセス。ファイル</a:t>
            </a:r>
            <a:r>
              <a:rPr kumimoji="1" lang="en-US" altLang="ja-JP" sz="1600" dirty="0">
                <a:latin typeface="Yu Gothic UI" panose="020B0500000000000000" pitchFamily="50" charset="-128"/>
                <a:ea typeface="Yu Gothic UI" panose="020B0500000000000000" pitchFamily="50" charset="-128"/>
              </a:rPr>
              <a:t>URL</a:t>
            </a:r>
            <a:r>
              <a:rPr kumimoji="1" lang="ja-JP" altLang="en-US" sz="1600" dirty="0">
                <a:latin typeface="Yu Gothic UI" panose="020B0500000000000000" pitchFamily="50" charset="-128"/>
                <a:ea typeface="Yu Gothic UI" panose="020B0500000000000000" pitchFamily="50" charset="-128"/>
              </a:rPr>
              <a:t>を</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に保存。</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err="1">
                <a:latin typeface="Yu Gothic UI" panose="020B0500000000000000" pitchFamily="50" charset="-128"/>
                <a:ea typeface="Yu Gothic UI" panose="020B0500000000000000" pitchFamily="50" charset="-128"/>
              </a:rPr>
              <a:t>SqlServer</a:t>
            </a:r>
            <a:r>
              <a:rPr lang="ja-JP" altLang="en-US" sz="1600" dirty="0">
                <a:latin typeface="Yu Gothic UI" panose="020B0500000000000000" pitchFamily="50" charset="-128"/>
                <a:ea typeface="Yu Gothic UI" panose="020B0500000000000000" pitchFamily="50" charset="-128"/>
              </a:rPr>
              <a:t>の</a:t>
            </a:r>
            <a:r>
              <a:rPr lang="en-US" altLang="ja-JP" sz="1600" dirty="0">
                <a:latin typeface="Yu Gothic UI" panose="020B0500000000000000" pitchFamily="50" charset="-128"/>
                <a:ea typeface="Yu Gothic UI" panose="020B0500000000000000" pitchFamily="50" charset="-128"/>
              </a:rPr>
              <a:t>Blob</a:t>
            </a:r>
            <a:r>
              <a:rPr lang="ja-JP" altLang="en-US" sz="1600" dirty="0">
                <a:latin typeface="Yu Gothic UI" panose="020B0500000000000000" pitchFamily="50" charset="-128"/>
                <a:ea typeface="Yu Gothic UI" panose="020B0500000000000000" pitchFamily="50" charset="-128"/>
              </a:rPr>
              <a:t>列に保存</a:t>
            </a:r>
            <a:r>
              <a:rPr lang="ja-JP" altLang="en-US" sz="1600" dirty="0">
                <a:solidFill>
                  <a:srgbClr val="FF0000"/>
                </a:solidFill>
                <a:latin typeface="Yu Gothic UI" panose="020B0500000000000000" pitchFamily="50" charset="-128"/>
                <a:ea typeface="Yu Gothic UI" panose="020B0500000000000000" pitchFamily="50" charset="-128"/>
              </a:rPr>
              <a:t>（独自の</a:t>
            </a:r>
            <a:r>
              <a:rPr lang="en-US" altLang="ja-JP" sz="1600" dirty="0">
                <a:solidFill>
                  <a:srgbClr val="FF0000"/>
                </a:solidFill>
                <a:latin typeface="Yu Gothic UI" panose="020B0500000000000000" pitchFamily="50" charset="-128"/>
                <a:ea typeface="Yu Gothic UI" panose="020B0500000000000000" pitchFamily="50" charset="-128"/>
              </a:rPr>
              <a:t>Storage</a:t>
            </a:r>
            <a:r>
              <a:rPr lang="ja-JP" altLang="en-US" sz="1600" dirty="0">
                <a:solidFill>
                  <a:srgbClr val="FF0000"/>
                </a:solidFill>
                <a:latin typeface="Yu Gothic UI" panose="020B0500000000000000" pitchFamily="50" charset="-128"/>
                <a:ea typeface="Yu Gothic UI" panose="020B0500000000000000" pitchFamily="50" charset="-128"/>
              </a:rPr>
              <a:t>管理、バックアップ負荷などを考慮し、推奨しません）</a:t>
            </a:r>
            <a:endParaRPr kumimoji="1" lang="en-US" altLang="ja-JP" sz="1600" dirty="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推奨</a:t>
            </a:r>
            <a:r>
              <a:rPr kumimoji="1" lang="en-US" altLang="ja-JP" dirty="0">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600" dirty="0">
                <a:solidFill>
                  <a:srgbClr val="00B050"/>
                </a:solidFill>
                <a:latin typeface="Yu Gothic UI" panose="020B0500000000000000" pitchFamily="50" charset="-128"/>
                <a:ea typeface="Yu Gothic UI" panose="020B0500000000000000" pitchFamily="50" charset="-128"/>
              </a:rPr>
              <a:t>SharePoint</a:t>
            </a:r>
            <a:r>
              <a:rPr lang="ja-JP" altLang="en-US" sz="1600" dirty="0">
                <a:solidFill>
                  <a:srgbClr val="00B050"/>
                </a:solidFill>
                <a:latin typeface="Yu Gothic UI" panose="020B0500000000000000" pitchFamily="50" charset="-128"/>
                <a:ea typeface="Yu Gothic UI" panose="020B0500000000000000" pitchFamily="50" charset="-128"/>
              </a:rPr>
              <a:t>を添付ファイルのストレージとし、</a:t>
            </a:r>
            <a:r>
              <a:rPr lang="en-US" altLang="zh-CN" sz="1600" dirty="0" err="1">
                <a:solidFill>
                  <a:srgbClr val="00B050"/>
                </a:solidFill>
                <a:latin typeface="Yu Gothic UI" panose="020B0500000000000000" pitchFamily="50" charset="-128"/>
                <a:ea typeface="Yu Gothic UI" panose="020B0500000000000000" pitchFamily="50" charset="-128"/>
              </a:rPr>
              <a:t>Sql</a:t>
            </a:r>
            <a:r>
              <a:rPr lang="en-US" altLang="zh-CN" sz="1600" dirty="0">
                <a:solidFill>
                  <a:srgbClr val="00B050"/>
                </a:solidFill>
                <a:latin typeface="Yu Gothic UI" panose="020B0500000000000000" pitchFamily="50" charset="-128"/>
                <a:ea typeface="Yu Gothic UI" panose="020B0500000000000000" pitchFamily="50" charset="-128"/>
              </a:rPr>
              <a:t> Server 2022</a:t>
            </a:r>
            <a:r>
              <a:rPr lang="ja-JP" altLang="en-US" sz="1600" dirty="0">
                <a:solidFill>
                  <a:srgbClr val="00B050"/>
                </a:solidFill>
                <a:latin typeface="Yu Gothic UI" panose="020B0500000000000000" pitchFamily="50" charset="-128"/>
                <a:ea typeface="Yu Gothic UI" panose="020B0500000000000000" pitchFamily="50" charset="-128"/>
              </a:rPr>
              <a:t>はメタデータ管理に使用。</a:t>
            </a:r>
            <a:endParaRPr lang="en-US" altLang="ja-JP" sz="1600" dirty="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理由</a:t>
            </a:r>
            <a:r>
              <a:rPr kumimoji="1" lang="en-US" altLang="ja-JP"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a:t>
            </a:r>
            <a:r>
              <a:rPr kumimoji="1" lang="ja-JP" altLang="en-US" sz="1600" dirty="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Online</a:t>
            </a:r>
            <a:r>
              <a:rPr kumimoji="1" lang="ja-JP" altLang="en-US" sz="1600" dirty="0">
                <a:latin typeface="Yu Gothic UI" panose="020B0500000000000000" pitchFamily="50" charset="-128"/>
                <a:ea typeface="Yu Gothic UI" panose="020B0500000000000000" pitchFamily="50" charset="-128"/>
              </a:rPr>
              <a:t>編集機能の実現はより簡単。</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ファイルタイプ</a:t>
            </a:r>
            <a:r>
              <a:rPr kumimoji="1" lang="en-US" altLang="ja-JP" dirty="0">
                <a:latin typeface="Yu Gothic UI" panose="020B0500000000000000" pitchFamily="50" charset="-128"/>
                <a:ea typeface="Yu Gothic UI" panose="020B0500000000000000" pitchFamily="50" charset="-128"/>
              </a:rPr>
              <a:t>: </a:t>
            </a:r>
            <a:r>
              <a:rPr kumimoji="1" lang="en-US" altLang="ja-JP" sz="1600" dirty="0">
                <a:latin typeface="Yu Gothic UI" panose="020B0500000000000000" pitchFamily="50" charset="-128"/>
                <a:ea typeface="Yu Gothic UI" panose="020B0500000000000000" pitchFamily="50" charset="-128"/>
              </a:rPr>
              <a:t>Office</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Word, Excel, PowerPoint</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PDF</a:t>
            </a:r>
            <a:r>
              <a:rPr kumimoji="1" lang="ja-JP" altLang="en-US" sz="1600" dirty="0">
                <a:latin typeface="Yu Gothic UI" panose="020B0500000000000000" pitchFamily="50" charset="-128"/>
                <a:ea typeface="Yu Gothic UI" panose="020B0500000000000000" pitchFamily="50" charset="-128"/>
              </a:rPr>
              <a:t>をサポート。最大ファイルサイズ</a:t>
            </a:r>
            <a:r>
              <a:rPr kumimoji="1" lang="en-US" altLang="ja-JP" sz="1600" dirty="0">
                <a:latin typeface="Yu Gothic UI" panose="020B0500000000000000" pitchFamily="50" charset="-128"/>
                <a:ea typeface="Yu Gothic UI" panose="020B0500000000000000" pitchFamily="50" charset="-128"/>
              </a:rPr>
              <a:t>: 50MB/</a:t>
            </a:r>
            <a:r>
              <a:rPr kumimoji="1" lang="ja-JP" altLang="en-US" sz="1600" dirty="0">
                <a:latin typeface="Yu Gothic UI" panose="020B0500000000000000" pitchFamily="50" charset="-128"/>
                <a:ea typeface="Yu Gothic UI" panose="020B0500000000000000" pitchFamily="50" charset="-128"/>
              </a:rPr>
              <a:t>ファイル（カスタマイズ可能）。</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注意事項：</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SPO</a:t>
            </a:r>
            <a:r>
              <a:rPr lang="ja-JP" altLang="en-US" sz="1600" dirty="0">
                <a:latin typeface="Yu Gothic UI" panose="020B0500000000000000" pitchFamily="50" charset="-128"/>
                <a:ea typeface="Yu Gothic UI" panose="020B0500000000000000" pitchFamily="50" charset="-128"/>
              </a:rPr>
              <a:t>に保存する場合、多階層</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構造にし、一つの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にファイルを</a:t>
            </a:r>
            <a:r>
              <a:rPr lang="en-US" altLang="ja-JP" sz="1600" dirty="0">
                <a:latin typeface="Yu Gothic UI" panose="020B0500000000000000" pitchFamily="50" charset="-128"/>
                <a:ea typeface="Yu Gothic UI" panose="020B0500000000000000" pitchFamily="50" charset="-128"/>
              </a:rPr>
              <a:t>1000</a:t>
            </a:r>
            <a:r>
              <a:rPr lang="ja-JP" altLang="en-US" sz="1600" dirty="0">
                <a:latin typeface="Yu Gothic UI" panose="020B0500000000000000" pitchFamily="50" charset="-128"/>
                <a:ea typeface="Yu Gothic UI" panose="020B0500000000000000" pitchFamily="50" charset="-128"/>
              </a:rPr>
              <a:t>以内に抑える</a:t>
            </a:r>
            <a:endParaRPr lang="en-US" altLang="ja-JP" sz="1600" dirty="0">
              <a:latin typeface="Yu Gothic UI" panose="020B0500000000000000" pitchFamily="50" charset="-128"/>
              <a:ea typeface="Yu Gothic UI" panose="020B0500000000000000" pitchFamily="50" charset="-128"/>
            </a:endParaRPr>
          </a:p>
        </p:txBody>
      </p:sp>
      <p:pic>
        <p:nvPicPr>
          <p:cNvPr id="3" name="図 2"/>
          <p:cNvPicPr>
            <a:picLocks noChangeAspect="1"/>
          </p:cNvPicPr>
          <p:nvPr/>
        </p:nvPicPr>
        <p:blipFill>
          <a:blip r:embed="rId3"/>
          <a:stretch>
            <a:fillRect/>
          </a:stretch>
        </p:blipFill>
        <p:spPr>
          <a:xfrm>
            <a:off x="7376351" y="985579"/>
            <a:ext cx="4504944" cy="3162226"/>
          </a:xfrm>
          <a:prstGeom prst="rect">
            <a:avLst/>
          </a:prstGeom>
        </p:spPr>
      </p:pic>
      <p:pic>
        <p:nvPicPr>
          <p:cNvPr id="29" name="図 28"/>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p:cNvSpPr txBox="1"/>
          <p:nvPr/>
        </p:nvSpPr>
        <p:spPr>
          <a:xfrm>
            <a:off x="7083552" y="831033"/>
            <a:ext cx="3413760" cy="307777"/>
          </a:xfrm>
          <a:prstGeom prst="rect">
            <a:avLst/>
          </a:prstGeom>
          <a:noFill/>
        </p:spPr>
        <p:txBody>
          <a:bodyPr wrap="square" rtlCol="0">
            <a:spAutoFit/>
          </a:bodyPr>
          <a:lstStyle/>
          <a:p>
            <a:r>
              <a:rPr lang="ja-JP" altLang="en-US" sz="1400" b="1" u="sng">
                <a:solidFill>
                  <a:srgbClr val="0070C0"/>
                </a:solidFill>
              </a:rPr>
              <a:t>添付ファイルは</a:t>
            </a:r>
            <a:r>
              <a:rPr kumimoji="1" lang="en-US" altLang="ja-JP" sz="1400" b="1" u="sng">
                <a:solidFill>
                  <a:srgbClr val="0070C0"/>
                </a:solidFill>
              </a:rPr>
              <a:t>Dataverse</a:t>
            </a:r>
            <a:r>
              <a:rPr lang="ja-JP" altLang="en-US" sz="1400" b="1" u="sng">
                <a:solidFill>
                  <a:srgbClr val="0070C0"/>
                </a:solidFill>
              </a:rPr>
              <a:t>に保存の場合</a:t>
            </a:r>
            <a:endParaRPr kumimoji="1" lang="ja-JP" altLang="en-US" sz="1400" b="1" u="sng">
              <a:solidFill>
                <a:srgbClr val="0070C0"/>
              </a:solidFill>
            </a:endParaRPr>
          </a:p>
        </p:txBody>
      </p:sp>
      <p:sp>
        <p:nvSpPr>
          <p:cNvPr id="31" name="テキスト ボックス 30"/>
          <p:cNvSpPr txBox="1"/>
          <p:nvPr/>
        </p:nvSpPr>
        <p:spPr>
          <a:xfrm>
            <a:off x="7083552" y="4070426"/>
            <a:ext cx="4175760" cy="307777"/>
          </a:xfrm>
          <a:prstGeom prst="rect">
            <a:avLst/>
          </a:prstGeom>
          <a:noFill/>
        </p:spPr>
        <p:txBody>
          <a:bodyPr wrap="square" rtlCol="0">
            <a:spAutoFit/>
          </a:bodyPr>
          <a:lstStyle/>
          <a:p>
            <a:r>
              <a:rPr lang="ja-JP" altLang="en-US" sz="1400" b="1" u="sng">
                <a:solidFill>
                  <a:srgbClr val="0070C0"/>
                </a:solidFill>
              </a:rPr>
              <a:t>添付ファイルは</a:t>
            </a:r>
            <a:r>
              <a:rPr kumimoji="1" lang="en-US" altLang="ja-JP" sz="1400" b="1" u="sng">
                <a:solidFill>
                  <a:srgbClr val="0070C0"/>
                </a:solidFill>
              </a:rPr>
              <a:t>SPO</a:t>
            </a:r>
            <a:r>
              <a:rPr lang="ja-JP" altLang="en-US" sz="1400" b="1" u="sng">
                <a:solidFill>
                  <a:srgbClr val="0070C0"/>
                </a:solidFill>
              </a:rPr>
              <a:t>に保存の場合（お薦め）</a:t>
            </a:r>
            <a:endParaRPr kumimoji="1" lang="ja-JP" altLang="en-US" sz="1400" b="1" u="sng">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実現方法－オンライン編集機能</a:t>
            </a:r>
            <a:endParaRPr lang="ja-JP" altLang="en-US" dirty="0">
              <a:effectLst/>
            </a:endParaRPr>
          </a:p>
        </p:txBody>
      </p:sp>
      <p:sp>
        <p:nvSpPr>
          <p:cNvPr id="15" name="テキスト ボックス 14"/>
          <p:cNvSpPr txBox="1"/>
          <p:nvPr/>
        </p:nvSpPr>
        <p:spPr>
          <a:xfrm>
            <a:off x="414337" y="872591"/>
            <a:ext cx="11363328"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中継としてSharePointを使用。</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編集ツール: </a:t>
            </a:r>
            <a:endParaRPr kumimoji="0" lang="en-US" altLang="zh-CN"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Office 365 Web版（ブラウザ経由）またはDesktop App。PowerAppsから「Edit in Office」ボタンを実装（Launch関数でURLを開く）。 </a:t>
            </a:r>
            <a:endParaRPr kumimoji="0" lang="en-US" altLang="zh-CN" sz="1600" dirty="0">
              <a:latin typeface="Arial" panose="020B0604020202020204" pitchFamily="34" charset="0"/>
            </a:endParaRPr>
          </a:p>
          <a:p>
            <a:pPr lvl="2" eaLnBrk="0" fontAlgn="base" hangingPunct="0">
              <a:spcBef>
                <a:spcPct val="0"/>
              </a:spcBef>
              <a:spcAft>
                <a:spcPct val="0"/>
              </a:spcAft>
            </a:pPr>
            <a:r>
              <a:rPr kumimoji="0" lang="zh-CN" altLang="zh-CN" dirty="0">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ステップ1: ユーザー選択の</a:t>
            </a:r>
            <a:r>
              <a:rPr kumimoji="0" lang="ja-JP" altLang="en-US" sz="1600" dirty="0">
                <a:latin typeface="Arial" panose="020B0604020202020204" pitchFamily="34" charset="0"/>
              </a:rPr>
              <a:t>ファイルを</a:t>
            </a:r>
            <a:r>
              <a:rPr kumimoji="0" lang="en-US" altLang="ja-JP" sz="1600" dirty="0">
                <a:latin typeface="Arial" panose="020B0604020202020204" pitchFamily="34" charset="0"/>
              </a:rPr>
              <a:t>SPO</a:t>
            </a:r>
            <a:r>
              <a:rPr kumimoji="0" lang="ja-JP" altLang="en-US" sz="1600" dirty="0">
                <a:latin typeface="Arial" panose="020B0604020202020204" pitchFamily="34" charset="0"/>
              </a:rPr>
              <a:t>に一時保存</a:t>
            </a:r>
            <a:r>
              <a:rPr kumimoji="0" lang="zh-CN" altLang="zh-CN" sz="1600" dirty="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ステップ2: Office Onlineで開く（例: </a:t>
            </a:r>
            <a:r>
              <a:rPr kumimoji="0" lang="zh-CN" altLang="zh-CN" sz="1600" dirty="0">
                <a:latin typeface="Arial" panose="020B0604020202020204" pitchFamily="34" charset="0"/>
                <a:hlinkClick r:id="rId3"/>
              </a:rPr>
              <a:t>https://office.com/edit?url=[file_url]）</a:t>
            </a:r>
            <a:endParaRPr kumimoji="0" lang="zh-CN" altLang="zh-CN" sz="1600" dirty="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注意点: 同時編集時の競合</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SharePointストレージの場合:</a:t>
            </a:r>
            <a:r>
              <a:rPr kumimoji="0" lang="ja-JP" altLang="en-US" dirty="0">
                <a:solidFill>
                  <a:srgbClr val="00B050"/>
                </a:solidFill>
                <a:latin typeface="Arial" panose="020B0604020202020204" pitchFamily="34" charset="0"/>
              </a:rPr>
              <a:t>（お薦め）</a:t>
            </a:r>
            <a:r>
              <a:rPr kumimoji="0" lang="zh-CN" altLang="zh-CN" dirty="0">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dirty="0">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ステップ1: ユーザー選択のファイル</a:t>
            </a:r>
            <a:r>
              <a:rPr lang="ja-JP" altLang="en-US" sz="1600" dirty="0"/>
              <a:t>の</a:t>
            </a:r>
            <a:r>
              <a:rPr lang="en-US" altLang="ja-JP" sz="1600" dirty="0"/>
              <a:t>SPO</a:t>
            </a:r>
            <a:r>
              <a:rPr lang="ja-JP" altLang="en-US" sz="1600" dirty="0"/>
              <a:t>　</a:t>
            </a:r>
            <a:r>
              <a:rPr lang="zh-CN" altLang="zh-CN" sz="1600" dirty="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dirty="0"/>
              <a:t>ステップ2: Office Onlineで開く（例: </a:t>
            </a:r>
            <a:r>
              <a:rPr lang="zh-CN" altLang="zh-CN" sz="1600" dirty="0">
                <a:hlinkClick r:id="rId4"/>
              </a:rPr>
              <a:t>https://office.com/edit?url=[file_url</a:t>
            </a:r>
            <a:r>
              <a:rPr lang="zh-CN" altLang="zh-CN" sz="1600" dirty="0"/>
              <a:t>]）</a:t>
            </a:r>
            <a:endParaRPr lang="en-US" altLang="zh-CN" sz="1600" dirty="0"/>
          </a:p>
          <a:p>
            <a:pPr marL="742950" lvl="1" indent="-285750" eaLnBrk="0" fontAlgn="base" hangingPunct="0">
              <a:spcBef>
                <a:spcPct val="0"/>
              </a:spcBef>
              <a:spcAft>
                <a:spcPct val="0"/>
              </a:spcAft>
              <a:buFont typeface="Arial" panose="020B0604020202020204" pitchFamily="34" charset="0"/>
              <a:buChar char="•"/>
            </a:pPr>
            <a:r>
              <a:rPr lang="ja-JP" altLang="en-US" sz="1600" dirty="0"/>
              <a:t>競合編集の問題はありません。</a:t>
            </a:r>
            <a:endParaRPr lang="en-US" altLang="zh-CN" sz="1600" dirty="0"/>
          </a:p>
          <a:p>
            <a:pPr marL="285750" indent="-285750" eaLnBrk="0" fontAlgn="base" hangingPunct="0">
              <a:spcBef>
                <a:spcPct val="0"/>
              </a:spcBef>
              <a:spcAft>
                <a:spcPct val="0"/>
              </a:spcAft>
              <a:buFont typeface="Arial" panose="020B0604020202020204" pitchFamily="34" charset="0"/>
              <a:buChar char="•"/>
            </a:pPr>
            <a:r>
              <a:rPr kumimoji="0" lang="en-US" altLang="ja-JP" dirty="0">
                <a:latin typeface="Arial" panose="020B0604020202020204" pitchFamily="34" charset="0"/>
              </a:rPr>
              <a:t>SharePoint</a:t>
            </a:r>
            <a:r>
              <a:rPr kumimoji="0" lang="zh-CN" altLang="zh-CN" dirty="0">
                <a:latin typeface="Arial" panose="020B0604020202020204" pitchFamily="34" charset="0"/>
              </a:rPr>
              <a:t>ストレージの</a:t>
            </a:r>
            <a:r>
              <a:rPr kumimoji="0" lang="ja-JP" altLang="en-US" dirty="0">
                <a:latin typeface="Arial" panose="020B0604020202020204" pitchFamily="34" charset="0"/>
              </a:rPr>
              <a:t>場合、オンライン編集とユーザにより</a:t>
            </a:r>
            <a:r>
              <a:rPr kumimoji="0" lang="en-US" altLang="ja-JP" dirty="0">
                <a:latin typeface="Arial" panose="020B0604020202020204" pitchFamily="34" charset="0"/>
              </a:rPr>
              <a:t>Download/Upload</a:t>
            </a:r>
            <a:r>
              <a:rPr kumimoji="0" lang="ja-JP" altLang="en-US" dirty="0">
                <a:latin typeface="Arial" panose="020B0604020202020204" pitchFamily="34" charset="0"/>
              </a:rPr>
              <a:t>の差異もありません。</a:t>
            </a:r>
            <a:endParaRPr kumimoji="0" lang="zh-CN" altLang="zh-CN" dirty="0">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1EB569-1790-46AF-B846-C3C8AF03910D}">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259acf4b-b80a-47bc-9c5c-11234d21311e"/>
    <ds:schemaRef ds:uri="http://www.w3.org/XML/1998/namespace"/>
    <ds:schemaRef ds:uri="http://purl.org/dc/dcmitype/"/>
  </ds:schemaRefs>
</ds:datastoreItem>
</file>

<file path=customXml/itemProps2.xml><?xml version="1.0" encoding="utf-8"?>
<ds:datastoreItem xmlns:ds="http://schemas.openxmlformats.org/officeDocument/2006/customXml" ds:itemID="{4216C17B-9ACF-4273-9EF4-F7A543FAF213}">
  <ds:schemaRefs/>
</ds:datastoreItem>
</file>

<file path=customXml/itemProps3.xml><?xml version="1.0" encoding="utf-8"?>
<ds:datastoreItem xmlns:ds="http://schemas.openxmlformats.org/officeDocument/2006/customXml" ds:itemID="{BCB922EE-95E3-497F-8326-C2ABF66A4B77}">
  <ds:schemaRefs/>
</ds:datastoreItem>
</file>

<file path=docProps/app.xml><?xml version="1.0" encoding="utf-8"?>
<Properties xmlns="http://schemas.openxmlformats.org/officeDocument/2006/extended-properties" xmlns:vt="http://schemas.openxmlformats.org/officeDocument/2006/docPropsVTypes">
  <Template>MCG_jp_rev1</Template>
  <TotalTime>58</TotalTime>
  <Words>10049</Words>
  <Application>Microsoft Office PowerPoint</Application>
  <PresentationFormat>ワイド画面</PresentationFormat>
  <Paragraphs>1241</Paragraphs>
  <Slides>28</Slides>
  <Notes>27</Notes>
  <HiddenSlides>0</HiddenSlides>
  <MMClips>0</MMClips>
  <ScaleCrop>false</ScaleCrop>
  <HeadingPairs>
    <vt:vector size="8" baseType="variant">
      <vt:variant>
        <vt:lpstr>使用されているフォント</vt:lpstr>
      </vt:variant>
      <vt:variant>
        <vt:i4>14</vt:i4>
      </vt:variant>
      <vt:variant>
        <vt:lpstr>テーマ</vt:lpstr>
      </vt:variant>
      <vt:variant>
        <vt:i4>6</vt:i4>
      </vt:variant>
      <vt:variant>
        <vt:lpstr>埋め込まれた OLE サーバー</vt:lpstr>
      </vt:variant>
      <vt:variant>
        <vt:i4>1</vt:i4>
      </vt:variant>
      <vt:variant>
        <vt:lpstr>スライド タイトル</vt:lpstr>
      </vt:variant>
      <vt:variant>
        <vt:i4>28</vt:i4>
      </vt:variant>
    </vt:vector>
  </HeadingPairs>
  <TitlesOfParts>
    <vt:vector size="49" baseType="lpstr">
      <vt:lpstr>Arial Unicode MS</vt:lpstr>
      <vt:lpstr>DengXian 本文</vt:lpstr>
      <vt:lpstr>Meiryo UI</vt:lpstr>
      <vt:lpstr>ＭＳ Ｐゴシック</vt:lpstr>
      <vt:lpstr>Yu Gothic UI</vt:lpstr>
      <vt:lpstr>游ゴシック</vt:lpstr>
      <vt:lpstr>游ゴシック 本文</vt:lpstr>
      <vt:lpstr>Arial</vt:lpstr>
      <vt:lpstr>Calibri</vt:lpstr>
      <vt:lpstr>Calibri Light</vt:lpstr>
      <vt:lpstr>Gill Sans MT</vt:lpstr>
      <vt:lpstr>Verdana</vt:lpstr>
      <vt:lpstr>Wingdings</vt:lpstr>
      <vt:lpstr>Wingdings 2</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（製品仕様書管理） Power Apps + Sql server 提案と見積</vt:lpstr>
      <vt:lpstr>前書き</vt:lpstr>
      <vt:lpstr>目次</vt:lpstr>
      <vt:lpstr>提案の背景</vt:lpstr>
      <vt:lpstr>システム概要</vt:lpstr>
      <vt:lpstr>全体アーキテクチャ 添付ファイルはSharePoint保存</vt:lpstr>
      <vt:lpstr>実現方法－文書管理機能</vt:lpstr>
      <vt:lpstr>実現方法－添付ファイル管理</vt:lpstr>
      <vt:lpstr>実現方法－オンライン編集機能</vt:lpstr>
      <vt:lpstr>実現方法－一括ダウンロード機能</vt:lpstr>
      <vt:lpstr>実現方法－検索機能１</vt:lpstr>
      <vt:lpstr>実現方法－ 検索機能２</vt:lpstr>
      <vt:lpstr>実現方法－パフォーマンス最適化</vt:lpstr>
      <vt:lpstr>実現方法－権限管理</vt:lpstr>
      <vt:lpstr>実現方法－ユーザ別の属性管理（Option）</vt:lpstr>
      <vt:lpstr>データ移行</vt:lpstr>
      <vt:lpstr>機能一覧※ご提示頂いた「【新アプリ】機能要件一覧 V1.1.xlsx」の中項目単位で抽出</vt:lpstr>
      <vt:lpstr>機能一覧</vt:lpstr>
      <vt:lpstr>機能一覧</vt:lpstr>
      <vt:lpstr>機能一覧</vt:lpstr>
      <vt:lpstr>プロジェクトリスク</vt:lpstr>
      <vt:lpstr>スケジュール表</vt:lpstr>
      <vt:lpstr>見積もり</vt:lpstr>
      <vt:lpstr>結論</vt:lpstr>
      <vt:lpstr>備考</vt:lpstr>
      <vt:lpstr>アーキテクチャ全体 添付ファイルはDaTAVERSE保存（案B）</vt:lpstr>
      <vt:lpstr>POC範囲</vt:lpstr>
      <vt:lpstr>サポートとメンテナンス－瑕疵範囲、保守提案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5</cp:revision>
  <dcterms:created xsi:type="dcterms:W3CDTF">2023-05-25T05:41:00Z</dcterms:created>
  <dcterms:modified xsi:type="dcterms:W3CDTF">2025-09-19T06:16:32Z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