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Lst>
  <p:notesMasterIdLst>
    <p:notesMasterId r:id="rId26"/>
  </p:notesMasterIdLst>
  <p:handoutMasterIdLst>
    <p:handoutMasterId r:id="rId27"/>
  </p:handoutMasterIdLst>
  <p:sldIdLst>
    <p:sldId id="2147479371" r:id="rId9"/>
    <p:sldId id="2147479372" r:id="rId10"/>
    <p:sldId id="2147479373" r:id="rId11"/>
    <p:sldId id="2147479374" r:id="rId12"/>
    <p:sldId id="2147479375" r:id="rId13"/>
    <p:sldId id="2147479376" r:id="rId14"/>
    <p:sldId id="2147479370" r:id="rId15"/>
    <p:sldId id="2147482752" r:id="rId16"/>
    <p:sldId id="2147482780" r:id="rId17"/>
    <p:sldId id="2147482779" r:id="rId18"/>
    <p:sldId id="2147482748" r:id="rId19"/>
    <p:sldId id="256" r:id="rId20"/>
    <p:sldId id="2147482781" r:id="rId21"/>
    <p:sldId id="2147482782" r:id="rId22"/>
    <p:sldId id="2147479369" r:id="rId23"/>
    <p:sldId id="2147479367" r:id="rId24"/>
    <p:sldId id="2147479366" r:id="rId25"/>
  </p:sldIdLst>
  <p:sldSz cx="12192000" cy="6858000"/>
  <p:notesSz cx="6858000" cy="9144000"/>
  <p:custDataLst>
    <p:tags r:id="rId28"/>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2147479371"/>
            <p14:sldId id="2147479372"/>
            <p14:sldId id="2147479373"/>
            <p14:sldId id="2147479374"/>
            <p14:sldId id="2147479375"/>
            <p14:sldId id="2147479376"/>
            <p14:sldId id="2147479370"/>
            <p14:sldId id="2147482752"/>
            <p14:sldId id="2147482780"/>
            <p14:sldId id="2147482779"/>
            <p14:sldId id="2147482748"/>
            <p14:sldId id="256"/>
            <p14:sldId id="2147482781"/>
            <p14:sldId id="2147482782"/>
            <p14:sldId id="2147479369"/>
            <p14:sldId id="2147479367"/>
            <p14:sldId id="2147479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7073" autoAdjust="0"/>
  </p:normalViewPr>
  <p:slideViewPr>
    <p:cSldViewPr snapToGrid="0">
      <p:cViewPr varScale="1">
        <p:scale>
          <a:sx n="199" d="100"/>
          <a:sy n="199" d="100"/>
        </p:scale>
        <p:origin x="893" y="1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2025/8/20</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840" units="cm"/>
          <inkml:channel name="Y" type="integer" max="2160" units="cm"/>
          <inkml:channel name="T" type="integer" max="2.14748E9" units="dev"/>
        </inkml:traceFormat>
        <inkml:channelProperties>
          <inkml:channelProperty channel="X" name="resolution" value="54.85714" units="1/cm"/>
          <inkml:channelProperty channel="Y" name="resolution" value="55.38462" units="1/cm"/>
          <inkml:channelProperty channel="T" name="resolution" value="1" units="1/dev"/>
        </inkml:channelProperties>
      </inkml:inkSource>
      <inkml:timestamp xml:id="ts0" timeString="2025-08-20T08:19:22.790"/>
    </inkml:context>
    <inkml:brush xml:id="br0">
      <inkml:brushProperty name="width" value="0.05292" units="cm"/>
      <inkml:brushProperty name="height" value="0.05292" units="cm"/>
      <inkml:brushProperty name="color" value="#FF0000"/>
    </inkml:brush>
  </inkml:definitions>
  <inkml:trace contextRef="#ctx0" brushRef="#br0">2461 8140 0,'35'0'157,"35"0"-126,-43 0-31,79-8 31,88-1 0,-80 9-15,28 0 0,-37 0-1,-16 0 1,16-9 0,45 9-1,9 0 1,-9 0-1,-62 0 1,9 0 0,-79 0-16,17 0 15,36 0 1,-27 0-16,62 0 16,52 0-1,-8 0 1,-35 0 15,-62 0-15,0 0-1,0 0 1,44 18 0,17-10-1,36 1 1,18-9-1,-36 0 1,-70 0-16,26 0 16,18 0-1,17 0 1,10 0 0,17 0-1,-9 0 16,-80 0-31,28 0 16,237 0 0,-229 0-1,123 0 1,-114 0-16,-17 0 16,122 18-1,-114-18-15,97 35 16,36-17-1,-10 17 1,-8-17 0,-54-18-1,-25 0 1,-45 0 0,-9 8-1,36 10 16,-27-9-15,-26 0-16,0 0 16,167 26-1,-53-26 1,1-9 0,17 26-1,35 1 1,0-27-1,-8 8 1,-1-8 0,-43 0-1,17 0 1,-36 0 0,-69 0-1,-28 0 1,160 0-1,-36 0 1,0 0 0,-17 0-1,8 0 1,1 0 0,17-17-1,-62 17 1,44 0-1,-87 0-15,-1-9 16,-9 9-16,9-9 16,150 9-1,-141 0 1,168 0 0,-124 0 15,-26 0-16,-18 0 1,-35 0 0,-1 0-1,-17 0 1,18 0 0,9 0-1,-36 0-15,9 0 16,44 0-1,-44 0-15,9 0 16,62 0 0,-62 0-1,-27 0 1,-8 0 0,17 0 15,-17 0-31,-9 0 15,35 0 1,0 9 0,-27 0-16,1 0 15,9-9 1,8 0-16,-9 17 16,27-8-1,-35 0-15,17 0 16,-26-9-1,-9 26 64,0 1-79,0 17 31</inkml:trace>
  <inkml:trace contextRef="#ctx0" brushRef="#br0" timeOffset="2803.09">17771 8176 0,'9'0'47,"26"0"-32,-8 0-15,70 0 32,123-44-17,-114 35-15,26-9 16,124-17 0,-124 26-16,54-17 15,96-27 1,-194 44-16,27-18 15,52 10 1,-61 8-16,44-18 16,18 10-1,26-1 1,26-17 0,-8 17 15,-18-8-31,-35 26 31,8-27-15,-26 1-1,-97 17 1,-26 9 15,35 0-15,17 18-1,45 8 1,-18 9 0,-44-8-1,-35-1 1,-1 18 0,10 9-1,26 27 16,-45-71-15,45 88 0,-44-71-16,0 0 15,26 71 1,-35-44 0,9-17-1,-9-10 1,0-8-1,0 8 1,-79 9 0,52-17-1,-34 9-15,-89 61 32,88-71-32,-97 28 15,45-10 1,-10-9-16,-290 54 31,131-36-15,63-27-1,26-8 1,0-9 0,17 0-1,19 18 1,69-9-16,10-9 15,-9 35-15,8-35 16,-114 0 0,133 0-1,-116 0 1,80 0 0,9-9-1,9 0 16,17 0-15,18-17 0,9-18-1,-27-53 1,0 0 0,27 53-16,17-27 15,-17-17 1,9 53-16,17 8 15,0-26 1,0 27-16,-9-36 16,10-8-1,8 17 1,0 17 0,0 19-1,0-10 16,17 19-15,1-10 0,-9 9-16</inkml:trace>
  <inkml:trace contextRef="#ctx0" brushRef="#br0" timeOffset="5330.04">22057 8079 0,'9'-18'125,"97"-26"-94,44 0 0,44 35-15,-132-9-1,88 18 1,0 0 0,17 0-1,10 0 1,-45 0-1,-17 0 1,-10 0 0,19-17-1,26 17 1,-88 0 0,8 0-16,9 0 15,-61 0-15,61 0 16,18 0-1,9 0 1,203 0 0,-150 0-1,26 0 1,-44 0 0,-44 0-1,-88 0-15,9 0 16,-10 0-1,19 17 48,-18-17-63,35 27 31,-44-10-31,26 36 31,-17-9-15,17 27 0,-17-18-1,0-9 1,0-9 0,17 53-1,-17-61-15,-9-9 16,0 17-16,9-18 15,-9 19 1,0-1-16,9 0 16,-9-8-1,0 17 1,0 0 0,0-18-1,0-8 16,-9 0-31,-9-9 16,-43 35 0,43-27-16,-8 10 15,-54 26 1,-61 17 0,0-26-1,17-8-15,-175-19 16,122 1-1,36-1 1,-97-17 0,17 0-1,36 0 1,-35 0 0,-18 0-1,-9 0 1,26 0 15,115 0-31,36 0 16,-62-35-1,96 9 1,-17-18 0,9 8-1,9 1 1,-9-27-1,26-35 1,-17 0 0,35 9-1,0-18 1,0 0 0,0 45-1,0-10-15,18-26 31,-10 53-31,1-9 16,27-9 0,-36 27-1,8 26 17</inkml:trace>
  <inkml:trace contextRef="#ctx0" brushRef="#br0" timeOffset="27789.14">2849 9578 0,'17'0'203,"-8"0"-172,0 0 94,9 0 156,-1 0-265,-8 0-16,18 0 31,43 0-15,-61-9-1,9 9 1,-10 0 15,19 0 829,-10-18-829,1 18 31,-9 0-15,17-8-16,-17 8-15,18 0 15,-19 0-15,19 0-16,8-9 16,27 9-1,-36 0-15,27 0 16,-9 0-1,18 0 1,-18 0 0,9 0-1,9 0 1,26 0 0,-9 0-1,-26 0 16,18 0-15,-45 0-16,1 0 16,43 0-1,-26 0 1,-17 0 0,-18 0-1,8 0 1,-8 0-1,9 0 1,0 0 0,-10 0-1,10 0 1,0 0 15,8 0 0,1 0-15,-1 0 0,-8 0-1,17 0 1,-17 0-16,-1 0 16,18 0-1,10 0 1,-19 0-1,-17 0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8EB5-2FAD-B0E2-242F-A4E1CF07C5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3BD91E-14F6-A57F-8761-2C9B99D41D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35F8B7-0B3F-1757-40A9-57955E5E94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66D19F-704B-4E61-E9F5-9AB77F334A2A}"/>
              </a:ext>
            </a:extLst>
          </p:cNvPr>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20561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rgbClr val="C00000"/>
                </a:solidFill>
              </a:rPr>
              <a:t>資産所管部署</a:t>
            </a:r>
            <a:r>
              <a:rPr kumimoji="1" lang="en-US" altLang="ja-JP" sz="1200">
                <a:solidFill>
                  <a:srgbClr val="C00000"/>
                </a:solidFill>
              </a:rPr>
              <a:t>/</a:t>
            </a:r>
            <a:r>
              <a:rPr kumimoji="1" lang="ja-JP" altLang="en-US" sz="1200">
                <a:solidFill>
                  <a:srgbClr val="C00000"/>
                </a:solidFill>
              </a:rPr>
              <a:t>所属組織設定関係：</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ja-JP"/>
            </a:br>
            <a:r>
              <a:rPr lang="ja-JP" altLang="en-US"/>
              <a:t>①ユーザ系・組織系：入力担当者・投資担当所属</a:t>
            </a:r>
            <a:r>
              <a:rPr lang="en-US" altLang="ja-JP"/>
              <a:t>(</a:t>
            </a:r>
            <a:r>
              <a:rPr lang="ja-JP" altLang="en-US"/>
              <a:t>入力担当部署</a:t>
            </a:r>
            <a:r>
              <a:rPr lang="en-US" altLang="ja-JP"/>
              <a:t>)</a:t>
            </a:r>
            <a:r>
              <a:rPr lang="ja-JP" altLang="en-US"/>
              <a:t>：整合性チェック不要、投資担当所属は編集可能　→代理入力者、投資担当部署所属ユーザ見える／デフォルト：入力担当者の所属</a:t>
            </a:r>
            <a:br>
              <a:rPr lang="ja-JP" altLang="en-US"/>
            </a:br>
            <a:r>
              <a:rPr lang="ja-JP" altLang="en-US"/>
              <a:t>②組織系：資産所管部署：編集・選択可能（確認待ち：組織コード持っていないユーザ）　→資産所管部署所属ユーザ見える／デフォルト：入力担当者の所属</a:t>
            </a:r>
            <a:br>
              <a:rPr lang="ja-JP" altLang="en-US"/>
            </a:br>
            <a:r>
              <a:rPr lang="ja-JP" altLang="en-US"/>
              <a:t>③組織系：閲覧可能部署　→　自動設定不要、個別設定だけ　　　　画面入力可能</a:t>
            </a:r>
            <a:br>
              <a:rPr lang="ja-JP" altLang="en-US"/>
            </a:br>
            <a:r>
              <a:rPr lang="ja-JP" altLang="en-US"/>
              <a:t>④ユーザ系：申請者、中間承認者、最終承認者　→　案件毎関わるユーザ見える　　　画面入力可能</a:t>
            </a:r>
          </a:p>
          <a:p>
            <a:br>
              <a:rPr kumimoji="1" lang="en-US" altLang="ja-JP"/>
            </a:br>
            <a:r>
              <a:rPr kumimoji="1" lang="ja-JP" altLang="en-US"/>
              <a:t>メモ（決定要）：</a:t>
            </a:r>
            <a:br>
              <a:rPr kumimoji="1" lang="en-US" altLang="ja-JP"/>
            </a:br>
            <a:r>
              <a:rPr kumimoji="1" lang="en-US" altLang="ja-JP"/>
              <a:t>1.</a:t>
            </a:r>
            <a:r>
              <a:rPr kumimoji="1" lang="ja-JP" altLang="en-US"/>
              <a:t>　組織桁数：現行</a:t>
            </a:r>
            <a:r>
              <a:rPr kumimoji="1" lang="en-US" altLang="ja-JP"/>
              <a:t>11</a:t>
            </a:r>
            <a:r>
              <a:rPr kumimoji="1" lang="ja-JP" altLang="en-US"/>
              <a:t>桁、今後も</a:t>
            </a:r>
            <a:r>
              <a:rPr kumimoji="1" lang="en-US" altLang="ja-JP"/>
              <a:t>11</a:t>
            </a:r>
            <a:r>
              <a:rPr kumimoji="1" lang="ja-JP" altLang="en-US"/>
              <a:t>桁　　→所管は</a:t>
            </a:r>
            <a:r>
              <a:rPr kumimoji="1" lang="en-US" altLang="ja-JP"/>
              <a:t>11</a:t>
            </a:r>
            <a:r>
              <a:rPr kumimoji="1" lang="ja-JP" altLang="en-US"/>
              <a:t>桁の現況のまま、閲覧権限の組織コードは</a:t>
            </a:r>
            <a:r>
              <a:rPr kumimoji="1" lang="en-US" altLang="ja-JP"/>
              <a:t>MCC</a:t>
            </a:r>
            <a:r>
              <a:rPr kumimoji="1" lang="ja-JP" altLang="en-US"/>
              <a:t>組織リストの対象組織</a:t>
            </a:r>
            <a:r>
              <a:rPr kumimoji="1" lang="en-US" altLang="ja-JP"/>
              <a:t>ID</a:t>
            </a:r>
          </a:p>
          <a:p>
            <a:r>
              <a:rPr kumimoji="1" lang="en-US" altLang="ja-JP" sz="1200">
                <a:solidFill>
                  <a:srgbClr val="C00000"/>
                </a:solidFill>
              </a:rPr>
              <a:t>2. </a:t>
            </a:r>
            <a:r>
              <a:rPr kumimoji="1" lang="ja-JP" altLang="en-US" sz="1200">
                <a:solidFill>
                  <a:srgbClr val="C00000"/>
                </a:solidFill>
              </a:rPr>
              <a:t> 資産所管担当者 </a:t>
            </a:r>
            <a:r>
              <a:rPr kumimoji="1" lang="en-US" altLang="ja-JP" sz="1200">
                <a:solidFill>
                  <a:srgbClr val="C00000"/>
                </a:solidFill>
              </a:rPr>
              <a:t>(</a:t>
            </a:r>
            <a:r>
              <a:rPr kumimoji="1" lang="ja-JP" altLang="en-US" sz="1200">
                <a:solidFill>
                  <a:srgbClr val="C00000"/>
                </a:solidFill>
              </a:rPr>
              <a:t>不要） </a:t>
            </a:r>
            <a:endParaRPr kumimoji="1" lang="en-US" altLang="ja-JP" sz="1200">
              <a:solidFill>
                <a:srgbClr val="C00000"/>
              </a:solidFill>
            </a:endParaRPr>
          </a:p>
          <a:p>
            <a:endParaRPr kumimoji="1" lang="en-US" altLang="ja-JP"/>
          </a:p>
          <a:p>
            <a:r>
              <a:rPr kumimoji="1" lang="ja-JP" altLang="en-US"/>
              <a:t>業務：下書き機能、機能として可能（技術観点）、</a:t>
            </a:r>
            <a:r>
              <a:rPr kumimoji="1" lang="en-US" altLang="ja-JP"/>
              <a:t>10</a:t>
            </a:r>
            <a:r>
              <a:rPr kumimoji="1" lang="ja-JP" altLang="en-US"/>
              <a:t>月末は無理（プロジェクト観点）。</a:t>
            </a:r>
            <a:endParaRPr kumimoji="1" lang="en-US" altLang="ja-JP"/>
          </a:p>
        </p:txBody>
      </p:sp>
      <p:sp>
        <p:nvSpPr>
          <p:cNvPr id="4" name="スライド番号プレースホルダー 3"/>
          <p:cNvSpPr>
            <a:spLocks noGrp="1"/>
          </p:cNvSpPr>
          <p:nvPr>
            <p:ph type="sldNum" sz="quarter" idx="5"/>
          </p:nvPr>
        </p:nvSpPr>
        <p:spPr/>
        <p:txBody>
          <a:bodyPr/>
          <a:lstStyle/>
          <a:p>
            <a:fld id="{DF61EA0F-A667-4B49-8422-0062BC55E249}" type="slidenum">
              <a:rPr lang="en-US" smtClean="0"/>
              <a:pPr/>
              <a:t>9</a:t>
            </a:fld>
            <a:endParaRPr lang="en-US"/>
          </a:p>
        </p:txBody>
      </p:sp>
    </p:spTree>
    <p:extLst>
      <p:ext uri="{BB962C8B-B14F-4D97-AF65-F5344CB8AC3E}">
        <p14:creationId xmlns:p14="http://schemas.microsoft.com/office/powerpoint/2010/main" val="110046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319093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extLst>
      <p:ext uri="{BB962C8B-B14F-4D97-AF65-F5344CB8AC3E}">
        <p14:creationId xmlns:p14="http://schemas.microsoft.com/office/powerpoint/2010/main" val="326426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3592438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512610" y="431005"/>
            <a:ext cx="4243429"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513969" y="432000"/>
            <a:ext cx="4246090"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green_circular_text">
    <p:spTree>
      <p:nvGrpSpPr>
        <p:cNvPr id="1" name=""/>
        <p:cNvGrpSpPr/>
        <p:nvPr/>
      </p:nvGrpSpPr>
      <p:grpSpPr>
        <a:xfrm>
          <a:off x="0" y="0"/>
          <a:ext cx="0" cy="0"/>
          <a:chOff x="0" y="0"/>
          <a:chExt cx="0" cy="0"/>
        </a:xfrm>
      </p:grpSpPr>
      <p:sp>
        <p:nvSpPr>
          <p:cNvPr id="12" name="スライド番号プレースホルダー 3">
            <a:extLst>
              <a:ext uri="{FF2B5EF4-FFF2-40B4-BE49-F238E27FC236}">
                <a16:creationId xmlns:a16="http://schemas.microsoft.com/office/drawing/2014/main" id="{9154874E-585B-8A05-2CDC-1474B6AEEBC6}"/>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30">
                <a:solidFill>
                  <a:schemeClr val="tx1"/>
                </a:solidFill>
                <a:latin typeface="+mj-lt"/>
              </a:defRPr>
            </a:lvl1pPr>
          </a:lstStyle>
          <a:p>
            <a:fld id="{48394356-8693-4048-8EAF-2BF05B04AA80}" type="slidenum">
              <a:rPr lang="ja-JP" altLang="en-US" smtClean="0"/>
              <a:pPr/>
              <a:t>‹#›</a:t>
            </a:fld>
            <a:endParaRPr lang="ja-JP" altLang="en-US"/>
          </a:p>
        </p:txBody>
      </p:sp>
      <p:sp>
        <p:nvSpPr>
          <p:cNvPr id="11" name="フッター プレースホルダー 2">
            <a:extLst>
              <a:ext uri="{FF2B5EF4-FFF2-40B4-BE49-F238E27FC236}">
                <a16:creationId xmlns:a16="http://schemas.microsoft.com/office/drawing/2014/main" id="{BF1224ED-0F96-677B-6766-A667DE634105}"/>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 altLang="ja-JP"/>
              <a:t>Mitsubishi Chemical </a:t>
            </a:r>
            <a:r>
              <a:rPr lang="en-US" altLang="ja-JP" dirty="0"/>
              <a:t>Group</a:t>
            </a:r>
            <a:r>
              <a:rPr lang="en" altLang="ja-JP"/>
              <a:t> Corporation </a:t>
            </a:r>
            <a:endParaRPr lang="ja-JP" altLang="en-US"/>
          </a:p>
        </p:txBody>
      </p:sp>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en" altLang="ja-JP"/>
              <a:t>Title Arial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1187355"/>
            <a:ext cx="11550650" cy="5049933"/>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 altLang="ja-JP"/>
              <a:t>Text Arial 16pt / Line spacing 1.5 </a:t>
            </a:r>
            <a:br>
              <a:rPr kumimoji="1" lang="en-US" altLang="ja-JP"/>
            </a:br>
            <a:r>
              <a:rPr kumimoji="1" lang="en-US" altLang="ja-JP"/>
              <a:t>Theme Color</a:t>
            </a:r>
            <a:r>
              <a:rPr kumimoji="1" lang="ja-JP" altLang="en-US"/>
              <a:t>：</a:t>
            </a:r>
            <a:r>
              <a:rPr kumimoji="1" lang="en-US" altLang="ja-JP"/>
              <a:t>Blue and Cool gray </a:t>
            </a:r>
          </a:p>
        </p:txBody>
      </p:sp>
      <p:cxnSp>
        <p:nvCxnSpPr>
          <p:cNvPr id="9" name="直線コネクタ 8">
            <a:extLst>
              <a:ext uri="{FF2B5EF4-FFF2-40B4-BE49-F238E27FC236}">
                <a16:creationId xmlns:a16="http://schemas.microsoft.com/office/drawing/2014/main" id="{48411784-F115-E34D-82CF-2B9A4DC7E26D}"/>
              </a:ext>
            </a:extLst>
          </p:cNvPr>
          <p:cNvCxnSpPr>
            <a:cxnSpLocks/>
          </p:cNvCxnSpPr>
          <p:nvPr userDrawn="1"/>
        </p:nvCxnSpPr>
        <p:spPr>
          <a:xfrm>
            <a:off x="550714" y="6497492"/>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2A51262-EBF5-A9EF-5DE2-9D7414762723}"/>
              </a:ext>
            </a:extLst>
          </p:cNvPr>
          <p:cNvSpPr txBox="1"/>
          <p:nvPr userDrawn="1"/>
        </p:nvSpPr>
        <p:spPr>
          <a:xfrm>
            <a:off x="10905066" y="6490836"/>
            <a:ext cx="1051053" cy="211203"/>
          </a:xfrm>
          <a:prstGeom prst="rect">
            <a:avLst/>
          </a:prstGeom>
          <a:noFill/>
          <a:ln>
            <a:solidFill>
              <a:srgbClr val="323232"/>
            </a:solidFill>
          </a:ln>
        </p:spPr>
        <p:txBody>
          <a:bodyPr wrap="square" lIns="36000" tIns="36000" rIns="36000" bIns="36000" rtlCol="0" anchor="ctr">
            <a:spAutoFit/>
          </a:bodyPr>
          <a:lstStyle/>
          <a:p>
            <a:pPr algn="ctr"/>
            <a:r>
              <a:rPr kumimoji="1" lang="en-US" altLang="ja-JP" sz="900" b="0" i="0" dirty="0">
                <a:solidFill>
                  <a:srgbClr val="323232"/>
                </a:solidFill>
                <a:latin typeface="+mj-lt"/>
                <a:ea typeface="MS Gothic" panose="020B0609070205080204" pitchFamily="49" charset="-128"/>
              </a:rPr>
              <a:t>CONFIDENTIAL</a:t>
            </a:r>
            <a:endParaRPr kumimoji="1" lang="ja-JP" altLang="en-US" sz="900" b="0" i="0">
              <a:solidFill>
                <a:srgbClr val="323232"/>
              </a:solidFill>
              <a:latin typeface="+mj-lt"/>
              <a:ea typeface="MS Gothic" panose="020B0609070205080204" pitchFamily="49" charset="-128"/>
            </a:endParaRPr>
          </a:p>
        </p:txBody>
      </p:sp>
      <p:pic>
        <p:nvPicPr>
          <p:cNvPr id="10" name="図 9" descr="図形&#10;&#10;中程度の精度で自動的に生成された説明">
            <a:extLst>
              <a:ext uri="{FF2B5EF4-FFF2-40B4-BE49-F238E27FC236}">
                <a16:creationId xmlns:a16="http://schemas.microsoft.com/office/drawing/2014/main" id="{C69D6576-8772-E9C9-93AC-25EDDE921743}"/>
              </a:ext>
            </a:extLst>
          </p:cNvPr>
          <p:cNvPicPr>
            <a:picLocks noChangeAspect="1"/>
          </p:cNvPicPr>
          <p:nvPr userDrawn="1"/>
        </p:nvPicPr>
        <p:blipFill>
          <a:blip r:embed="rId2"/>
          <a:stretch>
            <a:fillRect/>
          </a:stretch>
        </p:blipFill>
        <p:spPr>
          <a:xfrm>
            <a:off x="9017000" y="4064000"/>
            <a:ext cx="3175000" cy="2794000"/>
          </a:xfrm>
          <a:prstGeom prst="rect">
            <a:avLst/>
          </a:prstGeom>
        </p:spPr>
      </p:pic>
      <p:pic>
        <p:nvPicPr>
          <p:cNvPr id="2" name="図 1" descr="アイコン&#10;&#10;低い精度で自動的に生成された説明">
            <a:extLst>
              <a:ext uri="{FF2B5EF4-FFF2-40B4-BE49-F238E27FC236}">
                <a16:creationId xmlns:a16="http://schemas.microsoft.com/office/drawing/2014/main" id="{ACEBE799-31F3-35CA-8167-53F86B56A2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40079253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67521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2025/8/20</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4152486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3.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image" Target="../media/image4.emf"/><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oleObject" Target="../embeddings/oleObject4.bin"/><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oleObject" Target="../embeddings/oleObject21.bin"/><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ags" Target="../tags/tag2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oleObject" Target="../embeddings/oleObject45.bin"/><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tags" Target="../tags/tag47.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theme" Target="../theme/theme5.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image" Target="../media/image1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9"/>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0" imgW="624" imgH="623" progId="TCLayout.ActiveDocument.1">
                  <p:embed/>
                </p:oleObj>
              </mc:Choice>
              <mc:Fallback>
                <p:oleObj name="think-cellスライド" r:id="rId10"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 id="2147484021" r:id="rId5"/>
    <p:sldLayoutId id="2147484022" r:id="rId6"/>
    <p:sldLayoutId id="2147484023" r:id="rId7"/>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96" userDrawn="1">
          <p15:clr>
            <a:srgbClr val="A4A3A4"/>
          </p15:clr>
        </p15:guide>
        <p15:guide id="2" pos="3701" userDrawn="1">
          <p15:clr>
            <a:srgbClr val="A4A3A4"/>
          </p15:clr>
        </p15:guide>
        <p15:guide id="3" pos="3979" userDrawn="1">
          <p15:clr>
            <a:srgbClr val="A4A3A4"/>
          </p15:clr>
        </p15:guide>
        <p15:guide id="4" pos="7358" userDrawn="1">
          <p15:clr>
            <a:srgbClr val="A4A3A4"/>
          </p15:clr>
        </p15:guide>
        <p15:guide id="5" pos="32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mchcgr-my.sharepoint.com/:x:/p/0888989/EfTjRGOFws1KlckNaOIDJc8BBMQ4jVwDLGACnyQooJGroA?e=AggO6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22.png"/><Relationship Id="rId18" Type="http://schemas.openxmlformats.org/officeDocument/2006/relationships/image" Target="../media/image25.png"/><Relationship Id="rId3" Type="http://schemas.openxmlformats.org/officeDocument/2006/relationships/image" Target="../media/image17.jpg"/><Relationship Id="rId7" Type="http://schemas.openxmlformats.org/officeDocument/2006/relationships/image" Target="../media/image19.png"/><Relationship Id="rId12" Type="http://schemas.openxmlformats.org/officeDocument/2006/relationships/hyperlink" Target="https://www.youngdata.io/blog/microsoft-dataverse" TargetMode="External"/><Relationship Id="rId17" Type="http://schemas.openxmlformats.org/officeDocument/2006/relationships/hyperlink" Target="https://svgsilh.com/image/157064.html" TargetMode="External"/><Relationship Id="rId2" Type="http://schemas.openxmlformats.org/officeDocument/2006/relationships/notesSlide" Target="../notesSlides/notesSlide2.xml"/><Relationship Id="rId16" Type="http://schemas.openxmlformats.org/officeDocument/2006/relationships/image" Target="../media/image24.svg"/><Relationship Id="rId1" Type="http://schemas.openxmlformats.org/officeDocument/2006/relationships/slideLayout" Target="../slideLayouts/slideLayout3.xml"/><Relationship Id="rId6" Type="http://schemas.openxmlformats.org/officeDocument/2006/relationships/hyperlink" Target="https://www.azurecurve.co.uk/2024/03/page/3/?wptheme=azurecurve" TargetMode="Externa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hyperlink" Target="https://blog.hametbenoit.info/2019/11/04/power-bi-the-new-exe-installer-command-lines/"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20.png"/><Relationship Id="rId14" Type="http://schemas.openxmlformats.org/officeDocument/2006/relationships/hyperlink" Target="https://jldexcelsp.blogspot.com/2014/12/la-ultima-actualizacion-de-exce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1.png"/><Relationship Id="rId18" Type="http://schemas.openxmlformats.org/officeDocument/2006/relationships/hyperlink" Target="https://en.wikipedia.org/wiki/SharePoint" TargetMode="External"/><Relationship Id="rId26" Type="http://schemas.openxmlformats.org/officeDocument/2006/relationships/hyperlink" Target="https://www.betterteam.com/web-developer-interview-questions" TargetMode="External"/><Relationship Id="rId3" Type="http://schemas.openxmlformats.org/officeDocument/2006/relationships/hyperlink" Target="https://spisanievip.com/interview-s-magi-djanavarova/" TargetMode="External"/><Relationship Id="rId21" Type="http://schemas.openxmlformats.org/officeDocument/2006/relationships/image" Target="../media/image18.png"/><Relationship Id="rId7" Type="http://schemas.openxmlformats.org/officeDocument/2006/relationships/hyperlink" Target="https://blog.sysfore.com/the-a-z-of-microsoft-azure-services/" TargetMode="External"/><Relationship Id="rId12" Type="http://schemas.openxmlformats.org/officeDocument/2006/relationships/hyperlink" Target="https://insightx.com.mx/que-es-sql-server/" TargetMode="External"/><Relationship Id="rId17" Type="http://schemas.openxmlformats.org/officeDocument/2006/relationships/image" Target="../media/image19.png"/><Relationship Id="rId25" Type="http://schemas.openxmlformats.org/officeDocument/2006/relationships/image" Target="../media/image33.jpeg"/><Relationship Id="rId2" Type="http://schemas.openxmlformats.org/officeDocument/2006/relationships/image" Target="../media/image17.jpg"/><Relationship Id="rId16" Type="http://schemas.openxmlformats.org/officeDocument/2006/relationships/hyperlink" Target="https://wallpaperaccess.com/4k-server" TargetMode="External"/><Relationship Id="rId20" Type="http://schemas.openxmlformats.org/officeDocument/2006/relationships/hyperlink" Target="https://www.anupamanatarajan.com/2016/10/power-bi-desktop-google-analytics.html" TargetMode="External"/><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29.png"/><Relationship Id="rId24" Type="http://schemas.openxmlformats.org/officeDocument/2006/relationships/hyperlink" Target="http://www.matc.edu/course-catalog/stem/it-web-and-software-developer.html" TargetMode="External"/><Relationship Id="rId5" Type="http://schemas.openxmlformats.org/officeDocument/2006/relationships/hyperlink" Target="https://blog.hametbenoit.info/2019/11/04/power-bi-the-new-exe-installer-command-lines/" TargetMode="External"/><Relationship Id="rId15" Type="http://schemas.openxmlformats.org/officeDocument/2006/relationships/image" Target="../media/image30.jpg"/><Relationship Id="rId23" Type="http://schemas.openxmlformats.org/officeDocument/2006/relationships/image" Target="../media/image32.png"/><Relationship Id="rId10" Type="http://schemas.openxmlformats.org/officeDocument/2006/relationships/image" Target="../media/image28.png"/><Relationship Id="rId19"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hyperlink" Target="https://newrelic.com/instant-observability/azure-relay" TargetMode="External"/><Relationship Id="rId14" Type="http://schemas.openxmlformats.org/officeDocument/2006/relationships/hyperlink" Target="https://www.youngdata.io/blog/microsoft-dataverse" TargetMode="External"/><Relationship Id="rId22" Type="http://schemas.openxmlformats.org/officeDocument/2006/relationships/hyperlink" Target="https://www.azurecurve.co.uk/2024/03/page/3/?wptheme=azurecurv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22B3D-50D9-F7CC-491B-AAAF05FDA95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844D472-7C7C-8156-46B5-2D95CE601A5A}"/>
              </a:ext>
            </a:extLst>
          </p:cNvPr>
          <p:cNvSpPr>
            <a:spLocks noGrp="1"/>
          </p:cNvSpPr>
          <p:nvPr>
            <p:ph type="title"/>
          </p:nvPr>
        </p:nvSpPr>
        <p:spPr/>
        <p:txBody>
          <a:bodyPr/>
          <a:lstStyle/>
          <a:p>
            <a:r>
              <a:rPr lang="en-US" altLang="ja-JP" dirty="0"/>
              <a:t>Notes</a:t>
            </a:r>
            <a:r>
              <a:rPr lang="ja-JP" altLang="en-US" dirty="0"/>
              <a:t>アプリ刷新プロジェクト</a:t>
            </a:r>
            <a:br>
              <a:rPr lang="en-US" altLang="ja-JP" dirty="0"/>
            </a:br>
            <a:r>
              <a:rPr lang="en-US" altLang="ja-JP" dirty="0"/>
              <a:t>Power Platform</a:t>
            </a:r>
            <a:r>
              <a:rPr lang="ja-JP" altLang="en-US" sz="4000" dirty="0"/>
              <a:t>案</a:t>
            </a:r>
            <a:endParaRPr lang="ja-JP" altLang="en-US" sz="4000" b="0" dirty="0"/>
          </a:p>
        </p:txBody>
      </p:sp>
      <p:sp>
        <p:nvSpPr>
          <p:cNvPr id="5" name="テキスト プレースホルダー 4">
            <a:extLst>
              <a:ext uri="{FF2B5EF4-FFF2-40B4-BE49-F238E27FC236}">
                <a16:creationId xmlns:a16="http://schemas.microsoft.com/office/drawing/2014/main" id="{6D55FFF0-FAAF-8266-89FF-BC0343E9E47F}"/>
              </a:ext>
            </a:extLst>
          </p:cNvPr>
          <p:cNvSpPr>
            <a:spLocks noGrp="1"/>
          </p:cNvSpPr>
          <p:nvPr>
            <p:ph type="body" sz="quarter" idx="11"/>
          </p:nvPr>
        </p:nvSpPr>
        <p:spPr/>
        <p:txBody>
          <a:bodyPr/>
          <a:lstStyle/>
          <a:p>
            <a:r>
              <a:rPr lang="en-US" altLang="ja-JP" dirty="0" err="1"/>
              <a:t>Docuware</a:t>
            </a:r>
            <a:r>
              <a:rPr lang="ja-JP" altLang="en-US" dirty="0"/>
              <a:t>代替案</a:t>
            </a:r>
            <a:endParaRPr lang="en-US" altLang="ja-JP" dirty="0"/>
          </a:p>
          <a:p>
            <a:r>
              <a:rPr lang="en-US" altLang="ja-JP" dirty="0"/>
              <a:t>GCJ</a:t>
            </a:r>
            <a:endParaRPr lang="ja-JP" altLang="en-US" dirty="0"/>
          </a:p>
        </p:txBody>
      </p:sp>
      <p:sp>
        <p:nvSpPr>
          <p:cNvPr id="6" name="テキスト プレースホルダー 5">
            <a:extLst>
              <a:ext uri="{FF2B5EF4-FFF2-40B4-BE49-F238E27FC236}">
                <a16:creationId xmlns:a16="http://schemas.microsoft.com/office/drawing/2014/main" id="{D0792852-5D28-AF09-780C-2F03217DD214}"/>
              </a:ext>
            </a:extLst>
          </p:cNvPr>
          <p:cNvSpPr>
            <a:spLocks noGrp="1"/>
          </p:cNvSpPr>
          <p:nvPr>
            <p:ph type="body" sz="quarter" idx="17"/>
          </p:nvPr>
        </p:nvSpPr>
        <p:spPr/>
        <p:txBody>
          <a:bodyPr/>
          <a:lstStyle/>
          <a:p>
            <a:endParaRPr lang="ja-JP" altLang="en-US" dirty="0"/>
          </a:p>
        </p:txBody>
      </p:sp>
    </p:spTree>
    <p:extLst>
      <p:ext uri="{BB962C8B-B14F-4D97-AF65-F5344CB8AC3E}">
        <p14:creationId xmlns:p14="http://schemas.microsoft.com/office/powerpoint/2010/main" val="320735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6BFCB-5F6E-E24C-3730-D45379CDD2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24AC70D-0FF0-0E4C-1DFE-C141903CC191}"/>
              </a:ext>
            </a:extLst>
          </p:cNvPr>
          <p:cNvSpPr>
            <a:spLocks noGrp="1"/>
          </p:cNvSpPr>
          <p:nvPr>
            <p:ph type="title"/>
          </p:nvPr>
        </p:nvSpPr>
        <p:spPr/>
        <p:txBody>
          <a:bodyPr/>
          <a:lstStyle/>
          <a:p>
            <a:r>
              <a:rPr kumimoji="1" lang="ja-JP" altLang="en-US" dirty="0"/>
              <a:t>権限の申請と承認</a:t>
            </a:r>
            <a:r>
              <a:rPr kumimoji="1" lang="en-US" altLang="ja-JP" dirty="0"/>
              <a:t>Matrix</a:t>
            </a:r>
            <a:endParaRPr kumimoji="1" lang="ja-JP" altLang="en-US" dirty="0"/>
          </a:p>
        </p:txBody>
      </p:sp>
      <p:pic>
        <p:nvPicPr>
          <p:cNvPr id="17" name="Picture 16">
            <a:extLst>
              <a:ext uri="{FF2B5EF4-FFF2-40B4-BE49-F238E27FC236}">
                <a16:creationId xmlns:a16="http://schemas.microsoft.com/office/drawing/2014/main" id="{2D09FD76-B4E5-0DBF-1EDC-8C3078BAB0EF}"/>
              </a:ext>
            </a:extLst>
          </p:cNvPr>
          <p:cNvPicPr>
            <a:picLocks noChangeAspect="1"/>
          </p:cNvPicPr>
          <p:nvPr/>
        </p:nvPicPr>
        <p:blipFill>
          <a:blip r:embed="rId2"/>
          <a:stretch>
            <a:fillRect/>
          </a:stretch>
        </p:blipFill>
        <p:spPr>
          <a:xfrm>
            <a:off x="250997" y="1054914"/>
            <a:ext cx="5364673" cy="4819488"/>
          </a:xfrm>
          <a:prstGeom prst="rect">
            <a:avLst/>
          </a:prstGeom>
        </p:spPr>
      </p:pic>
      <p:sp>
        <p:nvSpPr>
          <p:cNvPr id="4" name="TextBox 3">
            <a:extLst>
              <a:ext uri="{FF2B5EF4-FFF2-40B4-BE49-F238E27FC236}">
                <a16:creationId xmlns:a16="http://schemas.microsoft.com/office/drawing/2014/main" id="{BCD04546-1AE9-CCFE-1E61-E0FBFC80FBC4}"/>
              </a:ext>
            </a:extLst>
          </p:cNvPr>
          <p:cNvSpPr txBox="1"/>
          <p:nvPr/>
        </p:nvSpPr>
        <p:spPr>
          <a:xfrm>
            <a:off x="5615188" y="1059216"/>
            <a:ext cx="6317088" cy="5193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300"/>
              </a:spcBef>
              <a:spcAft>
                <a:spcPts val="200"/>
              </a:spcAft>
            </a:pPr>
            <a:r>
              <a:rPr lang="ja-JP" altLang="en-US" sz="1600" b="1" dirty="0">
                <a:latin typeface="游ゴシック Medium 本文"/>
              </a:rPr>
              <a:t>組織体系とビジネス体系について</a:t>
            </a:r>
            <a:endParaRPr lang="en-US" altLang="ja-JP" sz="1600" b="1" dirty="0">
              <a:latin typeface="游ゴシック Medium 本文"/>
            </a:endParaRPr>
          </a:p>
          <a:p>
            <a:pPr marL="228600" indent="-228600">
              <a:spcBef>
                <a:spcPts val="300"/>
              </a:spcBef>
              <a:spcAft>
                <a:spcPts val="200"/>
              </a:spcAft>
              <a:buFont typeface="+mj-lt"/>
              <a:buAutoNum type="arabicPeriod"/>
            </a:pPr>
            <a:r>
              <a:rPr lang="ja-JP" altLang="en-US" sz="1100" b="1" dirty="0">
                <a:latin typeface="游ゴシック Medium 本文"/>
              </a:rPr>
              <a:t>縦軸の組織体系</a:t>
            </a:r>
            <a:r>
              <a:rPr lang="en-US" altLang="ja-JP" sz="1100" b="1" dirty="0">
                <a:latin typeface="游ゴシック Medium 本文"/>
              </a:rPr>
              <a:t>（Region → </a:t>
            </a:r>
            <a:r>
              <a:rPr lang="ja-JP" altLang="en-US" sz="1100" b="1" dirty="0">
                <a:latin typeface="游ゴシック Medium 本文"/>
              </a:rPr>
              <a:t>会社</a:t>
            </a:r>
            <a:r>
              <a:rPr lang="en-US" altLang="ja-JP" sz="1100" b="1" dirty="0">
                <a:latin typeface="游ゴシック Medium 本文"/>
              </a:rPr>
              <a:t> → </a:t>
            </a:r>
            <a:r>
              <a:rPr lang="ja-JP" altLang="en-US" sz="1100" b="1" dirty="0">
                <a:latin typeface="游ゴシック Medium 本文"/>
              </a:rPr>
              <a:t>部署</a:t>
            </a:r>
            <a:r>
              <a:rPr lang="en-US" altLang="ja-JP" sz="1100" b="1" dirty="0">
                <a:latin typeface="游ゴシック Medium 本文"/>
              </a:rPr>
              <a:t>）</a:t>
            </a:r>
          </a:p>
          <a:p>
            <a:pPr marL="685800" lvl="1" indent="-228600">
              <a:spcBef>
                <a:spcPts val="300"/>
              </a:spcBef>
              <a:spcAft>
                <a:spcPts val="200"/>
              </a:spcAft>
              <a:buFont typeface="Arial" panose="020B0604020202020204" pitchFamily="34" charset="0"/>
              <a:buChar char="•"/>
            </a:pPr>
            <a:r>
              <a:rPr lang="en-US" altLang="ja-JP" sz="1100" dirty="0">
                <a:latin typeface="游ゴシック Medium 本文"/>
              </a:rPr>
              <a:t>「Region</a:t>
            </a:r>
            <a:r>
              <a:rPr lang="ja-JP" altLang="en-US" sz="1100" dirty="0">
                <a:latin typeface="游ゴシック Medium 本文"/>
              </a:rPr>
              <a:t>（地域</a:t>
            </a:r>
            <a:r>
              <a:rPr lang="en-US" altLang="ja-JP" sz="1100" dirty="0">
                <a:latin typeface="游ゴシック Medium 本文"/>
              </a:rPr>
              <a:t>）」「Company</a:t>
            </a:r>
            <a:r>
              <a:rPr lang="ja-JP" altLang="en-US" sz="1100" dirty="0">
                <a:latin typeface="游ゴシック Medium 本文"/>
              </a:rPr>
              <a:t>（会社）」「部署</a:t>
            </a:r>
            <a:r>
              <a:rPr lang="en-US" altLang="ja-JP" sz="1100" dirty="0">
                <a:latin typeface="游ゴシック Medium 本文"/>
              </a:rPr>
              <a:t>（Department</a:t>
            </a:r>
            <a:r>
              <a:rPr lang="ja-JP" altLang="en-US" sz="1100" dirty="0">
                <a:latin typeface="游ゴシック Medium 本文"/>
              </a:rPr>
              <a:t>）」という</a:t>
            </a:r>
            <a:r>
              <a:rPr lang="ja-JP" altLang="en-US" sz="1100" b="1" dirty="0">
                <a:latin typeface="游ゴシック Medium 本文"/>
              </a:rPr>
              <a:t>階層的・縦方向の組織構造</a:t>
            </a:r>
            <a:r>
              <a:rPr lang="ja-JP" altLang="en-US" sz="1100" dirty="0">
                <a:latin typeface="游ゴシック Medium 本文"/>
              </a:rPr>
              <a:t>がベースになる</a:t>
            </a:r>
            <a:br>
              <a:rPr lang="en-US" sz="1100" b="1" dirty="0">
                <a:latin typeface="游ゴシック Medium 本文"/>
              </a:rPr>
            </a:br>
            <a:r>
              <a:rPr lang="ja-JP" altLang="en-US" sz="1100" dirty="0">
                <a:latin typeface="游ゴシック Medium 本文"/>
              </a:rPr>
              <a:t>例：東日本リージョン</a:t>
            </a:r>
            <a:r>
              <a:rPr lang="en-US" sz="1100" dirty="0">
                <a:latin typeface="游ゴシック Medium 本文"/>
              </a:rPr>
              <a:t> → ABC</a:t>
            </a:r>
            <a:r>
              <a:rPr lang="ja-JP" altLang="en-US" sz="1100" dirty="0">
                <a:latin typeface="游ゴシック Medium 本文"/>
              </a:rPr>
              <a:t>株式会社</a:t>
            </a:r>
            <a:r>
              <a:rPr lang="en-US" sz="1100" dirty="0">
                <a:latin typeface="游ゴシック Medium 本文"/>
              </a:rPr>
              <a:t> →</a:t>
            </a:r>
            <a:r>
              <a:rPr lang="en-US" altLang="ja-JP" sz="1100" dirty="0">
                <a:latin typeface="游ゴシック Medium 本文"/>
              </a:rPr>
              <a:t> </a:t>
            </a:r>
            <a:r>
              <a:rPr lang="ja-JP" altLang="en-US" sz="1100" dirty="0">
                <a:latin typeface="游ゴシック Medium 本文"/>
              </a:rPr>
              <a:t>経理部</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ja-JP" altLang="en-US" sz="1100" b="1" dirty="0">
                <a:latin typeface="游ゴシック Medium 本文"/>
              </a:rPr>
              <a:t>横軸のビジネスユニット構造（</a:t>
            </a:r>
            <a:r>
              <a:rPr lang="en-US" altLang="ja-JP" sz="1100" b="1" dirty="0">
                <a:latin typeface="游ゴシック Medium 本文"/>
              </a:rPr>
              <a:t>BG → FU → SBU</a:t>
            </a:r>
            <a:r>
              <a:rPr lang="ja-JP" altLang="en-US" sz="1100" b="1" dirty="0">
                <a:latin typeface="游ゴシック Medium 本文"/>
              </a:rPr>
              <a:t>）</a:t>
            </a: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a:t>
            </a:r>
            <a:r>
              <a:rPr lang="en-US" altLang="ja-JP" sz="1100" dirty="0">
                <a:latin typeface="游ゴシック Medium 本文"/>
              </a:rPr>
              <a:t>BG</a:t>
            </a:r>
            <a:r>
              <a:rPr lang="ja-JP" altLang="en-US" sz="1100" dirty="0">
                <a:latin typeface="游ゴシック Medium 本文"/>
              </a:rPr>
              <a:t>（</a:t>
            </a:r>
            <a:r>
              <a:rPr lang="en-US" altLang="ja-JP" sz="1100" dirty="0">
                <a:latin typeface="游ゴシック Medium 本文"/>
              </a:rPr>
              <a:t>Business Group</a:t>
            </a:r>
            <a:r>
              <a:rPr lang="ja-JP" altLang="en-US" sz="1100" dirty="0">
                <a:latin typeface="游ゴシック Medium 本文"/>
              </a:rPr>
              <a:t>）」「</a:t>
            </a:r>
            <a:r>
              <a:rPr lang="en-US" altLang="ja-JP" sz="1100" dirty="0">
                <a:latin typeface="游ゴシック Medium 本文"/>
              </a:rPr>
              <a:t>FU</a:t>
            </a:r>
            <a:r>
              <a:rPr lang="ja-JP" altLang="en-US" sz="1100" dirty="0">
                <a:latin typeface="游ゴシック Medium 本文"/>
              </a:rPr>
              <a:t>（</a:t>
            </a:r>
            <a:r>
              <a:rPr lang="en-US" altLang="ja-JP" sz="1100" dirty="0">
                <a:latin typeface="游ゴシック Medium 本文"/>
              </a:rPr>
              <a:t>Function Unit</a:t>
            </a:r>
            <a:r>
              <a:rPr lang="ja-JP" altLang="en-US" sz="1100" dirty="0">
                <a:latin typeface="游ゴシック Medium 本文"/>
              </a:rPr>
              <a:t>）」「</a:t>
            </a:r>
            <a:r>
              <a:rPr lang="en-US" altLang="ja-JP" sz="1100" dirty="0">
                <a:latin typeface="游ゴシック Medium 本文"/>
              </a:rPr>
              <a:t>SBU</a:t>
            </a:r>
            <a:r>
              <a:rPr lang="ja-JP" altLang="en-US" sz="1100" dirty="0">
                <a:latin typeface="游ゴシック Medium 本文"/>
              </a:rPr>
              <a:t>（</a:t>
            </a:r>
            <a:r>
              <a:rPr lang="en-US" altLang="ja-JP" sz="1100" dirty="0">
                <a:latin typeface="游ゴシック Medium 本文"/>
              </a:rPr>
              <a:t>Strategic Business Unit</a:t>
            </a:r>
            <a:r>
              <a:rPr lang="ja-JP" altLang="en-US" sz="1100" dirty="0">
                <a:latin typeface="游ゴシック Medium 本文"/>
              </a:rPr>
              <a:t>）」は、事業（ビジネス）を中心としたグルーピングです。</a:t>
            </a:r>
            <a:endParaRPr lang="en-US" altLang="ja-JP" sz="1100" dirty="0">
              <a:latin typeface="游ゴシック Medium 本文"/>
            </a:endParaRP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組織（部署）と関係はありますが、組織横断的に編成された投資管理や事業戦略の単位です。</a:t>
            </a:r>
            <a:endParaRPr lang="en-US" altLang="ja-JP" sz="1100" dirty="0">
              <a:latin typeface="游ゴシック Medium 本文"/>
            </a:endParaRP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投資案件はこのビジネス単位（</a:t>
            </a:r>
            <a:r>
              <a:rPr lang="en-US" altLang="ja-JP" sz="1100" dirty="0">
                <a:latin typeface="游ゴシック Medium 本文"/>
              </a:rPr>
              <a:t>BG</a:t>
            </a:r>
            <a:r>
              <a:rPr lang="ja-JP" altLang="en-US" sz="1100" dirty="0">
                <a:latin typeface="游ゴシック Medium 本文"/>
              </a:rPr>
              <a:t>～</a:t>
            </a:r>
            <a:r>
              <a:rPr lang="en-US" altLang="ja-JP" sz="1100" dirty="0">
                <a:latin typeface="游ゴシック Medium 本文"/>
              </a:rPr>
              <a:t>SBU</a:t>
            </a:r>
            <a:r>
              <a:rPr lang="ja-JP" altLang="en-US" sz="1100" dirty="0">
                <a:latin typeface="游ゴシック Medium 本文"/>
              </a:rPr>
              <a:t>）に紐づけられるという運用ポリシーです。例：</a:t>
            </a:r>
            <a:r>
              <a:rPr lang="en-US" altLang="ja-JP" sz="1100" dirty="0">
                <a:latin typeface="游ゴシック Medium 本文"/>
              </a:rPr>
              <a:t>SBU</a:t>
            </a:r>
            <a:r>
              <a:rPr lang="ja-JP" altLang="en-US" sz="1100" dirty="0">
                <a:latin typeface="游ゴシック Medium 本文"/>
              </a:rPr>
              <a:t>として「海外生産戦略」があり、複数の会社や部署にまたがって同じ</a:t>
            </a:r>
            <a:r>
              <a:rPr lang="en-US" altLang="ja-JP" sz="1100" dirty="0">
                <a:latin typeface="游ゴシック Medium 本文"/>
              </a:rPr>
              <a:t>SBU</a:t>
            </a:r>
            <a:r>
              <a:rPr lang="ja-JP" altLang="en-US" sz="1100" dirty="0">
                <a:latin typeface="游ゴシック Medium 本文"/>
              </a:rPr>
              <a:t>に属することがあります。</a:t>
            </a:r>
          </a:p>
          <a:p>
            <a:pPr marL="228600" indent="-228600">
              <a:spcBef>
                <a:spcPts val="300"/>
              </a:spcBef>
              <a:spcAft>
                <a:spcPts val="200"/>
              </a:spcAft>
              <a:buFont typeface="+mj-lt"/>
              <a:buAutoNum type="arabicPeriod"/>
            </a:pPr>
            <a:r>
              <a:rPr lang="ja-JP" altLang="en-US" sz="1100" b="1" dirty="0">
                <a:latin typeface="游ゴシック Medium 本文"/>
              </a:rPr>
              <a:t>人の所属</a:t>
            </a: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「人（ユーザ）」は縦軸の</a:t>
            </a:r>
            <a:r>
              <a:rPr lang="ja-JP" altLang="en-US" sz="1100" b="1" dirty="0">
                <a:latin typeface="游ゴシック Medium 本文"/>
                <a:ea typeface="+mn-lt"/>
                <a:cs typeface="+mn-lt"/>
              </a:rPr>
              <a:t>実組織（部署）に所属</a:t>
            </a:r>
            <a:r>
              <a:rPr lang="ja-JP" altLang="en-US" sz="1100" dirty="0">
                <a:latin typeface="游ゴシック Medium 本文"/>
                <a:ea typeface="+mn-lt"/>
                <a:cs typeface="+mn-lt"/>
              </a:rPr>
              <a:t>します。</a:t>
            </a:r>
            <a:endParaRPr lang="en-US" altLang="ja-JP" sz="1100" dirty="0">
              <a:latin typeface="游ゴシック Medium 本文"/>
              <a:cs typeface="Segoe UI"/>
            </a:endParaRPr>
          </a:p>
          <a:p>
            <a:pPr lvl="1">
              <a:spcBef>
                <a:spcPts val="300"/>
              </a:spcBef>
              <a:spcAft>
                <a:spcPts val="200"/>
              </a:spcAft>
            </a:pPr>
            <a:r>
              <a:rPr lang="ja-JP" altLang="en-US" sz="1100" dirty="0">
                <a:latin typeface="游ゴシック Medium 本文"/>
                <a:ea typeface="+mn-lt"/>
                <a:cs typeface="+mn-lt"/>
              </a:rPr>
              <a:t>例：経理部の山田さん → </a:t>
            </a:r>
            <a:r>
              <a:rPr lang="en-US" altLang="ja-JP" sz="1100" dirty="0">
                <a:latin typeface="游ゴシック Medium 本文"/>
                <a:ea typeface="+mn-lt"/>
                <a:cs typeface="+mn-lt"/>
              </a:rPr>
              <a:t>Region:</a:t>
            </a:r>
            <a:r>
              <a:rPr lang="ja-JP" altLang="en-US" sz="1100" dirty="0">
                <a:latin typeface="游ゴシック Medium 本文"/>
                <a:ea typeface="+mn-lt"/>
                <a:cs typeface="+mn-lt"/>
              </a:rPr>
              <a:t> 関東</a:t>
            </a:r>
            <a:r>
              <a:rPr lang="en-US" altLang="ja-JP" sz="1100" dirty="0">
                <a:latin typeface="游ゴシック Medium 本文"/>
                <a:ea typeface="+mn-lt"/>
                <a:cs typeface="+mn-lt"/>
              </a:rPr>
              <a:t>,</a:t>
            </a:r>
            <a:r>
              <a:rPr lang="ja-JP" altLang="en-US" sz="1100" dirty="0">
                <a:latin typeface="游ゴシック Medium 本文"/>
                <a:ea typeface="+mn-lt"/>
                <a:cs typeface="+mn-lt"/>
              </a:rPr>
              <a:t> </a:t>
            </a:r>
            <a:r>
              <a:rPr lang="en-US" altLang="ja-JP" sz="1100" dirty="0">
                <a:latin typeface="游ゴシック Medium 本文"/>
                <a:ea typeface="+mn-lt"/>
                <a:cs typeface="+mn-lt"/>
              </a:rPr>
              <a:t>Company:</a:t>
            </a:r>
            <a:r>
              <a:rPr lang="ja-JP" altLang="en-US" sz="1100" dirty="0">
                <a:latin typeface="游ゴシック Medium 本文"/>
                <a:ea typeface="+mn-lt"/>
                <a:cs typeface="+mn-lt"/>
              </a:rPr>
              <a:t> </a:t>
            </a:r>
            <a:r>
              <a:rPr lang="en-US" altLang="ja-JP" sz="1100" dirty="0">
                <a:latin typeface="游ゴシック Medium 本文"/>
                <a:ea typeface="+mn-lt"/>
                <a:cs typeface="+mn-lt"/>
              </a:rPr>
              <a:t>ABC,</a:t>
            </a:r>
            <a:r>
              <a:rPr lang="ja-JP" altLang="en-US" sz="1100" dirty="0">
                <a:latin typeface="游ゴシック Medium 本文"/>
                <a:ea typeface="+mn-lt"/>
                <a:cs typeface="+mn-lt"/>
              </a:rPr>
              <a:t> </a:t>
            </a:r>
            <a:r>
              <a:rPr lang="en-US" altLang="ja-JP" sz="1100" dirty="0">
                <a:latin typeface="游ゴシック Medium 本文"/>
                <a:ea typeface="+mn-lt"/>
                <a:cs typeface="+mn-lt"/>
              </a:rPr>
              <a:t>Department:</a:t>
            </a:r>
            <a:r>
              <a:rPr lang="ja-JP" altLang="en-US" sz="1100" dirty="0">
                <a:latin typeface="游ゴシック Medium 本文"/>
                <a:ea typeface="+mn-lt"/>
                <a:cs typeface="+mn-lt"/>
              </a:rPr>
              <a:t> 経理部</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ja-JP" altLang="en-US" sz="1100" b="1" dirty="0">
                <a:latin typeface="游ゴシック Medium 本文"/>
              </a:rPr>
              <a:t>案件の所属</a:t>
            </a:r>
            <a:endParaRPr lang="en-US" altLang="ja-JP" sz="1100" b="1" dirty="0">
              <a:latin typeface="游ゴシック Medium 本文"/>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「投資案件」は横軸の</a:t>
            </a:r>
            <a:r>
              <a:rPr lang="ja-JP" altLang="en-US" sz="1100" b="1" dirty="0">
                <a:latin typeface="游ゴシック Medium 本文"/>
                <a:ea typeface="+mn-lt"/>
                <a:cs typeface="+mn-lt"/>
              </a:rPr>
              <a:t>ビジネス単位（</a:t>
            </a:r>
            <a:r>
              <a:rPr lang="en-US" altLang="ja-JP" sz="1100" b="1" dirty="0">
                <a:latin typeface="游ゴシック Medium 本文"/>
                <a:ea typeface="+mn-lt"/>
                <a:cs typeface="+mn-lt"/>
              </a:rPr>
              <a:t>BG</a:t>
            </a:r>
            <a:r>
              <a:rPr lang="ja-JP" altLang="en-US" sz="1100" b="1" dirty="0">
                <a:latin typeface="游ゴシック Medium 本文"/>
                <a:ea typeface="+mn-lt"/>
                <a:cs typeface="+mn-lt"/>
              </a:rPr>
              <a:t>～</a:t>
            </a:r>
            <a:r>
              <a:rPr lang="en-US" altLang="ja-JP" sz="1100" b="1" dirty="0">
                <a:latin typeface="游ゴシック Medium 本文"/>
                <a:ea typeface="+mn-lt"/>
                <a:cs typeface="+mn-lt"/>
              </a:rPr>
              <a:t>SBU</a:t>
            </a:r>
            <a:r>
              <a:rPr lang="ja-JP" altLang="en-US" sz="1100" b="1" dirty="0">
                <a:latin typeface="游ゴシック Medium 本文"/>
                <a:ea typeface="+mn-lt"/>
                <a:cs typeface="+mn-lt"/>
              </a:rPr>
              <a:t>）に紐づく</a:t>
            </a:r>
            <a:r>
              <a:rPr lang="ja-JP" altLang="en-US" sz="1100" dirty="0">
                <a:latin typeface="游ゴシック Medium 本文"/>
                <a:ea typeface="+mn-lt"/>
                <a:cs typeface="+mn-lt"/>
              </a:rPr>
              <a:t>とされています。</a:t>
            </a:r>
            <a:endParaRPr lang="en-US" altLang="ja-JP" sz="1100" b="1" dirty="0">
              <a:latin typeface="游ゴシック Medium 本文"/>
              <a:ea typeface="+mn-lt"/>
            </a:endParaRPr>
          </a:p>
          <a:p>
            <a:pPr lvl="1">
              <a:spcBef>
                <a:spcPts val="300"/>
              </a:spcBef>
              <a:spcAft>
                <a:spcPts val="200"/>
              </a:spcAft>
            </a:pPr>
            <a:r>
              <a:rPr lang="ja-JP" altLang="en-US" sz="1100" dirty="0">
                <a:latin typeface="游ゴシック Medium 本文"/>
                <a:ea typeface="+mn-lt"/>
                <a:cs typeface="+mn-lt"/>
              </a:rPr>
              <a:t>よって、ユーザと案件の所属体系は</a:t>
            </a:r>
            <a:r>
              <a:rPr lang="ja-JP" altLang="en-US" sz="1100" b="1" dirty="0">
                <a:latin typeface="游ゴシック Medium 本文"/>
                <a:ea typeface="+mn-lt"/>
                <a:cs typeface="+mn-lt"/>
              </a:rPr>
              <a:t>直結していない</a:t>
            </a:r>
            <a:r>
              <a:rPr lang="ja-JP" altLang="en-US" sz="1100" dirty="0">
                <a:latin typeface="游ゴシック Medium 本文"/>
                <a:ea typeface="+mn-lt"/>
                <a:cs typeface="+mn-lt"/>
              </a:rPr>
              <a:t>ため、権限制御やアクセス設定においてマッピングが必要です。</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en-US" altLang="ja-JP" sz="1100" b="1" dirty="0">
                <a:latin typeface="游ゴシック Medium 本文"/>
              </a:rPr>
              <a:t>Area</a:t>
            </a:r>
            <a:r>
              <a:rPr lang="ja-JP" altLang="en-US" sz="1100" b="1" dirty="0">
                <a:latin typeface="游ゴシック Medium 本文"/>
              </a:rPr>
              <a:t>（地域原価センタ）</a:t>
            </a:r>
            <a:endParaRPr lang="en-US" altLang="ja-JP" sz="1100" b="1" dirty="0">
              <a:latin typeface="游ゴシック Medium 本文"/>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「関東</a:t>
            </a:r>
            <a:r>
              <a:rPr lang="en-US" altLang="ja-JP" sz="1100" dirty="0">
                <a:latin typeface="游ゴシック Medium 本文"/>
                <a:ea typeface="+mn-lt"/>
                <a:cs typeface="+mn-lt"/>
              </a:rPr>
              <a:t>Area</a:t>
            </a:r>
            <a:r>
              <a:rPr lang="ja-JP" altLang="en-US" sz="1100" dirty="0">
                <a:latin typeface="游ゴシック Medium 本文"/>
                <a:ea typeface="+mn-lt"/>
                <a:cs typeface="+mn-lt"/>
              </a:rPr>
              <a:t>」などは</a:t>
            </a:r>
            <a:r>
              <a:rPr lang="en-US" altLang="ja-JP" sz="1100" b="1" dirty="0">
                <a:latin typeface="游ゴシック Medium 本文"/>
                <a:ea typeface="+mn-lt"/>
                <a:cs typeface="+mn-lt"/>
              </a:rPr>
              <a:t>MCC</a:t>
            </a:r>
            <a:r>
              <a:rPr lang="ja-JP" altLang="en-US" sz="1100" b="1" dirty="0">
                <a:latin typeface="游ゴシック Medium 本文"/>
                <a:ea typeface="+mn-lt"/>
                <a:cs typeface="+mn-lt"/>
              </a:rPr>
              <a:t>（工場等）などの物理的・拠点的な区分け</a:t>
            </a:r>
            <a:r>
              <a:rPr lang="ja-JP" altLang="en-US" sz="1100" dirty="0">
                <a:latin typeface="游ゴシック Medium 本文"/>
                <a:ea typeface="+mn-lt"/>
                <a:cs typeface="+mn-lt"/>
              </a:rPr>
              <a:t>を表し、</a:t>
            </a:r>
            <a:r>
              <a:rPr lang="ja-JP" altLang="en-US" sz="1100" b="1" dirty="0">
                <a:latin typeface="游ゴシック Medium 本文"/>
                <a:ea typeface="+mn-lt"/>
                <a:cs typeface="+mn-lt"/>
              </a:rPr>
              <a:t>会社や</a:t>
            </a:r>
            <a:r>
              <a:rPr lang="en-US" altLang="ja-JP" sz="1100" b="1" dirty="0">
                <a:latin typeface="游ゴシック Medium 本文"/>
                <a:ea typeface="+mn-lt"/>
                <a:cs typeface="+mn-lt"/>
              </a:rPr>
              <a:t>BG/SBU</a:t>
            </a:r>
            <a:r>
              <a:rPr lang="ja-JP" altLang="en-US" sz="1100" b="1" dirty="0">
                <a:latin typeface="游ゴシック Medium 本文"/>
                <a:ea typeface="+mn-lt"/>
                <a:cs typeface="+mn-lt"/>
              </a:rPr>
              <a:t>とは別系統の管理単位</a:t>
            </a:r>
            <a:r>
              <a:rPr lang="ja-JP" altLang="en-US" sz="1100" dirty="0">
                <a:latin typeface="游ゴシック Medium 本文"/>
                <a:ea typeface="+mn-lt"/>
                <a:cs typeface="+mn-lt"/>
              </a:rPr>
              <a:t>。</a:t>
            </a:r>
            <a:endParaRPr lang="en-US" altLang="ja-JP" sz="1100" dirty="0">
              <a:latin typeface="游ゴシック Medium 本文"/>
              <a:cs typeface="Segoe UI"/>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原価センタ単位での集計や拠点単位での投資管理に使われることがあります。</a:t>
            </a:r>
            <a:endParaRPr lang="ja-JP" altLang="en-US" sz="1100" dirty="0">
              <a:latin typeface="游ゴシック Medium 本文"/>
              <a:cs typeface="Segoe UI"/>
            </a:endParaRPr>
          </a:p>
        </p:txBody>
      </p:sp>
      <p:sp>
        <p:nvSpPr>
          <p:cNvPr id="5" name="Rectangle 4">
            <a:extLst>
              <a:ext uri="{FF2B5EF4-FFF2-40B4-BE49-F238E27FC236}">
                <a16:creationId xmlns:a16="http://schemas.microsoft.com/office/drawing/2014/main" id="{85525832-A519-EAD5-8919-93B3EEDDAEAF}"/>
              </a:ext>
            </a:extLst>
          </p:cNvPr>
          <p:cNvSpPr/>
          <p:nvPr/>
        </p:nvSpPr>
        <p:spPr>
          <a:xfrm>
            <a:off x="761804" y="3641614"/>
            <a:ext cx="1878336" cy="9263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60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四角形: 角を丸くする 112">
            <a:extLst>
              <a:ext uri="{FF2B5EF4-FFF2-40B4-BE49-F238E27FC236}">
                <a16:creationId xmlns:a16="http://schemas.microsoft.com/office/drawing/2014/main" id="{57BB4783-F805-F440-659A-B9F4FF3CFE15}"/>
              </a:ext>
            </a:extLst>
          </p:cNvPr>
          <p:cNvSpPr/>
          <p:nvPr/>
        </p:nvSpPr>
        <p:spPr>
          <a:xfrm>
            <a:off x="726184" y="1904474"/>
            <a:ext cx="3427602" cy="3358406"/>
          </a:xfrm>
          <a:prstGeom prst="roundRect">
            <a:avLst>
              <a:gd name="adj" fmla="val 4850"/>
            </a:avLst>
          </a:prstGeom>
          <a:solidFill>
            <a:schemeClr val="accent2">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游ゴシック Medium 本文"/>
            </a:endParaRPr>
          </a:p>
        </p:txBody>
      </p:sp>
      <p:sp>
        <p:nvSpPr>
          <p:cNvPr id="2" name="Title 1"/>
          <p:cNvSpPr>
            <a:spLocks noGrp="1"/>
          </p:cNvSpPr>
          <p:nvPr>
            <p:ph type="title"/>
          </p:nvPr>
        </p:nvSpPr>
        <p:spPr/>
        <p:txBody>
          <a:bodyPr/>
          <a:lstStyle/>
          <a:p>
            <a:r>
              <a:rPr lang="ja-JP" altLang="en-US">
                <a:latin typeface="游ゴシック Medium 本文"/>
              </a:rPr>
              <a:t>権限申請・承認</a:t>
            </a:r>
            <a:r>
              <a:rPr err="1">
                <a:latin typeface="游ゴシック Medium 本文"/>
              </a:rPr>
              <a:t>ワークフロー概要</a:t>
            </a:r>
            <a:endParaRPr>
              <a:latin typeface="游ゴシック Medium 本文"/>
            </a:endParaRPr>
          </a:p>
        </p:txBody>
      </p:sp>
      <p:sp>
        <p:nvSpPr>
          <p:cNvPr id="6" name="四角形: 角を丸くする 5">
            <a:extLst>
              <a:ext uri="{FF2B5EF4-FFF2-40B4-BE49-F238E27FC236}">
                <a16:creationId xmlns:a16="http://schemas.microsoft.com/office/drawing/2014/main" id="{11176C0A-1516-F431-DECB-584A3C6A3719}"/>
              </a:ext>
            </a:extLst>
          </p:cNvPr>
          <p:cNvSpPr/>
          <p:nvPr/>
        </p:nvSpPr>
        <p:spPr>
          <a:xfrm>
            <a:off x="1353820" y="1262814"/>
            <a:ext cx="2280920" cy="5511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ユーザは所在実体組織・ビジネス組織・地理組織のアクセス権限を申請</a:t>
            </a:r>
          </a:p>
        </p:txBody>
      </p:sp>
      <p:sp>
        <p:nvSpPr>
          <p:cNvPr id="7" name="四角形: 角を丸くする 6">
            <a:extLst>
              <a:ext uri="{FF2B5EF4-FFF2-40B4-BE49-F238E27FC236}">
                <a16:creationId xmlns:a16="http://schemas.microsoft.com/office/drawing/2014/main" id="{0037DC89-27BF-0E9A-E5D5-730CE5B4178C}"/>
              </a:ext>
            </a:extLst>
          </p:cNvPr>
          <p:cNvSpPr/>
          <p:nvPr/>
        </p:nvSpPr>
        <p:spPr>
          <a:xfrm>
            <a:off x="1362964" y="3490769"/>
            <a:ext cx="2280920"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システムは自動的に対象組織の</a:t>
            </a:r>
            <a:r>
              <a:rPr kumimoji="1" lang="en-US" altLang="ja-JP" sz="1050">
                <a:latin typeface="游ゴシック Medium 本文"/>
              </a:rPr>
              <a:t>Admins</a:t>
            </a:r>
            <a:r>
              <a:rPr kumimoji="1" lang="ja-JP" altLang="en-US" sz="1050">
                <a:latin typeface="游ゴシック Medium 本文"/>
              </a:rPr>
              <a:t>へ送信（お知らせ）</a:t>
            </a:r>
          </a:p>
        </p:txBody>
      </p:sp>
      <p:sp>
        <p:nvSpPr>
          <p:cNvPr id="8" name="四角形: 角を丸くする 7">
            <a:extLst>
              <a:ext uri="{FF2B5EF4-FFF2-40B4-BE49-F238E27FC236}">
                <a16:creationId xmlns:a16="http://schemas.microsoft.com/office/drawing/2014/main" id="{C1D7D680-1AD6-F986-675A-83D283264B9C}"/>
              </a:ext>
            </a:extLst>
          </p:cNvPr>
          <p:cNvSpPr/>
          <p:nvPr/>
        </p:nvSpPr>
        <p:spPr>
          <a:xfrm>
            <a:off x="726184" y="4173789"/>
            <a:ext cx="1468376"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a:latin typeface="游ゴシック Medium 本文"/>
              </a:rPr>
              <a:t>OneClick</a:t>
            </a:r>
            <a:r>
              <a:rPr kumimoji="1" lang="ja-JP" altLang="en-US" sz="1000">
                <a:latin typeface="游ゴシック Medium 本文"/>
              </a:rPr>
              <a:t>で承認</a:t>
            </a:r>
            <a:endParaRPr kumimoji="1" lang="en-US" altLang="ja-JP" sz="1000">
              <a:latin typeface="游ゴシック Medium 本文"/>
            </a:endParaRPr>
          </a:p>
          <a:p>
            <a:pPr algn="ctr"/>
            <a:r>
              <a:rPr kumimoji="1" lang="ja-JP" altLang="en-US" sz="1000">
                <a:latin typeface="游ゴシック Medium 本文"/>
              </a:rPr>
              <a:t>（</a:t>
            </a:r>
            <a:r>
              <a:rPr kumimoji="1" lang="en-US" altLang="ja-JP" sz="1000">
                <a:latin typeface="游ゴシック Medium 本文"/>
              </a:rPr>
              <a:t>DB</a:t>
            </a:r>
            <a:r>
              <a:rPr kumimoji="1" lang="ja-JP" altLang="en-US" sz="1000">
                <a:latin typeface="游ゴシック Medium 本文"/>
              </a:rPr>
              <a:t>反映）</a:t>
            </a:r>
          </a:p>
        </p:txBody>
      </p:sp>
      <p:sp>
        <p:nvSpPr>
          <p:cNvPr id="9" name="四角形: 角を丸くする 8">
            <a:extLst>
              <a:ext uri="{FF2B5EF4-FFF2-40B4-BE49-F238E27FC236}">
                <a16:creationId xmlns:a16="http://schemas.microsoft.com/office/drawing/2014/main" id="{F0081299-463F-C07F-1304-DA152B8D3652}"/>
              </a:ext>
            </a:extLst>
          </p:cNvPr>
          <p:cNvSpPr/>
          <p:nvPr/>
        </p:nvSpPr>
        <p:spPr>
          <a:xfrm>
            <a:off x="2843402" y="4173789"/>
            <a:ext cx="1468376"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a:latin typeface="游ゴシック Medium 本文"/>
              </a:rPr>
              <a:t>OneClick</a:t>
            </a:r>
            <a:r>
              <a:rPr kumimoji="1" lang="ja-JP" altLang="en-US" sz="1000">
                <a:latin typeface="游ゴシック Medium 本文"/>
              </a:rPr>
              <a:t>で却下</a:t>
            </a:r>
          </a:p>
        </p:txBody>
      </p:sp>
      <p:sp>
        <p:nvSpPr>
          <p:cNvPr id="10" name="四角形: 角を丸くする 9">
            <a:extLst>
              <a:ext uri="{FF2B5EF4-FFF2-40B4-BE49-F238E27FC236}">
                <a16:creationId xmlns:a16="http://schemas.microsoft.com/office/drawing/2014/main" id="{853F0399-1AA0-5ECD-EC6E-19B8917AB064}"/>
              </a:ext>
            </a:extLst>
          </p:cNvPr>
          <p:cNvSpPr/>
          <p:nvPr/>
        </p:nvSpPr>
        <p:spPr>
          <a:xfrm>
            <a:off x="1503680" y="6257544"/>
            <a:ext cx="1945640" cy="340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完了</a:t>
            </a:r>
          </a:p>
        </p:txBody>
      </p:sp>
      <p:sp>
        <p:nvSpPr>
          <p:cNvPr id="11" name="四角形: 角を丸くする 10">
            <a:extLst>
              <a:ext uri="{FF2B5EF4-FFF2-40B4-BE49-F238E27FC236}">
                <a16:creationId xmlns:a16="http://schemas.microsoft.com/office/drawing/2014/main" id="{8D7A446A-E242-3CFC-9F83-7D88DABF43D9}"/>
              </a:ext>
            </a:extLst>
          </p:cNvPr>
          <p:cNvSpPr/>
          <p:nvPr/>
        </p:nvSpPr>
        <p:spPr>
          <a:xfrm>
            <a:off x="327660" y="5509154"/>
            <a:ext cx="1945640"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err="1">
                <a:latin typeface="游ゴシック Medium 本文"/>
              </a:rPr>
              <a:t>PowerBI</a:t>
            </a:r>
            <a:r>
              <a:rPr kumimoji="1" lang="en-US" altLang="ja-JP" sz="1050">
                <a:latin typeface="游ゴシック Medium 本文"/>
              </a:rPr>
              <a:t>/Apps</a:t>
            </a:r>
            <a:r>
              <a:rPr kumimoji="1" lang="ja-JP" altLang="en-US" sz="1050">
                <a:latin typeface="游ゴシック Medium 本文"/>
              </a:rPr>
              <a:t>側のデータ表示</a:t>
            </a:r>
            <a:r>
              <a:rPr kumimoji="1" lang="en-US" altLang="ja-JP" sz="1050">
                <a:latin typeface="游ゴシック Medium 本文"/>
              </a:rPr>
              <a:t>/</a:t>
            </a:r>
            <a:r>
              <a:rPr kumimoji="1" lang="ja-JP" altLang="en-US" sz="1050">
                <a:latin typeface="游ゴシック Medium 本文"/>
              </a:rPr>
              <a:t>機能利用</a:t>
            </a:r>
          </a:p>
        </p:txBody>
      </p:sp>
      <p:graphicFrame>
        <p:nvGraphicFramePr>
          <p:cNvPr id="12" name="コンテンツ プレースホルダー 4">
            <a:extLst>
              <a:ext uri="{FF2B5EF4-FFF2-40B4-BE49-F238E27FC236}">
                <a16:creationId xmlns:a16="http://schemas.microsoft.com/office/drawing/2014/main" id="{73A6E17A-9398-00AB-58C5-9427041BC6B3}"/>
              </a:ext>
            </a:extLst>
          </p:cNvPr>
          <p:cNvGraphicFramePr>
            <a:graphicFrameLocks/>
          </p:cNvGraphicFramePr>
          <p:nvPr/>
        </p:nvGraphicFramePr>
        <p:xfrm>
          <a:off x="4766057" y="1397144"/>
          <a:ext cx="7178546" cy="5137768"/>
        </p:xfrm>
        <a:graphic>
          <a:graphicData uri="http://schemas.openxmlformats.org/drawingml/2006/table">
            <a:tbl>
              <a:tblPr firstRow="1" bandRow="1">
                <a:tableStyleId>{5C22544A-7EE6-4342-B048-85BDC9FD1C3A}</a:tableStyleId>
              </a:tblPr>
              <a:tblGrid>
                <a:gridCol w="2736595">
                  <a:extLst>
                    <a:ext uri="{9D8B030D-6E8A-4147-A177-3AD203B41FA5}">
                      <a16:colId xmlns:a16="http://schemas.microsoft.com/office/drawing/2014/main" val="1534846031"/>
                    </a:ext>
                  </a:extLst>
                </a:gridCol>
                <a:gridCol w="4441951">
                  <a:extLst>
                    <a:ext uri="{9D8B030D-6E8A-4147-A177-3AD203B41FA5}">
                      <a16:colId xmlns:a16="http://schemas.microsoft.com/office/drawing/2014/main" val="1736106719"/>
                    </a:ext>
                  </a:extLst>
                </a:gridCol>
              </a:tblGrid>
              <a:tr h="322149">
                <a:tc>
                  <a:txBody>
                    <a:bodyPr/>
                    <a:lstStyle/>
                    <a:p>
                      <a:r>
                        <a:rPr kumimoji="1" lang="en-US" altLang="ja-JP" sz="1200">
                          <a:solidFill>
                            <a:schemeClr val="tx1"/>
                          </a:solidFill>
                        </a:rPr>
                        <a:t>CASE</a:t>
                      </a:r>
                      <a:endParaRPr kumimoji="1" lang="ja-JP" altLang="en-US" sz="1200">
                        <a:solidFill>
                          <a:schemeClr val="tx1"/>
                        </a:solidFill>
                      </a:endParaRPr>
                    </a:p>
                  </a:txBody>
                  <a:tcPr/>
                </a:tc>
                <a:tc>
                  <a:txBody>
                    <a:bodyPr/>
                    <a:lstStyle/>
                    <a:p>
                      <a:r>
                        <a:rPr kumimoji="1" lang="ja-JP" altLang="en-US" sz="1200">
                          <a:solidFill>
                            <a:schemeClr val="tx1"/>
                          </a:solidFill>
                        </a:rPr>
                        <a:t>説明</a:t>
                      </a:r>
                    </a:p>
                  </a:txBody>
                  <a:tcPr/>
                </a:tc>
                <a:extLst>
                  <a:ext uri="{0D108BD9-81ED-4DB2-BD59-A6C34878D82A}">
                    <a16:rowId xmlns:a16="http://schemas.microsoft.com/office/drawing/2014/main" val="746737597"/>
                  </a:ext>
                </a:extLst>
              </a:tr>
              <a:tr h="322149">
                <a:tc>
                  <a:txBody>
                    <a:bodyPr/>
                    <a:lstStyle/>
                    <a:p>
                      <a:r>
                        <a:rPr kumimoji="1" lang="ja-JP" altLang="en-US" sz="1050">
                          <a:solidFill>
                            <a:schemeClr val="tx1"/>
                          </a:solidFill>
                        </a:rPr>
                        <a:t>申請権限に対する承認対象</a:t>
                      </a:r>
                    </a:p>
                  </a:txBody>
                  <a:tcPr anchor="ctr"/>
                </a:tc>
                <a:tc>
                  <a:txBody>
                    <a:bodyPr/>
                    <a:lstStyle/>
                    <a:p>
                      <a:pPr lvl="0" algn="l">
                        <a:lnSpc>
                          <a:spcPct val="100000"/>
                        </a:lnSpc>
                        <a:spcBef>
                          <a:spcPts val="0"/>
                        </a:spcBef>
                        <a:spcAft>
                          <a:spcPts val="0"/>
                        </a:spcAft>
                        <a:buNone/>
                      </a:pPr>
                      <a:r>
                        <a:rPr kumimoji="1" lang="ja-JP" altLang="en-US" sz="1100" b="0" i="0" u="none" strike="noStrike" kern="1200">
                          <a:solidFill>
                            <a:schemeClr val="tx1"/>
                          </a:solidFill>
                          <a:latin typeface="Consolas"/>
                          <a:ea typeface="+mn-ea"/>
                          <a:cs typeface="+mn-cs"/>
                        </a:rPr>
                        <a:t>詳細は下記を参照　</a:t>
                      </a:r>
                      <a:r>
                        <a:rPr lang="en-US" altLang="ja-JP" sz="1200">
                          <a:hlinkClick r:id="rId2"/>
                        </a:rPr>
                        <a:t>Vesta-</a:t>
                      </a:r>
                      <a:r>
                        <a:rPr lang="en-US" altLang="ja-JP" sz="1200" err="1">
                          <a:hlinkClick r:id="rId2"/>
                        </a:rPr>
                        <a:t>app_rep</a:t>
                      </a:r>
                      <a:r>
                        <a:rPr lang="ja-JP" altLang="en-US" sz="1200">
                          <a:hlinkClick r:id="rId2"/>
                        </a:rPr>
                        <a:t>参照権限設定基準</a:t>
                      </a:r>
                      <a:r>
                        <a:rPr lang="en-US" altLang="ja-JP" sz="1200">
                          <a:hlinkClick r:id="rId2"/>
                        </a:rPr>
                        <a:t>.xlsx</a:t>
                      </a:r>
                      <a:endParaRPr kumimoji="1" lang="ja-JP" altLang="en-US" sz="1200">
                        <a:solidFill>
                          <a:schemeClr val="tx1"/>
                        </a:solidFill>
                      </a:endParaRPr>
                    </a:p>
                  </a:txBody>
                  <a:tcPr anchor="ctr"/>
                </a:tc>
                <a:extLst>
                  <a:ext uri="{0D108BD9-81ED-4DB2-BD59-A6C34878D82A}">
                    <a16:rowId xmlns:a16="http://schemas.microsoft.com/office/drawing/2014/main" val="984837890"/>
                  </a:ext>
                </a:extLst>
              </a:tr>
              <a:tr h="501121">
                <a:tc>
                  <a:txBody>
                    <a:bodyPr/>
                    <a:lstStyle/>
                    <a:p>
                      <a:pPr lvl="0" algn="l">
                        <a:lnSpc>
                          <a:spcPct val="100000"/>
                        </a:lnSpc>
                        <a:spcBef>
                          <a:spcPts val="0"/>
                        </a:spcBef>
                        <a:spcAft>
                          <a:spcPts val="0"/>
                        </a:spcAft>
                        <a:buNone/>
                      </a:pPr>
                      <a:r>
                        <a:rPr kumimoji="1" lang="ja-JP" altLang="en-US" sz="1050" kern="1200" noProof="0">
                          <a:solidFill>
                            <a:schemeClr val="tx1"/>
                          </a:solidFill>
                          <a:latin typeface="+mn-lt"/>
                          <a:ea typeface="+mn-ea"/>
                          <a:cs typeface="+mn-cs"/>
                        </a:rPr>
                        <a:t>承認／却下されないまま放置された場合</a:t>
                      </a:r>
                      <a:endParaRPr kumimoji="1" lang="en-US" sz="1050" kern="1200" noProof="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en-US" altLang="ja-JP" sz="1100" b="0" i="0" u="none" strike="noStrike" kern="1200" noProof="0">
                          <a:solidFill>
                            <a:schemeClr val="tx1"/>
                          </a:solidFill>
                          <a:latin typeface="Consolas"/>
                          <a:ea typeface="+mn-ea"/>
                          <a:cs typeface="+mn-cs"/>
                        </a:rPr>
                        <a:t>3</a:t>
                      </a:r>
                      <a:r>
                        <a:rPr kumimoji="1" lang="ja-JP" altLang="en-US" sz="1100" b="0" i="0" u="none" strike="noStrike" kern="1200" noProof="0">
                          <a:solidFill>
                            <a:schemeClr val="tx1"/>
                          </a:solidFill>
                          <a:latin typeface="Consolas"/>
                          <a:ea typeface="+mn-ea"/>
                          <a:cs typeface="+mn-cs"/>
                        </a:rPr>
                        <a:t>日後に</a:t>
                      </a:r>
                      <a:r>
                        <a:rPr kumimoji="1" lang="en-US" altLang="ja-JP" sz="1100" b="0" i="0" u="none" strike="noStrike" kern="1200" noProof="0">
                          <a:solidFill>
                            <a:schemeClr val="tx1"/>
                          </a:solidFill>
                          <a:latin typeface="Consolas"/>
                          <a:ea typeface="+mn-ea"/>
                          <a:cs typeface="+mn-cs"/>
                        </a:rPr>
                        <a:t>Alert</a:t>
                      </a:r>
                      <a:r>
                        <a:rPr kumimoji="1" lang="ja-JP" altLang="en-US" sz="1100" b="0" i="0" u="none" strike="noStrike" kern="1200" noProof="0">
                          <a:solidFill>
                            <a:schemeClr val="tx1"/>
                          </a:solidFill>
                          <a:latin typeface="Consolas"/>
                          <a:ea typeface="+mn-ea"/>
                          <a:cs typeface="+mn-cs"/>
                        </a:rPr>
                        <a:t>メールが承認者</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全体へ送信されます。対応の見落としを防ぎます。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793693833"/>
                  </a:ext>
                </a:extLst>
              </a:tr>
              <a:tr h="501121">
                <a:tc>
                  <a:txBody>
                    <a:bodyPr/>
                    <a:lstStyle/>
                    <a:p>
                      <a:pPr lvl="0" algn="l">
                        <a:lnSpc>
                          <a:spcPct val="100000"/>
                        </a:lnSpc>
                        <a:spcBef>
                          <a:spcPts val="0"/>
                        </a:spcBef>
                        <a:spcAft>
                          <a:spcPts val="0"/>
                        </a:spcAft>
                        <a:buNone/>
                      </a:pPr>
                      <a:r>
                        <a:rPr kumimoji="1" lang="ja-JP" altLang="en-US" sz="1050" kern="1200" noProof="0">
                          <a:solidFill>
                            <a:schemeClr val="tx1"/>
                          </a:solidFill>
                          <a:latin typeface="+mn-lt"/>
                          <a:ea typeface="+mn-ea"/>
                          <a:cs typeface="+mn-cs"/>
                        </a:rPr>
                        <a:t>承認／却下操作時</a:t>
                      </a:r>
                      <a:endParaRPr kumimoji="1" lang="en-US" altLang="ja-JP" sz="1050" kern="120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ja-JP" altLang="en-US" sz="1100" b="0" i="0" u="none" strike="noStrike" kern="1200" noProof="0">
                          <a:solidFill>
                            <a:schemeClr val="tx1"/>
                          </a:solidFill>
                          <a:latin typeface="Consolas"/>
                          <a:ea typeface="+mn-ea"/>
                          <a:cs typeface="+mn-cs"/>
                        </a:rPr>
                        <a:t>承認者</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に属する</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は誰でも承認／却下可能。上位階層の</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であっても同じ</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の案件であれば操作可能です。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98873775"/>
                  </a:ext>
                </a:extLst>
              </a:tr>
              <a:tr h="501121">
                <a:tc>
                  <a:txBody>
                    <a:bodyPr/>
                    <a:lstStyle/>
                    <a:p>
                      <a:pPr lvl="0" algn="l">
                        <a:lnSpc>
                          <a:spcPct val="100000"/>
                        </a:lnSpc>
                        <a:spcBef>
                          <a:spcPts val="0"/>
                        </a:spcBef>
                        <a:spcAft>
                          <a:spcPts val="0"/>
                        </a:spcAft>
                        <a:buNone/>
                      </a:pPr>
                      <a:r>
                        <a:rPr kumimoji="1" lang="en-US" altLang="ja-JP" sz="1050" kern="1200" noProof="0">
                          <a:solidFill>
                            <a:schemeClr val="tx1"/>
                          </a:solidFill>
                          <a:latin typeface="+mn-lt"/>
                          <a:ea typeface="+mn-ea"/>
                          <a:cs typeface="+mn-cs"/>
                        </a:rPr>
                        <a:t>Admin</a:t>
                      </a:r>
                      <a:r>
                        <a:rPr kumimoji="1" lang="ja-JP" altLang="en-US" sz="1050" kern="1200" noProof="0">
                          <a:solidFill>
                            <a:schemeClr val="tx1"/>
                          </a:solidFill>
                          <a:latin typeface="+mn-lt"/>
                          <a:ea typeface="+mn-ea"/>
                          <a:cs typeface="+mn-cs"/>
                        </a:rPr>
                        <a:t>権限申請</a:t>
                      </a:r>
                      <a:endParaRPr kumimoji="1" lang="en-US" altLang="ja-JP" sz="1050" kern="120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ja-JP" altLang="en-US" sz="1100" b="0" i="0" u="none" strike="noStrike" kern="1200" noProof="0">
                          <a:solidFill>
                            <a:schemeClr val="tx1"/>
                          </a:solidFill>
                          <a:latin typeface="Consolas"/>
                          <a:ea typeface="+mn-ea"/>
                          <a:cs typeface="+mn-cs"/>
                        </a:rPr>
                        <a:t>禁止。オフライン相談にて、既存</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が対象組織の</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に追加することで権限を付与します。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3241173466"/>
                  </a:ext>
                </a:extLst>
              </a:tr>
              <a:tr h="501121">
                <a:tc>
                  <a:txBody>
                    <a:bodyPr/>
                    <a:lstStyle/>
                    <a:p>
                      <a:r>
                        <a:rPr kumimoji="1" lang="ja-JP" altLang="en-US" sz="1100">
                          <a:solidFill>
                            <a:schemeClr val="tx1"/>
                          </a:solidFill>
                        </a:rPr>
                        <a:t>各</a:t>
                      </a:r>
                      <a:r>
                        <a:rPr kumimoji="1" lang="en-US" altLang="ja-JP" sz="1100">
                          <a:solidFill>
                            <a:schemeClr val="tx1"/>
                          </a:solidFill>
                        </a:rPr>
                        <a:t>Security Group</a:t>
                      </a:r>
                      <a:r>
                        <a:rPr kumimoji="1" lang="ja-JP" altLang="en-US" sz="1100">
                          <a:solidFill>
                            <a:schemeClr val="tx1"/>
                          </a:solidFill>
                        </a:rPr>
                        <a:t>の操作できる内容の設定（例：一時全体の編集</a:t>
                      </a:r>
                      <a:r>
                        <a:rPr kumimoji="1" lang="en-US" altLang="ja-JP" sz="1100">
                          <a:solidFill>
                            <a:schemeClr val="tx1"/>
                          </a:solidFill>
                        </a:rPr>
                        <a:t>/</a:t>
                      </a:r>
                      <a:r>
                        <a:rPr kumimoji="1" lang="ja-JP" altLang="en-US" sz="1100">
                          <a:solidFill>
                            <a:schemeClr val="tx1"/>
                          </a:solidFill>
                        </a:rPr>
                        <a:t>構成禁止）</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Admin/BG</a:t>
                      </a:r>
                      <a:r>
                        <a:rPr kumimoji="1" lang="ja-JP" altLang="en-US" sz="1100" b="0" i="0" u="none" strike="noStrike" kern="1200">
                          <a:solidFill>
                            <a:schemeClr val="tx1"/>
                          </a:solidFill>
                          <a:latin typeface="Consolas"/>
                          <a:ea typeface="+mn-ea"/>
                          <a:cs typeface="+mn-cs"/>
                        </a:rPr>
                        <a:t>管理者により設定、申請不可</a:t>
                      </a:r>
                    </a:p>
                  </a:txBody>
                  <a:tcPr anchor="ctr"/>
                </a:tc>
                <a:extLst>
                  <a:ext uri="{0D108BD9-81ED-4DB2-BD59-A6C34878D82A}">
                    <a16:rowId xmlns:a16="http://schemas.microsoft.com/office/drawing/2014/main" val="378724576"/>
                  </a:ext>
                </a:extLst>
              </a:tr>
              <a:tr h="1288597">
                <a:tc>
                  <a:txBody>
                    <a:bodyPr/>
                    <a:lstStyle/>
                    <a:p>
                      <a:pPr lvl="0">
                        <a:buNone/>
                      </a:pPr>
                      <a:r>
                        <a:rPr kumimoji="1" lang="ja-JP" altLang="en-US" sz="1100">
                          <a:solidFill>
                            <a:schemeClr val="tx1"/>
                          </a:solidFill>
                        </a:rPr>
                        <a:t>自分の権限を申請する</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さんは➊部の社員であり、</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さんは下記のいずれを申請する場合</a:t>
                      </a:r>
                      <a:r>
                        <a:rPr kumimoji="1" lang="en-US" altLang="ja-JP" sz="1100" b="0" i="0" u="none" strike="noStrike" kern="1200">
                          <a:solidFill>
                            <a:schemeClr val="tx1"/>
                          </a:solidFill>
                          <a:latin typeface="Consolas"/>
                          <a:ea typeface="+mn-ea"/>
                          <a:cs typeface="+mn-cs"/>
                        </a:rPr>
                        <a:t>:</a:t>
                      </a: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SBU1</a:t>
                      </a:r>
                      <a:r>
                        <a:rPr kumimoji="1" lang="ja-JP" altLang="en-US" sz="1100" b="0" i="0" u="none" strike="noStrike" kern="1200">
                          <a:solidFill>
                            <a:schemeClr val="tx1"/>
                          </a:solidFill>
                          <a:latin typeface="Consolas"/>
                          <a:ea typeface="+mn-ea"/>
                          <a:cs typeface="+mn-cs"/>
                        </a:rPr>
                        <a:t>の閲覧権限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ja-JP" altLang="en-US" sz="1100" b="0" i="0" u="none" strike="noStrike" kern="1200">
                          <a:solidFill>
                            <a:schemeClr val="tx1"/>
                          </a:solidFill>
                          <a:latin typeface="Consolas"/>
                          <a:ea typeface="+mn-ea"/>
                          <a:cs typeface="+mn-cs"/>
                        </a:rPr>
                        <a:t>他組織（部門）の閲覧権限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Region</a:t>
                      </a:r>
                      <a:r>
                        <a:rPr kumimoji="1" lang="ja-JP" altLang="en-US" sz="1100" b="0" i="0" u="none" strike="noStrike" kern="1200">
                          <a:solidFill>
                            <a:schemeClr val="tx1"/>
                          </a:solidFill>
                          <a:latin typeface="Consolas"/>
                          <a:ea typeface="+mn-ea"/>
                          <a:cs typeface="+mn-cs"/>
                        </a:rPr>
                        <a:t>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BG</a:t>
                      </a:r>
                      <a:r>
                        <a:rPr kumimoji="1" lang="ja-JP" altLang="en-US" sz="1100" b="0" i="0" u="none" strike="noStrike" kern="1200">
                          <a:solidFill>
                            <a:schemeClr val="tx1"/>
                          </a:solidFill>
                          <a:latin typeface="Consolas"/>
                          <a:ea typeface="+mn-ea"/>
                          <a:cs typeface="+mn-cs"/>
                        </a:rPr>
                        <a:t>の閲覧権限</a:t>
                      </a:r>
                      <a:endParaRPr kumimoji="1" lang="en-US" altLang="ja-JP" sz="1100" b="0" i="0" u="none" strike="noStrike" kern="1200">
                        <a:solidFill>
                          <a:schemeClr val="tx1"/>
                        </a:solidFill>
                        <a:latin typeface="Consolas"/>
                        <a:ea typeface="+mn-ea"/>
                        <a:cs typeface="+mn-cs"/>
                      </a:endParaRPr>
                    </a:p>
                    <a:p>
                      <a:pPr lvl="0">
                        <a:buNone/>
                      </a:pPr>
                      <a:r>
                        <a:rPr kumimoji="1" lang="ja-JP" altLang="en-US" sz="1100" b="0" i="0" u="none" strike="noStrike" kern="1200">
                          <a:solidFill>
                            <a:schemeClr val="tx1"/>
                          </a:solidFill>
                          <a:latin typeface="Consolas"/>
                          <a:ea typeface="+mn-ea"/>
                          <a:cs typeface="+mn-cs"/>
                        </a:rPr>
                        <a:t>左記の上長は、</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所属の</a:t>
                      </a:r>
                      <a:r>
                        <a:rPr kumimoji="1" lang="ja-JP" altLang="en-US" sz="1100" b="0" i="0" u="none" strike="noStrike" kern="1200">
                          <a:solidFill>
                            <a:srgbClr val="C00000"/>
                          </a:solidFill>
                          <a:latin typeface="Consolas"/>
                          <a:ea typeface="+mn-ea"/>
                          <a:cs typeface="+mn-cs"/>
                        </a:rPr>
                        <a:t>➊部の担当者</a:t>
                      </a:r>
                      <a:r>
                        <a:rPr kumimoji="1" lang="ja-JP" altLang="en-US" sz="1100" b="0" i="0" u="none" strike="noStrike" kern="1200">
                          <a:solidFill>
                            <a:schemeClr val="tx1"/>
                          </a:solidFill>
                          <a:latin typeface="Consolas"/>
                          <a:ea typeface="+mn-ea"/>
                          <a:cs typeface="+mn-cs"/>
                        </a:rPr>
                        <a:t>であること</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152903052"/>
                  </a:ext>
                </a:extLst>
              </a:tr>
              <a:tr h="894859">
                <a:tc>
                  <a:txBody>
                    <a:bodyPr/>
                    <a:lstStyle/>
                    <a:p>
                      <a:pPr lvl="0">
                        <a:buNone/>
                      </a:pPr>
                      <a:r>
                        <a:rPr kumimoji="1" lang="ja-JP" altLang="en-US" sz="1100">
                          <a:solidFill>
                            <a:schemeClr val="tx1"/>
                          </a:solidFill>
                        </a:rPr>
                        <a:t>組織の権限を申請する</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さんは➊部に所属し、</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さんは➊部に➋部の案件閲覧権限を申請する場合</a:t>
                      </a:r>
                      <a:r>
                        <a:rPr kumimoji="1" lang="en-US" altLang="ja-JP" sz="1100" b="0" i="0" u="none" strike="noStrike" kern="1200">
                          <a:solidFill>
                            <a:schemeClr val="tx1"/>
                          </a:solidFill>
                          <a:latin typeface="Consolas"/>
                          <a:ea typeface="+mn-ea"/>
                          <a:cs typeface="+mn-cs"/>
                        </a:rPr>
                        <a:t>:</a:t>
                      </a:r>
                    </a:p>
                    <a:p>
                      <a:pPr lvl="0">
                        <a:buNone/>
                      </a:pPr>
                      <a:r>
                        <a:rPr kumimoji="1" lang="ja-JP" altLang="en-US" sz="1100" b="0" i="0" u="none" strike="noStrike" kern="1200">
                          <a:solidFill>
                            <a:schemeClr val="tx1"/>
                          </a:solidFill>
                          <a:latin typeface="Consolas"/>
                          <a:ea typeface="+mn-ea"/>
                          <a:cs typeface="+mn-cs"/>
                        </a:rPr>
                        <a:t>左記の上長は、</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の上司（システムに該当組織情報がないため、</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a:t>
                      </a:r>
                      <a:r>
                        <a:rPr kumimoji="1" lang="en-US" altLang="ja-JP" sz="1100" b="0" i="0" u="none" strike="noStrike" kern="1200">
                          <a:solidFill>
                            <a:schemeClr val="tx1"/>
                          </a:solidFill>
                          <a:latin typeface="Consolas"/>
                          <a:ea typeface="+mn-ea"/>
                          <a:cs typeface="+mn-cs"/>
                        </a:rPr>
                        <a:t>Combo</a:t>
                      </a:r>
                      <a:r>
                        <a:rPr kumimoji="1" lang="ja-JP" altLang="en-US" sz="1100" b="0" i="0" u="none" strike="noStrike" kern="1200">
                          <a:solidFill>
                            <a:schemeClr val="tx1"/>
                          </a:solidFill>
                          <a:latin typeface="Consolas"/>
                          <a:ea typeface="+mn-ea"/>
                          <a:cs typeface="+mn-cs"/>
                        </a:rPr>
                        <a:t>選ぶ形式の独自入力）</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36440239"/>
                  </a:ext>
                </a:extLst>
              </a:tr>
              <a:tr h="305530">
                <a:tc>
                  <a:txBody>
                    <a:bodyPr/>
                    <a:lstStyle/>
                    <a:p>
                      <a:pPr lvl="0">
                        <a:buNone/>
                      </a:pPr>
                      <a:r>
                        <a:rPr kumimoji="1" lang="en-US" altLang="ja-JP" sz="1100">
                          <a:solidFill>
                            <a:schemeClr val="tx1"/>
                          </a:solidFill>
                        </a:rPr>
                        <a:t>KPI Dashboard</a:t>
                      </a:r>
                      <a:endParaRPr kumimoji="1" lang="ja-JP" altLang="en-US" sz="1100">
                        <a:solidFill>
                          <a:schemeClr val="tx1"/>
                        </a:solidFill>
                      </a:endParaRPr>
                    </a:p>
                  </a:txBody>
                  <a:tcPr anchor="ctr"/>
                </a:tc>
                <a:tc>
                  <a:txBody>
                    <a:bodyPr/>
                    <a:lstStyle/>
                    <a:p>
                      <a:pPr lvl="0">
                        <a:buNone/>
                      </a:pPr>
                      <a:r>
                        <a:rPr kumimoji="1" lang="ja-JP" altLang="en-US" sz="1100" b="0" i="0" u="none" strike="noStrike" kern="1200">
                          <a:solidFill>
                            <a:schemeClr val="tx1"/>
                          </a:solidFill>
                          <a:latin typeface="Consolas"/>
                          <a:ea typeface="+mn-ea"/>
                          <a:cs typeface="+mn-cs"/>
                        </a:rPr>
                        <a:t>現行</a:t>
                      </a:r>
                      <a:r>
                        <a:rPr kumimoji="1" lang="en-US" altLang="ja-JP" sz="1100" b="0" i="0" u="none" strike="noStrike" kern="1200">
                          <a:solidFill>
                            <a:schemeClr val="tx1"/>
                          </a:solidFill>
                          <a:latin typeface="Consolas"/>
                          <a:ea typeface="+mn-ea"/>
                          <a:cs typeface="+mn-cs"/>
                        </a:rPr>
                        <a:t>PBI</a:t>
                      </a:r>
                      <a:r>
                        <a:rPr kumimoji="1" lang="ja-JP" altLang="en-US" sz="1100" b="0" i="0" u="none" strike="noStrike" kern="1200">
                          <a:solidFill>
                            <a:schemeClr val="tx1"/>
                          </a:solidFill>
                          <a:latin typeface="Consolas"/>
                          <a:ea typeface="+mn-ea"/>
                          <a:cs typeface="+mn-cs"/>
                        </a:rPr>
                        <a:t>権限管理仕組み、</a:t>
                      </a:r>
                      <a:r>
                        <a:rPr kumimoji="1" lang="en-US" altLang="ja-JP" sz="1100" b="0" i="0" u="none" strike="noStrike" kern="1200">
                          <a:solidFill>
                            <a:schemeClr val="tx1"/>
                          </a:solidFill>
                          <a:latin typeface="Consolas"/>
                          <a:ea typeface="+mn-ea"/>
                          <a:cs typeface="+mn-cs"/>
                        </a:rPr>
                        <a:t>PBI</a:t>
                      </a:r>
                      <a:r>
                        <a:rPr kumimoji="1" lang="ja-JP" altLang="en-US" sz="1100" b="0" i="0" u="none" strike="noStrike" kern="1200">
                          <a:solidFill>
                            <a:schemeClr val="tx1"/>
                          </a:solidFill>
                          <a:latin typeface="Consolas"/>
                          <a:ea typeface="+mn-ea"/>
                          <a:cs typeface="+mn-cs"/>
                        </a:rPr>
                        <a:t>側で統一管理、</a:t>
                      </a:r>
                      <a:r>
                        <a:rPr kumimoji="1" lang="en-US" altLang="ja-JP" sz="1100" b="0" i="0" u="none" strike="noStrike" kern="1200">
                          <a:solidFill>
                            <a:schemeClr val="tx1"/>
                          </a:solidFill>
                          <a:latin typeface="Consolas"/>
                          <a:ea typeface="+mn-ea"/>
                          <a:cs typeface="+mn-cs"/>
                        </a:rPr>
                        <a:t>App</a:t>
                      </a:r>
                      <a:r>
                        <a:rPr kumimoji="1" lang="ja-JP" altLang="en-US" sz="1100" b="0" i="0" u="none" strike="noStrike" kern="1200">
                          <a:solidFill>
                            <a:schemeClr val="tx1"/>
                          </a:solidFill>
                          <a:latin typeface="Consolas"/>
                          <a:ea typeface="+mn-ea"/>
                          <a:cs typeface="+mn-cs"/>
                        </a:rPr>
                        <a:t>で管理しない</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1513720069"/>
                  </a:ext>
                </a:extLst>
              </a:tr>
            </a:tbl>
          </a:graphicData>
        </a:graphic>
      </p:graphicFrame>
      <p:cxnSp>
        <p:nvCxnSpPr>
          <p:cNvPr id="14" name="コネクタ: カギ線 13">
            <a:extLst>
              <a:ext uri="{FF2B5EF4-FFF2-40B4-BE49-F238E27FC236}">
                <a16:creationId xmlns:a16="http://schemas.microsoft.com/office/drawing/2014/main" id="{6D5A3604-FBB6-0F3F-0222-0E11559852EA}"/>
              </a:ext>
            </a:extLst>
          </p:cNvPr>
          <p:cNvCxnSpPr>
            <a:cxnSpLocks/>
            <a:stCxn id="7" idx="2"/>
            <a:endCxn id="8" idx="0"/>
          </p:cNvCxnSpPr>
          <p:nvPr/>
        </p:nvCxnSpPr>
        <p:spPr>
          <a:xfrm rot="5400000">
            <a:off x="1822188" y="3492553"/>
            <a:ext cx="319420" cy="10430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24BFFD66-1D2C-06E4-C599-5898DBAD9D04}"/>
              </a:ext>
            </a:extLst>
          </p:cNvPr>
          <p:cNvCxnSpPr>
            <a:cxnSpLocks/>
            <a:stCxn id="7" idx="2"/>
            <a:endCxn id="9" idx="0"/>
          </p:cNvCxnSpPr>
          <p:nvPr/>
        </p:nvCxnSpPr>
        <p:spPr>
          <a:xfrm rot="16200000" flipH="1">
            <a:off x="2880797" y="3476996"/>
            <a:ext cx="319420" cy="1074166"/>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AADEC77-7113-F3C7-1D91-BFBD2DF91269}"/>
              </a:ext>
            </a:extLst>
          </p:cNvPr>
          <p:cNvCxnSpPr>
            <a:cxnSpLocks/>
            <a:stCxn id="6" idx="2"/>
            <a:endCxn id="43" idx="0"/>
          </p:cNvCxnSpPr>
          <p:nvPr/>
        </p:nvCxnSpPr>
        <p:spPr>
          <a:xfrm>
            <a:off x="2494280" y="1813927"/>
            <a:ext cx="1" cy="2062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46867B9E-926C-A46A-3E8F-86BF5FD01ABA}"/>
              </a:ext>
            </a:extLst>
          </p:cNvPr>
          <p:cNvCxnSpPr>
            <a:cxnSpLocks/>
            <a:stCxn id="11" idx="2"/>
            <a:endCxn id="10" idx="0"/>
          </p:cNvCxnSpPr>
          <p:nvPr/>
        </p:nvCxnSpPr>
        <p:spPr>
          <a:xfrm rot="16200000" flipH="1">
            <a:off x="1696095" y="5477139"/>
            <a:ext cx="384790" cy="117602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CE8D45B9-5DD0-0D38-B4CA-2F1E2963ADD3}"/>
              </a:ext>
            </a:extLst>
          </p:cNvPr>
          <p:cNvCxnSpPr>
            <a:cxnSpLocks/>
            <a:stCxn id="9" idx="2"/>
            <a:endCxn id="10" idx="0"/>
          </p:cNvCxnSpPr>
          <p:nvPr/>
        </p:nvCxnSpPr>
        <p:spPr>
          <a:xfrm rot="5400000">
            <a:off x="2166968" y="4846921"/>
            <a:ext cx="1720155" cy="1101090"/>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判断 38">
            <a:extLst>
              <a:ext uri="{FF2B5EF4-FFF2-40B4-BE49-F238E27FC236}">
                <a16:creationId xmlns:a16="http://schemas.microsoft.com/office/drawing/2014/main" id="{813CC310-F0C6-C4DA-25BA-B84A43232D2B}"/>
              </a:ext>
            </a:extLst>
          </p:cNvPr>
          <p:cNvSpPr/>
          <p:nvPr/>
        </p:nvSpPr>
        <p:spPr>
          <a:xfrm>
            <a:off x="855983" y="4804596"/>
            <a:ext cx="1683001" cy="392623"/>
          </a:xfrm>
          <a:prstGeom prst="flowChartDecision">
            <a:avLst/>
          </a:prstGeom>
          <a:solidFill>
            <a:schemeClr val="accent5">
              <a:lumMod val="60000"/>
              <a:lumOff val="4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solidFill>
                  <a:srgbClr val="FF0000"/>
                </a:solidFill>
                <a:latin typeface="游ゴシック Medium 本文"/>
              </a:rPr>
              <a:t>次承認者が居る？</a:t>
            </a:r>
          </a:p>
        </p:txBody>
      </p:sp>
      <p:cxnSp>
        <p:nvCxnSpPr>
          <p:cNvPr id="45" name="コネクタ: カギ線 44">
            <a:extLst>
              <a:ext uri="{FF2B5EF4-FFF2-40B4-BE49-F238E27FC236}">
                <a16:creationId xmlns:a16="http://schemas.microsoft.com/office/drawing/2014/main" id="{89D23B2D-C044-7E55-FBFC-4C10487A7A73}"/>
              </a:ext>
            </a:extLst>
          </p:cNvPr>
          <p:cNvCxnSpPr>
            <a:cxnSpLocks/>
            <a:stCxn id="8" idx="2"/>
            <a:endCxn id="39" idx="0"/>
          </p:cNvCxnSpPr>
          <p:nvPr/>
        </p:nvCxnSpPr>
        <p:spPr>
          <a:xfrm rot="16200000" flipH="1">
            <a:off x="1445325" y="4552436"/>
            <a:ext cx="267207" cy="237112"/>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3683FA28-9E0F-2733-97DB-904144541499}"/>
              </a:ext>
            </a:extLst>
          </p:cNvPr>
          <p:cNvCxnSpPr>
            <a:cxnSpLocks/>
            <a:stCxn id="39" idx="2"/>
            <a:endCxn id="11" idx="0"/>
          </p:cNvCxnSpPr>
          <p:nvPr/>
        </p:nvCxnSpPr>
        <p:spPr>
          <a:xfrm rot="5400000">
            <a:off x="1343015" y="5154684"/>
            <a:ext cx="311935" cy="39700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コネクタ: カギ線 50">
            <a:extLst>
              <a:ext uri="{FF2B5EF4-FFF2-40B4-BE49-F238E27FC236}">
                <a16:creationId xmlns:a16="http://schemas.microsoft.com/office/drawing/2014/main" id="{E8F6F722-41D9-D57F-EF38-C7036340236C}"/>
              </a:ext>
            </a:extLst>
          </p:cNvPr>
          <p:cNvCxnSpPr>
            <a:cxnSpLocks/>
            <a:stCxn id="39" idx="1"/>
            <a:endCxn id="7" idx="1"/>
          </p:cNvCxnSpPr>
          <p:nvPr/>
        </p:nvCxnSpPr>
        <p:spPr>
          <a:xfrm rot="10800000" flipH="1">
            <a:off x="855982" y="3672570"/>
            <a:ext cx="506981" cy="1328339"/>
          </a:xfrm>
          <a:prstGeom prst="bentConnector3">
            <a:avLst>
              <a:gd name="adj1" fmla="val -4509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81CB727C-BD7C-C53E-8998-30C1AF8A2F17}"/>
              </a:ext>
            </a:extLst>
          </p:cNvPr>
          <p:cNvSpPr txBox="1"/>
          <p:nvPr/>
        </p:nvSpPr>
        <p:spPr>
          <a:xfrm>
            <a:off x="340089" y="4592212"/>
            <a:ext cx="441018" cy="307777"/>
          </a:xfrm>
          <a:prstGeom prst="rect">
            <a:avLst/>
          </a:prstGeom>
          <a:noFill/>
        </p:spPr>
        <p:txBody>
          <a:bodyPr wrap="none" rtlCol="0">
            <a:spAutoFit/>
          </a:bodyPr>
          <a:lstStyle/>
          <a:p>
            <a:r>
              <a:rPr kumimoji="1" lang="en-US" altLang="ja-JP" sz="1400">
                <a:latin typeface="游ゴシック Medium 本文"/>
              </a:rPr>
              <a:t>YES</a:t>
            </a:r>
            <a:endParaRPr kumimoji="1" lang="ja-JP" altLang="en-US" sz="1400">
              <a:latin typeface="游ゴシック Medium 本文"/>
            </a:endParaRPr>
          </a:p>
        </p:txBody>
      </p:sp>
      <p:sp>
        <p:nvSpPr>
          <p:cNvPr id="64" name="テキスト ボックス 63">
            <a:extLst>
              <a:ext uri="{FF2B5EF4-FFF2-40B4-BE49-F238E27FC236}">
                <a16:creationId xmlns:a16="http://schemas.microsoft.com/office/drawing/2014/main" id="{8CC44BD9-A59E-B183-D183-BA4A22C73042}"/>
              </a:ext>
            </a:extLst>
          </p:cNvPr>
          <p:cNvSpPr txBox="1"/>
          <p:nvPr/>
        </p:nvSpPr>
        <p:spPr>
          <a:xfrm>
            <a:off x="1578928" y="5182672"/>
            <a:ext cx="360996" cy="253916"/>
          </a:xfrm>
          <a:prstGeom prst="rect">
            <a:avLst/>
          </a:prstGeom>
          <a:noFill/>
        </p:spPr>
        <p:txBody>
          <a:bodyPr wrap="none" rtlCol="0">
            <a:spAutoFit/>
          </a:bodyPr>
          <a:lstStyle/>
          <a:p>
            <a:r>
              <a:rPr kumimoji="1" lang="en-US" altLang="ja-JP" sz="1050">
                <a:latin typeface="游ゴシック Medium 本文"/>
              </a:rPr>
              <a:t>NO</a:t>
            </a:r>
            <a:endParaRPr kumimoji="1" lang="ja-JP" altLang="en-US" sz="1050">
              <a:latin typeface="游ゴシック Medium 本文"/>
            </a:endParaRPr>
          </a:p>
        </p:txBody>
      </p:sp>
      <p:sp>
        <p:nvSpPr>
          <p:cNvPr id="42" name="四角形: 角を丸くする 41">
            <a:extLst>
              <a:ext uri="{FF2B5EF4-FFF2-40B4-BE49-F238E27FC236}">
                <a16:creationId xmlns:a16="http://schemas.microsoft.com/office/drawing/2014/main" id="{B095648E-707E-4DC6-77AE-E90D785F75F9}"/>
              </a:ext>
            </a:extLst>
          </p:cNvPr>
          <p:cNvSpPr/>
          <p:nvPr/>
        </p:nvSpPr>
        <p:spPr>
          <a:xfrm>
            <a:off x="1358392" y="2506746"/>
            <a:ext cx="2271777" cy="277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游ゴシック Medium 本文"/>
              </a:rPr>
              <a:t>システムはログインユーザと申請対象を判別し、上場へ承認依頼送信</a:t>
            </a:r>
          </a:p>
        </p:txBody>
      </p:sp>
      <p:sp>
        <p:nvSpPr>
          <p:cNvPr id="43" name="フローチャート: 判断 42">
            <a:extLst>
              <a:ext uri="{FF2B5EF4-FFF2-40B4-BE49-F238E27FC236}">
                <a16:creationId xmlns:a16="http://schemas.microsoft.com/office/drawing/2014/main" id="{D7FFDC4E-A551-C90B-5169-29B777EBA2DD}"/>
              </a:ext>
            </a:extLst>
          </p:cNvPr>
          <p:cNvSpPr/>
          <p:nvPr/>
        </p:nvSpPr>
        <p:spPr>
          <a:xfrm>
            <a:off x="1652780" y="2020198"/>
            <a:ext cx="1683001" cy="331147"/>
          </a:xfrm>
          <a:prstGeom prst="flowChartDecision">
            <a:avLst/>
          </a:prstGeom>
          <a:solidFill>
            <a:schemeClr val="accent5">
              <a:lumMod val="60000"/>
              <a:lumOff val="4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solidFill>
                  <a:schemeClr val="tx1"/>
                </a:solidFill>
                <a:latin typeface="游ゴシック Medium 本文"/>
              </a:rPr>
              <a:t>上長承認が必要</a:t>
            </a:r>
          </a:p>
        </p:txBody>
      </p:sp>
      <p:sp>
        <p:nvSpPr>
          <p:cNvPr id="55" name="テキスト ボックス 54">
            <a:extLst>
              <a:ext uri="{FF2B5EF4-FFF2-40B4-BE49-F238E27FC236}">
                <a16:creationId xmlns:a16="http://schemas.microsoft.com/office/drawing/2014/main" id="{89DEF66D-C189-E9ED-6DDF-274CF01A4CBC}"/>
              </a:ext>
            </a:extLst>
          </p:cNvPr>
          <p:cNvSpPr txBox="1"/>
          <p:nvPr/>
        </p:nvSpPr>
        <p:spPr>
          <a:xfrm>
            <a:off x="2447140" y="2391986"/>
            <a:ext cx="370614" cy="253916"/>
          </a:xfrm>
          <a:prstGeom prst="rect">
            <a:avLst/>
          </a:prstGeom>
          <a:noFill/>
        </p:spPr>
        <p:txBody>
          <a:bodyPr wrap="none" rtlCol="0">
            <a:spAutoFit/>
          </a:bodyPr>
          <a:lstStyle/>
          <a:p>
            <a:r>
              <a:rPr kumimoji="1" lang="en-US" altLang="ja-JP" sz="1050">
                <a:latin typeface="游ゴシック Medium 本文"/>
              </a:rPr>
              <a:t>Yes</a:t>
            </a:r>
            <a:endParaRPr kumimoji="1" lang="ja-JP" altLang="en-US" sz="1050">
              <a:latin typeface="游ゴシック Medium 本文"/>
            </a:endParaRPr>
          </a:p>
        </p:txBody>
      </p:sp>
      <p:cxnSp>
        <p:nvCxnSpPr>
          <p:cNvPr id="56" name="コネクタ: カギ線 55">
            <a:extLst>
              <a:ext uri="{FF2B5EF4-FFF2-40B4-BE49-F238E27FC236}">
                <a16:creationId xmlns:a16="http://schemas.microsoft.com/office/drawing/2014/main" id="{9B159754-9E06-18BF-8872-A4A67175B43C}"/>
              </a:ext>
            </a:extLst>
          </p:cNvPr>
          <p:cNvCxnSpPr>
            <a:cxnSpLocks/>
            <a:stCxn id="43" idx="3"/>
            <a:endCxn id="7" idx="3"/>
          </p:cNvCxnSpPr>
          <p:nvPr/>
        </p:nvCxnSpPr>
        <p:spPr>
          <a:xfrm>
            <a:off x="3335781" y="2185772"/>
            <a:ext cx="308103" cy="1486797"/>
          </a:xfrm>
          <a:prstGeom prst="bentConnector3">
            <a:avLst>
              <a:gd name="adj1" fmla="val 174196"/>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BA6B6F0F-7237-2E4C-15B3-69EAC75E3C01}"/>
              </a:ext>
            </a:extLst>
          </p:cNvPr>
          <p:cNvSpPr txBox="1"/>
          <p:nvPr/>
        </p:nvSpPr>
        <p:spPr>
          <a:xfrm>
            <a:off x="3384268" y="2047470"/>
            <a:ext cx="341760" cy="253916"/>
          </a:xfrm>
          <a:prstGeom prst="rect">
            <a:avLst/>
          </a:prstGeom>
          <a:noFill/>
        </p:spPr>
        <p:txBody>
          <a:bodyPr wrap="none" rtlCol="0">
            <a:spAutoFit/>
          </a:bodyPr>
          <a:lstStyle/>
          <a:p>
            <a:r>
              <a:rPr kumimoji="1" lang="en-US" altLang="ja-JP" sz="1050">
                <a:latin typeface="游ゴシック Medium 本文"/>
              </a:rPr>
              <a:t>No</a:t>
            </a:r>
            <a:endParaRPr kumimoji="1" lang="ja-JP" altLang="en-US" sz="1050">
              <a:latin typeface="游ゴシック Medium 本文"/>
            </a:endParaRPr>
          </a:p>
        </p:txBody>
      </p:sp>
      <p:cxnSp>
        <p:nvCxnSpPr>
          <p:cNvPr id="65" name="コネクタ: カギ線 64">
            <a:extLst>
              <a:ext uri="{FF2B5EF4-FFF2-40B4-BE49-F238E27FC236}">
                <a16:creationId xmlns:a16="http://schemas.microsoft.com/office/drawing/2014/main" id="{9DE3F163-3F8F-14D2-2E8D-DF6646DF96A1}"/>
              </a:ext>
            </a:extLst>
          </p:cNvPr>
          <p:cNvCxnSpPr>
            <a:cxnSpLocks/>
            <a:stCxn id="80" idx="3"/>
            <a:endCxn id="10" idx="3"/>
          </p:cNvCxnSpPr>
          <p:nvPr/>
        </p:nvCxnSpPr>
        <p:spPr>
          <a:xfrm rot="5400000">
            <a:off x="2621345" y="4641493"/>
            <a:ext cx="2614333" cy="958382"/>
          </a:xfrm>
          <a:prstGeom prst="bentConnector2">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2847EC3-CD40-0A12-C6E8-359FEB05D171}"/>
              </a:ext>
            </a:extLst>
          </p:cNvPr>
          <p:cNvCxnSpPr>
            <a:cxnSpLocks/>
            <a:stCxn id="43" idx="2"/>
            <a:endCxn id="42" idx="0"/>
          </p:cNvCxnSpPr>
          <p:nvPr/>
        </p:nvCxnSpPr>
        <p:spPr>
          <a:xfrm>
            <a:off x="2494281" y="2351345"/>
            <a:ext cx="0" cy="1554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9" name="四角形: 角を丸くする 78">
            <a:extLst>
              <a:ext uri="{FF2B5EF4-FFF2-40B4-BE49-F238E27FC236}">
                <a16:creationId xmlns:a16="http://schemas.microsoft.com/office/drawing/2014/main" id="{81259AB5-9C96-572E-5B7F-A76C7159BE2B}"/>
              </a:ext>
            </a:extLst>
          </p:cNvPr>
          <p:cNvSpPr/>
          <p:nvPr/>
        </p:nvSpPr>
        <p:spPr>
          <a:xfrm>
            <a:off x="1358391" y="3010191"/>
            <a:ext cx="2271777" cy="253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a:latin typeface="游ゴシック Medium 本文"/>
              </a:rPr>
              <a:t>OneClick</a:t>
            </a:r>
            <a:r>
              <a:rPr kumimoji="1" lang="ja-JP" altLang="en-US" sz="1050">
                <a:latin typeface="游ゴシック Medium 本文"/>
              </a:rPr>
              <a:t>で承認</a:t>
            </a:r>
            <a:r>
              <a:rPr kumimoji="1" lang="en-US" altLang="ja-JP" sz="1000">
                <a:latin typeface="游ゴシック Medium 本文"/>
              </a:rPr>
              <a:t>(DB</a:t>
            </a:r>
            <a:r>
              <a:rPr kumimoji="1" lang="ja-JP" altLang="en-US" sz="1000">
                <a:latin typeface="游ゴシック Medium 本文"/>
              </a:rPr>
              <a:t>反映</a:t>
            </a:r>
            <a:r>
              <a:rPr kumimoji="1" lang="en-US" altLang="ja-JP" sz="1000">
                <a:latin typeface="游ゴシック Medium 本文"/>
              </a:rPr>
              <a:t>)</a:t>
            </a:r>
            <a:endParaRPr kumimoji="1" lang="ja-JP" altLang="en-US" sz="1000">
              <a:latin typeface="游ゴシック Medium 本文"/>
            </a:endParaRPr>
          </a:p>
        </p:txBody>
      </p:sp>
      <p:sp>
        <p:nvSpPr>
          <p:cNvPr id="80" name="四角形: 角を丸くする 79">
            <a:extLst>
              <a:ext uri="{FF2B5EF4-FFF2-40B4-BE49-F238E27FC236}">
                <a16:creationId xmlns:a16="http://schemas.microsoft.com/office/drawing/2014/main" id="{C231C5AB-569C-81AC-F1DA-69DD6A7CF9A9}"/>
              </a:ext>
            </a:extLst>
          </p:cNvPr>
          <p:cNvSpPr/>
          <p:nvPr/>
        </p:nvSpPr>
        <p:spPr>
          <a:xfrm rot="5400000">
            <a:off x="3823787" y="3102644"/>
            <a:ext cx="1167830" cy="253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00">
                <a:latin typeface="游ゴシック Medium 本文"/>
              </a:rPr>
              <a:t>OneClick</a:t>
            </a:r>
            <a:r>
              <a:rPr kumimoji="1" lang="ja-JP" altLang="en-US" sz="900">
                <a:latin typeface="游ゴシック Medium 本文"/>
              </a:rPr>
              <a:t>で却下</a:t>
            </a:r>
          </a:p>
        </p:txBody>
      </p:sp>
      <p:cxnSp>
        <p:nvCxnSpPr>
          <p:cNvPr id="87" name="コネクタ: カギ線 86">
            <a:extLst>
              <a:ext uri="{FF2B5EF4-FFF2-40B4-BE49-F238E27FC236}">
                <a16:creationId xmlns:a16="http://schemas.microsoft.com/office/drawing/2014/main" id="{704A1607-0B8F-029A-CCD7-02864CE564DA}"/>
              </a:ext>
            </a:extLst>
          </p:cNvPr>
          <p:cNvCxnSpPr>
            <a:cxnSpLocks/>
            <a:stCxn id="42" idx="3"/>
            <a:endCxn id="80" idx="2"/>
          </p:cNvCxnSpPr>
          <p:nvPr/>
        </p:nvCxnSpPr>
        <p:spPr>
          <a:xfrm>
            <a:off x="3630169" y="2645687"/>
            <a:ext cx="650575" cy="583916"/>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CC5CBF71-1BA6-78A2-4E7F-9E4CF34CC6B2}"/>
              </a:ext>
            </a:extLst>
          </p:cNvPr>
          <p:cNvCxnSpPr>
            <a:cxnSpLocks/>
            <a:stCxn id="42" idx="2"/>
            <a:endCxn id="79" idx="0"/>
          </p:cNvCxnSpPr>
          <p:nvPr/>
        </p:nvCxnSpPr>
        <p:spPr>
          <a:xfrm flipH="1">
            <a:off x="2494280" y="2784628"/>
            <a:ext cx="1" cy="2255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9803E06-ECA9-59FA-1EB7-CD68666B9411}"/>
              </a:ext>
            </a:extLst>
          </p:cNvPr>
          <p:cNvCxnSpPr>
            <a:cxnSpLocks/>
            <a:stCxn id="79" idx="2"/>
            <a:endCxn id="7" idx="0"/>
          </p:cNvCxnSpPr>
          <p:nvPr/>
        </p:nvCxnSpPr>
        <p:spPr>
          <a:xfrm>
            <a:off x="2494280" y="3264108"/>
            <a:ext cx="9144" cy="2266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4" name="テキスト ボックス 113">
            <a:extLst>
              <a:ext uri="{FF2B5EF4-FFF2-40B4-BE49-F238E27FC236}">
                <a16:creationId xmlns:a16="http://schemas.microsoft.com/office/drawing/2014/main" id="{C77A6C1D-8300-31FE-450C-9419C6C210ED}"/>
              </a:ext>
            </a:extLst>
          </p:cNvPr>
          <p:cNvSpPr txBox="1"/>
          <p:nvPr/>
        </p:nvSpPr>
        <p:spPr>
          <a:xfrm>
            <a:off x="706535" y="1889048"/>
            <a:ext cx="1208531" cy="276999"/>
          </a:xfrm>
          <a:prstGeom prst="rect">
            <a:avLst/>
          </a:prstGeom>
          <a:noFill/>
        </p:spPr>
        <p:txBody>
          <a:bodyPr wrap="square" rtlCol="0">
            <a:spAutoFit/>
          </a:bodyPr>
          <a:lstStyle/>
          <a:p>
            <a:r>
              <a:rPr kumimoji="1" lang="ja-JP" altLang="en-US" sz="1200">
                <a:latin typeface="游ゴシック Medium 本文"/>
              </a:rPr>
              <a:t>承認経路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en-US" altLang="ja-JP" dirty="0">
                <a:latin typeface="+mn-lt"/>
                <a:ea typeface="+mn-ea"/>
                <a:cs typeface="+mn-cs"/>
              </a:rPr>
              <a:t>Vesta</a:t>
            </a:r>
            <a:r>
              <a:rPr kumimoji="1" lang="ja-JP" altLang="en-US" dirty="0">
                <a:latin typeface="+mn-lt"/>
                <a:ea typeface="+mn-ea"/>
                <a:cs typeface="+mn-cs"/>
              </a:rPr>
              <a:t>ロール別の操作権限定義</a:t>
            </a:r>
            <a:endParaRPr kumimoji="1" dirty="0">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782576717"/>
              </p:ext>
            </p:extLst>
          </p:nvPr>
        </p:nvGraphicFramePr>
        <p:xfrm>
          <a:off x="514830" y="1394674"/>
          <a:ext cx="11429266" cy="5144303"/>
        </p:xfrm>
        <a:graphic>
          <a:graphicData uri="http://schemas.openxmlformats.org/drawingml/2006/table">
            <a:tbl>
              <a:tblPr firstRow="1" bandRow="1">
                <a:tableStyleId>{5C22544A-7EE6-4342-B048-85BDC9FD1C3A}</a:tableStyleId>
              </a:tblPr>
              <a:tblGrid>
                <a:gridCol w="1082322">
                  <a:extLst>
                    <a:ext uri="{9D8B030D-6E8A-4147-A177-3AD203B41FA5}">
                      <a16:colId xmlns:a16="http://schemas.microsoft.com/office/drawing/2014/main" val="2045650584"/>
                    </a:ext>
                  </a:extLst>
                </a:gridCol>
                <a:gridCol w="1872978">
                  <a:extLst>
                    <a:ext uri="{9D8B030D-6E8A-4147-A177-3AD203B41FA5}">
                      <a16:colId xmlns:a16="http://schemas.microsoft.com/office/drawing/2014/main" val="20000"/>
                    </a:ext>
                  </a:extLst>
                </a:gridCol>
                <a:gridCol w="1252902">
                  <a:extLst>
                    <a:ext uri="{9D8B030D-6E8A-4147-A177-3AD203B41FA5}">
                      <a16:colId xmlns:a16="http://schemas.microsoft.com/office/drawing/2014/main" val="20001"/>
                    </a:ext>
                  </a:extLst>
                </a:gridCol>
                <a:gridCol w="1163194">
                  <a:extLst>
                    <a:ext uri="{9D8B030D-6E8A-4147-A177-3AD203B41FA5}">
                      <a16:colId xmlns:a16="http://schemas.microsoft.com/office/drawing/2014/main" val="20002"/>
                    </a:ext>
                  </a:extLst>
                </a:gridCol>
                <a:gridCol w="1496468">
                  <a:extLst>
                    <a:ext uri="{9D8B030D-6E8A-4147-A177-3AD203B41FA5}">
                      <a16:colId xmlns:a16="http://schemas.microsoft.com/office/drawing/2014/main" val="20003"/>
                    </a:ext>
                  </a:extLst>
                </a:gridCol>
                <a:gridCol w="4561402">
                  <a:extLst>
                    <a:ext uri="{9D8B030D-6E8A-4147-A177-3AD203B41FA5}">
                      <a16:colId xmlns:a16="http://schemas.microsoft.com/office/drawing/2014/main" val="2713213183"/>
                    </a:ext>
                  </a:extLst>
                </a:gridCol>
              </a:tblGrid>
              <a:tr h="291187">
                <a:tc>
                  <a:txBody>
                    <a:bodyPr/>
                    <a:lstStyle/>
                    <a:p>
                      <a:r>
                        <a:rPr lang="ja-JP" altLang="en-US" sz="1050">
                          <a:latin typeface="游ゴシック Medium 本文"/>
                        </a:rPr>
                        <a:t>権限種別</a:t>
                      </a:r>
                      <a:endParaRPr sz="1050">
                        <a:latin typeface="游ゴシック Medium 本文"/>
                      </a:endParaRPr>
                    </a:p>
                  </a:txBody>
                  <a:tcPr/>
                </a:tc>
                <a:tc>
                  <a:txBody>
                    <a:bodyPr/>
                    <a:lstStyle/>
                    <a:p>
                      <a:r>
                        <a:rPr lang="ja-JP" altLang="en-US" sz="1050">
                          <a:latin typeface="游ゴシック Medium 本文"/>
                        </a:rPr>
                        <a:t>詳細</a:t>
                      </a:r>
                      <a:r>
                        <a:rPr sz="1050" err="1">
                          <a:latin typeface="游ゴシック Medium 本文"/>
                        </a:rPr>
                        <a:t>操作</a:t>
                      </a:r>
                      <a:endParaRPr sz="1050">
                        <a:latin typeface="游ゴシック Medium 本文"/>
                      </a:endParaRPr>
                    </a:p>
                  </a:txBody>
                  <a:tcPr/>
                </a:tc>
                <a:tc>
                  <a:txBody>
                    <a:bodyPr/>
                    <a:lstStyle/>
                    <a:p>
                      <a:r>
                        <a:rPr lang="ja-JP" altLang="en-US" sz="1050">
                          <a:latin typeface="游ゴシック Medium 本文"/>
                        </a:rPr>
                        <a:t>一般ユーザ</a:t>
                      </a:r>
                      <a:endParaRPr sz="1050">
                        <a:latin typeface="游ゴシック Medium 本文"/>
                      </a:endParaRPr>
                    </a:p>
                  </a:txBody>
                  <a:tcPr/>
                </a:tc>
                <a:tc>
                  <a:txBody>
                    <a:bodyPr/>
                    <a:lstStyle/>
                    <a:p>
                      <a:r>
                        <a:rPr lang="en-US" altLang="ja-JP" sz="1050">
                          <a:latin typeface="游ゴシック Medium 本文"/>
                        </a:rPr>
                        <a:t>BGFU</a:t>
                      </a:r>
                      <a:r>
                        <a:rPr lang="ja-JP" altLang="en-US" sz="1050">
                          <a:latin typeface="游ゴシック Medium 本文"/>
                        </a:rPr>
                        <a:t>管理者</a:t>
                      </a:r>
                      <a:endParaRPr sz="1050">
                        <a:latin typeface="游ゴシック Medium 本文"/>
                      </a:endParaRPr>
                    </a:p>
                  </a:txBody>
                  <a:tcPr/>
                </a:tc>
                <a:tc>
                  <a:txBody>
                    <a:bodyPr/>
                    <a:lstStyle/>
                    <a:p>
                      <a:r>
                        <a:rPr lang="ja-JP" altLang="en-US" sz="1050">
                          <a:latin typeface="游ゴシック Medium 本文"/>
                        </a:rPr>
                        <a:t>システム管理者</a:t>
                      </a:r>
                      <a:endParaRPr sz="1050">
                        <a:latin typeface="游ゴシック Medium 本文"/>
                      </a:endParaRPr>
                    </a:p>
                  </a:txBody>
                  <a:tcPr/>
                </a:tc>
                <a:tc>
                  <a:txBody>
                    <a:bodyPr/>
                    <a:lstStyle/>
                    <a:p>
                      <a:r>
                        <a:rPr lang="ja-JP" altLang="en-US" sz="1050">
                          <a:latin typeface="游ゴシック Medium 本文"/>
                        </a:rPr>
                        <a:t>備考</a:t>
                      </a:r>
                      <a:endParaRPr sz="1050">
                        <a:latin typeface="游ゴシック Medium 本文"/>
                      </a:endParaRPr>
                    </a:p>
                  </a:txBody>
                  <a:tcPr/>
                </a:tc>
                <a:extLst>
                  <a:ext uri="{0D108BD9-81ED-4DB2-BD59-A6C34878D82A}">
                    <a16:rowId xmlns:a16="http://schemas.microsoft.com/office/drawing/2014/main" val="10000"/>
                  </a:ext>
                </a:extLst>
              </a:tr>
              <a:tr h="291187">
                <a:tc rowSpan="6">
                  <a:txBody>
                    <a:bodyPr/>
                    <a:lstStyle/>
                    <a:p>
                      <a:r>
                        <a:rPr lang="ja-JP" altLang="en-US" sz="1050" dirty="0">
                          <a:latin typeface="游ゴシック Medium 本文"/>
                        </a:rPr>
                        <a:t>一般ユーザ</a:t>
                      </a:r>
                      <a:r>
                        <a:rPr lang="en-US" altLang="ja-JP" sz="1050" dirty="0">
                          <a:latin typeface="游ゴシック Medium 本文"/>
                        </a:rPr>
                        <a:t>(Vesta</a:t>
                      </a:r>
                      <a:r>
                        <a:rPr lang="ja-JP" altLang="en-US" sz="1050" dirty="0">
                          <a:latin typeface="游ゴシック Medium 本文"/>
                        </a:rPr>
                        <a:t>基本権限</a:t>
                      </a:r>
                      <a:r>
                        <a:rPr lang="en-US" altLang="ja-JP" sz="1050" dirty="0">
                          <a:latin typeface="游ゴシック Medium 本文"/>
                        </a:rPr>
                        <a:t>)</a:t>
                      </a:r>
                      <a:endParaRPr sz="1050" dirty="0">
                        <a:latin typeface="游ゴシック Medium 本文"/>
                      </a:endParaRPr>
                    </a:p>
                  </a:txBody>
                  <a:tcPr anchor="ctr"/>
                </a:tc>
                <a:tc>
                  <a:txBody>
                    <a:bodyPr/>
                    <a:lstStyle/>
                    <a:p>
                      <a:r>
                        <a:rPr sz="1050" dirty="0" err="1">
                          <a:latin typeface="游ゴシック Medium 本文"/>
                        </a:rPr>
                        <a:t>申請作成</a:t>
                      </a:r>
                      <a:r>
                        <a:rPr lang="en-US" sz="1050" dirty="0">
                          <a:latin typeface="游ゴシック Medium 本文"/>
                        </a:rPr>
                        <a:t>・</a:t>
                      </a:r>
                      <a:r>
                        <a:rPr lang="ja-JP" altLang="en-US" sz="1050" dirty="0">
                          <a:latin typeface="游ゴシック Medium 本文"/>
                        </a:rPr>
                        <a:t>編集(更正含む）</a:t>
                      </a:r>
                      <a:endParaRPr sz="1050" dirty="0">
                        <a:latin typeface="游ゴシック Medium 本文"/>
                      </a:endParaRPr>
                    </a:p>
                  </a:txBody>
                  <a:tcPr/>
                </a:tc>
                <a:tc>
                  <a:txBody>
                    <a:bodyPr/>
                    <a:lstStyle/>
                    <a:p>
                      <a:r>
                        <a:rPr sz="1050">
                          <a:latin typeface="游ゴシック Medium 本文"/>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tc>
                <a:tc>
                  <a:txBody>
                    <a:bodyPr/>
                    <a:lstStyle/>
                    <a:p>
                      <a:r>
                        <a:rPr lang="ja-JP" altLang="en-US" sz="1050">
                          <a:latin typeface="游ゴシック Medium 本文"/>
                        </a:rPr>
                        <a:t>✔</a:t>
                      </a:r>
                      <a:endParaRPr sz="1050">
                        <a:latin typeface="游ゴシック Medium 本文"/>
                      </a:endParaRPr>
                    </a:p>
                  </a:txBody>
                  <a:tcPr/>
                </a:tc>
                <a:tc>
                  <a:txBody>
                    <a:bodyPr/>
                    <a:lstStyle/>
                    <a:p>
                      <a:endParaRPr sz="1050">
                        <a:latin typeface="游ゴシック Medium 本文"/>
                      </a:endParaRPr>
                    </a:p>
                  </a:txBody>
                  <a:tcPr/>
                </a:tc>
                <a:extLst>
                  <a:ext uri="{0D108BD9-81ED-4DB2-BD59-A6C34878D82A}">
                    <a16:rowId xmlns:a16="http://schemas.microsoft.com/office/drawing/2014/main" val="10001"/>
                  </a:ext>
                </a:extLst>
              </a:tr>
              <a:tr h="300011">
                <a:tc vMerge="1">
                  <a:txBody>
                    <a:bodyPr/>
                    <a:lstStyle/>
                    <a:p>
                      <a:endParaRPr sz="1050"/>
                    </a:p>
                  </a:txBody>
                  <a:tcPr/>
                </a:tc>
                <a:tc>
                  <a:txBody>
                    <a:bodyPr/>
                    <a:lstStyle/>
                    <a:p>
                      <a:r>
                        <a:rPr sz="1050" dirty="0" err="1">
                          <a:latin typeface="游ゴシック Medium 本文"/>
                        </a:rPr>
                        <a:t>申請承認</a:t>
                      </a:r>
                      <a:endParaRPr sz="1050" dirty="0">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sz="1050">
                          <a:latin typeface="游ゴシック Medium 本文"/>
                        </a:rPr>
                        <a:t>✔</a:t>
                      </a: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2"/>
                  </a:ext>
                </a:extLst>
              </a:tr>
              <a:tr h="291187">
                <a:tc vMerge="1">
                  <a:txBody>
                    <a:bodyPr/>
                    <a:lstStyle/>
                    <a:p>
                      <a:endParaRPr sz="1050"/>
                    </a:p>
                  </a:txBody>
                  <a:tcPr/>
                </a:tc>
                <a:tc>
                  <a:txBody>
                    <a:bodyPr/>
                    <a:lstStyle/>
                    <a:p>
                      <a:r>
                        <a:rPr sz="1050" dirty="0" err="1">
                          <a:latin typeface="游ゴシック Medium 本文"/>
                        </a:rPr>
                        <a:t>申請閲覧</a:t>
                      </a:r>
                      <a:endParaRPr sz="1050" dirty="0">
                        <a:latin typeface="游ゴシック Medium 本文"/>
                      </a:endParaRPr>
                    </a:p>
                  </a:txBody>
                  <a:tcPr anchor="ctr"/>
                </a:tc>
                <a:tc>
                  <a:txBody>
                    <a:bodyPr/>
                    <a:lstStyle/>
                    <a:p>
                      <a:r>
                        <a:rPr sz="1050">
                          <a:latin typeface="游ゴシック Medium 本文"/>
                        </a:rPr>
                        <a:t>✔</a:t>
                      </a:r>
                    </a:p>
                  </a:txBody>
                  <a:tcPr anchor="ctr"/>
                </a:tc>
                <a:tc>
                  <a:txBody>
                    <a:bodyPr/>
                    <a:lstStyle/>
                    <a:p>
                      <a:r>
                        <a:rPr sz="1050">
                          <a:latin typeface="游ゴシック Medium 本文"/>
                        </a:rPr>
                        <a:t>✔</a:t>
                      </a:r>
                    </a:p>
                  </a:txBody>
                  <a:tcPr anchor="ctr"/>
                </a:tc>
                <a:tc>
                  <a:txBody>
                    <a:bodyPr/>
                    <a:lstStyle/>
                    <a:p>
                      <a:r>
                        <a:rPr sz="1050">
                          <a:latin typeface="游ゴシック Medium 本文"/>
                        </a:rPr>
                        <a:t>✔</a:t>
                      </a: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3"/>
                  </a:ext>
                </a:extLst>
              </a:tr>
              <a:tr h="300011">
                <a:tc vMerge="1">
                  <a:txBody>
                    <a:bodyPr/>
                    <a:lstStyle/>
                    <a:p>
                      <a:endParaRPr sz="1050"/>
                    </a:p>
                  </a:txBody>
                  <a:tcPr/>
                </a:tc>
                <a:tc>
                  <a:txBody>
                    <a:bodyPr/>
                    <a:lstStyle/>
                    <a:p>
                      <a:r>
                        <a:rPr sz="1050" dirty="0">
                          <a:latin typeface="游ゴシック Medium 本文"/>
                        </a:rPr>
                        <a:t>Export</a:t>
                      </a: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5"/>
                  </a:ext>
                </a:extLst>
              </a:tr>
              <a:tr h="300011">
                <a:tc vMerge="1">
                  <a:txBody>
                    <a:bodyPr/>
                    <a:lstStyle/>
                    <a:p>
                      <a:endParaRPr sz="1050"/>
                    </a:p>
                  </a:txBody>
                  <a:tcPr/>
                </a:tc>
                <a:tc>
                  <a:txBody>
                    <a:bodyPr/>
                    <a:lstStyle/>
                    <a:p>
                      <a:r>
                        <a:rPr sz="1050">
                          <a:latin typeface="游ゴシック Medium 本文"/>
                        </a:rPr>
                        <a:t>Import</a:t>
                      </a: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7"/>
                  </a:ext>
                </a:extLst>
              </a:tr>
              <a:tr h="300011">
                <a:tc vMerge="1">
                  <a:txBody>
                    <a:bodyPr/>
                    <a:lstStyle/>
                    <a:p>
                      <a:endParaRPr sz="1050"/>
                    </a:p>
                  </a:txBody>
                  <a:tcPr/>
                </a:tc>
                <a:tc>
                  <a:txBody>
                    <a:bodyPr/>
                    <a:lstStyle/>
                    <a:p>
                      <a:r>
                        <a:rPr lang="en-US" altLang="ja-JP" sz="1050" dirty="0">
                          <a:solidFill>
                            <a:schemeClr val="bg1">
                              <a:lumMod val="65000"/>
                            </a:schemeClr>
                          </a:solidFill>
                          <a:latin typeface="游ゴシック Medium 本文"/>
                        </a:rPr>
                        <a:t>KPI dashboard</a:t>
                      </a:r>
                      <a:endParaRPr sz="1050" dirty="0">
                        <a:solidFill>
                          <a:schemeClr val="bg1">
                            <a:lumMod val="65000"/>
                          </a:schemeClr>
                        </a:solidFill>
                        <a:latin typeface="游ゴシック Medium 本文"/>
                      </a:endParaRPr>
                    </a:p>
                  </a:txBody>
                  <a:tcPr anchor="ctr"/>
                </a:tc>
                <a:tc>
                  <a:txBody>
                    <a:bodyPr/>
                    <a:lstStyle/>
                    <a:p>
                      <a:pPr lvl="0">
                        <a:buNone/>
                      </a:pPr>
                      <a:r>
                        <a:rPr lang="en-US" altLang="ja-JP" sz="1100" b="0" i="0" u="none" strike="noStrike" noProof="0">
                          <a:solidFill>
                            <a:schemeClr val="bg1">
                              <a:lumMod val="65000"/>
                            </a:schemeClr>
                          </a:solidFill>
                          <a:latin typeface="游ゴシック Medium 本文"/>
                        </a:rPr>
                        <a:t>N/A</a:t>
                      </a:r>
                      <a:endParaRPr>
                        <a:solidFill>
                          <a:schemeClr val="bg1">
                            <a:lumMod val="65000"/>
                          </a:schemeClr>
                        </a:solidFill>
                        <a:latin typeface="游ゴシック Medium 本文"/>
                      </a:endParaRPr>
                    </a:p>
                  </a:txBody>
                  <a:tcPr anchor="ctr"/>
                </a:tc>
                <a:tc>
                  <a:txBody>
                    <a:bodyPr/>
                    <a:lstStyle/>
                    <a:p>
                      <a:pPr lvl="0">
                        <a:buNone/>
                      </a:pPr>
                      <a:r>
                        <a:rPr kumimoji="0" lang="en-US" altLang="ja-JP" sz="1100" b="0" i="0" u="none" strike="noStrike" kern="1200" cap="none" spc="0" normalizeH="0" baseline="0" noProof="0">
                          <a:ln>
                            <a:noFill/>
                          </a:ln>
                          <a:solidFill>
                            <a:prstClr val="white">
                              <a:lumMod val="65000"/>
                            </a:prstClr>
                          </a:solidFill>
                          <a:effectLst/>
                          <a:uLnTx/>
                          <a:uFillTx/>
                          <a:latin typeface="游ゴシック Medium 本文"/>
                          <a:ea typeface="+mn-ea"/>
                          <a:cs typeface="+mn-cs"/>
                        </a:rPr>
                        <a:t>N/A</a:t>
                      </a:r>
                      <a:endParaRPr>
                        <a:solidFill>
                          <a:schemeClr val="bg1">
                            <a:lumMod val="65000"/>
                          </a:schemeClr>
                        </a:solidFill>
                        <a:latin typeface="游ゴシック Medium 本文"/>
                      </a:endParaRPr>
                    </a:p>
                  </a:txBody>
                  <a:tcPr anchor="ctr"/>
                </a:tc>
                <a:tc>
                  <a:txBody>
                    <a:bodyPr/>
                    <a:lstStyle/>
                    <a:p>
                      <a:r>
                        <a:rPr kumimoji="0" lang="en-US" altLang="ja-JP" sz="1100" b="0" i="0" u="none" strike="noStrike" kern="1200" cap="none" spc="0" normalizeH="0" baseline="0" noProof="0">
                          <a:ln>
                            <a:noFill/>
                          </a:ln>
                          <a:solidFill>
                            <a:prstClr val="white">
                              <a:lumMod val="65000"/>
                            </a:prstClr>
                          </a:solidFill>
                          <a:effectLst/>
                          <a:uLnTx/>
                          <a:uFillTx/>
                          <a:latin typeface="游ゴシック Medium 本文"/>
                          <a:ea typeface="+mn-ea"/>
                          <a:cs typeface="+mn-cs"/>
                        </a:rPr>
                        <a:t>N/A</a:t>
                      </a:r>
                      <a:endParaRPr sz="1050">
                        <a:solidFill>
                          <a:schemeClr val="bg1">
                            <a:lumMod val="65000"/>
                          </a:schemeClr>
                        </a:solidFill>
                        <a:latin typeface="游ゴシック Medium 本文"/>
                      </a:endParaRPr>
                    </a:p>
                  </a:txBody>
                  <a:tcPr anchor="ctr"/>
                </a:tc>
                <a:tc>
                  <a:txBody>
                    <a:bodyPr/>
                    <a:lstStyle/>
                    <a:p>
                      <a:r>
                        <a:rPr lang="ja-JP" altLang="en-US" sz="1050">
                          <a:solidFill>
                            <a:srgbClr val="FF0000"/>
                          </a:solidFill>
                          <a:latin typeface="游ゴシック Medium 本文"/>
                        </a:rPr>
                        <a:t>現行の</a:t>
                      </a:r>
                      <a:r>
                        <a:rPr lang="en-US" altLang="ja-JP" sz="1050">
                          <a:solidFill>
                            <a:srgbClr val="FF0000"/>
                          </a:solidFill>
                          <a:latin typeface="游ゴシック Medium 本文"/>
                        </a:rPr>
                        <a:t>PBI</a:t>
                      </a:r>
                      <a:r>
                        <a:rPr lang="ja-JP" altLang="en-US" sz="1050">
                          <a:solidFill>
                            <a:srgbClr val="FF0000"/>
                          </a:solidFill>
                          <a:latin typeface="游ゴシック Medium 本文"/>
                        </a:rPr>
                        <a:t>権限仕組み延用（個別設定された経営者に限るもの）</a:t>
                      </a:r>
                      <a:endParaRPr sz="1050">
                        <a:solidFill>
                          <a:srgbClr val="FF0000"/>
                        </a:solidFill>
                        <a:latin typeface="游ゴシック Medium 本文"/>
                      </a:endParaRPr>
                    </a:p>
                  </a:txBody>
                  <a:tcPr anchor="ctr"/>
                </a:tc>
                <a:extLst>
                  <a:ext uri="{0D108BD9-81ED-4DB2-BD59-A6C34878D82A}">
                    <a16:rowId xmlns:a16="http://schemas.microsoft.com/office/drawing/2014/main" val="3491083374"/>
                  </a:ext>
                </a:extLst>
              </a:tr>
              <a:tr h="291187">
                <a:tc>
                  <a:txBody>
                    <a:bodyPr/>
                    <a:lstStyle/>
                    <a:p>
                      <a:r>
                        <a:rPr lang="en-US" altLang="ja-JP" sz="1050" dirty="0">
                          <a:solidFill>
                            <a:schemeClr val="tx1"/>
                          </a:solidFill>
                          <a:latin typeface="游ゴシック Medium 本文"/>
                        </a:rPr>
                        <a:t>BG</a:t>
                      </a:r>
                      <a:r>
                        <a:rPr lang="ja-JP" altLang="en-US" sz="1050" dirty="0">
                          <a:solidFill>
                            <a:schemeClr val="tx1"/>
                          </a:solidFill>
                          <a:latin typeface="游ゴシック Medium 本文"/>
                        </a:rPr>
                        <a:t>管理権限</a:t>
                      </a:r>
                      <a:endParaRPr sz="1050" dirty="0">
                        <a:solidFill>
                          <a:schemeClr val="tx1"/>
                        </a:solidFill>
                        <a:latin typeface="游ゴシック Medium 本文"/>
                      </a:endParaRPr>
                    </a:p>
                  </a:txBody>
                  <a:tcPr anchor="ctr"/>
                </a:tc>
                <a:tc>
                  <a:txBody>
                    <a:bodyPr/>
                    <a:lstStyle/>
                    <a:p>
                      <a:r>
                        <a:rPr lang="en-US" sz="1050" dirty="0">
                          <a:solidFill>
                            <a:schemeClr val="tx1"/>
                          </a:solidFill>
                          <a:latin typeface="游ゴシック Medium 本文"/>
                        </a:rPr>
                        <a:t>Close/Open</a:t>
                      </a:r>
                      <a:endParaRPr sz="1050" dirty="0">
                        <a:solidFill>
                          <a:schemeClr val="tx1"/>
                        </a:solidFill>
                        <a:latin typeface="游ゴシック Medium 本文"/>
                      </a:endParaRPr>
                    </a:p>
                  </a:txBody>
                  <a:tcPr anchor="ctr"/>
                </a:tc>
                <a:tc>
                  <a:txBody>
                    <a:bodyPr/>
                    <a:lstStyle/>
                    <a:p>
                      <a:endParaRPr sz="1050">
                        <a:solidFill>
                          <a:srgbClr val="FF0000"/>
                        </a:solidFill>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59436145"/>
                  </a:ext>
                </a:extLst>
              </a:tr>
              <a:tr h="317658">
                <a:tc>
                  <a:txBody>
                    <a:bodyPr/>
                    <a:lstStyle/>
                    <a:p>
                      <a:endParaRPr sz="1050" dirty="0">
                        <a:solidFill>
                          <a:schemeClr val="tx1"/>
                        </a:solidFill>
                        <a:latin typeface="游ゴシック Medium 本文"/>
                      </a:endParaRPr>
                    </a:p>
                  </a:txBody>
                  <a:tcPr anchor="ctr"/>
                </a:tc>
                <a:tc>
                  <a:txBody>
                    <a:bodyPr/>
                    <a:lstStyle/>
                    <a:p>
                      <a:r>
                        <a:rPr lang="ja-JP" altLang="en-US" sz="1050">
                          <a:latin typeface="游ゴシック Medium 本文"/>
                        </a:rPr>
                        <a:t>調整値入力</a:t>
                      </a:r>
                      <a:r>
                        <a:rPr lang="ja-JP" altLang="en-US" sz="1050">
                          <a:solidFill>
                            <a:schemeClr val="tx1"/>
                          </a:solidFill>
                          <a:latin typeface="游ゴシック Medium 本文"/>
                        </a:rPr>
                        <a:t>（新設）</a:t>
                      </a:r>
                      <a:endParaRPr sz="1050">
                        <a:solidFill>
                          <a:schemeClr val="tx1"/>
                        </a:solidFill>
                        <a:latin typeface="游ゴシック Medium 本文"/>
                      </a:endParaRPr>
                    </a:p>
                  </a:txBody>
                  <a:tcPr anchor="ctr"/>
                </a:tc>
                <a:tc>
                  <a:txBody>
                    <a:bodyPr/>
                    <a:lstStyle/>
                    <a:p>
                      <a:pPr>
                        <a:buNone/>
                      </a:pPr>
                      <a:endParaRPr>
                        <a:latin typeface="游ゴシック Medium 本文"/>
                      </a:endParaRPr>
                    </a:p>
                  </a:txBody>
                  <a:tcPr marL="0" marR="0" marT="0" marB="0" anchor="ctr" horzOverflow="overflow"/>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984115711"/>
                  </a:ext>
                </a:extLst>
              </a:tr>
              <a:tr h="291187">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游ゴシック Medium 本文"/>
                          <a:ea typeface="+mn-ea"/>
                          <a:cs typeface="+mn-cs"/>
                        </a:rPr>
                        <a:t>Admin</a:t>
                      </a:r>
                      <a:endParaRPr sz="1050" kern="1200" dirty="0">
                        <a:solidFill>
                          <a:schemeClr val="tx1"/>
                        </a:solidFill>
                        <a:latin typeface="游ゴシック Medium 本文"/>
                        <a:ea typeface="+mn-ea"/>
                        <a:cs typeface="+mn-cs"/>
                      </a:endParaRPr>
                    </a:p>
                  </a:txBody>
                  <a:tcPr anchor="ctr"/>
                </a:tc>
                <a:tc>
                  <a:txBody>
                    <a:bodyPr/>
                    <a:lstStyle/>
                    <a:p>
                      <a:r>
                        <a:rPr sz="1050" err="1">
                          <a:latin typeface="游ゴシック Medium 本文"/>
                        </a:rPr>
                        <a:t>ユーザ</a:t>
                      </a:r>
                      <a:r>
                        <a:rPr lang="ja-JP" altLang="en-US" sz="1050">
                          <a:latin typeface="游ゴシック Medium 本文"/>
                        </a:rPr>
                        <a:t>管理</a:t>
                      </a:r>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438471261"/>
                  </a:ext>
                </a:extLst>
              </a:tr>
              <a:tr h="291187">
                <a:tc vMerge="1">
                  <a:txBody>
                    <a:bodyPr/>
                    <a:lstStyle/>
                    <a:p>
                      <a:endParaRPr kumimoji="1" lang="ja-JP" altLang="en-US"/>
                    </a:p>
                  </a:txBody>
                  <a:tcPr/>
                </a:tc>
                <a:tc>
                  <a:txBody>
                    <a:bodyPr/>
                    <a:lstStyle/>
                    <a:p>
                      <a:r>
                        <a:rPr lang="ja-JP" altLang="en-US" sz="1050">
                          <a:latin typeface="游ゴシック Medium 本文"/>
                        </a:rPr>
                        <a:t>ロール管理</a:t>
                      </a:r>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3280913194"/>
                  </a:ext>
                </a:extLst>
              </a:tr>
              <a:tr h="1879479">
                <a:tc vMerge="1">
                  <a:txBody>
                    <a:bodyPr/>
                    <a:lstStyle/>
                    <a:p>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a:solidFill>
                            <a:schemeClr val="tx1"/>
                          </a:solidFill>
                          <a:latin typeface="游ゴシック Medium 本文"/>
                          <a:ea typeface="+mn-ea"/>
                          <a:cs typeface="+mn-cs"/>
                        </a:rPr>
                        <a:t>Admin</a:t>
                      </a:r>
                      <a:r>
                        <a:rPr lang="ja-JP" altLang="en-US" sz="1050" kern="1200">
                          <a:solidFill>
                            <a:schemeClr val="tx1"/>
                          </a:solidFill>
                          <a:latin typeface="游ゴシック Medium 本文"/>
                          <a:ea typeface="+mn-ea"/>
                          <a:cs typeface="+mn-cs"/>
                        </a:rPr>
                        <a:t>権限</a:t>
                      </a:r>
                      <a:r>
                        <a:rPr lang="en-US" altLang="ja-JP" sz="1050" kern="1200">
                          <a:solidFill>
                            <a:schemeClr val="tx1"/>
                          </a:solidFill>
                          <a:latin typeface="游ゴシック Medium 本文"/>
                          <a:ea typeface="+mn-ea"/>
                          <a:cs typeface="+mn-cs"/>
                        </a:rPr>
                        <a:t>)</a:t>
                      </a:r>
                      <a:endParaRPr sz="1050" kern="1200">
                        <a:solidFill>
                          <a:schemeClr val="tx1"/>
                        </a:solidFill>
                        <a:latin typeface="游ゴシック Medium 本文"/>
                        <a:ea typeface="+mn-ea"/>
                        <a:cs typeface="+mn-cs"/>
                      </a:endParaRPr>
                    </a:p>
                  </a:txBody>
                  <a:tcPr anchor="ctr"/>
                </a:tc>
                <a:tc>
                  <a:txBody>
                    <a:bodyPr/>
                    <a:lstStyle/>
                    <a:p>
                      <a:endParaRPr sz="1050">
                        <a:solidFill>
                          <a:srgbClr val="FF0000"/>
                        </a:solidFill>
                        <a:latin typeface="游ゴシック Medium 本文"/>
                      </a:endParaRPr>
                    </a:p>
                  </a:txBody>
                  <a:tcPr anchor="ctr"/>
                </a:tc>
                <a:tc>
                  <a:txBody>
                    <a:bodyPr/>
                    <a:lstStyle/>
                    <a:p>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dirty="0">
                          <a:latin typeface="游ゴシック Medium 本文"/>
                        </a:rPr>
                        <a:t>管理者権限設定における二つの管理軸について</a:t>
                      </a:r>
                      <a:endParaRPr lang="en-US" altLang="ja-JP" sz="1050" dirty="0">
                        <a:latin typeface="游ゴシック Medium 本文"/>
                      </a:endParaRPr>
                    </a:p>
                    <a:p>
                      <a:r>
                        <a:rPr lang="en-US" altLang="ja-JP" sz="900" b="1" dirty="0">
                          <a:latin typeface="游ゴシック Medium 本文"/>
                        </a:rPr>
                        <a:t>1. </a:t>
                      </a:r>
                      <a:r>
                        <a:rPr lang="ja-JP" altLang="en-US" sz="900" b="1" dirty="0">
                          <a:latin typeface="游ゴシック Medium 本文"/>
                        </a:rPr>
                        <a:t>縦軸：地理的階層</a:t>
                      </a:r>
                      <a:r>
                        <a:rPr lang="en-US" altLang="ja-JP" sz="900" b="1" dirty="0">
                          <a:latin typeface="游ゴシック Medium 本文"/>
                        </a:rPr>
                        <a:t>/</a:t>
                      </a:r>
                      <a:r>
                        <a:rPr lang="ja-JP" altLang="en-US" sz="900" b="1" dirty="0">
                          <a:latin typeface="游ゴシック Medium 本文"/>
                        </a:rPr>
                        <a:t>行政が階層（</a:t>
                      </a:r>
                      <a:r>
                        <a:rPr lang="en-US" altLang="ja-JP" sz="900" b="1" dirty="0">
                          <a:latin typeface="游ゴシック Medium 本文"/>
                        </a:rPr>
                        <a:t>Region/Country/Area</a:t>
                      </a:r>
                      <a:r>
                        <a:rPr lang="ja-JP" altLang="en-US" sz="900" b="1" dirty="0">
                          <a:latin typeface="游ゴシック Medium 本文"/>
                        </a:rPr>
                        <a:t>）</a:t>
                      </a:r>
                    </a:p>
                    <a:p>
                      <a:r>
                        <a:rPr lang="ja-JP" altLang="en-US" sz="900" dirty="0">
                          <a:latin typeface="游ゴシック Medium 本文"/>
                        </a:rPr>
                        <a:t>地域別に権限を管理する軸です。具体的には、</a:t>
                      </a:r>
                      <a:r>
                        <a:rPr lang="en-US" altLang="ja-JP" sz="900" b="1" dirty="0">
                          <a:latin typeface="游ゴシック Medium 本文"/>
                        </a:rPr>
                        <a:t>Region</a:t>
                      </a:r>
                      <a:r>
                        <a:rPr lang="ja-JP" altLang="en-US" sz="900" b="1" dirty="0">
                          <a:latin typeface="游ゴシック Medium 本文"/>
                        </a:rPr>
                        <a:t>（地域）</a:t>
                      </a:r>
                      <a:r>
                        <a:rPr lang="ja-JP" altLang="en-US" sz="900" dirty="0">
                          <a:latin typeface="游ゴシック Medium 本文"/>
                        </a:rPr>
                        <a:t>、</a:t>
                      </a:r>
                      <a:r>
                        <a:rPr lang="en-US" altLang="ja-JP" sz="900" b="1" dirty="0">
                          <a:latin typeface="游ゴシック Medium 本文"/>
                        </a:rPr>
                        <a:t>Country</a:t>
                      </a:r>
                      <a:r>
                        <a:rPr lang="ja-JP" altLang="en-US" sz="900" b="1" dirty="0">
                          <a:latin typeface="游ゴシック Medium 本文"/>
                        </a:rPr>
                        <a:t>（国）</a:t>
                      </a:r>
                      <a:r>
                        <a:rPr lang="ja-JP" altLang="en-US" sz="900" dirty="0">
                          <a:latin typeface="游ゴシック Medium 本文"/>
                        </a:rPr>
                        <a:t>、</a:t>
                      </a:r>
                      <a:r>
                        <a:rPr lang="en-US" altLang="ja-JP" sz="900" dirty="0">
                          <a:latin typeface="游ゴシック Medium 本文"/>
                        </a:rPr>
                        <a:t>Area</a:t>
                      </a:r>
                    </a:p>
                    <a:p>
                      <a:r>
                        <a:rPr lang="ja-JP" altLang="en-US" sz="900" dirty="0">
                          <a:latin typeface="游ゴシック Medium 本文"/>
                        </a:rPr>
                        <a:t>（原価管理センタ）といった地理的階層に基づき、各レベルで管理者を配置し、該当する範囲の権限を付与します。</a:t>
                      </a:r>
                    </a:p>
                    <a:p>
                      <a:r>
                        <a:rPr lang="en-US" altLang="ja-JP" sz="900" b="1" dirty="0">
                          <a:latin typeface="游ゴシック Medium 本文"/>
                        </a:rPr>
                        <a:t>2. </a:t>
                      </a:r>
                      <a:r>
                        <a:rPr lang="ja-JP" altLang="en-US" sz="900" b="1" dirty="0">
                          <a:latin typeface="游ゴシック Medium 本文"/>
                        </a:rPr>
                        <a:t>横軸：ビジネス組織階層（</a:t>
                      </a:r>
                      <a:r>
                        <a:rPr lang="en-US" altLang="ja-JP" sz="900" b="1" dirty="0">
                          <a:latin typeface="游ゴシック Medium 本文"/>
                        </a:rPr>
                        <a:t>BG/SBU/</a:t>
                      </a:r>
                      <a:r>
                        <a:rPr lang="ja-JP" altLang="en-US" sz="900" b="1" dirty="0">
                          <a:latin typeface="游ゴシック Medium 本文"/>
                        </a:rPr>
                        <a:t>組織）</a:t>
                      </a:r>
                    </a:p>
                    <a:p>
                      <a:r>
                        <a:rPr lang="ja-JP" altLang="en-US" sz="900" dirty="0">
                          <a:latin typeface="游ゴシック Medium 本文"/>
                        </a:rPr>
                        <a:t>ビジネス組織別に権限を管理する軸です。具体的には、</a:t>
                      </a:r>
                      <a:r>
                        <a:rPr lang="en-US" altLang="ja-JP" sz="900" b="1" dirty="0">
                          <a:latin typeface="游ゴシック Medium 本文"/>
                        </a:rPr>
                        <a:t>BG</a:t>
                      </a:r>
                      <a:r>
                        <a:rPr lang="ja-JP" altLang="en-US" sz="900" b="1" dirty="0">
                          <a:latin typeface="游ゴシック Medium 本文"/>
                        </a:rPr>
                        <a:t>（ビジネスグループ）</a:t>
                      </a:r>
                      <a:r>
                        <a:rPr lang="ja-JP" altLang="en-US" sz="900" dirty="0">
                          <a:latin typeface="游ゴシック Medium 本文"/>
                        </a:rPr>
                        <a:t>、**</a:t>
                      </a:r>
                      <a:r>
                        <a:rPr lang="en-US" altLang="ja-JP" sz="900" dirty="0">
                          <a:latin typeface="游ゴシック Medium 本文"/>
                        </a:rPr>
                        <a:t>SBU</a:t>
                      </a:r>
                      <a:r>
                        <a:rPr lang="ja-JP" altLang="en-US" sz="900" dirty="0">
                          <a:latin typeface="游ゴシック Medium 本文"/>
                        </a:rPr>
                        <a:t>（戦略的ビジネスユニット）**といった組織構造に基づき、各ビジネスユニットの管理者を指定し、該当する業務範囲の権限を付与します。</a:t>
                      </a:r>
                    </a:p>
                    <a:p>
                      <a:r>
                        <a:rPr lang="ja-JP" altLang="en-US" sz="900" dirty="0">
                          <a:latin typeface="游ゴシック Medium 本文"/>
                        </a:rPr>
                        <a:t>これらの二つの軸を組み合わせることで、</a:t>
                      </a:r>
                      <a:r>
                        <a:rPr lang="ja-JP" altLang="en-US" sz="900" b="1" dirty="0">
                          <a:latin typeface="游ゴシック Medium 本文"/>
                        </a:rPr>
                        <a:t>地理的範囲とビジネス組織の両面から、きめ細やかな管理者権限の設定および運用を実現</a:t>
                      </a:r>
                      <a:r>
                        <a:rPr lang="ja-JP" altLang="en-US" sz="900" dirty="0">
                          <a:latin typeface="游ゴシック Medium 本文"/>
                        </a:rPr>
                        <a:t>いたします。</a:t>
                      </a:r>
                    </a:p>
                  </a:txBody>
                  <a:tcPr anchor="ctr"/>
                </a:tc>
                <a:extLst>
                  <a:ext uri="{0D108BD9-81ED-4DB2-BD59-A6C34878D82A}">
                    <a16:rowId xmlns:a16="http://schemas.microsoft.com/office/drawing/2014/main" val="3442780776"/>
                  </a:ext>
                </a:extLst>
              </a:tr>
            </a:tbl>
          </a:graphicData>
        </a:graphic>
      </p:graphicFrame>
      <p:sp>
        <p:nvSpPr>
          <p:cNvPr id="5" name="テキスト ボックス 4">
            <a:extLst>
              <a:ext uri="{FF2B5EF4-FFF2-40B4-BE49-F238E27FC236}">
                <a16:creationId xmlns:a16="http://schemas.microsoft.com/office/drawing/2014/main" id="{109D8695-C671-DF78-DE6B-0FA21E65CF9F}"/>
              </a:ext>
            </a:extLst>
          </p:cNvPr>
          <p:cNvSpPr txBox="1"/>
          <p:nvPr/>
        </p:nvSpPr>
        <p:spPr>
          <a:xfrm>
            <a:off x="5733562" y="626471"/>
            <a:ext cx="4265982" cy="461665"/>
          </a:xfrm>
          <a:prstGeom prst="rect">
            <a:avLst/>
          </a:prstGeom>
          <a:solidFill>
            <a:schemeClr val="accent2">
              <a:lumMod val="20000"/>
              <a:lumOff val="80000"/>
            </a:schemeClr>
          </a:solidFill>
        </p:spPr>
        <p:txBody>
          <a:bodyPr wrap="square" rtlCol="0">
            <a:spAutoFit/>
          </a:bodyPr>
          <a:lstStyle/>
          <a:p>
            <a:r>
              <a:rPr lang="en-US" altLang="ja-JP" sz="1200"/>
              <a:t>3</a:t>
            </a:r>
            <a:r>
              <a:rPr lang="ja-JP" altLang="en-US" sz="1200"/>
              <a:t>分類へ簡素化</a:t>
            </a:r>
            <a:r>
              <a:rPr lang="en-US" altLang="ja-JP" sz="1200"/>
              <a:t>:</a:t>
            </a:r>
            <a:br>
              <a:rPr lang="en-US" altLang="ja-JP" sz="1200"/>
            </a:br>
            <a:r>
              <a:rPr lang="en-US" altLang="ja-JP" sz="1200"/>
              <a:t>①</a:t>
            </a:r>
            <a:r>
              <a:rPr lang="ja-JP" altLang="en-US" sz="1200"/>
              <a:t>システム管理者、②</a:t>
            </a:r>
            <a:r>
              <a:rPr lang="en-US" altLang="ja-JP" sz="1200"/>
              <a:t>BGFU</a:t>
            </a:r>
            <a:r>
              <a:rPr lang="ja-JP" altLang="en-US" sz="1200"/>
              <a:t>管理者、③一般ユーザ</a:t>
            </a:r>
            <a:endParaRPr kumimoji="1" lang="ja-JP" altLang="en-US" sz="1200" b="1">
              <a:solidFill>
                <a:srgbClr val="FF0000"/>
              </a:solidFill>
            </a:endParaRPr>
          </a:p>
        </p:txBody>
      </p:sp>
      <p:pic>
        <p:nvPicPr>
          <p:cNvPr id="8" name="図 7">
            <a:extLst>
              <a:ext uri="{FF2B5EF4-FFF2-40B4-BE49-F238E27FC236}">
                <a16:creationId xmlns:a16="http://schemas.microsoft.com/office/drawing/2014/main" id="{B3EC456B-6489-761F-D652-795B69E24671}"/>
              </a:ext>
            </a:extLst>
          </p:cNvPr>
          <p:cNvPicPr>
            <a:picLocks noChangeAspect="1"/>
          </p:cNvPicPr>
          <p:nvPr/>
        </p:nvPicPr>
        <p:blipFill>
          <a:blip r:embed="rId2"/>
          <a:stretch>
            <a:fillRect/>
          </a:stretch>
        </p:blipFill>
        <p:spPr>
          <a:xfrm>
            <a:off x="5112512" y="3429000"/>
            <a:ext cx="7038848" cy="1727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B8235-A9BA-F9F6-8C3A-487559C4E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A0352-752C-0717-1CC5-3880F299A87A}"/>
              </a:ext>
            </a:extLst>
          </p:cNvPr>
          <p:cNvSpPr>
            <a:spLocks noGrp="1"/>
          </p:cNvSpPr>
          <p:nvPr>
            <p:ph type="title"/>
          </p:nvPr>
        </p:nvSpPr>
        <p:spPr/>
        <p:txBody>
          <a:bodyPr>
            <a:normAutofit/>
          </a:bodyPr>
          <a:lstStyle/>
          <a:p>
            <a:r>
              <a:rPr kumimoji="1" lang="en-US" altLang="ja-JP" dirty="0">
                <a:latin typeface="+mn-lt"/>
                <a:ea typeface="+mn-ea"/>
                <a:cs typeface="+mn-cs"/>
              </a:rPr>
              <a:t>Power Apps </a:t>
            </a:r>
            <a:r>
              <a:rPr kumimoji="1" lang="ja-JP" altLang="en-US" dirty="0">
                <a:latin typeface="+mn-lt"/>
                <a:ea typeface="+mn-ea"/>
                <a:cs typeface="+mn-cs"/>
              </a:rPr>
              <a:t>の</a:t>
            </a:r>
            <a:r>
              <a:rPr kumimoji="1" lang="en-US" altLang="zh-CN" dirty="0">
                <a:latin typeface="+mn-lt"/>
                <a:ea typeface="+mn-ea"/>
                <a:cs typeface="+mn-cs"/>
              </a:rPr>
              <a:t>WF</a:t>
            </a:r>
            <a:r>
              <a:rPr kumimoji="1" lang="ja-JP" altLang="en-US" dirty="0">
                <a:latin typeface="+mn-lt"/>
                <a:ea typeface="+mn-ea"/>
                <a:cs typeface="+mn-cs"/>
              </a:rPr>
              <a:t>の実装形式</a:t>
            </a:r>
            <a:endParaRPr kumimoji="1" dirty="0">
              <a:latin typeface="+mn-lt"/>
              <a:ea typeface="+mn-ea"/>
              <a:cs typeface="+mn-cs"/>
            </a:endParaRPr>
          </a:p>
        </p:txBody>
      </p:sp>
      <p:graphicFrame>
        <p:nvGraphicFramePr>
          <p:cNvPr id="4" name="Table 3">
            <a:extLst>
              <a:ext uri="{FF2B5EF4-FFF2-40B4-BE49-F238E27FC236}">
                <a16:creationId xmlns:a16="http://schemas.microsoft.com/office/drawing/2014/main" id="{B17A92DB-6B0D-C708-52CE-37956F9E3561}"/>
              </a:ext>
            </a:extLst>
          </p:cNvPr>
          <p:cNvGraphicFramePr>
            <a:graphicFrameLocks noGrp="1"/>
          </p:cNvGraphicFramePr>
          <p:nvPr>
            <p:extLst>
              <p:ext uri="{D42A27DB-BD31-4B8C-83A1-F6EECF244321}">
                <p14:modId xmlns:p14="http://schemas.microsoft.com/office/powerpoint/2010/main" val="4105722051"/>
              </p:ext>
            </p:extLst>
          </p:nvPr>
        </p:nvGraphicFramePr>
        <p:xfrm>
          <a:off x="377442" y="693635"/>
          <a:ext cx="11437115" cy="5824007"/>
        </p:xfrm>
        <a:graphic>
          <a:graphicData uri="http://schemas.openxmlformats.org/drawingml/2006/table">
            <a:tbl>
              <a:tblPr firstRow="1" bandRow="1">
                <a:tableStyleId>{5C22544A-7EE6-4342-B048-85BDC9FD1C3A}</a:tableStyleId>
              </a:tblPr>
              <a:tblGrid>
                <a:gridCol w="1810514">
                  <a:extLst>
                    <a:ext uri="{9D8B030D-6E8A-4147-A177-3AD203B41FA5}">
                      <a16:colId xmlns:a16="http://schemas.microsoft.com/office/drawing/2014/main" val="2045650584"/>
                    </a:ext>
                  </a:extLst>
                </a:gridCol>
                <a:gridCol w="5588000">
                  <a:extLst>
                    <a:ext uri="{9D8B030D-6E8A-4147-A177-3AD203B41FA5}">
                      <a16:colId xmlns:a16="http://schemas.microsoft.com/office/drawing/2014/main" val="2646614558"/>
                    </a:ext>
                  </a:extLst>
                </a:gridCol>
                <a:gridCol w="4038601">
                  <a:extLst>
                    <a:ext uri="{9D8B030D-6E8A-4147-A177-3AD203B41FA5}">
                      <a16:colId xmlns:a16="http://schemas.microsoft.com/office/drawing/2014/main" val="20000"/>
                    </a:ext>
                  </a:extLst>
                </a:gridCol>
              </a:tblGrid>
              <a:tr h="249123">
                <a:tc>
                  <a:txBody>
                    <a:bodyPr/>
                    <a:lstStyle/>
                    <a:p>
                      <a:r>
                        <a:rPr lang="ja-JP" altLang="en-US" sz="900" dirty="0">
                          <a:latin typeface="游ゴシック Medium 本文"/>
                        </a:rPr>
                        <a:t>実現方式</a:t>
                      </a:r>
                      <a:endParaRPr sz="900" dirty="0">
                        <a:latin typeface="游ゴシック Medium 本文"/>
                      </a:endParaRPr>
                    </a:p>
                  </a:txBody>
                  <a:tcPr/>
                </a:tc>
                <a:tc>
                  <a:txBody>
                    <a:bodyPr/>
                    <a:lstStyle/>
                    <a:p>
                      <a:r>
                        <a:rPr lang="ja-JP" altLang="en-US" sz="900" dirty="0">
                          <a:latin typeface="游ゴシック Medium 本文"/>
                        </a:rPr>
                        <a:t>詳細、評価</a:t>
                      </a:r>
                      <a:endParaRPr sz="900" dirty="0">
                        <a:latin typeface="游ゴシック Medium 本文"/>
                      </a:endParaRPr>
                    </a:p>
                  </a:txBody>
                  <a:tcPr/>
                </a:tc>
                <a:tc>
                  <a:txBody>
                    <a:bodyPr/>
                    <a:lstStyle/>
                    <a:p>
                      <a:r>
                        <a:rPr lang="ja-JP" altLang="en-US" sz="900" dirty="0">
                          <a:latin typeface="游ゴシック Medium 本文"/>
                        </a:rPr>
                        <a:t>分析</a:t>
                      </a:r>
                      <a:endParaRPr sz="900" dirty="0">
                        <a:latin typeface="游ゴシック Medium 本文"/>
                      </a:endParaRPr>
                    </a:p>
                  </a:txBody>
                  <a:tcPr/>
                </a:tc>
                <a:extLst>
                  <a:ext uri="{0D108BD9-81ED-4DB2-BD59-A6C34878D82A}">
                    <a16:rowId xmlns:a16="http://schemas.microsoft.com/office/drawing/2014/main" val="10000"/>
                  </a:ext>
                </a:extLst>
              </a:tr>
              <a:tr h="871563">
                <a:tc rowSpan="2">
                  <a:txBody>
                    <a:bodyPr/>
                    <a:lstStyle/>
                    <a:p>
                      <a:r>
                        <a:rPr lang="de-DE" altLang="ja-JP" sz="900" dirty="0">
                          <a:effectLst/>
                        </a:rPr>
                        <a:t>PowerApps + Power Automate</a:t>
                      </a:r>
                      <a:r>
                        <a:rPr lang="ja-JP" altLang="de-DE" sz="900" dirty="0">
                          <a:effectLst/>
                        </a:rPr>
                        <a:t>（</a:t>
                      </a:r>
                      <a:r>
                        <a:rPr lang="ja-JP" altLang="en-US" sz="900" dirty="0">
                          <a:effectLst/>
                        </a:rPr>
                        <a:t>推奨）</a:t>
                      </a:r>
                    </a:p>
                  </a:txBody>
                  <a:tcPr anchor="ctr"/>
                </a:tc>
                <a:tc>
                  <a:txBody>
                    <a:bodyPr/>
                    <a:lstStyle/>
                    <a:p>
                      <a:r>
                        <a:rPr lang="en-US" altLang="ja-JP" sz="900" b="1" dirty="0"/>
                        <a:t>UI</a:t>
                      </a:r>
                      <a:r>
                        <a:rPr lang="ja-JP" altLang="en-US" sz="900" b="1" dirty="0"/>
                        <a:t>の実装（</a:t>
                      </a:r>
                      <a:r>
                        <a:rPr lang="en-US" altLang="ja-JP" sz="900" b="1" dirty="0"/>
                        <a:t>PowerApps</a:t>
                      </a:r>
                      <a:r>
                        <a:rPr lang="ja-JP" altLang="en-US" sz="900" b="1" dirty="0"/>
                        <a:t>）</a:t>
                      </a:r>
                      <a:r>
                        <a:rPr lang="en-US" altLang="ja-JP" sz="900" dirty="0"/>
                        <a:t>: </a:t>
                      </a:r>
                      <a:r>
                        <a:rPr lang="ja-JP" altLang="en-US" sz="900" dirty="0"/>
                        <a:t>申請フォームを</a:t>
                      </a:r>
                      <a:r>
                        <a:rPr lang="en-US" altLang="ja-JP" sz="900" dirty="0"/>
                        <a:t>PowerApps</a:t>
                      </a:r>
                      <a:r>
                        <a:rPr lang="ja-JP" altLang="en-US" sz="900" dirty="0"/>
                        <a:t>のキャンバスアプリで作成。テキスト入力、ドロップダウン、日付選択などのコントロールを使用して、ユーザーがデータを入力できるようにします。</a:t>
                      </a:r>
                    </a:p>
                    <a:p>
                      <a:r>
                        <a:rPr lang="ja-JP" altLang="en-US" sz="900" dirty="0"/>
                        <a:t>承認</a:t>
                      </a:r>
                      <a:r>
                        <a:rPr lang="en-US" altLang="ja-JP" sz="900" dirty="0"/>
                        <a:t>/</a:t>
                      </a:r>
                      <a:r>
                        <a:rPr lang="ja-JP" altLang="en-US" sz="900" dirty="0"/>
                        <a:t>拒否ボタンを追加し、データの状態（例：「申請中」「承認済み」「拒否」）を表示するギャラリーやラベルを配置。</a:t>
                      </a:r>
                    </a:p>
                    <a:p>
                      <a:r>
                        <a:rPr lang="ja-JP" altLang="en-US" sz="900" dirty="0"/>
                        <a:t>データソースとして</a:t>
                      </a:r>
                      <a:r>
                        <a:rPr lang="en-US" altLang="ja-JP" sz="900" dirty="0"/>
                        <a:t>SharePoint</a:t>
                      </a:r>
                      <a:r>
                        <a:rPr lang="ja-JP" altLang="en-US" sz="900" dirty="0"/>
                        <a:t>リスト、</a:t>
                      </a:r>
                      <a:r>
                        <a:rPr lang="en-US" altLang="ja-JP" sz="900" dirty="0"/>
                        <a:t>Dataverse</a:t>
                      </a:r>
                      <a:r>
                        <a:rPr lang="ja-JP" altLang="en-US" sz="900" dirty="0"/>
                        <a:t>、または</a:t>
                      </a:r>
                      <a:r>
                        <a:rPr lang="en-US" altLang="ja-JP" sz="900" dirty="0"/>
                        <a:t>Excel</a:t>
                      </a:r>
                      <a:r>
                        <a:rPr lang="ja-JP" altLang="en-US" sz="900" dirty="0"/>
                        <a:t>（</a:t>
                      </a:r>
                      <a:r>
                        <a:rPr lang="en-US" altLang="ja-JP" sz="900" dirty="0"/>
                        <a:t>OneDrive/SharePoint</a:t>
                      </a:r>
                      <a:r>
                        <a:rPr lang="ja-JP" altLang="en-US" sz="900" dirty="0"/>
                        <a:t>上）を使用。</a:t>
                      </a:r>
                    </a:p>
                  </a:txBody>
                  <a:tcPr anchor="ctr"/>
                </a:tc>
                <a:tc rowSpan="2">
                  <a:txBody>
                    <a:bodyPr/>
                    <a:lstStyle/>
                    <a:p>
                      <a:r>
                        <a:rPr lang="ja-JP" altLang="en-US" sz="900" b="1" dirty="0"/>
                        <a:t>メリット</a:t>
                      </a:r>
                      <a:r>
                        <a:rPr lang="en-US" altLang="ja-JP" sz="900" dirty="0"/>
                        <a:t>: </a:t>
                      </a:r>
                      <a:r>
                        <a:rPr lang="ja-JP" altLang="en-US" sz="900" dirty="0"/>
                        <a:t>ノーコード</a:t>
                      </a:r>
                      <a:r>
                        <a:rPr lang="en-US" altLang="ja-JP" sz="900" dirty="0"/>
                        <a:t>/</a:t>
                      </a:r>
                      <a:r>
                        <a:rPr lang="ja-JP" altLang="en-US" sz="900" dirty="0"/>
                        <a:t>ローコードで迅速に開発可能。</a:t>
                      </a:r>
                    </a:p>
                    <a:p>
                      <a:r>
                        <a:rPr lang="en-US" altLang="ja-JP" sz="900" dirty="0"/>
                        <a:t>Microsoft 365</a:t>
                      </a:r>
                      <a:r>
                        <a:rPr lang="ja-JP" altLang="en-US" sz="900" dirty="0"/>
                        <a:t>エコシステム（</a:t>
                      </a:r>
                      <a:r>
                        <a:rPr lang="en-US" altLang="ja-JP" sz="900" dirty="0"/>
                        <a:t>SharePoint</a:t>
                      </a:r>
                      <a:r>
                        <a:rPr lang="ja-JP" altLang="en-US" sz="900" dirty="0"/>
                        <a:t>、</a:t>
                      </a:r>
                      <a:r>
                        <a:rPr lang="en-US" altLang="ja-JP" sz="900" dirty="0"/>
                        <a:t>Teams</a:t>
                      </a:r>
                      <a:r>
                        <a:rPr lang="ja-JP" altLang="en-US" sz="900" dirty="0"/>
                        <a:t>、</a:t>
                      </a:r>
                      <a:r>
                        <a:rPr lang="en-US" altLang="ja-JP" sz="900" dirty="0"/>
                        <a:t>Outlook</a:t>
                      </a:r>
                      <a:r>
                        <a:rPr lang="ja-JP" altLang="en-US" sz="900" dirty="0"/>
                        <a:t>など）との統合が簡単。</a:t>
                      </a:r>
                    </a:p>
                    <a:p>
                      <a:r>
                        <a:rPr lang="ja-JP" altLang="en-US" sz="900" dirty="0"/>
                        <a:t>承認履歴やログが自動的に記録される。</a:t>
                      </a:r>
                      <a:endParaRPr lang="en-US" altLang="ja-JP" sz="900" dirty="0"/>
                    </a:p>
                    <a:p>
                      <a:r>
                        <a:rPr lang="ja-JP" altLang="en-US" sz="900" b="1" dirty="0"/>
                        <a:t>考慮点</a:t>
                      </a:r>
                      <a:r>
                        <a:rPr lang="en-US" altLang="ja-JP" sz="900" dirty="0"/>
                        <a:t>: </a:t>
                      </a:r>
                      <a:r>
                        <a:rPr lang="ja-JP" altLang="en-US" sz="900" dirty="0"/>
                        <a:t>複雑なロジックには</a:t>
                      </a:r>
                      <a:r>
                        <a:rPr lang="en-US" altLang="ja-JP" sz="900" dirty="0"/>
                        <a:t>Power Automate</a:t>
                      </a:r>
                      <a:r>
                        <a:rPr lang="ja-JP" altLang="en-US" sz="900" dirty="0"/>
                        <a:t>のアクションを複数組み合わせる必要がある。</a:t>
                      </a:r>
                    </a:p>
                    <a:p>
                      <a:r>
                        <a:rPr lang="ja-JP" altLang="en-US" sz="900" dirty="0"/>
                        <a:t>大規模なユーザー数や高頻度の利用では、ライセンスコスト（</a:t>
                      </a:r>
                      <a:r>
                        <a:rPr lang="en-US" altLang="ja-JP" sz="900" dirty="0"/>
                        <a:t>PowerApps/Power Automate</a:t>
                      </a:r>
                      <a:r>
                        <a:rPr lang="ja-JP" altLang="en-US" sz="900" dirty="0"/>
                        <a:t>のプレミアムコネクタ）に注意。</a:t>
                      </a:r>
                    </a:p>
                    <a:p>
                      <a:endParaRPr lang="ja-JP" altLang="en-US" sz="900" dirty="0"/>
                    </a:p>
                  </a:txBody>
                  <a:tcPr anchor="ctr"/>
                </a:tc>
                <a:extLst>
                  <a:ext uri="{0D108BD9-81ED-4DB2-BD59-A6C34878D82A}">
                    <a16:rowId xmlns:a16="http://schemas.microsoft.com/office/drawing/2014/main" val="1059436145"/>
                  </a:ext>
                </a:extLst>
              </a:tr>
              <a:tr h="1215600">
                <a:tc vMerge="1">
                  <a:txBody>
                    <a:bodyPr/>
                    <a:lstStyle/>
                    <a:p>
                      <a:endParaRPr sz="900" dirty="0">
                        <a:solidFill>
                          <a:schemeClr val="tx1"/>
                        </a:solidFill>
                        <a:latin typeface="游ゴシック Medium 本文"/>
                      </a:endParaRPr>
                    </a:p>
                  </a:txBody>
                  <a:tcPr anchor="ctr"/>
                </a:tc>
                <a:tc>
                  <a:txBody>
                    <a:bodyPr/>
                    <a:lstStyle/>
                    <a:p>
                      <a:r>
                        <a:rPr lang="ja-JP" altLang="en-US" sz="900" b="1" dirty="0"/>
                        <a:t>ワークフロー（</a:t>
                      </a:r>
                      <a:r>
                        <a:rPr lang="en-US" altLang="ja-JP" sz="900" b="1" dirty="0"/>
                        <a:t>Power Automate</a:t>
                      </a:r>
                      <a:r>
                        <a:rPr lang="ja-JP" altLang="en-US" sz="900" b="1" dirty="0"/>
                        <a:t>）</a:t>
                      </a:r>
                      <a:r>
                        <a:rPr lang="en-US" altLang="ja-JP" sz="900" dirty="0"/>
                        <a:t>: </a:t>
                      </a:r>
                      <a:r>
                        <a:rPr lang="ja-JP" altLang="en-US" sz="900" dirty="0"/>
                        <a:t>申請フォームの送信時にトリガーを設定（例：</a:t>
                      </a:r>
                      <a:r>
                        <a:rPr lang="en-US" altLang="ja-JP" sz="900" dirty="0"/>
                        <a:t>SharePoint</a:t>
                      </a:r>
                      <a:r>
                        <a:rPr lang="ja-JP" altLang="en-US" sz="900" dirty="0"/>
                        <a:t>リストに新しいアイテムが追加されたとき）。</a:t>
                      </a:r>
                    </a:p>
                    <a:p>
                      <a:r>
                        <a:rPr lang="ja-JP" altLang="en-US" sz="900" dirty="0"/>
                        <a:t>承認プロセスを構築： </a:t>
                      </a:r>
                    </a:p>
                    <a:p>
                      <a:pPr lvl="1"/>
                      <a:r>
                        <a:rPr lang="ja-JP" altLang="en-US" sz="900" dirty="0"/>
                        <a:t>「承認」アクションを使用して、指定したユーザー（例：マネージャー）に承認依頼を送信。</a:t>
                      </a:r>
                    </a:p>
                    <a:p>
                      <a:pPr lvl="1"/>
                      <a:r>
                        <a:rPr lang="ja-JP" altLang="en-US" sz="900" dirty="0"/>
                        <a:t>メール通知や</a:t>
                      </a:r>
                      <a:r>
                        <a:rPr lang="en-US" altLang="ja-JP" sz="900" dirty="0"/>
                        <a:t>Microsoft Teams</a:t>
                      </a:r>
                      <a:r>
                        <a:rPr lang="ja-JP" altLang="en-US" sz="900" dirty="0"/>
                        <a:t>通知を組み合わせて、承認者や申請者にステータスを通知。</a:t>
                      </a:r>
                    </a:p>
                    <a:p>
                      <a:pPr lvl="1"/>
                      <a:r>
                        <a:rPr lang="ja-JP" altLang="en-US" sz="900" dirty="0"/>
                        <a:t>承認</a:t>
                      </a:r>
                      <a:r>
                        <a:rPr lang="en-US" altLang="ja-JP" sz="900" dirty="0"/>
                        <a:t>/</a:t>
                      </a:r>
                      <a:r>
                        <a:rPr lang="ja-JP" altLang="en-US" sz="900" dirty="0"/>
                        <a:t>拒否の結果に応じて、データソースを更新（例：ステータス列を「承認済み」に変更）。</a:t>
                      </a:r>
                    </a:p>
                    <a:p>
                      <a:r>
                        <a:rPr lang="ja-JP" altLang="en-US" sz="900" dirty="0"/>
                        <a:t>条件分岐を使用して、拒否時の再申請やエスカレーション（上位承認者への通知）を追加可能。</a:t>
                      </a:r>
                    </a:p>
                  </a:txBody>
                  <a:tcPr anchor="ctr"/>
                </a:tc>
                <a:tc vMerge="1">
                  <a:txBody>
                    <a:bodyPr/>
                    <a:lstStyle/>
                    <a:p>
                      <a:endParaRPr sz="1050" dirty="0">
                        <a:solidFill>
                          <a:schemeClr val="tx1"/>
                        </a:solidFill>
                        <a:latin typeface="游ゴシック Medium 本文"/>
                      </a:endParaRPr>
                    </a:p>
                  </a:txBody>
                  <a:tcPr anchor="ctr"/>
                </a:tc>
                <a:extLst>
                  <a:ext uri="{0D108BD9-81ED-4DB2-BD59-A6C34878D82A}">
                    <a16:rowId xmlns:a16="http://schemas.microsoft.com/office/drawing/2014/main" val="984115711"/>
                  </a:ext>
                </a:extLst>
              </a:tr>
              <a:tr h="1444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900" dirty="0">
                          <a:effectLst/>
                        </a:rPr>
                        <a:t>PowerApps</a:t>
                      </a:r>
                      <a:r>
                        <a:rPr lang="ja-JP" altLang="en-US" sz="900" dirty="0">
                          <a:effectLst/>
                        </a:rPr>
                        <a:t>単体での実装</a:t>
                      </a:r>
                    </a:p>
                  </a:txBody>
                  <a:tcPr anchor="ctr"/>
                </a:tc>
                <a:tc>
                  <a:txBody>
                    <a:bodyPr/>
                    <a:lstStyle/>
                    <a:p>
                      <a:r>
                        <a:rPr lang="en-US" altLang="ja-JP" sz="900" dirty="0">
                          <a:effectLst/>
                        </a:rPr>
                        <a:t>PowerApps</a:t>
                      </a:r>
                      <a:r>
                        <a:rPr lang="ja-JP" altLang="en-US" sz="900" dirty="0">
                          <a:effectLst/>
                        </a:rPr>
                        <a:t>だけで簡易的なワークフローを作成する方法。</a:t>
                      </a:r>
                      <a:r>
                        <a:rPr lang="en-US" altLang="ja-JP" sz="900" dirty="0">
                          <a:effectLst/>
                        </a:rPr>
                        <a:t>Power Automate</a:t>
                      </a:r>
                      <a:r>
                        <a:rPr lang="ja-JP" altLang="en-US" sz="900" dirty="0">
                          <a:effectLst/>
                        </a:rPr>
                        <a:t>を使用せず、アプリ内でロジックを完結させます。</a:t>
                      </a:r>
                    </a:p>
                    <a:p>
                      <a:r>
                        <a:rPr lang="ja-JP" altLang="en-US" sz="900" b="1" dirty="0"/>
                        <a:t>実装方法</a:t>
                      </a:r>
                      <a:r>
                        <a:rPr lang="en-US" altLang="ja-JP" sz="900" dirty="0"/>
                        <a:t>: </a:t>
                      </a:r>
                    </a:p>
                    <a:p>
                      <a:pPr lvl="1"/>
                      <a:r>
                        <a:rPr lang="ja-JP" altLang="en-US" sz="900" dirty="0"/>
                        <a:t>申請フォームを</a:t>
                      </a:r>
                      <a:r>
                        <a:rPr lang="en-US" altLang="ja-JP" sz="900" dirty="0"/>
                        <a:t>PowerApps</a:t>
                      </a:r>
                      <a:r>
                        <a:rPr lang="ja-JP" altLang="en-US" sz="900" dirty="0"/>
                        <a:t>で作成し、データソース（例：</a:t>
                      </a:r>
                      <a:r>
                        <a:rPr lang="en-US" altLang="ja-JP" sz="900" dirty="0"/>
                        <a:t>SharePoint</a:t>
                      </a:r>
                      <a:r>
                        <a:rPr lang="ja-JP" altLang="en-US" sz="900" dirty="0"/>
                        <a:t>リスト）にデータを保存。</a:t>
                      </a:r>
                    </a:p>
                    <a:p>
                      <a:pPr lvl="1"/>
                      <a:r>
                        <a:rPr lang="ja-JP" altLang="en-US" sz="900" dirty="0"/>
                        <a:t>承認</a:t>
                      </a:r>
                      <a:r>
                        <a:rPr lang="en-US" altLang="ja-JP" sz="900" dirty="0"/>
                        <a:t>/</a:t>
                      </a:r>
                      <a:r>
                        <a:rPr lang="ja-JP" altLang="en-US" sz="900" dirty="0"/>
                        <a:t>拒否の処理を</a:t>
                      </a:r>
                      <a:r>
                        <a:rPr lang="en-US" altLang="ja-JP" sz="900" dirty="0"/>
                        <a:t>PowerApps</a:t>
                      </a:r>
                      <a:r>
                        <a:rPr lang="ja-JP" altLang="en-US" sz="900" dirty="0"/>
                        <a:t>のボタンアクションで実装。たとえば、</a:t>
                      </a:r>
                      <a:r>
                        <a:rPr lang="en-US" altLang="ja-JP" sz="900" dirty="0"/>
                        <a:t>Patch</a:t>
                      </a:r>
                      <a:r>
                        <a:rPr lang="ja-JP" altLang="en-US" sz="900" dirty="0"/>
                        <a:t>関数を使用してデータソースのステータスを更新。</a:t>
                      </a:r>
                    </a:p>
                    <a:p>
                      <a:pPr lvl="1"/>
                      <a:r>
                        <a:rPr lang="ja-JP" altLang="en-US" sz="900" dirty="0"/>
                        <a:t>通知は</a:t>
                      </a:r>
                      <a:r>
                        <a:rPr lang="en-US" altLang="ja-JP" sz="900" dirty="0"/>
                        <a:t>PowerApps</a:t>
                      </a:r>
                      <a:r>
                        <a:rPr lang="ja-JP" altLang="en-US" sz="900" dirty="0"/>
                        <a:t>内で</a:t>
                      </a:r>
                      <a:r>
                        <a:rPr lang="en-US" altLang="ja-JP" sz="900" dirty="0"/>
                        <a:t>Outlook</a:t>
                      </a:r>
                      <a:r>
                        <a:rPr lang="ja-JP" altLang="en-US" sz="900" dirty="0"/>
                        <a:t>コネクタや</a:t>
                      </a:r>
                      <a:r>
                        <a:rPr lang="en-US" altLang="ja-JP" sz="900" dirty="0"/>
                        <a:t>Teams</a:t>
                      </a:r>
                      <a:r>
                        <a:rPr lang="ja-JP" altLang="en-US" sz="900" dirty="0"/>
                        <a:t>コネクタを使用して送信。</a:t>
                      </a:r>
                    </a:p>
                    <a:p>
                      <a:pPr lvl="1"/>
                      <a:r>
                        <a:rPr lang="ja-JP" altLang="en-US" sz="900" dirty="0"/>
                        <a:t>承認者向けの画面を別途作成し、フィルター機能で「申請中」のデータのみを表示。</a:t>
                      </a:r>
                    </a:p>
                    <a:p>
                      <a:endParaRPr sz="9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Power Automate</a:t>
                      </a:r>
                      <a:r>
                        <a:rPr lang="ja-JP" altLang="en-US" sz="900" dirty="0"/>
                        <a:t>のライセンスが不要。</a:t>
                      </a:r>
                    </a:p>
                    <a:p>
                      <a:r>
                        <a:rPr lang="ja-JP" altLang="en-US" sz="900" dirty="0"/>
                        <a:t>シンプルなワークフローなら素早く構築可能。</a:t>
                      </a:r>
                    </a:p>
                    <a:p>
                      <a:r>
                        <a:rPr lang="ja-JP" altLang="en-US" sz="900" b="1" dirty="0"/>
                        <a:t>考慮点</a:t>
                      </a:r>
                      <a:r>
                        <a:rPr lang="en-US" altLang="ja-JP" sz="900" dirty="0"/>
                        <a:t>: </a:t>
                      </a:r>
                      <a:r>
                        <a:rPr lang="ja-JP" altLang="en-US" sz="900" dirty="0"/>
                        <a:t>複雑な条件分岐や自動化（例：スケジュール実行、複数の承認者への同時通知）は難しい。</a:t>
                      </a:r>
                    </a:p>
                    <a:p>
                      <a:r>
                        <a:rPr lang="ja-JP" altLang="en-US" sz="900" dirty="0"/>
                        <a:t>通知やログ管理が手動になり、メンテナンスが煩雑になる可能性。</a:t>
                      </a:r>
                    </a:p>
                    <a:p>
                      <a:endParaRPr sz="900" dirty="0">
                        <a:solidFill>
                          <a:schemeClr val="tx1"/>
                        </a:solidFill>
                        <a:latin typeface="游ゴシック Medium 本文"/>
                      </a:endParaRPr>
                    </a:p>
                  </a:txBody>
                  <a:tcPr anchor="ctr"/>
                </a:tc>
                <a:extLst>
                  <a:ext uri="{0D108BD9-81ED-4DB2-BD59-A6C34878D82A}">
                    <a16:rowId xmlns:a16="http://schemas.microsoft.com/office/drawing/2014/main" val="4228174213"/>
                  </a:ext>
                </a:extLst>
              </a:tr>
              <a:tr h="847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900" dirty="0">
                          <a:effectLst/>
                        </a:rPr>
                        <a:t>Dataverse</a:t>
                      </a:r>
                      <a:r>
                        <a:rPr lang="ja-JP" altLang="en-US" sz="900" dirty="0">
                          <a:effectLst/>
                        </a:rPr>
                        <a:t>を活用した実装</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t>Dataverse</a:t>
                      </a:r>
                      <a:r>
                        <a:rPr lang="ja-JP" altLang="en-US" sz="900" dirty="0"/>
                        <a:t>にカスタムテーブルを作成し、申請データ（例：申請者、内容、ステータス、承認者など）を保存。 </a:t>
                      </a:r>
                      <a:r>
                        <a:rPr lang="en-US" altLang="ja-JP" sz="900" dirty="0"/>
                        <a:t>PowerApps</a:t>
                      </a:r>
                      <a:r>
                        <a:rPr lang="ja-JP" altLang="en-US" sz="900" dirty="0"/>
                        <a:t>でモデル駆動型アプリまたはキャンバスアプリを構築し、</a:t>
                      </a:r>
                      <a:r>
                        <a:rPr lang="en-US" altLang="ja-JP" sz="900" dirty="0"/>
                        <a:t>UI</a:t>
                      </a:r>
                      <a:r>
                        <a:rPr lang="ja-JP" altLang="en-US" sz="900" dirty="0"/>
                        <a:t>を設計。 </a:t>
                      </a:r>
                      <a:r>
                        <a:rPr lang="en-US" altLang="ja-JP" sz="900" dirty="0"/>
                        <a:t>Power Automate</a:t>
                      </a:r>
                      <a:r>
                        <a:rPr lang="ja-JP" altLang="en-US" sz="900" dirty="0"/>
                        <a:t>でワークフローを定義。</a:t>
                      </a:r>
                      <a:r>
                        <a:rPr lang="en-US" altLang="ja-JP" sz="900" dirty="0"/>
                        <a:t>Dataverse</a:t>
                      </a:r>
                      <a:r>
                        <a:rPr lang="ja-JP" altLang="en-US" sz="900" dirty="0"/>
                        <a:t>のトリガーを使用して、申請の作成や更新時に承認プロセスを実行。 ビジネスルールやプロセス（例：自動計算、条件付きフィールド表示）を</a:t>
                      </a:r>
                      <a:r>
                        <a:rPr lang="en-US" altLang="ja-JP" sz="900" dirty="0"/>
                        <a:t>Dataverse</a:t>
                      </a:r>
                      <a:r>
                        <a:rPr lang="ja-JP" altLang="en-US" sz="900" dirty="0"/>
                        <a:t>内で設定可能。</a:t>
                      </a:r>
                      <a:endParaRPr sz="9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a:t>
                      </a:r>
                      <a:r>
                        <a:rPr lang="ja-JP" altLang="en-US" sz="900" dirty="0"/>
                        <a:t>データ構造が整理され、スケーラビリティが高い。</a:t>
                      </a:r>
                    </a:p>
                    <a:p>
                      <a:r>
                        <a:rPr lang="ja-JP" altLang="en-US" sz="900" dirty="0"/>
                        <a:t>セキュリティロールやアクセス制御が細かく設定可能。</a:t>
                      </a:r>
                    </a:p>
                    <a:p>
                      <a:r>
                        <a:rPr lang="ja-JP" altLang="en-US" sz="900" dirty="0"/>
                        <a:t>複雑なビジネスロジックの実装に適している。</a:t>
                      </a:r>
                    </a:p>
                    <a:p>
                      <a:r>
                        <a:rPr lang="ja-JP" altLang="en-US" sz="900" b="1" dirty="0"/>
                        <a:t>考慮点</a:t>
                      </a:r>
                      <a:r>
                        <a:rPr lang="en-US" altLang="ja-JP" sz="900" dirty="0"/>
                        <a:t>: Dataverse</a:t>
                      </a:r>
                      <a:r>
                        <a:rPr lang="ja-JP" altLang="en-US" sz="900" dirty="0"/>
                        <a:t>はプレミアムライセンスが必要。</a:t>
                      </a:r>
                    </a:p>
                    <a:p>
                      <a:r>
                        <a:rPr lang="ja-JP" altLang="en-US" sz="900" dirty="0"/>
                        <a:t>初期設定やカスタマイズに時間がかかる場合がある。</a:t>
                      </a:r>
                    </a:p>
                  </a:txBody>
                  <a:tcPr anchor="ctr"/>
                </a:tc>
                <a:extLst>
                  <a:ext uri="{0D108BD9-81ED-4DB2-BD59-A6C34878D82A}">
                    <a16:rowId xmlns:a16="http://schemas.microsoft.com/office/drawing/2014/main" val="1219302345"/>
                  </a:ext>
                </a:extLst>
              </a:tr>
              <a:tr h="1195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effectLst/>
                        </a:rPr>
                        <a:t>カスタム開発との統合</a:t>
                      </a:r>
                    </a:p>
                  </a:txBody>
                  <a:tcPr anchor="ctr"/>
                </a:tc>
                <a:tc>
                  <a:txBody>
                    <a:bodyPr/>
                    <a:lstStyle/>
                    <a:p>
                      <a:r>
                        <a:rPr lang="en-US" altLang="ja-JP" sz="900" dirty="0">
                          <a:effectLst/>
                        </a:rPr>
                        <a:t>PowerApps</a:t>
                      </a:r>
                      <a:r>
                        <a:rPr lang="ja-JP" altLang="en-US" sz="900" dirty="0">
                          <a:effectLst/>
                        </a:rPr>
                        <a:t>を</a:t>
                      </a:r>
                      <a:r>
                        <a:rPr lang="en-US" altLang="ja-JP" sz="900" dirty="0">
                          <a:effectLst/>
                        </a:rPr>
                        <a:t>UI</a:t>
                      </a:r>
                      <a:r>
                        <a:rPr lang="ja-JP" altLang="en-US" sz="900" dirty="0">
                          <a:effectLst/>
                        </a:rPr>
                        <a:t>として使用しつつ、複雑なワークフローロジックは</a:t>
                      </a:r>
                      <a:r>
                        <a:rPr lang="en-US" altLang="ja-JP" sz="900" dirty="0">
                          <a:effectLst/>
                        </a:rPr>
                        <a:t>Azure Functions</a:t>
                      </a:r>
                      <a:r>
                        <a:rPr lang="ja-JP" altLang="en-US" sz="900" dirty="0">
                          <a:effectLst/>
                        </a:rPr>
                        <a:t>や</a:t>
                      </a:r>
                      <a:r>
                        <a:rPr lang="en-US" altLang="ja-JP" sz="900" dirty="0">
                          <a:effectLst/>
                        </a:rPr>
                        <a:t>Logic Apps</a:t>
                      </a:r>
                      <a:r>
                        <a:rPr lang="ja-JP" altLang="en-US" sz="900" dirty="0">
                          <a:effectLst/>
                        </a:rPr>
                        <a:t>で実装する方法。高度なカスタマイズが必要な場合に適しています。</a:t>
                      </a:r>
                    </a:p>
                    <a:p>
                      <a:pPr marL="171450" lvl="0" indent="-171450">
                        <a:buFont typeface="Arial" panose="020B0604020202020204" pitchFamily="34" charset="0"/>
                        <a:buChar char="•"/>
                      </a:pPr>
                      <a:r>
                        <a:rPr lang="en-US" altLang="ja-JP" sz="900" dirty="0"/>
                        <a:t>PowerApps</a:t>
                      </a:r>
                      <a:r>
                        <a:rPr lang="ja-JP" altLang="en-US" sz="900" dirty="0"/>
                        <a:t>で申請フォームと承認画面を構築。</a:t>
                      </a:r>
                    </a:p>
                    <a:p>
                      <a:pPr marL="171450" lvl="0" indent="-171450">
                        <a:buFont typeface="Arial" panose="020B0604020202020204" pitchFamily="34" charset="0"/>
                        <a:buChar char="•"/>
                      </a:pPr>
                      <a:r>
                        <a:rPr lang="en-US" altLang="ja-JP" sz="900" dirty="0"/>
                        <a:t>Power Automate</a:t>
                      </a:r>
                      <a:r>
                        <a:rPr lang="ja-JP" altLang="en-US" sz="900" dirty="0"/>
                        <a:t>で基本的なワークフローを開始し、複雑な処理（例：外部システムとの統合、データ変換）は</a:t>
                      </a:r>
                      <a:r>
                        <a:rPr lang="en-US" altLang="ja-JP" sz="900" dirty="0"/>
                        <a:t>Azure Functions</a:t>
                      </a:r>
                      <a:r>
                        <a:rPr lang="ja-JP" altLang="en-US" sz="900" dirty="0"/>
                        <a:t>にオフロード。</a:t>
                      </a:r>
                    </a:p>
                    <a:p>
                      <a:pPr marL="171450" lvl="0" indent="-171450">
                        <a:buFont typeface="Arial" panose="020B0604020202020204" pitchFamily="34" charset="0"/>
                        <a:buChar char="•"/>
                      </a:pPr>
                      <a:r>
                        <a:rPr lang="en-US" altLang="ja-JP" sz="900" dirty="0"/>
                        <a:t>HTTP</a:t>
                      </a:r>
                      <a:r>
                        <a:rPr lang="ja-JP" altLang="en-US" sz="900" dirty="0"/>
                        <a:t>トリガーを使用して</a:t>
                      </a:r>
                      <a:r>
                        <a:rPr lang="en-US" altLang="ja-JP" sz="900" dirty="0"/>
                        <a:t>PowerApps</a:t>
                      </a:r>
                      <a:r>
                        <a:rPr lang="ja-JP" altLang="en-US" sz="900" dirty="0"/>
                        <a:t>と</a:t>
                      </a:r>
                      <a:r>
                        <a:rPr lang="en-US" altLang="ja-JP" sz="900" dirty="0"/>
                        <a:t>Azure Functions</a:t>
                      </a:r>
                      <a:r>
                        <a:rPr lang="ja-JP" altLang="en-US" sz="900" dirty="0"/>
                        <a:t>を連携。</a:t>
                      </a:r>
                    </a:p>
                    <a:p>
                      <a:pPr marL="171450" lvl="0" indent="-171450">
                        <a:buFont typeface="Arial" panose="020B0604020202020204" pitchFamily="34" charset="0"/>
                        <a:buChar char="•"/>
                      </a:pPr>
                      <a:r>
                        <a:rPr lang="ja-JP" altLang="en-US" sz="900" dirty="0"/>
                        <a:t>承認履歴やログを</a:t>
                      </a:r>
                      <a:r>
                        <a:rPr lang="en-US" altLang="ja-JP" sz="900" dirty="0"/>
                        <a:t>Azure SQL Database</a:t>
                      </a:r>
                      <a:r>
                        <a:rPr lang="ja-JP" altLang="en-US" sz="900" dirty="0"/>
                        <a:t>や</a:t>
                      </a:r>
                      <a:r>
                        <a:rPr lang="en-US" altLang="ja-JP" sz="900" dirty="0"/>
                        <a:t>Cosmos DB</a:t>
                      </a:r>
                      <a:r>
                        <a:rPr lang="ja-JP" altLang="en-US" sz="900" dirty="0"/>
                        <a:t>に保存。</a:t>
                      </a:r>
                    </a:p>
                    <a:p>
                      <a:endParaRPr sz="3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a:t>
                      </a:r>
                      <a:r>
                        <a:rPr lang="ja-JP" altLang="en-US" sz="900" dirty="0"/>
                        <a:t>高度なカスタマイズが可能。</a:t>
                      </a:r>
                    </a:p>
                    <a:p>
                      <a:r>
                        <a:rPr lang="ja-JP" altLang="en-US" sz="900" dirty="0"/>
                        <a:t>外部システム（例：</a:t>
                      </a:r>
                      <a:r>
                        <a:rPr lang="en-US" altLang="ja-JP" sz="900" dirty="0"/>
                        <a:t>SAP</a:t>
                      </a:r>
                      <a:r>
                        <a:rPr lang="ja-JP" altLang="en-US" sz="900" dirty="0"/>
                        <a:t>、</a:t>
                      </a:r>
                      <a:r>
                        <a:rPr lang="en-US" altLang="ja-JP" sz="900" dirty="0"/>
                        <a:t>Salesforce</a:t>
                      </a:r>
                      <a:r>
                        <a:rPr lang="ja-JP" altLang="en-US" sz="900" dirty="0"/>
                        <a:t>）との統合が容易。</a:t>
                      </a:r>
                    </a:p>
                    <a:p>
                      <a:r>
                        <a:rPr lang="ja-JP" altLang="en-US" sz="900" b="1" dirty="0"/>
                        <a:t>考慮点</a:t>
                      </a:r>
                      <a:r>
                        <a:rPr lang="en-US" altLang="ja-JP" sz="900" dirty="0"/>
                        <a:t>: </a:t>
                      </a:r>
                      <a:r>
                        <a:rPr lang="ja-JP" altLang="en-US" sz="900" dirty="0"/>
                        <a:t>開発スキル（コーディング）と</a:t>
                      </a:r>
                      <a:r>
                        <a:rPr lang="en-US" altLang="ja-JP" sz="900" dirty="0"/>
                        <a:t>Azure</a:t>
                      </a:r>
                      <a:r>
                        <a:rPr lang="ja-JP" altLang="en-US" sz="900" dirty="0"/>
                        <a:t>リソースの管理が必要。</a:t>
                      </a:r>
                    </a:p>
                    <a:p>
                      <a:r>
                        <a:rPr lang="ja-JP" altLang="en-US" sz="900" dirty="0"/>
                        <a:t>コストとメンテナンス負担が増加。</a:t>
                      </a:r>
                    </a:p>
                  </a:txBody>
                  <a:tcPr anchor="ctr"/>
                </a:tc>
                <a:extLst>
                  <a:ext uri="{0D108BD9-81ED-4DB2-BD59-A6C34878D82A}">
                    <a16:rowId xmlns:a16="http://schemas.microsoft.com/office/drawing/2014/main" val="3636619651"/>
                  </a:ext>
                </a:extLst>
              </a:tr>
            </a:tbl>
          </a:graphicData>
        </a:graphic>
      </p:graphicFrame>
    </p:spTree>
    <p:extLst>
      <p:ext uri="{BB962C8B-B14F-4D97-AF65-F5344CB8AC3E}">
        <p14:creationId xmlns:p14="http://schemas.microsoft.com/office/powerpoint/2010/main" val="51046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DB14A-8701-F97B-6CB5-F61C54119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2EBFB-DB31-A0CD-A009-7D167B8A0EB2}"/>
              </a:ext>
            </a:extLst>
          </p:cNvPr>
          <p:cNvSpPr>
            <a:spLocks noGrp="1"/>
          </p:cNvSpPr>
          <p:nvPr>
            <p:ph type="title"/>
          </p:nvPr>
        </p:nvSpPr>
        <p:spPr/>
        <p:txBody>
          <a:bodyPr>
            <a:normAutofit/>
          </a:bodyPr>
          <a:lstStyle/>
          <a:p>
            <a:r>
              <a:rPr kumimoji="1" lang="en-US" altLang="ja-JP" dirty="0" err="1">
                <a:latin typeface="+mn-lt"/>
                <a:ea typeface="+mn-ea"/>
                <a:cs typeface="+mn-cs"/>
              </a:rPr>
              <a:t>PowerPlatform</a:t>
            </a:r>
            <a:r>
              <a:rPr kumimoji="1" lang="ja-JP" altLang="en-US" dirty="0">
                <a:latin typeface="+mn-lt"/>
                <a:ea typeface="+mn-ea"/>
                <a:cs typeface="+mn-cs"/>
              </a:rPr>
              <a:t>以外の仕組み</a:t>
            </a:r>
            <a:endParaRPr kumimoji="1" dirty="0">
              <a:latin typeface="+mn-lt"/>
              <a:ea typeface="+mn-ea"/>
              <a:cs typeface="+mn-cs"/>
            </a:endParaRPr>
          </a:p>
        </p:txBody>
      </p:sp>
      <p:sp>
        <p:nvSpPr>
          <p:cNvPr id="3" name="コンテンツ プレースホルダー 2">
            <a:extLst>
              <a:ext uri="{FF2B5EF4-FFF2-40B4-BE49-F238E27FC236}">
                <a16:creationId xmlns:a16="http://schemas.microsoft.com/office/drawing/2014/main" id="{36696B7C-0B8C-5472-034F-DF56E0D64AA7}"/>
              </a:ext>
            </a:extLst>
          </p:cNvPr>
          <p:cNvSpPr>
            <a:spLocks noGrp="1"/>
          </p:cNvSpPr>
          <p:nvPr>
            <p:ph sz="quarter" idx="10"/>
          </p:nvPr>
        </p:nvSpPr>
        <p:spPr/>
        <p:txBody>
          <a:bodyPr/>
          <a:lstStyle/>
          <a:p>
            <a:r>
              <a:rPr lang="ja-JP" altLang="en-US" dirty="0"/>
              <a:t>独自の</a:t>
            </a:r>
            <a:r>
              <a:rPr lang="en-US" altLang="ja-JP" dirty="0"/>
              <a:t>Web/App</a:t>
            </a:r>
            <a:r>
              <a:rPr lang="ja-JP" altLang="en-US" dirty="0"/>
              <a:t>サーバを構築し、</a:t>
            </a:r>
            <a:r>
              <a:rPr lang="de-DE" altLang="ja-JP" dirty="0"/>
              <a:t>React.js</a:t>
            </a:r>
            <a:r>
              <a:rPr lang="en-US" altLang="ja-JP" dirty="0"/>
              <a:t>(</a:t>
            </a:r>
            <a:r>
              <a:rPr lang="en-US" altLang="zh-CN" dirty="0" err="1"/>
              <a:t>facebook</a:t>
            </a:r>
            <a:r>
              <a:rPr lang="en-US" altLang="zh-CN" dirty="0"/>
              <a:t>)/</a:t>
            </a:r>
            <a:r>
              <a:rPr lang="de-DE" altLang="ja-JP" dirty="0"/>
              <a:t>Angular</a:t>
            </a:r>
            <a:r>
              <a:rPr lang="en-US" altLang="ja-JP" dirty="0"/>
              <a:t>(google)/</a:t>
            </a:r>
            <a:r>
              <a:rPr lang="de-DE" altLang="ja-JP" dirty="0"/>
              <a:t>Vue.js</a:t>
            </a:r>
            <a:r>
              <a:rPr lang="ja-JP" altLang="en-US" dirty="0"/>
              <a:t>ベースのスクラッチ開発＋運用のやり方もありますが、下記のことを考慮し、今回提案範囲外としている。</a:t>
            </a:r>
            <a:endParaRPr lang="en-US" altLang="ja-JP" dirty="0"/>
          </a:p>
          <a:p>
            <a:pPr lvl="1"/>
            <a:r>
              <a:rPr lang="ja-JP" altLang="en-US" dirty="0"/>
              <a:t>独自システムの設計構築が必要、運用フェーズにての</a:t>
            </a:r>
            <a:r>
              <a:rPr lang="en-US" altLang="ja-JP" dirty="0"/>
              <a:t>Patch/Upgrade</a:t>
            </a:r>
            <a:r>
              <a:rPr lang="ja-JP" altLang="en-US" dirty="0"/>
              <a:t>を考慮しないといけないため、</a:t>
            </a:r>
            <a:r>
              <a:rPr lang="en-US" altLang="ja-JP" dirty="0"/>
              <a:t>Power Platform</a:t>
            </a:r>
            <a:r>
              <a:rPr lang="ja-JP" altLang="en-US" dirty="0"/>
              <a:t>より面倒</a:t>
            </a:r>
            <a:endParaRPr lang="en-US" altLang="ja-JP" dirty="0"/>
          </a:p>
          <a:p>
            <a:pPr lvl="1"/>
            <a:r>
              <a:rPr lang="ja-JP" altLang="en-US" dirty="0"/>
              <a:t>開発量（規模）は</a:t>
            </a:r>
            <a:r>
              <a:rPr lang="en-US" altLang="ja-JP" dirty="0"/>
              <a:t>PowerApps</a:t>
            </a:r>
            <a:r>
              <a:rPr lang="ja-JP" altLang="en-US" dirty="0"/>
              <a:t>より多い（一般的に）</a:t>
            </a:r>
            <a:endParaRPr lang="en-US" altLang="ja-JP" dirty="0"/>
          </a:p>
          <a:p>
            <a:pPr lvl="1"/>
            <a:r>
              <a:rPr lang="en-US" altLang="ja-JP" dirty="0"/>
              <a:t>MCC</a:t>
            </a:r>
            <a:r>
              <a:rPr lang="ja-JP" altLang="en-US" dirty="0"/>
              <a:t>社内の主流開発</a:t>
            </a:r>
            <a:r>
              <a:rPr lang="en-US" altLang="ja-JP" dirty="0"/>
              <a:t>Platform</a:t>
            </a:r>
            <a:r>
              <a:rPr lang="ja-JP" altLang="en-US" dirty="0"/>
              <a:t>になってない。</a:t>
            </a:r>
            <a:endParaRPr lang="en-US" altLang="ja-JP" dirty="0"/>
          </a:p>
          <a:p>
            <a:r>
              <a:rPr lang="en-US" altLang="ja-JP" dirty="0"/>
              <a:t>PowerApps</a:t>
            </a:r>
            <a:r>
              <a:rPr lang="ja-JP" altLang="en-US" dirty="0"/>
              <a:t>の欠点の回避</a:t>
            </a:r>
            <a:endParaRPr lang="en-US" altLang="ja-JP" dirty="0"/>
          </a:p>
          <a:p>
            <a:pPr lvl="1"/>
            <a:r>
              <a:rPr lang="ja-JP" altLang="en-US" dirty="0"/>
              <a:t>性能が悪い</a:t>
            </a:r>
            <a:endParaRPr lang="en-US" altLang="ja-JP" dirty="0"/>
          </a:p>
          <a:p>
            <a:pPr lvl="2"/>
            <a:r>
              <a:rPr lang="en-US" altLang="ja-JP" dirty="0" err="1"/>
              <a:t>SqlServer</a:t>
            </a:r>
            <a:r>
              <a:rPr lang="ja-JP" altLang="en-US" dirty="0"/>
              <a:t>を利用することにより、委託</a:t>
            </a:r>
            <a:r>
              <a:rPr lang="en-US" altLang="ja-JP" dirty="0"/>
              <a:t>/Delegation</a:t>
            </a:r>
            <a:r>
              <a:rPr lang="ja-JP" altLang="en-US" dirty="0"/>
              <a:t>の遅さを</a:t>
            </a:r>
            <a:r>
              <a:rPr lang="en-US" altLang="ja-JP" dirty="0"/>
              <a:t>DB</a:t>
            </a:r>
            <a:r>
              <a:rPr lang="ja-JP" altLang="en-US" dirty="0"/>
              <a:t>サーバサードの処理で回避する</a:t>
            </a:r>
            <a:endParaRPr lang="en-US" altLang="ja-JP" dirty="0"/>
          </a:p>
          <a:p>
            <a:pPr lvl="1"/>
            <a:r>
              <a:rPr lang="en-US" altLang="ja-JP" dirty="0" err="1"/>
              <a:t>PowerPlatform</a:t>
            </a:r>
            <a:r>
              <a:rPr lang="ja-JP" altLang="en-US" dirty="0"/>
              <a:t>の開発に、多人数平行開発に弱い、ソースバージョン管理は弱い</a:t>
            </a:r>
            <a:endParaRPr lang="en-US" altLang="ja-JP" dirty="0"/>
          </a:p>
          <a:p>
            <a:pPr lvl="2"/>
            <a:r>
              <a:rPr lang="en-US" altLang="ja-JP" dirty="0"/>
              <a:t>GCJ</a:t>
            </a:r>
            <a:r>
              <a:rPr lang="ja-JP" altLang="en-US" dirty="0"/>
              <a:t>の独自ツールで、メソッド粒度のソース管理ができる。</a:t>
            </a:r>
            <a:endParaRPr lang="en-US" altLang="ja-JP" dirty="0"/>
          </a:p>
          <a:p>
            <a:pPr lvl="1"/>
            <a:endParaRPr lang="ja-JP" altLang="en-US" dirty="0"/>
          </a:p>
        </p:txBody>
      </p:sp>
    </p:spTree>
    <p:extLst>
      <p:ext uri="{BB962C8B-B14F-4D97-AF65-F5344CB8AC3E}">
        <p14:creationId xmlns:p14="http://schemas.microsoft.com/office/powerpoint/2010/main" val="97090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a:extLst>
              <a:ext uri="{FF2B5EF4-FFF2-40B4-BE49-F238E27FC236}">
                <a16:creationId xmlns:a16="http://schemas.microsoft.com/office/drawing/2014/main" id="{6CB35D49-9F77-109E-A703-D49C533F3B8F}"/>
              </a:ext>
            </a:extLst>
          </p:cNvPr>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3258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a:extLst>
              <a:ext uri="{FF2B5EF4-FFF2-40B4-BE49-F238E27FC236}">
                <a16:creationId xmlns:a16="http://schemas.microsoft.com/office/drawing/2014/main" id="{058654AD-93C6-783C-5653-C7049243967D}"/>
              </a:ext>
            </a:extLst>
          </p:cNvPr>
          <p:cNvSpPr txBox="1">
            <a:spLocks/>
          </p:cNvSpPr>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a:extLst>
              <a:ext uri="{FF2B5EF4-FFF2-40B4-BE49-F238E27FC236}">
                <a16:creationId xmlns:a16="http://schemas.microsoft.com/office/drawing/2014/main" id="{33393A36-E24A-58C7-5CEC-524FDD031F6C}"/>
              </a:ext>
            </a:extLst>
          </p:cNvPr>
          <p:cNvSpPr txBox="1">
            <a:spLocks/>
          </p:cNvSpPr>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a:extLst>
              <a:ext uri="{FF2B5EF4-FFF2-40B4-BE49-F238E27FC236}">
                <a16:creationId xmlns:a16="http://schemas.microsoft.com/office/drawing/2014/main" id="{BD79A659-3833-266F-B3CE-BCE60DDE2C39}"/>
              </a:ext>
            </a:extLst>
          </p:cNvPr>
          <p:cNvSpPr txBox="1">
            <a:spLocks/>
          </p:cNvSpPr>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a:extLst>
              <a:ext uri="{FF2B5EF4-FFF2-40B4-BE49-F238E27FC236}">
                <a16:creationId xmlns:a16="http://schemas.microsoft.com/office/drawing/2014/main" id="{6574C854-572F-C88C-23D5-AEDE6BB39B27}"/>
              </a:ext>
            </a:extLst>
          </p:cNvPr>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a:extLst>
              <a:ext uri="{FF2B5EF4-FFF2-40B4-BE49-F238E27FC236}">
                <a16:creationId xmlns:a16="http://schemas.microsoft.com/office/drawing/2014/main" id="{7EE27511-8BBA-E7F7-0154-35B46C0B4C74}"/>
              </a:ext>
            </a:extLst>
          </p:cNvPr>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a:extLst>
              <a:ext uri="{FF2B5EF4-FFF2-40B4-BE49-F238E27FC236}">
                <a16:creationId xmlns:a16="http://schemas.microsoft.com/office/drawing/2014/main" id="{0AC84E46-18A7-BC4F-294E-66082F046343}"/>
              </a:ext>
            </a:extLst>
          </p:cNvPr>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a:extLst>
              <a:ext uri="{FF2B5EF4-FFF2-40B4-BE49-F238E27FC236}">
                <a16:creationId xmlns:a16="http://schemas.microsoft.com/office/drawing/2014/main" id="{9886CCAC-6F6A-8227-56C3-362A64889CF3}"/>
              </a:ext>
            </a:extLst>
          </p:cNvPr>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a:extLst>
              <a:ext uri="{FF2B5EF4-FFF2-40B4-BE49-F238E27FC236}">
                <a16:creationId xmlns:a16="http://schemas.microsoft.com/office/drawing/2014/main" id="{A6E693BF-6B64-D68B-3847-815252693CC0}"/>
              </a:ext>
            </a:extLst>
          </p:cNvPr>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a:extLst>
              <a:ext uri="{FF2B5EF4-FFF2-40B4-BE49-F238E27FC236}">
                <a16:creationId xmlns:a16="http://schemas.microsoft.com/office/drawing/2014/main" id="{9A015FC9-95C4-CE47-EC39-47411E996BE9}"/>
              </a:ext>
            </a:extLst>
          </p:cNvPr>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a:extLst>
              <a:ext uri="{FF2B5EF4-FFF2-40B4-BE49-F238E27FC236}">
                <a16:creationId xmlns:a16="http://schemas.microsoft.com/office/drawing/2014/main" id="{22271734-5B58-298F-C5A2-E6C1C91FEB29}"/>
              </a:ext>
            </a:extLst>
          </p:cNvPr>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a:extLst>
              <a:ext uri="{FF2B5EF4-FFF2-40B4-BE49-F238E27FC236}">
                <a16:creationId xmlns:a16="http://schemas.microsoft.com/office/drawing/2014/main" id="{46AF8479-6D78-EA31-EFC3-2EDEDCF6E0FC}"/>
              </a:ext>
            </a:extLst>
          </p:cNvPr>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a:extLst>
              <a:ext uri="{FF2B5EF4-FFF2-40B4-BE49-F238E27FC236}">
                <a16:creationId xmlns:a16="http://schemas.microsoft.com/office/drawing/2014/main" id="{0A501B99-0393-F8E2-1B2F-55D8EA7468FC}"/>
              </a:ext>
            </a:extLst>
          </p:cNvPr>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a:extLst>
              <a:ext uri="{FF2B5EF4-FFF2-40B4-BE49-F238E27FC236}">
                <a16:creationId xmlns:a16="http://schemas.microsoft.com/office/drawing/2014/main" id="{82645857-E7A7-2533-4C67-E67EB72FB0E7}"/>
              </a:ext>
            </a:extLst>
          </p:cNvPr>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a:extLst>
              <a:ext uri="{FF2B5EF4-FFF2-40B4-BE49-F238E27FC236}">
                <a16:creationId xmlns:a16="http://schemas.microsoft.com/office/drawing/2014/main" id="{1512C7D9-6A24-B7F1-4B67-ED2676EE7A68}"/>
              </a:ext>
            </a:extLst>
          </p:cNvPr>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a:extLst>
              <a:ext uri="{FF2B5EF4-FFF2-40B4-BE49-F238E27FC236}">
                <a16:creationId xmlns:a16="http://schemas.microsoft.com/office/drawing/2014/main" id="{1BC04006-426F-94A9-D2F0-5FC9196DDFB6}"/>
              </a:ext>
            </a:extLst>
          </p:cNvPr>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a:extLst>
              <a:ext uri="{FF2B5EF4-FFF2-40B4-BE49-F238E27FC236}">
                <a16:creationId xmlns:a16="http://schemas.microsoft.com/office/drawing/2014/main" id="{97E91579-7FA0-FD8E-78BF-57A5B520A2C4}"/>
              </a:ext>
            </a:extLst>
          </p:cNvPr>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extLst>
      <p:ext uri="{BB962C8B-B14F-4D97-AF65-F5344CB8AC3E}">
        <p14:creationId xmlns:p14="http://schemas.microsoft.com/office/powerpoint/2010/main" val="64635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a:extLst>
              <a:ext uri="{FF2B5EF4-FFF2-40B4-BE49-F238E27FC236}">
                <a16:creationId xmlns:a16="http://schemas.microsoft.com/office/drawing/2014/main" id="{45A31E76-9AB2-47A2-E63C-082030F5DE20}"/>
              </a:ext>
            </a:extLst>
          </p:cNvPr>
          <p:cNvGraphicFramePr>
            <a:graphicFrameLocks noGrp="1"/>
          </p:cNvGraphicFramePr>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3208534471"/>
                    </a:ext>
                  </a:extLst>
                </a:gridCol>
                <a:gridCol w="2593104">
                  <a:extLst>
                    <a:ext uri="{9D8B030D-6E8A-4147-A177-3AD203B41FA5}">
                      <a16:colId xmlns:a16="http://schemas.microsoft.com/office/drawing/2014/main" val="286917052"/>
                    </a:ext>
                  </a:extLst>
                </a:gridCol>
                <a:gridCol w="826928">
                  <a:extLst>
                    <a:ext uri="{9D8B030D-6E8A-4147-A177-3AD203B41FA5}">
                      <a16:colId xmlns:a16="http://schemas.microsoft.com/office/drawing/2014/main" val="2605443457"/>
                    </a:ext>
                  </a:extLst>
                </a:gridCol>
                <a:gridCol w="826928">
                  <a:extLst>
                    <a:ext uri="{9D8B030D-6E8A-4147-A177-3AD203B41FA5}">
                      <a16:colId xmlns:a16="http://schemas.microsoft.com/office/drawing/2014/main" val="4070143724"/>
                    </a:ext>
                  </a:extLst>
                </a:gridCol>
                <a:gridCol w="826928">
                  <a:extLst>
                    <a:ext uri="{9D8B030D-6E8A-4147-A177-3AD203B41FA5}">
                      <a16:colId xmlns:a16="http://schemas.microsoft.com/office/drawing/2014/main" val="2992002048"/>
                    </a:ext>
                  </a:extLst>
                </a:gridCol>
                <a:gridCol w="826928">
                  <a:extLst>
                    <a:ext uri="{9D8B030D-6E8A-4147-A177-3AD203B41FA5}">
                      <a16:colId xmlns:a16="http://schemas.microsoft.com/office/drawing/2014/main" val="240835206"/>
                    </a:ext>
                  </a:extLst>
                </a:gridCol>
                <a:gridCol w="826928">
                  <a:extLst>
                    <a:ext uri="{9D8B030D-6E8A-4147-A177-3AD203B41FA5}">
                      <a16:colId xmlns:a16="http://schemas.microsoft.com/office/drawing/2014/main" val="4156477910"/>
                    </a:ext>
                  </a:extLst>
                </a:gridCol>
                <a:gridCol w="826928">
                  <a:extLst>
                    <a:ext uri="{9D8B030D-6E8A-4147-A177-3AD203B41FA5}">
                      <a16:colId xmlns:a16="http://schemas.microsoft.com/office/drawing/2014/main" val="2450622568"/>
                    </a:ext>
                  </a:extLst>
                </a:gridCol>
                <a:gridCol w="826928">
                  <a:extLst>
                    <a:ext uri="{9D8B030D-6E8A-4147-A177-3AD203B41FA5}">
                      <a16:colId xmlns:a16="http://schemas.microsoft.com/office/drawing/2014/main" val="868463590"/>
                    </a:ext>
                  </a:extLst>
                </a:gridCol>
                <a:gridCol w="826928">
                  <a:extLst>
                    <a:ext uri="{9D8B030D-6E8A-4147-A177-3AD203B41FA5}">
                      <a16:colId xmlns:a16="http://schemas.microsoft.com/office/drawing/2014/main" val="4282812843"/>
                    </a:ext>
                  </a:extLst>
                </a:gridCol>
                <a:gridCol w="826928">
                  <a:extLst>
                    <a:ext uri="{9D8B030D-6E8A-4147-A177-3AD203B41FA5}">
                      <a16:colId xmlns:a16="http://schemas.microsoft.com/office/drawing/2014/main" val="3362485687"/>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81518705"/>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070617"/>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822386"/>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611161"/>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505337"/>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19448"/>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3005215944"/>
                  </a:ext>
                </a:extLst>
              </a:tr>
            </a:tbl>
          </a:graphicData>
        </a:graphic>
      </p:graphicFrame>
      <p:sp>
        <p:nvSpPr>
          <p:cNvPr id="27" name="正方形/長方形 26">
            <a:extLst>
              <a:ext uri="{FF2B5EF4-FFF2-40B4-BE49-F238E27FC236}">
                <a16:creationId xmlns:a16="http://schemas.microsoft.com/office/drawing/2014/main" id="{277484F5-762A-A760-9018-B5F481AD9CDF}"/>
              </a:ext>
            </a:extLst>
          </p:cNvPr>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a:extLst>
              <a:ext uri="{FF2B5EF4-FFF2-40B4-BE49-F238E27FC236}">
                <a16:creationId xmlns:a16="http://schemas.microsoft.com/office/drawing/2014/main" id="{0859E7A0-0D04-0EC7-45AD-207EDFC4E18C}"/>
              </a:ext>
            </a:extLst>
          </p:cNvPr>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a:extLst>
              <a:ext uri="{FF2B5EF4-FFF2-40B4-BE49-F238E27FC236}">
                <a16:creationId xmlns:a16="http://schemas.microsoft.com/office/drawing/2014/main" id="{BCD3CB86-65D2-58AC-4747-FFA17783E206}"/>
              </a:ext>
            </a:extLst>
          </p:cNvPr>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a:extLst>
              <a:ext uri="{FF2B5EF4-FFF2-40B4-BE49-F238E27FC236}">
                <a16:creationId xmlns:a16="http://schemas.microsoft.com/office/drawing/2014/main" id="{51B29175-7708-F82C-FFEF-12101C771B10}"/>
              </a:ext>
            </a:extLst>
          </p:cNvPr>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a:extLst>
              <a:ext uri="{FF2B5EF4-FFF2-40B4-BE49-F238E27FC236}">
                <a16:creationId xmlns:a16="http://schemas.microsoft.com/office/drawing/2014/main" id="{DA3846B7-8617-6EE9-2F05-C6157C03E364}"/>
              </a:ext>
            </a:extLst>
          </p:cNvPr>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extLst>
      <p:ext uri="{BB962C8B-B14F-4D97-AF65-F5344CB8AC3E}">
        <p14:creationId xmlns:p14="http://schemas.microsoft.com/office/powerpoint/2010/main" val="1384745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a:extLst>
              <a:ext uri="{FF2B5EF4-FFF2-40B4-BE49-F238E27FC236}">
                <a16:creationId xmlns:a16="http://schemas.microsoft.com/office/drawing/2014/main" id="{00DD39F7-15F2-CBC0-749D-5FAA8CB2968A}"/>
              </a:ext>
            </a:extLst>
          </p:cNvPr>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a:extLst>
              <a:ext uri="{FF2B5EF4-FFF2-40B4-BE49-F238E27FC236}">
                <a16:creationId xmlns:a16="http://schemas.microsoft.com/office/drawing/2014/main" id="{ECA2D60A-F75C-0A7E-3249-C1F484E2F454}"/>
              </a:ext>
            </a:extLst>
          </p:cNvPr>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a:extLst>
              <a:ext uri="{FF2B5EF4-FFF2-40B4-BE49-F238E27FC236}">
                <a16:creationId xmlns:a16="http://schemas.microsoft.com/office/drawing/2014/main" id="{A789E814-47FE-FA47-B47A-BA0975D7F367}"/>
              </a:ext>
            </a:extLst>
          </p:cNvPr>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a:extLst>
              <a:ext uri="{FF2B5EF4-FFF2-40B4-BE49-F238E27FC236}">
                <a16:creationId xmlns:a16="http://schemas.microsoft.com/office/drawing/2014/main" id="{0CB17948-6C61-C78F-835D-1F0AC4E7F88C}"/>
              </a:ext>
            </a:extLst>
          </p:cNvPr>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a:extLst>
              <a:ext uri="{FF2B5EF4-FFF2-40B4-BE49-F238E27FC236}">
                <a16:creationId xmlns:a16="http://schemas.microsoft.com/office/drawing/2014/main" id="{830108F2-37DD-97DD-2411-756B5474C93E}"/>
              </a:ext>
            </a:extLst>
          </p:cNvPr>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a:extLst>
              <a:ext uri="{FF2B5EF4-FFF2-40B4-BE49-F238E27FC236}">
                <a16:creationId xmlns:a16="http://schemas.microsoft.com/office/drawing/2014/main" id="{241BC0F1-234B-E5E1-5FA1-562816C2373D}"/>
              </a:ext>
            </a:extLst>
          </p:cNvPr>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extLst>
      <p:ext uri="{BB962C8B-B14F-4D97-AF65-F5344CB8AC3E}">
        <p14:creationId xmlns:p14="http://schemas.microsoft.com/office/powerpoint/2010/main" val="22271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29E5B-9146-F9A7-037E-DB9B830CB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3B7BC2-E421-45B1-FF62-FDDF56E9A6D4}"/>
              </a:ext>
            </a:extLst>
          </p:cNvPr>
          <p:cNvSpPr>
            <a:spLocks noGrp="1"/>
          </p:cNvSpPr>
          <p:nvPr>
            <p:ph type="title"/>
          </p:nvPr>
        </p:nvSpPr>
        <p:spPr/>
        <p:txBody>
          <a:bodyPr/>
          <a:lstStyle/>
          <a:p>
            <a:r>
              <a:rPr kumimoji="1" lang="ja-JP" altLang="en-US" dirty="0"/>
              <a:t>背景と方針</a:t>
            </a:r>
          </a:p>
        </p:txBody>
      </p:sp>
      <p:sp>
        <p:nvSpPr>
          <p:cNvPr id="15" name="テキスト ボックス 14">
            <a:extLst>
              <a:ext uri="{FF2B5EF4-FFF2-40B4-BE49-F238E27FC236}">
                <a16:creationId xmlns:a16="http://schemas.microsoft.com/office/drawing/2014/main" id="{8C1BE81D-8A87-4B31-CB33-3C4CD8923F78}"/>
              </a:ext>
            </a:extLst>
          </p:cNvPr>
          <p:cNvSpPr txBox="1"/>
          <p:nvPr/>
        </p:nvSpPr>
        <p:spPr>
          <a:xfrm>
            <a:off x="414335" y="624595"/>
            <a:ext cx="11490793" cy="582700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en-US" altLang="ja-JP" dirty="0" err="1">
                <a:latin typeface="Yu Gothic UI" panose="020B0500000000000000" pitchFamily="50" charset="-128"/>
                <a:ea typeface="Yu Gothic UI" panose="020B0500000000000000" pitchFamily="50" charset="-128"/>
              </a:rPr>
              <a:t>NotesApps</a:t>
            </a:r>
            <a:r>
              <a:rPr lang="ja-JP" altLang="en-US" dirty="0">
                <a:latin typeface="Yu Gothic UI" panose="020B0500000000000000" pitchFamily="50" charset="-128"/>
                <a:ea typeface="Yu Gothic UI" panose="020B0500000000000000" pitchFamily="50" charset="-128"/>
              </a:rPr>
              <a:t>を</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へ切り替え背景で、対面の説明と事後の資料共有の元に、下記の要件理解＋提案方針に考えられる。</a:t>
            </a:r>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背景：</a:t>
            </a:r>
            <a:endParaRPr lang="en-US" altLang="ja-JP"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ユーザーは</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を移行する必要があります。この</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は特定の伝票を管理しており、伝票には定型項目と添付ファイルが含まれます。</a:t>
            </a: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現在のベンダーは、</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が実現不可能だと考え</a:t>
            </a:r>
            <a:r>
              <a:rPr lang="zh-CN" altLang="en-US"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こちらの勝手の認識</a:t>
            </a:r>
            <a:r>
              <a:rPr lang="zh-CN" altLang="en-US"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、いくつかのパッケージを評価しました。</a:t>
            </a: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パッケージソリューションを採用した場合でも、</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にはオンライン編集、プロセス制御、ファイルダウンロードなど、解決すべきシステム要件がいくつか残ってます。</a:t>
            </a:r>
            <a:endParaRPr lang="en-US" altLang="ja-JP"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は運用コストが高すぎると考えています。つまり、ライセンス費用が非常に高いということです。勝手ですが、商用パッケージを導入する限り、驚くことになりません。</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上記の</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4</a:t>
            </a:r>
            <a:r>
              <a:rPr lang="ja-JP" altLang="en-US" dirty="0">
                <a:latin typeface="Yu Gothic UI" panose="020B0500000000000000" pitchFamily="50" charset="-128"/>
                <a:ea typeface="Yu Gothic UI" panose="020B0500000000000000" pitchFamily="50" charset="-128"/>
              </a:rPr>
              <a:t>に基づき、</a:t>
            </a:r>
            <a:r>
              <a:rPr lang="en-US" altLang="ja-JP" dirty="0">
                <a:latin typeface="Yu Gothic UI" panose="020B0500000000000000" pitchFamily="50" charset="-128"/>
                <a:ea typeface="Yu Gothic UI" panose="020B0500000000000000" pitchFamily="50" charset="-128"/>
              </a:rPr>
              <a:t>GCJ</a:t>
            </a:r>
            <a:r>
              <a:rPr lang="ja-JP" altLang="en-US" dirty="0">
                <a:latin typeface="Yu Gothic UI" panose="020B0500000000000000" pitchFamily="50" charset="-128"/>
                <a:ea typeface="Yu Gothic UI" panose="020B0500000000000000" pitchFamily="50" charset="-128"/>
              </a:rPr>
              <a:t>は技術的な観点から</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のみで実現可能性を評価しました。</a:t>
            </a:r>
            <a:endParaRPr lang="en-US" altLang="ja-JP" dirty="0">
              <a:latin typeface="Yu Gothic UI" panose="020B0500000000000000" pitchFamily="50" charset="-128"/>
              <a:ea typeface="Yu Gothic UI" panose="020B0500000000000000" pitchFamily="50" charset="-128"/>
            </a:endParaRPr>
          </a:p>
          <a:p>
            <a:pPr algn="l"/>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方針：</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機能要件、システム要件を満たす前提で、できる限り外部システムの導入を抑える（すでに契約済みの</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Office365</a:t>
            </a:r>
            <a:r>
              <a:rPr lang="ja-JP" altLang="en-US" dirty="0">
                <a:latin typeface="Yu Gothic UI" panose="020B0500000000000000" pitchFamily="50" charset="-128"/>
                <a:ea typeface="Yu Gothic UI" panose="020B0500000000000000" pitchFamily="50" charset="-128"/>
              </a:rPr>
              <a:t>以外に使わない提案をする）</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この提案の要件に満たすかどうかをチェックする</a:t>
            </a:r>
            <a:endParaRPr lang="en-US" altLang="ja-JP" dirty="0">
              <a:latin typeface="Yu Gothic UI" panose="020B0500000000000000" pitchFamily="50" charset="-128"/>
              <a:ea typeface="Yu Gothic UI" panose="020B0500000000000000" pitchFamily="50" charset="-128"/>
            </a:endParaRPr>
          </a:p>
        </p:txBody>
      </p:sp>
      <mc:AlternateContent xmlns:mc="http://schemas.openxmlformats.org/markup-compatibility/2006">
        <mc:Choice xmlns:p14="http://schemas.microsoft.com/office/powerpoint/2010/main" Requires="p14">
          <p:contentPart p14:bwMode="auto" r:id="rId3">
            <p14:nvContentPartPr>
              <p14:cNvPr id="3" name="インク 2">
                <a:extLst>
                  <a:ext uri="{FF2B5EF4-FFF2-40B4-BE49-F238E27FC236}">
                    <a16:creationId xmlns:a16="http://schemas.microsoft.com/office/drawing/2014/main" id="{ECBF737A-0326-FB1A-90A5-01A30F799D77}"/>
                  </a:ext>
                </a:extLst>
              </p14:cNvPr>
              <p14:cNvContentPartPr/>
              <p14:nvPr/>
            </p14:nvContentPartPr>
            <p14:xfrm>
              <a:off x="885960" y="2778120"/>
              <a:ext cx="8296560" cy="670320"/>
            </p14:xfrm>
          </p:contentPart>
        </mc:Choice>
        <mc:Fallback>
          <p:pic>
            <p:nvPicPr>
              <p:cNvPr id="3" name="インク 2">
                <a:extLst>
                  <a:ext uri="{FF2B5EF4-FFF2-40B4-BE49-F238E27FC236}">
                    <a16:creationId xmlns:a16="http://schemas.microsoft.com/office/drawing/2014/main" id="{ECBF737A-0326-FB1A-90A5-01A30F799D77}"/>
                  </a:ext>
                </a:extLst>
              </p:cNvPr>
              <p:cNvPicPr/>
              <p:nvPr/>
            </p:nvPicPr>
            <p:blipFill>
              <a:blip r:embed="rId4"/>
              <a:stretch>
                <a:fillRect/>
              </a:stretch>
            </p:blipFill>
            <p:spPr>
              <a:xfrm>
                <a:off x="876600" y="2768760"/>
                <a:ext cx="8315280" cy="689040"/>
              </a:xfrm>
              <a:prstGeom prst="rect">
                <a:avLst/>
              </a:prstGeom>
            </p:spPr>
          </p:pic>
        </mc:Fallback>
      </mc:AlternateContent>
    </p:spTree>
    <p:extLst>
      <p:ext uri="{BB962C8B-B14F-4D97-AF65-F5344CB8AC3E}">
        <p14:creationId xmlns:p14="http://schemas.microsoft.com/office/powerpoint/2010/main" val="41385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4EE7570C-1A03-B6C7-5737-C93FCD203FE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299510" y="1826360"/>
            <a:ext cx="1047690" cy="98776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512856" y="391903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a:extLst>
              <a:ext uri="{FF2B5EF4-FFF2-40B4-BE49-F238E27FC236}">
                <a16:creationId xmlns:a16="http://schemas.microsoft.com/office/drawing/2014/main" id="{F473FE89-BA00-383C-E0DE-3965C0C560D9}"/>
              </a:ext>
            </a:extLst>
          </p:cNvPr>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692519" y="509230"/>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96107" y="5281994"/>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510033" y="588547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4595558"/>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17311" y="5958208"/>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a:extLst>
              <a:ext uri="{FF2B5EF4-FFF2-40B4-BE49-F238E27FC236}">
                <a16:creationId xmlns:a16="http://schemas.microsoft.com/office/drawing/2014/main" id="{B3F70D5B-A50F-6DC7-252D-667652FDFE34}"/>
              </a:ext>
            </a:extLst>
          </p:cNvPr>
          <p:cNvCxnSpPr>
            <a:cxnSpLocks/>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323D21C-9370-3E69-7221-0B19B0966F3D}"/>
              </a:ext>
            </a:extLst>
          </p:cNvPr>
          <p:cNvCxnSpPr>
            <a:cxnSpLocks/>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78012" y="2175958"/>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5">
            <a:extLst>
              <a:ext uri="{96DAC541-7B7A-43D3-8B79-37D633B846F1}">
                <asvg:svgBlip xmlns:asvg="http://schemas.microsoft.com/office/drawing/2016/SVG/main" r:embed="rId16"/>
              </a:ext>
              <a:ext uri="{837473B0-CC2E-450A-ABE3-18F120FF3D39}">
                <a1611:picAttrSrcUrl xmlns:a1611="http://schemas.microsoft.com/office/drawing/2016/11/main" r:id="rId17"/>
              </a:ext>
            </a:extLst>
          </a:blip>
          <a:stretch>
            <a:fillRect/>
          </a:stretch>
        </p:blipFill>
        <p:spPr>
          <a:xfrm>
            <a:off x="8134867" y="5715078"/>
            <a:ext cx="354706" cy="340784"/>
          </a:xfrm>
          <a:prstGeom prst="rect">
            <a:avLst/>
          </a:prstGeom>
        </p:spPr>
      </p:pic>
      <p:cxnSp>
        <p:nvCxnSpPr>
          <p:cNvPr id="93" name="直線矢印コネクタ 92">
            <a:extLst>
              <a:ext uri="{FF2B5EF4-FFF2-40B4-BE49-F238E27FC236}">
                <a16:creationId xmlns:a16="http://schemas.microsoft.com/office/drawing/2014/main" id="{7381EE6B-8E16-E23F-5E3F-A5A51802A806}"/>
              </a:ext>
            </a:extLst>
          </p:cNvPr>
          <p:cNvCxnSpPr>
            <a:cxnSpLocks/>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ひし形 95">
            <a:extLst>
              <a:ext uri="{FF2B5EF4-FFF2-40B4-BE49-F238E27FC236}">
                <a16:creationId xmlns:a16="http://schemas.microsoft.com/office/drawing/2014/main" id="{72C0CEE8-5F60-BBF1-5ED4-EC7B649EC383}"/>
              </a:ext>
            </a:extLst>
          </p:cNvPr>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a:extLst>
              <a:ext uri="{FF2B5EF4-FFF2-40B4-BE49-F238E27FC236}">
                <a16:creationId xmlns:a16="http://schemas.microsoft.com/office/drawing/2014/main" id="{B2D48E3E-4219-AA25-06F6-00736ECC24B5}"/>
              </a:ext>
            </a:extLst>
          </p:cNvPr>
          <p:cNvGraphicFramePr>
            <a:graphicFrameLocks noGrp="1"/>
          </p:cNvGraphicFramePr>
          <p:nvPr>
            <p:extLst>
              <p:ext uri="{D42A27DB-BD31-4B8C-83A1-F6EECF244321}">
                <p14:modId xmlns:p14="http://schemas.microsoft.com/office/powerpoint/2010/main" val="1485223006"/>
              </p:ext>
            </p:extLst>
          </p:nvPr>
        </p:nvGraphicFramePr>
        <p:xfrm>
          <a:off x="8481825" y="3053854"/>
          <a:ext cx="3562854" cy="1876596"/>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3642803038"/>
                    </a:ext>
                  </a:extLst>
                </a:gridCol>
                <a:gridCol w="1682703">
                  <a:extLst>
                    <a:ext uri="{9D8B030D-6E8A-4147-A177-3AD203B41FA5}">
                      <a16:colId xmlns:a16="http://schemas.microsoft.com/office/drawing/2014/main" val="1641946520"/>
                    </a:ext>
                  </a:extLst>
                </a:gridCol>
                <a:gridCol w="1498599">
                  <a:extLst>
                    <a:ext uri="{9D8B030D-6E8A-4147-A177-3AD203B41FA5}">
                      <a16:colId xmlns:a16="http://schemas.microsoft.com/office/drawing/2014/main" val="3466161113"/>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178387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53915340"/>
                  </a:ext>
                </a:extLst>
              </a:tr>
              <a:tr h="326497">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r>
                        <a:rPr kumimoji="1" lang="ja-JP" altLang="en-US" sz="900" b="0" dirty="0">
                          <a:solidFill>
                            <a:schemeClr val="bg1"/>
                          </a:solidFill>
                          <a:latin typeface="+mn-ea"/>
                          <a:ea typeface="+mn-ea"/>
                        </a:rPr>
                        <a:t>がサポートする限り、問題がない</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9541686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8940868"/>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r>
                        <a:rPr kumimoji="1" lang="en-US" altLang="ja-JP" sz="900" b="0" dirty="0">
                          <a:solidFill>
                            <a:schemeClr val="bg1"/>
                          </a:solidFill>
                          <a:latin typeface="+mn-ea"/>
                          <a:ea typeface="+mn-ea"/>
                        </a:rPr>
                        <a:t>Dotnet</a:t>
                      </a:r>
                      <a:r>
                        <a:rPr kumimoji="1" lang="ja-JP" altLang="en-US" sz="900" b="0" dirty="0">
                          <a:solidFill>
                            <a:schemeClr val="bg1"/>
                          </a:solidFill>
                          <a:latin typeface="+mn-ea"/>
                          <a:ea typeface="+mn-ea"/>
                        </a:rPr>
                        <a:t>か、</a:t>
                      </a:r>
                      <a:r>
                        <a:rPr kumimoji="1" lang="en-US" altLang="ja-JP" sz="900" b="0" dirty="0">
                          <a:solidFill>
                            <a:schemeClr val="bg1"/>
                          </a:solidFill>
                          <a:latin typeface="+mn-ea"/>
                          <a:ea typeface="+mn-ea"/>
                        </a:rPr>
                        <a:t>PowerShell</a:t>
                      </a:r>
                      <a:r>
                        <a:rPr kumimoji="1" lang="ja-JP" altLang="en-US" sz="900" b="0" dirty="0">
                          <a:solidFill>
                            <a:schemeClr val="bg1"/>
                          </a:solidFill>
                          <a:latin typeface="+mn-ea"/>
                          <a:ea typeface="+mn-ea"/>
                        </a:rPr>
                        <a:t>で作り）</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1468073"/>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WF</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56082338"/>
                  </a:ext>
                </a:extLst>
              </a:tr>
            </a:tbl>
          </a:graphicData>
        </a:graphic>
      </p:graphicFrame>
      <p:pic>
        <p:nvPicPr>
          <p:cNvPr id="107" name="図 10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BE83FD9-2259-360D-E277-5C184609D64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659587" y="3681285"/>
            <a:ext cx="911875" cy="786151"/>
          </a:xfrm>
          <a:prstGeom prst="rect">
            <a:avLst/>
          </a:prstGeom>
        </p:spPr>
      </p:pic>
      <p:sp>
        <p:nvSpPr>
          <p:cNvPr id="108" name="ひし形 107">
            <a:extLst>
              <a:ext uri="{FF2B5EF4-FFF2-40B4-BE49-F238E27FC236}">
                <a16:creationId xmlns:a16="http://schemas.microsoft.com/office/drawing/2014/main" id="{CA7736BC-7902-6800-2654-22CD229FC517}"/>
              </a:ext>
            </a:extLst>
          </p:cNvPr>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31257FE1-B45F-9873-9680-31EDDD0C458A}"/>
              </a:ext>
            </a:extLst>
          </p:cNvPr>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a:extLst>
              <a:ext uri="{FF2B5EF4-FFF2-40B4-BE49-F238E27FC236}">
                <a16:creationId xmlns:a16="http://schemas.microsoft.com/office/drawing/2014/main" id="{5242BC07-E929-077F-5396-3C5F981A9571}"/>
              </a:ext>
            </a:extLst>
          </p:cNvPr>
          <p:cNvCxnSpPr>
            <a:cxnSpLocks/>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7D963DBD-7EEB-0227-7EF1-795069F65D6B}"/>
              </a:ext>
            </a:extLst>
          </p:cNvPr>
          <p:cNvCxnSpPr>
            <a:cxnSpLocks/>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F9A6DA8F-1900-75CB-C808-90F19146D570}"/>
              </a:ext>
            </a:extLst>
          </p:cNvPr>
          <p:cNvSpPr txBox="1"/>
          <p:nvPr/>
        </p:nvSpPr>
        <p:spPr>
          <a:xfrm>
            <a:off x="1913152" y="3511324"/>
            <a:ext cx="1670840"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Download</a:t>
            </a:r>
            <a:r>
              <a:rPr lang="ja-JP" altLang="en-US" sz="1200" dirty="0">
                <a:solidFill>
                  <a:schemeClr val="accent2">
                    <a:lumMod val="60000"/>
                    <a:lumOff val="40000"/>
                  </a:schemeClr>
                </a:solidFill>
              </a:rPr>
              <a:t> </a:t>
            </a:r>
            <a:r>
              <a:rPr lang="en-US" altLang="ja-JP" sz="1200" dirty="0">
                <a:solidFill>
                  <a:schemeClr val="accent2">
                    <a:lumMod val="60000"/>
                    <a:lumOff val="40000"/>
                  </a:schemeClr>
                </a:solidFill>
              </a:rPr>
              <a:t>request</a:t>
            </a:r>
            <a:endParaRPr kumimoji="1" lang="ja-JP" altLang="en-US" sz="900" dirty="0">
              <a:solidFill>
                <a:schemeClr val="accent2">
                  <a:lumMod val="60000"/>
                  <a:lumOff val="40000"/>
                </a:schemeClr>
              </a:solidFill>
            </a:endParaRPr>
          </a:p>
        </p:txBody>
      </p:sp>
      <p:sp>
        <p:nvSpPr>
          <p:cNvPr id="119" name="テキスト ボックス 118">
            <a:extLst>
              <a:ext uri="{FF2B5EF4-FFF2-40B4-BE49-F238E27FC236}">
                <a16:creationId xmlns:a16="http://schemas.microsoft.com/office/drawing/2014/main" id="{7160C79F-36E7-FAE2-09FC-9FF07018AB0A}"/>
              </a:ext>
            </a:extLst>
          </p:cNvPr>
          <p:cNvSpPr txBox="1"/>
          <p:nvPr/>
        </p:nvSpPr>
        <p:spPr>
          <a:xfrm>
            <a:off x="3478415" y="4467436"/>
            <a:ext cx="1301503" cy="646331"/>
          </a:xfrm>
          <a:prstGeom prst="rect">
            <a:avLst/>
          </a:prstGeom>
          <a:noFill/>
        </p:spPr>
        <p:txBody>
          <a:bodyPr wrap="square" rtlCol="0">
            <a:spAutoFit/>
          </a:bodyPr>
          <a:lstStyle/>
          <a:p>
            <a:pPr algn="ctr"/>
            <a:r>
              <a:rPr lang="ja-JP" altLang="en-US" sz="1200" dirty="0">
                <a:solidFill>
                  <a:schemeClr val="accent2">
                    <a:lumMod val="60000"/>
                    <a:lumOff val="40000"/>
                  </a:schemeClr>
                </a:solidFill>
              </a:rPr>
              <a:t>複数ファイルを取得し、</a:t>
            </a:r>
            <a:r>
              <a:rPr lang="en-US" altLang="ja-JP" sz="1200" dirty="0">
                <a:solidFill>
                  <a:schemeClr val="accent2">
                    <a:lumMod val="60000"/>
                    <a:lumOff val="40000"/>
                  </a:schemeClr>
                </a:solidFill>
              </a:rPr>
              <a:t>Zip</a:t>
            </a:r>
            <a:r>
              <a:rPr lang="ja-JP" altLang="en-US" sz="1200" dirty="0">
                <a:solidFill>
                  <a:schemeClr val="accent2">
                    <a:lumMod val="60000"/>
                    <a:lumOff val="40000"/>
                  </a:schemeClr>
                </a:solidFill>
              </a:rPr>
              <a:t>にする</a:t>
            </a:r>
            <a:endParaRPr kumimoji="1" lang="ja-JP" altLang="en-US" sz="900" dirty="0">
              <a:solidFill>
                <a:schemeClr val="accent2">
                  <a:lumMod val="60000"/>
                  <a:lumOff val="40000"/>
                </a:schemeClr>
              </a:solidFill>
            </a:endParaRPr>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a:extLst>
              <a:ext uri="{FF2B5EF4-FFF2-40B4-BE49-F238E27FC236}">
                <a16:creationId xmlns:a16="http://schemas.microsoft.com/office/drawing/2014/main" id="{C73A4AA3-F5F5-42B2-7F95-318BD1F2B01C}"/>
              </a:ext>
            </a:extLst>
          </p:cNvPr>
          <p:cNvCxnSpPr>
            <a:cxnSpLocks/>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25081965-98FB-E7EF-6438-8599A68D8629}"/>
              </a:ext>
            </a:extLst>
          </p:cNvPr>
          <p:cNvSpPr txBox="1"/>
          <p:nvPr/>
        </p:nvSpPr>
        <p:spPr>
          <a:xfrm>
            <a:off x="2284536" y="4277591"/>
            <a:ext cx="1475883"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Zip Download</a:t>
            </a:r>
            <a:endParaRPr kumimoji="1" lang="ja-JP" altLang="en-US" sz="900" dirty="0">
              <a:solidFill>
                <a:schemeClr val="accent2">
                  <a:lumMod val="60000"/>
                  <a:lumOff val="40000"/>
                </a:schemeClr>
              </a:solidFill>
            </a:endParaRPr>
          </a:p>
        </p:txBody>
      </p:sp>
      <p:sp>
        <p:nvSpPr>
          <p:cNvPr id="132" name="四角形: 角を丸くする 131">
            <a:extLst>
              <a:ext uri="{FF2B5EF4-FFF2-40B4-BE49-F238E27FC236}">
                <a16:creationId xmlns:a16="http://schemas.microsoft.com/office/drawing/2014/main" id="{9F830EF7-7AEF-4817-BC3D-8115D4345B19}"/>
              </a:ext>
            </a:extLst>
          </p:cNvPr>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
        <p:nvSpPr>
          <p:cNvPr id="3" name="テキスト ボックス 2">
            <a:extLst>
              <a:ext uri="{FF2B5EF4-FFF2-40B4-BE49-F238E27FC236}">
                <a16:creationId xmlns:a16="http://schemas.microsoft.com/office/drawing/2014/main" id="{1B4B6FBE-260C-24DA-1059-9C5AED848B8F}"/>
              </a:ext>
            </a:extLst>
          </p:cNvPr>
          <p:cNvSpPr txBox="1"/>
          <p:nvPr/>
        </p:nvSpPr>
        <p:spPr>
          <a:xfrm>
            <a:off x="568242" y="6269947"/>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pic>
        <p:nvPicPr>
          <p:cNvPr id="10" name="図 9">
            <a:extLst>
              <a:ext uri="{FF2B5EF4-FFF2-40B4-BE49-F238E27FC236}">
                <a16:creationId xmlns:a16="http://schemas.microsoft.com/office/drawing/2014/main" id="{D8B829C0-1ED0-8B39-A091-1582A0107EBA}"/>
              </a:ext>
            </a:extLst>
          </p:cNvPr>
          <p:cNvPicPr>
            <a:picLocks noChangeAspect="1"/>
          </p:cNvPicPr>
          <p:nvPr/>
        </p:nvPicPr>
        <p:blipFill>
          <a:blip r:embed="rId18"/>
          <a:stretch>
            <a:fillRect/>
          </a:stretch>
        </p:blipFill>
        <p:spPr>
          <a:xfrm>
            <a:off x="-336092" y="2527635"/>
            <a:ext cx="1444251" cy="427982"/>
          </a:xfrm>
          <a:prstGeom prst="rect">
            <a:avLst/>
          </a:prstGeom>
        </p:spPr>
      </p:pic>
      <p:sp>
        <p:nvSpPr>
          <p:cNvPr id="12" name="テキスト ボックス 11">
            <a:extLst>
              <a:ext uri="{FF2B5EF4-FFF2-40B4-BE49-F238E27FC236}">
                <a16:creationId xmlns:a16="http://schemas.microsoft.com/office/drawing/2014/main" id="{BDBD6AD7-77DB-7A80-E844-A7F830D68F73}"/>
              </a:ext>
            </a:extLst>
          </p:cNvPr>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FF071621-4027-4B40-8F13-7F4047BCAEA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815351" y="2023795"/>
            <a:ext cx="911875" cy="786151"/>
          </a:xfrm>
          <a:prstGeom prst="rect">
            <a:avLst/>
          </a:prstGeom>
        </p:spPr>
      </p:pic>
    </p:spTree>
    <p:extLst>
      <p:ext uri="{BB962C8B-B14F-4D97-AF65-F5344CB8AC3E}">
        <p14:creationId xmlns:p14="http://schemas.microsoft.com/office/powerpoint/2010/main" val="2273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50E46-CD1D-A473-BD7C-3272D2918A28}"/>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8" name="コンテンツ プレースホルダー 7">
            <a:extLst>
              <a:ext uri="{FF2B5EF4-FFF2-40B4-BE49-F238E27FC236}">
                <a16:creationId xmlns:a16="http://schemas.microsoft.com/office/drawing/2014/main" id="{FC6A1CC2-F27F-444B-70E2-E370892063D9}"/>
              </a:ext>
            </a:extLst>
          </p:cNvPr>
          <p:cNvGraphicFramePr>
            <a:graphicFrameLocks noGrp="1"/>
          </p:cNvGraphicFramePr>
          <p:nvPr>
            <p:ph sz="quarter" idx="10"/>
            <p:extLst>
              <p:ext uri="{D42A27DB-BD31-4B8C-83A1-F6EECF244321}">
                <p14:modId xmlns:p14="http://schemas.microsoft.com/office/powerpoint/2010/main" val="1643214401"/>
              </p:ext>
            </p:extLst>
          </p:nvPr>
        </p:nvGraphicFramePr>
        <p:xfrm>
          <a:off x="375920" y="662940"/>
          <a:ext cx="10939779" cy="3132806"/>
        </p:xfrm>
        <a:graphic>
          <a:graphicData uri="http://schemas.openxmlformats.org/drawingml/2006/table">
            <a:tbl>
              <a:tblPr firstRow="1" bandRow="1">
                <a:tableStyleId>{5C22544A-7EE6-4342-B048-85BDC9FD1C3A}</a:tableStyleId>
              </a:tblPr>
              <a:tblGrid>
                <a:gridCol w="493576">
                  <a:extLst>
                    <a:ext uri="{9D8B030D-6E8A-4147-A177-3AD203B41FA5}">
                      <a16:colId xmlns:a16="http://schemas.microsoft.com/office/drawing/2014/main" val="1982189612"/>
                    </a:ext>
                  </a:extLst>
                </a:gridCol>
                <a:gridCol w="493576">
                  <a:extLst>
                    <a:ext uri="{9D8B030D-6E8A-4147-A177-3AD203B41FA5}">
                      <a16:colId xmlns:a16="http://schemas.microsoft.com/office/drawing/2014/main" val="3918235231"/>
                    </a:ext>
                  </a:extLst>
                </a:gridCol>
                <a:gridCol w="1410070">
                  <a:extLst>
                    <a:ext uri="{9D8B030D-6E8A-4147-A177-3AD203B41FA5}">
                      <a16:colId xmlns:a16="http://schemas.microsoft.com/office/drawing/2014/main" val="408159082"/>
                    </a:ext>
                  </a:extLst>
                </a:gridCol>
                <a:gridCol w="2067567">
                  <a:extLst>
                    <a:ext uri="{9D8B030D-6E8A-4147-A177-3AD203B41FA5}">
                      <a16:colId xmlns:a16="http://schemas.microsoft.com/office/drawing/2014/main" val="2884601580"/>
                    </a:ext>
                  </a:extLst>
                </a:gridCol>
                <a:gridCol w="2371993">
                  <a:extLst>
                    <a:ext uri="{9D8B030D-6E8A-4147-A177-3AD203B41FA5}">
                      <a16:colId xmlns:a16="http://schemas.microsoft.com/office/drawing/2014/main" val="3024509838"/>
                    </a:ext>
                  </a:extLst>
                </a:gridCol>
                <a:gridCol w="1090863">
                  <a:extLst>
                    <a:ext uri="{9D8B030D-6E8A-4147-A177-3AD203B41FA5}">
                      <a16:colId xmlns:a16="http://schemas.microsoft.com/office/drawing/2014/main" val="3981495328"/>
                    </a:ext>
                  </a:extLst>
                </a:gridCol>
                <a:gridCol w="3012134">
                  <a:extLst>
                    <a:ext uri="{9D8B030D-6E8A-4147-A177-3AD203B41FA5}">
                      <a16:colId xmlns:a16="http://schemas.microsoft.com/office/drawing/2014/main" val="227073639"/>
                    </a:ext>
                  </a:extLst>
                </a:gridCol>
              </a:tblGrid>
              <a:tr h="133468">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zh-TW" altLang="en-US" sz="800" u="none" strike="noStrike">
                          <a:effectLst/>
                        </a:rPr>
                        <a:t>追加機能要件充足度結果→</a:t>
                      </a:r>
                      <a:endParaRPr lang="zh-TW"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658414442"/>
                  </a:ext>
                </a:extLst>
              </a:tr>
              <a:tr h="658520">
                <a:tc>
                  <a:txBody>
                    <a:bodyPr/>
                    <a:lstStyle/>
                    <a:p>
                      <a:pPr algn="l" fontAlgn="t"/>
                      <a:r>
                        <a:rPr lang="en-US" altLang="ja-JP" sz="1050" u="none" strike="noStrike" dirty="0">
                          <a:effectLst/>
                        </a:rPr>
                        <a:t>#</a:t>
                      </a:r>
                      <a:endParaRPr lang="en-US" altLang="ja-JP" sz="105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大項目</a:t>
                      </a:r>
                      <a:endParaRPr lang="ja-JP" altLang="en-US" sz="105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小項目</a:t>
                      </a:r>
                      <a:endParaRPr lang="ja-JP" altLang="en-US" sz="105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評価項目</a:t>
                      </a:r>
                      <a:endParaRPr lang="ja-JP" altLang="en-US" sz="105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評価結果・コメント</a:t>
                      </a:r>
                      <a:br>
                        <a:rPr lang="ja-JP" altLang="en-US" sz="1050" u="none" strike="noStrike">
                          <a:effectLst/>
                        </a:rPr>
                      </a:br>
                      <a:r>
                        <a:rPr lang="ja-JP" altLang="en-US" sz="1050" u="none" strike="noStrike">
                          <a:effectLst/>
                        </a:rPr>
                        <a:t>○：要件を十分満たす</a:t>
                      </a:r>
                      <a:br>
                        <a:rPr lang="ja-JP" altLang="en-US" sz="1050" u="none" strike="noStrike">
                          <a:effectLst/>
                        </a:rPr>
                      </a:br>
                      <a:r>
                        <a:rPr lang="ja-JP" altLang="en-US" sz="1050" u="none" strike="noStrike">
                          <a:effectLst/>
                        </a:rPr>
                        <a:t>△：要件を満たすか情報が不十分</a:t>
                      </a:r>
                      <a:br>
                        <a:rPr lang="ja-JP" altLang="en-US" sz="1050" u="none" strike="noStrike">
                          <a:effectLst/>
                        </a:rPr>
                      </a:br>
                      <a:r>
                        <a:rPr lang="en-US" altLang="ja-JP" sz="1050" u="none" strike="noStrike">
                          <a:effectLst/>
                        </a:rPr>
                        <a:t>×</a:t>
                      </a:r>
                      <a:r>
                        <a:rPr lang="ja-JP" altLang="en-US" sz="1050" u="none" strike="noStrike">
                          <a:effectLst/>
                        </a:rPr>
                        <a:t>：要件を十分満たせない</a:t>
                      </a:r>
                      <a:endParaRPr lang="ja-JP" altLang="en-US" sz="105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1050" u="none" strike="noStrike" dirty="0">
                          <a:effectLst/>
                        </a:rPr>
                        <a:t>DocuWare</a:t>
                      </a:r>
                      <a:endParaRPr lang="de-DE" sz="105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sz="1050" u="none" strike="noStrike" dirty="0">
                          <a:solidFill>
                            <a:srgbClr val="FF0000"/>
                          </a:solidFill>
                          <a:effectLst/>
                        </a:rPr>
                        <a:t>GCJ Power Platform/Office　365案</a:t>
                      </a:r>
                      <a:endParaRPr lang="en-US" sz="105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860034857"/>
                  </a:ext>
                </a:extLst>
              </a:tr>
              <a:tr h="658520">
                <a:tc>
                  <a:txBody>
                    <a:bodyPr/>
                    <a:lstStyle/>
                    <a:p>
                      <a:pPr algn="r" fontAlgn="t"/>
                      <a:r>
                        <a:rPr lang="en-US" altLang="ja-JP" sz="1050" u="none" strike="noStrike">
                          <a:effectLst/>
                        </a:rPr>
                        <a:t>1</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文書作成</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文書の複製</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作成されたトランザクションデータ（文書）をコピーして、一部の項目だけを変更し新規文書として登録できること</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1050" u="none" strike="noStrike" dirty="0">
                          <a:effectLst/>
                        </a:rPr>
                        <a:t>評価結果</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〇</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de-DE" sz="1050" u="none" strike="noStrike" dirty="0">
                          <a:solidFill>
                            <a:srgbClr val="FF0000"/>
                          </a:solidFill>
                          <a:effectLst/>
                        </a:rPr>
                        <a:t>Power Automate</a:t>
                      </a:r>
                      <a:r>
                        <a:rPr lang="ja-JP" altLang="en-US" sz="1050" u="none" strike="noStrike" dirty="0">
                          <a:solidFill>
                            <a:srgbClr val="FF0000"/>
                          </a:solidFill>
                          <a:effectLst/>
                        </a:rPr>
                        <a:t>の</a:t>
                      </a:r>
                      <a:r>
                        <a:rPr lang="de-DE" sz="1050" u="none" strike="noStrike" dirty="0">
                          <a:solidFill>
                            <a:srgbClr val="FF0000"/>
                          </a:solidFill>
                          <a:effectLst/>
                        </a:rPr>
                        <a:t>Flow</a:t>
                      </a:r>
                      <a:r>
                        <a:rPr lang="ja-JP" altLang="en-US" sz="1050" u="none" strike="noStrike" dirty="0">
                          <a:solidFill>
                            <a:srgbClr val="FF0000"/>
                          </a:solidFill>
                          <a:effectLst/>
                        </a:rPr>
                        <a:t>で実装。簡単ならば、</a:t>
                      </a:r>
                      <a:r>
                        <a:rPr lang="de-DE" sz="1050" u="none" strike="noStrike" dirty="0">
                          <a:solidFill>
                            <a:srgbClr val="FF0000"/>
                          </a:solidFill>
                          <a:effectLst/>
                        </a:rPr>
                        <a:t>Power Apps</a:t>
                      </a:r>
                      <a:r>
                        <a:rPr lang="ja-JP" altLang="en-US" sz="1050" u="none" strike="noStrike" dirty="0">
                          <a:solidFill>
                            <a:srgbClr val="FF0000"/>
                          </a:solidFill>
                          <a:effectLst/>
                        </a:rPr>
                        <a:t>のみでも可能。</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345695558"/>
                  </a:ext>
                </a:extLst>
              </a:tr>
              <a:tr h="395994">
                <a:tc>
                  <a:txBody>
                    <a:bodyPr/>
                    <a:lstStyle/>
                    <a:p>
                      <a:pPr algn="r" fontAlgn="t"/>
                      <a:r>
                        <a:rPr lang="en-US" altLang="ja-JP" sz="1050" u="none" strike="noStrike">
                          <a:effectLst/>
                        </a:rPr>
                        <a:t>2</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1050" u="none" strike="noStrike">
                          <a:effectLst/>
                        </a:rPr>
                        <a:t>WF</a:t>
                      </a:r>
                      <a:endParaRPr lang="de-DE"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差戻</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1050" u="none" strike="noStrike" dirty="0">
                          <a:effectLst/>
                        </a:rPr>
                        <a:t>WF</a:t>
                      </a:r>
                      <a:r>
                        <a:rPr lang="ja-JP" altLang="en-US" sz="1050" u="none" strike="noStrike" dirty="0">
                          <a:effectLst/>
                        </a:rPr>
                        <a:t>の差し戻し機能について、指定の</a:t>
                      </a:r>
                      <a:r>
                        <a:rPr lang="en-US" altLang="ja-JP" sz="1050" u="none" strike="noStrike" dirty="0">
                          <a:effectLst/>
                        </a:rPr>
                        <a:t>WF</a:t>
                      </a:r>
                      <a:r>
                        <a:rPr lang="ja-JP" altLang="en-US" sz="1050" u="none" strike="noStrike" dirty="0">
                          <a:effectLst/>
                        </a:rPr>
                        <a:t>申請先に差し戻すこと可能か</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1050" u="none" strike="noStrike">
                          <a:effectLst/>
                        </a:rPr>
                        <a:t>評価結果</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〇</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de-DE" sz="1050" u="none" strike="noStrike" dirty="0">
                          <a:solidFill>
                            <a:srgbClr val="FF0000"/>
                          </a:solidFill>
                          <a:effectLst/>
                        </a:rPr>
                        <a:t>Power Apps</a:t>
                      </a:r>
                      <a:r>
                        <a:rPr lang="ja-JP" altLang="en-US" sz="1050" u="none" strike="noStrike" dirty="0">
                          <a:solidFill>
                            <a:srgbClr val="FF0000"/>
                          </a:solidFill>
                          <a:effectLst/>
                        </a:rPr>
                        <a:t>で十分に可能。</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473085740"/>
                  </a:ext>
                </a:extLst>
              </a:tr>
              <a:tr h="264731">
                <a:tc>
                  <a:txBody>
                    <a:bodyPr/>
                    <a:lstStyle/>
                    <a:p>
                      <a:pPr algn="r" fontAlgn="t"/>
                      <a:r>
                        <a:rPr lang="en-US" altLang="ja-JP" sz="1050" u="none" strike="noStrike">
                          <a:effectLst/>
                        </a:rPr>
                        <a:t>3</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1050" u="none" strike="noStrike">
                          <a:effectLst/>
                        </a:rPr>
                        <a:t>WF</a:t>
                      </a:r>
                      <a:endParaRPr lang="de-DE"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多段階</a:t>
                      </a:r>
                      <a:r>
                        <a:rPr lang="de-DE" sz="1050" u="none" strike="noStrike" dirty="0">
                          <a:effectLst/>
                        </a:rPr>
                        <a:t>WF</a:t>
                      </a:r>
                      <a:endParaRPr lang="de-DE"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ワークフローの確認先を最大</a:t>
                      </a:r>
                      <a:r>
                        <a:rPr lang="en-US" altLang="ja-JP" sz="1050" u="none" strike="noStrike" dirty="0">
                          <a:effectLst/>
                        </a:rPr>
                        <a:t>10</a:t>
                      </a:r>
                      <a:r>
                        <a:rPr lang="ja-JP" altLang="en-US" sz="1050" u="none" strike="noStrike" dirty="0">
                          <a:effectLst/>
                        </a:rPr>
                        <a:t>個設定できるか</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1050" u="none" strike="noStrike">
                          <a:effectLst/>
                        </a:rPr>
                        <a:t>評価結果</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〇</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de-DE" sz="1050" u="none" strike="noStrike" dirty="0">
                          <a:solidFill>
                            <a:srgbClr val="FF0000"/>
                          </a:solidFill>
                          <a:effectLst/>
                        </a:rPr>
                        <a:t>Power Apps</a:t>
                      </a:r>
                      <a:r>
                        <a:rPr lang="ja-JP" altLang="en-US" sz="1050" u="none" strike="noStrike" dirty="0">
                          <a:solidFill>
                            <a:srgbClr val="FF0000"/>
                          </a:solidFill>
                          <a:effectLst/>
                        </a:rPr>
                        <a:t>で十分に可能。これは</a:t>
                      </a:r>
                      <a:r>
                        <a:rPr lang="en-US" altLang="ja-JP" sz="1050" u="none" strike="noStrike" dirty="0">
                          <a:solidFill>
                            <a:srgbClr val="FF0000"/>
                          </a:solidFill>
                          <a:effectLst/>
                        </a:rPr>
                        <a:t>PowerApps</a:t>
                      </a:r>
                      <a:r>
                        <a:rPr lang="ja-JP" altLang="en-US" sz="1050" u="none" strike="noStrike" dirty="0">
                          <a:solidFill>
                            <a:srgbClr val="FF0000"/>
                          </a:solidFill>
                          <a:effectLst/>
                        </a:rPr>
                        <a:t>の強みであること</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767874155"/>
                  </a:ext>
                </a:extLst>
              </a:tr>
              <a:tr h="395994">
                <a:tc>
                  <a:txBody>
                    <a:bodyPr/>
                    <a:lstStyle/>
                    <a:p>
                      <a:pPr algn="r" fontAlgn="ctr"/>
                      <a:r>
                        <a:rPr lang="en-US" altLang="ja-JP" sz="1050" u="none" strike="noStrike">
                          <a:effectLst/>
                        </a:rPr>
                        <a:t>4</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1050" u="none" strike="noStrike">
                          <a:effectLst/>
                        </a:rPr>
                        <a:t>WF</a:t>
                      </a:r>
                      <a:endParaRPr lang="de-DE"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1050" u="none" strike="noStrike" dirty="0">
                          <a:effectLst/>
                        </a:rPr>
                        <a:t>WF</a:t>
                      </a:r>
                      <a:r>
                        <a:rPr lang="ja-JP" altLang="en-US" sz="1050" u="none" strike="noStrike" dirty="0">
                          <a:effectLst/>
                        </a:rPr>
                        <a:t>一括変更</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1050" u="none" strike="noStrike">
                          <a:effectLst/>
                        </a:rPr>
                        <a:t>ワークフロー申請先を登録したマスタデータから一括変更できるか</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1050" u="none" strike="noStrike">
                          <a:effectLst/>
                        </a:rPr>
                        <a:t>評価結果</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〇</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de-DE" sz="1050" u="none" strike="noStrike" dirty="0">
                          <a:solidFill>
                            <a:srgbClr val="FF0000"/>
                          </a:solidFill>
                          <a:effectLst/>
                        </a:rPr>
                        <a:t>Power Apps</a:t>
                      </a:r>
                      <a:r>
                        <a:rPr lang="ja-JP" altLang="en-US" sz="1050" u="none" strike="noStrike" dirty="0">
                          <a:solidFill>
                            <a:srgbClr val="FF0000"/>
                          </a:solidFill>
                          <a:effectLst/>
                        </a:rPr>
                        <a:t>で十分に可能。</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762635636"/>
                  </a:ext>
                </a:extLst>
              </a:tr>
              <a:tr h="395994">
                <a:tc>
                  <a:txBody>
                    <a:bodyPr/>
                    <a:lstStyle/>
                    <a:p>
                      <a:pPr algn="r" fontAlgn="ctr"/>
                      <a:r>
                        <a:rPr lang="en-US" altLang="ja-JP" sz="1050" u="none" strike="noStrike">
                          <a:effectLst/>
                        </a:rPr>
                        <a:t>5</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1050" u="none" strike="noStrike">
                          <a:effectLst/>
                        </a:rPr>
                        <a:t>WF</a:t>
                      </a:r>
                      <a:endParaRPr lang="de-DE"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承認結果引継ぎ</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1050" u="none" strike="noStrike" dirty="0">
                          <a:effectLst/>
                        </a:rPr>
                        <a:t>マスタデータ変更した場合でも、実施済みの承認結果は引き継がれるか</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1050" u="none" strike="noStrike">
                          <a:effectLst/>
                        </a:rPr>
                        <a:t>評価結果</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〇</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en-US" altLang="ja-JP" sz="1050" u="none" strike="noStrike" dirty="0">
                          <a:solidFill>
                            <a:srgbClr val="FF0000"/>
                          </a:solidFill>
                          <a:effectLst/>
                        </a:rPr>
                        <a:t>DB</a:t>
                      </a:r>
                      <a:r>
                        <a:rPr lang="ja-JP" altLang="en-US" sz="1050" u="none" strike="noStrike" dirty="0">
                          <a:solidFill>
                            <a:srgbClr val="FF0000"/>
                          </a:solidFill>
                          <a:effectLst/>
                        </a:rPr>
                        <a:t>設計次第だが、</a:t>
                      </a:r>
                      <a:r>
                        <a:rPr lang="en-US" altLang="ja-JP" sz="1050" u="none" strike="noStrike" dirty="0">
                          <a:solidFill>
                            <a:srgbClr val="FF0000"/>
                          </a:solidFill>
                          <a:effectLst/>
                        </a:rPr>
                        <a:t>PowerApps</a:t>
                      </a:r>
                      <a:r>
                        <a:rPr lang="ja-JP" altLang="en-US" sz="1050" u="none" strike="noStrike" dirty="0">
                          <a:solidFill>
                            <a:srgbClr val="FF0000"/>
                          </a:solidFill>
                          <a:effectLst/>
                        </a:rPr>
                        <a:t>実績多数あり</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44595184"/>
                  </a:ext>
                </a:extLst>
              </a:tr>
            </a:tbl>
          </a:graphicData>
        </a:graphic>
      </p:graphicFrame>
      <p:graphicFrame>
        <p:nvGraphicFramePr>
          <p:cNvPr id="3" name="コンテンツ プレースホルダー 7">
            <a:extLst>
              <a:ext uri="{FF2B5EF4-FFF2-40B4-BE49-F238E27FC236}">
                <a16:creationId xmlns:a16="http://schemas.microsoft.com/office/drawing/2014/main" id="{0A0FCB7C-C608-9C32-A717-6A568960CD0F}"/>
              </a:ext>
            </a:extLst>
          </p:cNvPr>
          <p:cNvGraphicFramePr>
            <a:graphicFrameLocks/>
          </p:cNvGraphicFramePr>
          <p:nvPr>
            <p:extLst>
              <p:ext uri="{D42A27DB-BD31-4B8C-83A1-F6EECF244321}">
                <p14:modId xmlns:p14="http://schemas.microsoft.com/office/powerpoint/2010/main" val="3669702432"/>
              </p:ext>
            </p:extLst>
          </p:nvPr>
        </p:nvGraphicFramePr>
        <p:xfrm>
          <a:off x="375920" y="4367765"/>
          <a:ext cx="11526519" cy="2696576"/>
        </p:xfrm>
        <a:graphic>
          <a:graphicData uri="http://schemas.openxmlformats.org/drawingml/2006/table">
            <a:tbl>
              <a:tblPr firstRow="1" bandRow="1">
                <a:tableStyleId>{5C22544A-7EE6-4342-B048-85BDC9FD1C3A}</a:tableStyleId>
              </a:tblPr>
              <a:tblGrid>
                <a:gridCol w="301534">
                  <a:extLst>
                    <a:ext uri="{9D8B030D-6E8A-4147-A177-3AD203B41FA5}">
                      <a16:colId xmlns:a16="http://schemas.microsoft.com/office/drawing/2014/main" val="1982189612"/>
                    </a:ext>
                  </a:extLst>
                </a:gridCol>
                <a:gridCol w="301534">
                  <a:extLst>
                    <a:ext uri="{9D8B030D-6E8A-4147-A177-3AD203B41FA5}">
                      <a16:colId xmlns:a16="http://schemas.microsoft.com/office/drawing/2014/main" val="3918235231"/>
                    </a:ext>
                  </a:extLst>
                </a:gridCol>
                <a:gridCol w="861436">
                  <a:extLst>
                    <a:ext uri="{9D8B030D-6E8A-4147-A177-3AD203B41FA5}">
                      <a16:colId xmlns:a16="http://schemas.microsoft.com/office/drawing/2014/main" val="408159082"/>
                    </a:ext>
                  </a:extLst>
                </a:gridCol>
                <a:gridCol w="1263112">
                  <a:extLst>
                    <a:ext uri="{9D8B030D-6E8A-4147-A177-3AD203B41FA5}">
                      <a16:colId xmlns:a16="http://schemas.microsoft.com/office/drawing/2014/main" val="2884601580"/>
                    </a:ext>
                  </a:extLst>
                </a:gridCol>
                <a:gridCol w="1449091">
                  <a:extLst>
                    <a:ext uri="{9D8B030D-6E8A-4147-A177-3AD203B41FA5}">
                      <a16:colId xmlns:a16="http://schemas.microsoft.com/office/drawing/2014/main" val="3024509838"/>
                    </a:ext>
                  </a:extLst>
                </a:gridCol>
                <a:gridCol w="666427">
                  <a:extLst>
                    <a:ext uri="{9D8B030D-6E8A-4147-A177-3AD203B41FA5}">
                      <a16:colId xmlns:a16="http://schemas.microsoft.com/office/drawing/2014/main" val="3981495328"/>
                    </a:ext>
                  </a:extLst>
                </a:gridCol>
                <a:gridCol w="493431">
                  <a:extLst>
                    <a:ext uri="{9D8B030D-6E8A-4147-A177-3AD203B41FA5}">
                      <a16:colId xmlns:a16="http://schemas.microsoft.com/office/drawing/2014/main" val="3316310070"/>
                    </a:ext>
                  </a:extLst>
                </a:gridCol>
                <a:gridCol w="500658">
                  <a:extLst>
                    <a:ext uri="{9D8B030D-6E8A-4147-A177-3AD203B41FA5}">
                      <a16:colId xmlns:a16="http://schemas.microsoft.com/office/drawing/2014/main" val="1218845175"/>
                    </a:ext>
                  </a:extLst>
                </a:gridCol>
                <a:gridCol w="500658">
                  <a:extLst>
                    <a:ext uri="{9D8B030D-6E8A-4147-A177-3AD203B41FA5}">
                      <a16:colId xmlns:a16="http://schemas.microsoft.com/office/drawing/2014/main" val="1038031113"/>
                    </a:ext>
                  </a:extLst>
                </a:gridCol>
                <a:gridCol w="500658">
                  <a:extLst>
                    <a:ext uri="{9D8B030D-6E8A-4147-A177-3AD203B41FA5}">
                      <a16:colId xmlns:a16="http://schemas.microsoft.com/office/drawing/2014/main" val="1107819559"/>
                    </a:ext>
                  </a:extLst>
                </a:gridCol>
                <a:gridCol w="616060">
                  <a:extLst>
                    <a:ext uri="{9D8B030D-6E8A-4147-A177-3AD203B41FA5}">
                      <a16:colId xmlns:a16="http://schemas.microsoft.com/office/drawing/2014/main" val="1595168700"/>
                    </a:ext>
                  </a:extLst>
                </a:gridCol>
                <a:gridCol w="604434">
                  <a:extLst>
                    <a:ext uri="{9D8B030D-6E8A-4147-A177-3AD203B41FA5}">
                      <a16:colId xmlns:a16="http://schemas.microsoft.com/office/drawing/2014/main" val="3048166882"/>
                    </a:ext>
                  </a:extLst>
                </a:gridCol>
                <a:gridCol w="612183">
                  <a:extLst>
                    <a:ext uri="{9D8B030D-6E8A-4147-A177-3AD203B41FA5}">
                      <a16:colId xmlns:a16="http://schemas.microsoft.com/office/drawing/2014/main" val="3572018992"/>
                    </a:ext>
                  </a:extLst>
                </a:gridCol>
                <a:gridCol w="1015139">
                  <a:extLst>
                    <a:ext uri="{9D8B030D-6E8A-4147-A177-3AD203B41FA5}">
                      <a16:colId xmlns:a16="http://schemas.microsoft.com/office/drawing/2014/main" val="3674376023"/>
                    </a:ext>
                  </a:extLst>
                </a:gridCol>
                <a:gridCol w="1840164">
                  <a:extLst>
                    <a:ext uri="{9D8B030D-6E8A-4147-A177-3AD203B41FA5}">
                      <a16:colId xmlns:a16="http://schemas.microsoft.com/office/drawing/2014/main" val="227073639"/>
                    </a:ext>
                  </a:extLst>
                </a:gridCol>
              </a:tblGrid>
              <a:tr h="46445">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zh-TW" altLang="en-US" sz="800" u="none" strike="noStrike">
                          <a:effectLst/>
                        </a:rPr>
                        <a:t>追加機能要件充足度結果→</a:t>
                      </a:r>
                      <a:endParaRPr lang="zh-TW"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658414442"/>
                  </a:ext>
                </a:extLst>
              </a:tr>
              <a:tr h="196407">
                <a:tc>
                  <a:txBody>
                    <a:bodyPr/>
                    <a:lstStyle/>
                    <a:p>
                      <a:pPr algn="l" fontAlgn="t"/>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大項目</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小項目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評価項目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評価結果・コメント</a:t>
                      </a:r>
                      <a:br>
                        <a:rPr lang="ja-JP" altLang="en-US" sz="800" u="none" strike="noStrike">
                          <a:effectLst/>
                        </a:rPr>
                      </a:br>
                      <a:r>
                        <a:rPr lang="ja-JP" altLang="en-US" sz="800" u="none" strike="noStrike">
                          <a:effectLst/>
                        </a:rPr>
                        <a:t>○：要件を十分満たす</a:t>
                      </a:r>
                      <a:br>
                        <a:rPr lang="ja-JP" altLang="en-US" sz="800" u="none" strike="noStrike">
                          <a:effectLst/>
                        </a:rPr>
                      </a:br>
                      <a:r>
                        <a:rPr lang="ja-JP" altLang="en-US" sz="800" u="none" strike="noStrike">
                          <a:effectLst/>
                        </a:rPr>
                        <a:t>△：要件を満たすか情報が不十分</a:t>
                      </a:r>
                      <a:br>
                        <a:rPr lang="ja-JP" altLang="en-US" sz="800" u="none" strike="noStrike">
                          <a:effectLst/>
                        </a:rPr>
                      </a:br>
                      <a:r>
                        <a:rPr lang="en-US" altLang="ja-JP" sz="800" u="none" strike="noStrike">
                          <a:effectLst/>
                        </a:rPr>
                        <a:t>×</a:t>
                      </a:r>
                      <a:r>
                        <a:rPr lang="ja-JP" altLang="en-US" sz="800" u="none" strike="noStrike">
                          <a:effectLst/>
                        </a:rPr>
                        <a:t>：要件を十分満たせない</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DocuWare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Alfresco Content Services</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SharePoint Online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Teamcenter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Aras Innovator</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ServiceNow</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楽々</a:t>
                      </a:r>
                      <a:r>
                        <a:rPr lang="de-DE" sz="800" u="none" strike="noStrike" dirty="0">
                          <a:effectLst/>
                        </a:rPr>
                        <a:t>Document Plus</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SmartDB</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OpenText Content Management</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sz="800" u="none" strike="noStrike" dirty="0">
                          <a:effectLst/>
                        </a:rPr>
                        <a:t>GCJ Power Platform/Office　365案</a:t>
                      </a:r>
                      <a:endParaRPr 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860034857"/>
                  </a:ext>
                </a:extLst>
              </a:tr>
              <a:tr h="136316">
                <a:tc>
                  <a:txBody>
                    <a:bodyPr/>
                    <a:lstStyle/>
                    <a:p>
                      <a:pPr algn="r" fontAlgn="t"/>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文書作成</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文書の複製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作成されたトランザクションデータ（文書）をコピーして、一部の項目だけを変更し新規文書として登録できること</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Automate</a:t>
                      </a:r>
                      <a:r>
                        <a:rPr lang="ja-JP" altLang="en-US" sz="800" u="none" strike="noStrike" dirty="0">
                          <a:effectLst/>
                        </a:rPr>
                        <a:t>の</a:t>
                      </a:r>
                      <a:r>
                        <a:rPr lang="de-DE" sz="800" u="none" strike="noStrike" dirty="0">
                          <a:effectLst/>
                        </a:rPr>
                        <a:t>Flow</a:t>
                      </a:r>
                      <a:r>
                        <a:rPr lang="ja-JP" altLang="en-US" sz="800" u="none" strike="noStrike" dirty="0">
                          <a:effectLst/>
                        </a:rPr>
                        <a:t>で実装。簡単ならば、</a:t>
                      </a:r>
                      <a:r>
                        <a:rPr lang="de-DE" sz="800" u="none" strike="noStrike" dirty="0">
                          <a:effectLst/>
                        </a:rPr>
                        <a:t>Power Apps</a:t>
                      </a:r>
                      <a:r>
                        <a:rPr lang="ja-JP" altLang="en-US" sz="800" u="none" strike="noStrike" dirty="0">
                          <a:effectLst/>
                        </a:rPr>
                        <a:t>のみでも可能。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345695558"/>
                  </a:ext>
                </a:extLst>
              </a:tr>
              <a:tr h="91381">
                <a:tc>
                  <a:txBody>
                    <a:bodyPr/>
                    <a:lstStyle/>
                    <a:p>
                      <a:pPr algn="r" fontAlgn="t"/>
                      <a:r>
                        <a:rPr lang="en-US" altLang="ja-JP" sz="800" u="none" strike="noStrike">
                          <a:effectLst/>
                        </a:rPr>
                        <a:t>2</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差戻</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800" u="none" strike="noStrike" dirty="0">
                          <a:effectLst/>
                        </a:rPr>
                        <a:t>WF</a:t>
                      </a:r>
                      <a:r>
                        <a:rPr lang="ja-JP" altLang="en-US" sz="800" u="none" strike="noStrike" dirty="0">
                          <a:effectLst/>
                        </a:rPr>
                        <a:t>の差し戻し機能について、指定の</a:t>
                      </a:r>
                      <a:r>
                        <a:rPr lang="en-US" altLang="ja-JP" sz="800" u="none" strike="noStrike" dirty="0">
                          <a:effectLst/>
                        </a:rPr>
                        <a:t>WF</a:t>
                      </a:r>
                      <a:r>
                        <a:rPr lang="ja-JP" altLang="en-US" sz="800" u="none" strike="noStrike" dirty="0">
                          <a:effectLst/>
                        </a:rPr>
                        <a:t>申請先に差し戻すこと可能か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473085740"/>
                  </a:ext>
                </a:extLst>
              </a:tr>
              <a:tr h="91381">
                <a:tc>
                  <a:txBody>
                    <a:bodyPr/>
                    <a:lstStyle/>
                    <a:p>
                      <a:pPr algn="r" fontAlgn="t"/>
                      <a:r>
                        <a:rPr lang="en-US" altLang="ja-JP" sz="800" u="none" strike="noStrike">
                          <a:effectLst/>
                        </a:rPr>
                        <a:t>3</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多段階</a:t>
                      </a:r>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ワークフローの確認先を最大</a:t>
                      </a:r>
                      <a:r>
                        <a:rPr lang="en-US" altLang="ja-JP" sz="800" u="none" strike="noStrike" dirty="0">
                          <a:effectLst/>
                        </a:rPr>
                        <a:t>10</a:t>
                      </a:r>
                      <a:r>
                        <a:rPr lang="ja-JP" altLang="en-US" sz="800" u="none" strike="noStrike" dirty="0">
                          <a:effectLst/>
                        </a:rPr>
                        <a:t>個設定できるか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で十分に可能。これは</a:t>
                      </a:r>
                      <a:r>
                        <a:rPr lang="en-US" altLang="ja-JP" sz="800" u="none" strike="noStrike" dirty="0">
                          <a:effectLst/>
                        </a:rPr>
                        <a:t>PowerApps</a:t>
                      </a:r>
                      <a:r>
                        <a:rPr lang="ja-JP" altLang="en-US" sz="800" u="none" strike="noStrike" dirty="0">
                          <a:effectLst/>
                        </a:rPr>
                        <a:t>の強みであること</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767874155"/>
                  </a:ext>
                </a:extLst>
              </a:tr>
              <a:tr h="91381">
                <a:tc>
                  <a:txBody>
                    <a:bodyPr/>
                    <a:lstStyle/>
                    <a:p>
                      <a:pPr algn="r" fontAlgn="ctr"/>
                      <a:r>
                        <a:rPr lang="en-US" altLang="ja-JP" sz="800" u="none" strike="noStrike">
                          <a:effectLst/>
                        </a:rPr>
                        <a:t>4</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WF</a:t>
                      </a:r>
                      <a:r>
                        <a:rPr lang="ja-JP" altLang="en-US" sz="800" u="none" strike="noStrike" dirty="0">
                          <a:effectLst/>
                        </a:rPr>
                        <a:t>一括変更</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800" u="none" strike="noStrike">
                          <a:effectLst/>
                        </a:rPr>
                        <a:t>ワークフロー申請先を登録したマスタデータから一括変更できるか</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800" u="none" strike="noStrike" dirty="0">
                          <a:effectLst/>
                        </a:rPr>
                        <a:t>×</a:t>
                      </a:r>
                      <a:endPar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762635636"/>
                  </a:ext>
                </a:extLst>
              </a:tr>
              <a:tr h="91381">
                <a:tc>
                  <a:txBody>
                    <a:bodyPr/>
                    <a:lstStyle/>
                    <a:p>
                      <a:pPr algn="r" fontAlgn="ctr"/>
                      <a:r>
                        <a:rPr lang="en-US" altLang="ja-JP" sz="800" u="none" strike="noStrike">
                          <a:effectLst/>
                        </a:rPr>
                        <a:t>5</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承認結果引継ぎ</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800" u="none" strike="noStrike" dirty="0">
                          <a:effectLst/>
                        </a:rPr>
                        <a:t>マスタデータ変更した場合でも、実施済みの承認結果は引き継がれるか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en-US" altLang="ja-JP" sz="800" u="none" strike="noStrike" dirty="0">
                          <a:effectLst/>
                        </a:rPr>
                        <a:t>DB</a:t>
                      </a:r>
                      <a:r>
                        <a:rPr lang="ja-JP" altLang="en-US" sz="800" u="none" strike="noStrike" dirty="0">
                          <a:effectLst/>
                        </a:rPr>
                        <a:t>設計次第だが、</a:t>
                      </a:r>
                      <a:r>
                        <a:rPr lang="en-US" altLang="ja-JP" sz="800" u="none" strike="noStrike" dirty="0">
                          <a:effectLst/>
                        </a:rPr>
                        <a:t>PowerApps</a:t>
                      </a:r>
                      <a:r>
                        <a:rPr lang="ja-JP" altLang="en-US" sz="800" u="none" strike="noStrike" dirty="0">
                          <a:effectLst/>
                        </a:rPr>
                        <a:t>実績多数あり</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44595184"/>
                  </a:ext>
                </a:extLst>
              </a:tr>
            </a:tbl>
          </a:graphicData>
        </a:graphic>
      </p:graphicFrame>
    </p:spTree>
    <p:extLst>
      <p:ext uri="{BB962C8B-B14F-4D97-AF65-F5344CB8AC3E}">
        <p14:creationId xmlns:p14="http://schemas.microsoft.com/office/powerpoint/2010/main" val="159630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A23A7-AFDB-477C-DBFB-9C8868BC49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77934D-4E90-631D-47E4-2DED5DBAEE5C}"/>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5" name="コンテンツ プレースホルダー 4">
            <a:extLst>
              <a:ext uri="{FF2B5EF4-FFF2-40B4-BE49-F238E27FC236}">
                <a16:creationId xmlns:a16="http://schemas.microsoft.com/office/drawing/2014/main" id="{6068DA93-1839-E3DD-0846-404B60865E21}"/>
              </a:ext>
            </a:extLst>
          </p:cNvPr>
          <p:cNvGraphicFramePr>
            <a:graphicFrameLocks noGrp="1"/>
          </p:cNvGraphicFramePr>
          <p:nvPr>
            <p:ph sz="quarter" idx="10"/>
            <p:extLst>
              <p:ext uri="{D42A27DB-BD31-4B8C-83A1-F6EECF244321}">
                <p14:modId xmlns:p14="http://schemas.microsoft.com/office/powerpoint/2010/main" val="630140425"/>
              </p:ext>
            </p:extLst>
          </p:nvPr>
        </p:nvGraphicFramePr>
        <p:xfrm>
          <a:off x="453390" y="795020"/>
          <a:ext cx="11443970" cy="2324485"/>
        </p:xfrm>
        <a:graphic>
          <a:graphicData uri="http://schemas.openxmlformats.org/drawingml/2006/table">
            <a:tbl>
              <a:tblPr firstRow="1" bandRow="1">
                <a:tableStyleId>{5C22544A-7EE6-4342-B048-85BDC9FD1C3A}</a:tableStyleId>
              </a:tblPr>
              <a:tblGrid>
                <a:gridCol w="158692">
                  <a:extLst>
                    <a:ext uri="{9D8B030D-6E8A-4147-A177-3AD203B41FA5}">
                      <a16:colId xmlns:a16="http://schemas.microsoft.com/office/drawing/2014/main" val="2535051791"/>
                    </a:ext>
                  </a:extLst>
                </a:gridCol>
                <a:gridCol w="433756">
                  <a:extLst>
                    <a:ext uri="{9D8B030D-6E8A-4147-A177-3AD203B41FA5}">
                      <a16:colId xmlns:a16="http://schemas.microsoft.com/office/drawing/2014/main" val="2272332210"/>
                    </a:ext>
                  </a:extLst>
                </a:gridCol>
                <a:gridCol w="976832">
                  <a:extLst>
                    <a:ext uri="{9D8B030D-6E8A-4147-A177-3AD203B41FA5}">
                      <a16:colId xmlns:a16="http://schemas.microsoft.com/office/drawing/2014/main" val="1359704813"/>
                    </a:ext>
                  </a:extLst>
                </a:gridCol>
                <a:gridCol w="1530488">
                  <a:extLst>
                    <a:ext uri="{9D8B030D-6E8A-4147-A177-3AD203B41FA5}">
                      <a16:colId xmlns:a16="http://schemas.microsoft.com/office/drawing/2014/main" val="507685417"/>
                    </a:ext>
                  </a:extLst>
                </a:gridCol>
                <a:gridCol w="1583969">
                  <a:extLst>
                    <a:ext uri="{9D8B030D-6E8A-4147-A177-3AD203B41FA5}">
                      <a16:colId xmlns:a16="http://schemas.microsoft.com/office/drawing/2014/main" val="577499691"/>
                    </a:ext>
                  </a:extLst>
                </a:gridCol>
                <a:gridCol w="775388">
                  <a:extLst>
                    <a:ext uri="{9D8B030D-6E8A-4147-A177-3AD203B41FA5}">
                      <a16:colId xmlns:a16="http://schemas.microsoft.com/office/drawing/2014/main" val="2279129661"/>
                    </a:ext>
                  </a:extLst>
                </a:gridCol>
                <a:gridCol w="593932">
                  <a:extLst>
                    <a:ext uri="{9D8B030D-6E8A-4147-A177-3AD203B41FA5}">
                      <a16:colId xmlns:a16="http://schemas.microsoft.com/office/drawing/2014/main" val="1268702962"/>
                    </a:ext>
                  </a:extLst>
                </a:gridCol>
                <a:gridCol w="618828">
                  <a:extLst>
                    <a:ext uri="{9D8B030D-6E8A-4147-A177-3AD203B41FA5}">
                      <a16:colId xmlns:a16="http://schemas.microsoft.com/office/drawing/2014/main" val="148948427"/>
                    </a:ext>
                  </a:extLst>
                </a:gridCol>
                <a:gridCol w="665061">
                  <a:extLst>
                    <a:ext uri="{9D8B030D-6E8A-4147-A177-3AD203B41FA5}">
                      <a16:colId xmlns:a16="http://schemas.microsoft.com/office/drawing/2014/main" val="1609032090"/>
                    </a:ext>
                  </a:extLst>
                </a:gridCol>
                <a:gridCol w="576151">
                  <a:extLst>
                    <a:ext uri="{9D8B030D-6E8A-4147-A177-3AD203B41FA5}">
                      <a16:colId xmlns:a16="http://schemas.microsoft.com/office/drawing/2014/main" val="3787490981"/>
                    </a:ext>
                  </a:extLst>
                </a:gridCol>
                <a:gridCol w="667386">
                  <a:extLst>
                    <a:ext uri="{9D8B030D-6E8A-4147-A177-3AD203B41FA5}">
                      <a16:colId xmlns:a16="http://schemas.microsoft.com/office/drawing/2014/main" val="1025422603"/>
                    </a:ext>
                  </a:extLst>
                </a:gridCol>
                <a:gridCol w="588051">
                  <a:extLst>
                    <a:ext uri="{9D8B030D-6E8A-4147-A177-3AD203B41FA5}">
                      <a16:colId xmlns:a16="http://schemas.microsoft.com/office/drawing/2014/main" val="1962180713"/>
                    </a:ext>
                  </a:extLst>
                </a:gridCol>
                <a:gridCol w="320083">
                  <a:extLst>
                    <a:ext uri="{9D8B030D-6E8A-4147-A177-3AD203B41FA5}">
                      <a16:colId xmlns:a16="http://schemas.microsoft.com/office/drawing/2014/main" val="1401055556"/>
                    </a:ext>
                  </a:extLst>
                </a:gridCol>
                <a:gridCol w="693514">
                  <a:extLst>
                    <a:ext uri="{9D8B030D-6E8A-4147-A177-3AD203B41FA5}">
                      <a16:colId xmlns:a16="http://schemas.microsoft.com/office/drawing/2014/main" val="1589157153"/>
                    </a:ext>
                  </a:extLst>
                </a:gridCol>
                <a:gridCol w="1261839">
                  <a:extLst>
                    <a:ext uri="{9D8B030D-6E8A-4147-A177-3AD203B41FA5}">
                      <a16:colId xmlns:a16="http://schemas.microsoft.com/office/drawing/2014/main" val="1857291399"/>
                    </a:ext>
                  </a:extLst>
                </a:gridCol>
              </a:tblGrid>
              <a:tr h="67482">
                <a:tc>
                  <a:txBody>
                    <a:bodyPr/>
                    <a:lstStyle/>
                    <a:p>
                      <a:pPr algn="l" fontAlgn="t"/>
                      <a:r>
                        <a:rPr lang="en-US" altLang="ja-JP" sz="800" u="none" strike="noStrike" dirty="0">
                          <a:effectLst/>
                        </a:rPr>
                        <a:t>#</a:t>
                      </a:r>
                      <a:endParaRPr lang="en-US" altLang="ja-JP"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カテゴリ</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評価項目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備考</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評価結果・コメント</a:t>
                      </a:r>
                      <a:br>
                        <a:rPr lang="ja-JP" altLang="en-US" sz="800" u="none" strike="noStrike" dirty="0">
                          <a:effectLst/>
                        </a:rPr>
                      </a:br>
                      <a:r>
                        <a:rPr lang="ja-JP" altLang="en-US" sz="800" u="none" strike="noStrike" dirty="0">
                          <a:effectLst/>
                        </a:rPr>
                        <a:t>○：要件を十分満たす</a:t>
                      </a:r>
                      <a:br>
                        <a:rPr lang="ja-JP" altLang="en-US" sz="800" u="none" strike="noStrike" dirty="0">
                          <a:effectLst/>
                        </a:rPr>
                      </a:br>
                      <a:r>
                        <a:rPr lang="ja-JP" altLang="en-US" sz="800" u="none" strike="noStrike" dirty="0">
                          <a:effectLst/>
                        </a:rPr>
                        <a:t>△：要件を満たすか情報が不十分</a:t>
                      </a:r>
                      <a:br>
                        <a:rPr lang="ja-JP" altLang="en-US" sz="800" u="none" strike="noStrike" dirty="0">
                          <a:effectLst/>
                        </a:rPr>
                      </a:br>
                      <a:r>
                        <a:rPr lang="en-US" altLang="ja-JP" sz="800" u="none" strike="noStrike" dirty="0">
                          <a:effectLst/>
                        </a:rPr>
                        <a:t>×</a:t>
                      </a:r>
                      <a:r>
                        <a:rPr lang="ja-JP" altLang="en-US" sz="800" u="none" strike="noStrike" dirty="0">
                          <a:effectLst/>
                        </a:rPr>
                        <a:t>：要件を十分満たせない</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DocuWare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Alfresco Content Services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SharePoint Online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Teamcenter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Aras Innovator</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ServiceNow</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楽々</a:t>
                      </a:r>
                      <a:r>
                        <a:rPr lang="de-DE" sz="800" u="none" strike="noStrike">
                          <a:effectLst/>
                        </a:rPr>
                        <a:t>Document Plus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SmartDB</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OpenText Content Management</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OpenText Content Management</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720341571"/>
                  </a:ext>
                </a:extLst>
              </a:tr>
              <a:tr h="0">
                <a:tc>
                  <a:txBody>
                    <a:bodyPr/>
                    <a:lstStyle/>
                    <a:p>
                      <a:pPr algn="r" fontAlgn="t"/>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外部接続先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800" u="none" strike="noStrike" dirty="0">
                          <a:effectLst/>
                        </a:rPr>
                        <a:t>SAP</a:t>
                      </a:r>
                      <a:r>
                        <a:rPr lang="ja-JP" altLang="en-US" sz="800" u="none" strike="noStrike" dirty="0">
                          <a:effectLst/>
                        </a:rPr>
                        <a:t>と連携が可能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顧客に関する情報を扱うため、既存の</a:t>
                      </a:r>
                      <a:r>
                        <a:rPr lang="en-US" altLang="ja-JP" sz="800" u="none" strike="noStrike" dirty="0">
                          <a:effectLst/>
                        </a:rPr>
                        <a:t>SAP</a:t>
                      </a:r>
                      <a:r>
                        <a:rPr lang="ja-JP" altLang="en-US" sz="800" u="none" strike="noStrike" dirty="0">
                          <a:effectLst/>
                        </a:rPr>
                        <a:t>との連携が必須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800" u="none" strike="noStrike" dirty="0">
                          <a:effectLst/>
                        </a:rPr>
                        <a:t>×</a:t>
                      </a:r>
                      <a:endPar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solidFill>
                            <a:srgbClr val="FF0000"/>
                          </a:solidFill>
                          <a:effectLst/>
                        </a:rPr>
                        <a:t>〇　</a:t>
                      </a:r>
                      <a:r>
                        <a:rPr lang="de-DE" sz="800" u="none" strike="noStrike" dirty="0">
                          <a:solidFill>
                            <a:srgbClr val="FF0000"/>
                          </a:solidFill>
                          <a:effectLst/>
                        </a:rPr>
                        <a:t>Power Platform</a:t>
                      </a:r>
                      <a:r>
                        <a:rPr lang="ja-JP" altLang="en-US" sz="800" u="none" strike="noStrike" dirty="0">
                          <a:solidFill>
                            <a:srgbClr val="FF0000"/>
                          </a:solidFill>
                          <a:effectLst/>
                        </a:rPr>
                        <a:t>は</a:t>
                      </a:r>
                      <a:r>
                        <a:rPr lang="de-DE" sz="800" u="none" strike="noStrike" dirty="0">
                          <a:solidFill>
                            <a:srgbClr val="FF0000"/>
                          </a:solidFill>
                          <a:effectLst/>
                        </a:rPr>
                        <a:t>Connector</a:t>
                      </a:r>
                      <a:r>
                        <a:rPr lang="ja-JP" altLang="en-US" sz="800" u="none" strike="noStrike" dirty="0">
                          <a:solidFill>
                            <a:srgbClr val="FF0000"/>
                          </a:solidFill>
                          <a:effectLst/>
                        </a:rPr>
                        <a:t>で</a:t>
                      </a:r>
                      <a:r>
                        <a:rPr lang="de-DE" sz="800" u="none" strike="noStrike" dirty="0">
                          <a:solidFill>
                            <a:srgbClr val="FF0000"/>
                          </a:solidFill>
                          <a:effectLst/>
                        </a:rPr>
                        <a:t>SAP</a:t>
                      </a:r>
                      <a:r>
                        <a:rPr lang="ja-JP" altLang="en-US" sz="800" u="none" strike="noStrike" dirty="0">
                          <a:solidFill>
                            <a:srgbClr val="FF0000"/>
                          </a:solidFill>
                          <a:effectLst/>
                        </a:rPr>
                        <a:t>との連携が可能</a:t>
                      </a:r>
                      <a:endParaRPr lang="ja-JP" altLang="en-US" sz="8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191263808"/>
                  </a:ext>
                </a:extLst>
              </a:tr>
              <a:tr h="0">
                <a:tc>
                  <a:txBody>
                    <a:bodyPr/>
                    <a:lstStyle/>
                    <a:p>
                      <a:pPr algn="r" fontAlgn="t"/>
                      <a:r>
                        <a:rPr lang="en-US" altLang="ja-JP" sz="800" u="none" strike="noStrike">
                          <a:effectLst/>
                        </a:rPr>
                        <a:t>2</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外部接続先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Entra ID（</a:t>
                      </a:r>
                      <a:r>
                        <a:rPr lang="ja-JP" altLang="en-US" sz="800" u="none" strike="noStrike" dirty="0">
                          <a:effectLst/>
                        </a:rPr>
                        <a:t>旧</a:t>
                      </a:r>
                      <a:r>
                        <a:rPr lang="de-DE" sz="800" u="none" strike="noStrike" dirty="0">
                          <a:effectLst/>
                        </a:rPr>
                        <a:t>Azure Active Directory）</a:t>
                      </a:r>
                      <a:r>
                        <a:rPr lang="ja-JP" altLang="en-US" sz="800" u="none" strike="noStrike" dirty="0">
                          <a:effectLst/>
                        </a:rPr>
                        <a:t>と連携が可能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認証やユーザーを選択するため、</a:t>
                      </a:r>
                      <a:r>
                        <a:rPr lang="en-US" altLang="ja-JP" sz="800" u="none" strike="noStrike">
                          <a:effectLst/>
                        </a:rPr>
                        <a:t>Entra ID</a:t>
                      </a:r>
                      <a:r>
                        <a:rPr lang="ja-JP" altLang="en-US" sz="800" u="none" strike="noStrike">
                          <a:effectLst/>
                        </a:rPr>
                        <a:t>との連携が必須</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solidFill>
                            <a:srgbClr val="FF0000"/>
                          </a:solidFill>
                          <a:effectLst/>
                        </a:rPr>
                        <a:t>〇　</a:t>
                      </a:r>
                      <a:r>
                        <a:rPr lang="de-DE" sz="800" u="none" strike="noStrike" dirty="0">
                          <a:solidFill>
                            <a:srgbClr val="FF0000"/>
                          </a:solidFill>
                          <a:effectLst/>
                        </a:rPr>
                        <a:t>Power Platform</a:t>
                      </a:r>
                      <a:r>
                        <a:rPr lang="ja-JP" altLang="en-US" sz="800" u="none" strike="noStrike" dirty="0">
                          <a:solidFill>
                            <a:srgbClr val="FF0000"/>
                          </a:solidFill>
                          <a:effectLst/>
                        </a:rPr>
                        <a:t>の</a:t>
                      </a:r>
                      <a:r>
                        <a:rPr lang="de-DE" sz="800" u="none" strike="noStrike" dirty="0">
                          <a:solidFill>
                            <a:srgbClr val="FF0000"/>
                          </a:solidFill>
                          <a:effectLst/>
                        </a:rPr>
                        <a:t>EntraID</a:t>
                      </a:r>
                      <a:r>
                        <a:rPr lang="ja-JP" altLang="en-US" sz="800" u="none" strike="noStrike" dirty="0">
                          <a:solidFill>
                            <a:srgbClr val="FF0000"/>
                          </a:solidFill>
                          <a:effectLst/>
                        </a:rPr>
                        <a:t>のサポートは内蔵機能</a:t>
                      </a:r>
                      <a:endParaRPr lang="ja-JP" altLang="en-US" sz="8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41244785"/>
                  </a:ext>
                </a:extLst>
              </a:tr>
              <a:tr h="39057">
                <a:tc>
                  <a:txBody>
                    <a:bodyPr/>
                    <a:lstStyle/>
                    <a:p>
                      <a:pPr algn="r" fontAlgn="t"/>
                      <a:r>
                        <a:rPr lang="en-US" altLang="ja-JP" sz="800" u="none" strike="noStrike">
                          <a:effectLst/>
                        </a:rPr>
                        <a:t>3</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外部接続先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様々な製品との連携が可能</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将来的に様々な製品を組み込みフルスクラッチ開発されたローカルシステム（</a:t>
                      </a:r>
                      <a:r>
                        <a:rPr lang="en-US" altLang="ja-JP" sz="800" u="none" strike="noStrike" dirty="0">
                          <a:effectLst/>
                        </a:rPr>
                        <a:t>MIQS</a:t>
                      </a:r>
                      <a:r>
                        <a:rPr lang="ja-JP" altLang="en-US" sz="800" u="none" strike="noStrike" dirty="0">
                          <a:effectLst/>
                        </a:rPr>
                        <a:t>）と連携する可能性があり、任意要件</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solidFill>
                            <a:srgbClr val="FF0000"/>
                          </a:solidFill>
                          <a:effectLst/>
                        </a:rPr>
                        <a:t>〇　</a:t>
                      </a:r>
                      <a:r>
                        <a:rPr lang="en-US" altLang="ja-JP" sz="800" u="none" strike="noStrike" dirty="0">
                          <a:solidFill>
                            <a:srgbClr val="FF0000"/>
                          </a:solidFill>
                          <a:effectLst/>
                        </a:rPr>
                        <a:t>Power Platform</a:t>
                      </a:r>
                      <a:r>
                        <a:rPr lang="ja-JP" altLang="en-US" sz="800" u="none" strike="noStrike" dirty="0">
                          <a:solidFill>
                            <a:srgbClr val="FF0000"/>
                          </a:solidFill>
                          <a:effectLst/>
                        </a:rPr>
                        <a:t>の</a:t>
                      </a:r>
                      <a:r>
                        <a:rPr lang="en-US" altLang="ja-JP" sz="800" u="none" strike="noStrike" dirty="0">
                          <a:solidFill>
                            <a:srgbClr val="FF0000"/>
                          </a:solidFill>
                          <a:effectLst/>
                        </a:rPr>
                        <a:t>Connector</a:t>
                      </a:r>
                      <a:r>
                        <a:rPr lang="ja-JP" altLang="en-US" sz="800" u="none" strike="noStrike" dirty="0">
                          <a:solidFill>
                            <a:srgbClr val="FF0000"/>
                          </a:solidFill>
                          <a:effectLst/>
                        </a:rPr>
                        <a:t>サポート対象はすべてサポート対象</a:t>
                      </a:r>
                      <a:endParaRPr lang="ja-JP" altLang="en-US" sz="8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745579384"/>
                  </a:ext>
                </a:extLst>
              </a:tr>
              <a:tr h="58586">
                <a:tc>
                  <a:txBody>
                    <a:bodyPr/>
                    <a:lstStyle/>
                    <a:p>
                      <a:pPr algn="r" fontAlgn="t"/>
                      <a:r>
                        <a:rPr lang="en-US" altLang="ja-JP" sz="800" u="none" strike="noStrike">
                          <a:effectLst/>
                        </a:rPr>
                        <a:t>4</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データ分析</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データ分析機能</a:t>
                      </a:r>
                      <a:r>
                        <a:rPr lang="en-US" altLang="ja-JP" sz="800" u="none" strike="noStrike" dirty="0">
                          <a:effectLst/>
                        </a:rPr>
                        <a:t>(</a:t>
                      </a:r>
                      <a:r>
                        <a:rPr lang="ja-JP" altLang="en-US" sz="800" u="none" strike="noStrike" dirty="0">
                          <a:effectLst/>
                        </a:rPr>
                        <a:t>レポート</a:t>
                      </a:r>
                      <a:r>
                        <a:rPr lang="en-US" altLang="ja-JP" sz="800" u="none" strike="noStrike" dirty="0">
                          <a:effectLst/>
                        </a:rPr>
                        <a:t>/</a:t>
                      </a:r>
                      <a:r>
                        <a:rPr lang="ja-JP" altLang="en-US" sz="800" u="none" strike="noStrike" dirty="0">
                          <a:effectLst/>
                        </a:rPr>
                        <a:t>ダッシュボード</a:t>
                      </a:r>
                      <a:r>
                        <a:rPr lang="en-US" altLang="ja-JP" sz="800" u="none" strike="noStrike" dirty="0">
                          <a:effectLst/>
                        </a:rPr>
                        <a:t>/</a:t>
                      </a:r>
                      <a:r>
                        <a:rPr lang="ja-JP" altLang="en-US" sz="800" u="none" strike="noStrike" dirty="0">
                          <a:effectLst/>
                        </a:rPr>
                        <a:t>レコメンデーション</a:t>
                      </a:r>
                      <a:r>
                        <a:rPr lang="en-US" altLang="ja-JP" sz="800" u="none" strike="noStrike" dirty="0">
                          <a:effectLst/>
                        </a:rPr>
                        <a:t>)</a:t>
                      </a:r>
                      <a:r>
                        <a:rPr lang="ja-JP" altLang="en-US" sz="800" u="none" strike="noStrike" dirty="0">
                          <a:effectLst/>
                        </a:rPr>
                        <a:t>を有する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文書の更新・改訂・利用頻度、不良品やクレームとの相関関係、文書検索条件の傾向、ナレッジ共有などの業務効率化・品質向上に寄与する任意要件</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solidFill>
                            <a:srgbClr val="FF0000"/>
                          </a:solidFill>
                          <a:effectLst/>
                        </a:rPr>
                        <a:t>〇　</a:t>
                      </a:r>
                      <a:r>
                        <a:rPr lang="de-DE" sz="800" u="none" strike="noStrike" dirty="0">
                          <a:solidFill>
                            <a:srgbClr val="FF0000"/>
                          </a:solidFill>
                          <a:effectLst/>
                        </a:rPr>
                        <a:t>PowerBI</a:t>
                      </a:r>
                      <a:r>
                        <a:rPr lang="ja-JP" altLang="en-US" sz="800" u="none" strike="noStrike" dirty="0">
                          <a:solidFill>
                            <a:srgbClr val="FF0000"/>
                          </a:solidFill>
                          <a:effectLst/>
                        </a:rPr>
                        <a:t>で可能</a:t>
                      </a:r>
                      <a:endParaRPr lang="ja-JP" altLang="en-US" sz="8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2344105607"/>
                  </a:ext>
                </a:extLst>
              </a:tr>
            </a:tbl>
          </a:graphicData>
        </a:graphic>
      </p:graphicFrame>
    </p:spTree>
    <p:extLst>
      <p:ext uri="{BB962C8B-B14F-4D97-AF65-F5344CB8AC3E}">
        <p14:creationId xmlns:p14="http://schemas.microsoft.com/office/powerpoint/2010/main" val="155695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C0B3-F078-EB45-E5E7-7E71EFE313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821F30-227F-D1E6-C8DD-F52B665CE0C6}"/>
              </a:ext>
            </a:extLst>
          </p:cNvPr>
          <p:cNvSpPr>
            <a:spLocks noGrp="1"/>
          </p:cNvSpPr>
          <p:nvPr>
            <p:ph type="title"/>
          </p:nvPr>
        </p:nvSpPr>
        <p:spPr/>
        <p:txBody>
          <a:bodyPr/>
          <a:lstStyle/>
          <a:p>
            <a:r>
              <a:rPr lang="ja-JP" altLang="en-US" dirty="0"/>
              <a:t>他機能と運用要件</a:t>
            </a:r>
            <a:endParaRPr kumimoji="1" lang="ja-JP" altLang="en-US" dirty="0"/>
          </a:p>
        </p:txBody>
      </p:sp>
      <p:sp>
        <p:nvSpPr>
          <p:cNvPr id="4" name="コンテンツ プレースホルダー 3">
            <a:extLst>
              <a:ext uri="{FF2B5EF4-FFF2-40B4-BE49-F238E27FC236}">
                <a16:creationId xmlns:a16="http://schemas.microsoft.com/office/drawing/2014/main" id="{12A4334B-98C4-E605-4A18-925FB0AB5D9F}"/>
              </a:ext>
            </a:extLst>
          </p:cNvPr>
          <p:cNvSpPr>
            <a:spLocks noGrp="1"/>
          </p:cNvSpPr>
          <p:nvPr>
            <p:ph sz="quarter" idx="10"/>
          </p:nvPr>
        </p:nvSpPr>
        <p:spPr/>
        <p:txBody>
          <a:bodyPr/>
          <a:lstStyle/>
          <a:p>
            <a:r>
              <a:rPr lang="ja-JP" altLang="en-US" dirty="0"/>
              <a:t>運用（</a:t>
            </a:r>
            <a:r>
              <a:rPr lang="en-US" altLang="ja-JP" dirty="0"/>
              <a:t>OPEX</a:t>
            </a:r>
            <a:r>
              <a:rPr lang="ja-JP" altLang="en-US" dirty="0"/>
              <a:t>）は単独の</a:t>
            </a:r>
            <a:r>
              <a:rPr lang="en-US" altLang="ja-JP" dirty="0"/>
              <a:t>CMS</a:t>
            </a:r>
            <a:r>
              <a:rPr lang="ja-JP" altLang="en-US" dirty="0"/>
              <a:t>パッケージ導入が不要のため、対応要員体制のみ</a:t>
            </a:r>
            <a:endParaRPr lang="en-US" altLang="ja-JP" dirty="0"/>
          </a:p>
          <a:p>
            <a:r>
              <a:rPr lang="ja-JP" altLang="en-US" dirty="0">
                <a:solidFill>
                  <a:schemeClr val="bg1">
                    <a:lumMod val="65000"/>
                  </a:schemeClr>
                </a:solidFill>
              </a:rPr>
              <a:t>気になるのは、</a:t>
            </a:r>
            <a:r>
              <a:rPr lang="en-US" altLang="ja-JP" dirty="0">
                <a:solidFill>
                  <a:schemeClr val="bg1">
                    <a:lumMod val="65000"/>
                  </a:schemeClr>
                </a:solidFill>
              </a:rPr>
              <a:t>PDF</a:t>
            </a:r>
            <a:r>
              <a:rPr lang="ja-JP" altLang="en-US" dirty="0">
                <a:solidFill>
                  <a:schemeClr val="bg1">
                    <a:lumMod val="65000"/>
                  </a:schemeClr>
                </a:solidFill>
              </a:rPr>
              <a:t>作成機能のみ（伝票内容と添付ファイルをまとめた印刷が必要となる場合、要件はさらに確認要）ーみるだけで</a:t>
            </a:r>
            <a:endParaRPr lang="en-US" altLang="ja-JP" dirty="0">
              <a:solidFill>
                <a:schemeClr val="bg1">
                  <a:lumMod val="65000"/>
                </a:schemeClr>
              </a:solidFill>
            </a:endParaRPr>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を利用する案がある、性能評価次第）。性能敏感だったら、最初から</a:t>
            </a:r>
            <a:r>
              <a:rPr lang="en-US" altLang="ja-JP" dirty="0" err="1"/>
              <a:t>SqlServer</a:t>
            </a:r>
            <a:r>
              <a:rPr lang="ja-JP" altLang="en-US" dirty="0"/>
              <a:t>案（</a:t>
            </a:r>
            <a:r>
              <a:rPr lang="en-US" altLang="ja-JP" dirty="0"/>
              <a:t>Gateway Cloud service</a:t>
            </a:r>
            <a:r>
              <a:rPr lang="ja-JP" altLang="en-US" dirty="0"/>
              <a:t>経由。</a:t>
            </a:r>
            <a:r>
              <a:rPr lang="en-US" altLang="ja-JP" dirty="0"/>
              <a:t>Vesta</a:t>
            </a:r>
            <a:r>
              <a:rPr lang="ja-JP" altLang="en-US" dirty="0"/>
              <a:t>案参考）</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a:p>
            <a:r>
              <a:rPr lang="ja-JP" altLang="en-US" dirty="0"/>
              <a:t>添付ファイル管理が必要のため、ファイルはどこに保存するを検討する必要がある（</a:t>
            </a:r>
            <a:r>
              <a:rPr lang="en-US" altLang="ja-JP" dirty="0"/>
              <a:t>Dataverse</a:t>
            </a:r>
            <a:r>
              <a:rPr lang="ja-JP" altLang="en-US" dirty="0"/>
              <a:t>あるいは</a:t>
            </a:r>
            <a:r>
              <a:rPr lang="en-US" altLang="ja-JP" dirty="0"/>
              <a:t>SPO</a:t>
            </a:r>
            <a:r>
              <a:rPr lang="ja-JP" altLang="en-US" dirty="0"/>
              <a:t>は考えられる）　－特別理由はなければ</a:t>
            </a:r>
            <a:r>
              <a:rPr lang="en-US" altLang="ja-JP" dirty="0"/>
              <a:t>SPO</a:t>
            </a:r>
            <a:r>
              <a:rPr lang="ja-JP" altLang="en-US" dirty="0"/>
              <a:t>はより簡単</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endParaRPr lang="en-US" altLang="ja-JP" dirty="0"/>
          </a:p>
        </p:txBody>
      </p:sp>
    </p:spTree>
    <p:extLst>
      <p:ext uri="{BB962C8B-B14F-4D97-AF65-F5344CB8AC3E}">
        <p14:creationId xmlns:p14="http://schemas.microsoft.com/office/powerpoint/2010/main" val="409178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68DB104-12ED-D112-3036-34227BB5C4EC}"/>
              </a:ext>
            </a:extLst>
          </p:cNvPr>
          <p:cNvSpPr>
            <a:spLocks noGrp="1"/>
          </p:cNvSpPr>
          <p:nvPr>
            <p:ph type="title"/>
          </p:nvPr>
        </p:nvSpPr>
        <p:spPr/>
        <p:txBody>
          <a:bodyPr/>
          <a:lstStyle/>
          <a:p>
            <a:r>
              <a:rPr lang="ja-JP" altLang="en-US" dirty="0"/>
              <a:t>備考</a:t>
            </a:r>
          </a:p>
        </p:txBody>
      </p:sp>
      <p:sp>
        <p:nvSpPr>
          <p:cNvPr id="5" name="テキスト プレースホルダー 4">
            <a:extLst>
              <a:ext uri="{FF2B5EF4-FFF2-40B4-BE49-F238E27FC236}">
                <a16:creationId xmlns:a16="http://schemas.microsoft.com/office/drawing/2014/main" id="{910CAE3A-DE80-5AF9-1E4D-958043698D6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D6E66D0A-1906-C32D-D013-7FAD2F68C624}"/>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263645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DA67C3CA-29E4-6F86-82D8-F3DF5E89609F}"/>
              </a:ext>
            </a:extLst>
          </p:cNvPr>
          <p:cNvSpPr/>
          <p:nvPr/>
        </p:nvSpPr>
        <p:spPr>
          <a:xfrm>
            <a:off x="257415" y="5939183"/>
            <a:ext cx="3035977" cy="873138"/>
          </a:xfrm>
          <a:prstGeom prst="roundRect">
            <a:avLst>
              <a:gd name="adj" fmla="val 7429"/>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四角形: 角を丸くする 2">
            <a:extLst>
              <a:ext uri="{FF2B5EF4-FFF2-40B4-BE49-F238E27FC236}">
                <a16:creationId xmlns:a16="http://schemas.microsoft.com/office/drawing/2014/main" id="{AF076E4B-03CA-EE0B-F9AA-BE4408996A94}"/>
              </a:ext>
            </a:extLst>
          </p:cNvPr>
          <p:cNvSpPr/>
          <p:nvPr/>
        </p:nvSpPr>
        <p:spPr>
          <a:xfrm>
            <a:off x="257415" y="1298602"/>
            <a:ext cx="3035977" cy="4418319"/>
          </a:xfrm>
          <a:prstGeom prst="roundRect">
            <a:avLst>
              <a:gd name="adj" fmla="val 7429"/>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2" name="タイトル 1">
            <a:extLst>
              <a:ext uri="{FF2B5EF4-FFF2-40B4-BE49-F238E27FC236}">
                <a16:creationId xmlns:a16="http://schemas.microsoft.com/office/drawing/2014/main" id="{CDC0F82F-AB6D-AB22-14B9-B0C4B3292C21}"/>
              </a:ext>
            </a:extLst>
          </p:cNvPr>
          <p:cNvSpPr>
            <a:spLocks noGrp="1"/>
          </p:cNvSpPr>
          <p:nvPr>
            <p:ph type="title"/>
          </p:nvPr>
        </p:nvSpPr>
        <p:spPr/>
        <p:txBody>
          <a:bodyPr>
            <a:normAutofit/>
          </a:bodyPr>
          <a:lstStyle/>
          <a:p>
            <a:r>
              <a:rPr kumimoji="1" lang="ja-JP" altLang="en-US" dirty="0"/>
              <a:t>性能考慮：システム構成図（</a:t>
            </a:r>
            <a:r>
              <a:rPr kumimoji="1" lang="en-US" altLang="ja-JP" dirty="0"/>
              <a:t>SQL Server</a:t>
            </a:r>
            <a:r>
              <a:rPr kumimoji="1" lang="ja-JP" altLang="en-US" dirty="0"/>
              <a:t>を利用した場合）</a:t>
            </a:r>
          </a:p>
        </p:txBody>
      </p:sp>
      <p:pic>
        <p:nvPicPr>
          <p:cNvPr id="6"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432D3B3E-33C9-AF8E-E445-23ED570BC981}"/>
              </a:ext>
            </a:extLst>
          </p:cNvPr>
          <p:cNvPicPr>
            <a:picLocks noGrp="1" noChangeAspect="1"/>
          </p:cNvPicPr>
          <p:nvPr>
            <p:ph sz="quarter" idx="10"/>
          </p:nvPr>
        </p:nvPicPr>
        <p:blipFill>
          <a:blip r:embed="rId2">
            <a:extLst>
              <a:ext uri="{837473B0-CC2E-450A-ABE3-18F120FF3D39}">
                <a1611:picAttrSrcUrl xmlns:a1611="http://schemas.microsoft.com/office/drawing/2016/11/main" r:id="rId3"/>
              </a:ext>
            </a:extLst>
          </a:blip>
          <a:stretch>
            <a:fillRect/>
          </a:stretch>
        </p:blipFill>
        <p:spPr>
          <a:xfrm>
            <a:off x="3244405" y="3124541"/>
            <a:ext cx="1302261" cy="748800"/>
          </a:xfrm>
        </p:spPr>
      </p:pic>
      <p:pic>
        <p:nvPicPr>
          <p:cNvPr id="7" name="図 6" descr="アイコン&#10;&#10;AI によって生成されたコンテンツは間違っている可能性があります。">
            <a:extLst>
              <a:ext uri="{FF2B5EF4-FFF2-40B4-BE49-F238E27FC236}">
                <a16:creationId xmlns:a16="http://schemas.microsoft.com/office/drawing/2014/main" id="{8910A73C-AA8C-DF79-69F5-81BB760106D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463569" y="4743496"/>
            <a:ext cx="863933" cy="748800"/>
          </a:xfrm>
          <a:prstGeom prst="rect">
            <a:avLst/>
          </a:prstGeom>
        </p:spPr>
      </p:pic>
      <p:pic>
        <p:nvPicPr>
          <p:cNvPr id="11" name="図 10" descr="アイコン&#10;&#10;AI によって生成されたコンテンツは間違っている可能性があります。">
            <a:extLst>
              <a:ext uri="{FF2B5EF4-FFF2-40B4-BE49-F238E27FC236}">
                <a16:creationId xmlns:a16="http://schemas.microsoft.com/office/drawing/2014/main" id="{E30EC2D1-7BB3-302D-B466-1AB88732E158}"/>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732669" y="3717542"/>
            <a:ext cx="780290" cy="780290"/>
          </a:xfrm>
          <a:prstGeom prst="rect">
            <a:avLst/>
          </a:prstGeom>
        </p:spPr>
      </p:pic>
      <p:sp>
        <p:nvSpPr>
          <p:cNvPr id="12" name="テキスト ボックス 11">
            <a:extLst>
              <a:ext uri="{FF2B5EF4-FFF2-40B4-BE49-F238E27FC236}">
                <a16:creationId xmlns:a16="http://schemas.microsoft.com/office/drawing/2014/main" id="{F380D8F2-014D-2295-9C62-3AB21698929C}"/>
              </a:ext>
            </a:extLst>
          </p:cNvPr>
          <p:cNvSpPr txBox="1"/>
          <p:nvPr/>
        </p:nvSpPr>
        <p:spPr>
          <a:xfrm>
            <a:off x="5194914" y="4494592"/>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4" name="図 13" descr="アイコン&#10;&#10;AI によって生成されたコンテンツは間違っている可能性があります。">
            <a:extLst>
              <a:ext uri="{FF2B5EF4-FFF2-40B4-BE49-F238E27FC236}">
                <a16:creationId xmlns:a16="http://schemas.microsoft.com/office/drawing/2014/main" id="{2BAAE786-961B-0270-C70B-99B2298FF443}"/>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440273" y="3717542"/>
            <a:ext cx="780290" cy="780290"/>
          </a:xfrm>
          <a:prstGeom prst="rect">
            <a:avLst/>
          </a:prstGeom>
        </p:spPr>
      </p:pic>
      <p:sp>
        <p:nvSpPr>
          <p:cNvPr id="15" name="テキスト ボックス 14">
            <a:extLst>
              <a:ext uri="{FF2B5EF4-FFF2-40B4-BE49-F238E27FC236}">
                <a16:creationId xmlns:a16="http://schemas.microsoft.com/office/drawing/2014/main" id="{A7C9C200-3605-E901-EABA-5EB114B0A323}"/>
              </a:ext>
            </a:extLst>
          </p:cNvPr>
          <p:cNvSpPr txBox="1"/>
          <p:nvPr/>
        </p:nvSpPr>
        <p:spPr>
          <a:xfrm>
            <a:off x="7160828" y="4494592"/>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7" name="図 16">
            <a:extLst>
              <a:ext uri="{FF2B5EF4-FFF2-40B4-BE49-F238E27FC236}">
                <a16:creationId xmlns:a16="http://schemas.microsoft.com/office/drawing/2014/main" id="{FE6FBE91-B939-DBEE-CCF0-7BB490D86622}"/>
              </a:ext>
            </a:extLst>
          </p:cNvPr>
          <p:cNvPicPr>
            <a:picLocks noChangeAspect="1"/>
          </p:cNvPicPr>
          <p:nvPr/>
        </p:nvPicPr>
        <p:blipFill>
          <a:blip r:embed="rId10"/>
          <a:stretch>
            <a:fillRect/>
          </a:stretch>
        </p:blipFill>
        <p:spPr>
          <a:xfrm>
            <a:off x="9131808" y="3737866"/>
            <a:ext cx="736235" cy="739643"/>
          </a:xfrm>
          <a:prstGeom prst="rect">
            <a:avLst/>
          </a:prstGeom>
        </p:spPr>
      </p:pic>
      <p:pic>
        <p:nvPicPr>
          <p:cNvPr id="21" name="図 20" descr="テーブル, カップ が含まれている画像&#10;&#10;AI によって生成されたコンテンツは間違っている可能性があります。">
            <a:extLst>
              <a:ext uri="{FF2B5EF4-FFF2-40B4-BE49-F238E27FC236}">
                <a16:creationId xmlns:a16="http://schemas.microsoft.com/office/drawing/2014/main" id="{D8AF017B-A4C6-C00C-9124-890D42BD50B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625229" y="3717542"/>
            <a:ext cx="967810" cy="780290"/>
          </a:xfrm>
          <a:prstGeom prst="rect">
            <a:avLst/>
          </a:prstGeom>
        </p:spPr>
      </p:pic>
      <p:sp>
        <p:nvSpPr>
          <p:cNvPr id="22" name="テキスト ボックス 21">
            <a:extLst>
              <a:ext uri="{FF2B5EF4-FFF2-40B4-BE49-F238E27FC236}">
                <a16:creationId xmlns:a16="http://schemas.microsoft.com/office/drawing/2014/main" id="{8234829E-CA62-3546-C486-00E4827C4DE5}"/>
              </a:ext>
            </a:extLst>
          </p:cNvPr>
          <p:cNvSpPr txBox="1"/>
          <p:nvPr/>
        </p:nvSpPr>
        <p:spPr>
          <a:xfrm>
            <a:off x="8559906" y="4494592"/>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pic>
        <p:nvPicPr>
          <p:cNvPr id="23" name="図 22" descr="部屋, 賭博場 が含まれている画像&#10;&#10;AI によって生成されたコンテンツは間違っている可能性があります。">
            <a:extLst>
              <a:ext uri="{FF2B5EF4-FFF2-40B4-BE49-F238E27FC236}">
                <a16:creationId xmlns:a16="http://schemas.microsoft.com/office/drawing/2014/main" id="{3DD00859-5B60-65ED-6ADC-D8ECC67CC32F}"/>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641827" y="4307113"/>
            <a:ext cx="1764852" cy="1041642"/>
          </a:xfrm>
          <a:prstGeom prst="rect">
            <a:avLst/>
          </a:prstGeom>
        </p:spPr>
      </p:pic>
      <p:cxnSp>
        <p:nvCxnSpPr>
          <p:cNvPr id="25" name="直線矢印コネクタ 24">
            <a:extLst>
              <a:ext uri="{FF2B5EF4-FFF2-40B4-BE49-F238E27FC236}">
                <a16:creationId xmlns:a16="http://schemas.microsoft.com/office/drawing/2014/main" id="{C87F49D4-DF43-B622-65F5-10D0ABB0241E}"/>
              </a:ext>
            </a:extLst>
          </p:cNvPr>
          <p:cNvCxnSpPr>
            <a:cxnSpLocks/>
            <a:stCxn id="11" idx="3"/>
            <a:endCxn id="14" idx="1"/>
          </p:cNvCxnSpPr>
          <p:nvPr/>
        </p:nvCxnSpPr>
        <p:spPr>
          <a:xfrm>
            <a:off x="6512959" y="4107687"/>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6E901E0-28A1-065F-DF26-C841F73A1D1B}"/>
              </a:ext>
            </a:extLst>
          </p:cNvPr>
          <p:cNvCxnSpPr>
            <a:cxnSpLocks/>
            <a:stCxn id="17" idx="3"/>
          </p:cNvCxnSpPr>
          <p:nvPr/>
        </p:nvCxnSpPr>
        <p:spPr>
          <a:xfrm flipV="1">
            <a:off x="9868043" y="4107687"/>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7671492D-9F6D-27E1-2905-1B7F57EEBC35}"/>
              </a:ext>
            </a:extLst>
          </p:cNvPr>
          <p:cNvCxnSpPr>
            <a:cxnSpLocks/>
            <a:stCxn id="14" idx="3"/>
            <a:endCxn id="17" idx="1"/>
          </p:cNvCxnSpPr>
          <p:nvPr/>
        </p:nvCxnSpPr>
        <p:spPr>
          <a:xfrm>
            <a:off x="8220563" y="4107687"/>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ACEC3EE7-9343-163E-FDAF-322FA5BA0A35}"/>
              </a:ext>
            </a:extLst>
          </p:cNvPr>
          <p:cNvCxnSpPr>
            <a:cxnSpLocks/>
            <a:stCxn id="38" idx="3"/>
            <a:endCxn id="6" idx="0"/>
          </p:cNvCxnSpPr>
          <p:nvPr/>
        </p:nvCxnSpPr>
        <p:spPr>
          <a:xfrm>
            <a:off x="2164603" y="2827984"/>
            <a:ext cx="1730933" cy="296557"/>
          </a:xfrm>
          <a:prstGeom prst="bentConnector2">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8" name="図 37" descr="電子機器の内部&#10;&#10;AI によって生成されたコンテンツは間違っている可能性があります。">
            <a:extLst>
              <a:ext uri="{FF2B5EF4-FFF2-40B4-BE49-F238E27FC236}">
                <a16:creationId xmlns:a16="http://schemas.microsoft.com/office/drawing/2014/main" id="{71618D0F-635F-3F88-DC69-C58DC6F23B0C}"/>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914697" y="2476448"/>
            <a:ext cx="1249906" cy="703072"/>
          </a:xfrm>
          <a:prstGeom prst="rect">
            <a:avLst/>
          </a:prstGeom>
        </p:spPr>
      </p:pic>
      <p:cxnSp>
        <p:nvCxnSpPr>
          <p:cNvPr id="43" name="直線矢印コネクタ 42">
            <a:extLst>
              <a:ext uri="{FF2B5EF4-FFF2-40B4-BE49-F238E27FC236}">
                <a16:creationId xmlns:a16="http://schemas.microsoft.com/office/drawing/2014/main" id="{BED305BB-623E-3FE7-1EBC-7616D4E6BDB9}"/>
              </a:ext>
            </a:extLst>
          </p:cNvPr>
          <p:cNvCxnSpPr>
            <a:cxnSpLocks/>
            <a:stCxn id="23" idx="0"/>
            <a:endCxn id="38" idx="2"/>
          </p:cNvCxnSpPr>
          <p:nvPr/>
        </p:nvCxnSpPr>
        <p:spPr>
          <a:xfrm flipV="1">
            <a:off x="1524253" y="3179520"/>
            <a:ext cx="15397" cy="1127593"/>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CD7D2BBB-7653-5099-86D0-B13D0FDE5074}"/>
              </a:ext>
            </a:extLst>
          </p:cNvPr>
          <p:cNvCxnSpPr>
            <a:cxnSpLocks/>
            <a:stCxn id="23" idx="3"/>
            <a:endCxn id="6" idx="1"/>
          </p:cNvCxnSpPr>
          <p:nvPr/>
        </p:nvCxnSpPr>
        <p:spPr>
          <a:xfrm flipV="1">
            <a:off x="2406679" y="3498941"/>
            <a:ext cx="837726" cy="1328993"/>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6A6F2E51-5FBE-985A-1572-EB26112CFB9F}"/>
              </a:ext>
            </a:extLst>
          </p:cNvPr>
          <p:cNvSpPr txBox="1"/>
          <p:nvPr/>
        </p:nvSpPr>
        <p:spPr>
          <a:xfrm>
            <a:off x="731520" y="2141728"/>
            <a:ext cx="1556512" cy="307777"/>
          </a:xfrm>
          <a:prstGeom prst="rect">
            <a:avLst/>
          </a:prstGeom>
          <a:noFill/>
        </p:spPr>
        <p:txBody>
          <a:bodyPr wrap="square" rtlCol="0">
            <a:spAutoFit/>
          </a:bodyPr>
          <a:lstStyle/>
          <a:p>
            <a:pPr algn="ctr"/>
            <a:r>
              <a:rPr kumimoji="1" lang="en-US" altLang="ja-JP" sz="1400" dirty="0"/>
              <a:t>Media Server</a:t>
            </a:r>
            <a:endParaRPr kumimoji="1" lang="ja-JP" altLang="en-US" sz="1400" dirty="0"/>
          </a:p>
        </p:txBody>
      </p:sp>
      <p:sp>
        <p:nvSpPr>
          <p:cNvPr id="54" name="テキスト ボックス 53">
            <a:extLst>
              <a:ext uri="{FF2B5EF4-FFF2-40B4-BE49-F238E27FC236}">
                <a16:creationId xmlns:a16="http://schemas.microsoft.com/office/drawing/2014/main" id="{2C28B74A-4CC9-337E-F617-A1D6704AFDF5}"/>
              </a:ext>
            </a:extLst>
          </p:cNvPr>
          <p:cNvSpPr txBox="1"/>
          <p:nvPr/>
        </p:nvSpPr>
        <p:spPr>
          <a:xfrm>
            <a:off x="2432844" y="3989831"/>
            <a:ext cx="1057324" cy="415498"/>
          </a:xfrm>
          <a:prstGeom prst="rect">
            <a:avLst/>
          </a:prstGeom>
          <a:noFill/>
        </p:spPr>
        <p:txBody>
          <a:bodyPr wrap="square" rtlCol="0">
            <a:spAutoFit/>
          </a:bodyPr>
          <a:lstStyle/>
          <a:p>
            <a:r>
              <a:rPr kumimoji="1" lang="ja-JP" altLang="en-US" sz="1050" dirty="0"/>
              <a:t>添付ファイルの保存・取得</a:t>
            </a:r>
          </a:p>
        </p:txBody>
      </p:sp>
      <p:cxnSp>
        <p:nvCxnSpPr>
          <p:cNvPr id="55" name="コネクタ: カギ線 54">
            <a:extLst>
              <a:ext uri="{FF2B5EF4-FFF2-40B4-BE49-F238E27FC236}">
                <a16:creationId xmlns:a16="http://schemas.microsoft.com/office/drawing/2014/main" id="{50775A97-4EEA-C970-DF50-71AC68251B6B}"/>
              </a:ext>
            </a:extLst>
          </p:cNvPr>
          <p:cNvCxnSpPr>
            <a:cxnSpLocks/>
            <a:stCxn id="7" idx="3"/>
            <a:endCxn id="11" idx="1"/>
          </p:cNvCxnSpPr>
          <p:nvPr/>
        </p:nvCxnSpPr>
        <p:spPr>
          <a:xfrm flipV="1">
            <a:off x="4327502" y="4107687"/>
            <a:ext cx="1405167" cy="101020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B31D7E66-BB1F-4205-1727-36DDB31B5B35}"/>
              </a:ext>
            </a:extLst>
          </p:cNvPr>
          <p:cNvCxnSpPr>
            <a:cxnSpLocks/>
            <a:stCxn id="6" idx="3"/>
            <a:endCxn id="11" idx="1"/>
          </p:cNvCxnSpPr>
          <p:nvPr/>
        </p:nvCxnSpPr>
        <p:spPr>
          <a:xfrm>
            <a:off x="4546666" y="3498941"/>
            <a:ext cx="1186003" cy="608746"/>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EAC538B-59FF-C66E-6820-89802FF04DD9}"/>
              </a:ext>
            </a:extLst>
          </p:cNvPr>
          <p:cNvSpPr txBox="1"/>
          <p:nvPr/>
        </p:nvSpPr>
        <p:spPr>
          <a:xfrm>
            <a:off x="3022371" y="2839619"/>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65" name="図 64" descr="電子機器の内部&#10;&#10;AI によって生成されたコンテンツは間違っている可能性があります。">
            <a:extLst>
              <a:ext uri="{FF2B5EF4-FFF2-40B4-BE49-F238E27FC236}">
                <a16:creationId xmlns:a16="http://schemas.microsoft.com/office/drawing/2014/main" id="{8F05E504-AED0-FDF1-302D-DE6461EDB726}"/>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2795" y="3594998"/>
            <a:ext cx="480623" cy="270351"/>
          </a:xfrm>
          <a:prstGeom prst="rect">
            <a:avLst/>
          </a:prstGeom>
        </p:spPr>
      </p:pic>
      <p:cxnSp>
        <p:nvCxnSpPr>
          <p:cNvPr id="66" name="コネクタ: カギ線 65">
            <a:extLst>
              <a:ext uri="{FF2B5EF4-FFF2-40B4-BE49-F238E27FC236}">
                <a16:creationId xmlns:a16="http://schemas.microsoft.com/office/drawing/2014/main" id="{86846E42-3E8E-F93B-E6E0-25E764EB989F}"/>
              </a:ext>
            </a:extLst>
          </p:cNvPr>
          <p:cNvCxnSpPr>
            <a:cxnSpLocks/>
            <a:stCxn id="23" idx="2"/>
            <a:endCxn id="21" idx="2"/>
          </p:cNvCxnSpPr>
          <p:nvPr/>
        </p:nvCxnSpPr>
        <p:spPr>
          <a:xfrm rot="5400000" flipH="1" flipV="1">
            <a:off x="5891231" y="130853"/>
            <a:ext cx="850923" cy="9584881"/>
          </a:xfrm>
          <a:prstGeom prst="bentConnector3">
            <a:avLst>
              <a:gd name="adj1" fmla="val -26865"/>
            </a:avLst>
          </a:prstGeom>
          <a:ln w="12700">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6DD0D5A-55E9-8035-9E41-0ABC3C80401F}"/>
              </a:ext>
            </a:extLst>
          </p:cNvPr>
          <p:cNvSpPr txBox="1"/>
          <p:nvPr/>
        </p:nvSpPr>
        <p:spPr>
          <a:xfrm>
            <a:off x="4137152" y="5988053"/>
            <a:ext cx="3929888" cy="276999"/>
          </a:xfrm>
          <a:prstGeom prst="rect">
            <a:avLst/>
          </a:prstGeom>
          <a:noFill/>
        </p:spPr>
        <p:txBody>
          <a:bodyPr wrap="square">
            <a:spAutoFit/>
          </a:bodyPr>
          <a:lstStyle/>
          <a:p>
            <a:r>
              <a:rPr lang="ja-JP" altLang="en-US" sz="1200" dirty="0"/>
              <a:t>ファイル</a:t>
            </a:r>
            <a:r>
              <a:rPr lang="en-US" altLang="ja-JP" sz="1200" dirty="0"/>
              <a:t>ID</a:t>
            </a:r>
            <a:r>
              <a:rPr lang="ja-JP" altLang="en-US" sz="1200" dirty="0"/>
              <a:t>で二つ</a:t>
            </a:r>
            <a:r>
              <a:rPr lang="en-US" altLang="ja-JP" sz="1200" dirty="0"/>
              <a:t>Database</a:t>
            </a:r>
            <a:r>
              <a:rPr lang="ja-JP" altLang="en-US" sz="1200" dirty="0"/>
              <a:t>のレコードをリンクする</a:t>
            </a:r>
          </a:p>
        </p:txBody>
      </p:sp>
      <p:sp>
        <p:nvSpPr>
          <p:cNvPr id="70" name="テキスト ボックス 69">
            <a:extLst>
              <a:ext uri="{FF2B5EF4-FFF2-40B4-BE49-F238E27FC236}">
                <a16:creationId xmlns:a16="http://schemas.microsoft.com/office/drawing/2014/main" id="{5870D42E-F967-67A0-0390-56E647602852}"/>
              </a:ext>
            </a:extLst>
          </p:cNvPr>
          <p:cNvSpPr txBox="1"/>
          <p:nvPr/>
        </p:nvSpPr>
        <p:spPr>
          <a:xfrm>
            <a:off x="715767" y="5731199"/>
            <a:ext cx="1556512" cy="261610"/>
          </a:xfrm>
          <a:prstGeom prst="rect">
            <a:avLst/>
          </a:prstGeom>
          <a:noFill/>
        </p:spPr>
        <p:txBody>
          <a:bodyPr wrap="square" rtlCol="0">
            <a:spAutoFit/>
          </a:bodyPr>
          <a:lstStyle/>
          <a:p>
            <a:pPr algn="ctr"/>
            <a:r>
              <a:rPr kumimoji="1" lang="en-US" altLang="ja-JP" sz="1100" dirty="0"/>
              <a:t>Attachment(Files)</a:t>
            </a:r>
            <a:endParaRPr kumimoji="1" lang="ja-JP" altLang="en-US" sz="1100" dirty="0"/>
          </a:p>
        </p:txBody>
      </p:sp>
      <p:pic>
        <p:nvPicPr>
          <p:cNvPr id="71" name="図 70" descr="ロゴ, アイコン&#10;&#10;AI によって生成されたコンテンツは間違っている可能性があります。">
            <a:extLst>
              <a:ext uri="{FF2B5EF4-FFF2-40B4-BE49-F238E27FC236}">
                <a16:creationId xmlns:a16="http://schemas.microsoft.com/office/drawing/2014/main" id="{8A4EE3A0-3878-5375-24E6-8D30E674FB2A}"/>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3680154" y="1429098"/>
            <a:ext cx="771118" cy="753768"/>
          </a:xfrm>
          <a:prstGeom prst="rect">
            <a:avLst/>
          </a:prstGeom>
        </p:spPr>
      </p:pic>
      <p:sp>
        <p:nvSpPr>
          <p:cNvPr id="72" name="テキスト ボックス 71">
            <a:extLst>
              <a:ext uri="{FF2B5EF4-FFF2-40B4-BE49-F238E27FC236}">
                <a16:creationId xmlns:a16="http://schemas.microsoft.com/office/drawing/2014/main" id="{8959096F-D97E-CE4C-4D39-6C31A6A78D4D}"/>
              </a:ext>
            </a:extLst>
          </p:cNvPr>
          <p:cNvSpPr txBox="1"/>
          <p:nvPr/>
        </p:nvSpPr>
        <p:spPr>
          <a:xfrm>
            <a:off x="4406373" y="1639645"/>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cxnSp>
        <p:nvCxnSpPr>
          <p:cNvPr id="73" name="直線矢印コネクタ 72">
            <a:extLst>
              <a:ext uri="{FF2B5EF4-FFF2-40B4-BE49-F238E27FC236}">
                <a16:creationId xmlns:a16="http://schemas.microsoft.com/office/drawing/2014/main" id="{3BE3E72B-B84A-61F6-D31F-4F710D842FBC}"/>
              </a:ext>
            </a:extLst>
          </p:cNvPr>
          <p:cNvCxnSpPr>
            <a:cxnSpLocks/>
            <a:stCxn id="71" idx="2"/>
          </p:cNvCxnSpPr>
          <p:nvPr/>
        </p:nvCxnSpPr>
        <p:spPr>
          <a:xfrm>
            <a:off x="4065713" y="2182866"/>
            <a:ext cx="0" cy="941675"/>
          </a:xfrm>
          <a:prstGeom prst="straightConnector1">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1F51040-4EC2-A7E1-7555-B10D51F9AE2D}"/>
              </a:ext>
            </a:extLst>
          </p:cNvPr>
          <p:cNvSpPr txBox="1"/>
          <p:nvPr/>
        </p:nvSpPr>
        <p:spPr>
          <a:xfrm>
            <a:off x="4118074" y="2146759"/>
            <a:ext cx="1057324" cy="415498"/>
          </a:xfrm>
          <a:prstGeom prst="rect">
            <a:avLst/>
          </a:prstGeom>
          <a:noFill/>
        </p:spPr>
        <p:txBody>
          <a:bodyPr wrap="square" rtlCol="0">
            <a:spAutoFit/>
          </a:bodyPr>
          <a:lstStyle/>
          <a:p>
            <a:r>
              <a:rPr kumimoji="1" lang="ja-JP" altLang="en-US" sz="1050" dirty="0"/>
              <a:t>社員、組織、役職リスト</a:t>
            </a:r>
          </a:p>
        </p:txBody>
      </p:sp>
      <p:cxnSp>
        <p:nvCxnSpPr>
          <p:cNvPr id="78" name="コネクタ: カギ線 77">
            <a:extLst>
              <a:ext uri="{FF2B5EF4-FFF2-40B4-BE49-F238E27FC236}">
                <a16:creationId xmlns:a16="http://schemas.microsoft.com/office/drawing/2014/main" id="{B88A3F5F-6D4D-F004-3F56-7B129DCFEF8E}"/>
              </a:ext>
            </a:extLst>
          </p:cNvPr>
          <p:cNvCxnSpPr>
            <a:cxnSpLocks/>
            <a:endCxn id="21" idx="0"/>
          </p:cNvCxnSpPr>
          <p:nvPr/>
        </p:nvCxnSpPr>
        <p:spPr>
          <a:xfrm>
            <a:off x="4546666" y="3342547"/>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13A21BF8-F444-502F-0D83-C0827314E6EF}"/>
              </a:ext>
            </a:extLst>
          </p:cNvPr>
          <p:cNvCxnSpPr>
            <a:cxnSpLocks/>
            <a:stCxn id="7" idx="2"/>
            <a:endCxn id="84" idx="2"/>
          </p:cNvCxnSpPr>
          <p:nvPr/>
        </p:nvCxnSpPr>
        <p:spPr>
          <a:xfrm rot="5400000" flipH="1" flipV="1">
            <a:off x="6871500" y="1525108"/>
            <a:ext cx="991224" cy="6943152"/>
          </a:xfrm>
          <a:prstGeom prst="bentConnector3">
            <a:avLst>
              <a:gd name="adj1" fmla="val -2306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84" name="フローチャート: 判断 83">
            <a:extLst>
              <a:ext uri="{FF2B5EF4-FFF2-40B4-BE49-F238E27FC236}">
                <a16:creationId xmlns:a16="http://schemas.microsoft.com/office/drawing/2014/main" id="{F2F2E854-9A04-1554-F707-42F3412FA7A1}"/>
              </a:ext>
            </a:extLst>
          </p:cNvPr>
          <p:cNvSpPr/>
          <p:nvPr/>
        </p:nvSpPr>
        <p:spPr>
          <a:xfrm>
            <a:off x="10814304" y="443767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7" name="図 8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ABEEBC5-298C-5CD3-E0E5-4615C8C9BC8F}"/>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flipV="1">
            <a:off x="9268505" y="1423128"/>
            <a:ext cx="766955" cy="527367"/>
          </a:xfrm>
          <a:prstGeom prst="rect">
            <a:avLst/>
          </a:prstGeom>
        </p:spPr>
      </p:pic>
      <p:cxnSp>
        <p:nvCxnSpPr>
          <p:cNvPr id="89" name="コネクタ: カギ線 88">
            <a:extLst>
              <a:ext uri="{FF2B5EF4-FFF2-40B4-BE49-F238E27FC236}">
                <a16:creationId xmlns:a16="http://schemas.microsoft.com/office/drawing/2014/main" id="{38D35198-DBB1-F408-3C4C-141AAD976645}"/>
              </a:ext>
            </a:extLst>
          </p:cNvPr>
          <p:cNvCxnSpPr>
            <a:cxnSpLocks/>
            <a:stCxn id="87" idx="3"/>
            <a:endCxn id="21" idx="3"/>
          </p:cNvCxnSpPr>
          <p:nvPr/>
        </p:nvCxnSpPr>
        <p:spPr>
          <a:xfrm>
            <a:off x="10035460" y="1686811"/>
            <a:ext cx="1557579" cy="2420876"/>
          </a:xfrm>
          <a:prstGeom prst="bentConnector3">
            <a:avLst>
              <a:gd name="adj1" fmla="val 114677"/>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3EADD286-6301-ABE8-6CF5-EAD6385FF89C}"/>
              </a:ext>
            </a:extLst>
          </p:cNvPr>
          <p:cNvSpPr txBox="1"/>
          <p:nvPr/>
        </p:nvSpPr>
        <p:spPr>
          <a:xfrm>
            <a:off x="6163438" y="3052018"/>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93" name="テキスト ボックス 92">
            <a:extLst>
              <a:ext uri="{FF2B5EF4-FFF2-40B4-BE49-F238E27FC236}">
                <a16:creationId xmlns:a16="http://schemas.microsoft.com/office/drawing/2014/main" id="{1C0279EB-F8EB-5680-3B2F-6E0649EBA065}"/>
              </a:ext>
            </a:extLst>
          </p:cNvPr>
          <p:cNvSpPr txBox="1"/>
          <p:nvPr/>
        </p:nvSpPr>
        <p:spPr>
          <a:xfrm>
            <a:off x="8873191" y="1174916"/>
            <a:ext cx="1557579" cy="261610"/>
          </a:xfrm>
          <a:prstGeom prst="rect">
            <a:avLst/>
          </a:prstGeom>
          <a:noFill/>
        </p:spPr>
        <p:txBody>
          <a:bodyPr wrap="square" rtlCol="0">
            <a:spAutoFit/>
          </a:bodyPr>
          <a:lstStyle/>
          <a:p>
            <a:pPr algn="ctr"/>
            <a:r>
              <a:rPr kumimoji="1" lang="en-US" altLang="ja-JP" sz="1100" dirty="0"/>
              <a:t>Power BI</a:t>
            </a:r>
            <a:r>
              <a:rPr kumimoji="1" lang="ja-JP" altLang="en-US" sz="1100" dirty="0"/>
              <a:t> </a:t>
            </a:r>
            <a:r>
              <a:rPr kumimoji="1" lang="en-US" altLang="ja-JP" sz="1100" dirty="0"/>
              <a:t>Desktop</a:t>
            </a:r>
          </a:p>
        </p:txBody>
      </p:sp>
      <p:pic>
        <p:nvPicPr>
          <p:cNvPr id="94" name="図 9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789F840C-BF20-7F8C-066E-199274545307}"/>
              </a:ext>
            </a:extLst>
          </p:cNvPr>
          <p:cNvPicPr>
            <a:picLocks noChangeAspect="1"/>
          </p:cNvPicPr>
          <p:nvPr/>
        </p:nvPicPr>
        <p:blipFill>
          <a:blip r:embed="rId21">
            <a:extLst>
              <a:ext uri="{837473B0-CC2E-450A-ABE3-18F120FF3D39}">
                <a1611:picAttrSrcUrl xmlns:a1611="http://schemas.microsoft.com/office/drawing/2016/11/main" r:id="rId22"/>
              </a:ext>
            </a:extLst>
          </a:blip>
          <a:stretch>
            <a:fillRect/>
          </a:stretch>
        </p:blipFill>
        <p:spPr>
          <a:xfrm>
            <a:off x="4207323" y="3625166"/>
            <a:ext cx="642168" cy="789867"/>
          </a:xfrm>
          <a:prstGeom prst="rect">
            <a:avLst/>
          </a:prstGeom>
        </p:spPr>
      </p:pic>
      <p:cxnSp>
        <p:nvCxnSpPr>
          <p:cNvPr id="107" name="直線コネクタ 106">
            <a:extLst>
              <a:ext uri="{FF2B5EF4-FFF2-40B4-BE49-F238E27FC236}">
                <a16:creationId xmlns:a16="http://schemas.microsoft.com/office/drawing/2014/main" id="{31166BFA-647F-920C-03BA-7C30E2429B5F}"/>
              </a:ext>
            </a:extLst>
          </p:cNvPr>
          <p:cNvCxnSpPr>
            <a:cxnSpLocks/>
          </p:cNvCxnSpPr>
          <p:nvPr/>
        </p:nvCxnSpPr>
        <p:spPr>
          <a:xfrm>
            <a:off x="8686193" y="807720"/>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109" name="図 108">
            <a:extLst>
              <a:ext uri="{FF2B5EF4-FFF2-40B4-BE49-F238E27FC236}">
                <a16:creationId xmlns:a16="http://schemas.microsoft.com/office/drawing/2014/main" id="{5AB3D880-833B-E451-07D7-26CA1752140B}"/>
              </a:ext>
            </a:extLst>
          </p:cNvPr>
          <p:cNvPicPr>
            <a:picLocks noChangeAspect="1"/>
          </p:cNvPicPr>
          <p:nvPr/>
        </p:nvPicPr>
        <p:blipFill>
          <a:blip r:embed="rId23">
            <a:extLst>
              <a:ext uri="{837473B0-CC2E-450A-ABE3-18F120FF3D39}">
                <a1611:picAttrSrcUrl xmlns:a1611="http://schemas.microsoft.com/office/drawing/2016/11/main" r:id="rId24"/>
              </a:ext>
            </a:extLst>
          </a:blip>
          <a:stretch>
            <a:fillRect/>
          </a:stretch>
        </p:blipFill>
        <p:spPr>
          <a:xfrm flipH="1">
            <a:off x="8849359" y="6002662"/>
            <a:ext cx="879391" cy="494658"/>
          </a:xfrm>
          <a:prstGeom prst="rect">
            <a:avLst/>
          </a:prstGeom>
        </p:spPr>
      </p:pic>
      <p:pic>
        <p:nvPicPr>
          <p:cNvPr id="110" name="図 109">
            <a:extLst>
              <a:ext uri="{FF2B5EF4-FFF2-40B4-BE49-F238E27FC236}">
                <a16:creationId xmlns:a16="http://schemas.microsoft.com/office/drawing/2014/main" id="{351685F1-8356-2CE6-76A7-4BED9CDE26A5}"/>
              </a:ext>
            </a:extLst>
          </p:cNvPr>
          <p:cNvPicPr>
            <a:picLocks noChangeAspect="1"/>
          </p:cNvPicPr>
          <p:nvPr/>
        </p:nvPicPr>
        <p:blipFill>
          <a:blip r:embed="rId25">
            <a:extLst>
              <a:ext uri="{837473B0-CC2E-450A-ABE3-18F120FF3D39}">
                <a1611:picAttrSrcUrl xmlns:a1611="http://schemas.microsoft.com/office/drawing/2016/11/main" r:id="rId26"/>
              </a:ext>
            </a:extLst>
          </a:blip>
          <a:stretch>
            <a:fillRect/>
          </a:stretch>
        </p:blipFill>
        <p:spPr>
          <a:xfrm flipH="1">
            <a:off x="9241614" y="2220262"/>
            <a:ext cx="820738" cy="430887"/>
          </a:xfrm>
          <a:prstGeom prst="rect">
            <a:avLst/>
          </a:prstGeom>
        </p:spPr>
      </p:pic>
      <p:sp>
        <p:nvSpPr>
          <p:cNvPr id="115" name="テキスト ボックス 114">
            <a:extLst>
              <a:ext uri="{FF2B5EF4-FFF2-40B4-BE49-F238E27FC236}">
                <a16:creationId xmlns:a16="http://schemas.microsoft.com/office/drawing/2014/main" id="{6883B380-7DF0-3A7F-5123-82510382413A}"/>
              </a:ext>
            </a:extLst>
          </p:cNvPr>
          <p:cNvSpPr txBox="1"/>
          <p:nvPr/>
        </p:nvSpPr>
        <p:spPr>
          <a:xfrm>
            <a:off x="9071818" y="6464236"/>
            <a:ext cx="1339180" cy="276999"/>
          </a:xfrm>
          <a:prstGeom prst="rect">
            <a:avLst/>
          </a:prstGeom>
          <a:noFill/>
        </p:spPr>
        <p:txBody>
          <a:bodyPr wrap="square" rtlCol="0">
            <a:spAutoFit/>
          </a:bodyPr>
          <a:lstStyle/>
          <a:p>
            <a:pPr algn="ctr"/>
            <a:r>
              <a:rPr lang="ja-JP" altLang="en-US" sz="1200" dirty="0"/>
              <a:t>システム</a:t>
            </a:r>
            <a:r>
              <a:rPr kumimoji="1" lang="ja-JP" altLang="en-US" sz="1200" dirty="0"/>
              <a:t>利用者</a:t>
            </a:r>
          </a:p>
        </p:txBody>
      </p:sp>
      <p:sp>
        <p:nvSpPr>
          <p:cNvPr id="116" name="テキスト ボックス 115">
            <a:extLst>
              <a:ext uri="{FF2B5EF4-FFF2-40B4-BE49-F238E27FC236}">
                <a16:creationId xmlns:a16="http://schemas.microsoft.com/office/drawing/2014/main" id="{4DA89929-0E18-8446-575C-0DC1E41C0072}"/>
              </a:ext>
            </a:extLst>
          </p:cNvPr>
          <p:cNvSpPr txBox="1"/>
          <p:nvPr/>
        </p:nvSpPr>
        <p:spPr>
          <a:xfrm>
            <a:off x="8986512" y="2639927"/>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cxnSp>
        <p:nvCxnSpPr>
          <p:cNvPr id="117" name="直線矢印コネクタ 116">
            <a:extLst>
              <a:ext uri="{FF2B5EF4-FFF2-40B4-BE49-F238E27FC236}">
                <a16:creationId xmlns:a16="http://schemas.microsoft.com/office/drawing/2014/main" id="{F8E2D983-C10A-6495-D928-BB827318CEE2}"/>
              </a:ext>
            </a:extLst>
          </p:cNvPr>
          <p:cNvCxnSpPr>
            <a:cxnSpLocks/>
            <a:stCxn id="110" idx="0"/>
            <a:endCxn id="87" idx="0"/>
          </p:cNvCxnSpPr>
          <p:nvPr/>
        </p:nvCxnSpPr>
        <p:spPr>
          <a:xfrm flipV="1">
            <a:off x="9651983" y="1950495"/>
            <a:ext cx="0" cy="269767"/>
          </a:xfrm>
          <a:prstGeom prst="straightConnector1">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2" name="フローチャート: 判断 121">
            <a:extLst>
              <a:ext uri="{FF2B5EF4-FFF2-40B4-BE49-F238E27FC236}">
                <a16:creationId xmlns:a16="http://schemas.microsoft.com/office/drawing/2014/main" id="{0114031A-7277-76D2-39FE-E5B92E4D156F}"/>
              </a:ext>
            </a:extLst>
          </p:cNvPr>
          <p:cNvSpPr/>
          <p:nvPr/>
        </p:nvSpPr>
        <p:spPr>
          <a:xfrm>
            <a:off x="4486135" y="313449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コネクタ: カギ線 122">
            <a:extLst>
              <a:ext uri="{FF2B5EF4-FFF2-40B4-BE49-F238E27FC236}">
                <a16:creationId xmlns:a16="http://schemas.microsoft.com/office/drawing/2014/main" id="{9DC8B21A-17C9-075E-43E1-EC08BCE73E86}"/>
              </a:ext>
            </a:extLst>
          </p:cNvPr>
          <p:cNvCxnSpPr>
            <a:cxnSpLocks/>
            <a:stCxn id="122" idx="3"/>
            <a:endCxn id="110" idx="3"/>
          </p:cNvCxnSpPr>
          <p:nvPr/>
        </p:nvCxnSpPr>
        <p:spPr>
          <a:xfrm flipV="1">
            <a:off x="4534903" y="2435706"/>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コネクタ: カギ線 126">
            <a:extLst>
              <a:ext uri="{FF2B5EF4-FFF2-40B4-BE49-F238E27FC236}">
                <a16:creationId xmlns:a16="http://schemas.microsoft.com/office/drawing/2014/main" id="{446960A8-1F25-871F-5B6E-804D17C7E9C2}"/>
              </a:ext>
            </a:extLst>
          </p:cNvPr>
          <p:cNvCxnSpPr>
            <a:cxnSpLocks/>
            <a:stCxn id="140" idx="3"/>
            <a:endCxn id="129" idx="1"/>
          </p:cNvCxnSpPr>
          <p:nvPr/>
        </p:nvCxnSpPr>
        <p:spPr>
          <a:xfrm flipV="1">
            <a:off x="4326357" y="2538439"/>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フローチャート: 判断 128">
            <a:extLst>
              <a:ext uri="{FF2B5EF4-FFF2-40B4-BE49-F238E27FC236}">
                <a16:creationId xmlns:a16="http://schemas.microsoft.com/office/drawing/2014/main" id="{8DA19E9C-4630-6805-545B-12FEC730067F}"/>
              </a:ext>
            </a:extLst>
          </p:cNvPr>
          <p:cNvSpPr/>
          <p:nvPr/>
        </p:nvSpPr>
        <p:spPr>
          <a:xfrm>
            <a:off x="9217880" y="250674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ローチャート: 判断 131">
            <a:extLst>
              <a:ext uri="{FF2B5EF4-FFF2-40B4-BE49-F238E27FC236}">
                <a16:creationId xmlns:a16="http://schemas.microsoft.com/office/drawing/2014/main" id="{64327832-4147-B726-E24F-6C678797890D}"/>
              </a:ext>
            </a:extLst>
          </p:cNvPr>
          <p:cNvSpPr/>
          <p:nvPr/>
        </p:nvSpPr>
        <p:spPr>
          <a:xfrm>
            <a:off x="4277587" y="542890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104DAD94-E9E6-EE8B-D66B-56C6229B2860}"/>
              </a:ext>
            </a:extLst>
          </p:cNvPr>
          <p:cNvCxnSpPr>
            <a:cxnSpLocks/>
            <a:stCxn id="132" idx="3"/>
          </p:cNvCxnSpPr>
          <p:nvPr/>
        </p:nvCxnSpPr>
        <p:spPr>
          <a:xfrm>
            <a:off x="4326355" y="5460599"/>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フローチャート: 判断 139">
            <a:extLst>
              <a:ext uri="{FF2B5EF4-FFF2-40B4-BE49-F238E27FC236}">
                <a16:creationId xmlns:a16="http://schemas.microsoft.com/office/drawing/2014/main" id="{1FEF2E59-8461-C459-D511-00F4029FD3CC}"/>
              </a:ext>
            </a:extLst>
          </p:cNvPr>
          <p:cNvSpPr/>
          <p:nvPr/>
        </p:nvSpPr>
        <p:spPr>
          <a:xfrm>
            <a:off x="4277589" y="536388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コネクタ: カギ線 144">
            <a:extLst>
              <a:ext uri="{FF2B5EF4-FFF2-40B4-BE49-F238E27FC236}">
                <a16:creationId xmlns:a16="http://schemas.microsoft.com/office/drawing/2014/main" id="{C3DA7B75-2867-E9D3-1C29-F6D897BF6763}"/>
              </a:ext>
            </a:extLst>
          </p:cNvPr>
          <p:cNvCxnSpPr>
            <a:cxnSpLocks/>
            <a:stCxn id="147" idx="3"/>
            <a:endCxn id="109" idx="3"/>
          </p:cNvCxnSpPr>
          <p:nvPr/>
        </p:nvCxnSpPr>
        <p:spPr>
          <a:xfrm>
            <a:off x="4538519" y="3435259"/>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7" name="フローチャート: 判断 146">
            <a:extLst>
              <a:ext uri="{FF2B5EF4-FFF2-40B4-BE49-F238E27FC236}">
                <a16:creationId xmlns:a16="http://schemas.microsoft.com/office/drawing/2014/main" id="{1B4EC505-3F9C-7362-D93C-44379312F066}"/>
              </a:ext>
            </a:extLst>
          </p:cNvPr>
          <p:cNvSpPr/>
          <p:nvPr/>
        </p:nvSpPr>
        <p:spPr>
          <a:xfrm>
            <a:off x="4489751" y="340356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テキスト ボックス 165">
            <a:extLst>
              <a:ext uri="{FF2B5EF4-FFF2-40B4-BE49-F238E27FC236}">
                <a16:creationId xmlns:a16="http://schemas.microsoft.com/office/drawing/2014/main" id="{89A1BFF2-6645-6135-866E-FE8F31475C4E}"/>
              </a:ext>
            </a:extLst>
          </p:cNvPr>
          <p:cNvSpPr txBox="1"/>
          <p:nvPr/>
        </p:nvSpPr>
        <p:spPr>
          <a:xfrm>
            <a:off x="5718536" y="841822"/>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4" name="テキスト ボックス 3">
            <a:extLst>
              <a:ext uri="{FF2B5EF4-FFF2-40B4-BE49-F238E27FC236}">
                <a16:creationId xmlns:a16="http://schemas.microsoft.com/office/drawing/2014/main" id="{02A0992E-6F94-F380-5D07-4C42E4D061A3}"/>
              </a:ext>
            </a:extLst>
          </p:cNvPr>
          <p:cNvSpPr txBox="1"/>
          <p:nvPr/>
        </p:nvSpPr>
        <p:spPr>
          <a:xfrm>
            <a:off x="349624" y="1423128"/>
            <a:ext cx="3140544" cy="378778"/>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lang="ja-JP" altLang="en-US" sz="1200" dirty="0"/>
              <a:t>添付ファイルを</a:t>
            </a:r>
            <a:r>
              <a:rPr lang="en-US" altLang="ja-JP" sz="1200" dirty="0"/>
              <a:t>Dataverse</a:t>
            </a:r>
            <a:r>
              <a:rPr lang="ja-JP" altLang="en-US" sz="1200" dirty="0"/>
              <a:t>へ保存する場合</a:t>
            </a:r>
            <a:endParaRPr kumimoji="1" lang="ja-JP" altLang="en-US" sz="1200" dirty="0"/>
          </a:p>
        </p:txBody>
      </p:sp>
      <p:pic>
        <p:nvPicPr>
          <p:cNvPr id="5" name="図 4" descr="ロゴ, アイコン&#10;&#10;AI によって生成されたコンテンツは間違っている可能性があります。">
            <a:extLst>
              <a:ext uri="{FF2B5EF4-FFF2-40B4-BE49-F238E27FC236}">
                <a16:creationId xmlns:a16="http://schemas.microsoft.com/office/drawing/2014/main" id="{9CA7CB6F-7608-CCB7-B2FE-2788EED178B0}"/>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1052218" y="5993292"/>
            <a:ext cx="771118" cy="753768"/>
          </a:xfrm>
          <a:prstGeom prst="rect">
            <a:avLst/>
          </a:prstGeom>
        </p:spPr>
      </p:pic>
      <p:sp>
        <p:nvSpPr>
          <p:cNvPr id="9" name="テキスト ボックス 8">
            <a:extLst>
              <a:ext uri="{FF2B5EF4-FFF2-40B4-BE49-F238E27FC236}">
                <a16:creationId xmlns:a16="http://schemas.microsoft.com/office/drawing/2014/main" id="{C79E4048-A4E5-1F8C-2D15-9D407BB550F4}"/>
              </a:ext>
            </a:extLst>
          </p:cNvPr>
          <p:cNvSpPr txBox="1"/>
          <p:nvPr/>
        </p:nvSpPr>
        <p:spPr>
          <a:xfrm>
            <a:off x="1723120" y="6470689"/>
            <a:ext cx="3140544" cy="378778"/>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lang="ja-JP" altLang="en-US" sz="1200" dirty="0"/>
              <a:t>添付ファイルを</a:t>
            </a:r>
            <a:r>
              <a:rPr lang="en-US" altLang="ja-JP" sz="1200" dirty="0"/>
              <a:t>SharePoint</a:t>
            </a:r>
            <a:r>
              <a:rPr lang="ja-JP" altLang="en-US" sz="1200" dirty="0"/>
              <a:t>へ保存する場合</a:t>
            </a:r>
            <a:endParaRPr kumimoji="1" lang="ja-JP" altLang="en-US" sz="1200" dirty="0"/>
          </a:p>
        </p:txBody>
      </p:sp>
      <p:sp>
        <p:nvSpPr>
          <p:cNvPr id="13" name="テキスト ボックス 12">
            <a:extLst>
              <a:ext uri="{FF2B5EF4-FFF2-40B4-BE49-F238E27FC236}">
                <a16:creationId xmlns:a16="http://schemas.microsoft.com/office/drawing/2014/main" id="{200BADB7-9450-677C-EBE8-4C6C3CCFCFA3}"/>
              </a:ext>
            </a:extLst>
          </p:cNvPr>
          <p:cNvSpPr txBox="1"/>
          <p:nvPr/>
        </p:nvSpPr>
        <p:spPr>
          <a:xfrm>
            <a:off x="8812481" y="841822"/>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Tree>
    <p:extLst>
      <p:ext uri="{BB962C8B-B14F-4D97-AF65-F5344CB8AC3E}">
        <p14:creationId xmlns:p14="http://schemas.microsoft.com/office/powerpoint/2010/main" val="211809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四角形: 角を丸くする 175">
            <a:extLst>
              <a:ext uri="{FF2B5EF4-FFF2-40B4-BE49-F238E27FC236}">
                <a16:creationId xmlns:a16="http://schemas.microsoft.com/office/drawing/2014/main" id="{505DFB25-64A5-93D2-E3B3-F51271A785B9}"/>
              </a:ext>
            </a:extLst>
          </p:cNvPr>
          <p:cNvSpPr/>
          <p:nvPr/>
        </p:nvSpPr>
        <p:spPr>
          <a:xfrm>
            <a:off x="1074349" y="6120964"/>
            <a:ext cx="1561591" cy="45872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四角形: 角を丸くする 131">
            <a:extLst>
              <a:ext uri="{FF2B5EF4-FFF2-40B4-BE49-F238E27FC236}">
                <a16:creationId xmlns:a16="http://schemas.microsoft.com/office/drawing/2014/main" id="{5EB27930-B5A8-0F4E-2D3E-756CDAA571A8}"/>
              </a:ext>
            </a:extLst>
          </p:cNvPr>
          <p:cNvSpPr/>
          <p:nvPr/>
        </p:nvSpPr>
        <p:spPr>
          <a:xfrm>
            <a:off x="1074348" y="5679441"/>
            <a:ext cx="1561592" cy="358665"/>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四角形: 角を丸くする 130">
            <a:extLst>
              <a:ext uri="{FF2B5EF4-FFF2-40B4-BE49-F238E27FC236}">
                <a16:creationId xmlns:a16="http://schemas.microsoft.com/office/drawing/2014/main" id="{D047B954-9ADD-EB3D-EADA-F6A0395AA2CE}"/>
              </a:ext>
            </a:extLst>
          </p:cNvPr>
          <p:cNvSpPr/>
          <p:nvPr/>
        </p:nvSpPr>
        <p:spPr>
          <a:xfrm>
            <a:off x="1078164" y="3852661"/>
            <a:ext cx="1561592" cy="1774336"/>
          </a:xfrm>
          <a:prstGeom prst="roundRect">
            <a:avLst>
              <a:gd name="adj" fmla="val 4423"/>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四角形: 角を丸くする 135">
            <a:extLst>
              <a:ext uri="{FF2B5EF4-FFF2-40B4-BE49-F238E27FC236}">
                <a16:creationId xmlns:a16="http://schemas.microsoft.com/office/drawing/2014/main" id="{C93D6348-EC5E-61FC-84B4-D28EB01A7A43}"/>
              </a:ext>
            </a:extLst>
          </p:cNvPr>
          <p:cNvSpPr/>
          <p:nvPr/>
        </p:nvSpPr>
        <p:spPr>
          <a:xfrm>
            <a:off x="6551030" y="5009353"/>
            <a:ext cx="5397259" cy="907191"/>
          </a:xfrm>
          <a:prstGeom prst="roundRect">
            <a:avLst>
              <a:gd name="adj" fmla="val 4850"/>
            </a:avLst>
          </a:prstGeom>
          <a:solidFill>
            <a:schemeClr val="accent1">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四角形: 角を丸くする 132">
            <a:extLst>
              <a:ext uri="{FF2B5EF4-FFF2-40B4-BE49-F238E27FC236}">
                <a16:creationId xmlns:a16="http://schemas.microsoft.com/office/drawing/2014/main" id="{AE630491-680D-9C62-E0BA-3DB0B789F7B0}"/>
              </a:ext>
            </a:extLst>
          </p:cNvPr>
          <p:cNvSpPr/>
          <p:nvPr/>
        </p:nvSpPr>
        <p:spPr>
          <a:xfrm>
            <a:off x="1101181" y="2237529"/>
            <a:ext cx="1117778" cy="1034717"/>
          </a:xfrm>
          <a:prstGeom prst="roundRect">
            <a:avLst>
              <a:gd name="adj" fmla="val 3892"/>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四角形: 角を丸くする 129">
            <a:extLst>
              <a:ext uri="{FF2B5EF4-FFF2-40B4-BE49-F238E27FC236}">
                <a16:creationId xmlns:a16="http://schemas.microsoft.com/office/drawing/2014/main" id="{0F5128C0-3736-95E3-941E-ECEEA4928FE3}"/>
              </a:ext>
            </a:extLst>
          </p:cNvPr>
          <p:cNvSpPr/>
          <p:nvPr/>
        </p:nvSpPr>
        <p:spPr>
          <a:xfrm>
            <a:off x="2282329" y="2296622"/>
            <a:ext cx="1850809" cy="55599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C03A3731-63EF-695A-FCD5-28A58B03820E}"/>
              </a:ext>
            </a:extLst>
          </p:cNvPr>
          <p:cNvSpPr/>
          <p:nvPr/>
        </p:nvSpPr>
        <p:spPr>
          <a:xfrm>
            <a:off x="2966908" y="4071699"/>
            <a:ext cx="1400852" cy="420858"/>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6" name="四角形: 角を丸くする 15">
            <a:extLst>
              <a:ext uri="{FF2B5EF4-FFF2-40B4-BE49-F238E27FC236}">
                <a16:creationId xmlns:a16="http://schemas.microsoft.com/office/drawing/2014/main" id="{28D7BA11-031E-87F4-D298-217ECB3F3664}"/>
              </a:ext>
            </a:extLst>
          </p:cNvPr>
          <p:cNvSpPr/>
          <p:nvPr/>
        </p:nvSpPr>
        <p:spPr>
          <a:xfrm>
            <a:off x="5385854" y="3136564"/>
            <a:ext cx="1185031" cy="357999"/>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四角形: 角を丸くする 16">
            <a:extLst>
              <a:ext uri="{FF2B5EF4-FFF2-40B4-BE49-F238E27FC236}">
                <a16:creationId xmlns:a16="http://schemas.microsoft.com/office/drawing/2014/main" id="{F45EE65F-6BFF-5A84-9048-002B358BDCA1}"/>
              </a:ext>
            </a:extLst>
          </p:cNvPr>
          <p:cNvSpPr/>
          <p:nvPr/>
        </p:nvSpPr>
        <p:spPr>
          <a:xfrm>
            <a:off x="4453754" y="3565042"/>
            <a:ext cx="1642246" cy="902223"/>
          </a:xfrm>
          <a:prstGeom prst="roundRect">
            <a:avLst>
              <a:gd name="adj" fmla="val 10019"/>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BC70D65E-3276-11FA-D01D-F14830F456BC}"/>
              </a:ext>
            </a:extLst>
          </p:cNvPr>
          <p:cNvSpPr/>
          <p:nvPr/>
        </p:nvSpPr>
        <p:spPr>
          <a:xfrm>
            <a:off x="4444246" y="1429358"/>
            <a:ext cx="1410359" cy="1496303"/>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1134D69-22C5-C974-4D9A-84055DC6B9DC}"/>
              </a:ext>
            </a:extLst>
          </p:cNvPr>
          <p:cNvSpPr/>
          <p:nvPr/>
        </p:nvSpPr>
        <p:spPr>
          <a:xfrm>
            <a:off x="6113120" y="1429359"/>
            <a:ext cx="1354601" cy="1496303"/>
          </a:xfrm>
          <a:prstGeom prst="roundRect">
            <a:avLst>
              <a:gd name="adj" fmla="val 7670"/>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06F17EC-A65A-3FC0-61D1-35AF44E46E56}"/>
              </a:ext>
            </a:extLst>
          </p:cNvPr>
          <p:cNvSpPr>
            <a:spLocks noGrp="1"/>
          </p:cNvSpPr>
          <p:nvPr>
            <p:ph type="title"/>
          </p:nvPr>
        </p:nvSpPr>
        <p:spPr>
          <a:xfrm>
            <a:off x="521207" y="448056"/>
            <a:ext cx="11084305" cy="640080"/>
          </a:xfrm>
        </p:spPr>
        <p:txBody>
          <a:bodyPr>
            <a:normAutofit/>
          </a:bodyPr>
          <a:lstStyle/>
          <a:p>
            <a:r>
              <a:rPr kumimoji="1" lang="ja-JP" altLang="en-US" dirty="0"/>
              <a:t>参考：</a:t>
            </a:r>
            <a:r>
              <a:rPr kumimoji="1" lang="en-US" altLang="ja-JP" dirty="0"/>
              <a:t>Vesta</a:t>
            </a:r>
            <a:r>
              <a:rPr kumimoji="1" lang="ja-JP" altLang="en-US" dirty="0"/>
              <a:t>のユーザの権限管理と権限チェックの仕組み</a:t>
            </a:r>
          </a:p>
        </p:txBody>
      </p:sp>
      <p:sp>
        <p:nvSpPr>
          <p:cNvPr id="3" name="正方形/長方形 2">
            <a:extLst>
              <a:ext uri="{FF2B5EF4-FFF2-40B4-BE49-F238E27FC236}">
                <a16:creationId xmlns:a16="http://schemas.microsoft.com/office/drawing/2014/main" id="{5E8DEA08-8BE4-0EA9-D206-0229E24DAF49}"/>
              </a:ext>
            </a:extLst>
          </p:cNvPr>
          <p:cNvSpPr/>
          <p:nvPr/>
        </p:nvSpPr>
        <p:spPr>
          <a:xfrm>
            <a:off x="359397" y="1656314"/>
            <a:ext cx="1209307"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ログインユーザ</a:t>
            </a:r>
          </a:p>
        </p:txBody>
      </p:sp>
      <p:cxnSp>
        <p:nvCxnSpPr>
          <p:cNvPr id="36" name="コネクタ: カギ線 35">
            <a:extLst>
              <a:ext uri="{FF2B5EF4-FFF2-40B4-BE49-F238E27FC236}">
                <a16:creationId xmlns:a16="http://schemas.microsoft.com/office/drawing/2014/main" id="{C6F2CC6F-D683-AEB2-7ADD-99A28A13E56B}"/>
              </a:ext>
            </a:extLst>
          </p:cNvPr>
          <p:cNvCxnSpPr>
            <a:cxnSpLocks/>
            <a:stCxn id="3" idx="2"/>
            <a:endCxn id="20" idx="1"/>
          </p:cNvCxnSpPr>
          <p:nvPr/>
        </p:nvCxnSpPr>
        <p:spPr>
          <a:xfrm rot="16200000" flipH="1">
            <a:off x="367398" y="2581933"/>
            <a:ext cx="1421791" cy="228484"/>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25721219-62BC-C316-16FD-2AB88B3DE1B8}"/>
              </a:ext>
            </a:extLst>
          </p:cNvPr>
          <p:cNvCxnSpPr>
            <a:cxnSpLocks/>
            <a:stCxn id="3" idx="2"/>
            <a:endCxn id="14" idx="1"/>
          </p:cNvCxnSpPr>
          <p:nvPr/>
        </p:nvCxnSpPr>
        <p:spPr>
          <a:xfrm rot="16200000" flipH="1">
            <a:off x="777986" y="2171344"/>
            <a:ext cx="586372" cy="214243"/>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1954F87-A02D-95CD-8EE7-4E0DB2FB67F2}"/>
              </a:ext>
            </a:extLst>
          </p:cNvPr>
          <p:cNvSpPr/>
          <p:nvPr/>
        </p:nvSpPr>
        <p:spPr>
          <a:xfrm>
            <a:off x="1178294" y="2407169"/>
            <a:ext cx="922570"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所属組織</a:t>
            </a:r>
            <a:r>
              <a:rPr kumimoji="1" lang="en-US" altLang="ja-JP" sz="1100"/>
              <a:t>1</a:t>
            </a:r>
            <a:endParaRPr kumimoji="1" lang="ja-JP" altLang="en-US" sz="1100"/>
          </a:p>
        </p:txBody>
      </p:sp>
      <p:sp>
        <p:nvSpPr>
          <p:cNvPr id="20" name="正方形/長方形 19">
            <a:extLst>
              <a:ext uri="{FF2B5EF4-FFF2-40B4-BE49-F238E27FC236}">
                <a16:creationId xmlns:a16="http://schemas.microsoft.com/office/drawing/2014/main" id="{BEE1E6DD-F16D-25BC-386C-BE398F71DAC3}"/>
              </a:ext>
            </a:extLst>
          </p:cNvPr>
          <p:cNvSpPr/>
          <p:nvPr/>
        </p:nvSpPr>
        <p:spPr>
          <a:xfrm>
            <a:off x="1192535" y="3339658"/>
            <a:ext cx="922571" cy="134825"/>
          </a:xfrm>
          <a:prstGeom prst="rect">
            <a:avLst/>
          </a:prstGeom>
          <a:solidFill>
            <a:schemeClr val="accent1">
              <a:alpha val="5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t>所属組織</a:t>
            </a:r>
            <a:r>
              <a:rPr kumimoji="1" lang="en-US" altLang="ja-JP" sz="1000"/>
              <a:t>…</a:t>
            </a:r>
            <a:endParaRPr kumimoji="1" lang="ja-JP" altLang="en-US" sz="1000"/>
          </a:p>
        </p:txBody>
      </p:sp>
      <p:sp>
        <p:nvSpPr>
          <p:cNvPr id="22" name="正方形/長方形 21">
            <a:extLst>
              <a:ext uri="{FF2B5EF4-FFF2-40B4-BE49-F238E27FC236}">
                <a16:creationId xmlns:a16="http://schemas.microsoft.com/office/drawing/2014/main" id="{235A53AF-15B3-B2B7-B04B-EDA547A11986}"/>
              </a:ext>
            </a:extLst>
          </p:cNvPr>
          <p:cNvSpPr/>
          <p:nvPr/>
        </p:nvSpPr>
        <p:spPr>
          <a:xfrm>
            <a:off x="3212518" y="2407169"/>
            <a:ext cx="891502"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r>
              <a:rPr kumimoji="1" lang="ja-JP" altLang="en-US" sz="800"/>
              <a:t>会社</a:t>
            </a:r>
            <a:r>
              <a:rPr kumimoji="1" lang="en-US" altLang="ja-JP" sz="800"/>
              <a:t>1</a:t>
            </a:r>
            <a:endParaRPr kumimoji="1" lang="ja-JP" altLang="en-US" sz="800"/>
          </a:p>
        </p:txBody>
      </p:sp>
      <p:sp>
        <p:nvSpPr>
          <p:cNvPr id="23" name="正方形/長方形 22">
            <a:extLst>
              <a:ext uri="{FF2B5EF4-FFF2-40B4-BE49-F238E27FC236}">
                <a16:creationId xmlns:a16="http://schemas.microsoft.com/office/drawing/2014/main" id="{F8979D25-41CE-4353-A65B-D824279CEF25}"/>
              </a:ext>
            </a:extLst>
          </p:cNvPr>
          <p:cNvSpPr/>
          <p:nvPr/>
        </p:nvSpPr>
        <p:spPr>
          <a:xfrm>
            <a:off x="4517751" y="1527384"/>
            <a:ext cx="1261962" cy="768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100"/>
              <a:t>SBU1</a:t>
            </a:r>
            <a:endParaRPr kumimoji="1" lang="ja-JP" altLang="en-US" sz="1100"/>
          </a:p>
        </p:txBody>
      </p:sp>
      <p:sp>
        <p:nvSpPr>
          <p:cNvPr id="24" name="正方形/長方形 23">
            <a:extLst>
              <a:ext uri="{FF2B5EF4-FFF2-40B4-BE49-F238E27FC236}">
                <a16:creationId xmlns:a16="http://schemas.microsoft.com/office/drawing/2014/main" id="{DB4B515E-8715-296C-97BC-DBC8AFE24066}"/>
              </a:ext>
            </a:extLst>
          </p:cNvPr>
          <p:cNvSpPr/>
          <p:nvPr/>
        </p:nvSpPr>
        <p:spPr>
          <a:xfrm>
            <a:off x="10529289" y="1544151"/>
            <a:ext cx="1209307"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案件</a:t>
            </a:r>
          </a:p>
        </p:txBody>
      </p:sp>
      <p:sp>
        <p:nvSpPr>
          <p:cNvPr id="25" name="正方形/長方形 24">
            <a:extLst>
              <a:ext uri="{FF2B5EF4-FFF2-40B4-BE49-F238E27FC236}">
                <a16:creationId xmlns:a16="http://schemas.microsoft.com/office/drawing/2014/main" id="{902367B6-1E44-4749-D914-904C4D092862}"/>
              </a:ext>
            </a:extLst>
          </p:cNvPr>
          <p:cNvSpPr/>
          <p:nvPr/>
        </p:nvSpPr>
        <p:spPr>
          <a:xfrm>
            <a:off x="9584409" y="3819369"/>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a:t>
            </a:r>
            <a:r>
              <a:rPr kumimoji="1" lang="en-US" altLang="ja-JP" sz="900">
                <a:solidFill>
                  <a:schemeClr val="tx1"/>
                </a:solidFill>
              </a:rPr>
              <a:t>SBU</a:t>
            </a:r>
            <a:endParaRPr kumimoji="1" lang="ja-JP" altLang="en-US" sz="900">
              <a:solidFill>
                <a:schemeClr val="tx1"/>
              </a:solidFill>
            </a:endParaRPr>
          </a:p>
        </p:txBody>
      </p:sp>
      <p:sp>
        <p:nvSpPr>
          <p:cNvPr id="30" name="正方形/長方形 29">
            <a:extLst>
              <a:ext uri="{FF2B5EF4-FFF2-40B4-BE49-F238E27FC236}">
                <a16:creationId xmlns:a16="http://schemas.microsoft.com/office/drawing/2014/main" id="{6CC104B1-D1D2-AE1D-1997-18EA1FF1DAC0}"/>
              </a:ext>
            </a:extLst>
          </p:cNvPr>
          <p:cNvSpPr/>
          <p:nvPr/>
        </p:nvSpPr>
        <p:spPr>
          <a:xfrm>
            <a:off x="8676105" y="4281322"/>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a:t>
            </a:r>
            <a:r>
              <a:rPr kumimoji="1" lang="en-US" altLang="ja-JP" sz="900">
                <a:solidFill>
                  <a:schemeClr val="tx1"/>
                </a:solidFill>
              </a:rPr>
              <a:t>BG/FU</a:t>
            </a:r>
            <a:endParaRPr kumimoji="1" lang="ja-JP" altLang="en-US" sz="900">
              <a:solidFill>
                <a:schemeClr val="tx1"/>
              </a:solidFill>
            </a:endParaRPr>
          </a:p>
        </p:txBody>
      </p:sp>
      <p:sp>
        <p:nvSpPr>
          <p:cNvPr id="31" name="正方形/長方形 30">
            <a:extLst>
              <a:ext uri="{FF2B5EF4-FFF2-40B4-BE49-F238E27FC236}">
                <a16:creationId xmlns:a16="http://schemas.microsoft.com/office/drawing/2014/main" id="{5237094F-F59F-F740-2EA9-DD1C9199D751}"/>
              </a:ext>
            </a:extLst>
          </p:cNvPr>
          <p:cNvSpPr/>
          <p:nvPr/>
        </p:nvSpPr>
        <p:spPr>
          <a:xfrm>
            <a:off x="4517751" y="2352339"/>
            <a:ext cx="1261962" cy="21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SBU2</a:t>
            </a:r>
            <a:endParaRPr kumimoji="1" lang="ja-JP" altLang="en-US" sz="1100"/>
          </a:p>
        </p:txBody>
      </p:sp>
      <p:sp>
        <p:nvSpPr>
          <p:cNvPr id="32" name="正方形/長方形 31">
            <a:extLst>
              <a:ext uri="{FF2B5EF4-FFF2-40B4-BE49-F238E27FC236}">
                <a16:creationId xmlns:a16="http://schemas.microsoft.com/office/drawing/2014/main" id="{D40B95CB-97ED-1677-A890-7B693CAD16FA}"/>
              </a:ext>
            </a:extLst>
          </p:cNvPr>
          <p:cNvSpPr/>
          <p:nvPr/>
        </p:nvSpPr>
        <p:spPr>
          <a:xfrm>
            <a:off x="4517751" y="2619353"/>
            <a:ext cx="1261962" cy="222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SBU…30</a:t>
            </a:r>
            <a:endParaRPr kumimoji="1" lang="ja-JP" altLang="en-US" sz="1100"/>
          </a:p>
        </p:txBody>
      </p:sp>
      <p:cxnSp>
        <p:nvCxnSpPr>
          <p:cNvPr id="34" name="直線矢印コネクタ 33">
            <a:extLst>
              <a:ext uri="{FF2B5EF4-FFF2-40B4-BE49-F238E27FC236}">
                <a16:creationId xmlns:a16="http://schemas.microsoft.com/office/drawing/2014/main" id="{885184D4-39D0-418B-BB9C-53A8E19EBC39}"/>
              </a:ext>
            </a:extLst>
          </p:cNvPr>
          <p:cNvCxnSpPr>
            <a:cxnSpLocks/>
            <a:stCxn id="14" idx="3"/>
            <a:endCxn id="43" idx="1"/>
          </p:cNvCxnSpPr>
          <p:nvPr/>
        </p:nvCxnSpPr>
        <p:spPr>
          <a:xfrm flipV="1">
            <a:off x="2100864" y="2565694"/>
            <a:ext cx="250962" cy="5958"/>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97713ACD-B126-C9EF-EF76-707C3F84A13F}"/>
              </a:ext>
            </a:extLst>
          </p:cNvPr>
          <p:cNvCxnSpPr>
            <a:cxnSpLocks/>
            <a:stCxn id="22" idx="3"/>
            <a:endCxn id="23" idx="1"/>
          </p:cNvCxnSpPr>
          <p:nvPr/>
        </p:nvCxnSpPr>
        <p:spPr>
          <a:xfrm flipV="1">
            <a:off x="4104020" y="1911852"/>
            <a:ext cx="413731" cy="659800"/>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FDAC32E1-DA13-CB64-CAE8-617F5C27F106}"/>
              </a:ext>
            </a:extLst>
          </p:cNvPr>
          <p:cNvSpPr/>
          <p:nvPr/>
        </p:nvSpPr>
        <p:spPr>
          <a:xfrm>
            <a:off x="2431791" y="3339658"/>
            <a:ext cx="1104499" cy="134825"/>
          </a:xfrm>
          <a:prstGeom prst="rect">
            <a:avLst/>
          </a:prstGeom>
          <a:solidFill>
            <a:schemeClr val="accent1">
              <a:alpha val="5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t>会社</a:t>
            </a:r>
            <a:r>
              <a:rPr kumimoji="1" lang="en-US" altLang="ja-JP" sz="1000"/>
              <a:t>…</a:t>
            </a:r>
            <a:endParaRPr kumimoji="1" lang="ja-JP" altLang="en-US" sz="1000"/>
          </a:p>
        </p:txBody>
      </p:sp>
      <p:cxnSp>
        <p:nvCxnSpPr>
          <p:cNvPr id="49" name="直線矢印コネクタ 48">
            <a:extLst>
              <a:ext uri="{FF2B5EF4-FFF2-40B4-BE49-F238E27FC236}">
                <a16:creationId xmlns:a16="http://schemas.microsoft.com/office/drawing/2014/main" id="{C261EE14-8339-4506-C39C-36552CF2D32E}"/>
              </a:ext>
            </a:extLst>
          </p:cNvPr>
          <p:cNvCxnSpPr>
            <a:cxnSpLocks/>
            <a:stCxn id="20" idx="3"/>
            <a:endCxn id="47" idx="1"/>
          </p:cNvCxnSpPr>
          <p:nvPr/>
        </p:nvCxnSpPr>
        <p:spPr>
          <a:xfrm>
            <a:off x="2115106" y="3407071"/>
            <a:ext cx="316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7BCBA03E-B75E-5C68-2DA3-1BDA87E4E5AE}"/>
              </a:ext>
            </a:extLst>
          </p:cNvPr>
          <p:cNvCxnSpPr>
            <a:cxnSpLocks/>
            <a:stCxn id="22" idx="3"/>
            <a:endCxn id="32" idx="1"/>
          </p:cNvCxnSpPr>
          <p:nvPr/>
        </p:nvCxnSpPr>
        <p:spPr>
          <a:xfrm>
            <a:off x="4104020" y="2571652"/>
            <a:ext cx="413731" cy="159200"/>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D4009FD4-AC52-E66B-C63A-BD09BC6D5891}"/>
              </a:ext>
            </a:extLst>
          </p:cNvPr>
          <p:cNvCxnSpPr>
            <a:cxnSpLocks/>
            <a:stCxn id="22" idx="3"/>
            <a:endCxn id="31" idx="1"/>
          </p:cNvCxnSpPr>
          <p:nvPr/>
        </p:nvCxnSpPr>
        <p:spPr>
          <a:xfrm flipV="1">
            <a:off x="4104020" y="2460185"/>
            <a:ext cx="413731" cy="111467"/>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25EA329D-F952-874C-9167-A01A40CEA914}"/>
              </a:ext>
            </a:extLst>
          </p:cNvPr>
          <p:cNvCxnSpPr>
            <a:cxnSpLocks/>
            <a:endCxn id="25" idx="3"/>
          </p:cNvCxnSpPr>
          <p:nvPr/>
        </p:nvCxnSpPr>
        <p:spPr>
          <a:xfrm rot="5400000">
            <a:off x="9873608" y="2723516"/>
            <a:ext cx="2180445" cy="340227"/>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2A0607BD-B431-B001-7914-D3311AA2F16A}"/>
              </a:ext>
            </a:extLst>
          </p:cNvPr>
          <p:cNvCxnSpPr>
            <a:cxnSpLocks/>
            <a:stCxn id="25" idx="2"/>
            <a:endCxn id="30" idx="3"/>
          </p:cNvCxnSpPr>
          <p:nvPr/>
        </p:nvCxnSpPr>
        <p:spPr>
          <a:xfrm rot="5400000">
            <a:off x="9888503" y="4145245"/>
            <a:ext cx="297470" cy="30365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374F6536-C072-7871-2BAC-84D85ECA94CE}"/>
              </a:ext>
            </a:extLst>
          </p:cNvPr>
          <p:cNvSpPr/>
          <p:nvPr/>
        </p:nvSpPr>
        <p:spPr>
          <a:xfrm>
            <a:off x="6187481" y="1517943"/>
            <a:ext cx="1209307" cy="786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100"/>
              <a:t>BG/FU 1</a:t>
            </a:r>
            <a:endParaRPr kumimoji="1" lang="ja-JP" altLang="en-US" sz="1100"/>
          </a:p>
        </p:txBody>
      </p:sp>
      <p:sp>
        <p:nvSpPr>
          <p:cNvPr id="70" name="正方形/長方形 69">
            <a:extLst>
              <a:ext uri="{FF2B5EF4-FFF2-40B4-BE49-F238E27FC236}">
                <a16:creationId xmlns:a16="http://schemas.microsoft.com/office/drawing/2014/main" id="{EBA4108F-C5D1-C513-C8FC-1C839393B27D}"/>
              </a:ext>
            </a:extLst>
          </p:cNvPr>
          <p:cNvSpPr/>
          <p:nvPr/>
        </p:nvSpPr>
        <p:spPr>
          <a:xfrm>
            <a:off x="6187481" y="2352339"/>
            <a:ext cx="1209307" cy="21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BG/FU 2</a:t>
            </a:r>
            <a:endParaRPr kumimoji="1" lang="ja-JP" altLang="en-US" sz="1100"/>
          </a:p>
        </p:txBody>
      </p:sp>
      <p:sp>
        <p:nvSpPr>
          <p:cNvPr id="71" name="正方形/長方形 70">
            <a:extLst>
              <a:ext uri="{FF2B5EF4-FFF2-40B4-BE49-F238E27FC236}">
                <a16:creationId xmlns:a16="http://schemas.microsoft.com/office/drawing/2014/main" id="{12EE39C6-62C5-7E7F-4DC6-4836C80152D4}"/>
              </a:ext>
            </a:extLst>
          </p:cNvPr>
          <p:cNvSpPr/>
          <p:nvPr/>
        </p:nvSpPr>
        <p:spPr>
          <a:xfrm>
            <a:off x="6187481" y="2619353"/>
            <a:ext cx="1209307" cy="222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BG/FU ….</a:t>
            </a:r>
            <a:endParaRPr kumimoji="1" lang="ja-JP" altLang="en-US" sz="1100"/>
          </a:p>
        </p:txBody>
      </p:sp>
      <p:cxnSp>
        <p:nvCxnSpPr>
          <p:cNvPr id="72" name="直線矢印コネクタ 71">
            <a:extLst>
              <a:ext uri="{FF2B5EF4-FFF2-40B4-BE49-F238E27FC236}">
                <a16:creationId xmlns:a16="http://schemas.microsoft.com/office/drawing/2014/main" id="{4921C31D-C8BC-B720-7C2B-B9A642BDC8C8}"/>
              </a:ext>
            </a:extLst>
          </p:cNvPr>
          <p:cNvCxnSpPr>
            <a:cxnSpLocks/>
            <a:stCxn id="23" idx="3"/>
            <a:endCxn id="69" idx="1"/>
          </p:cNvCxnSpPr>
          <p:nvPr/>
        </p:nvCxnSpPr>
        <p:spPr>
          <a:xfrm flipV="1">
            <a:off x="5779713" y="1910980"/>
            <a:ext cx="407768" cy="872"/>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C64ECFD-CE3A-9193-84D7-B5DA93B8C6D9}"/>
              </a:ext>
            </a:extLst>
          </p:cNvPr>
          <p:cNvCxnSpPr>
            <a:cxnSpLocks/>
            <a:endCxn id="70" idx="1"/>
          </p:cNvCxnSpPr>
          <p:nvPr/>
        </p:nvCxnSpPr>
        <p:spPr>
          <a:xfrm>
            <a:off x="5779712" y="2454870"/>
            <a:ext cx="407769" cy="531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31D8860A-0F06-172F-DDD3-35E96DDDF1E9}"/>
              </a:ext>
            </a:extLst>
          </p:cNvPr>
          <p:cNvCxnSpPr>
            <a:cxnSpLocks/>
          </p:cNvCxnSpPr>
          <p:nvPr/>
        </p:nvCxnSpPr>
        <p:spPr>
          <a:xfrm>
            <a:off x="5727058" y="2765498"/>
            <a:ext cx="460423"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18B9EDF3-C735-2757-3267-688AB6E83A50}"/>
              </a:ext>
            </a:extLst>
          </p:cNvPr>
          <p:cNvSpPr/>
          <p:nvPr/>
        </p:nvSpPr>
        <p:spPr>
          <a:xfrm>
            <a:off x="5428453" y="3201379"/>
            <a:ext cx="1067539" cy="2426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900"/>
              <a:t>Region</a:t>
            </a:r>
            <a:endParaRPr kumimoji="1" lang="ja-JP" altLang="en-US" sz="900"/>
          </a:p>
        </p:txBody>
      </p:sp>
      <p:sp>
        <p:nvSpPr>
          <p:cNvPr id="87" name="正方形/長方形 86">
            <a:extLst>
              <a:ext uri="{FF2B5EF4-FFF2-40B4-BE49-F238E27FC236}">
                <a16:creationId xmlns:a16="http://schemas.microsoft.com/office/drawing/2014/main" id="{6EB0BF99-AC7E-322F-8073-962EEDAAC5F2}"/>
              </a:ext>
            </a:extLst>
          </p:cNvPr>
          <p:cNvSpPr/>
          <p:nvPr/>
        </p:nvSpPr>
        <p:spPr>
          <a:xfrm>
            <a:off x="4517750" y="3600739"/>
            <a:ext cx="1537610" cy="393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r>
              <a:rPr kumimoji="1" lang="en-US" altLang="ja-JP" sz="900"/>
              <a:t>MCC</a:t>
            </a:r>
            <a:endParaRPr kumimoji="1" lang="ja-JP" altLang="en-US" sz="900"/>
          </a:p>
        </p:txBody>
      </p:sp>
      <p:cxnSp>
        <p:nvCxnSpPr>
          <p:cNvPr id="92" name="コネクタ: カギ線 91">
            <a:extLst>
              <a:ext uri="{FF2B5EF4-FFF2-40B4-BE49-F238E27FC236}">
                <a16:creationId xmlns:a16="http://schemas.microsoft.com/office/drawing/2014/main" id="{8F33C723-EFCF-CD61-2188-226A6409BC20}"/>
              </a:ext>
            </a:extLst>
          </p:cNvPr>
          <p:cNvCxnSpPr>
            <a:cxnSpLocks/>
            <a:stCxn id="22" idx="2"/>
            <a:endCxn id="17" idx="1"/>
          </p:cNvCxnSpPr>
          <p:nvPr/>
        </p:nvCxnSpPr>
        <p:spPr>
          <a:xfrm rot="16200000" flipH="1">
            <a:off x="3416002" y="2978401"/>
            <a:ext cx="1280019" cy="79548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064AC47D-AEBD-16C1-B76E-B3B3C975730C}"/>
              </a:ext>
            </a:extLst>
          </p:cNvPr>
          <p:cNvSpPr/>
          <p:nvPr/>
        </p:nvSpPr>
        <p:spPr>
          <a:xfrm>
            <a:off x="1151588" y="5742374"/>
            <a:ext cx="1420309" cy="235786"/>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制度会計部 連結</a:t>
            </a:r>
            <a:r>
              <a:rPr kumimoji="1" lang="en-US" altLang="ja-JP" sz="800"/>
              <a:t>BS/CF</a:t>
            </a:r>
            <a:r>
              <a:rPr kumimoji="1" lang="ja-JP" altLang="en-US" sz="800"/>
              <a:t>担当</a:t>
            </a:r>
          </a:p>
        </p:txBody>
      </p:sp>
      <p:cxnSp>
        <p:nvCxnSpPr>
          <p:cNvPr id="102" name="コネクタ: カギ線 101">
            <a:extLst>
              <a:ext uri="{FF2B5EF4-FFF2-40B4-BE49-F238E27FC236}">
                <a16:creationId xmlns:a16="http://schemas.microsoft.com/office/drawing/2014/main" id="{E69FE87E-A679-6B99-D594-740A09AD2CEC}"/>
              </a:ext>
            </a:extLst>
          </p:cNvPr>
          <p:cNvCxnSpPr>
            <a:cxnSpLocks/>
            <a:stCxn id="3" idx="2"/>
          </p:cNvCxnSpPr>
          <p:nvPr/>
        </p:nvCxnSpPr>
        <p:spPr>
          <a:xfrm rot="16200000" flipH="1">
            <a:off x="-510933" y="3460264"/>
            <a:ext cx="3137504"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コネクタ: カギ線 105">
            <a:extLst>
              <a:ext uri="{FF2B5EF4-FFF2-40B4-BE49-F238E27FC236}">
                <a16:creationId xmlns:a16="http://schemas.microsoft.com/office/drawing/2014/main" id="{8FC16FBD-4D7E-91A3-0C23-3C133BB55CE7}"/>
              </a:ext>
            </a:extLst>
          </p:cNvPr>
          <p:cNvCxnSpPr>
            <a:cxnSpLocks/>
            <a:stCxn id="3" idx="2"/>
            <a:endCxn id="101" idx="1"/>
          </p:cNvCxnSpPr>
          <p:nvPr/>
        </p:nvCxnSpPr>
        <p:spPr>
          <a:xfrm rot="16200000" flipH="1">
            <a:off x="-879674" y="3829004"/>
            <a:ext cx="3874987" cy="187537"/>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60BE430E-03FA-07C3-9A3C-04D6C3CDF6CA}"/>
              </a:ext>
            </a:extLst>
          </p:cNvPr>
          <p:cNvSpPr/>
          <p:nvPr/>
        </p:nvSpPr>
        <p:spPr>
          <a:xfrm>
            <a:off x="9584410" y="2460831"/>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chemeClr val="tx1"/>
                </a:solidFill>
              </a:rPr>
              <a:t>原価センタコード</a:t>
            </a:r>
            <a:endParaRPr kumimoji="1" lang="en-US" altLang="ja-JP" sz="900">
              <a:solidFill>
                <a:schemeClr val="tx1"/>
              </a:solidFill>
            </a:endParaRPr>
          </a:p>
          <a:p>
            <a:pPr algn="ctr"/>
            <a:r>
              <a:rPr kumimoji="1" lang="ja-JP" altLang="en-US" sz="900">
                <a:solidFill>
                  <a:schemeClr val="tx1"/>
                </a:solidFill>
              </a:rPr>
              <a:t>コストセンタ</a:t>
            </a:r>
          </a:p>
        </p:txBody>
      </p:sp>
      <p:cxnSp>
        <p:nvCxnSpPr>
          <p:cNvPr id="6" name="コネクタ: カギ線 5">
            <a:extLst>
              <a:ext uri="{FF2B5EF4-FFF2-40B4-BE49-F238E27FC236}">
                <a16:creationId xmlns:a16="http://schemas.microsoft.com/office/drawing/2014/main" id="{8D5240BF-18BE-AF30-34B7-B68883925A9B}"/>
              </a:ext>
            </a:extLst>
          </p:cNvPr>
          <p:cNvCxnSpPr>
            <a:cxnSpLocks/>
            <a:endCxn id="4" idx="3"/>
          </p:cNvCxnSpPr>
          <p:nvPr/>
        </p:nvCxnSpPr>
        <p:spPr>
          <a:xfrm rot="5400000">
            <a:off x="10573163" y="2064531"/>
            <a:ext cx="781338" cy="34022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D36ED5B-ABAD-2333-E717-2140F4C132D6}"/>
              </a:ext>
            </a:extLst>
          </p:cNvPr>
          <p:cNvSpPr/>
          <p:nvPr/>
        </p:nvSpPr>
        <p:spPr>
          <a:xfrm>
            <a:off x="9584408" y="2007985"/>
            <a:ext cx="1209307" cy="328966"/>
          </a:xfrm>
          <a:prstGeom prst="roundRect">
            <a:avLst>
              <a:gd name="adj" fmla="val 6244"/>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45720" rIns="36000" bIns="45720" rtlCol="0" anchor="ctr"/>
          <a:lstStyle/>
          <a:p>
            <a:pPr algn="ctr"/>
            <a:r>
              <a:rPr kumimoji="1" lang="en-US" altLang="ja-JP" sz="900">
                <a:solidFill>
                  <a:schemeClr val="tx1"/>
                </a:solidFill>
              </a:rPr>
              <a:t>閲覧可能部署</a:t>
            </a:r>
            <a:r>
              <a:rPr kumimoji="1" lang="en-US" altLang="ja-JP" sz="800">
                <a:solidFill>
                  <a:schemeClr val="tx1"/>
                </a:solidFill>
              </a:rPr>
              <a:t>１～１０</a:t>
            </a:r>
            <a:r>
              <a:rPr kumimoji="1" lang="ja-JP" altLang="en-US" sz="800">
                <a:solidFill>
                  <a:schemeClr val="tx1"/>
                </a:solidFill>
              </a:rPr>
              <a:t>（組織＋個人</a:t>
            </a:r>
            <a:r>
              <a:rPr kumimoji="1" lang="en-US" altLang="ja-JP" sz="800">
                <a:solidFill>
                  <a:schemeClr val="tx1"/>
                </a:solidFill>
              </a:rPr>
              <a:t>Max10</a:t>
            </a:r>
            <a:r>
              <a:rPr kumimoji="1" lang="ja-JP" altLang="en-US" sz="800">
                <a:solidFill>
                  <a:schemeClr val="tx1"/>
                </a:solidFill>
              </a:rPr>
              <a:t>件、自由に選べる）</a:t>
            </a:r>
            <a:endParaRPr kumimoji="1" lang="en-US" altLang="ja-JP" sz="800">
              <a:solidFill>
                <a:schemeClr val="tx1"/>
              </a:solidFill>
            </a:endParaRPr>
          </a:p>
        </p:txBody>
      </p:sp>
      <p:sp>
        <p:nvSpPr>
          <p:cNvPr id="42" name="正方形/長方形 41">
            <a:extLst>
              <a:ext uri="{FF2B5EF4-FFF2-40B4-BE49-F238E27FC236}">
                <a16:creationId xmlns:a16="http://schemas.microsoft.com/office/drawing/2014/main" id="{09C4FD80-A838-442B-7602-0DE9AA3A55AF}"/>
              </a:ext>
            </a:extLst>
          </p:cNvPr>
          <p:cNvSpPr/>
          <p:nvPr/>
        </p:nvSpPr>
        <p:spPr>
          <a:xfrm>
            <a:off x="9584408" y="2913677"/>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rgbClr val="C00000"/>
                </a:solidFill>
              </a:rPr>
              <a:t>資産所管部署</a:t>
            </a:r>
            <a:r>
              <a:rPr kumimoji="1" lang="en-US" altLang="ja-JP" sz="900">
                <a:solidFill>
                  <a:srgbClr val="C00000"/>
                </a:solidFill>
              </a:rPr>
              <a:t>/</a:t>
            </a:r>
            <a:r>
              <a:rPr kumimoji="1" lang="ja-JP" altLang="en-US" sz="900">
                <a:solidFill>
                  <a:srgbClr val="C00000"/>
                </a:solidFill>
              </a:rPr>
              <a:t>所属組織</a:t>
            </a:r>
          </a:p>
        </p:txBody>
      </p:sp>
      <p:sp>
        <p:nvSpPr>
          <p:cNvPr id="43" name="正方形/長方形 42">
            <a:extLst>
              <a:ext uri="{FF2B5EF4-FFF2-40B4-BE49-F238E27FC236}">
                <a16:creationId xmlns:a16="http://schemas.microsoft.com/office/drawing/2014/main" id="{FBE52D44-8F0B-63E1-811D-1A28A2B0123E}"/>
              </a:ext>
            </a:extLst>
          </p:cNvPr>
          <p:cNvSpPr/>
          <p:nvPr/>
        </p:nvSpPr>
        <p:spPr>
          <a:xfrm>
            <a:off x="2351826" y="2401211"/>
            <a:ext cx="697070" cy="328966"/>
          </a:xfrm>
          <a:prstGeom prst="rect">
            <a:avLst/>
          </a:prstGeom>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00"/>
              <a:t>MCC</a:t>
            </a:r>
            <a:r>
              <a:rPr kumimoji="1" lang="ja-JP" altLang="en-US" sz="900"/>
              <a:t>場所</a:t>
            </a:r>
          </a:p>
        </p:txBody>
      </p:sp>
      <p:cxnSp>
        <p:nvCxnSpPr>
          <p:cNvPr id="65" name="直線矢印コネクタ 64">
            <a:extLst>
              <a:ext uri="{FF2B5EF4-FFF2-40B4-BE49-F238E27FC236}">
                <a16:creationId xmlns:a16="http://schemas.microsoft.com/office/drawing/2014/main" id="{E037CD59-68E9-BA28-543A-FBE9C6448940}"/>
              </a:ext>
            </a:extLst>
          </p:cNvPr>
          <p:cNvCxnSpPr>
            <a:cxnSpLocks/>
            <a:stCxn id="43" idx="3"/>
            <a:endCxn id="22" idx="1"/>
          </p:cNvCxnSpPr>
          <p:nvPr/>
        </p:nvCxnSpPr>
        <p:spPr>
          <a:xfrm>
            <a:off x="3048896" y="2565694"/>
            <a:ext cx="163622" cy="5958"/>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34B7B73C-05A0-025A-5EE4-BD55CA2389CE}"/>
              </a:ext>
            </a:extLst>
          </p:cNvPr>
          <p:cNvSpPr/>
          <p:nvPr/>
        </p:nvSpPr>
        <p:spPr>
          <a:xfrm>
            <a:off x="3037499" y="4117171"/>
            <a:ext cx="1261962"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rgbClr val="FF0000"/>
                </a:solidFill>
              </a:rPr>
              <a:t>コストセンタ操作者</a:t>
            </a:r>
            <a:r>
              <a:rPr kumimoji="1" lang="en-US" altLang="ja-JP" sz="800">
                <a:solidFill>
                  <a:srgbClr val="FF0000"/>
                </a:solidFill>
              </a:rPr>
              <a:t>(</a:t>
            </a:r>
            <a:r>
              <a:rPr kumimoji="1" lang="ja-JP" altLang="en-US" sz="800">
                <a:solidFill>
                  <a:srgbClr val="FF0000"/>
                </a:solidFill>
              </a:rPr>
              <a:t>組織コードで設定</a:t>
            </a:r>
            <a:r>
              <a:rPr kumimoji="1" lang="en-US" altLang="ja-JP" sz="800">
                <a:solidFill>
                  <a:srgbClr val="FF0000"/>
                </a:solidFill>
              </a:rPr>
              <a:t>)</a:t>
            </a:r>
            <a:endParaRPr kumimoji="1" lang="ja-JP" altLang="en-US" sz="800">
              <a:solidFill>
                <a:srgbClr val="FF0000"/>
              </a:solidFill>
            </a:endParaRPr>
          </a:p>
        </p:txBody>
      </p:sp>
      <p:sp>
        <p:nvSpPr>
          <p:cNvPr id="82" name="フローチャート: 判断 81">
            <a:extLst>
              <a:ext uri="{FF2B5EF4-FFF2-40B4-BE49-F238E27FC236}">
                <a16:creationId xmlns:a16="http://schemas.microsoft.com/office/drawing/2014/main" id="{0A40647E-B650-7F02-5D32-9FADD7FEFED4}"/>
              </a:ext>
            </a:extLst>
          </p:cNvPr>
          <p:cNvSpPr/>
          <p:nvPr/>
        </p:nvSpPr>
        <p:spPr>
          <a:xfrm>
            <a:off x="2800754"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フローチャート: 判断 82">
            <a:extLst>
              <a:ext uri="{FF2B5EF4-FFF2-40B4-BE49-F238E27FC236}">
                <a16:creationId xmlns:a16="http://schemas.microsoft.com/office/drawing/2014/main" id="{1E39B155-AC42-353B-A989-F797FAC5052F}"/>
              </a:ext>
            </a:extLst>
          </p:cNvPr>
          <p:cNvSpPr/>
          <p:nvPr/>
        </p:nvSpPr>
        <p:spPr>
          <a:xfrm>
            <a:off x="3780733"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コネクタ: カギ線 85">
            <a:extLst>
              <a:ext uri="{FF2B5EF4-FFF2-40B4-BE49-F238E27FC236}">
                <a16:creationId xmlns:a16="http://schemas.microsoft.com/office/drawing/2014/main" id="{B7E6E765-51CC-93CE-78FB-2ACFBE92ABE4}"/>
              </a:ext>
            </a:extLst>
          </p:cNvPr>
          <p:cNvCxnSpPr>
            <a:cxnSpLocks/>
            <a:stCxn id="83" idx="2"/>
            <a:endCxn id="91" idx="1"/>
          </p:cNvCxnSpPr>
          <p:nvPr/>
        </p:nvCxnSpPr>
        <p:spPr>
          <a:xfrm rot="16200000" flipH="1">
            <a:off x="6308069" y="254667"/>
            <a:ext cx="771863" cy="5780814"/>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E63B9446-4BDF-0170-F57A-B3BCFD0B6012}"/>
              </a:ext>
            </a:extLst>
          </p:cNvPr>
          <p:cNvSpPr/>
          <p:nvPr/>
        </p:nvSpPr>
        <p:spPr>
          <a:xfrm>
            <a:off x="9584407" y="3366523"/>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所管会社</a:t>
            </a:r>
          </a:p>
        </p:txBody>
      </p:sp>
      <p:cxnSp>
        <p:nvCxnSpPr>
          <p:cNvPr id="94" name="コネクタ: カギ線 93">
            <a:extLst>
              <a:ext uri="{FF2B5EF4-FFF2-40B4-BE49-F238E27FC236}">
                <a16:creationId xmlns:a16="http://schemas.microsoft.com/office/drawing/2014/main" id="{9AF84EDE-0BEF-B377-46A7-6F194DD6EA73}"/>
              </a:ext>
            </a:extLst>
          </p:cNvPr>
          <p:cNvCxnSpPr>
            <a:cxnSpLocks/>
          </p:cNvCxnSpPr>
          <p:nvPr/>
        </p:nvCxnSpPr>
        <p:spPr>
          <a:xfrm rot="5400000">
            <a:off x="10842764" y="1844388"/>
            <a:ext cx="242131" cy="34022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コネクタ: カギ線 97">
            <a:extLst>
              <a:ext uri="{FF2B5EF4-FFF2-40B4-BE49-F238E27FC236}">
                <a16:creationId xmlns:a16="http://schemas.microsoft.com/office/drawing/2014/main" id="{C057C24D-1FE1-52CB-E903-FC40626B38F5}"/>
              </a:ext>
            </a:extLst>
          </p:cNvPr>
          <p:cNvCxnSpPr>
            <a:cxnSpLocks/>
            <a:endCxn id="91" idx="3"/>
          </p:cNvCxnSpPr>
          <p:nvPr/>
        </p:nvCxnSpPr>
        <p:spPr>
          <a:xfrm rot="5400000">
            <a:off x="10003476" y="2400536"/>
            <a:ext cx="1920708" cy="34023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1E6156-15EB-F0C9-FE2A-28AB9EFAEDB6}"/>
              </a:ext>
            </a:extLst>
          </p:cNvPr>
          <p:cNvCxnSpPr>
            <a:cxnSpLocks/>
            <a:endCxn id="42" idx="3"/>
          </p:cNvCxnSpPr>
          <p:nvPr/>
        </p:nvCxnSpPr>
        <p:spPr>
          <a:xfrm rot="5400000">
            <a:off x="10298479" y="2242693"/>
            <a:ext cx="1330703" cy="34023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A9B17A5A-1700-8C2C-5756-E0D163542ECD}"/>
              </a:ext>
            </a:extLst>
          </p:cNvPr>
          <p:cNvCxnSpPr>
            <a:cxnSpLocks/>
            <a:stCxn id="152" idx="3"/>
            <a:endCxn id="25" idx="1"/>
          </p:cNvCxnSpPr>
          <p:nvPr/>
        </p:nvCxnSpPr>
        <p:spPr>
          <a:xfrm>
            <a:off x="5781704" y="2826163"/>
            <a:ext cx="3802705" cy="1157689"/>
          </a:xfrm>
          <a:prstGeom prst="bentConnector3">
            <a:avLst>
              <a:gd name="adj1" fmla="val 50000"/>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B268B4E9-F888-FCA0-2E40-C1D78A907ACB}"/>
              </a:ext>
            </a:extLst>
          </p:cNvPr>
          <p:cNvCxnSpPr>
            <a:cxnSpLocks/>
            <a:stCxn id="12" idx="2"/>
            <a:endCxn id="30" idx="1"/>
          </p:cNvCxnSpPr>
          <p:nvPr/>
        </p:nvCxnSpPr>
        <p:spPr>
          <a:xfrm rot="16200000" flipH="1">
            <a:off x="6973192" y="2742891"/>
            <a:ext cx="1520143" cy="1885684"/>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コネクタ: カギ線 120">
            <a:extLst>
              <a:ext uri="{FF2B5EF4-FFF2-40B4-BE49-F238E27FC236}">
                <a16:creationId xmlns:a16="http://schemas.microsoft.com/office/drawing/2014/main" id="{28B87C4A-C794-0A66-31FB-2D46D500A1B3}"/>
              </a:ext>
            </a:extLst>
          </p:cNvPr>
          <p:cNvCxnSpPr>
            <a:cxnSpLocks/>
            <a:stCxn id="123" idx="2"/>
            <a:endCxn id="42" idx="1"/>
          </p:cNvCxnSpPr>
          <p:nvPr/>
        </p:nvCxnSpPr>
        <p:spPr>
          <a:xfrm rot="16200000" flipH="1">
            <a:off x="5637706" y="-868543"/>
            <a:ext cx="302537" cy="7590867"/>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フローチャート: 判断 122">
            <a:extLst>
              <a:ext uri="{FF2B5EF4-FFF2-40B4-BE49-F238E27FC236}">
                <a16:creationId xmlns:a16="http://schemas.microsoft.com/office/drawing/2014/main" id="{C69D5142-B837-062D-06BC-DC2EEE569788}"/>
              </a:ext>
            </a:extLst>
          </p:cNvPr>
          <p:cNvSpPr/>
          <p:nvPr/>
        </p:nvSpPr>
        <p:spPr>
          <a:xfrm>
            <a:off x="1970681" y="272882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四角形: 角を丸くする 133">
            <a:extLst>
              <a:ext uri="{FF2B5EF4-FFF2-40B4-BE49-F238E27FC236}">
                <a16:creationId xmlns:a16="http://schemas.microsoft.com/office/drawing/2014/main" id="{2518A6E9-322E-8BCC-25E8-9E67EBCC3451}"/>
              </a:ext>
            </a:extLst>
          </p:cNvPr>
          <p:cNvSpPr/>
          <p:nvPr/>
        </p:nvSpPr>
        <p:spPr>
          <a:xfrm>
            <a:off x="7070126" y="5087357"/>
            <a:ext cx="833655" cy="123682"/>
          </a:xfrm>
          <a:prstGeom prst="roundRect">
            <a:avLst>
              <a:gd name="adj" fmla="val 7670"/>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テキスト ボックス 134">
            <a:extLst>
              <a:ext uri="{FF2B5EF4-FFF2-40B4-BE49-F238E27FC236}">
                <a16:creationId xmlns:a16="http://schemas.microsoft.com/office/drawing/2014/main" id="{6ACF47E8-F3F6-4BC2-EB4A-6E9E934ED40D}"/>
              </a:ext>
            </a:extLst>
          </p:cNvPr>
          <p:cNvSpPr txBox="1"/>
          <p:nvPr/>
        </p:nvSpPr>
        <p:spPr>
          <a:xfrm>
            <a:off x="8007704" y="5049632"/>
            <a:ext cx="1296216" cy="200055"/>
          </a:xfrm>
          <a:prstGeom prst="rect">
            <a:avLst/>
          </a:prstGeom>
          <a:noFill/>
        </p:spPr>
        <p:txBody>
          <a:bodyPr wrap="square" rtlCol="0">
            <a:spAutoFit/>
          </a:bodyPr>
          <a:lstStyle/>
          <a:p>
            <a:r>
              <a:rPr kumimoji="1" lang="ja-JP" altLang="en-US" sz="700"/>
              <a:t>権限の付与箇所</a:t>
            </a:r>
          </a:p>
        </p:txBody>
      </p:sp>
      <p:sp>
        <p:nvSpPr>
          <p:cNvPr id="137" name="テキスト ボックス 136">
            <a:extLst>
              <a:ext uri="{FF2B5EF4-FFF2-40B4-BE49-F238E27FC236}">
                <a16:creationId xmlns:a16="http://schemas.microsoft.com/office/drawing/2014/main" id="{E1125CD8-A270-4AD8-C92F-A52BED871422}"/>
              </a:ext>
            </a:extLst>
          </p:cNvPr>
          <p:cNvSpPr txBox="1"/>
          <p:nvPr/>
        </p:nvSpPr>
        <p:spPr>
          <a:xfrm>
            <a:off x="6551030" y="5009447"/>
            <a:ext cx="685464" cy="246221"/>
          </a:xfrm>
          <a:prstGeom prst="rect">
            <a:avLst/>
          </a:prstGeom>
          <a:noFill/>
        </p:spPr>
        <p:txBody>
          <a:bodyPr wrap="square" rtlCol="0">
            <a:spAutoFit/>
          </a:bodyPr>
          <a:lstStyle/>
          <a:p>
            <a:r>
              <a:rPr kumimoji="1" lang="ja-JP" altLang="en-US" sz="1000"/>
              <a:t>凡例</a:t>
            </a:r>
          </a:p>
        </p:txBody>
      </p:sp>
      <p:sp>
        <p:nvSpPr>
          <p:cNvPr id="139" name="正方形/長方形 138">
            <a:extLst>
              <a:ext uri="{FF2B5EF4-FFF2-40B4-BE49-F238E27FC236}">
                <a16:creationId xmlns:a16="http://schemas.microsoft.com/office/drawing/2014/main" id="{3DE1E19B-6F7B-EBEB-8544-83A930892B93}"/>
              </a:ext>
            </a:extLst>
          </p:cNvPr>
          <p:cNvSpPr/>
          <p:nvPr/>
        </p:nvSpPr>
        <p:spPr>
          <a:xfrm>
            <a:off x="7070125" y="5255077"/>
            <a:ext cx="833655" cy="1337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endParaRPr kumimoji="1" lang="ja-JP" altLang="en-US" sz="900"/>
          </a:p>
        </p:txBody>
      </p:sp>
      <p:sp>
        <p:nvSpPr>
          <p:cNvPr id="140" name="テキスト ボックス 139">
            <a:extLst>
              <a:ext uri="{FF2B5EF4-FFF2-40B4-BE49-F238E27FC236}">
                <a16:creationId xmlns:a16="http://schemas.microsoft.com/office/drawing/2014/main" id="{BDB27CF3-658B-EFE3-8C78-70CCC6D24A23}"/>
              </a:ext>
            </a:extLst>
          </p:cNvPr>
          <p:cNvSpPr txBox="1"/>
          <p:nvPr/>
        </p:nvSpPr>
        <p:spPr>
          <a:xfrm>
            <a:off x="8011800" y="5223339"/>
            <a:ext cx="894377" cy="200055"/>
          </a:xfrm>
          <a:prstGeom prst="rect">
            <a:avLst/>
          </a:prstGeom>
          <a:noFill/>
        </p:spPr>
        <p:txBody>
          <a:bodyPr wrap="square" rtlCol="0">
            <a:spAutoFit/>
          </a:bodyPr>
          <a:lstStyle/>
          <a:p>
            <a:r>
              <a:rPr kumimoji="1" lang="ja-JP" altLang="en-US" sz="700"/>
              <a:t>各種類組織</a:t>
            </a:r>
          </a:p>
        </p:txBody>
      </p:sp>
      <p:cxnSp>
        <p:nvCxnSpPr>
          <p:cNvPr id="144" name="直線コネクタ 143">
            <a:extLst>
              <a:ext uri="{FF2B5EF4-FFF2-40B4-BE49-F238E27FC236}">
                <a16:creationId xmlns:a16="http://schemas.microsoft.com/office/drawing/2014/main" id="{BC7A2637-CE30-01BC-9AAA-4B24E432C2C5}"/>
              </a:ext>
            </a:extLst>
          </p:cNvPr>
          <p:cNvCxnSpPr/>
          <p:nvPr/>
        </p:nvCxnSpPr>
        <p:spPr>
          <a:xfrm>
            <a:off x="7131165" y="5637828"/>
            <a:ext cx="665480" cy="0"/>
          </a:xfrm>
          <a:prstGeom prst="line">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C032594B-83BE-2C3A-991B-B504321849FF}"/>
              </a:ext>
            </a:extLst>
          </p:cNvPr>
          <p:cNvSpPr txBox="1"/>
          <p:nvPr/>
        </p:nvSpPr>
        <p:spPr>
          <a:xfrm>
            <a:off x="8011801" y="5532198"/>
            <a:ext cx="1873612" cy="200055"/>
          </a:xfrm>
          <a:prstGeom prst="rect">
            <a:avLst/>
          </a:prstGeom>
          <a:noFill/>
        </p:spPr>
        <p:txBody>
          <a:bodyPr wrap="square" rtlCol="0">
            <a:spAutoFit/>
          </a:bodyPr>
          <a:lstStyle/>
          <a:p>
            <a:r>
              <a:rPr kumimoji="1" lang="ja-JP" altLang="en-US" sz="700"/>
              <a:t>案件とビジネス組織、地理所属組織の関係</a:t>
            </a:r>
          </a:p>
        </p:txBody>
      </p:sp>
      <p:cxnSp>
        <p:nvCxnSpPr>
          <p:cNvPr id="148" name="直線コネクタ 147">
            <a:extLst>
              <a:ext uri="{FF2B5EF4-FFF2-40B4-BE49-F238E27FC236}">
                <a16:creationId xmlns:a16="http://schemas.microsoft.com/office/drawing/2014/main" id="{AF3D3425-84D1-309E-15BB-64D4FBBDF8AA}"/>
              </a:ext>
            </a:extLst>
          </p:cNvPr>
          <p:cNvCxnSpPr/>
          <p:nvPr/>
        </p:nvCxnSpPr>
        <p:spPr>
          <a:xfrm>
            <a:off x="7141578" y="5482673"/>
            <a:ext cx="665480" cy="0"/>
          </a:xfrm>
          <a:prstGeom prst="line">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50" name="テキスト ボックス 149">
            <a:extLst>
              <a:ext uri="{FF2B5EF4-FFF2-40B4-BE49-F238E27FC236}">
                <a16:creationId xmlns:a16="http://schemas.microsoft.com/office/drawing/2014/main" id="{F722E672-46BB-8805-3DB2-29938A45ABEA}"/>
              </a:ext>
            </a:extLst>
          </p:cNvPr>
          <p:cNvSpPr txBox="1"/>
          <p:nvPr/>
        </p:nvSpPr>
        <p:spPr>
          <a:xfrm>
            <a:off x="8016310" y="5380216"/>
            <a:ext cx="1156393" cy="200055"/>
          </a:xfrm>
          <a:prstGeom prst="rect">
            <a:avLst/>
          </a:prstGeom>
          <a:noFill/>
        </p:spPr>
        <p:txBody>
          <a:bodyPr wrap="square" rtlCol="0">
            <a:spAutoFit/>
          </a:bodyPr>
          <a:lstStyle/>
          <a:p>
            <a:r>
              <a:rPr kumimoji="1" lang="ja-JP" altLang="en-US" sz="700"/>
              <a:t>所管関係</a:t>
            </a:r>
          </a:p>
        </p:txBody>
      </p:sp>
      <p:sp>
        <p:nvSpPr>
          <p:cNvPr id="152" name="フローチャート: 判断 151">
            <a:extLst>
              <a:ext uri="{FF2B5EF4-FFF2-40B4-BE49-F238E27FC236}">
                <a16:creationId xmlns:a16="http://schemas.microsoft.com/office/drawing/2014/main" id="{01F983B8-8665-9337-B005-F121EB2F70CB}"/>
              </a:ext>
            </a:extLst>
          </p:cNvPr>
          <p:cNvSpPr/>
          <p:nvPr/>
        </p:nvSpPr>
        <p:spPr>
          <a:xfrm>
            <a:off x="5733994" y="2802763"/>
            <a:ext cx="47710"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正方形/長方形 158">
            <a:extLst>
              <a:ext uri="{FF2B5EF4-FFF2-40B4-BE49-F238E27FC236}">
                <a16:creationId xmlns:a16="http://schemas.microsoft.com/office/drawing/2014/main" id="{6346FD06-79FF-DA2B-0D30-663EA2A997F3}"/>
              </a:ext>
            </a:extLst>
          </p:cNvPr>
          <p:cNvSpPr/>
          <p:nvPr/>
        </p:nvSpPr>
        <p:spPr>
          <a:xfrm>
            <a:off x="1151587" y="6170168"/>
            <a:ext cx="1420310" cy="164213"/>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ADMIN</a:t>
            </a:r>
            <a:r>
              <a:rPr kumimoji="1" lang="ja-JP" altLang="en-US" sz="800"/>
              <a:t>（</a:t>
            </a:r>
            <a:r>
              <a:rPr kumimoji="1" lang="en-US" altLang="ja-JP" sz="800"/>
              <a:t>Vesta</a:t>
            </a:r>
            <a:r>
              <a:rPr kumimoji="1" lang="ja-JP" altLang="en-US" sz="800"/>
              <a:t>事務局）</a:t>
            </a:r>
          </a:p>
        </p:txBody>
      </p:sp>
      <p:sp>
        <p:nvSpPr>
          <p:cNvPr id="167" name="正方形/長方形 166">
            <a:extLst>
              <a:ext uri="{FF2B5EF4-FFF2-40B4-BE49-F238E27FC236}">
                <a16:creationId xmlns:a16="http://schemas.microsoft.com/office/drawing/2014/main" id="{0FE77710-E25D-5A9D-29BA-C3B982F2B975}"/>
              </a:ext>
            </a:extLst>
          </p:cNvPr>
          <p:cNvSpPr/>
          <p:nvPr/>
        </p:nvSpPr>
        <p:spPr>
          <a:xfrm>
            <a:off x="1151587" y="6375851"/>
            <a:ext cx="1420310" cy="164213"/>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BG/FU </a:t>
            </a:r>
            <a:r>
              <a:rPr kumimoji="1" lang="ja-JP" altLang="en-US" sz="800"/>
              <a:t>管理者</a:t>
            </a:r>
          </a:p>
        </p:txBody>
      </p:sp>
      <p:cxnSp>
        <p:nvCxnSpPr>
          <p:cNvPr id="168" name="コネクタ: カギ線 167">
            <a:extLst>
              <a:ext uri="{FF2B5EF4-FFF2-40B4-BE49-F238E27FC236}">
                <a16:creationId xmlns:a16="http://schemas.microsoft.com/office/drawing/2014/main" id="{68531411-4E34-2CE2-0EEE-635565659B5D}"/>
              </a:ext>
            </a:extLst>
          </p:cNvPr>
          <p:cNvCxnSpPr>
            <a:cxnSpLocks/>
            <a:stCxn id="3" idx="2"/>
            <a:endCxn id="159" idx="1"/>
          </p:cNvCxnSpPr>
          <p:nvPr/>
        </p:nvCxnSpPr>
        <p:spPr>
          <a:xfrm rot="16200000" flipH="1">
            <a:off x="-1075678" y="4025009"/>
            <a:ext cx="4266995"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コネクタ: カギ線 170">
            <a:extLst>
              <a:ext uri="{FF2B5EF4-FFF2-40B4-BE49-F238E27FC236}">
                <a16:creationId xmlns:a16="http://schemas.microsoft.com/office/drawing/2014/main" id="{E0172622-B0DC-1905-3DBE-59E09D632CA0}"/>
              </a:ext>
            </a:extLst>
          </p:cNvPr>
          <p:cNvCxnSpPr>
            <a:cxnSpLocks/>
            <a:stCxn id="3" idx="2"/>
            <a:endCxn id="167" idx="1"/>
          </p:cNvCxnSpPr>
          <p:nvPr/>
        </p:nvCxnSpPr>
        <p:spPr>
          <a:xfrm rot="16200000" flipH="1">
            <a:off x="-1178520" y="4127851"/>
            <a:ext cx="4472678"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DE82DF7B-0600-23AB-225E-B081B90653FA}"/>
              </a:ext>
            </a:extLst>
          </p:cNvPr>
          <p:cNvSpPr txBox="1"/>
          <p:nvPr/>
        </p:nvSpPr>
        <p:spPr>
          <a:xfrm>
            <a:off x="2686292" y="6050246"/>
            <a:ext cx="2699562" cy="553998"/>
          </a:xfrm>
          <a:prstGeom prst="rect">
            <a:avLst/>
          </a:prstGeom>
          <a:noFill/>
        </p:spPr>
        <p:txBody>
          <a:bodyPr wrap="square" rtlCol="0">
            <a:spAutoFit/>
          </a:bodyPr>
          <a:lstStyle/>
          <a:p>
            <a:r>
              <a:rPr kumimoji="1" lang="ja-JP" altLang="en-US" sz="1000"/>
              <a:t>このグループに入った場合、各種権限付与と操作は許す</a:t>
            </a:r>
            <a:r>
              <a:rPr kumimoji="1" lang="en-US" altLang="ja-JP" sz="1000"/>
              <a:t>(BG</a:t>
            </a:r>
            <a:r>
              <a:rPr kumimoji="1" lang="ja-JP" altLang="en-US" sz="1000"/>
              <a:t>管理者の場合、該当</a:t>
            </a:r>
            <a:r>
              <a:rPr kumimoji="1" lang="en-US" altLang="ja-JP" sz="1000"/>
              <a:t>BG</a:t>
            </a:r>
            <a:r>
              <a:rPr kumimoji="1" lang="ja-JP" altLang="en-US" sz="1000"/>
              <a:t>に限定する</a:t>
            </a:r>
            <a:r>
              <a:rPr kumimoji="1" lang="en-US" altLang="ja-JP" sz="1000"/>
              <a:t>)</a:t>
            </a:r>
            <a:endParaRPr kumimoji="1" lang="ja-JP" altLang="en-US" sz="1000"/>
          </a:p>
        </p:txBody>
      </p:sp>
      <p:sp>
        <p:nvSpPr>
          <p:cNvPr id="197" name="四角形: 角を丸くする 196">
            <a:extLst>
              <a:ext uri="{FF2B5EF4-FFF2-40B4-BE49-F238E27FC236}">
                <a16:creationId xmlns:a16="http://schemas.microsoft.com/office/drawing/2014/main" id="{F0BC4784-2E4A-6AA6-6685-CB2758D7DF0B}"/>
              </a:ext>
            </a:extLst>
          </p:cNvPr>
          <p:cNvSpPr/>
          <p:nvPr/>
        </p:nvSpPr>
        <p:spPr>
          <a:xfrm>
            <a:off x="4594833" y="1770923"/>
            <a:ext cx="1113947" cy="466605"/>
          </a:xfrm>
          <a:prstGeom prst="roundRect">
            <a:avLst>
              <a:gd name="adj" fmla="val 8502"/>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SBU</a:t>
            </a:r>
            <a:r>
              <a:rPr kumimoji="1" lang="ja-JP" altLang="en-US" sz="800"/>
              <a:t>自部門</a:t>
            </a:r>
            <a:endParaRPr kumimoji="1" lang="en-US" altLang="ja-JP" sz="800"/>
          </a:p>
          <a:p>
            <a:pPr algn="ctr"/>
            <a:r>
              <a:rPr kumimoji="1" lang="en-US" altLang="ja-JP" sz="800"/>
              <a:t>/</a:t>
            </a:r>
            <a:r>
              <a:rPr kumimoji="1" lang="ja-JP" altLang="en-US" sz="800"/>
              <a:t>他部門</a:t>
            </a:r>
            <a:endParaRPr kumimoji="1" lang="en-US" altLang="ja-JP" sz="800"/>
          </a:p>
          <a:p>
            <a:pPr algn="ctr"/>
            <a:r>
              <a:rPr kumimoji="1" lang="ja-JP" altLang="en-US" sz="800"/>
              <a:t>グループ</a:t>
            </a:r>
            <a:endParaRPr kumimoji="1" lang="en-US" altLang="ja-JP" sz="800"/>
          </a:p>
        </p:txBody>
      </p:sp>
      <p:sp>
        <p:nvSpPr>
          <p:cNvPr id="199" name="四角形: 角を丸くする 198">
            <a:extLst>
              <a:ext uri="{FF2B5EF4-FFF2-40B4-BE49-F238E27FC236}">
                <a16:creationId xmlns:a16="http://schemas.microsoft.com/office/drawing/2014/main" id="{8DA69E5A-B213-BE13-794C-1C5C3ABB071A}"/>
              </a:ext>
            </a:extLst>
          </p:cNvPr>
          <p:cNvSpPr/>
          <p:nvPr/>
        </p:nvSpPr>
        <p:spPr>
          <a:xfrm>
            <a:off x="6271415" y="1771498"/>
            <a:ext cx="1064092" cy="485881"/>
          </a:xfrm>
          <a:prstGeom prst="roundRect">
            <a:avLst>
              <a:gd name="adj" fmla="val 9610"/>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BG/FU</a:t>
            </a:r>
            <a:r>
              <a:rPr kumimoji="1" lang="ja-JP" altLang="en-US" sz="800"/>
              <a:t>自部門</a:t>
            </a:r>
            <a:endParaRPr kumimoji="1" lang="en-US" altLang="ja-JP" sz="800"/>
          </a:p>
          <a:p>
            <a:pPr algn="ctr"/>
            <a:r>
              <a:rPr kumimoji="1" lang="en-US" altLang="ja-JP" sz="800"/>
              <a:t>/</a:t>
            </a:r>
            <a:r>
              <a:rPr kumimoji="1" lang="ja-JP" altLang="en-US" sz="800"/>
              <a:t>他部門</a:t>
            </a:r>
            <a:endParaRPr kumimoji="1" lang="en-US" altLang="ja-JP" sz="800"/>
          </a:p>
          <a:p>
            <a:pPr algn="ctr"/>
            <a:r>
              <a:rPr kumimoji="1" lang="ja-JP" altLang="en-US" sz="800"/>
              <a:t>グループ</a:t>
            </a:r>
            <a:endParaRPr kumimoji="1" lang="en-US" altLang="ja-JP" sz="800"/>
          </a:p>
        </p:txBody>
      </p:sp>
      <p:sp>
        <p:nvSpPr>
          <p:cNvPr id="216" name="四角形: 角を丸くする 215">
            <a:extLst>
              <a:ext uri="{FF2B5EF4-FFF2-40B4-BE49-F238E27FC236}">
                <a16:creationId xmlns:a16="http://schemas.microsoft.com/office/drawing/2014/main" id="{2CD3EAEE-A693-BE57-1AF1-18D6B52FE22E}"/>
              </a:ext>
            </a:extLst>
          </p:cNvPr>
          <p:cNvSpPr/>
          <p:nvPr/>
        </p:nvSpPr>
        <p:spPr>
          <a:xfrm>
            <a:off x="5892974" y="3233679"/>
            <a:ext cx="582455" cy="184502"/>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
              <a:t>Region  Finance /Procurement</a:t>
            </a:r>
          </a:p>
        </p:txBody>
      </p:sp>
      <p:sp>
        <p:nvSpPr>
          <p:cNvPr id="224" name="テキスト ボックス 223">
            <a:extLst>
              <a:ext uri="{FF2B5EF4-FFF2-40B4-BE49-F238E27FC236}">
                <a16:creationId xmlns:a16="http://schemas.microsoft.com/office/drawing/2014/main" id="{1B5455DF-C29D-9AE9-1267-E2B1568B7A0C}"/>
              </a:ext>
            </a:extLst>
          </p:cNvPr>
          <p:cNvSpPr txBox="1"/>
          <p:nvPr/>
        </p:nvSpPr>
        <p:spPr>
          <a:xfrm>
            <a:off x="3346456" y="3591289"/>
            <a:ext cx="1093156" cy="338554"/>
          </a:xfrm>
          <a:prstGeom prst="rect">
            <a:avLst/>
          </a:prstGeom>
          <a:noFill/>
        </p:spPr>
        <p:txBody>
          <a:bodyPr wrap="square" rtlCol="0">
            <a:spAutoFit/>
          </a:bodyPr>
          <a:lstStyle/>
          <a:p>
            <a:pPr algn="ctr"/>
            <a:r>
              <a:rPr kumimoji="1" lang="en-US" altLang="ja-JP" sz="800"/>
              <a:t>MCG/MCC/NSHD</a:t>
            </a:r>
          </a:p>
          <a:p>
            <a:pPr algn="ctr"/>
            <a:r>
              <a:rPr kumimoji="1" lang="en-US" altLang="ja-JP" sz="800"/>
              <a:t>/MTPC…</a:t>
            </a:r>
            <a:r>
              <a:rPr kumimoji="1" lang="ja-JP" altLang="en-US" sz="800"/>
              <a:t>個別処理</a:t>
            </a:r>
          </a:p>
        </p:txBody>
      </p:sp>
      <p:cxnSp>
        <p:nvCxnSpPr>
          <p:cNvPr id="225" name="コネクタ: カギ線 224">
            <a:extLst>
              <a:ext uri="{FF2B5EF4-FFF2-40B4-BE49-F238E27FC236}">
                <a16:creationId xmlns:a16="http://schemas.microsoft.com/office/drawing/2014/main" id="{24FD4616-9782-4CEA-20B3-7171F0BF21F8}"/>
              </a:ext>
            </a:extLst>
          </p:cNvPr>
          <p:cNvCxnSpPr>
            <a:cxnSpLocks/>
            <a:stCxn id="132" idx="3"/>
            <a:endCxn id="155" idx="3"/>
          </p:cNvCxnSpPr>
          <p:nvPr/>
        </p:nvCxnSpPr>
        <p:spPr>
          <a:xfrm flipV="1">
            <a:off x="2635940" y="3789501"/>
            <a:ext cx="3385267" cy="2069273"/>
          </a:xfrm>
          <a:prstGeom prst="bentConnector3">
            <a:avLst>
              <a:gd name="adj1" fmla="val 106753"/>
            </a:avLst>
          </a:prstGeom>
          <a:ln w="1905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7" name="コネクタ: カギ線 236">
            <a:extLst>
              <a:ext uri="{FF2B5EF4-FFF2-40B4-BE49-F238E27FC236}">
                <a16:creationId xmlns:a16="http://schemas.microsoft.com/office/drawing/2014/main" id="{5E46FCAF-8BDB-22E3-318D-CD9A4EA022D5}"/>
              </a:ext>
            </a:extLst>
          </p:cNvPr>
          <p:cNvCxnSpPr>
            <a:cxnSpLocks/>
            <a:stCxn id="3" idx="2"/>
          </p:cNvCxnSpPr>
          <p:nvPr/>
        </p:nvCxnSpPr>
        <p:spPr>
          <a:xfrm rot="16200000" flipH="1">
            <a:off x="-664827" y="3614158"/>
            <a:ext cx="3445293"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コネクタ: カギ線 254">
            <a:extLst>
              <a:ext uri="{FF2B5EF4-FFF2-40B4-BE49-F238E27FC236}">
                <a16:creationId xmlns:a16="http://schemas.microsoft.com/office/drawing/2014/main" id="{9E2B46EB-9FC6-EDF9-1C08-579BB7B28278}"/>
              </a:ext>
            </a:extLst>
          </p:cNvPr>
          <p:cNvCxnSpPr>
            <a:cxnSpLocks/>
            <a:stCxn id="257" idx="0"/>
            <a:endCxn id="4" idx="1"/>
          </p:cNvCxnSpPr>
          <p:nvPr/>
        </p:nvCxnSpPr>
        <p:spPr>
          <a:xfrm rot="16200000" flipH="1">
            <a:off x="6108134" y="-850962"/>
            <a:ext cx="293148" cy="6659404"/>
          </a:xfrm>
          <a:prstGeom prst="bentConnector4">
            <a:avLst>
              <a:gd name="adj1" fmla="val -340949"/>
              <a:gd name="adj2" fmla="val 7387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7" name="フローチャート: 判断 256">
            <a:extLst>
              <a:ext uri="{FF2B5EF4-FFF2-40B4-BE49-F238E27FC236}">
                <a16:creationId xmlns:a16="http://schemas.microsoft.com/office/drawing/2014/main" id="{15BE9677-9166-C7B7-8DBB-9DEFBFFDF269}"/>
              </a:ext>
            </a:extLst>
          </p:cNvPr>
          <p:cNvSpPr/>
          <p:nvPr/>
        </p:nvSpPr>
        <p:spPr>
          <a:xfrm>
            <a:off x="2902146" y="2332166"/>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フローチャート: 判断 265">
            <a:extLst>
              <a:ext uri="{FF2B5EF4-FFF2-40B4-BE49-F238E27FC236}">
                <a16:creationId xmlns:a16="http://schemas.microsoft.com/office/drawing/2014/main" id="{88C96AB3-0F61-3B24-2056-1B05B60D44FF}"/>
              </a:ext>
            </a:extLst>
          </p:cNvPr>
          <p:cNvSpPr/>
          <p:nvPr/>
        </p:nvSpPr>
        <p:spPr>
          <a:xfrm>
            <a:off x="2718138"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8" name="フローチャート: 判断 267">
            <a:extLst>
              <a:ext uri="{FF2B5EF4-FFF2-40B4-BE49-F238E27FC236}">
                <a16:creationId xmlns:a16="http://schemas.microsoft.com/office/drawing/2014/main" id="{186823BC-F5C2-B495-2B5F-D8819ECD027C}"/>
              </a:ext>
            </a:extLst>
          </p:cNvPr>
          <p:cNvSpPr/>
          <p:nvPr/>
        </p:nvSpPr>
        <p:spPr>
          <a:xfrm>
            <a:off x="4440384" y="4183346"/>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コネクタ: カギ線 274">
            <a:extLst>
              <a:ext uri="{FF2B5EF4-FFF2-40B4-BE49-F238E27FC236}">
                <a16:creationId xmlns:a16="http://schemas.microsoft.com/office/drawing/2014/main" id="{EE18E321-08CB-2846-544A-586D83D4D094}"/>
              </a:ext>
            </a:extLst>
          </p:cNvPr>
          <p:cNvCxnSpPr>
            <a:cxnSpLocks/>
            <a:stCxn id="3" idx="2"/>
          </p:cNvCxnSpPr>
          <p:nvPr/>
        </p:nvCxnSpPr>
        <p:spPr>
          <a:xfrm rot="16200000" flipH="1">
            <a:off x="-354981" y="3304312"/>
            <a:ext cx="2825600"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27D6DFD2-4AFF-2EA2-7C57-BEF1A6AA65A5}"/>
              </a:ext>
            </a:extLst>
          </p:cNvPr>
          <p:cNvSpPr/>
          <p:nvPr/>
        </p:nvSpPr>
        <p:spPr>
          <a:xfrm>
            <a:off x="4649160" y="3124025"/>
            <a:ext cx="689774" cy="359684"/>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正方形/長方形 7">
            <a:extLst>
              <a:ext uri="{FF2B5EF4-FFF2-40B4-BE49-F238E27FC236}">
                <a16:creationId xmlns:a16="http://schemas.microsoft.com/office/drawing/2014/main" id="{277AD339-36EB-890C-0703-E800DF729613}"/>
              </a:ext>
            </a:extLst>
          </p:cNvPr>
          <p:cNvSpPr/>
          <p:nvPr/>
        </p:nvSpPr>
        <p:spPr>
          <a:xfrm>
            <a:off x="4686858" y="3190524"/>
            <a:ext cx="613477" cy="2426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700"/>
              <a:t>Country</a:t>
            </a:r>
            <a:endParaRPr kumimoji="1" lang="ja-JP" altLang="en-US" sz="700"/>
          </a:p>
        </p:txBody>
      </p:sp>
      <p:sp>
        <p:nvSpPr>
          <p:cNvPr id="38" name="テキスト ボックス 37">
            <a:extLst>
              <a:ext uri="{FF2B5EF4-FFF2-40B4-BE49-F238E27FC236}">
                <a16:creationId xmlns:a16="http://schemas.microsoft.com/office/drawing/2014/main" id="{82764CD6-D4E8-E751-3E07-B0ACF11D75AB}"/>
              </a:ext>
            </a:extLst>
          </p:cNvPr>
          <p:cNvSpPr txBox="1"/>
          <p:nvPr/>
        </p:nvSpPr>
        <p:spPr>
          <a:xfrm>
            <a:off x="8248409" y="1793320"/>
            <a:ext cx="1381880" cy="523220"/>
          </a:xfrm>
          <a:prstGeom prst="rect">
            <a:avLst/>
          </a:prstGeom>
          <a:noFill/>
        </p:spPr>
        <p:txBody>
          <a:bodyPr wrap="square" rtlCol="0">
            <a:spAutoFit/>
          </a:bodyPr>
          <a:lstStyle/>
          <a:p>
            <a:r>
              <a:rPr kumimoji="1" lang="ja-JP" altLang="en-US" sz="700"/>
              <a:t>左記の権限に入れなくとしても、ここに入れば、閲覧可能</a:t>
            </a:r>
            <a:endParaRPr kumimoji="1" lang="en-US" altLang="ja-JP" sz="700"/>
          </a:p>
          <a:p>
            <a:r>
              <a:rPr kumimoji="1" lang="ja-JP" altLang="en-US" sz="700"/>
              <a:t>単位：案件レベル</a:t>
            </a:r>
            <a:endParaRPr kumimoji="1" lang="en-US" altLang="ja-JP" sz="700"/>
          </a:p>
          <a:p>
            <a:r>
              <a:rPr kumimoji="1" lang="ja-JP" altLang="en-US" sz="700"/>
              <a:t>部署＋</a:t>
            </a:r>
            <a:r>
              <a:rPr kumimoji="1" lang="en-US" altLang="ja-JP" sz="700"/>
              <a:t>Email Address</a:t>
            </a:r>
            <a:r>
              <a:rPr kumimoji="1" lang="ja-JP" altLang="en-US" sz="700"/>
              <a:t>両方可能</a:t>
            </a:r>
          </a:p>
        </p:txBody>
      </p:sp>
      <p:sp>
        <p:nvSpPr>
          <p:cNvPr id="41" name="テキスト ボックス 40">
            <a:extLst>
              <a:ext uri="{FF2B5EF4-FFF2-40B4-BE49-F238E27FC236}">
                <a16:creationId xmlns:a16="http://schemas.microsoft.com/office/drawing/2014/main" id="{0F38E07B-7B89-05F5-2E38-6BD42D1DCCB1}"/>
              </a:ext>
            </a:extLst>
          </p:cNvPr>
          <p:cNvSpPr txBox="1"/>
          <p:nvPr/>
        </p:nvSpPr>
        <p:spPr>
          <a:xfrm>
            <a:off x="8609049" y="2384698"/>
            <a:ext cx="975360" cy="215444"/>
          </a:xfrm>
          <a:prstGeom prst="rect">
            <a:avLst/>
          </a:prstGeom>
          <a:noFill/>
        </p:spPr>
        <p:txBody>
          <a:bodyPr wrap="square" rtlCol="0">
            <a:spAutoFit/>
          </a:bodyPr>
          <a:lstStyle/>
          <a:p>
            <a:r>
              <a:rPr kumimoji="1" lang="ja-JP" altLang="en-US" sz="800">
                <a:solidFill>
                  <a:srgbClr val="FF0000"/>
                </a:solidFill>
              </a:rPr>
              <a:t>現状は前２</a:t>
            </a:r>
            <a:r>
              <a:rPr kumimoji="1" lang="en-US" altLang="ja-JP" sz="800">
                <a:solidFill>
                  <a:srgbClr val="FF0000"/>
                </a:solidFill>
              </a:rPr>
              <a:t>/</a:t>
            </a:r>
            <a:r>
              <a:rPr kumimoji="1" lang="ja-JP" altLang="en-US" sz="800">
                <a:solidFill>
                  <a:srgbClr val="FF0000"/>
                </a:solidFill>
              </a:rPr>
              <a:t>３桁</a:t>
            </a:r>
          </a:p>
        </p:txBody>
      </p:sp>
      <p:sp>
        <p:nvSpPr>
          <p:cNvPr id="44" name="テキスト ボックス 43">
            <a:extLst>
              <a:ext uri="{FF2B5EF4-FFF2-40B4-BE49-F238E27FC236}">
                <a16:creationId xmlns:a16="http://schemas.microsoft.com/office/drawing/2014/main" id="{0758AE26-1889-C873-053A-2696A524E451}"/>
              </a:ext>
            </a:extLst>
          </p:cNvPr>
          <p:cNvSpPr txBox="1"/>
          <p:nvPr/>
        </p:nvSpPr>
        <p:spPr>
          <a:xfrm>
            <a:off x="2682677" y="5386824"/>
            <a:ext cx="975360" cy="523220"/>
          </a:xfrm>
          <a:prstGeom prst="rect">
            <a:avLst/>
          </a:prstGeom>
          <a:noFill/>
        </p:spPr>
        <p:txBody>
          <a:bodyPr wrap="square" rtlCol="0">
            <a:spAutoFit/>
          </a:bodyPr>
          <a:lstStyle/>
          <a:p>
            <a:r>
              <a:rPr kumimoji="1" lang="en-US" altLang="ja-JP" sz="700">
                <a:solidFill>
                  <a:srgbClr val="FF0000"/>
                </a:solidFill>
              </a:rPr>
              <a:t>A001, J001</a:t>
            </a:r>
            <a:r>
              <a:rPr kumimoji="1" lang="ja-JP" altLang="en-US" sz="700">
                <a:solidFill>
                  <a:srgbClr val="FF0000"/>
                </a:solidFill>
              </a:rPr>
              <a:t>以外の原価センタコードは自由入力、不備可能性がある。</a:t>
            </a:r>
          </a:p>
        </p:txBody>
      </p:sp>
      <p:pic>
        <p:nvPicPr>
          <p:cNvPr id="1028" name="Picture 4">
            <a:extLst>
              <a:ext uri="{FF2B5EF4-FFF2-40B4-BE49-F238E27FC236}">
                <a16:creationId xmlns:a16="http://schemas.microsoft.com/office/drawing/2014/main" id="{BC3CBAAA-68B4-A30E-F6D8-E2C19A03D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4962" y="2054486"/>
            <a:ext cx="4814840" cy="2839993"/>
          </a:xfrm>
          <a:prstGeom prst="rect">
            <a:avLst/>
          </a:prstGeom>
          <a:noFill/>
          <a:extLst>
            <a:ext uri="{909E8E84-426E-40DD-AFC4-6F175D3DCCD1}">
              <a14:hiddenFill xmlns:a14="http://schemas.microsoft.com/office/drawing/2010/main">
                <a:solidFill>
                  <a:srgbClr val="FFFFFF"/>
                </a:solidFill>
              </a14:hiddenFill>
            </a:ext>
          </a:extLst>
        </p:spPr>
      </p:pic>
      <p:sp>
        <p:nvSpPr>
          <p:cNvPr id="21" name="フローチャート: 判断 20">
            <a:extLst>
              <a:ext uri="{FF2B5EF4-FFF2-40B4-BE49-F238E27FC236}">
                <a16:creationId xmlns:a16="http://schemas.microsoft.com/office/drawing/2014/main" id="{85D66029-A001-EB8F-7945-ABB8FE4F705C}"/>
              </a:ext>
            </a:extLst>
          </p:cNvPr>
          <p:cNvSpPr/>
          <p:nvPr/>
        </p:nvSpPr>
        <p:spPr>
          <a:xfrm>
            <a:off x="9553924" y="3623625"/>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判断 44">
            <a:extLst>
              <a:ext uri="{FF2B5EF4-FFF2-40B4-BE49-F238E27FC236}">
                <a16:creationId xmlns:a16="http://schemas.microsoft.com/office/drawing/2014/main" id="{FB093FAE-7121-5A95-A03D-E28BA8E7A9E0}"/>
              </a:ext>
            </a:extLst>
          </p:cNvPr>
          <p:cNvSpPr/>
          <p:nvPr/>
        </p:nvSpPr>
        <p:spPr>
          <a:xfrm>
            <a:off x="9586950" y="2749122"/>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コネクタ: カギ線 62">
            <a:extLst>
              <a:ext uri="{FF2B5EF4-FFF2-40B4-BE49-F238E27FC236}">
                <a16:creationId xmlns:a16="http://schemas.microsoft.com/office/drawing/2014/main" id="{3D3B3412-27B4-6354-EB7C-C4384038C181}"/>
              </a:ext>
            </a:extLst>
          </p:cNvPr>
          <p:cNvCxnSpPr>
            <a:cxnSpLocks/>
            <a:endCxn id="7" idx="1"/>
          </p:cNvCxnSpPr>
          <p:nvPr/>
        </p:nvCxnSpPr>
        <p:spPr>
          <a:xfrm>
            <a:off x="3905250" y="2759142"/>
            <a:ext cx="743910" cy="544725"/>
          </a:xfrm>
          <a:prstGeom prst="bentConnector3">
            <a:avLst>
              <a:gd name="adj1" fmla="val -19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30" name="四角形: 角を丸くする 229">
            <a:extLst>
              <a:ext uri="{FF2B5EF4-FFF2-40B4-BE49-F238E27FC236}">
                <a16:creationId xmlns:a16="http://schemas.microsoft.com/office/drawing/2014/main" id="{5FB6952C-C3BA-DF42-03B5-95E4084DFFA8}"/>
              </a:ext>
            </a:extLst>
          </p:cNvPr>
          <p:cNvSpPr/>
          <p:nvPr/>
        </p:nvSpPr>
        <p:spPr>
          <a:xfrm>
            <a:off x="1151587" y="5303409"/>
            <a:ext cx="1420310" cy="254328"/>
          </a:xfrm>
          <a:prstGeom prst="roundRect">
            <a:avLst>
              <a:gd name="adj" fmla="val 9177"/>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700"/>
              <a:t>担当</a:t>
            </a:r>
            <a:r>
              <a:rPr kumimoji="1" lang="en-US" altLang="ja-JP" sz="700"/>
              <a:t>Supply chain</a:t>
            </a:r>
            <a:r>
              <a:rPr kumimoji="1" lang="ja-JP" altLang="en-US" sz="700"/>
              <a:t>投資管理者</a:t>
            </a:r>
          </a:p>
        </p:txBody>
      </p:sp>
      <p:sp>
        <p:nvSpPr>
          <p:cNvPr id="129" name="テキスト ボックス 128">
            <a:extLst>
              <a:ext uri="{FF2B5EF4-FFF2-40B4-BE49-F238E27FC236}">
                <a16:creationId xmlns:a16="http://schemas.microsoft.com/office/drawing/2014/main" id="{75EC0C3F-F522-9F5E-2D5A-7B8D8615F96A}"/>
              </a:ext>
            </a:extLst>
          </p:cNvPr>
          <p:cNvSpPr txBox="1"/>
          <p:nvPr/>
        </p:nvSpPr>
        <p:spPr>
          <a:xfrm>
            <a:off x="2644049" y="4830457"/>
            <a:ext cx="1136684" cy="307777"/>
          </a:xfrm>
          <a:prstGeom prst="rect">
            <a:avLst/>
          </a:prstGeom>
          <a:noFill/>
        </p:spPr>
        <p:txBody>
          <a:bodyPr wrap="square" rtlCol="0">
            <a:spAutoFit/>
          </a:bodyPr>
          <a:lstStyle/>
          <a:p>
            <a:r>
              <a:rPr kumimoji="1" lang="ja-JP" altLang="en-US" sz="700">
                <a:solidFill>
                  <a:srgbClr val="FF0000"/>
                </a:solidFill>
              </a:rPr>
              <a:t>会社全体（本社レベルの</a:t>
            </a:r>
            <a:r>
              <a:rPr kumimoji="1" lang="en-US" altLang="ja-JP" sz="700">
                <a:solidFill>
                  <a:srgbClr val="FF0000"/>
                </a:solidFill>
              </a:rPr>
              <a:t>Security </a:t>
            </a:r>
            <a:r>
              <a:rPr kumimoji="1" lang="en-US" altLang="ja-JP" sz="700" err="1">
                <a:solidFill>
                  <a:srgbClr val="FF0000"/>
                </a:solidFill>
              </a:rPr>
              <a:t>Grou</a:t>
            </a:r>
            <a:r>
              <a:rPr kumimoji="1" lang="ja-JP" altLang="en-US" sz="700">
                <a:solidFill>
                  <a:srgbClr val="FF0000"/>
                </a:solidFill>
              </a:rPr>
              <a:t>）</a:t>
            </a:r>
          </a:p>
        </p:txBody>
      </p:sp>
      <p:sp>
        <p:nvSpPr>
          <p:cNvPr id="97" name="四角形: 角を丸くする 96">
            <a:extLst>
              <a:ext uri="{FF2B5EF4-FFF2-40B4-BE49-F238E27FC236}">
                <a16:creationId xmlns:a16="http://schemas.microsoft.com/office/drawing/2014/main" id="{FB8CCB5D-F320-2311-E09B-0D1205A95129}"/>
              </a:ext>
            </a:extLst>
          </p:cNvPr>
          <p:cNvSpPr/>
          <p:nvPr/>
        </p:nvSpPr>
        <p:spPr>
          <a:xfrm>
            <a:off x="1142222" y="3904441"/>
            <a:ext cx="1429675" cy="328966"/>
          </a:xfrm>
          <a:prstGeom prst="roundRect">
            <a:avLst>
              <a:gd name="adj" fmla="val 10876"/>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　</a:t>
            </a:r>
            <a:r>
              <a:rPr kumimoji="1" lang="en-US" altLang="ja-JP" sz="800"/>
              <a:t>Strategy</a:t>
            </a:r>
          </a:p>
          <a:p>
            <a:pPr algn="ctr"/>
            <a:r>
              <a:rPr kumimoji="1" lang="en-US" altLang="ja-JP" sz="800"/>
              <a:t>(</a:t>
            </a:r>
            <a:r>
              <a:rPr kumimoji="1" lang="ja-JP" altLang="en-US" sz="800"/>
              <a:t>組織コードで設定</a:t>
            </a:r>
            <a:r>
              <a:rPr kumimoji="1" lang="en-US" altLang="ja-JP" sz="800"/>
              <a:t>)</a:t>
            </a:r>
            <a:endParaRPr kumimoji="1" lang="ja-JP" altLang="en-US" sz="800"/>
          </a:p>
        </p:txBody>
      </p:sp>
      <p:sp>
        <p:nvSpPr>
          <p:cNvPr id="100" name="四角形: 角を丸くする 99">
            <a:extLst>
              <a:ext uri="{FF2B5EF4-FFF2-40B4-BE49-F238E27FC236}">
                <a16:creationId xmlns:a16="http://schemas.microsoft.com/office/drawing/2014/main" id="{14E9A609-0D2F-BCD4-8865-F8F0FB952E69}"/>
              </a:ext>
            </a:extLst>
          </p:cNvPr>
          <p:cNvSpPr/>
          <p:nvPr/>
        </p:nvSpPr>
        <p:spPr>
          <a:xfrm>
            <a:off x="1142222" y="4299605"/>
            <a:ext cx="1429675" cy="328966"/>
          </a:xfrm>
          <a:prstGeom prst="roundRect">
            <a:avLst>
              <a:gd name="adj" fmla="val 9139"/>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経営管理部</a:t>
            </a:r>
            <a:endParaRPr kumimoji="1" lang="en-US" altLang="ja-JP" sz="800"/>
          </a:p>
          <a:p>
            <a:pPr algn="ctr"/>
            <a:r>
              <a:rPr kumimoji="1" lang="en-US" altLang="ja-JP" sz="800"/>
              <a:t>(</a:t>
            </a:r>
            <a:r>
              <a:rPr kumimoji="1" lang="ja-JP" altLang="en-US" sz="800"/>
              <a:t>組織コードで設定</a:t>
            </a:r>
            <a:r>
              <a:rPr kumimoji="1" lang="en-US" altLang="ja-JP" sz="800"/>
              <a:t>)</a:t>
            </a:r>
            <a:endParaRPr kumimoji="1" lang="ja-JP" altLang="en-US" sz="800"/>
          </a:p>
        </p:txBody>
      </p:sp>
      <p:sp>
        <p:nvSpPr>
          <p:cNvPr id="274" name="四角形: 角を丸くする 273">
            <a:extLst>
              <a:ext uri="{FF2B5EF4-FFF2-40B4-BE49-F238E27FC236}">
                <a16:creationId xmlns:a16="http://schemas.microsoft.com/office/drawing/2014/main" id="{0353D83F-A5A3-8178-99DC-D3B42144A980}"/>
              </a:ext>
            </a:extLst>
          </p:cNvPr>
          <p:cNvSpPr/>
          <p:nvPr/>
        </p:nvSpPr>
        <p:spPr>
          <a:xfrm>
            <a:off x="1151587" y="4991979"/>
            <a:ext cx="1420309" cy="261610"/>
          </a:xfrm>
          <a:prstGeom prst="roundRect">
            <a:avLst>
              <a:gd name="adj" fmla="val 11570"/>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GX</a:t>
            </a:r>
            <a:r>
              <a:rPr kumimoji="1" lang="ja-JP" altLang="en-US" sz="800"/>
              <a:t>推進投資管理担当者</a:t>
            </a:r>
          </a:p>
        </p:txBody>
      </p:sp>
      <p:sp>
        <p:nvSpPr>
          <p:cNvPr id="5" name="四角形: 角を丸くする 4">
            <a:extLst>
              <a:ext uri="{FF2B5EF4-FFF2-40B4-BE49-F238E27FC236}">
                <a16:creationId xmlns:a16="http://schemas.microsoft.com/office/drawing/2014/main" id="{75D5E508-DAD2-F516-DD15-5F8EFE3145EF}"/>
              </a:ext>
            </a:extLst>
          </p:cNvPr>
          <p:cNvSpPr/>
          <p:nvPr/>
        </p:nvSpPr>
        <p:spPr>
          <a:xfrm>
            <a:off x="1151587" y="4679361"/>
            <a:ext cx="1420309" cy="263037"/>
          </a:xfrm>
          <a:prstGeom prst="roundRect">
            <a:avLst>
              <a:gd name="adj" fmla="val 11597"/>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所属特別</a:t>
            </a:r>
            <a:r>
              <a:rPr kumimoji="1" lang="en-US" altLang="ja-JP" sz="800"/>
              <a:t>SG </a:t>
            </a:r>
            <a:r>
              <a:rPr kumimoji="1" lang="ja-JP" altLang="en-US" sz="800"/>
              <a:t>（役員等）</a:t>
            </a:r>
          </a:p>
        </p:txBody>
      </p:sp>
      <p:sp>
        <p:nvSpPr>
          <p:cNvPr id="151" name="正方形/長方形 150">
            <a:extLst>
              <a:ext uri="{FF2B5EF4-FFF2-40B4-BE49-F238E27FC236}">
                <a16:creationId xmlns:a16="http://schemas.microsoft.com/office/drawing/2014/main" id="{37DA93AE-C062-9BC8-8FD4-77A47DCC343D}"/>
              </a:ext>
            </a:extLst>
          </p:cNvPr>
          <p:cNvSpPr/>
          <p:nvPr/>
        </p:nvSpPr>
        <p:spPr>
          <a:xfrm>
            <a:off x="4519740" y="4247570"/>
            <a:ext cx="1537610" cy="165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tIns="18000" bIns="18000" rtlCol="0" anchor="t"/>
          <a:lstStyle/>
          <a:p>
            <a:r>
              <a:rPr kumimoji="1" lang="en-US" altLang="ja-JP" sz="500"/>
              <a:t>O365 MCG</a:t>
            </a:r>
          </a:p>
          <a:p>
            <a:r>
              <a:rPr kumimoji="1" lang="ja-JP" altLang="en-US" sz="500"/>
              <a:t>テナント外の会社</a:t>
            </a:r>
          </a:p>
        </p:txBody>
      </p:sp>
      <p:sp>
        <p:nvSpPr>
          <p:cNvPr id="155" name="四角形: 角を丸くする 154">
            <a:extLst>
              <a:ext uri="{FF2B5EF4-FFF2-40B4-BE49-F238E27FC236}">
                <a16:creationId xmlns:a16="http://schemas.microsoft.com/office/drawing/2014/main" id="{93AA57D0-083A-0166-1471-18A6CC681F9E}"/>
              </a:ext>
            </a:extLst>
          </p:cNvPr>
          <p:cNvSpPr/>
          <p:nvPr/>
        </p:nvSpPr>
        <p:spPr>
          <a:xfrm>
            <a:off x="4828541" y="3623458"/>
            <a:ext cx="1192666" cy="332085"/>
          </a:xfrm>
          <a:prstGeom prst="roundRect">
            <a:avLst>
              <a:gd name="adj" fmla="val 12078"/>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
              <a:t>Supply chain</a:t>
            </a:r>
            <a:r>
              <a:rPr kumimoji="1" lang="ja-JP" altLang="en-US" sz="600"/>
              <a:t>投資管理担当</a:t>
            </a:r>
            <a:r>
              <a:rPr kumimoji="1" lang="en-US" altLang="ja-JP" sz="600"/>
              <a:t>/</a:t>
            </a:r>
            <a:r>
              <a:rPr kumimoji="1" lang="ja-JP" altLang="en-US" sz="600"/>
              <a:t>事業所経理センター</a:t>
            </a:r>
            <a:r>
              <a:rPr kumimoji="1" lang="en-US" altLang="zh-CN" sz="600"/>
              <a:t>/</a:t>
            </a:r>
            <a:r>
              <a:rPr kumimoji="1" lang="zh-CN" altLang="en-US" sz="600"/>
              <a:t>制度会計部 </a:t>
            </a:r>
            <a:r>
              <a:rPr kumimoji="1" lang="en-US" altLang="zh-CN" sz="600"/>
              <a:t>MCC/MCG</a:t>
            </a:r>
            <a:r>
              <a:rPr kumimoji="1" lang="zh-CN" altLang="en-US" sz="600"/>
              <a:t>単独担当者</a:t>
            </a:r>
            <a:endParaRPr kumimoji="1" lang="en-US" altLang="ja-JP" sz="600"/>
          </a:p>
        </p:txBody>
      </p:sp>
      <p:sp>
        <p:nvSpPr>
          <p:cNvPr id="164" name="正方形/長方形 163">
            <a:extLst>
              <a:ext uri="{FF2B5EF4-FFF2-40B4-BE49-F238E27FC236}">
                <a16:creationId xmlns:a16="http://schemas.microsoft.com/office/drawing/2014/main" id="{FDE692A3-E132-33AF-8808-049B0A5DF81E}"/>
              </a:ext>
            </a:extLst>
          </p:cNvPr>
          <p:cNvSpPr/>
          <p:nvPr/>
        </p:nvSpPr>
        <p:spPr>
          <a:xfrm>
            <a:off x="4518746" y="4021497"/>
            <a:ext cx="1537610" cy="1771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r>
              <a:rPr kumimoji="1" lang="en-US" altLang="ja-JP" sz="900"/>
              <a:t>MCG</a:t>
            </a:r>
            <a:endParaRPr kumimoji="1" lang="ja-JP" altLang="en-US" sz="900"/>
          </a:p>
        </p:txBody>
      </p:sp>
      <p:sp>
        <p:nvSpPr>
          <p:cNvPr id="165" name="四角形: 角を丸くする 164">
            <a:extLst>
              <a:ext uri="{FF2B5EF4-FFF2-40B4-BE49-F238E27FC236}">
                <a16:creationId xmlns:a16="http://schemas.microsoft.com/office/drawing/2014/main" id="{0CA74793-9231-DDC3-7730-DF06336E767A}"/>
              </a:ext>
            </a:extLst>
          </p:cNvPr>
          <p:cNvSpPr/>
          <p:nvPr/>
        </p:nvSpPr>
        <p:spPr>
          <a:xfrm>
            <a:off x="4876585" y="4028976"/>
            <a:ext cx="1142873" cy="165390"/>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700"/>
              <a:t>制度会計部 単独担当者</a:t>
            </a:r>
            <a:endParaRPr kumimoji="1" lang="en-US" altLang="ja-JP" sz="700"/>
          </a:p>
        </p:txBody>
      </p:sp>
      <p:sp>
        <p:nvSpPr>
          <p:cNvPr id="166" name="四角形: 角を丸くする 165">
            <a:extLst>
              <a:ext uri="{FF2B5EF4-FFF2-40B4-BE49-F238E27FC236}">
                <a16:creationId xmlns:a16="http://schemas.microsoft.com/office/drawing/2014/main" id="{C8CAB412-4B49-D30C-2AB2-D61843AF4596}"/>
              </a:ext>
            </a:extLst>
          </p:cNvPr>
          <p:cNvSpPr/>
          <p:nvPr/>
        </p:nvSpPr>
        <p:spPr>
          <a:xfrm>
            <a:off x="5181600" y="4263873"/>
            <a:ext cx="835660" cy="127918"/>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700"/>
              <a:t>Guest</a:t>
            </a:r>
            <a:r>
              <a:rPr kumimoji="1" lang="ja-JP" altLang="en-US" sz="700"/>
              <a:t>ユーザ</a:t>
            </a:r>
            <a:endParaRPr kumimoji="1" lang="en-US" altLang="ja-JP" sz="700"/>
          </a:p>
        </p:txBody>
      </p:sp>
      <p:cxnSp>
        <p:nvCxnSpPr>
          <p:cNvPr id="73" name="コネクタ: カギ線 72">
            <a:extLst>
              <a:ext uri="{FF2B5EF4-FFF2-40B4-BE49-F238E27FC236}">
                <a16:creationId xmlns:a16="http://schemas.microsoft.com/office/drawing/2014/main" id="{A3D4AD5E-7CED-191C-7748-84E71376A1BA}"/>
              </a:ext>
            </a:extLst>
          </p:cNvPr>
          <p:cNvCxnSpPr>
            <a:cxnSpLocks/>
            <a:stCxn id="43" idx="2"/>
            <a:endCxn id="68" idx="1"/>
          </p:cNvCxnSpPr>
          <p:nvPr/>
        </p:nvCxnSpPr>
        <p:spPr>
          <a:xfrm rot="16200000" flipH="1">
            <a:off x="2093192" y="3337346"/>
            <a:ext cx="1551477" cy="33713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78" name="四角形: 角を丸くする 177">
            <a:extLst>
              <a:ext uri="{FF2B5EF4-FFF2-40B4-BE49-F238E27FC236}">
                <a16:creationId xmlns:a16="http://schemas.microsoft.com/office/drawing/2014/main" id="{35A44782-8A70-0C31-D2FC-87150D1E09D2}"/>
              </a:ext>
            </a:extLst>
          </p:cNvPr>
          <p:cNvSpPr/>
          <p:nvPr/>
        </p:nvSpPr>
        <p:spPr>
          <a:xfrm>
            <a:off x="6551029" y="5994253"/>
            <a:ext cx="5397259" cy="819572"/>
          </a:xfrm>
          <a:prstGeom prst="roundRect">
            <a:avLst>
              <a:gd name="adj" fmla="val 4850"/>
            </a:avLst>
          </a:prstGeom>
          <a:solidFill>
            <a:schemeClr val="accent1">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en-US" altLang="ja-JP" sz="800">
                <a:solidFill>
                  <a:schemeClr val="tx1"/>
                </a:solidFill>
                <a:latin typeface="游ゴシック Medium 本文"/>
              </a:rPr>
              <a:t>BG/SBU/Company</a:t>
            </a:r>
            <a:r>
              <a:rPr kumimoji="1" lang="ja-JP" altLang="en-US" sz="800">
                <a:solidFill>
                  <a:schemeClr val="tx1"/>
                </a:solidFill>
                <a:latin typeface="游ゴシック Medium 本文"/>
              </a:rPr>
              <a:t>には、</a:t>
            </a:r>
            <a:r>
              <a:rPr kumimoji="1" lang="en-US" altLang="ja-JP" sz="800">
                <a:solidFill>
                  <a:schemeClr val="tx1"/>
                </a:solidFill>
                <a:latin typeface="游ゴシック Medium 本文"/>
              </a:rPr>
              <a:t> </a:t>
            </a:r>
            <a:r>
              <a:rPr kumimoji="1" lang="ja-JP" altLang="en-US" sz="800">
                <a:solidFill>
                  <a:schemeClr val="tx1"/>
                </a:solidFill>
                <a:latin typeface="游ゴシック Medium 本文"/>
              </a:rPr>
              <a:t>自部門グループ、他部門グループの概念があるが、一旦権限を付与すると、自部門</a:t>
            </a:r>
            <a:r>
              <a:rPr kumimoji="1" lang="en-US" altLang="ja-JP" sz="800">
                <a:solidFill>
                  <a:schemeClr val="tx1"/>
                </a:solidFill>
                <a:latin typeface="游ゴシック Medium 本文"/>
              </a:rPr>
              <a:t>/</a:t>
            </a:r>
            <a:r>
              <a:rPr kumimoji="1" lang="ja-JP" altLang="en-US" sz="800">
                <a:solidFill>
                  <a:schemeClr val="tx1"/>
                </a:solidFill>
                <a:latin typeface="游ゴシック Medium 本文"/>
              </a:rPr>
              <a:t>他部門の権限差異がないため、物理的に、一個のグループとする。</a:t>
            </a:r>
            <a:endParaRPr kumimoji="1" lang="en-US" altLang="ja-JP" sz="800">
              <a:solidFill>
                <a:schemeClr val="tx1"/>
              </a:solidFill>
              <a:latin typeface="游ゴシック Medium 本文"/>
            </a:endParaRPr>
          </a:p>
          <a:p>
            <a:pPr marL="171450" indent="-171450">
              <a:buFont typeface="Arial" panose="020B0604020202020204" pitchFamily="34" charset="0"/>
              <a:buChar char="•"/>
            </a:pPr>
            <a:r>
              <a:rPr kumimoji="1" lang="en-US" altLang="ja-JP" sz="800">
                <a:solidFill>
                  <a:schemeClr val="tx1"/>
                </a:solidFill>
              </a:rPr>
              <a:t>閲覧可能部署１～１０</a:t>
            </a:r>
            <a:r>
              <a:rPr kumimoji="1" lang="ja-JP" altLang="en-US" sz="800">
                <a:solidFill>
                  <a:schemeClr val="tx1"/>
                </a:solidFill>
              </a:rPr>
              <a:t>に追加時、</a:t>
            </a:r>
            <a:r>
              <a:rPr kumimoji="1" lang="ja-JP" altLang="en-US" sz="800" strike="sngStrike">
                <a:solidFill>
                  <a:schemeClr val="bg1">
                    <a:lumMod val="65000"/>
                  </a:schemeClr>
                </a:solidFill>
              </a:rPr>
              <a:t>人は複数組織に入る場合、どの組織をアサインするのか、選べられる（一部特定したコードを除外する）　ユーザ情報＋組織</a:t>
            </a:r>
            <a:r>
              <a:rPr kumimoji="1" lang="en-US" altLang="ja-JP" sz="800" strike="sngStrike">
                <a:solidFill>
                  <a:schemeClr val="bg1">
                    <a:lumMod val="65000"/>
                  </a:schemeClr>
                </a:solidFill>
              </a:rPr>
              <a:t>(</a:t>
            </a:r>
            <a:r>
              <a:rPr kumimoji="1" lang="ja-JP" altLang="en-US" sz="800" strike="sngStrike">
                <a:solidFill>
                  <a:schemeClr val="bg1">
                    <a:lumMod val="65000"/>
                  </a:schemeClr>
                </a:solidFill>
              </a:rPr>
              <a:t>持てば</a:t>
            </a:r>
            <a:r>
              <a:rPr kumimoji="1" lang="en-US" altLang="ja-JP" sz="800" strike="sngStrike">
                <a:solidFill>
                  <a:schemeClr val="bg1">
                    <a:lumMod val="65000"/>
                  </a:schemeClr>
                </a:solidFill>
              </a:rPr>
              <a:t>)</a:t>
            </a:r>
            <a:r>
              <a:rPr kumimoji="1" lang="ja-JP" altLang="en-US" sz="800">
                <a:solidFill>
                  <a:schemeClr val="bg1">
                    <a:lumMod val="65000"/>
                  </a:schemeClr>
                </a:solidFill>
              </a:rPr>
              <a:t> </a:t>
            </a:r>
            <a:r>
              <a:rPr kumimoji="1" lang="ja-JP" altLang="en-US" sz="800">
                <a:solidFill>
                  <a:schemeClr val="tx1"/>
                </a:solidFill>
              </a:rPr>
              <a:t>人を入れるよりも、組織を入れたい（人の異動を考慮）ー　投資担当部署 →海外ユーザ（</a:t>
            </a:r>
            <a:r>
              <a:rPr kumimoji="1" lang="en-US" altLang="ja-JP" sz="800">
                <a:solidFill>
                  <a:schemeClr val="tx1"/>
                </a:solidFill>
              </a:rPr>
              <a:t>OA ID</a:t>
            </a:r>
            <a:r>
              <a:rPr kumimoji="1" lang="ja-JP" altLang="en-US" sz="800">
                <a:solidFill>
                  <a:schemeClr val="tx1"/>
                </a:solidFill>
              </a:rPr>
              <a:t>持たず）以外、組織を登録すること</a:t>
            </a:r>
            <a:endParaRPr kumimoji="1" lang="en-US" altLang="ja-JP" sz="800">
              <a:solidFill>
                <a:schemeClr val="tx1"/>
              </a:solidFill>
            </a:endParaRPr>
          </a:p>
          <a:p>
            <a:pPr marL="171450" indent="-171450">
              <a:buFont typeface="Arial" panose="020B0604020202020204" pitchFamily="34" charset="0"/>
              <a:buChar char="•"/>
            </a:pPr>
            <a:r>
              <a:rPr kumimoji="1" lang="ja-JP" altLang="en-US" sz="800">
                <a:solidFill>
                  <a:schemeClr val="tx1"/>
                </a:solidFill>
              </a:rPr>
              <a:t>案件入力担当者、投資管理担当とカレントログインユーザが異なる可能性があるため、案件（業務）作成時、指定できるようにする（</a:t>
            </a:r>
            <a:r>
              <a:rPr kumimoji="1" lang="en-US" altLang="ja-JP" sz="800">
                <a:solidFill>
                  <a:schemeClr val="tx1"/>
                </a:solidFill>
              </a:rPr>
              <a:t>Default</a:t>
            </a:r>
            <a:r>
              <a:rPr kumimoji="1" lang="ja-JP" altLang="en-US" sz="800">
                <a:solidFill>
                  <a:schemeClr val="tx1"/>
                </a:solidFill>
              </a:rPr>
              <a:t>は</a:t>
            </a:r>
            <a:r>
              <a:rPr kumimoji="1" lang="en-US" altLang="ja-JP" sz="800">
                <a:solidFill>
                  <a:schemeClr val="tx1"/>
                </a:solidFill>
              </a:rPr>
              <a:t>Current Login User</a:t>
            </a:r>
            <a:r>
              <a:rPr kumimoji="1" lang="ja-JP" altLang="en-US" sz="800">
                <a:solidFill>
                  <a:schemeClr val="tx1"/>
                </a:solidFill>
              </a:rPr>
              <a:t>）　－　代理</a:t>
            </a:r>
            <a:endParaRPr kumimoji="1" lang="en-US" altLang="ja-JP" sz="800">
              <a:solidFill>
                <a:schemeClr val="tx1"/>
              </a:solidFill>
            </a:endParaRPr>
          </a:p>
        </p:txBody>
      </p:sp>
      <p:sp>
        <p:nvSpPr>
          <p:cNvPr id="184" name="四角形: 角を丸くする 183">
            <a:extLst>
              <a:ext uri="{FF2B5EF4-FFF2-40B4-BE49-F238E27FC236}">
                <a16:creationId xmlns:a16="http://schemas.microsoft.com/office/drawing/2014/main" id="{9A57AD7B-200A-7F46-6B1A-8B844453693A}"/>
              </a:ext>
            </a:extLst>
          </p:cNvPr>
          <p:cNvSpPr/>
          <p:nvPr/>
        </p:nvSpPr>
        <p:spPr>
          <a:xfrm>
            <a:off x="9444578" y="5083935"/>
            <a:ext cx="833655" cy="123682"/>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85" name="テキスト ボックス 184">
            <a:extLst>
              <a:ext uri="{FF2B5EF4-FFF2-40B4-BE49-F238E27FC236}">
                <a16:creationId xmlns:a16="http://schemas.microsoft.com/office/drawing/2014/main" id="{889BB9B5-8175-F63D-B69D-51C316C135FD}"/>
              </a:ext>
            </a:extLst>
          </p:cNvPr>
          <p:cNvSpPr txBox="1"/>
          <p:nvPr/>
        </p:nvSpPr>
        <p:spPr>
          <a:xfrm>
            <a:off x="10382156" y="5046210"/>
            <a:ext cx="1296216" cy="200055"/>
          </a:xfrm>
          <a:prstGeom prst="rect">
            <a:avLst/>
          </a:prstGeom>
          <a:noFill/>
        </p:spPr>
        <p:txBody>
          <a:bodyPr wrap="square" rtlCol="0">
            <a:spAutoFit/>
          </a:bodyPr>
          <a:lstStyle>
            <a:defPPr rtl="0">
              <a:defRPr lang="zh-CN"/>
            </a:defPPr>
            <a:lvl1pPr>
              <a:defRPr kumimoji="1" sz="7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ja-JP"/>
              <a:t>Security</a:t>
            </a:r>
            <a:r>
              <a:rPr lang="ja-JP" altLang="en-US"/>
              <a:t> </a:t>
            </a:r>
            <a:r>
              <a:rPr lang="en-US" altLang="ja-JP"/>
              <a:t>Group</a:t>
            </a:r>
            <a:endParaRPr lang="ja-JP" altLang="en-US"/>
          </a:p>
        </p:txBody>
      </p:sp>
      <p:sp>
        <p:nvSpPr>
          <p:cNvPr id="186" name="四角形: 角を丸くする 185">
            <a:extLst>
              <a:ext uri="{FF2B5EF4-FFF2-40B4-BE49-F238E27FC236}">
                <a16:creationId xmlns:a16="http://schemas.microsoft.com/office/drawing/2014/main" id="{713DD2B8-BD8D-8315-3C1B-094E7EE23291}"/>
              </a:ext>
            </a:extLst>
          </p:cNvPr>
          <p:cNvSpPr/>
          <p:nvPr/>
        </p:nvSpPr>
        <p:spPr>
          <a:xfrm>
            <a:off x="9443599" y="5265165"/>
            <a:ext cx="833655" cy="123682"/>
          </a:xfrm>
          <a:prstGeom prst="roundRect">
            <a:avLst>
              <a:gd name="adj" fmla="val 7670"/>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endParaRPr>
          </a:p>
        </p:txBody>
      </p:sp>
      <p:sp>
        <p:nvSpPr>
          <p:cNvPr id="187" name="テキスト ボックス 186">
            <a:extLst>
              <a:ext uri="{FF2B5EF4-FFF2-40B4-BE49-F238E27FC236}">
                <a16:creationId xmlns:a16="http://schemas.microsoft.com/office/drawing/2014/main" id="{97C362B4-486C-A772-00C0-C5779879018E}"/>
              </a:ext>
            </a:extLst>
          </p:cNvPr>
          <p:cNvSpPr txBox="1"/>
          <p:nvPr/>
        </p:nvSpPr>
        <p:spPr>
          <a:xfrm>
            <a:off x="10381177" y="5227440"/>
            <a:ext cx="1296216" cy="200055"/>
          </a:xfrm>
          <a:prstGeom prst="rect">
            <a:avLst/>
          </a:prstGeom>
          <a:noFill/>
        </p:spPr>
        <p:txBody>
          <a:bodyPr wrap="square" rtlCol="0">
            <a:spAutoFit/>
          </a:bodyPr>
          <a:lstStyle/>
          <a:p>
            <a:r>
              <a:rPr kumimoji="1" lang="ja-JP" altLang="en-US" sz="700"/>
              <a:t>案件情報</a:t>
            </a:r>
          </a:p>
        </p:txBody>
      </p:sp>
      <p:sp>
        <p:nvSpPr>
          <p:cNvPr id="188" name="テキスト ボックス 187">
            <a:extLst>
              <a:ext uri="{FF2B5EF4-FFF2-40B4-BE49-F238E27FC236}">
                <a16:creationId xmlns:a16="http://schemas.microsoft.com/office/drawing/2014/main" id="{67983226-F895-1CFB-A364-EEF77634F95E}"/>
              </a:ext>
            </a:extLst>
          </p:cNvPr>
          <p:cNvSpPr txBox="1"/>
          <p:nvPr/>
        </p:nvSpPr>
        <p:spPr>
          <a:xfrm>
            <a:off x="6014908" y="4226276"/>
            <a:ext cx="1015907" cy="200055"/>
          </a:xfrm>
          <a:prstGeom prst="rect">
            <a:avLst/>
          </a:prstGeom>
          <a:noFill/>
        </p:spPr>
        <p:txBody>
          <a:bodyPr wrap="square" rtlCol="0">
            <a:spAutoFit/>
          </a:bodyPr>
          <a:lstStyle/>
          <a:p>
            <a:r>
              <a:rPr kumimoji="1" lang="en-US" altLang="ja-JP" sz="700"/>
              <a:t>Email address</a:t>
            </a:r>
            <a:r>
              <a:rPr kumimoji="1" lang="ja-JP" altLang="en-US" sz="700"/>
              <a:t>を登録</a:t>
            </a:r>
          </a:p>
        </p:txBody>
      </p:sp>
      <p:sp>
        <p:nvSpPr>
          <p:cNvPr id="1032" name="四角形: 角を丸くする 1031">
            <a:extLst>
              <a:ext uri="{FF2B5EF4-FFF2-40B4-BE49-F238E27FC236}">
                <a16:creationId xmlns:a16="http://schemas.microsoft.com/office/drawing/2014/main" id="{666A5E6C-4E08-6B28-687C-84500B71C5A1}"/>
              </a:ext>
            </a:extLst>
          </p:cNvPr>
          <p:cNvSpPr/>
          <p:nvPr/>
        </p:nvSpPr>
        <p:spPr>
          <a:xfrm>
            <a:off x="3523627" y="2423233"/>
            <a:ext cx="566148" cy="283064"/>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
              <a:t>自部門</a:t>
            </a:r>
            <a:endParaRPr kumimoji="1" lang="en-US" altLang="ja-JP" sz="600"/>
          </a:p>
          <a:p>
            <a:pPr algn="ctr"/>
            <a:r>
              <a:rPr kumimoji="1" lang="en-US" altLang="ja-JP" sz="600"/>
              <a:t>/</a:t>
            </a:r>
            <a:r>
              <a:rPr kumimoji="1" lang="ja-JP" altLang="en-US" sz="600"/>
              <a:t>他部門</a:t>
            </a:r>
            <a:endParaRPr kumimoji="1" lang="en-US" altLang="ja-JP" sz="600"/>
          </a:p>
          <a:p>
            <a:pPr algn="ctr"/>
            <a:r>
              <a:rPr kumimoji="1" lang="ja-JP" altLang="en-US" sz="600"/>
              <a:t>グループ</a:t>
            </a:r>
            <a:endParaRPr kumimoji="1" lang="en-US" altLang="ja-JP" sz="600"/>
          </a:p>
        </p:txBody>
      </p:sp>
      <p:graphicFrame>
        <p:nvGraphicFramePr>
          <p:cNvPr id="18" name="表 17">
            <a:extLst>
              <a:ext uri="{FF2B5EF4-FFF2-40B4-BE49-F238E27FC236}">
                <a16:creationId xmlns:a16="http://schemas.microsoft.com/office/drawing/2014/main" id="{CC5BA7B2-4500-7C8A-D242-74DD2A58C601}"/>
              </a:ext>
            </a:extLst>
          </p:cNvPr>
          <p:cNvGraphicFramePr>
            <a:graphicFrameLocks noGrp="1"/>
          </p:cNvGraphicFramePr>
          <p:nvPr/>
        </p:nvGraphicFramePr>
        <p:xfrm>
          <a:off x="12192000" y="5242803"/>
          <a:ext cx="4943856" cy="1730342"/>
        </p:xfrm>
        <a:graphic>
          <a:graphicData uri="http://schemas.openxmlformats.org/drawingml/2006/table">
            <a:tbl>
              <a:tblPr firstRow="1" bandRow="1">
                <a:tableStyleId>{5C22544A-7EE6-4342-B048-85BDC9FD1C3A}</a:tableStyleId>
              </a:tblPr>
              <a:tblGrid>
                <a:gridCol w="334325">
                  <a:extLst>
                    <a:ext uri="{9D8B030D-6E8A-4147-A177-3AD203B41FA5}">
                      <a16:colId xmlns:a16="http://schemas.microsoft.com/office/drawing/2014/main" val="3848362542"/>
                    </a:ext>
                  </a:extLst>
                </a:gridCol>
                <a:gridCol w="1811467">
                  <a:extLst>
                    <a:ext uri="{9D8B030D-6E8A-4147-A177-3AD203B41FA5}">
                      <a16:colId xmlns:a16="http://schemas.microsoft.com/office/drawing/2014/main" val="3631068113"/>
                    </a:ext>
                  </a:extLst>
                </a:gridCol>
                <a:gridCol w="2798064">
                  <a:extLst>
                    <a:ext uri="{9D8B030D-6E8A-4147-A177-3AD203B41FA5}">
                      <a16:colId xmlns:a16="http://schemas.microsoft.com/office/drawing/2014/main" val="2672833106"/>
                    </a:ext>
                  </a:extLst>
                </a:gridCol>
              </a:tblGrid>
              <a:tr h="284037">
                <a:tc>
                  <a:txBody>
                    <a:bodyPr/>
                    <a:lstStyle/>
                    <a:p>
                      <a:endParaRPr kumimoji="1" lang="ja-JP" altLang="en-US" sz="1050"/>
                    </a:p>
                  </a:txBody>
                  <a:tcPr/>
                </a:tc>
                <a:tc>
                  <a:txBody>
                    <a:bodyPr/>
                    <a:lstStyle/>
                    <a:p>
                      <a:r>
                        <a:rPr kumimoji="1" lang="ja-JP" altLang="en-US" sz="1050"/>
                        <a:t>現況</a:t>
                      </a:r>
                    </a:p>
                  </a:txBody>
                  <a:tcPr/>
                </a:tc>
                <a:tc>
                  <a:txBody>
                    <a:bodyPr/>
                    <a:lstStyle/>
                    <a:p>
                      <a:r>
                        <a:rPr kumimoji="1" lang="ja-JP" altLang="en-US" sz="1050"/>
                        <a:t>再構築</a:t>
                      </a:r>
                    </a:p>
                  </a:txBody>
                  <a:tcPr/>
                </a:tc>
                <a:extLst>
                  <a:ext uri="{0D108BD9-81ED-4DB2-BD59-A6C34878D82A}">
                    <a16:rowId xmlns:a16="http://schemas.microsoft.com/office/drawing/2014/main" val="3336556238"/>
                  </a:ext>
                </a:extLst>
              </a:tr>
              <a:tr h="303305">
                <a:tc>
                  <a:txBody>
                    <a:bodyPr/>
                    <a:lstStyle/>
                    <a:p>
                      <a:r>
                        <a:rPr kumimoji="1" lang="en-US" altLang="ja-JP" sz="1050"/>
                        <a:t>1</a:t>
                      </a:r>
                      <a:endParaRPr kumimoji="1" lang="ja-JP" altLang="en-US" sz="1050"/>
                    </a:p>
                  </a:txBody>
                  <a:tcPr/>
                </a:tc>
                <a:tc>
                  <a:txBody>
                    <a:bodyPr/>
                    <a:lstStyle/>
                    <a:p>
                      <a:r>
                        <a:rPr kumimoji="1" lang="ja-JP" altLang="en-US" sz="1050"/>
                        <a:t>申請者＋最終承認者</a:t>
                      </a:r>
                    </a:p>
                  </a:txBody>
                  <a:tcPr/>
                </a:tc>
                <a:tc>
                  <a:txBody>
                    <a:bodyPr/>
                    <a:lstStyle/>
                    <a:p>
                      <a:r>
                        <a:rPr kumimoji="1" lang="ja-JP" altLang="en-US" sz="1050"/>
                        <a:t>申請者＋入力者＋承認者（最終</a:t>
                      </a:r>
                      <a:r>
                        <a:rPr kumimoji="1" lang="en-US" altLang="ja-JP" sz="1050"/>
                        <a:t>/</a:t>
                      </a:r>
                      <a:r>
                        <a:rPr kumimoji="1" lang="ja-JP" altLang="en-US" sz="1050"/>
                        <a:t>中間含む）</a:t>
                      </a:r>
                    </a:p>
                  </a:txBody>
                  <a:tcPr/>
                </a:tc>
                <a:extLst>
                  <a:ext uri="{0D108BD9-81ED-4DB2-BD59-A6C34878D82A}">
                    <a16:rowId xmlns:a16="http://schemas.microsoft.com/office/drawing/2014/main" val="115559934"/>
                  </a:ext>
                </a:extLst>
              </a:tr>
              <a:tr h="315164">
                <a:tc>
                  <a:txBody>
                    <a:bodyPr/>
                    <a:lstStyle/>
                    <a:p>
                      <a:r>
                        <a:rPr kumimoji="1" lang="en-US" altLang="ja-JP" sz="1050"/>
                        <a:t>2</a:t>
                      </a:r>
                      <a:endParaRPr kumimoji="1" lang="ja-JP" altLang="en-US" sz="1050"/>
                    </a:p>
                  </a:txBody>
                  <a:tcPr/>
                </a:tc>
                <a:tc>
                  <a:txBody>
                    <a:bodyPr/>
                    <a:lstStyle/>
                    <a:p>
                      <a:r>
                        <a:rPr kumimoji="1" lang="ja-JP" altLang="en-US" sz="1050"/>
                        <a:t>申請者は個人として</a:t>
                      </a:r>
                      <a:r>
                        <a:rPr kumimoji="1" lang="en-US" altLang="ja-JP" sz="1050" err="1">
                          <a:solidFill>
                            <a:schemeClr val="tx1"/>
                          </a:solidFill>
                        </a:rPr>
                        <a:t>閲覧可能部署</a:t>
                      </a:r>
                      <a:r>
                        <a:rPr kumimoji="1" lang="ja-JP" altLang="en-US" sz="1050">
                          <a:solidFill>
                            <a:schemeClr val="tx1"/>
                          </a:solidFill>
                        </a:rPr>
                        <a:t>に登録</a:t>
                      </a:r>
                      <a:endParaRPr kumimoji="1" lang="ja-JP" altLang="en-US" sz="1050"/>
                    </a:p>
                  </a:txBody>
                  <a:tcPr/>
                </a:tc>
                <a:tc>
                  <a:txBody>
                    <a:bodyPr/>
                    <a:lstStyle/>
                    <a:p>
                      <a:r>
                        <a:rPr kumimoji="1" lang="ja-JP" altLang="en-US" sz="1050">
                          <a:solidFill>
                            <a:schemeClr val="tx1"/>
                          </a:solidFill>
                        </a:rPr>
                        <a:t>投資担当者＋投資担当部署</a:t>
                      </a:r>
                      <a:endParaRPr kumimoji="1" lang="ja-JP" altLang="en-US" sz="1050"/>
                    </a:p>
                  </a:txBody>
                  <a:tcPr/>
                </a:tc>
                <a:extLst>
                  <a:ext uri="{0D108BD9-81ED-4DB2-BD59-A6C34878D82A}">
                    <a16:rowId xmlns:a16="http://schemas.microsoft.com/office/drawing/2014/main" val="2081709430"/>
                  </a:ext>
                </a:extLst>
              </a:tr>
              <a:tr h="560291">
                <a:tc>
                  <a:txBody>
                    <a:bodyPr/>
                    <a:lstStyle/>
                    <a:p>
                      <a:r>
                        <a:rPr kumimoji="1" lang="en-US" altLang="ja-JP" sz="1050"/>
                        <a:t>3</a:t>
                      </a:r>
                      <a:endParaRPr kumimoji="1" lang="ja-JP" altLang="en-US" sz="1050"/>
                    </a:p>
                  </a:txBody>
                  <a:tcPr/>
                </a:tc>
                <a:tc>
                  <a:txBody>
                    <a:bodyPr/>
                    <a:lstStyle/>
                    <a:p>
                      <a:r>
                        <a:rPr kumimoji="1" lang="ja-JP" altLang="en-US" sz="1050"/>
                        <a:t>人異動後、以前担当した案件は見れる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人異動後、組織を登録しているため、</a:t>
                      </a:r>
                      <a:endParaRPr kumimoji="1" lang="en-US" altLang="ja-JP" sz="105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以前担当した案件は見れる、見れくなる？⇒見れる</a:t>
                      </a:r>
                    </a:p>
                    <a:p>
                      <a:endParaRPr kumimoji="1" lang="ja-JP" altLang="en-US" sz="1050"/>
                    </a:p>
                  </a:txBody>
                  <a:tcPr/>
                </a:tc>
                <a:extLst>
                  <a:ext uri="{0D108BD9-81ED-4DB2-BD59-A6C34878D82A}">
                    <a16:rowId xmlns:a16="http://schemas.microsoft.com/office/drawing/2014/main" val="1434496466"/>
                  </a:ext>
                </a:extLst>
              </a:tr>
            </a:tbl>
          </a:graphicData>
        </a:graphic>
      </p:graphicFrame>
      <p:cxnSp>
        <p:nvCxnSpPr>
          <p:cNvPr id="19" name="コネクタ: カギ線 18">
            <a:extLst>
              <a:ext uri="{FF2B5EF4-FFF2-40B4-BE49-F238E27FC236}">
                <a16:creationId xmlns:a16="http://schemas.microsoft.com/office/drawing/2014/main" id="{1F6BF0B7-95FF-4907-A048-6524EC59FB2A}"/>
              </a:ext>
            </a:extLst>
          </p:cNvPr>
          <p:cNvCxnSpPr>
            <a:cxnSpLocks/>
            <a:stCxn id="3" idx="2"/>
            <a:endCxn id="97" idx="1"/>
          </p:cNvCxnSpPr>
          <p:nvPr/>
        </p:nvCxnSpPr>
        <p:spPr>
          <a:xfrm rot="16200000" flipH="1">
            <a:off x="11314" y="2938016"/>
            <a:ext cx="2083644" cy="17817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D5F6805B-6AD4-06C0-3E70-D1A539583BDD}"/>
              </a:ext>
            </a:extLst>
          </p:cNvPr>
          <p:cNvCxnSpPr>
            <a:cxnSpLocks/>
            <a:stCxn id="3" idx="2"/>
            <a:endCxn id="100" idx="1"/>
          </p:cNvCxnSpPr>
          <p:nvPr/>
        </p:nvCxnSpPr>
        <p:spPr>
          <a:xfrm rot="16200000" flipH="1">
            <a:off x="-186268" y="3135598"/>
            <a:ext cx="2478808" cy="17817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929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922EE-95E3-497F-8326-C2ABF66A4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acf4b-b80a-47bc-9c5c-11234d21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1EB569-1790-46AF-B846-C3C8AF03910D}">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7eb0311d-c1a1-4e14-8f6e-1e58ca6d4cc3"/>
    <ds:schemaRef ds:uri="http://purl.org/dc/terms/"/>
  </ds:schemaRefs>
</ds:datastoreItem>
</file>

<file path=customXml/itemProps3.xml><?xml version="1.0" encoding="utf-8"?>
<ds:datastoreItem xmlns:ds="http://schemas.openxmlformats.org/officeDocument/2006/customXml" ds:itemID="{4216C17B-9ACF-4273-9EF4-F7A543FAF213}">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TotalTime>1463</TotalTime>
  <Words>4806</Words>
  <Application>Microsoft Office PowerPoint</Application>
  <PresentationFormat>ワイド画面</PresentationFormat>
  <Paragraphs>677</Paragraphs>
  <Slides>17</Slides>
  <Notes>6</Notes>
  <HiddenSlides>0</HiddenSlides>
  <MMClips>0</MMClips>
  <ScaleCrop>false</ScaleCrop>
  <HeadingPairs>
    <vt:vector size="8" baseType="variant">
      <vt:variant>
        <vt:lpstr>使用されているフォント</vt:lpstr>
      </vt:variant>
      <vt:variant>
        <vt:i4>11</vt:i4>
      </vt:variant>
      <vt:variant>
        <vt:lpstr>テーマ</vt:lpstr>
      </vt:variant>
      <vt:variant>
        <vt:i4>5</vt:i4>
      </vt:variant>
      <vt:variant>
        <vt:lpstr>埋め込まれた OLE サーバー</vt:lpstr>
      </vt:variant>
      <vt:variant>
        <vt:i4>1</vt:i4>
      </vt:variant>
      <vt:variant>
        <vt:lpstr>スライド タイトル</vt:lpstr>
      </vt:variant>
      <vt:variant>
        <vt:i4>17</vt:i4>
      </vt:variant>
    </vt:vector>
  </HeadingPairs>
  <TitlesOfParts>
    <vt:vector size="34" baseType="lpstr">
      <vt:lpstr>Microsoft YaHei UI</vt:lpstr>
      <vt:lpstr>Microsoft YaHei UI Light</vt:lpstr>
      <vt:lpstr>Yu Gothic UI</vt:lpstr>
      <vt:lpstr>游ゴシック</vt:lpstr>
      <vt:lpstr>游ゴシック Medium 本文</vt:lpstr>
      <vt:lpstr>Arial</vt:lpstr>
      <vt:lpstr>Calibri</vt:lpstr>
      <vt:lpstr>Calibri Light</vt:lpstr>
      <vt:lpstr>Consolas</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think-cellスライド</vt:lpstr>
      <vt:lpstr>Notesアプリ刷新プロジェクト Power Platform案</vt:lpstr>
      <vt:lpstr>背景と方針</vt:lpstr>
      <vt:lpstr>提案（FileをDataverse にStoreage案）</vt:lpstr>
      <vt:lpstr>評価結果</vt:lpstr>
      <vt:lpstr>評価結果</vt:lpstr>
      <vt:lpstr>他機能と運用要件</vt:lpstr>
      <vt:lpstr>備考</vt:lpstr>
      <vt:lpstr>性能考慮：システム構成図（SQL Serverを利用した場合）</vt:lpstr>
      <vt:lpstr>参考：Vestaのユーザの権限管理と権限チェックの仕組み</vt:lpstr>
      <vt:lpstr>権限の申請と承認Matrix</vt:lpstr>
      <vt:lpstr>権限申請・承認ワークフロー概要</vt:lpstr>
      <vt:lpstr>Vestaロール別の操作権限定義</vt:lpstr>
      <vt:lpstr>Power Apps のWFの実装形式</vt:lpstr>
      <vt:lpstr>PowerPlatform以外の仕組み</vt:lpstr>
      <vt:lpstr>【ソリューション選定】選定フローと結果</vt:lpstr>
      <vt:lpstr>【ソリューション選定】評価結果の共有</vt:lpstr>
      <vt:lpstr>【ソリューション選定】今後の流れ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lastModifiedBy>he zhendong/0494938/何　振東</cp:lastModifiedBy>
  <cp:revision>16</cp:revision>
  <dcterms:created xsi:type="dcterms:W3CDTF">2023-05-25T05:41:10Z</dcterms:created>
  <dcterms:modified xsi:type="dcterms:W3CDTF">2025-08-20T09:23:07Z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_SourceUrl">
    <vt:lpwstr/>
  </property>
  <property fmtid="{D5CDD505-2E9C-101B-9397-08002B2CF9AE}" pid="16" name="_SharedFileIndex">
    <vt:lpwstr/>
  </property>
  <property fmtid="{D5CDD505-2E9C-101B-9397-08002B2CF9AE}" pid="17" name="ComplianceAssetId">
    <vt:lpwstr/>
  </property>
  <property fmtid="{D5CDD505-2E9C-101B-9397-08002B2CF9AE}" pid="18" name="TemplateUrl">
    <vt:lpwstr/>
  </property>
  <property fmtid="{D5CDD505-2E9C-101B-9397-08002B2CF9AE}" pid="19" name="_ExtendedDescription">
    <vt:lpwstr/>
  </property>
</Properties>
</file>