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 id="2147483902" r:id="rId5"/>
    <p:sldMasterId id="2147483908" r:id="rId6"/>
    <p:sldMasterId id="2147483959" r:id="rId7"/>
    <p:sldMasterId id="2147483997" r:id="rId8"/>
  </p:sldMasterIdLst>
  <p:notesMasterIdLst>
    <p:notesMasterId r:id="rId20"/>
  </p:notesMasterIdLst>
  <p:handoutMasterIdLst>
    <p:handoutMasterId r:id="rId21"/>
  </p:handoutMasterIdLst>
  <p:sldIdLst>
    <p:sldId id="2147479371" r:id="rId9"/>
    <p:sldId id="2147479372" r:id="rId10"/>
    <p:sldId id="2147479373" r:id="rId11"/>
    <p:sldId id="2147479374" r:id="rId12"/>
    <p:sldId id="2147479377" r:id="rId13"/>
    <p:sldId id="2147479375" r:id="rId14"/>
    <p:sldId id="2147479376" r:id="rId15"/>
    <p:sldId id="2147479370" r:id="rId16"/>
    <p:sldId id="2147479369" r:id="rId17"/>
    <p:sldId id="2147479367" r:id="rId18"/>
    <p:sldId id="2147479366" r:id="rId19"/>
  </p:sldIdLst>
  <p:sldSz cx="12192000" cy="6858000"/>
  <p:notesSz cx="6858000" cy="9144000"/>
  <p:custDataLst>
    <p:tags r:id="rId22"/>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2147479371"/>
            <p14:sldId id="2147479372"/>
            <p14:sldId id="2147479373"/>
            <p14:sldId id="2147479374"/>
            <p14:sldId id="2147479377"/>
            <p14:sldId id="2147479375"/>
            <p14:sldId id="2147479376"/>
            <p14:sldId id="2147479370"/>
            <p14:sldId id="2147479369"/>
            <p14:sldId id="2147479367"/>
            <p14:sldId id="2147479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78280B-E1DF-B73A-6EBD-5FEE4BA3E74A}" name="Hosoda, Tomohiro" initials="HT" userId="S::tohosoda@tohmatsu.co.jp::9c8240a4-75a7-4bd9-bf98-d170839b8d45" providerId="AD"/>
  <p188:author id="{40C1F043-4860-A7AA-E402-C22E6B10DFA9}" name="WANG, XINPING" initials="WX" userId="S::xinpwang@tohmatsu.co.jp::75d746b3-fb4f-4d12-ba72-dfa69b07fce1" providerId="AD"/>
  <p188:author id="{47F018F8-39CA-BB30-AFCF-518F03FC59F9}" name="Ozeki, Ryotaro" initials="OR" userId="S::rozeki@tohmatsu.co.jp::280a3305-31a8-4bd4-ad98-2bddc10f786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01" autoAdjust="0"/>
    <p:restoredTop sz="97073" autoAdjust="0"/>
  </p:normalViewPr>
  <p:slideViewPr>
    <p:cSldViewPr snapToGrid="0">
      <p:cViewPr>
        <p:scale>
          <a:sx n="150" d="100"/>
          <a:sy n="150" d="100"/>
        </p:scale>
        <p:origin x="2750" y="118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ags" Target="tags/tag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2025/8/5</a:t>
            </a:fld>
            <a:endParaRPr kumimoji="1" lang="ja-JP" altLang="en-US"/>
          </a:p>
        </p:txBody>
      </p:sp>
      <p:sp>
        <p:nvSpPr>
          <p:cNvPr id="4" name="フッター プレースホルダー 3">
            <a:extLst>
              <a:ext uri="{FF2B5EF4-FFF2-40B4-BE49-F238E27FC236}">
                <a16:creationId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2025/8/5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88EB5-2FAD-B0E2-242F-A4E1CF07C5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3BD91E-14F6-A57F-8761-2C9B99D41D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35F8B7-0B3F-1757-40A9-57955E5E94F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66D19F-704B-4E61-E9F5-9AB77F334A2A}"/>
              </a:ext>
            </a:extLst>
          </p:cNvPr>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20561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692CD-A087-9100-C235-F701EAEE42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147EBC-EE12-19E1-D8A6-087AAED810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20BDDC-C954-9038-42E1-97828D37478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7820CD-90AA-817E-2C89-E159F794D6CF}"/>
              </a:ext>
            </a:extLst>
          </p:cNvPr>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113405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extLst>
      <p:ext uri="{BB962C8B-B14F-4D97-AF65-F5344CB8AC3E}">
        <p14:creationId xmlns:p14="http://schemas.microsoft.com/office/powerpoint/2010/main" val="171031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extLst>
      <p:ext uri="{BB962C8B-B14F-4D97-AF65-F5344CB8AC3E}">
        <p14:creationId xmlns:p14="http://schemas.microsoft.com/office/powerpoint/2010/main" val="1732430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extLst>
      <p:ext uri="{BB962C8B-B14F-4D97-AF65-F5344CB8AC3E}">
        <p14:creationId xmlns:p14="http://schemas.microsoft.com/office/powerpoint/2010/main" val="3088575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5.png"/><Relationship Id="rId4" Type="http://schemas.openxmlformats.org/officeDocument/2006/relationships/image" Target="../media/image1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6.png"/><Relationship Id="rId4" Type="http://schemas.openxmlformats.org/officeDocument/2006/relationships/image" Target="../media/image1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1.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1.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4.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5.png"/><Relationship Id="rId4" Type="http://schemas.openxmlformats.org/officeDocument/2006/relationships/image" Target="../media/image11.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1.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6.png"/><Relationship Id="rId4" Type="http://schemas.openxmlformats.org/officeDocument/2006/relationships/image" Target="../media/image11.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1.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1.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1.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1.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1.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1.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1.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1.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1.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4.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3655721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421572174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a:extLst>
              <a:ext uri="{FF2B5EF4-FFF2-40B4-BE49-F238E27FC236}">
                <a16:creationId xmlns:a16="http://schemas.microsoft.com/office/drawing/2014/main" id="{E823F930-1440-4D98-B4B0-A60A3B3453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a:extLst>
              <a:ext uri="{FF2B5EF4-FFF2-40B4-BE49-F238E27FC236}">
                <a16:creationId xmlns:a16="http://schemas.microsoft.com/office/drawing/2014/main" id="{72F109B1-F10E-4107-A5FF-847826BE510A}"/>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3291538517"/>
      </p:ext>
    </p:extLst>
  </p:cSld>
  <p:clrMapOvr>
    <a:masterClrMapping/>
  </p:clrMapOvr>
  <p:hf hdr="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7485715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A205A9A3-5008-49F4-8A06-BC95DA2477A8}"/>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793438547"/>
      </p:ext>
    </p:extLst>
  </p:cSld>
  <p:clrMapOvr>
    <a:masterClrMapping/>
  </p:clrMapOvr>
  <p:hf hdr="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5998323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982903191"/>
      </p:ext>
    </p:extLst>
  </p:cSld>
  <p:clrMapOvr>
    <a:masterClrMapping/>
  </p:clrMapOvr>
  <p:hf hd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04047938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67591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extLst>
      <p:ext uri="{BB962C8B-B14F-4D97-AF65-F5344CB8AC3E}">
        <p14:creationId xmlns:p14="http://schemas.microsoft.com/office/powerpoint/2010/main" val="163326847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969020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919522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6893921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pPr/>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506882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23219000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7849385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1378105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a:extLst>
              <a:ext uri="{FF2B5EF4-FFF2-40B4-BE49-F238E27FC236}">
                <a16:creationId xmlns:a16="http://schemas.microsoft.com/office/drawing/2014/main" id="{530E25D7-0B34-F677-C09E-4185823DAB85}"/>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91306537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969854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a:extLst>
              <a:ext uri="{FF2B5EF4-FFF2-40B4-BE49-F238E27FC236}">
                <a16:creationId xmlns:a16="http://schemas.microsoft.com/office/drawing/2014/main" id="{4D4831B1-A04A-42C3-BD52-942B25744B6D}"/>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a:extLst>
              <a:ext uri="{FF2B5EF4-FFF2-40B4-BE49-F238E27FC236}">
                <a16:creationId xmlns:a16="http://schemas.microsoft.com/office/drawing/2014/main" id="{7F14F7E8-2C42-4BD2-8B4C-7C658763AB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a:extLst>
              <a:ext uri="{FF2B5EF4-FFF2-40B4-BE49-F238E27FC236}">
                <a16:creationId xmlns:a16="http://schemas.microsoft.com/office/drawing/2014/main" id="{D6BA3D81-CAD1-43DC-A531-54F7C4DC8DF8}"/>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a:extLst>
              <a:ext uri="{FF2B5EF4-FFF2-40B4-BE49-F238E27FC236}">
                <a16:creationId xmlns:a16="http://schemas.microsoft.com/office/drawing/2014/main" id="{784D5B73-DF9C-49AC-94A2-96EF6F33C255}"/>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118093057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44234036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a:extLst>
              <a:ext uri="{FF2B5EF4-FFF2-40B4-BE49-F238E27FC236}">
                <a16:creationId xmlns:a16="http://schemas.microsoft.com/office/drawing/2014/main" id="{EC10764A-D9E5-4773-9998-E6E340EF200C}"/>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08C8D089-6B7B-4D22-A423-606FF0A072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a:extLst>
              <a:ext uri="{FF2B5EF4-FFF2-40B4-BE49-F238E27FC236}">
                <a16:creationId xmlns:a16="http://schemas.microsoft.com/office/drawing/2014/main" id="{8ECAF025-B44C-4744-8C34-DBC751A55D36}"/>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a:extLst>
              <a:ext uri="{FF2B5EF4-FFF2-40B4-BE49-F238E27FC236}">
                <a16:creationId xmlns:a16="http://schemas.microsoft.com/office/drawing/2014/main" id="{EA662424-EC38-41B4-918D-98953BBCEA84}"/>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414685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4158645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a:extLst>
              <a:ext uri="{FF2B5EF4-FFF2-40B4-BE49-F238E27FC236}">
                <a16:creationId xmlns:a16="http://schemas.microsoft.com/office/drawing/2014/main" id="{8D7302B4-C3B2-43C1-A9E9-2DFB590FF1E9}"/>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881D215A-DF31-4FC4-A706-4B6A3613D03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bwMode="gray">
          <a:xfrm>
            <a:off x="512610" y="431005"/>
            <a:ext cx="4243429" cy="586800"/>
          </a:xfrm>
          <a:prstGeom prst="rect">
            <a:avLst/>
          </a:prstGeom>
          <a:noFill/>
          <a:ln>
            <a:noFill/>
          </a:ln>
        </p:spPr>
      </p:pic>
      <p:sp>
        <p:nvSpPr>
          <p:cNvPr id="8" name="Text Box 37">
            <a:extLst>
              <a:ext uri="{FF2B5EF4-FFF2-40B4-BE49-F238E27FC236}">
                <a16:creationId xmlns:a16="http://schemas.microsoft.com/office/drawing/2014/main" id="{5FB43949-A16F-4CF9-89FA-2868A80FA4F7}"/>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4770B572-0E41-4F38-9C69-20D76FA470AF}"/>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348466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76990046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a:extLst>
              <a:ext uri="{FF2B5EF4-FFF2-40B4-BE49-F238E27FC236}">
                <a16:creationId xmlns:a16="http://schemas.microsoft.com/office/drawing/2014/main" id="{98ED7F2A-D8F8-44B8-9950-656D3B6AC777}"/>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66211CF3-AF55-4BB2-ABA6-DFDFA3C5155C}"/>
              </a:ext>
            </a:extLst>
          </p:cNvPr>
          <p:cNvPicPr>
            <a:picLocks noChangeAspect="1"/>
          </p:cNvPicPr>
          <p:nvPr userDrawn="1"/>
        </p:nvPicPr>
        <p:blipFill rotWithShape="1">
          <a:blip r:embed="rId5">
            <a:extLst>
              <a:ext uri="{28A0092B-C50C-407E-A947-70E740481C1C}">
                <a14:useLocalDpi xmlns:a14="http://schemas.microsoft.com/office/drawing/2010/main" val="0"/>
              </a:ext>
            </a:extLst>
          </a:blip>
          <a:stretch/>
        </p:blipFill>
        <p:spPr bwMode="gray">
          <a:xfrm>
            <a:off x="513969" y="432000"/>
            <a:ext cx="4246090" cy="586076"/>
          </a:xfrm>
          <a:prstGeom prst="rect">
            <a:avLst/>
          </a:prstGeom>
        </p:spPr>
      </p:pic>
      <p:sp>
        <p:nvSpPr>
          <p:cNvPr id="9" name="Text Box 37">
            <a:extLst>
              <a:ext uri="{FF2B5EF4-FFF2-40B4-BE49-F238E27FC236}">
                <a16:creationId xmlns:a16="http://schemas.microsoft.com/office/drawing/2014/main" id="{97296455-89ED-4F08-B776-BE18D4C8DF8F}"/>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D2BBA463-2249-4A4A-80B9-2AD354819623}"/>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3087478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69940215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64897276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37880717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33923785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1523777044"/>
      </p:ext>
    </p:extLst>
  </p:cSld>
  <p:clrMapOvr>
    <a:masterClrMapping/>
  </p:clrMapOvr>
  <p:hf hdr="0"/>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5828418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spTree>
    <p:extLst>
      <p:ext uri="{BB962C8B-B14F-4D97-AF65-F5344CB8AC3E}">
        <p14:creationId xmlns:p14="http://schemas.microsoft.com/office/powerpoint/2010/main" val="1093137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323249379"/>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684984910"/>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782301988"/>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946312208"/>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8601266"/>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541916774"/>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370641503"/>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149854519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3612372367"/>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217160796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026429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351610040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233120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18765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347326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14171248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4139035198"/>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2417628554"/>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52633962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154598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26962407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792484236"/>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33072194"/>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3403224066"/>
      </p:ext>
    </p:extLst>
  </p:cSld>
  <p:clrMapOvr>
    <a:masterClrMapping/>
  </p:clrMapOvr>
  <p:hf hdr="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913804407"/>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750688895"/>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096250922"/>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198289505"/>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318050554"/>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084728406"/>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190798259"/>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57005159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56102086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552179560"/>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2252375199"/>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148893623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830627197"/>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652522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1012078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7683837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41807325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00223113"/>
      </p:ext>
    </p:extLst>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373701617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95272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13749910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a:extLst>
              <a:ext uri="{FF2B5EF4-FFF2-40B4-BE49-F238E27FC236}">
                <a16:creationId xmlns:a16="http://schemas.microsoft.com/office/drawing/2014/main" id="{3C0424FA-1860-43B7-8A94-43021EEC50FC}"/>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1058155235"/>
      </p:ext>
    </p:extLst>
  </p:cSld>
  <p:clrMapOvr>
    <a:masterClrMapping/>
  </p:clrMapOvr>
  <p:hf hdr="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83863948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5C5A3295-3564-4576-96DB-80CBF7A205A7}"/>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2543739819"/>
      </p:ext>
    </p:extLst>
  </p:cSld>
  <p:clrMapOvr>
    <a:masterClrMapping/>
  </p:clrMapOvr>
  <p:hf hdr="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4.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8BB8C0E-288F-4F85-A195-FC8D03F654AD}"/>
              </a:ext>
            </a:extLst>
          </p:cNvPr>
          <p:cNvGraphicFramePr>
            <a:graphicFrameLocks noChangeAspect="1"/>
          </p:cNvGraphicFramePr>
          <p:nvPr userDrawn="1">
            <p:custDataLst>
              <p:tags r:id="rId6"/>
            </p:custDataLst>
            <p:extLst>
              <p:ext uri="{D42A27DB-BD31-4B8C-83A1-F6EECF244321}">
                <p14:modId xmlns:p14="http://schemas.microsoft.com/office/powerpoint/2010/main" val="1138697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624" imgH="623" progId="TCLayout.ActiveDocument.1">
                  <p:embed/>
                </p:oleObj>
              </mc:Choice>
              <mc:Fallback>
                <p:oleObj name="think-cellスライド" r:id="rId7"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96390841"/>
      </p:ext>
    </p:extLst>
  </p:cSld>
  <p:clrMap bg1="lt1" tx1="dk1" bg2="lt2" tx2="dk2" accent1="accent1" accent2="accent2" accent3="accent3" accent4="accent4" accent5="accent5" accent6="accent6" hlink="hlink" folHlink="folHlink"/>
  <p:sldLayoutIdLst>
    <p:sldLayoutId id="2147483821" r:id="rId1"/>
    <p:sldLayoutId id="2147483858" r:id="rId2"/>
    <p:sldLayoutId id="2147483864" r:id="rId3"/>
    <p:sldLayoutId id="2147483958"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20176253-E33D-4B5B-873F-452B85359265}"/>
              </a:ext>
            </a:extLst>
          </p:cNvPr>
          <p:cNvGraphicFramePr>
            <a:graphicFrameLocks noChangeAspect="1"/>
          </p:cNvGraphicFramePr>
          <p:nvPr userDrawn="1">
            <p:custDataLst>
              <p:tags r:id="rId5"/>
            </p:custDataLst>
            <p:extLst>
              <p:ext uri="{D42A27DB-BD31-4B8C-83A1-F6EECF244321}">
                <p14:modId xmlns:p14="http://schemas.microsoft.com/office/powerpoint/2010/main" val="1708172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624" imgH="623" progId="TCLayout.ActiveDocument.1">
                  <p:embed/>
                </p:oleObj>
              </mc:Choice>
              <mc:Fallback>
                <p:oleObj name="think-cellスライド" r:id="rId6" imgW="624" imgH="623" progId="TCLayout.ActiveDocument.1">
                  <p:embed/>
                  <p:pic>
                    <p:nvPicPr>
                      <p:cNvPr id="3" name="オブジェクト 2" hidden="1">
                        <a:extLst>
                          <a:ext uri="{FF2B5EF4-FFF2-40B4-BE49-F238E27FC236}">
                            <a16:creationId xmlns:a16="http://schemas.microsoft.com/office/drawing/2014/main" id="{20176253-E33D-4B5B-873F-452B853592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マスター テキストの書式設定</a:t>
            </a:r>
          </a:p>
          <a:p>
            <a:pPr marL="645750"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2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00575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3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365750"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4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72575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5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p:txBody>
      </p:sp>
    </p:spTree>
    <p:extLst>
      <p:ext uri="{BB962C8B-B14F-4D97-AF65-F5344CB8AC3E}">
        <p14:creationId xmlns:p14="http://schemas.microsoft.com/office/powerpoint/2010/main" val="352232443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extLst>
              <p:ext uri="{D42A27DB-BD31-4B8C-83A1-F6EECF244321}">
                <p14:modId xmlns:p14="http://schemas.microsoft.com/office/powerpoint/2010/main" val="359709060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63" imgH="564" progId="TCLayout.ActiveDocument.1">
                  <p:embed/>
                </p:oleObj>
              </mc:Choice>
              <mc:Fallback>
                <p:oleObj name="think-cellスライド" r:id="rId19" imgW="563" imgH="564"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35" r:id="rId1"/>
    <p:sldLayoutId id="2147483944" r:id="rId2"/>
    <p:sldLayoutId id="2147483951" r:id="rId3"/>
    <p:sldLayoutId id="2147483952" r:id="rId4"/>
    <p:sldLayoutId id="2147483911" r:id="rId5"/>
    <p:sldLayoutId id="2147483912" r:id="rId6"/>
    <p:sldLayoutId id="2147483934" r:id="rId7"/>
    <p:sldLayoutId id="2147483936" r:id="rId8"/>
    <p:sldLayoutId id="2147483953" r:id="rId9"/>
    <p:sldLayoutId id="2147483937" r:id="rId10"/>
    <p:sldLayoutId id="2147483938" r:id="rId11"/>
    <p:sldLayoutId id="2147483939" r:id="rId12"/>
    <p:sldLayoutId id="2147483954" r:id="rId13"/>
    <p:sldLayoutId id="2147483955" r:id="rId14"/>
    <p:sldLayoutId id="2147483956" r:id="rId15"/>
    <p:sldLayoutId id="2147483957" r:id="rId16"/>
  </p:sldLayoutIdLst>
  <p:hf hdr="0"/>
  <p:txStyles>
    <p:titleStyle>
      <a:lvl1pPr algn="l" defTabSz="990639"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39"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13"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27"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38" marR="0" indent="-144011" algn="l" defTabSz="990639"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51" indent="-180013" algn="l" defTabSz="865090"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65" indent="-180013" algn="l" defTabSz="990639"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23" indent="-191107" algn="l" defTabSz="990639"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39" rtl="0" eaLnBrk="1" latinLnBrk="0" hangingPunct="1">
        <a:defRPr kumimoji="1" sz="1950" kern="1200">
          <a:solidFill>
            <a:schemeClr val="tx1"/>
          </a:solidFill>
          <a:latin typeface="+mn-lt"/>
          <a:ea typeface="+mn-ea"/>
          <a:cs typeface="+mn-cs"/>
        </a:defRPr>
      </a:lvl1pPr>
      <a:lvl2pPr marL="495320" algn="l" defTabSz="990639" rtl="0" eaLnBrk="1" latinLnBrk="0" hangingPunct="1">
        <a:defRPr kumimoji="1" sz="1950" kern="1200">
          <a:solidFill>
            <a:schemeClr val="tx1"/>
          </a:solidFill>
          <a:latin typeface="+mn-lt"/>
          <a:ea typeface="+mn-ea"/>
          <a:cs typeface="+mn-cs"/>
        </a:defRPr>
      </a:lvl2pPr>
      <a:lvl3pPr marL="990639" algn="l" defTabSz="990639" rtl="0" eaLnBrk="1" latinLnBrk="0" hangingPunct="1">
        <a:defRPr kumimoji="1" sz="1950" kern="1200">
          <a:solidFill>
            <a:schemeClr val="tx1"/>
          </a:solidFill>
          <a:latin typeface="+mn-lt"/>
          <a:ea typeface="+mn-ea"/>
          <a:cs typeface="+mn-cs"/>
        </a:defRPr>
      </a:lvl3pPr>
      <a:lvl4pPr marL="1485957" algn="l" defTabSz="990639" rtl="0" eaLnBrk="1" latinLnBrk="0" hangingPunct="1">
        <a:defRPr kumimoji="1" sz="1950" kern="1200">
          <a:solidFill>
            <a:schemeClr val="tx1"/>
          </a:solidFill>
          <a:latin typeface="+mn-lt"/>
          <a:ea typeface="+mn-ea"/>
          <a:cs typeface="+mn-cs"/>
        </a:defRPr>
      </a:lvl4pPr>
      <a:lvl5pPr marL="1981275" algn="l" defTabSz="990639" rtl="0" eaLnBrk="1" latinLnBrk="0" hangingPunct="1">
        <a:defRPr kumimoji="1" sz="1950" kern="1200">
          <a:solidFill>
            <a:schemeClr val="tx1"/>
          </a:solidFill>
          <a:latin typeface="+mn-lt"/>
          <a:ea typeface="+mn-ea"/>
          <a:cs typeface="+mn-cs"/>
        </a:defRPr>
      </a:lvl5pPr>
      <a:lvl6pPr marL="2476596" algn="l" defTabSz="990639" rtl="0" eaLnBrk="1" latinLnBrk="0" hangingPunct="1">
        <a:defRPr kumimoji="1" sz="1950" kern="1200">
          <a:solidFill>
            <a:schemeClr val="tx1"/>
          </a:solidFill>
          <a:latin typeface="+mn-lt"/>
          <a:ea typeface="+mn-ea"/>
          <a:cs typeface="+mn-cs"/>
        </a:defRPr>
      </a:lvl6pPr>
      <a:lvl7pPr marL="2971915" algn="l" defTabSz="990639" rtl="0" eaLnBrk="1" latinLnBrk="0" hangingPunct="1">
        <a:defRPr kumimoji="1" sz="1950" kern="1200">
          <a:solidFill>
            <a:schemeClr val="tx1"/>
          </a:solidFill>
          <a:latin typeface="+mn-lt"/>
          <a:ea typeface="+mn-ea"/>
          <a:cs typeface="+mn-cs"/>
        </a:defRPr>
      </a:lvl7pPr>
      <a:lvl8pPr marL="3467232" algn="l" defTabSz="990639" rtl="0" eaLnBrk="1" latinLnBrk="0" hangingPunct="1">
        <a:defRPr kumimoji="1" sz="1950" kern="1200">
          <a:solidFill>
            <a:schemeClr val="tx1"/>
          </a:solidFill>
          <a:latin typeface="+mn-lt"/>
          <a:ea typeface="+mn-ea"/>
          <a:cs typeface="+mn-cs"/>
        </a:defRPr>
      </a:lvl8pPr>
      <a:lvl9pPr marL="3962552" algn="l" defTabSz="990639"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A4A3A4"/>
          </p15:clr>
        </p15:guide>
        <p15:guide id="1" orient="horz" pos="96" userDrawn="1">
          <p15:clr>
            <a:srgbClr val="A4A3A4"/>
          </p15:clr>
        </p15:guide>
        <p15:guide id="2" pos="3701" userDrawn="1">
          <p15:clr>
            <a:srgbClr val="A4A3A4"/>
          </p15:clr>
        </p15:guide>
        <p15:guide id="3" pos="3979" userDrawn="1">
          <p15:clr>
            <a:srgbClr val="A4A3A4"/>
          </p15:clr>
        </p15:guide>
        <p15:guide id="4" pos="7358" userDrawn="1">
          <p15:clr>
            <a:srgbClr val="A4A3A4"/>
          </p15:clr>
        </p15:guide>
        <p15:guide id="5" pos="322"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2556884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176708704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harePoint" TargetMode="External"/><Relationship Id="rId13" Type="http://schemas.openxmlformats.org/officeDocument/2006/relationships/image" Target="../media/image20.png"/><Relationship Id="rId3" Type="http://schemas.openxmlformats.org/officeDocument/2006/relationships/image" Target="../media/image15.jpg"/><Relationship Id="rId7" Type="http://schemas.openxmlformats.org/officeDocument/2006/relationships/image" Target="../media/image17.png"/><Relationship Id="rId12" Type="http://schemas.openxmlformats.org/officeDocument/2006/relationships/hyperlink" Target="https://www.youngdata.io/blog/microsoft-dataverse" TargetMode="External"/><Relationship Id="rId17" Type="http://schemas.openxmlformats.org/officeDocument/2006/relationships/hyperlink" Target="https://svgsilh.com/image/157064.html" TargetMode="External"/><Relationship Id="rId2" Type="http://schemas.openxmlformats.org/officeDocument/2006/relationships/notesSlide" Target="../notesSlides/notesSlide2.xml"/><Relationship Id="rId16" Type="http://schemas.openxmlformats.org/officeDocument/2006/relationships/image" Target="../media/image22.svg"/><Relationship Id="rId1" Type="http://schemas.openxmlformats.org/officeDocument/2006/relationships/slideLayout" Target="../slideLayouts/slideLayout3.xml"/><Relationship Id="rId6" Type="http://schemas.openxmlformats.org/officeDocument/2006/relationships/hyperlink" Target="https://www.azurecurve.co.uk/2024/03/page/3/?wptheme=azurecurve" TargetMode="External"/><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1.png"/><Relationship Id="rId10" Type="http://schemas.openxmlformats.org/officeDocument/2006/relationships/hyperlink" Target="https://blog.hametbenoit.info/2019/11/04/power-bi-the-new-exe-installer-command-lines/"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18.png"/><Relationship Id="rId14" Type="http://schemas.openxmlformats.org/officeDocument/2006/relationships/hyperlink" Target="https://jldexcelsp.blogspot.com/2014/12/la-ultima-actualizacion-de-exce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22B3D-50D9-F7CC-491B-AAAF05FDA95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844D472-7C7C-8156-46B5-2D95CE601A5A}"/>
              </a:ext>
            </a:extLst>
          </p:cNvPr>
          <p:cNvSpPr>
            <a:spLocks noGrp="1"/>
          </p:cNvSpPr>
          <p:nvPr>
            <p:ph type="title"/>
          </p:nvPr>
        </p:nvSpPr>
        <p:spPr/>
        <p:txBody>
          <a:bodyPr/>
          <a:lstStyle/>
          <a:p>
            <a:r>
              <a:rPr lang="en-US" altLang="ja-JP" dirty="0"/>
              <a:t>GCJ</a:t>
            </a:r>
            <a:r>
              <a:rPr lang="ja-JP" altLang="en-US" dirty="0"/>
              <a:t>案</a:t>
            </a:r>
            <a:br>
              <a:rPr lang="en-US" altLang="ja-JP" dirty="0"/>
            </a:br>
            <a:r>
              <a:rPr lang="en-US" altLang="ja-JP" dirty="0" err="1"/>
              <a:t>Docuware</a:t>
            </a:r>
            <a:r>
              <a:rPr lang="ja-JP" altLang="en-US" dirty="0"/>
              <a:t>代替案</a:t>
            </a:r>
          </a:p>
        </p:txBody>
      </p:sp>
      <p:sp>
        <p:nvSpPr>
          <p:cNvPr id="5" name="テキスト プレースホルダー 4">
            <a:extLst>
              <a:ext uri="{FF2B5EF4-FFF2-40B4-BE49-F238E27FC236}">
                <a16:creationId xmlns:a16="http://schemas.microsoft.com/office/drawing/2014/main" id="{6D55FFF0-FAAF-8266-89FF-BC0343E9E47F}"/>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D0792852-5D28-AF09-780C-2F03217DD214}"/>
              </a:ext>
            </a:extLst>
          </p:cNvPr>
          <p:cNvSpPr>
            <a:spLocks noGrp="1"/>
          </p:cNvSpPr>
          <p:nvPr>
            <p:ph type="body" sz="quarter" idx="17"/>
          </p:nvPr>
        </p:nvSpPr>
        <p:spPr/>
        <p:txBody>
          <a:bodyPr/>
          <a:lstStyle/>
          <a:p>
            <a:endParaRPr lang="ja-JP" altLang="en-US" dirty="0"/>
          </a:p>
        </p:txBody>
      </p:sp>
    </p:spTree>
    <p:extLst>
      <p:ext uri="{BB962C8B-B14F-4D97-AF65-F5344CB8AC3E}">
        <p14:creationId xmlns:p14="http://schemas.microsoft.com/office/powerpoint/2010/main" val="320735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a:extLst>
              <a:ext uri="{FF2B5EF4-FFF2-40B4-BE49-F238E27FC236}">
                <a16:creationId xmlns:a16="http://schemas.microsoft.com/office/drawing/2014/main" id="{45A31E76-9AB2-47A2-E63C-082030F5DE20}"/>
              </a:ext>
            </a:extLst>
          </p:cNvPr>
          <p:cNvGraphicFramePr>
            <a:graphicFrameLocks noGrp="1"/>
          </p:cNvGraphicFramePr>
          <p:nvPr>
            <p:extLst>
              <p:ext uri="{D42A27DB-BD31-4B8C-83A1-F6EECF244321}">
                <p14:modId xmlns:p14="http://schemas.microsoft.com/office/powerpoint/2010/main" val="3943976279"/>
              </p:ext>
            </p:extLst>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3208534471"/>
                    </a:ext>
                  </a:extLst>
                </a:gridCol>
                <a:gridCol w="2593104">
                  <a:extLst>
                    <a:ext uri="{9D8B030D-6E8A-4147-A177-3AD203B41FA5}">
                      <a16:colId xmlns:a16="http://schemas.microsoft.com/office/drawing/2014/main" val="286917052"/>
                    </a:ext>
                  </a:extLst>
                </a:gridCol>
                <a:gridCol w="826928">
                  <a:extLst>
                    <a:ext uri="{9D8B030D-6E8A-4147-A177-3AD203B41FA5}">
                      <a16:colId xmlns:a16="http://schemas.microsoft.com/office/drawing/2014/main" val="2605443457"/>
                    </a:ext>
                  </a:extLst>
                </a:gridCol>
                <a:gridCol w="826928">
                  <a:extLst>
                    <a:ext uri="{9D8B030D-6E8A-4147-A177-3AD203B41FA5}">
                      <a16:colId xmlns:a16="http://schemas.microsoft.com/office/drawing/2014/main" val="4070143724"/>
                    </a:ext>
                  </a:extLst>
                </a:gridCol>
                <a:gridCol w="826928">
                  <a:extLst>
                    <a:ext uri="{9D8B030D-6E8A-4147-A177-3AD203B41FA5}">
                      <a16:colId xmlns:a16="http://schemas.microsoft.com/office/drawing/2014/main" val="2992002048"/>
                    </a:ext>
                  </a:extLst>
                </a:gridCol>
                <a:gridCol w="826928">
                  <a:extLst>
                    <a:ext uri="{9D8B030D-6E8A-4147-A177-3AD203B41FA5}">
                      <a16:colId xmlns:a16="http://schemas.microsoft.com/office/drawing/2014/main" val="240835206"/>
                    </a:ext>
                  </a:extLst>
                </a:gridCol>
                <a:gridCol w="826928">
                  <a:extLst>
                    <a:ext uri="{9D8B030D-6E8A-4147-A177-3AD203B41FA5}">
                      <a16:colId xmlns:a16="http://schemas.microsoft.com/office/drawing/2014/main" val="4156477910"/>
                    </a:ext>
                  </a:extLst>
                </a:gridCol>
                <a:gridCol w="826928">
                  <a:extLst>
                    <a:ext uri="{9D8B030D-6E8A-4147-A177-3AD203B41FA5}">
                      <a16:colId xmlns:a16="http://schemas.microsoft.com/office/drawing/2014/main" val="2450622568"/>
                    </a:ext>
                  </a:extLst>
                </a:gridCol>
                <a:gridCol w="826928">
                  <a:extLst>
                    <a:ext uri="{9D8B030D-6E8A-4147-A177-3AD203B41FA5}">
                      <a16:colId xmlns:a16="http://schemas.microsoft.com/office/drawing/2014/main" val="868463590"/>
                    </a:ext>
                  </a:extLst>
                </a:gridCol>
                <a:gridCol w="826928">
                  <a:extLst>
                    <a:ext uri="{9D8B030D-6E8A-4147-A177-3AD203B41FA5}">
                      <a16:colId xmlns:a16="http://schemas.microsoft.com/office/drawing/2014/main" val="4282812843"/>
                    </a:ext>
                  </a:extLst>
                </a:gridCol>
                <a:gridCol w="826928">
                  <a:extLst>
                    <a:ext uri="{9D8B030D-6E8A-4147-A177-3AD203B41FA5}">
                      <a16:colId xmlns:a16="http://schemas.microsoft.com/office/drawing/2014/main" val="3362485687"/>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81518705"/>
                  </a:ext>
                </a:extLst>
              </a:tr>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070617"/>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822386"/>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611161"/>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505337"/>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519448"/>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dirty="0">
                          <a:solidFill>
                            <a:schemeClr val="tx1"/>
                          </a:solidFill>
                        </a:rPr>
                        <a:t>×</a:t>
                      </a:r>
                      <a:r>
                        <a:rPr kumimoji="1" lang="ja-JP" altLang="en-US" sz="900" b="1" dirty="0">
                          <a:solidFill>
                            <a:schemeClr val="tx1"/>
                          </a:solidFill>
                        </a:rPr>
                        <a:t>→○</a:t>
                      </a:r>
                      <a:r>
                        <a:rPr kumimoji="1" lang="en-US" altLang="ja-JP" sz="900" b="1" dirty="0">
                          <a:solidFill>
                            <a:schemeClr val="tx1"/>
                          </a:solidFill>
                        </a:rPr>
                        <a:t>*3</a:t>
                      </a:r>
                      <a:endParaRPr kumimoji="1" lang="ja-JP" altLang="en-US" sz="900" b="1" dirty="0">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3005215944"/>
                  </a:ext>
                </a:extLst>
              </a:tr>
            </a:tbl>
          </a:graphicData>
        </a:graphic>
      </p:graphicFrame>
      <p:sp>
        <p:nvSpPr>
          <p:cNvPr id="27" name="正方形/長方形 26">
            <a:extLst>
              <a:ext uri="{FF2B5EF4-FFF2-40B4-BE49-F238E27FC236}">
                <a16:creationId xmlns:a16="http://schemas.microsoft.com/office/drawing/2014/main" id="{277484F5-762A-A760-9018-B5F481AD9CDF}"/>
              </a:ext>
            </a:extLst>
          </p:cNvPr>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a:extLst>
              <a:ext uri="{FF2B5EF4-FFF2-40B4-BE49-F238E27FC236}">
                <a16:creationId xmlns:a16="http://schemas.microsoft.com/office/drawing/2014/main" id="{0859E7A0-0D04-0EC7-45AD-207EDFC4E18C}"/>
              </a:ext>
            </a:extLst>
          </p:cNvPr>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a:extLst>
              <a:ext uri="{FF2B5EF4-FFF2-40B4-BE49-F238E27FC236}">
                <a16:creationId xmlns:a16="http://schemas.microsoft.com/office/drawing/2014/main" id="{BCD3CB86-65D2-58AC-4747-FFA17783E206}"/>
              </a:ext>
            </a:extLst>
          </p:cNvPr>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a:extLst>
              <a:ext uri="{FF2B5EF4-FFF2-40B4-BE49-F238E27FC236}">
                <a16:creationId xmlns:a16="http://schemas.microsoft.com/office/drawing/2014/main" id="{51B29175-7708-F82C-FFEF-12101C771B10}"/>
              </a:ext>
            </a:extLst>
          </p:cNvPr>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a:extLst>
              <a:ext uri="{FF2B5EF4-FFF2-40B4-BE49-F238E27FC236}">
                <a16:creationId xmlns:a16="http://schemas.microsoft.com/office/drawing/2014/main" id="{DA3846B7-8617-6EE9-2F05-C6157C03E364}"/>
              </a:ext>
            </a:extLst>
          </p:cNvPr>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extLst>
      <p:ext uri="{BB962C8B-B14F-4D97-AF65-F5344CB8AC3E}">
        <p14:creationId xmlns:p14="http://schemas.microsoft.com/office/powerpoint/2010/main" val="54845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a:extLst>
              <a:ext uri="{FF2B5EF4-FFF2-40B4-BE49-F238E27FC236}">
                <a16:creationId xmlns:a16="http://schemas.microsoft.com/office/drawing/2014/main" id="{00DD39F7-15F2-CBC0-749D-5FAA8CB2968A}"/>
              </a:ext>
            </a:extLst>
          </p:cNvPr>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dirty="0">
                <a:solidFill>
                  <a:schemeClr val="bg1"/>
                </a:solidFill>
              </a:rPr>
              <a:t>評価</a:t>
            </a:r>
            <a:r>
              <a:rPr kumimoji="1" lang="ja-JP" altLang="en-US" sz="1200" dirty="0">
                <a:solidFill>
                  <a:schemeClr val="bg1"/>
                </a:solidFill>
              </a:rPr>
              <a:t>経過</a:t>
            </a:r>
            <a:r>
              <a:rPr kumimoji="1" lang="zh-TW" altLang="en-US" sz="1200" dirty="0">
                <a:solidFill>
                  <a:schemeClr val="bg1"/>
                </a:solidFill>
              </a:rPr>
              <a:t>説明</a:t>
            </a:r>
            <a:endParaRPr kumimoji="1" lang="ja-JP" altLang="en-US" sz="1200" dirty="0">
              <a:solidFill>
                <a:schemeClr val="bg1"/>
              </a:solidFill>
            </a:endParaRPr>
          </a:p>
        </p:txBody>
      </p:sp>
      <p:sp>
        <p:nvSpPr>
          <p:cNvPr id="5" name="矢印: 五方向 4">
            <a:extLst>
              <a:ext uri="{FF2B5EF4-FFF2-40B4-BE49-F238E27FC236}">
                <a16:creationId xmlns:a16="http://schemas.microsoft.com/office/drawing/2014/main" id="{ECA2D60A-F75C-0A7E-3249-C1F484E2F454}"/>
              </a:ext>
            </a:extLst>
          </p:cNvPr>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a:extLst>
              <a:ext uri="{FF2B5EF4-FFF2-40B4-BE49-F238E27FC236}">
                <a16:creationId xmlns:a16="http://schemas.microsoft.com/office/drawing/2014/main" id="{A789E814-47FE-FA47-B47A-BA0975D7F367}"/>
              </a:ext>
            </a:extLst>
          </p:cNvPr>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a:extLst>
              <a:ext uri="{FF2B5EF4-FFF2-40B4-BE49-F238E27FC236}">
                <a16:creationId xmlns:a16="http://schemas.microsoft.com/office/drawing/2014/main" id="{0CB17948-6C61-C78F-835D-1F0AC4E7F88C}"/>
              </a:ext>
            </a:extLst>
          </p:cNvPr>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dirty="0"/>
              <a:t>ソリューション選定の評価経過のご報告</a:t>
            </a:r>
            <a:endParaRPr kumimoji="1" lang="ja-JP" altLang="en-US" sz="1200" dirty="0"/>
          </a:p>
        </p:txBody>
      </p:sp>
      <p:sp>
        <p:nvSpPr>
          <p:cNvPr id="9" name="テキスト ボックス 8">
            <a:extLst>
              <a:ext uri="{FF2B5EF4-FFF2-40B4-BE49-F238E27FC236}">
                <a16:creationId xmlns:a16="http://schemas.microsoft.com/office/drawing/2014/main" id="{830108F2-37DD-97DD-2411-756B5474C93E}"/>
              </a:ext>
            </a:extLst>
          </p:cNvPr>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dirty="0"/>
              <a:t>要件の優先度、コストの大小から総合的に検討</a:t>
            </a:r>
            <a:endParaRPr kumimoji="1" lang="en-US" altLang="ja-JP" sz="1200" dirty="0"/>
          </a:p>
          <a:p>
            <a:pPr marL="171450" indent="-171450">
              <a:spcAft>
                <a:spcPts val="600"/>
              </a:spcAft>
              <a:buFont typeface="Wingdings" panose="05000000000000000000" pitchFamily="2" charset="2"/>
              <a:buChar char="Ø"/>
            </a:pPr>
            <a:r>
              <a:rPr lang="ja-JP" altLang="en-US" sz="1200" dirty="0"/>
              <a:t>ベンダーに対するコスト交渉・</a:t>
            </a:r>
            <a:r>
              <a:rPr lang="en-US" altLang="ja-JP" sz="1200" dirty="0"/>
              <a:t>QA</a:t>
            </a:r>
          </a:p>
          <a:p>
            <a:pPr marL="171450" indent="-171450">
              <a:spcAft>
                <a:spcPts val="600"/>
              </a:spcAft>
              <a:buFont typeface="Wingdings" panose="05000000000000000000" pitchFamily="2" charset="2"/>
              <a:buChar char="Ø"/>
            </a:pPr>
            <a:r>
              <a:rPr kumimoji="1" lang="ja-JP" altLang="en-US" sz="1200" dirty="0"/>
              <a:t>（新規の場合）アーキテクチャ相談会、アーキテクチャコミッティ付議</a:t>
            </a:r>
          </a:p>
        </p:txBody>
      </p:sp>
      <p:sp>
        <p:nvSpPr>
          <p:cNvPr id="11" name="テキスト ボックス 10">
            <a:extLst>
              <a:ext uri="{FF2B5EF4-FFF2-40B4-BE49-F238E27FC236}">
                <a16:creationId xmlns:a16="http://schemas.microsoft.com/office/drawing/2014/main" id="{241BC0F1-234B-E5E1-5FA1-562816C2373D}"/>
              </a:ext>
            </a:extLst>
          </p:cNvPr>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extLst>
      <p:ext uri="{BB962C8B-B14F-4D97-AF65-F5344CB8AC3E}">
        <p14:creationId xmlns:p14="http://schemas.microsoft.com/office/powerpoint/2010/main" val="199967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29E5B-9146-F9A7-037E-DB9B830CBA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3B7BC2-E421-45B1-FF62-FDDF56E9A6D4}"/>
              </a:ext>
            </a:extLst>
          </p:cNvPr>
          <p:cNvSpPr>
            <a:spLocks noGrp="1"/>
          </p:cNvSpPr>
          <p:nvPr>
            <p:ph type="title"/>
          </p:nvPr>
        </p:nvSpPr>
        <p:spPr/>
        <p:txBody>
          <a:bodyPr/>
          <a:lstStyle/>
          <a:p>
            <a:r>
              <a:rPr kumimoji="1" lang="ja-JP" altLang="en-US" dirty="0"/>
              <a:t>考え方</a:t>
            </a:r>
          </a:p>
        </p:txBody>
      </p:sp>
      <p:sp>
        <p:nvSpPr>
          <p:cNvPr id="15" name="テキスト ボックス 14">
            <a:extLst>
              <a:ext uri="{FF2B5EF4-FFF2-40B4-BE49-F238E27FC236}">
                <a16:creationId xmlns:a16="http://schemas.microsoft.com/office/drawing/2014/main" id="{8C1BE81D-8A87-4B31-CB33-3C4CD8923F78}"/>
              </a:ext>
            </a:extLst>
          </p:cNvPr>
          <p:cNvSpPr txBox="1"/>
          <p:nvPr/>
        </p:nvSpPr>
        <p:spPr>
          <a:xfrm>
            <a:off x="414335" y="624595"/>
            <a:ext cx="11490793" cy="582700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en-US" altLang="ja-JP" dirty="0" err="1">
                <a:latin typeface="Yu Gothic UI" panose="020B0500000000000000" pitchFamily="50" charset="-128"/>
                <a:ea typeface="Yu Gothic UI" panose="020B0500000000000000" pitchFamily="50" charset="-128"/>
              </a:rPr>
              <a:t>NotesApps</a:t>
            </a:r>
            <a:r>
              <a:rPr lang="ja-JP" altLang="en-US" dirty="0">
                <a:latin typeface="Yu Gothic UI" panose="020B0500000000000000" pitchFamily="50" charset="-128"/>
                <a:ea typeface="Yu Gothic UI" panose="020B0500000000000000" pitchFamily="50" charset="-128"/>
              </a:rPr>
              <a:t>を</a:t>
            </a:r>
            <a:r>
              <a:rPr lang="en-US" altLang="ja-JP" dirty="0">
                <a:latin typeface="Yu Gothic UI" panose="020B0500000000000000" pitchFamily="50" charset="-128"/>
                <a:ea typeface="Yu Gothic UI" panose="020B0500000000000000" pitchFamily="50" charset="-128"/>
              </a:rPr>
              <a:t>PowerApps</a:t>
            </a:r>
            <a:r>
              <a:rPr lang="ja-JP" altLang="en-US" dirty="0">
                <a:latin typeface="Yu Gothic UI" panose="020B0500000000000000" pitchFamily="50" charset="-128"/>
                <a:ea typeface="Yu Gothic UI" panose="020B0500000000000000" pitchFamily="50" charset="-128"/>
              </a:rPr>
              <a:t>へ切り返す背景で、対面の説明と事後の資料共有の元に、下記の要件理解＋提案方針に考えられる。</a:t>
            </a:r>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背景：</a:t>
            </a:r>
            <a:endParaRPr lang="en-US" altLang="ja-JP"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ユーザーは</a:t>
            </a:r>
            <a:r>
              <a:rPr lang="en-US" altLang="ja-JP" dirty="0" err="1">
                <a:latin typeface="Yu Gothic UI" panose="020B0500000000000000" pitchFamily="50" charset="-128"/>
                <a:ea typeface="Yu Gothic UI" panose="020B0500000000000000" pitchFamily="50" charset="-128"/>
              </a:rPr>
              <a:t>NotesDB</a:t>
            </a:r>
            <a:r>
              <a:rPr lang="ja-JP" altLang="en-US" dirty="0">
                <a:latin typeface="Yu Gothic UI" panose="020B0500000000000000" pitchFamily="50" charset="-128"/>
                <a:ea typeface="Yu Gothic UI" panose="020B0500000000000000" pitchFamily="50" charset="-128"/>
              </a:rPr>
              <a:t>を移行する必要があります。この</a:t>
            </a:r>
            <a:r>
              <a:rPr lang="en-US" altLang="ja-JP" dirty="0" err="1">
                <a:latin typeface="Yu Gothic UI" panose="020B0500000000000000" pitchFamily="50" charset="-128"/>
                <a:ea typeface="Yu Gothic UI" panose="020B0500000000000000" pitchFamily="50" charset="-128"/>
              </a:rPr>
              <a:t>NotesDB</a:t>
            </a:r>
            <a:r>
              <a:rPr lang="ja-JP" altLang="en-US" dirty="0">
                <a:latin typeface="Yu Gothic UI" panose="020B0500000000000000" pitchFamily="50" charset="-128"/>
                <a:ea typeface="Yu Gothic UI" panose="020B0500000000000000" pitchFamily="50" charset="-128"/>
              </a:rPr>
              <a:t>は特定の伝票を管理しており、伝票には定型項目と添付ファイルが含まれます。</a:t>
            </a: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現在のベンダーは、</a:t>
            </a:r>
            <a:r>
              <a:rPr lang="en-US" altLang="ja-JP" dirty="0">
                <a:latin typeface="Yu Gothic UI" panose="020B0500000000000000" pitchFamily="50" charset="-128"/>
                <a:ea typeface="Yu Gothic UI" panose="020B0500000000000000" pitchFamily="50" charset="-128"/>
              </a:rPr>
              <a:t>PowerApps</a:t>
            </a:r>
            <a:r>
              <a:rPr lang="ja-JP" altLang="en-US" dirty="0">
                <a:latin typeface="Yu Gothic UI" panose="020B0500000000000000" pitchFamily="50" charset="-128"/>
                <a:ea typeface="Yu Gothic UI" panose="020B0500000000000000" pitchFamily="50" charset="-128"/>
              </a:rPr>
              <a:t>が実現不可能だと考え、いくつかのパッケージを評価しました。</a:t>
            </a:r>
          </a:p>
          <a:p>
            <a:pPr marL="800100" lvl="1" indent="-342900">
              <a:buFont typeface="+mj-lt"/>
              <a:buAutoNum type="arabicPeriod"/>
            </a:pP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パッケージソリューションを採用した場合でも、</a:t>
            </a:r>
            <a:r>
              <a:rPr lang="en-US" altLang="ja-JP" dirty="0">
                <a:latin typeface="Yu Gothic UI" panose="020B0500000000000000" pitchFamily="50" charset="-128"/>
                <a:ea typeface="Yu Gothic UI" panose="020B0500000000000000" pitchFamily="50" charset="-128"/>
              </a:rPr>
              <a:t>MCC</a:t>
            </a:r>
            <a:r>
              <a:rPr lang="ja-JP" altLang="en-US" dirty="0">
                <a:latin typeface="Yu Gothic UI" panose="020B0500000000000000" pitchFamily="50" charset="-128"/>
                <a:ea typeface="Yu Gothic UI" panose="020B0500000000000000" pitchFamily="50" charset="-128"/>
              </a:rPr>
              <a:t>にはオンライン編集、プロセス制御、ファイルダウンロードなど、解決すべきシステム要件がいくつかあります。</a:t>
            </a:r>
          </a:p>
          <a:p>
            <a:pPr marL="800100" lvl="1" indent="-342900">
              <a:buFont typeface="+mj-lt"/>
              <a:buAutoNum type="arabicPeriod"/>
            </a:pP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パッケージソリューションを採用した場合、</a:t>
            </a:r>
            <a:r>
              <a:rPr lang="en-US" altLang="ja-JP" dirty="0">
                <a:latin typeface="Yu Gothic UI" panose="020B0500000000000000" pitchFamily="50" charset="-128"/>
                <a:ea typeface="Yu Gothic UI" panose="020B0500000000000000" pitchFamily="50" charset="-128"/>
              </a:rPr>
              <a:t>MCC</a:t>
            </a:r>
            <a:r>
              <a:rPr lang="ja-JP" altLang="en-US" dirty="0">
                <a:latin typeface="Yu Gothic UI" panose="020B0500000000000000" pitchFamily="50" charset="-128"/>
                <a:ea typeface="Yu Gothic UI" panose="020B0500000000000000" pitchFamily="50" charset="-128"/>
              </a:rPr>
              <a:t>は運用コストが高すぎると考えています。つまり、ライセンス費用が非常に高いということです。これは驚くことではありません。</a:t>
            </a: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上記の</a:t>
            </a:r>
            <a:r>
              <a:rPr lang="en-US" altLang="ja-JP" dirty="0">
                <a:latin typeface="Yu Gothic UI" panose="020B0500000000000000" pitchFamily="50" charset="-128"/>
                <a:ea typeface="Yu Gothic UI" panose="020B0500000000000000" pitchFamily="50" charset="-128"/>
              </a:rPr>
              <a:t>3</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4</a:t>
            </a:r>
            <a:r>
              <a:rPr lang="ja-JP" altLang="en-US" dirty="0">
                <a:latin typeface="Yu Gothic UI" panose="020B0500000000000000" pitchFamily="50" charset="-128"/>
                <a:ea typeface="Yu Gothic UI" panose="020B0500000000000000" pitchFamily="50" charset="-128"/>
              </a:rPr>
              <a:t>に基づき、私は技術的な観点から</a:t>
            </a:r>
            <a:r>
              <a:rPr lang="en-US" altLang="ja-JP" dirty="0" err="1">
                <a:latin typeface="Yu Gothic UI" panose="020B0500000000000000" pitchFamily="50" charset="-128"/>
                <a:ea typeface="Yu Gothic UI" panose="020B0500000000000000" pitchFamily="50" charset="-128"/>
              </a:rPr>
              <a:t>PowerPlatform</a:t>
            </a:r>
            <a:r>
              <a:rPr lang="ja-JP" altLang="en-US" dirty="0">
                <a:latin typeface="Yu Gothic UI" panose="020B0500000000000000" pitchFamily="50" charset="-128"/>
                <a:ea typeface="Yu Gothic UI" panose="020B0500000000000000" pitchFamily="50" charset="-128"/>
              </a:rPr>
              <a:t>のみで実現可能性を評価する</a:t>
            </a:r>
            <a:endParaRPr lang="en-US" altLang="ja-JP" dirty="0">
              <a:latin typeface="Yu Gothic UI" panose="020B0500000000000000" pitchFamily="50" charset="-128"/>
              <a:ea typeface="Yu Gothic UI" panose="020B0500000000000000" pitchFamily="50" charset="-128"/>
            </a:endParaRPr>
          </a:p>
          <a:p>
            <a:pPr algn="l"/>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キー要件：</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付属情報（伝票の決まった定型</a:t>
            </a:r>
            <a:r>
              <a:rPr lang="en-US" altLang="ja-JP" dirty="0">
                <a:latin typeface="Yu Gothic UI" panose="020B0500000000000000" pitchFamily="50" charset="-128"/>
                <a:ea typeface="Yu Gothic UI" panose="020B0500000000000000" pitchFamily="50" charset="-128"/>
              </a:rPr>
              <a:t>Field</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Workflow</a:t>
            </a:r>
            <a:r>
              <a:rPr lang="ja-JP" altLang="en-US" dirty="0">
                <a:latin typeface="Yu Gothic UI" panose="020B0500000000000000" pitchFamily="50" charset="-128"/>
                <a:ea typeface="Yu Gothic UI" panose="020B0500000000000000" pitchFamily="50" charset="-128"/>
              </a:rPr>
              <a:t> ＋複数添付ファイル（編集・更新対応要）＋権限管理が主要機能要件</a:t>
            </a:r>
            <a:endParaRPr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方針：</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機能要件、システム要件を満たす前提で、できる限り外部システムの導入を抑える</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すでに契約済みの</a:t>
            </a:r>
            <a:r>
              <a:rPr lang="en-US" altLang="ja-JP" dirty="0" err="1">
                <a:latin typeface="Yu Gothic UI" panose="020B0500000000000000" pitchFamily="50" charset="-128"/>
                <a:ea typeface="Yu Gothic UI" panose="020B0500000000000000" pitchFamily="50" charset="-128"/>
              </a:rPr>
              <a:t>PowerPlatform</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Office365</a:t>
            </a:r>
            <a:r>
              <a:rPr lang="ja-JP" altLang="en-US" dirty="0">
                <a:latin typeface="Yu Gothic UI" panose="020B0500000000000000" pitchFamily="50" charset="-128"/>
                <a:ea typeface="Yu Gothic UI" panose="020B0500000000000000" pitchFamily="50" charset="-128"/>
              </a:rPr>
              <a:t>以外に使わない提案をする</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この提案の要件満たす性をチェックする</a:t>
            </a:r>
            <a:endParaRPr lang="en-US" altLang="ja-JP"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41385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ABC5-346C-7C23-EC49-88F0DA7565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6A3F80-AF75-DB09-DE44-DE96059DB000}"/>
              </a:ext>
            </a:extLst>
          </p:cNvPr>
          <p:cNvSpPr>
            <a:spLocks noGrp="1"/>
          </p:cNvSpPr>
          <p:nvPr>
            <p:ph type="title"/>
          </p:nvPr>
        </p:nvSpPr>
        <p:spPr/>
        <p:txBody>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9E5EBAE-04CE-7226-AACD-3B7D039EFAF6}"/>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AA19355-1908-97C6-A2F3-C5D00190D0D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a:extLst>
              <a:ext uri="{FF2B5EF4-FFF2-40B4-BE49-F238E27FC236}">
                <a16:creationId xmlns:a16="http://schemas.microsoft.com/office/drawing/2014/main" id="{4B6D2A44-83EA-2F73-2D02-D32BEA32064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a:extLst>
              <a:ext uri="{FF2B5EF4-FFF2-40B4-BE49-F238E27FC236}">
                <a16:creationId xmlns:a16="http://schemas.microsoft.com/office/drawing/2014/main" id="{4EE7570C-1A03-B6C7-5737-C93FCD203FE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8299510" y="1826360"/>
            <a:ext cx="1047690" cy="987766"/>
          </a:xfrm>
          <a:prstGeom prst="rect">
            <a:avLst/>
          </a:prstGeom>
        </p:spPr>
      </p:pic>
      <p:sp>
        <p:nvSpPr>
          <p:cNvPr id="16" name="テキスト ボックス 15">
            <a:extLst>
              <a:ext uri="{FF2B5EF4-FFF2-40B4-BE49-F238E27FC236}">
                <a16:creationId xmlns:a16="http://schemas.microsoft.com/office/drawing/2014/main" id="{362512D7-4827-D29D-5FEC-E38ACA7A7383}"/>
              </a:ext>
            </a:extLst>
          </p:cNvPr>
          <p:cNvSpPr txBox="1"/>
          <p:nvPr/>
        </p:nvSpPr>
        <p:spPr>
          <a:xfrm>
            <a:off x="326294" y="3908859"/>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a:extLst>
              <a:ext uri="{FF2B5EF4-FFF2-40B4-BE49-F238E27FC236}">
                <a16:creationId xmlns:a16="http://schemas.microsoft.com/office/drawing/2014/main" id="{F473FE89-BA00-383C-E0DE-3965C0C560D9}"/>
              </a:ext>
            </a:extLst>
          </p:cNvPr>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pic>
        <p:nvPicPr>
          <p:cNvPr id="21" name="図 20" descr="部屋, 賭博場 が含まれている画像&#10;&#10;AI によって生成されたコンテンツは間違っている可能性があります。">
            <a:extLst>
              <a:ext uri="{FF2B5EF4-FFF2-40B4-BE49-F238E27FC236}">
                <a16:creationId xmlns:a16="http://schemas.microsoft.com/office/drawing/2014/main" id="{8BC34B31-1AF8-4C3C-8BC8-DAB614E4E9E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692519" y="509230"/>
            <a:ext cx="2139144" cy="1262554"/>
          </a:xfrm>
          <a:prstGeom prst="rect">
            <a:avLst/>
          </a:prstGeom>
        </p:spPr>
      </p:pic>
      <p:cxnSp>
        <p:nvCxnSpPr>
          <p:cNvPr id="31" name="コネクタ: カギ線 30">
            <a:extLst>
              <a:ext uri="{FF2B5EF4-FFF2-40B4-BE49-F238E27FC236}">
                <a16:creationId xmlns:a16="http://schemas.microsoft.com/office/drawing/2014/main" id="{76232E61-D6DD-F187-5941-009F67D2BFDE}"/>
              </a:ext>
            </a:extLst>
          </p:cNvPr>
          <p:cNvCxnSpPr>
            <a:cxnSpLocks/>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0F8E2A-C18D-A70F-773E-8B45EC72BF55}"/>
              </a:ext>
            </a:extLst>
          </p:cNvPr>
          <p:cNvSpPr txBox="1"/>
          <p:nvPr/>
        </p:nvSpPr>
        <p:spPr>
          <a:xfrm>
            <a:off x="5845297" y="6212784"/>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a:extLst>
              <a:ext uri="{FF2B5EF4-FFF2-40B4-BE49-F238E27FC236}">
                <a16:creationId xmlns:a16="http://schemas.microsoft.com/office/drawing/2014/main" id="{75034CE7-3FD3-E477-4A84-19FB4046967F}"/>
              </a:ext>
            </a:extLst>
          </p:cNvPr>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C5DABE2D-A87A-E67C-5715-5F56EC2978E3}"/>
              </a:ext>
            </a:extLst>
          </p:cNvPr>
          <p:cNvCxnSpPr>
            <a:cxnSpLocks/>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5DB323C-C6B8-C7CF-C2CF-FDE6F08A6949}"/>
              </a:ext>
            </a:extLst>
          </p:cNvPr>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7E252DD0-7997-99F5-65DF-1E06DCB03C76}"/>
              </a:ext>
            </a:extLst>
          </p:cNvPr>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97E661F5-6A64-043C-CA29-3202626713C3}"/>
              </a:ext>
            </a:extLst>
          </p:cNvPr>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16F803F0-96B3-5087-6354-78E6F6E3B7E6}"/>
              </a:ext>
            </a:extLst>
          </p:cNvPr>
          <p:cNvCxnSpPr>
            <a:cxnSpLocks/>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6F2A89E7-12A5-003C-16F8-A2A8214CD186}"/>
              </a:ext>
            </a:extLst>
          </p:cNvPr>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A7D19AEB-E4B9-96F1-834B-979C522477B1}"/>
              </a:ext>
            </a:extLst>
          </p:cNvPr>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t>ファイル編集</a:t>
            </a:r>
            <a:endParaRPr kumimoji="1" lang="en-US" altLang="ja-JP" sz="1200" dirty="0"/>
          </a:p>
          <a:p>
            <a:pPr algn="ctr"/>
            <a:r>
              <a:rPr kumimoji="1" lang="ja-JP" altLang="en-US" sz="1200" dirty="0"/>
              <a:t>リクエスト　①</a:t>
            </a:r>
          </a:p>
        </p:txBody>
      </p:sp>
      <p:cxnSp>
        <p:nvCxnSpPr>
          <p:cNvPr id="52" name="コネクタ: カギ線 51">
            <a:extLst>
              <a:ext uri="{FF2B5EF4-FFF2-40B4-BE49-F238E27FC236}">
                <a16:creationId xmlns:a16="http://schemas.microsoft.com/office/drawing/2014/main" id="{01A873D3-5C1F-21A5-3D5C-2236287C2046}"/>
              </a:ext>
            </a:extLst>
          </p:cNvPr>
          <p:cNvCxnSpPr>
            <a:cxnSpLocks/>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A8181419-C090-3EBD-0553-45F8EC02237A}"/>
              </a:ext>
            </a:extLst>
          </p:cNvPr>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dirty="0"/>
              <a:t>ファイルを</a:t>
            </a:r>
            <a:r>
              <a:rPr kumimoji="1" lang="en-US" altLang="ja-JP" sz="1200" dirty="0"/>
              <a:t>SPO</a:t>
            </a:r>
            <a:r>
              <a:rPr kumimoji="1" lang="ja-JP" altLang="en-US" sz="1200" dirty="0"/>
              <a:t>にダウンロード②</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0FEB58A0-1A8C-4152-39E9-306686DF08B0}"/>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96107" y="5281994"/>
            <a:ext cx="2086032" cy="1030032"/>
          </a:xfrm>
          <a:prstGeom prst="rect">
            <a:avLst/>
          </a:prstGeom>
        </p:spPr>
      </p:pic>
      <p:cxnSp>
        <p:nvCxnSpPr>
          <p:cNvPr id="61" name="直線矢印コネクタ 60">
            <a:extLst>
              <a:ext uri="{FF2B5EF4-FFF2-40B4-BE49-F238E27FC236}">
                <a16:creationId xmlns:a16="http://schemas.microsoft.com/office/drawing/2014/main" id="{D2B86CE6-2B7C-A6D4-7DC4-0D48A59DFE85}"/>
              </a:ext>
            </a:extLst>
          </p:cNvPr>
          <p:cNvCxnSpPr>
            <a:cxnSpLocks/>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43E09EA2-21A5-606A-4C04-9AC2802C48D7}"/>
              </a:ext>
            </a:extLst>
          </p:cNvPr>
          <p:cNvSpPr txBox="1"/>
          <p:nvPr/>
        </p:nvSpPr>
        <p:spPr>
          <a:xfrm>
            <a:off x="3510033" y="5885470"/>
            <a:ext cx="1444250" cy="276999"/>
          </a:xfrm>
          <a:prstGeom prst="rect">
            <a:avLst/>
          </a:prstGeom>
          <a:noFill/>
        </p:spPr>
        <p:txBody>
          <a:bodyPr wrap="square" rtlCol="0">
            <a:spAutoFit/>
          </a:bodyPr>
          <a:lstStyle/>
          <a:p>
            <a:pPr algn="ctr"/>
            <a:r>
              <a:rPr lang="ja-JP" altLang="en-US" sz="1200" dirty="0"/>
              <a:t>ファイル編集③</a:t>
            </a:r>
            <a:endParaRPr kumimoji="1" lang="ja-JP" altLang="en-US" sz="1200" dirty="0"/>
          </a:p>
        </p:txBody>
      </p:sp>
      <p:cxnSp>
        <p:nvCxnSpPr>
          <p:cNvPr id="67" name="直線矢印コネクタ 66">
            <a:extLst>
              <a:ext uri="{FF2B5EF4-FFF2-40B4-BE49-F238E27FC236}">
                <a16:creationId xmlns:a16="http://schemas.microsoft.com/office/drawing/2014/main" id="{607E0F6D-D6BE-626C-53E8-D67C0D9CD507}"/>
              </a:ext>
            </a:extLst>
          </p:cNvPr>
          <p:cNvCxnSpPr>
            <a:cxnSpLocks/>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F24CBF2-FD8B-F9FA-24F0-E2706A88439D}"/>
              </a:ext>
            </a:extLst>
          </p:cNvPr>
          <p:cNvSpPr txBox="1"/>
          <p:nvPr/>
        </p:nvSpPr>
        <p:spPr>
          <a:xfrm>
            <a:off x="4962296" y="4595558"/>
            <a:ext cx="2714948" cy="1031051"/>
          </a:xfrm>
          <a:prstGeom prst="rect">
            <a:avLst/>
          </a:prstGeom>
          <a:noFill/>
        </p:spPr>
        <p:txBody>
          <a:bodyPr wrap="square" rtlCol="0">
            <a:spAutoFit/>
          </a:bodyPr>
          <a:lstStyle/>
          <a:p>
            <a:pPr algn="ctr"/>
            <a:r>
              <a:rPr lang="ja-JP" altLang="en-US" sz="1200" dirty="0"/>
              <a:t>ファイル変更イベント捕捉　④</a:t>
            </a:r>
          </a:p>
          <a:p>
            <a:pPr algn="ctr"/>
            <a:endParaRPr lang="en-US" altLang="ja-JP" sz="700" dirty="0"/>
          </a:p>
          <a:p>
            <a:pPr algn="ctr"/>
            <a:r>
              <a:rPr lang="en-US" altLang="ja-JP" sz="800" dirty="0"/>
              <a:t>SharePoint - </a:t>
            </a:r>
            <a:r>
              <a:rPr lang="ja-JP" altLang="en-US" sz="800" dirty="0"/>
              <a:t>ファイルが作成または変更されたとき</a:t>
            </a:r>
            <a:endParaRPr lang="en-US" altLang="ja-JP" sz="800" dirty="0"/>
          </a:p>
          <a:p>
            <a:pPr algn="ctr"/>
            <a:r>
              <a:rPr lang="ja-JP" altLang="en-US" sz="800" dirty="0"/>
              <a:t>「</a:t>
            </a:r>
            <a:r>
              <a:rPr lang="en-US" altLang="ja-JP" sz="800" dirty="0"/>
              <a:t>SharePoint - </a:t>
            </a:r>
            <a:r>
              <a:rPr lang="ja-JP" altLang="en-US" sz="800" dirty="0"/>
              <a:t>アイテムが作成または変更されたとき」</a:t>
            </a:r>
            <a:endParaRPr lang="en-US" altLang="ja-JP" sz="800" dirty="0"/>
          </a:p>
          <a:p>
            <a:pPr algn="ctr"/>
            <a:endParaRPr lang="ja-JP" altLang="en-US" sz="800" dirty="0"/>
          </a:p>
          <a:p>
            <a:pPr algn="ctr"/>
            <a:endParaRPr lang="ja-JP" altLang="en-US" sz="900" dirty="0"/>
          </a:p>
          <a:p>
            <a:pPr algn="ctr"/>
            <a:endParaRPr kumimoji="1" lang="ja-JP" altLang="en-US" sz="900" dirty="0"/>
          </a:p>
        </p:txBody>
      </p:sp>
      <p:pic>
        <p:nvPicPr>
          <p:cNvPr id="76" name="図 7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F9CB7C1-91AF-55E3-4F97-8351E39A273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217311" y="5958208"/>
            <a:ext cx="911875" cy="786151"/>
          </a:xfrm>
          <a:prstGeom prst="rect">
            <a:avLst/>
          </a:prstGeom>
        </p:spPr>
      </p:pic>
      <p:sp>
        <p:nvSpPr>
          <p:cNvPr id="77" name="テキスト ボックス 76">
            <a:extLst>
              <a:ext uri="{FF2B5EF4-FFF2-40B4-BE49-F238E27FC236}">
                <a16:creationId xmlns:a16="http://schemas.microsoft.com/office/drawing/2014/main" id="{A81C42BA-7A9E-F355-6112-A02A751E8375}"/>
              </a:ext>
            </a:extLst>
          </p:cNvPr>
          <p:cNvSpPr txBox="1"/>
          <p:nvPr/>
        </p:nvSpPr>
        <p:spPr>
          <a:xfrm>
            <a:off x="9129186" y="5977560"/>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78" name="コネクタ: カギ線 77">
            <a:extLst>
              <a:ext uri="{FF2B5EF4-FFF2-40B4-BE49-F238E27FC236}">
                <a16:creationId xmlns:a16="http://schemas.microsoft.com/office/drawing/2014/main" id="{B3F70D5B-A50F-6DC7-252D-667652FDFE34}"/>
              </a:ext>
            </a:extLst>
          </p:cNvPr>
          <p:cNvCxnSpPr>
            <a:cxnSpLocks/>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4323D21C-9370-3E69-7221-0B19B0966F3D}"/>
              </a:ext>
            </a:extLst>
          </p:cNvPr>
          <p:cNvCxnSpPr>
            <a:cxnSpLocks/>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CAF5AB9-E9FB-5B71-6DCA-5C9FF6342842}"/>
              </a:ext>
            </a:extLst>
          </p:cNvPr>
          <p:cNvSpPr txBox="1"/>
          <p:nvPr/>
        </p:nvSpPr>
        <p:spPr>
          <a:xfrm>
            <a:off x="5078012" y="2175958"/>
            <a:ext cx="2714948" cy="738664"/>
          </a:xfrm>
          <a:prstGeom prst="rect">
            <a:avLst/>
          </a:prstGeom>
          <a:noFill/>
        </p:spPr>
        <p:txBody>
          <a:bodyPr wrap="square" rtlCol="0">
            <a:spAutoFit/>
          </a:bodyPr>
          <a:lstStyle/>
          <a:p>
            <a:pPr algn="ctr"/>
            <a:r>
              <a:rPr lang="en-US" altLang="ja-JP" sz="1200" dirty="0"/>
              <a:t>SPO</a:t>
            </a:r>
            <a:r>
              <a:rPr lang="ja-JP" altLang="en-US" sz="1200" dirty="0"/>
              <a:t>の変更さらた内容を</a:t>
            </a:r>
            <a:endParaRPr lang="en-US" altLang="ja-JP" sz="1200" dirty="0"/>
          </a:p>
          <a:p>
            <a:pPr algn="ctr"/>
            <a:r>
              <a:rPr lang="en-US" altLang="ja-JP" sz="1200" dirty="0"/>
              <a:t>Dataverse</a:t>
            </a:r>
            <a:r>
              <a:rPr lang="ja-JP" altLang="en-US" sz="1200" dirty="0"/>
              <a:t>へ更新</a:t>
            </a:r>
          </a:p>
          <a:p>
            <a:pPr algn="ctr"/>
            <a:endParaRPr lang="ja-JP" altLang="en-US" sz="900" dirty="0"/>
          </a:p>
          <a:p>
            <a:pPr algn="ctr"/>
            <a:endParaRPr kumimoji="1" lang="ja-JP" altLang="en-US" sz="900" dirty="0"/>
          </a:p>
        </p:txBody>
      </p:sp>
      <p:pic>
        <p:nvPicPr>
          <p:cNvPr id="87" name="グラフィックス 86">
            <a:extLst>
              <a:ext uri="{FF2B5EF4-FFF2-40B4-BE49-F238E27FC236}">
                <a16:creationId xmlns:a16="http://schemas.microsoft.com/office/drawing/2014/main" id="{BCC20E12-7878-8113-D71E-D9A6F5DC0A6D}"/>
              </a:ext>
            </a:extLst>
          </p:cNvPr>
          <p:cNvPicPr>
            <a:picLocks noChangeAspect="1"/>
          </p:cNvPicPr>
          <p:nvPr/>
        </p:nvPicPr>
        <p:blipFill>
          <a:blip r:embed="rId15">
            <a:extLst>
              <a:ext uri="{96DAC541-7B7A-43D3-8B79-37D633B846F1}">
                <asvg:svgBlip xmlns:asvg="http://schemas.microsoft.com/office/drawing/2016/SVG/main" r:embed="rId16"/>
              </a:ext>
              <a:ext uri="{837473B0-CC2E-450A-ABE3-18F120FF3D39}">
                <a1611:picAttrSrcUrl xmlns:a1611="http://schemas.microsoft.com/office/drawing/2016/11/main" r:id="rId17"/>
              </a:ext>
            </a:extLst>
          </a:blip>
          <a:stretch>
            <a:fillRect/>
          </a:stretch>
        </p:blipFill>
        <p:spPr>
          <a:xfrm>
            <a:off x="8134867" y="5715078"/>
            <a:ext cx="354706" cy="340784"/>
          </a:xfrm>
          <a:prstGeom prst="rect">
            <a:avLst/>
          </a:prstGeom>
        </p:spPr>
      </p:pic>
      <p:cxnSp>
        <p:nvCxnSpPr>
          <p:cNvPr id="93" name="直線矢印コネクタ 92">
            <a:extLst>
              <a:ext uri="{FF2B5EF4-FFF2-40B4-BE49-F238E27FC236}">
                <a16:creationId xmlns:a16="http://schemas.microsoft.com/office/drawing/2014/main" id="{7381EE6B-8E16-E23F-5E3F-A5A51802A806}"/>
              </a:ext>
            </a:extLst>
          </p:cNvPr>
          <p:cNvCxnSpPr>
            <a:cxnSpLocks/>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ひし形 95">
            <a:extLst>
              <a:ext uri="{FF2B5EF4-FFF2-40B4-BE49-F238E27FC236}">
                <a16:creationId xmlns:a16="http://schemas.microsoft.com/office/drawing/2014/main" id="{72C0CEE8-5F60-BBF1-5ED4-EC7B649EC383}"/>
              </a:ext>
            </a:extLst>
          </p:cNvPr>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a:extLst>
              <a:ext uri="{FF2B5EF4-FFF2-40B4-BE49-F238E27FC236}">
                <a16:creationId xmlns:a16="http://schemas.microsoft.com/office/drawing/2014/main" id="{B2D48E3E-4219-AA25-06F6-00736ECC24B5}"/>
              </a:ext>
            </a:extLst>
          </p:cNvPr>
          <p:cNvGraphicFramePr>
            <a:graphicFrameLocks noGrp="1"/>
          </p:cNvGraphicFramePr>
          <p:nvPr>
            <p:extLst>
              <p:ext uri="{D42A27DB-BD31-4B8C-83A1-F6EECF244321}">
                <p14:modId xmlns:p14="http://schemas.microsoft.com/office/powerpoint/2010/main" val="549207471"/>
              </p:ext>
            </p:extLst>
          </p:nvPr>
        </p:nvGraphicFramePr>
        <p:xfrm>
          <a:off x="8481825" y="3053854"/>
          <a:ext cx="3562854" cy="1626608"/>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3642803038"/>
                    </a:ext>
                  </a:extLst>
                </a:gridCol>
                <a:gridCol w="1682703">
                  <a:extLst>
                    <a:ext uri="{9D8B030D-6E8A-4147-A177-3AD203B41FA5}">
                      <a16:colId xmlns:a16="http://schemas.microsoft.com/office/drawing/2014/main" val="1641946520"/>
                    </a:ext>
                  </a:extLst>
                </a:gridCol>
                <a:gridCol w="1498599">
                  <a:extLst>
                    <a:ext uri="{9D8B030D-6E8A-4147-A177-3AD203B41FA5}">
                      <a16:colId xmlns:a16="http://schemas.microsoft.com/office/drawing/2014/main" val="3466161113"/>
                    </a:ext>
                  </a:extLst>
                </a:gridCol>
              </a:tblGrid>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8178387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53915340"/>
                  </a:ext>
                </a:extLst>
              </a:tr>
              <a:tr h="326497">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9541686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8940868"/>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1468073"/>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FW</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56082338"/>
                  </a:ext>
                </a:extLst>
              </a:tr>
            </a:tbl>
          </a:graphicData>
        </a:graphic>
      </p:graphicFrame>
      <p:pic>
        <p:nvPicPr>
          <p:cNvPr id="107" name="図 10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BE83FD9-2259-360D-E277-5C184609D64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659587" y="3681285"/>
            <a:ext cx="911875" cy="786151"/>
          </a:xfrm>
          <a:prstGeom prst="rect">
            <a:avLst/>
          </a:prstGeom>
        </p:spPr>
      </p:pic>
      <p:sp>
        <p:nvSpPr>
          <p:cNvPr id="108" name="ひし形 107">
            <a:extLst>
              <a:ext uri="{FF2B5EF4-FFF2-40B4-BE49-F238E27FC236}">
                <a16:creationId xmlns:a16="http://schemas.microsoft.com/office/drawing/2014/main" id="{CA7736BC-7902-6800-2654-22CD229FC517}"/>
              </a:ext>
            </a:extLst>
          </p:cNvPr>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a:extLst>
              <a:ext uri="{FF2B5EF4-FFF2-40B4-BE49-F238E27FC236}">
                <a16:creationId xmlns:a16="http://schemas.microsoft.com/office/drawing/2014/main" id="{31257FE1-B45F-9873-9680-31EDDD0C458A}"/>
              </a:ext>
            </a:extLst>
          </p:cNvPr>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a:extLst>
              <a:ext uri="{FF2B5EF4-FFF2-40B4-BE49-F238E27FC236}">
                <a16:creationId xmlns:a16="http://schemas.microsoft.com/office/drawing/2014/main" id="{5242BC07-E929-077F-5396-3C5F981A9571}"/>
              </a:ext>
            </a:extLst>
          </p:cNvPr>
          <p:cNvCxnSpPr>
            <a:cxnSpLocks/>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7D963DBD-7EEB-0227-7EF1-795069F65D6B}"/>
              </a:ext>
            </a:extLst>
          </p:cNvPr>
          <p:cNvCxnSpPr>
            <a:cxnSpLocks/>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F9A6DA8F-1900-75CB-C808-90F19146D570}"/>
              </a:ext>
            </a:extLst>
          </p:cNvPr>
          <p:cNvSpPr txBox="1"/>
          <p:nvPr/>
        </p:nvSpPr>
        <p:spPr>
          <a:xfrm>
            <a:off x="1913152" y="3511324"/>
            <a:ext cx="1670840" cy="276999"/>
          </a:xfrm>
          <a:prstGeom prst="rect">
            <a:avLst/>
          </a:prstGeom>
          <a:noFill/>
        </p:spPr>
        <p:txBody>
          <a:bodyPr wrap="square" rtlCol="0">
            <a:spAutoFit/>
          </a:bodyPr>
          <a:lstStyle/>
          <a:p>
            <a:pPr algn="ctr"/>
            <a:r>
              <a:rPr lang="en-US" altLang="ja-JP" sz="1200" dirty="0"/>
              <a:t>Download</a:t>
            </a:r>
            <a:r>
              <a:rPr lang="ja-JP" altLang="en-US" sz="1200" dirty="0"/>
              <a:t> </a:t>
            </a:r>
            <a:r>
              <a:rPr lang="en-US" altLang="ja-JP" sz="1200" dirty="0"/>
              <a:t>request</a:t>
            </a:r>
            <a:endParaRPr kumimoji="1" lang="ja-JP" altLang="en-US" sz="900" dirty="0"/>
          </a:p>
        </p:txBody>
      </p:sp>
      <p:sp>
        <p:nvSpPr>
          <p:cNvPr id="119" name="テキスト ボックス 118">
            <a:extLst>
              <a:ext uri="{FF2B5EF4-FFF2-40B4-BE49-F238E27FC236}">
                <a16:creationId xmlns:a16="http://schemas.microsoft.com/office/drawing/2014/main" id="{7160C79F-36E7-FAE2-09FC-9FF07018AB0A}"/>
              </a:ext>
            </a:extLst>
          </p:cNvPr>
          <p:cNvSpPr txBox="1"/>
          <p:nvPr/>
        </p:nvSpPr>
        <p:spPr>
          <a:xfrm>
            <a:off x="3478415" y="4467436"/>
            <a:ext cx="1093047" cy="646331"/>
          </a:xfrm>
          <a:prstGeom prst="rect">
            <a:avLst/>
          </a:prstGeom>
          <a:noFill/>
        </p:spPr>
        <p:txBody>
          <a:bodyPr wrap="square" rtlCol="0">
            <a:spAutoFit/>
          </a:bodyPr>
          <a:lstStyle/>
          <a:p>
            <a:pPr algn="ctr"/>
            <a:r>
              <a:rPr lang="ja-JP" altLang="en-US" sz="1200" dirty="0"/>
              <a:t>複数ファイルを取得し、</a:t>
            </a:r>
            <a:r>
              <a:rPr lang="en-US" altLang="ja-JP" sz="1200" dirty="0"/>
              <a:t>Zip</a:t>
            </a:r>
            <a:r>
              <a:rPr lang="ja-JP" altLang="en-US" sz="1200" dirty="0"/>
              <a:t>にする</a:t>
            </a:r>
            <a:endParaRPr kumimoji="1" lang="ja-JP" altLang="en-US" sz="900" dirty="0"/>
          </a:p>
        </p:txBody>
      </p:sp>
      <p:sp>
        <p:nvSpPr>
          <p:cNvPr id="120" name="ひし形 119">
            <a:extLst>
              <a:ext uri="{FF2B5EF4-FFF2-40B4-BE49-F238E27FC236}">
                <a16:creationId xmlns:a16="http://schemas.microsoft.com/office/drawing/2014/main" id="{CEA16AC0-53BC-AFFB-F0AA-0BAEA65634EA}"/>
              </a:ext>
            </a:extLst>
          </p:cNvPr>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a:extLst>
              <a:ext uri="{FF2B5EF4-FFF2-40B4-BE49-F238E27FC236}">
                <a16:creationId xmlns:a16="http://schemas.microsoft.com/office/drawing/2014/main" id="{C36FD9A9-4824-43F0-28D4-51B79DEEB4B3}"/>
              </a:ext>
            </a:extLst>
          </p:cNvPr>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a:extLst>
              <a:ext uri="{FF2B5EF4-FFF2-40B4-BE49-F238E27FC236}">
                <a16:creationId xmlns:a16="http://schemas.microsoft.com/office/drawing/2014/main" id="{C73A4AA3-F5F5-42B2-7F95-318BD1F2B01C}"/>
              </a:ext>
            </a:extLst>
          </p:cNvPr>
          <p:cNvCxnSpPr>
            <a:cxnSpLocks/>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25081965-98FB-E7EF-6438-8599A68D8629}"/>
              </a:ext>
            </a:extLst>
          </p:cNvPr>
          <p:cNvSpPr txBox="1"/>
          <p:nvPr/>
        </p:nvSpPr>
        <p:spPr>
          <a:xfrm>
            <a:off x="2284536" y="4277591"/>
            <a:ext cx="1475883" cy="276999"/>
          </a:xfrm>
          <a:prstGeom prst="rect">
            <a:avLst/>
          </a:prstGeom>
          <a:noFill/>
        </p:spPr>
        <p:txBody>
          <a:bodyPr wrap="square" rtlCol="0">
            <a:spAutoFit/>
          </a:bodyPr>
          <a:lstStyle/>
          <a:p>
            <a:pPr algn="ctr"/>
            <a:r>
              <a:rPr lang="en-US" altLang="ja-JP" sz="1200" dirty="0"/>
              <a:t>Zip Download</a:t>
            </a:r>
            <a:endParaRPr kumimoji="1" lang="ja-JP" altLang="en-US" sz="900" dirty="0"/>
          </a:p>
        </p:txBody>
      </p:sp>
      <p:sp>
        <p:nvSpPr>
          <p:cNvPr id="132" name="四角形: 角を丸くする 131">
            <a:extLst>
              <a:ext uri="{FF2B5EF4-FFF2-40B4-BE49-F238E27FC236}">
                <a16:creationId xmlns:a16="http://schemas.microsoft.com/office/drawing/2014/main" id="{9F830EF7-7AEF-4817-BC3D-8115D4345B19}"/>
              </a:ext>
            </a:extLst>
          </p:cNvPr>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p>
        </p:txBody>
      </p:sp>
    </p:spTree>
    <p:extLst>
      <p:ext uri="{BB962C8B-B14F-4D97-AF65-F5344CB8AC3E}">
        <p14:creationId xmlns:p14="http://schemas.microsoft.com/office/powerpoint/2010/main" val="2273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50E46-CD1D-A473-BD7C-3272D2918A28}"/>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8" name="コンテンツ プレースホルダー 7">
            <a:extLst>
              <a:ext uri="{FF2B5EF4-FFF2-40B4-BE49-F238E27FC236}">
                <a16:creationId xmlns:a16="http://schemas.microsoft.com/office/drawing/2014/main" id="{FC6A1CC2-F27F-444B-70E2-E370892063D9}"/>
              </a:ext>
            </a:extLst>
          </p:cNvPr>
          <p:cNvGraphicFramePr>
            <a:graphicFrameLocks noGrp="1"/>
          </p:cNvGraphicFramePr>
          <p:nvPr>
            <p:ph sz="quarter" idx="10"/>
            <p:extLst>
              <p:ext uri="{D42A27DB-BD31-4B8C-83A1-F6EECF244321}">
                <p14:modId xmlns:p14="http://schemas.microsoft.com/office/powerpoint/2010/main" val="2992673869"/>
              </p:ext>
            </p:extLst>
          </p:nvPr>
        </p:nvGraphicFramePr>
        <p:xfrm>
          <a:off x="375920" y="662940"/>
          <a:ext cx="11526519" cy="6242496"/>
        </p:xfrm>
        <a:graphic>
          <a:graphicData uri="http://schemas.openxmlformats.org/drawingml/2006/table">
            <a:tbl>
              <a:tblPr firstRow="1" bandRow="1">
                <a:tableStyleId>{5C22544A-7EE6-4342-B048-85BDC9FD1C3A}</a:tableStyleId>
              </a:tblPr>
              <a:tblGrid>
                <a:gridCol w="301534">
                  <a:extLst>
                    <a:ext uri="{9D8B030D-6E8A-4147-A177-3AD203B41FA5}">
                      <a16:colId xmlns:a16="http://schemas.microsoft.com/office/drawing/2014/main" val="1982189612"/>
                    </a:ext>
                  </a:extLst>
                </a:gridCol>
                <a:gridCol w="301534">
                  <a:extLst>
                    <a:ext uri="{9D8B030D-6E8A-4147-A177-3AD203B41FA5}">
                      <a16:colId xmlns:a16="http://schemas.microsoft.com/office/drawing/2014/main" val="3918235231"/>
                    </a:ext>
                  </a:extLst>
                </a:gridCol>
                <a:gridCol w="301534">
                  <a:extLst>
                    <a:ext uri="{9D8B030D-6E8A-4147-A177-3AD203B41FA5}">
                      <a16:colId xmlns:a16="http://schemas.microsoft.com/office/drawing/2014/main" val="408159082"/>
                    </a:ext>
                  </a:extLst>
                </a:gridCol>
                <a:gridCol w="1015638">
                  <a:extLst>
                    <a:ext uri="{9D8B030D-6E8A-4147-A177-3AD203B41FA5}">
                      <a16:colId xmlns:a16="http://schemas.microsoft.com/office/drawing/2014/main" val="2884601580"/>
                    </a:ext>
                  </a:extLst>
                </a:gridCol>
                <a:gridCol w="772160">
                  <a:extLst>
                    <a:ext uri="{9D8B030D-6E8A-4147-A177-3AD203B41FA5}">
                      <a16:colId xmlns:a16="http://schemas.microsoft.com/office/drawing/2014/main" val="3024509838"/>
                    </a:ext>
                  </a:extLst>
                </a:gridCol>
                <a:gridCol w="2143507">
                  <a:extLst>
                    <a:ext uri="{9D8B030D-6E8A-4147-A177-3AD203B41FA5}">
                      <a16:colId xmlns:a16="http://schemas.microsoft.com/office/drawing/2014/main" val="3981495328"/>
                    </a:ext>
                  </a:extLst>
                </a:gridCol>
                <a:gridCol w="500658">
                  <a:extLst>
                    <a:ext uri="{9D8B030D-6E8A-4147-A177-3AD203B41FA5}">
                      <a16:colId xmlns:a16="http://schemas.microsoft.com/office/drawing/2014/main" val="3316310070"/>
                    </a:ext>
                  </a:extLst>
                </a:gridCol>
                <a:gridCol w="500658">
                  <a:extLst>
                    <a:ext uri="{9D8B030D-6E8A-4147-A177-3AD203B41FA5}">
                      <a16:colId xmlns:a16="http://schemas.microsoft.com/office/drawing/2014/main" val="1218845175"/>
                    </a:ext>
                  </a:extLst>
                </a:gridCol>
                <a:gridCol w="500658">
                  <a:extLst>
                    <a:ext uri="{9D8B030D-6E8A-4147-A177-3AD203B41FA5}">
                      <a16:colId xmlns:a16="http://schemas.microsoft.com/office/drawing/2014/main" val="1038031113"/>
                    </a:ext>
                  </a:extLst>
                </a:gridCol>
                <a:gridCol w="500658">
                  <a:extLst>
                    <a:ext uri="{9D8B030D-6E8A-4147-A177-3AD203B41FA5}">
                      <a16:colId xmlns:a16="http://schemas.microsoft.com/office/drawing/2014/main" val="1107819559"/>
                    </a:ext>
                  </a:extLst>
                </a:gridCol>
                <a:gridCol w="500658">
                  <a:extLst>
                    <a:ext uri="{9D8B030D-6E8A-4147-A177-3AD203B41FA5}">
                      <a16:colId xmlns:a16="http://schemas.microsoft.com/office/drawing/2014/main" val="1595168700"/>
                    </a:ext>
                  </a:extLst>
                </a:gridCol>
                <a:gridCol w="500658">
                  <a:extLst>
                    <a:ext uri="{9D8B030D-6E8A-4147-A177-3AD203B41FA5}">
                      <a16:colId xmlns:a16="http://schemas.microsoft.com/office/drawing/2014/main" val="3048166882"/>
                    </a:ext>
                  </a:extLst>
                </a:gridCol>
                <a:gridCol w="898909">
                  <a:extLst>
                    <a:ext uri="{9D8B030D-6E8A-4147-A177-3AD203B41FA5}">
                      <a16:colId xmlns:a16="http://schemas.microsoft.com/office/drawing/2014/main" val="3572018992"/>
                    </a:ext>
                  </a:extLst>
                </a:gridCol>
                <a:gridCol w="1873356">
                  <a:extLst>
                    <a:ext uri="{9D8B030D-6E8A-4147-A177-3AD203B41FA5}">
                      <a16:colId xmlns:a16="http://schemas.microsoft.com/office/drawing/2014/main" val="3674376023"/>
                    </a:ext>
                  </a:extLst>
                </a:gridCol>
                <a:gridCol w="914399">
                  <a:extLst>
                    <a:ext uri="{9D8B030D-6E8A-4147-A177-3AD203B41FA5}">
                      <a16:colId xmlns:a16="http://schemas.microsoft.com/office/drawing/2014/main" val="227073639"/>
                    </a:ext>
                  </a:extLst>
                </a:gridCol>
              </a:tblGrid>
              <a:tr h="46445">
                <a:tc>
                  <a:txBody>
                    <a:bodyPr/>
                    <a:lstStyle/>
                    <a:p>
                      <a:pPr algn="l" fontAlgn="ctr"/>
                      <a:endParaRPr lang="ja-JP" altLang="en-US" sz="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zh-TW" altLang="en-US" sz="400" u="none" strike="noStrike">
                          <a:effectLst/>
                        </a:rPr>
                        <a:t>追加機能要件充足度結果→</a:t>
                      </a:r>
                      <a:endParaRPr lang="zh-TW" alt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a:t>
                      </a:r>
                      <a:r>
                        <a:rPr lang="en-US" altLang="ja-JP" sz="400" u="none" strike="noStrike">
                          <a:effectLst/>
                        </a:rPr>
                        <a:t>/△</a:t>
                      </a:r>
                      <a:endParaRPr lang="en-US" altLang="ja-JP"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　</a:t>
                      </a:r>
                      <a:endParaRPr lang="ja-JP" alt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　</a:t>
                      </a:r>
                      <a:endParaRPr lang="ja-JP" alt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　</a:t>
                      </a:r>
                      <a:endParaRPr lang="ja-JP" alt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　</a:t>
                      </a:r>
                      <a:endParaRPr lang="ja-JP" alt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　</a:t>
                      </a:r>
                      <a:endParaRPr lang="ja-JP" alt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　</a:t>
                      </a:r>
                      <a:endParaRPr lang="ja-JP" alt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a:t>
                      </a:r>
                      <a:r>
                        <a:rPr lang="en-US" altLang="ja-JP" sz="400" u="none" strike="noStrike">
                          <a:effectLst/>
                        </a:rPr>
                        <a:t>/△</a:t>
                      </a:r>
                      <a:endParaRPr lang="en-US" altLang="ja-JP"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en-US" altLang="ja-JP" sz="400" u="none" strike="noStrike">
                          <a:effectLst/>
                        </a:rPr>
                        <a:t>×</a:t>
                      </a:r>
                      <a:endParaRPr lang="en-US" altLang="ja-JP"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658414442"/>
                  </a:ext>
                </a:extLst>
              </a:tr>
              <a:tr h="196407">
                <a:tc>
                  <a:txBody>
                    <a:bodyPr/>
                    <a:lstStyle/>
                    <a:p>
                      <a:pPr algn="l" fontAlgn="t"/>
                      <a:r>
                        <a:rPr lang="en-US" altLang="ja-JP" sz="400" u="none" strike="noStrike">
                          <a:effectLst/>
                        </a:rPr>
                        <a:t>#</a:t>
                      </a:r>
                      <a:endParaRPr lang="en-US" altLang="ja-JP"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大項目</a:t>
                      </a:r>
                      <a:endParaRPr lang="ja-JP" alt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小項目</a:t>
                      </a:r>
                      <a:endParaRPr lang="ja-JP" alt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dirty="0">
                          <a:effectLst/>
                        </a:rPr>
                        <a:t>評価項目</a:t>
                      </a:r>
                      <a:endParaRPr lang="ja-JP" altLang="en-US" sz="4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評価結果・コメント</a:t>
                      </a:r>
                      <a:br>
                        <a:rPr lang="ja-JP" altLang="en-US" sz="400" u="none" strike="noStrike">
                          <a:effectLst/>
                        </a:rPr>
                      </a:br>
                      <a:r>
                        <a:rPr lang="ja-JP" altLang="en-US" sz="400" u="none" strike="noStrike">
                          <a:effectLst/>
                        </a:rPr>
                        <a:t>○：要件を十分満たす</a:t>
                      </a:r>
                      <a:br>
                        <a:rPr lang="ja-JP" altLang="en-US" sz="400" u="none" strike="noStrike">
                          <a:effectLst/>
                        </a:rPr>
                      </a:br>
                      <a:r>
                        <a:rPr lang="ja-JP" altLang="en-US" sz="400" u="none" strike="noStrike">
                          <a:effectLst/>
                        </a:rPr>
                        <a:t>△：要件を満たすか情報が不十分</a:t>
                      </a:r>
                      <a:br>
                        <a:rPr lang="ja-JP" altLang="en-US" sz="400" u="none" strike="noStrike">
                          <a:effectLst/>
                        </a:rPr>
                      </a:br>
                      <a:r>
                        <a:rPr lang="en-US" altLang="ja-JP" sz="400" u="none" strike="noStrike">
                          <a:effectLst/>
                        </a:rPr>
                        <a:t>×</a:t>
                      </a:r>
                      <a:r>
                        <a:rPr lang="ja-JP" altLang="en-US" sz="400" u="none" strike="noStrike">
                          <a:effectLst/>
                        </a:rPr>
                        <a:t>：要件を十分満たせない</a:t>
                      </a:r>
                      <a:endParaRPr lang="ja-JP" alt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DocuWare</a:t>
                      </a:r>
                      <a:endParaRPr lang="de-DE"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Alfresco Content Services</a:t>
                      </a:r>
                      <a:endParaRPr lang="de-DE"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SharePoint Online</a:t>
                      </a:r>
                      <a:endParaRPr lang="de-DE"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Teamcenter</a:t>
                      </a:r>
                      <a:endParaRPr lang="de-DE"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Aras Innovator</a:t>
                      </a:r>
                      <a:endParaRPr lang="de-DE"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ServiceNow</a:t>
                      </a:r>
                      <a:endParaRPr lang="de-DE"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楽々</a:t>
                      </a:r>
                      <a:r>
                        <a:rPr lang="de-DE" sz="400" u="none" strike="noStrike">
                          <a:effectLst/>
                        </a:rPr>
                        <a:t>Document Plus</a:t>
                      </a:r>
                      <a:endParaRPr lang="de-DE"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SmartDB</a:t>
                      </a:r>
                      <a:endParaRPr lang="de-DE"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OpenText Content Management</a:t>
                      </a:r>
                      <a:endParaRPr lang="de-DE"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sz="400" u="none" strike="noStrike">
                          <a:effectLst/>
                        </a:rPr>
                        <a:t>GCJ Power Platform/Office　365案</a:t>
                      </a:r>
                      <a:endParaRPr lang="en-US" sz="4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860034857"/>
                  </a:ext>
                </a:extLst>
              </a:tr>
              <a:tr h="136316">
                <a:tc>
                  <a:txBody>
                    <a:bodyPr/>
                    <a:lstStyle/>
                    <a:p>
                      <a:pPr algn="r" fontAlgn="t"/>
                      <a:r>
                        <a:rPr lang="en-US" altLang="ja-JP" sz="400" u="none" strike="noStrike">
                          <a:effectLst/>
                        </a:rPr>
                        <a:t>1</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文書作成</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文書の複製</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作成されたトランザクションデータ（文書）をコピーして、一部の項目だけを変更し新規文書として登録できること</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400" u="none" strike="noStrike">
                          <a:effectLst/>
                        </a:rPr>
                        <a:t>評価結果</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rowSpan="2">
                  <a:txBody>
                    <a:bodyPr/>
                    <a:lstStyle/>
                    <a:p>
                      <a:pPr algn="l" fontAlgn="t"/>
                      <a:r>
                        <a:rPr lang="ja-JP" altLang="en-US" sz="400" u="none" strike="noStrike">
                          <a:effectLst/>
                        </a:rPr>
                        <a:t>〇　</a:t>
                      </a:r>
                      <a:r>
                        <a:rPr lang="de-DE" sz="400" u="none" strike="noStrike">
                          <a:effectLst/>
                        </a:rPr>
                        <a:t>Power Automate</a:t>
                      </a:r>
                      <a:r>
                        <a:rPr lang="ja-JP" altLang="en-US" sz="400" u="none" strike="noStrike">
                          <a:effectLst/>
                        </a:rPr>
                        <a:t>の</a:t>
                      </a:r>
                      <a:r>
                        <a:rPr lang="de-DE" sz="400" u="none" strike="noStrike">
                          <a:effectLst/>
                        </a:rPr>
                        <a:t>Flow</a:t>
                      </a:r>
                      <a:r>
                        <a:rPr lang="ja-JP" altLang="en-US" sz="400" u="none" strike="noStrike">
                          <a:effectLst/>
                        </a:rPr>
                        <a:t>で実装。簡単ならば、</a:t>
                      </a:r>
                      <a:r>
                        <a:rPr lang="de-DE" sz="400" u="none" strike="noStrike">
                          <a:effectLst/>
                        </a:rPr>
                        <a:t>Power Apps</a:t>
                      </a:r>
                      <a:r>
                        <a:rPr lang="ja-JP" altLang="en-US" sz="400" u="none" strike="noStrike">
                          <a:effectLst/>
                        </a:rPr>
                        <a:t>のみでも可能。</a:t>
                      </a:r>
                      <a:endParaRPr lang="ja-JP" altLang="en-US" sz="400" b="0" i="0" u="none" strike="noStrike">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345695558"/>
                  </a:ext>
                </a:extLst>
              </a:tr>
              <a:tr h="314250">
                <a:tc>
                  <a:txBody>
                    <a:bodyPr/>
                    <a:lstStyle/>
                    <a:p>
                      <a:pPr algn="r" fontAlgn="t"/>
                      <a:r>
                        <a:rPr lang="en-US" altLang="ja-JP" sz="400" u="none" strike="noStrike">
                          <a:effectLst/>
                        </a:rPr>
                        <a:t>1</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文書作成</a:t>
                      </a:r>
                      <a:endParaRPr lang="ja-JP" altLang="en-US"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文書の複製</a:t>
                      </a:r>
                      <a:endParaRPr lang="ja-JP" altLang="en-US"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作成されたトランザクションデータ（文書）をコピーして、一部の項目だけを変更し新規文書として登録できること</a:t>
                      </a:r>
                      <a:endParaRPr lang="ja-JP" altLang="en-US"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400" u="none" strike="noStrike">
                          <a:effectLst/>
                        </a:rPr>
                        <a:t>コメント</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en-US" altLang="ja-JP" sz="400" u="none" strike="noStrike">
                          <a:effectLst/>
                        </a:rPr>
                        <a:t>DocuWare</a:t>
                      </a:r>
                      <a:r>
                        <a:rPr lang="ja-JP" altLang="en-US" sz="400" u="none" strike="noStrike">
                          <a:effectLst/>
                        </a:rPr>
                        <a:t>の文書をコピー機能を用いることで、メタデータを保持した状態で新規文書として保存することができます。この際事前に登録されているメタデータについては、変更が可能です。</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文書のコピー</a:t>
                      </a:r>
                      <a:r>
                        <a:rPr lang="en-US" altLang="ja-JP" sz="400" u="none" strike="noStrike">
                          <a:effectLst/>
                        </a:rPr>
                        <a:t>(</a:t>
                      </a:r>
                      <a:r>
                        <a:rPr lang="ja-JP" altLang="en-US" sz="400" u="none" strike="noStrike">
                          <a:effectLst/>
                        </a:rPr>
                        <a:t>再利用</a:t>
                      </a:r>
                      <a:r>
                        <a:rPr lang="en-US" altLang="ja-JP" sz="400" u="none" strike="noStrike">
                          <a:effectLst/>
                        </a:rPr>
                        <a:t>)</a:t>
                      </a:r>
                      <a:r>
                        <a:rPr lang="ja-JP" altLang="en-US" sz="400" u="none" strike="noStrike">
                          <a:effectLst/>
                        </a:rPr>
                        <a:t>をする機能がございます。</a:t>
                      </a:r>
                      <a:br>
                        <a:rPr lang="ja-JP" altLang="en-US" sz="400" u="none" strike="noStrike">
                          <a:effectLst/>
                        </a:rPr>
                      </a:br>
                      <a:r>
                        <a:rPr lang="ja-JP" altLang="en-US" sz="400" u="none" strike="noStrike">
                          <a:effectLst/>
                        </a:rPr>
                        <a:t>　 また、項目ごとに再利用可否の設定ができるため、一部のみ引き継ぐことも可能です。</a:t>
                      </a:r>
                      <a:br>
                        <a:rPr lang="ja-JP" altLang="en-US" sz="400" u="none" strike="noStrike">
                          <a:effectLst/>
                        </a:rPr>
                      </a:br>
                      <a:r>
                        <a:rPr lang="ja-JP" altLang="en-US" sz="400" u="none" strike="noStrike">
                          <a:effectLst/>
                        </a:rPr>
                        <a:t>　　●参考サイト： こちら</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可能です。標準機能としては大きく３通りのご用意があります。一つ目は文書管理としてシンプルなコピー、別バージョンとしての登録機能。二つ目はビューアー機能として用意している機能なのですが、文書にコメントなどを追記した上で別文書（</a:t>
                      </a:r>
                      <a:r>
                        <a:rPr lang="en-US" altLang="ja-JP" sz="400" u="none" strike="noStrike">
                          <a:effectLst/>
                        </a:rPr>
                        <a:t>PDF</a:t>
                      </a:r>
                      <a:r>
                        <a:rPr lang="ja-JP" altLang="en-US" sz="400" u="none" strike="noStrike">
                          <a:effectLst/>
                        </a:rPr>
                        <a:t>）として出力する機能。そして三つ目は</a:t>
                      </a:r>
                      <a:r>
                        <a:rPr lang="en-US" altLang="ja-JP" sz="400" u="none" strike="noStrike">
                          <a:effectLst/>
                        </a:rPr>
                        <a:t>O365</a:t>
                      </a:r>
                      <a:r>
                        <a:rPr lang="ja-JP" altLang="en-US" sz="400" u="none" strike="noStrike">
                          <a:effectLst/>
                        </a:rPr>
                        <a:t>との連携機能として、</a:t>
                      </a:r>
                      <a:r>
                        <a:rPr lang="en-US" altLang="ja-JP" sz="400" u="none" strike="noStrike">
                          <a:effectLst/>
                        </a:rPr>
                        <a:t>Word</a:t>
                      </a:r>
                      <a:r>
                        <a:rPr lang="ja-JP" altLang="en-US" sz="400" u="none" strike="noStrike">
                          <a:effectLst/>
                        </a:rPr>
                        <a:t>オンラインなどで展開し、別ファイルとして保存する方法があります。</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vMerge="1">
                  <a:txBody>
                    <a:bodyPr/>
                    <a:lstStyle/>
                    <a:p>
                      <a:endParaRPr kumimoji="1" lang="ja-JP" altLang="en-US"/>
                    </a:p>
                  </a:txBody>
                  <a:tcPr/>
                </a:tc>
                <a:extLst>
                  <a:ext uri="{0D108BD9-81ED-4DB2-BD59-A6C34878D82A}">
                    <a16:rowId xmlns:a16="http://schemas.microsoft.com/office/drawing/2014/main" val="2093700386"/>
                  </a:ext>
                </a:extLst>
              </a:tr>
              <a:tr h="91381">
                <a:tc>
                  <a:txBody>
                    <a:bodyPr/>
                    <a:lstStyle/>
                    <a:p>
                      <a:pPr algn="r" fontAlgn="t"/>
                      <a:r>
                        <a:rPr lang="en-US" altLang="ja-JP" sz="400" u="none" strike="noStrike">
                          <a:effectLst/>
                        </a:rPr>
                        <a:t>2</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WF</a:t>
                      </a:r>
                      <a:endParaRPr lang="de-DE"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差戻</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400" u="none" strike="noStrike">
                          <a:effectLst/>
                        </a:rPr>
                        <a:t>WF</a:t>
                      </a:r>
                      <a:r>
                        <a:rPr lang="ja-JP" altLang="en-US" sz="400" u="none" strike="noStrike">
                          <a:effectLst/>
                        </a:rPr>
                        <a:t>の差し戻し機能について、指定の</a:t>
                      </a:r>
                      <a:r>
                        <a:rPr lang="en-US" altLang="ja-JP" sz="400" u="none" strike="noStrike">
                          <a:effectLst/>
                        </a:rPr>
                        <a:t>WF</a:t>
                      </a:r>
                      <a:r>
                        <a:rPr lang="ja-JP" altLang="en-US" sz="400" u="none" strike="noStrike">
                          <a:effectLst/>
                        </a:rPr>
                        <a:t>申請先に差し戻すこと可能か</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400" u="none" strike="noStrike">
                          <a:effectLst/>
                        </a:rPr>
                        <a:t>評価結果</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rowSpan="2">
                  <a:txBody>
                    <a:bodyPr/>
                    <a:lstStyle/>
                    <a:p>
                      <a:pPr algn="l" fontAlgn="t"/>
                      <a:r>
                        <a:rPr lang="ja-JP" altLang="en-US" sz="400" u="none" strike="noStrike">
                          <a:effectLst/>
                        </a:rPr>
                        <a:t>〇　</a:t>
                      </a:r>
                      <a:r>
                        <a:rPr lang="de-DE" sz="400" u="none" strike="noStrike">
                          <a:effectLst/>
                        </a:rPr>
                        <a:t>Power Apps</a:t>
                      </a:r>
                      <a:r>
                        <a:rPr lang="ja-JP" altLang="en-US" sz="400" u="none" strike="noStrike">
                          <a:effectLst/>
                        </a:rPr>
                        <a:t>で十分に可能。</a:t>
                      </a:r>
                      <a:endParaRPr lang="ja-JP" altLang="en-US" sz="400" b="0" i="0" u="none" strike="noStrike">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473085740"/>
                  </a:ext>
                </a:extLst>
              </a:tr>
              <a:tr h="432095">
                <a:tc>
                  <a:txBody>
                    <a:bodyPr/>
                    <a:lstStyle/>
                    <a:p>
                      <a:pPr algn="r" fontAlgn="t"/>
                      <a:r>
                        <a:rPr lang="en-US" altLang="ja-JP" sz="400" u="none" strike="noStrike">
                          <a:effectLst/>
                        </a:rPr>
                        <a:t>2</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WF</a:t>
                      </a:r>
                      <a:endParaRPr lang="de-DE"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差戻</a:t>
                      </a:r>
                      <a:endParaRPr lang="ja-JP" altLang="en-US"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400" u="none" strike="noStrike">
                          <a:effectLst/>
                        </a:rPr>
                        <a:t>WF</a:t>
                      </a:r>
                      <a:r>
                        <a:rPr lang="ja-JP" altLang="en-US" sz="400" u="none" strike="noStrike">
                          <a:effectLst/>
                        </a:rPr>
                        <a:t>の差し戻し機能について、指定の</a:t>
                      </a:r>
                      <a:r>
                        <a:rPr lang="en-US" altLang="ja-JP" sz="400" u="none" strike="noStrike">
                          <a:effectLst/>
                        </a:rPr>
                        <a:t>WF</a:t>
                      </a:r>
                      <a:r>
                        <a:rPr lang="ja-JP" altLang="en-US" sz="400" u="none" strike="noStrike">
                          <a:effectLst/>
                        </a:rPr>
                        <a:t>申請先に差し戻すこと可能か</a:t>
                      </a:r>
                      <a:endParaRPr lang="ja-JP" altLang="en-US"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400" u="none" strike="noStrike">
                          <a:effectLst/>
                        </a:rPr>
                        <a:t>コメント</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400" u="none" strike="noStrike">
                          <a:effectLst/>
                        </a:rPr>
                        <a:t>担当→課長→部長→統括→役員の場合、課長にも統括にも自由に差戻可能。また、最終決裁者が起票者に戻すよう構成することも可能ですし、否決</a:t>
                      </a:r>
                      <a:r>
                        <a:rPr lang="en-US" altLang="ja-JP" sz="400" u="none" strike="noStrike">
                          <a:effectLst/>
                        </a:rPr>
                        <a:t>/</a:t>
                      </a:r>
                      <a:r>
                        <a:rPr lang="ja-JP" altLang="en-US" sz="400" u="none" strike="noStrike">
                          <a:effectLst/>
                        </a:rPr>
                        <a:t>却下として、フローを終了することも可能です。差戻す先が固定であれば、２つ前、</a:t>
                      </a:r>
                      <a:r>
                        <a:rPr lang="en-US" altLang="ja-JP" sz="400" u="none" strike="noStrike">
                          <a:effectLst/>
                        </a:rPr>
                        <a:t>3</a:t>
                      </a:r>
                      <a:r>
                        <a:rPr lang="ja-JP" altLang="en-US" sz="400" u="none" strike="noStrike">
                          <a:effectLst/>
                        </a:rPr>
                        <a:t>つ前などを差戻す先をまたいだ形で構成することも可能です。</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各申請先への差し戻しプロセスを事前に作成することで実現可能です。</a:t>
                      </a:r>
                      <a:br>
                        <a:rPr lang="ja-JP" altLang="en-US" sz="400" u="none" strike="noStrike">
                          <a:effectLst/>
                        </a:rPr>
                      </a:br>
                      <a:r>
                        <a:rPr lang="ja-JP" altLang="en-US" sz="400" u="none" strike="noStrike">
                          <a:effectLst/>
                        </a:rPr>
                        <a:t>　   ●参考サイト： こちら</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不可能ではありませんが推奨できません。別途ワークフローシステムとの連携を推奨します。</a:t>
                      </a:r>
                      <a:br>
                        <a:rPr lang="ja-JP" altLang="en-US" sz="400" u="none" strike="noStrike">
                          <a:effectLst/>
                        </a:rPr>
                      </a:br>
                      <a:r>
                        <a:rPr lang="ja-JP" altLang="en-US" sz="400" u="none" strike="noStrike">
                          <a:effectLst/>
                        </a:rPr>
                        <a:t>標準のアクションとしては、却下された場合は提起者に差戻しの使用です。ワークフローマップの否認時のアクションとして一周だけの差戻し（</a:t>
                      </a:r>
                      <a:r>
                        <a:rPr lang="en-US" altLang="ja-JP" sz="400" u="none" strike="noStrike">
                          <a:effectLst/>
                        </a:rPr>
                        <a:t>2</a:t>
                      </a:r>
                      <a:r>
                        <a:rPr lang="ja-JP" altLang="en-US" sz="400" u="none" strike="noStrike">
                          <a:effectLst/>
                        </a:rPr>
                        <a:t>回目はフロー自体のクリア）などを挟みこむことは可能ですが、多くの分岐を設計しなければいけないことや一定のコーディングなども必要となるため、推奨できません。</a:t>
                      </a:r>
                      <a:br>
                        <a:rPr lang="ja-JP" altLang="en-US" sz="400" u="none" strike="noStrike">
                          <a:effectLst/>
                        </a:rPr>
                      </a:br>
                      <a:r>
                        <a:rPr lang="ja-JP" altLang="en-US" sz="400" u="none" strike="noStrike">
                          <a:effectLst/>
                        </a:rPr>
                        <a:t>もし必須要件であり、全体のワークフロー数が多いのであれば設定</a:t>
                      </a:r>
                      <a:r>
                        <a:rPr lang="en-US" altLang="ja-JP" sz="400" u="none" strike="noStrike">
                          <a:effectLst/>
                        </a:rPr>
                        <a:t>/</a:t>
                      </a:r>
                      <a:r>
                        <a:rPr lang="ja-JP" altLang="en-US" sz="400" u="none" strike="noStrike">
                          <a:effectLst/>
                        </a:rPr>
                        <a:t>メンテナンス工数の観点からも別ワークフローシステムとの連携を推奨します。</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vMerge="1">
                  <a:txBody>
                    <a:bodyPr/>
                    <a:lstStyle/>
                    <a:p>
                      <a:endParaRPr kumimoji="1" lang="ja-JP" altLang="en-US"/>
                    </a:p>
                  </a:txBody>
                  <a:tcPr/>
                </a:tc>
                <a:extLst>
                  <a:ext uri="{0D108BD9-81ED-4DB2-BD59-A6C34878D82A}">
                    <a16:rowId xmlns:a16="http://schemas.microsoft.com/office/drawing/2014/main" val="1844137180"/>
                  </a:ext>
                </a:extLst>
              </a:tr>
              <a:tr h="91381">
                <a:tc>
                  <a:txBody>
                    <a:bodyPr/>
                    <a:lstStyle/>
                    <a:p>
                      <a:pPr algn="r" fontAlgn="t"/>
                      <a:r>
                        <a:rPr lang="en-US" altLang="ja-JP" sz="400" u="none" strike="noStrike">
                          <a:effectLst/>
                        </a:rPr>
                        <a:t>3</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WF</a:t>
                      </a:r>
                      <a:endParaRPr lang="de-DE"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多段階</a:t>
                      </a:r>
                      <a:r>
                        <a:rPr lang="de-DE" sz="400" u="none" strike="noStrike">
                          <a:effectLst/>
                        </a:rPr>
                        <a:t>WF</a:t>
                      </a:r>
                      <a:endParaRPr lang="de-DE"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ワークフローの確認先を最大</a:t>
                      </a:r>
                      <a:r>
                        <a:rPr lang="en-US" altLang="ja-JP" sz="400" u="none" strike="noStrike">
                          <a:effectLst/>
                        </a:rPr>
                        <a:t>10</a:t>
                      </a:r>
                      <a:r>
                        <a:rPr lang="ja-JP" altLang="en-US" sz="400" u="none" strike="noStrike">
                          <a:effectLst/>
                        </a:rPr>
                        <a:t>個設定できるか</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400" u="none" strike="noStrike">
                          <a:effectLst/>
                        </a:rPr>
                        <a:t>評価結果</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rowSpan="2">
                  <a:txBody>
                    <a:bodyPr/>
                    <a:lstStyle/>
                    <a:p>
                      <a:pPr algn="l" fontAlgn="t"/>
                      <a:r>
                        <a:rPr lang="ja-JP" altLang="en-US" sz="400" u="none" strike="noStrike">
                          <a:effectLst/>
                        </a:rPr>
                        <a:t>〇　</a:t>
                      </a:r>
                      <a:r>
                        <a:rPr lang="de-DE" sz="400" u="none" strike="noStrike">
                          <a:effectLst/>
                        </a:rPr>
                        <a:t>Power Apps</a:t>
                      </a:r>
                      <a:r>
                        <a:rPr lang="ja-JP" altLang="en-US" sz="400" u="none" strike="noStrike">
                          <a:effectLst/>
                        </a:rPr>
                        <a:t>で十分に可能。</a:t>
                      </a:r>
                      <a:endParaRPr lang="ja-JP" altLang="en-US" sz="400" b="0" i="0" u="none" strike="noStrike">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767874155"/>
                  </a:ext>
                </a:extLst>
              </a:tr>
              <a:tr h="235688">
                <a:tc>
                  <a:txBody>
                    <a:bodyPr/>
                    <a:lstStyle/>
                    <a:p>
                      <a:pPr algn="r" fontAlgn="ctr"/>
                      <a:r>
                        <a:rPr lang="en-US" altLang="ja-JP" sz="400" u="none" strike="noStrike">
                          <a:effectLst/>
                        </a:rPr>
                        <a:t>3</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400" u="none" strike="noStrike">
                          <a:effectLst/>
                        </a:rPr>
                        <a:t>WF</a:t>
                      </a:r>
                      <a:endParaRPr lang="de-DE"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多段階</a:t>
                      </a:r>
                      <a:r>
                        <a:rPr lang="de-DE" sz="400" u="none" strike="noStrike">
                          <a:effectLst/>
                        </a:rPr>
                        <a:t>WF</a:t>
                      </a:r>
                      <a:endParaRPr lang="de-DE"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ワークフローの確認先を最大</a:t>
                      </a:r>
                      <a:r>
                        <a:rPr lang="en-US" altLang="ja-JP" sz="400" u="none" strike="noStrike">
                          <a:effectLst/>
                        </a:rPr>
                        <a:t>10</a:t>
                      </a:r>
                      <a:r>
                        <a:rPr lang="ja-JP" altLang="en-US" sz="400" u="none" strike="noStrike">
                          <a:effectLst/>
                        </a:rPr>
                        <a:t>個設定できるか</a:t>
                      </a:r>
                      <a:endParaRPr lang="ja-JP" altLang="en-US"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400" u="none" strike="noStrike">
                          <a:effectLst/>
                        </a:rPr>
                        <a:t>コメント</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ワークフロー数に上限なし</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対応可能です。</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直列であれば簡単です。並列の場合は、</a:t>
                      </a:r>
                      <a:r>
                        <a:rPr lang="en-US" altLang="ja-JP" sz="400" u="none" strike="noStrike">
                          <a:effectLst/>
                        </a:rPr>
                        <a:t>10</a:t>
                      </a:r>
                      <a:r>
                        <a:rPr lang="ja-JP" altLang="en-US" sz="400" u="none" strike="noStrike">
                          <a:effectLst/>
                        </a:rPr>
                        <a:t>人全員の承認を必要とするか、</a:t>
                      </a:r>
                      <a:r>
                        <a:rPr lang="en-US" altLang="ja-JP" sz="400" u="none" strike="noStrike">
                          <a:effectLst/>
                        </a:rPr>
                        <a:t>10</a:t>
                      </a:r>
                      <a:r>
                        <a:rPr lang="ja-JP" altLang="en-US" sz="400" u="none" strike="noStrike">
                          <a:effectLst/>
                        </a:rPr>
                        <a:t>人中</a:t>
                      </a:r>
                      <a:r>
                        <a:rPr lang="en-US" altLang="ja-JP" sz="400" u="none" strike="noStrike">
                          <a:effectLst/>
                        </a:rPr>
                        <a:t>1</a:t>
                      </a:r>
                      <a:r>
                        <a:rPr lang="ja-JP" altLang="en-US" sz="400" u="none" strike="noStrike">
                          <a:effectLst/>
                        </a:rPr>
                        <a:t>人が承認したら次のステップに移る形のいずれかになります。</a:t>
                      </a:r>
                      <a:r>
                        <a:rPr lang="en-US" altLang="ja-JP" sz="400" u="none" strike="noStrike">
                          <a:effectLst/>
                        </a:rPr>
                        <a:t>10</a:t>
                      </a:r>
                      <a:r>
                        <a:rPr lang="ja-JP" altLang="en-US" sz="400" u="none" strike="noStrike">
                          <a:effectLst/>
                        </a:rPr>
                        <a:t>人の内、上長が承認した場合は残りの確認を必要としない、などといった設定はカスタマイズ対応か、別ワークフローシステムとの連携が必要となります。</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vMerge="1">
                  <a:txBody>
                    <a:bodyPr/>
                    <a:lstStyle/>
                    <a:p>
                      <a:endParaRPr kumimoji="1" lang="ja-JP" altLang="en-US"/>
                    </a:p>
                  </a:txBody>
                  <a:tcPr/>
                </a:tc>
                <a:extLst>
                  <a:ext uri="{0D108BD9-81ED-4DB2-BD59-A6C34878D82A}">
                    <a16:rowId xmlns:a16="http://schemas.microsoft.com/office/drawing/2014/main" val="1520245376"/>
                  </a:ext>
                </a:extLst>
              </a:tr>
              <a:tr h="91381">
                <a:tc>
                  <a:txBody>
                    <a:bodyPr/>
                    <a:lstStyle/>
                    <a:p>
                      <a:pPr algn="r" fontAlgn="ctr"/>
                      <a:r>
                        <a:rPr lang="en-US" altLang="ja-JP" sz="400" u="none" strike="noStrike">
                          <a:effectLst/>
                        </a:rPr>
                        <a:t>4</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400" u="none" strike="noStrike">
                          <a:effectLst/>
                        </a:rPr>
                        <a:t>WF</a:t>
                      </a:r>
                      <a:endParaRPr lang="de-DE"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WF</a:t>
                      </a:r>
                      <a:r>
                        <a:rPr lang="ja-JP" altLang="en-US" sz="400" u="none" strike="noStrike">
                          <a:effectLst/>
                        </a:rPr>
                        <a:t>一括変更</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400" u="none" strike="noStrike">
                          <a:effectLst/>
                        </a:rPr>
                        <a:t>ワークフロー申請先を登録したマスタデータから一括変更できるか</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400" u="none" strike="noStrike">
                          <a:effectLst/>
                        </a:rPr>
                        <a:t>評価結果</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400" u="none" strike="noStrike">
                          <a:effectLst/>
                        </a:rPr>
                        <a:t>×</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rowSpan="2">
                  <a:txBody>
                    <a:bodyPr/>
                    <a:lstStyle/>
                    <a:p>
                      <a:pPr algn="l" fontAlgn="t"/>
                      <a:r>
                        <a:rPr lang="ja-JP" altLang="en-US" sz="400" u="none" strike="noStrike">
                          <a:effectLst/>
                        </a:rPr>
                        <a:t>〇　</a:t>
                      </a:r>
                      <a:r>
                        <a:rPr lang="de-DE" sz="400" u="none" strike="noStrike">
                          <a:effectLst/>
                        </a:rPr>
                        <a:t>Power Apps</a:t>
                      </a:r>
                      <a:r>
                        <a:rPr lang="ja-JP" altLang="en-US" sz="400" u="none" strike="noStrike">
                          <a:effectLst/>
                        </a:rPr>
                        <a:t>で十分に可能。</a:t>
                      </a:r>
                      <a:endParaRPr lang="ja-JP" altLang="en-US" sz="400" b="0" i="0" u="none" strike="noStrike">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762635636"/>
                  </a:ext>
                </a:extLst>
              </a:tr>
              <a:tr h="1529318">
                <a:tc>
                  <a:txBody>
                    <a:bodyPr/>
                    <a:lstStyle/>
                    <a:p>
                      <a:pPr algn="r" fontAlgn="ctr"/>
                      <a:r>
                        <a:rPr lang="en-US" altLang="ja-JP" sz="400" u="none" strike="noStrike">
                          <a:effectLst/>
                        </a:rPr>
                        <a:t>4</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400" u="none" strike="noStrike">
                          <a:effectLst/>
                        </a:rPr>
                        <a:t>WF</a:t>
                      </a:r>
                      <a:endParaRPr lang="de-DE"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400" u="none" strike="noStrike">
                          <a:effectLst/>
                        </a:rPr>
                        <a:t>WF</a:t>
                      </a:r>
                      <a:r>
                        <a:rPr lang="ja-JP" altLang="en-US" sz="400" u="none" strike="noStrike">
                          <a:effectLst/>
                        </a:rPr>
                        <a:t>一括変更</a:t>
                      </a:r>
                      <a:endParaRPr lang="ja-JP" altLang="en-US"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ワークフロー申請先を登録したマスタデータから一括変更するか</a:t>
                      </a:r>
                      <a:endParaRPr lang="ja-JP" altLang="en-US"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400" u="none" strike="noStrike">
                          <a:effectLst/>
                        </a:rPr>
                        <a:t>コメント</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承認ルートマスタ（ワークフロー申請先を登録したマスタ）を作成し、各承認操作の段階で、以降の承認者情報を更新し、</a:t>
                      </a:r>
                      <a:br>
                        <a:rPr lang="ja-JP" altLang="en-US" sz="400" u="none" strike="noStrike">
                          <a:effectLst/>
                        </a:rPr>
                      </a:br>
                      <a:r>
                        <a:rPr lang="ja-JP" altLang="en-US" sz="400" u="none" strike="noStrike">
                          <a:effectLst/>
                        </a:rPr>
                        <a:t>これまでの実施済み承認結果を維持した状態（承認履歴維持）で、以降の承認者を変更することができます。</a:t>
                      </a:r>
                      <a:br>
                        <a:rPr lang="ja-JP" altLang="en-US" sz="400" u="none" strike="noStrike">
                          <a:effectLst/>
                        </a:rPr>
                      </a:br>
                      <a:r>
                        <a:rPr lang="ja-JP" altLang="en-US" sz="400" u="none" strike="noStrike">
                          <a:effectLst/>
                        </a:rPr>
                        <a:t> </a:t>
                      </a:r>
                      <a:br>
                        <a:rPr lang="ja-JP" altLang="en-US" sz="400" u="none" strike="noStrike">
                          <a:effectLst/>
                        </a:rPr>
                      </a:br>
                      <a:r>
                        <a:rPr lang="ja-JP" altLang="en-US" sz="400" u="none" strike="noStrike">
                          <a:effectLst/>
                        </a:rPr>
                        <a:t>ご要件お聞かせいただいたうえで、詳細な実装案はご提案させていただきます。</a:t>
                      </a:r>
                      <a:br>
                        <a:rPr lang="ja-JP" altLang="en-US" sz="400" u="none" strike="noStrike">
                          <a:effectLst/>
                        </a:rPr>
                      </a:br>
                      <a:r>
                        <a:rPr lang="ja-JP" altLang="en-US" sz="400" u="none" strike="noStrike">
                          <a:effectLst/>
                        </a:rPr>
                        <a:t>いくつかの実装方法が考えられますが、以下の実装例をご案内します。</a:t>
                      </a:r>
                      <a:br>
                        <a:rPr lang="ja-JP" altLang="en-US" sz="400" u="none" strike="noStrike">
                          <a:effectLst/>
                        </a:rPr>
                      </a:br>
                      <a:r>
                        <a:rPr lang="ja-JP" altLang="en-US" sz="400" u="none" strike="noStrike">
                          <a:effectLst/>
                        </a:rPr>
                        <a:t> </a:t>
                      </a:r>
                      <a:br>
                        <a:rPr lang="ja-JP" altLang="en-US" sz="400" u="none" strike="noStrike">
                          <a:effectLst/>
                        </a:rPr>
                      </a:br>
                      <a:r>
                        <a:rPr lang="ja-JP" altLang="en-US" sz="400" u="none" strike="noStrike">
                          <a:effectLst/>
                        </a:rPr>
                        <a:t>＜実装と動作イメージ＞</a:t>
                      </a:r>
                      <a:br>
                        <a:rPr lang="ja-JP" altLang="en-US" sz="400" u="none" strike="noStrike">
                          <a:effectLst/>
                        </a:rPr>
                      </a:br>
                      <a:r>
                        <a:rPr lang="ja-JP" altLang="en-US" sz="400" u="none" strike="noStrike">
                          <a:effectLst/>
                        </a:rPr>
                        <a:t>１．</a:t>
                      </a:r>
                      <a:r>
                        <a:rPr lang="en-US" altLang="ja-JP" sz="400" u="none" strike="noStrike">
                          <a:effectLst/>
                        </a:rPr>
                        <a:t>DocuWare</a:t>
                      </a:r>
                      <a:r>
                        <a:rPr lang="ja-JP" altLang="en-US" sz="400" u="none" strike="noStrike">
                          <a:effectLst/>
                        </a:rPr>
                        <a:t>上に承認ルートマスタを配置します。</a:t>
                      </a:r>
                      <a:br>
                        <a:rPr lang="ja-JP" altLang="en-US" sz="400" u="none" strike="noStrike">
                          <a:effectLst/>
                        </a:rPr>
                      </a:br>
                      <a:r>
                        <a:rPr lang="ja-JP" altLang="en-US" sz="400" u="none" strike="noStrike">
                          <a:effectLst/>
                        </a:rPr>
                        <a:t>　例）</a:t>
                      </a:r>
                      <a:r>
                        <a:rPr lang="en-US" altLang="ja-JP" sz="400" u="none" strike="noStrike">
                          <a:effectLst/>
                        </a:rPr>
                        <a:t>Route1,A,B,C,D</a:t>
                      </a:r>
                      <a:br>
                        <a:rPr lang="en-US" altLang="ja-JP" sz="400" u="none" strike="noStrike">
                          <a:effectLst/>
                        </a:rPr>
                      </a:br>
                      <a:br>
                        <a:rPr lang="en-US" altLang="ja-JP" sz="400" u="none" strike="noStrike">
                          <a:effectLst/>
                        </a:rPr>
                      </a:br>
                      <a:r>
                        <a:rPr lang="ja-JP" altLang="en-US" sz="400" u="none" strike="noStrike">
                          <a:effectLst/>
                        </a:rPr>
                        <a:t>２．ワークフローでの申請時に承認ルートマスタから承認者情報を取得します。</a:t>
                      </a:r>
                      <a:br>
                        <a:rPr lang="ja-JP" altLang="en-US" sz="400" u="none" strike="noStrike">
                          <a:effectLst/>
                        </a:rPr>
                      </a:br>
                      <a:r>
                        <a:rPr lang="ja-JP" altLang="en-US" sz="400" u="none" strike="noStrike">
                          <a:effectLst/>
                        </a:rPr>
                        <a:t>　例）申請者が該当する</a:t>
                      </a:r>
                      <a:r>
                        <a:rPr lang="en-US" altLang="ja-JP" sz="400" u="none" strike="noStrike">
                          <a:effectLst/>
                        </a:rPr>
                        <a:t>Route1</a:t>
                      </a:r>
                      <a:r>
                        <a:rPr lang="ja-JP" altLang="en-US" sz="400" u="none" strike="noStrike">
                          <a:effectLst/>
                        </a:rPr>
                        <a:t>を選択、承認ルートに応じた承認者（</a:t>
                      </a:r>
                      <a:r>
                        <a:rPr lang="en-US" altLang="ja-JP" sz="400" u="none" strike="noStrike">
                          <a:effectLst/>
                        </a:rPr>
                        <a:t>A</a:t>
                      </a:r>
                      <a:r>
                        <a:rPr lang="ja-JP" altLang="en-US" sz="400" u="none" strike="noStrike">
                          <a:effectLst/>
                        </a:rPr>
                        <a:t>、</a:t>
                      </a:r>
                      <a:r>
                        <a:rPr lang="en-US" altLang="ja-JP" sz="400" u="none" strike="noStrike">
                          <a:effectLst/>
                        </a:rPr>
                        <a:t>B</a:t>
                      </a:r>
                      <a:r>
                        <a:rPr lang="ja-JP" altLang="en-US" sz="400" u="none" strike="noStrike">
                          <a:effectLst/>
                        </a:rPr>
                        <a:t>、</a:t>
                      </a:r>
                      <a:r>
                        <a:rPr lang="en-US" altLang="ja-JP" sz="400" u="none" strike="noStrike">
                          <a:effectLst/>
                        </a:rPr>
                        <a:t>C</a:t>
                      </a:r>
                      <a:r>
                        <a:rPr lang="ja-JP" altLang="en-US" sz="400" u="none" strike="noStrike">
                          <a:effectLst/>
                        </a:rPr>
                        <a:t>、</a:t>
                      </a:r>
                      <a:r>
                        <a:rPr lang="en-US" altLang="ja-JP" sz="400" u="none" strike="noStrike">
                          <a:effectLst/>
                        </a:rPr>
                        <a:t>D</a:t>
                      </a:r>
                      <a:r>
                        <a:rPr lang="ja-JP" altLang="en-US" sz="400" u="none" strike="noStrike">
                          <a:effectLst/>
                        </a:rPr>
                        <a:t>）が設定される</a:t>
                      </a:r>
                      <a:br>
                        <a:rPr lang="ja-JP" altLang="en-US" sz="400" u="none" strike="noStrike">
                          <a:effectLst/>
                        </a:rPr>
                      </a:br>
                      <a:br>
                        <a:rPr lang="ja-JP" altLang="en-US" sz="400" u="none" strike="noStrike">
                          <a:effectLst/>
                        </a:rPr>
                      </a:br>
                      <a:r>
                        <a:rPr lang="ja-JP" altLang="en-US" sz="400" u="none" strike="noStrike">
                          <a:effectLst/>
                        </a:rPr>
                        <a:t>３．承認ルートマスタの変更します。　</a:t>
                      </a:r>
                      <a:r>
                        <a:rPr lang="en-US" altLang="ja-JP" sz="400" u="none" strike="noStrike">
                          <a:effectLst/>
                        </a:rPr>
                        <a:t>※</a:t>
                      </a:r>
                      <a:r>
                        <a:rPr lang="ja-JP" altLang="en-US" sz="400" u="none" strike="noStrike">
                          <a:effectLst/>
                        </a:rPr>
                        <a:t>承認ルートマスタは、組織、職制変更などに基づいて更新いただく前提です。</a:t>
                      </a:r>
                      <a:br>
                        <a:rPr lang="ja-JP" altLang="en-US" sz="400" u="none" strike="noStrike">
                          <a:effectLst/>
                        </a:rPr>
                      </a:br>
                      <a:r>
                        <a:rPr lang="ja-JP" altLang="en-US" sz="400" u="none" strike="noStrike">
                          <a:effectLst/>
                        </a:rPr>
                        <a:t>　例）</a:t>
                      </a:r>
                      <a:r>
                        <a:rPr lang="en-US" altLang="ja-JP" sz="400" u="none" strike="noStrike">
                          <a:effectLst/>
                        </a:rPr>
                        <a:t>Route1,A,B,C,D</a:t>
                      </a:r>
                      <a:r>
                        <a:rPr lang="ja-JP" altLang="en-US" sz="400" u="none" strike="noStrike">
                          <a:effectLst/>
                        </a:rPr>
                        <a:t>　→　</a:t>
                      </a:r>
                      <a:r>
                        <a:rPr lang="en-US" altLang="ja-JP" sz="400" u="none" strike="noStrike">
                          <a:effectLst/>
                        </a:rPr>
                        <a:t>Route1,A,B,E,F</a:t>
                      </a:r>
                      <a:br>
                        <a:rPr lang="en-US" altLang="ja-JP" sz="400" u="none" strike="noStrike">
                          <a:effectLst/>
                        </a:rPr>
                      </a:br>
                      <a:br>
                        <a:rPr lang="en-US" altLang="ja-JP" sz="400" u="none" strike="noStrike">
                          <a:effectLst/>
                        </a:rPr>
                      </a:br>
                      <a:r>
                        <a:rPr lang="ja-JP" altLang="en-US" sz="400" u="none" strike="noStrike">
                          <a:effectLst/>
                        </a:rPr>
                        <a:t>４．承認ルートマスタの承認者情報を承認が完了していないワークフロー申請文書へ一括更新します。</a:t>
                      </a:r>
                      <a:br>
                        <a:rPr lang="ja-JP" altLang="en-US" sz="400" u="none" strike="noStrike">
                          <a:effectLst/>
                        </a:rPr>
                      </a:br>
                      <a:r>
                        <a:rPr lang="ja-JP" altLang="en-US" sz="400" u="none" strike="noStrike">
                          <a:effectLst/>
                        </a:rPr>
                        <a:t>　例）承認ルートマスタ（</a:t>
                      </a:r>
                      <a:r>
                        <a:rPr lang="en-US" altLang="ja-JP" sz="400" u="none" strike="noStrike">
                          <a:effectLst/>
                        </a:rPr>
                        <a:t>Route1,A,B,E,F</a:t>
                      </a:r>
                      <a:r>
                        <a:rPr lang="ja-JP" altLang="en-US" sz="400" u="none" strike="noStrike">
                          <a:effectLst/>
                        </a:rPr>
                        <a:t>）を参照し、ワークフロー申請文書の未承認ルート（</a:t>
                      </a:r>
                      <a:r>
                        <a:rPr lang="en-US" altLang="ja-JP" sz="400" u="none" strike="noStrike">
                          <a:effectLst/>
                        </a:rPr>
                        <a:t>C</a:t>
                      </a:r>
                      <a:r>
                        <a:rPr lang="ja-JP" altLang="en-US" sz="400" u="none" strike="noStrike">
                          <a:effectLst/>
                        </a:rPr>
                        <a:t>、</a:t>
                      </a:r>
                      <a:r>
                        <a:rPr lang="en-US" altLang="ja-JP" sz="400" u="none" strike="noStrike">
                          <a:effectLst/>
                        </a:rPr>
                        <a:t>D→E</a:t>
                      </a:r>
                      <a:r>
                        <a:rPr lang="ja-JP" altLang="en-US" sz="400" u="none" strike="noStrike">
                          <a:effectLst/>
                        </a:rPr>
                        <a:t>、</a:t>
                      </a:r>
                      <a:r>
                        <a:rPr lang="en-US" altLang="ja-JP" sz="400" u="none" strike="noStrike">
                          <a:effectLst/>
                        </a:rPr>
                        <a:t>F</a:t>
                      </a:r>
                      <a:r>
                        <a:rPr lang="ja-JP" altLang="en-US" sz="400" u="none" strike="noStrike">
                          <a:effectLst/>
                        </a:rPr>
                        <a:t>）の承認者を更新</a:t>
                      </a:r>
                      <a:br>
                        <a:rPr lang="ja-JP" altLang="en-US" sz="400" u="none" strike="noStrike">
                          <a:effectLst/>
                        </a:rPr>
                      </a:br>
                      <a:r>
                        <a:rPr lang="ja-JP" altLang="en-US" sz="400" u="none" strike="noStrike">
                          <a:effectLst/>
                        </a:rPr>
                        <a:t> </a:t>
                      </a:r>
                      <a:br>
                        <a:rPr lang="ja-JP" altLang="en-US" sz="400" u="none" strike="noStrike">
                          <a:effectLst/>
                        </a:rPr>
                      </a:br>
                      <a:r>
                        <a:rPr lang="ja-JP" altLang="en-US" sz="400" u="none" strike="noStrike">
                          <a:effectLst/>
                        </a:rPr>
                        <a:t>５．申請者の以降の承認者（</a:t>
                      </a:r>
                      <a:r>
                        <a:rPr lang="en-US" altLang="ja-JP" sz="400" u="none" strike="noStrike">
                          <a:effectLst/>
                        </a:rPr>
                        <a:t>A</a:t>
                      </a:r>
                      <a:r>
                        <a:rPr lang="ja-JP" altLang="en-US" sz="400" u="none" strike="noStrike">
                          <a:effectLst/>
                        </a:rPr>
                        <a:t>、</a:t>
                      </a:r>
                      <a:r>
                        <a:rPr lang="en-US" altLang="ja-JP" sz="400" u="none" strike="noStrike">
                          <a:effectLst/>
                        </a:rPr>
                        <a:t>B</a:t>
                      </a:r>
                      <a:r>
                        <a:rPr lang="ja-JP" altLang="en-US" sz="400" u="none" strike="noStrike">
                          <a:effectLst/>
                        </a:rPr>
                        <a:t>、</a:t>
                      </a:r>
                      <a:r>
                        <a:rPr lang="en-US" altLang="ja-JP" sz="400" u="none" strike="noStrike">
                          <a:effectLst/>
                        </a:rPr>
                        <a:t>C</a:t>
                      </a:r>
                      <a:r>
                        <a:rPr lang="ja-JP" altLang="en-US" sz="400" u="none" strike="noStrike">
                          <a:effectLst/>
                        </a:rPr>
                        <a:t>）が承認時に、最新の承認ルート（</a:t>
                      </a:r>
                      <a:r>
                        <a:rPr lang="en-US" altLang="ja-JP" sz="400" u="none" strike="noStrike">
                          <a:effectLst/>
                        </a:rPr>
                        <a:t>C</a:t>
                      </a:r>
                      <a:r>
                        <a:rPr lang="ja-JP" altLang="en-US" sz="400" u="none" strike="noStrike">
                          <a:effectLst/>
                        </a:rPr>
                        <a:t>、</a:t>
                      </a:r>
                      <a:r>
                        <a:rPr lang="en-US" altLang="ja-JP" sz="400" u="none" strike="noStrike">
                          <a:effectLst/>
                        </a:rPr>
                        <a:t>D→E</a:t>
                      </a:r>
                      <a:r>
                        <a:rPr lang="ja-JP" altLang="en-US" sz="400" u="none" strike="noStrike">
                          <a:effectLst/>
                        </a:rPr>
                        <a:t>、</a:t>
                      </a:r>
                      <a:r>
                        <a:rPr lang="en-US" altLang="ja-JP" sz="400" u="none" strike="noStrike">
                          <a:effectLst/>
                        </a:rPr>
                        <a:t>F</a:t>
                      </a:r>
                      <a:r>
                        <a:rPr lang="ja-JP" altLang="en-US" sz="400" u="none" strike="noStrike">
                          <a:effectLst/>
                        </a:rPr>
                        <a:t>）に変更されていることが確認でき、</a:t>
                      </a:r>
                      <a:br>
                        <a:rPr lang="ja-JP" altLang="en-US" sz="400" u="none" strike="noStrike">
                          <a:effectLst/>
                        </a:rPr>
                      </a:br>
                      <a:r>
                        <a:rPr lang="ja-JP" altLang="en-US" sz="400" u="none" strike="noStrike">
                          <a:effectLst/>
                        </a:rPr>
                        <a:t>　　承認後に承認者（</a:t>
                      </a:r>
                      <a:r>
                        <a:rPr lang="en-US" altLang="ja-JP" sz="400" u="none" strike="noStrike">
                          <a:effectLst/>
                        </a:rPr>
                        <a:t>E</a:t>
                      </a:r>
                      <a:r>
                        <a:rPr lang="ja-JP" altLang="en-US" sz="400" u="none" strike="noStrike">
                          <a:effectLst/>
                        </a:rPr>
                        <a:t>）へ回送されます。</a:t>
                      </a:r>
                      <a:br>
                        <a:rPr lang="ja-JP" altLang="en-US" sz="400" u="none" strike="noStrike">
                          <a:effectLst/>
                        </a:rPr>
                      </a:br>
                      <a:r>
                        <a:rPr lang="ja-JP" altLang="en-US" sz="400" u="none" strike="noStrike">
                          <a:effectLst/>
                        </a:rPr>
                        <a:t>　例）</a:t>
                      </a:r>
                      <a:r>
                        <a:rPr lang="en-US" altLang="ja-JP" sz="400" u="none" strike="noStrike">
                          <a:effectLst/>
                        </a:rPr>
                        <a:t>B</a:t>
                      </a:r>
                      <a:r>
                        <a:rPr lang="ja-JP" altLang="en-US" sz="400" u="none" strike="noStrike">
                          <a:effectLst/>
                        </a:rPr>
                        <a:t>承認時に、</a:t>
                      </a:r>
                      <a:r>
                        <a:rPr lang="en-US" altLang="ja-JP" sz="400" u="none" strike="noStrike">
                          <a:effectLst/>
                        </a:rPr>
                        <a:t>Route1</a:t>
                      </a:r>
                      <a:r>
                        <a:rPr lang="ja-JP" altLang="en-US" sz="400" u="none" strike="noStrike">
                          <a:effectLst/>
                        </a:rPr>
                        <a:t>の承認者が変更されている（</a:t>
                      </a:r>
                      <a:r>
                        <a:rPr lang="en-US" altLang="ja-JP" sz="400" u="none" strike="noStrike">
                          <a:effectLst/>
                        </a:rPr>
                        <a:t>Route1,A,B,C,D</a:t>
                      </a:r>
                      <a:r>
                        <a:rPr lang="ja-JP" altLang="en-US" sz="400" u="none" strike="noStrike">
                          <a:effectLst/>
                        </a:rPr>
                        <a:t>　→　</a:t>
                      </a:r>
                      <a:r>
                        <a:rPr lang="en-US" altLang="ja-JP" sz="400" u="none" strike="noStrike">
                          <a:effectLst/>
                        </a:rPr>
                        <a:t>Route1,A,B,E,F</a:t>
                      </a:r>
                      <a:r>
                        <a:rPr lang="ja-JP" altLang="en-US" sz="400" u="none" strike="noStrike">
                          <a:effectLst/>
                        </a:rPr>
                        <a:t>）場合、</a:t>
                      </a:r>
                      <a:r>
                        <a:rPr lang="en-US" altLang="ja-JP" sz="400" u="none" strike="noStrike">
                          <a:effectLst/>
                        </a:rPr>
                        <a:t>B</a:t>
                      </a:r>
                      <a:r>
                        <a:rPr lang="ja-JP" altLang="en-US" sz="400" u="none" strike="noStrike">
                          <a:effectLst/>
                        </a:rPr>
                        <a:t>以降の承認者を</a:t>
                      </a:r>
                      <a:r>
                        <a:rPr lang="en-US" altLang="ja-JP" sz="400" u="none" strike="noStrike">
                          <a:effectLst/>
                        </a:rPr>
                        <a:t>E,F</a:t>
                      </a:r>
                      <a:r>
                        <a:rPr lang="ja-JP" altLang="en-US" sz="400" u="none" strike="noStrike">
                          <a:effectLst/>
                        </a:rPr>
                        <a:t>に変更</a:t>
                      </a:r>
                      <a:br>
                        <a:rPr lang="ja-JP" altLang="en-US" sz="400" u="none" strike="noStrike">
                          <a:effectLst/>
                        </a:rPr>
                      </a:br>
                      <a:r>
                        <a:rPr lang="ja-JP" altLang="en-US" sz="400" u="none" strike="noStrike">
                          <a:effectLst/>
                        </a:rPr>
                        <a:t>　　　</a:t>
                      </a:r>
                      <a:r>
                        <a:rPr lang="en-US" altLang="ja-JP" sz="400" u="none" strike="noStrike">
                          <a:effectLst/>
                        </a:rPr>
                        <a:t>A</a:t>
                      </a:r>
                      <a:r>
                        <a:rPr lang="ja-JP" altLang="en-US" sz="400" u="none" strike="noStrike">
                          <a:effectLst/>
                        </a:rPr>
                        <a:t>の実施済み承認結果は維持</a:t>
                      </a:r>
                      <a:br>
                        <a:rPr lang="ja-JP" altLang="en-US" sz="400" u="none" strike="noStrike">
                          <a:effectLst/>
                        </a:rPr>
                      </a:br>
                      <a:r>
                        <a:rPr lang="ja-JP" altLang="en-US" sz="400" u="none" strike="noStrike">
                          <a:effectLst/>
                        </a:rPr>
                        <a:t> </a:t>
                      </a:r>
                      <a:br>
                        <a:rPr lang="ja-JP" altLang="en-US" sz="400" u="none" strike="noStrike">
                          <a:effectLst/>
                        </a:rPr>
                      </a:br>
                      <a:r>
                        <a:rPr lang="ja-JP" altLang="en-US" sz="400" u="none" strike="noStrike">
                          <a:effectLst/>
                        </a:rPr>
                        <a:t>上記のような運用を行うことで、承認者</a:t>
                      </a:r>
                      <a:r>
                        <a:rPr lang="en-US" altLang="ja-JP" sz="400" u="none" strike="noStrike">
                          <a:effectLst/>
                        </a:rPr>
                        <a:t>B</a:t>
                      </a:r>
                      <a:r>
                        <a:rPr lang="ja-JP" altLang="en-US" sz="400" u="none" strike="noStrike">
                          <a:effectLst/>
                        </a:rPr>
                        <a:t>が意識して承認ルートの一括変更操作を行う必要がなくなると考えます。</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ja-JP" altLang="en-US" sz="400" u="none" strike="noStrike">
                          <a:effectLst/>
                        </a:rPr>
                        <a:t>対応可能となっております。</a:t>
                      </a:r>
                      <a:br>
                        <a:rPr lang="ja-JP" altLang="en-US" sz="400" u="none" strike="noStrike">
                          <a:effectLst/>
                        </a:rPr>
                      </a:br>
                      <a:r>
                        <a:rPr lang="ja-JP" altLang="en-US" sz="400" u="none" strike="noStrike">
                          <a:effectLst/>
                        </a:rPr>
                        <a:t>　また上記の変更に関しても現場部門にてノーコードにてご対応いただいている前例もございます。</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400" u="none" strike="noStrike">
                          <a:effectLst/>
                        </a:rPr>
                        <a:t>ワークフロー申請先の一括変更について </a:t>
                      </a:r>
                      <a:r>
                        <a:rPr lang="en-US" altLang="ja-JP" sz="400" u="none" strike="noStrike">
                          <a:effectLst/>
                        </a:rPr>
                        <a:t>Content Management</a:t>
                      </a:r>
                      <a:r>
                        <a:rPr lang="ja-JP" altLang="en-US" sz="400" u="none" strike="noStrike">
                          <a:effectLst/>
                        </a:rPr>
                        <a:t>単体では、申請中のフローを一括で変更する機能はございません。ご要望の機能を実現するためには、以下のいずれかの対応が必要となります。</a:t>
                      </a:r>
                      <a:br>
                        <a:rPr lang="ja-JP" altLang="en-US" sz="400" u="none" strike="noStrike">
                          <a:effectLst/>
                        </a:rPr>
                      </a:br>
                      <a:r>
                        <a:rPr lang="en-US" altLang="ja-JP" sz="400" u="none" strike="noStrike">
                          <a:effectLst/>
                        </a:rPr>
                        <a:t>A⇒B⇒C⇒D</a:t>
                      </a:r>
                      <a:r>
                        <a:rPr lang="ja-JP" altLang="en-US" sz="400" u="none" strike="noStrike">
                          <a:effectLst/>
                        </a:rPr>
                        <a:t>の申請において、</a:t>
                      </a:r>
                      <a:r>
                        <a:rPr lang="en-US" altLang="ja-JP" sz="400" u="none" strike="noStrike">
                          <a:effectLst/>
                        </a:rPr>
                        <a:t>B</a:t>
                      </a:r>
                      <a:r>
                        <a:rPr lang="ja-JP" altLang="en-US" sz="400" u="none" strike="noStrike">
                          <a:effectLst/>
                        </a:rPr>
                        <a:t>以降の申請先を自由入力欄とすることで、手動での変更を可能にする。</a:t>
                      </a:r>
                      <a:br>
                        <a:rPr lang="ja-JP" altLang="en-US" sz="400" u="none" strike="noStrike">
                          <a:effectLst/>
                        </a:rPr>
                      </a:br>
                      <a:r>
                        <a:rPr lang="ja-JP" altLang="en-US" sz="400" u="none" strike="noStrike">
                          <a:effectLst/>
                        </a:rPr>
                        <a:t>別途、ワークフローシステムとの連携により対応する。</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vMerge="1">
                  <a:txBody>
                    <a:bodyPr/>
                    <a:lstStyle/>
                    <a:p>
                      <a:endParaRPr kumimoji="1" lang="ja-JP" altLang="en-US"/>
                    </a:p>
                  </a:txBody>
                  <a:tcPr/>
                </a:tc>
                <a:extLst>
                  <a:ext uri="{0D108BD9-81ED-4DB2-BD59-A6C34878D82A}">
                    <a16:rowId xmlns:a16="http://schemas.microsoft.com/office/drawing/2014/main" val="923070477"/>
                  </a:ext>
                </a:extLst>
              </a:tr>
              <a:tr h="91381">
                <a:tc>
                  <a:txBody>
                    <a:bodyPr/>
                    <a:lstStyle/>
                    <a:p>
                      <a:pPr algn="r" fontAlgn="ctr"/>
                      <a:r>
                        <a:rPr lang="en-US" altLang="ja-JP" sz="400" u="none" strike="noStrike">
                          <a:effectLst/>
                        </a:rPr>
                        <a:t>5</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400" u="none" strike="noStrike">
                          <a:effectLst/>
                        </a:rPr>
                        <a:t>WF</a:t>
                      </a:r>
                      <a:endParaRPr lang="de-DE"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承認結果引継ぎ</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400" u="none" strike="noStrike">
                          <a:effectLst/>
                        </a:rPr>
                        <a:t>マスタデータ変更した場合でも、実施済みの承認結果は引き継がれるか</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400" u="none" strike="noStrike">
                          <a:effectLst/>
                        </a:rPr>
                        <a:t>評価結果</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〇</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rowSpan="2">
                  <a:txBody>
                    <a:bodyPr/>
                    <a:lstStyle/>
                    <a:p>
                      <a:pPr algn="l" fontAlgn="t"/>
                      <a:r>
                        <a:rPr lang="ja-JP" altLang="en-US" sz="400" u="none" strike="noStrike">
                          <a:effectLst/>
                        </a:rPr>
                        <a:t>〇　</a:t>
                      </a:r>
                      <a:r>
                        <a:rPr lang="en-US" altLang="ja-JP" sz="400" u="none" strike="noStrike">
                          <a:effectLst/>
                        </a:rPr>
                        <a:t>DB</a:t>
                      </a:r>
                      <a:r>
                        <a:rPr lang="ja-JP" altLang="en-US" sz="400" u="none" strike="noStrike">
                          <a:effectLst/>
                        </a:rPr>
                        <a:t>設計次第だが、</a:t>
                      </a:r>
                      <a:r>
                        <a:rPr lang="en-US" altLang="ja-JP" sz="400" u="none" strike="noStrike">
                          <a:effectLst/>
                        </a:rPr>
                        <a:t>PowerApps</a:t>
                      </a:r>
                      <a:r>
                        <a:rPr lang="ja-JP" altLang="en-US" sz="400" u="none" strike="noStrike">
                          <a:effectLst/>
                        </a:rPr>
                        <a:t>実績多数あり</a:t>
                      </a:r>
                      <a:endParaRPr lang="ja-JP" altLang="en-US" sz="400" b="0" i="0" u="none" strike="noStrike">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44595184"/>
                  </a:ext>
                </a:extLst>
              </a:tr>
              <a:tr h="1529318">
                <a:tc>
                  <a:txBody>
                    <a:bodyPr/>
                    <a:lstStyle/>
                    <a:p>
                      <a:pPr algn="r" fontAlgn="ctr"/>
                      <a:r>
                        <a:rPr lang="en-US" altLang="ja-JP" sz="400" u="none" strike="noStrike">
                          <a:effectLst/>
                        </a:rPr>
                        <a:t>5</a:t>
                      </a:r>
                      <a:endParaRPr lang="en-US" altLang="ja-JP"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400" u="none" strike="noStrike">
                          <a:effectLst/>
                        </a:rPr>
                        <a:t>WF</a:t>
                      </a:r>
                      <a:endParaRPr lang="de-DE"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承認結果引継ぎ</a:t>
                      </a:r>
                      <a:endParaRPr lang="ja-JP" altLang="en-US"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400" u="none" strike="noStrike">
                          <a:effectLst/>
                        </a:rPr>
                        <a:t>マスタデータ変更した場合でも、実施済みの承認結果は引き継がれるか</a:t>
                      </a:r>
                      <a:endParaRPr lang="ja-JP" altLang="en-US" sz="400" b="0" i="0" u="none" strike="noStrike">
                        <a:solidFill>
                          <a:srgbClr val="196B24"/>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400" u="none" strike="noStrike">
                          <a:effectLst/>
                        </a:rPr>
                        <a:t>コメント</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400" u="none" strike="noStrike">
                          <a:effectLst/>
                        </a:rPr>
                        <a:t>承認ルートマスタ（ワークフロー申請先を登録したマスタ）を作成し、各承認操作の段階で、以降の承認者情報を更新し、</a:t>
                      </a:r>
                      <a:br>
                        <a:rPr lang="ja-JP" altLang="en-US" sz="400" u="none" strike="noStrike">
                          <a:effectLst/>
                        </a:rPr>
                      </a:br>
                      <a:r>
                        <a:rPr lang="ja-JP" altLang="en-US" sz="400" u="none" strike="noStrike">
                          <a:effectLst/>
                        </a:rPr>
                        <a:t>これまでの実施済み承認結果を維持した状態（承認履歴維持）で、以降の承認者を変更することができます。</a:t>
                      </a:r>
                      <a:br>
                        <a:rPr lang="ja-JP" altLang="en-US" sz="400" u="none" strike="noStrike">
                          <a:effectLst/>
                        </a:rPr>
                      </a:br>
                      <a:r>
                        <a:rPr lang="ja-JP" altLang="en-US" sz="400" u="none" strike="noStrike">
                          <a:effectLst/>
                        </a:rPr>
                        <a:t> </a:t>
                      </a:r>
                      <a:br>
                        <a:rPr lang="ja-JP" altLang="en-US" sz="400" u="none" strike="noStrike">
                          <a:effectLst/>
                        </a:rPr>
                      </a:br>
                      <a:r>
                        <a:rPr lang="ja-JP" altLang="en-US" sz="400" u="none" strike="noStrike">
                          <a:effectLst/>
                        </a:rPr>
                        <a:t>ご要件お聞かせいただいたうえで、詳細な実装案はご提案させていただきます。</a:t>
                      </a:r>
                      <a:br>
                        <a:rPr lang="ja-JP" altLang="en-US" sz="400" u="none" strike="noStrike">
                          <a:effectLst/>
                        </a:rPr>
                      </a:br>
                      <a:r>
                        <a:rPr lang="ja-JP" altLang="en-US" sz="400" u="none" strike="noStrike">
                          <a:effectLst/>
                        </a:rPr>
                        <a:t>いくつかの実装方法が考えられますが、以下の実装例をご案内します。</a:t>
                      </a:r>
                      <a:br>
                        <a:rPr lang="ja-JP" altLang="en-US" sz="400" u="none" strike="noStrike">
                          <a:effectLst/>
                        </a:rPr>
                      </a:br>
                      <a:r>
                        <a:rPr lang="ja-JP" altLang="en-US" sz="400" u="none" strike="noStrike">
                          <a:effectLst/>
                        </a:rPr>
                        <a:t> </a:t>
                      </a:r>
                      <a:br>
                        <a:rPr lang="ja-JP" altLang="en-US" sz="400" u="none" strike="noStrike">
                          <a:effectLst/>
                        </a:rPr>
                      </a:br>
                      <a:r>
                        <a:rPr lang="ja-JP" altLang="en-US" sz="400" u="none" strike="noStrike">
                          <a:effectLst/>
                        </a:rPr>
                        <a:t>＜実装と動作イメージ＞</a:t>
                      </a:r>
                      <a:br>
                        <a:rPr lang="ja-JP" altLang="en-US" sz="400" u="none" strike="noStrike">
                          <a:effectLst/>
                        </a:rPr>
                      </a:br>
                      <a:r>
                        <a:rPr lang="ja-JP" altLang="en-US" sz="400" u="none" strike="noStrike">
                          <a:effectLst/>
                        </a:rPr>
                        <a:t>１．</a:t>
                      </a:r>
                      <a:r>
                        <a:rPr lang="en-US" altLang="ja-JP" sz="400" u="none" strike="noStrike">
                          <a:effectLst/>
                        </a:rPr>
                        <a:t>DocuWare</a:t>
                      </a:r>
                      <a:r>
                        <a:rPr lang="ja-JP" altLang="en-US" sz="400" u="none" strike="noStrike">
                          <a:effectLst/>
                        </a:rPr>
                        <a:t>上に承認ルートマスタを配置します。</a:t>
                      </a:r>
                      <a:br>
                        <a:rPr lang="ja-JP" altLang="en-US" sz="400" u="none" strike="noStrike">
                          <a:effectLst/>
                        </a:rPr>
                      </a:br>
                      <a:r>
                        <a:rPr lang="ja-JP" altLang="en-US" sz="400" u="none" strike="noStrike">
                          <a:effectLst/>
                        </a:rPr>
                        <a:t>　例）</a:t>
                      </a:r>
                      <a:r>
                        <a:rPr lang="en-US" altLang="ja-JP" sz="400" u="none" strike="noStrike">
                          <a:effectLst/>
                        </a:rPr>
                        <a:t>Route1,A,B,C,D</a:t>
                      </a:r>
                      <a:br>
                        <a:rPr lang="en-US" altLang="ja-JP" sz="400" u="none" strike="noStrike">
                          <a:effectLst/>
                        </a:rPr>
                      </a:br>
                      <a:br>
                        <a:rPr lang="en-US" altLang="ja-JP" sz="400" u="none" strike="noStrike">
                          <a:effectLst/>
                        </a:rPr>
                      </a:br>
                      <a:r>
                        <a:rPr lang="ja-JP" altLang="en-US" sz="400" u="none" strike="noStrike">
                          <a:effectLst/>
                        </a:rPr>
                        <a:t>２．ワークフローでの申請時に承認ルートマスタから承認者情報を取得します。</a:t>
                      </a:r>
                      <a:br>
                        <a:rPr lang="ja-JP" altLang="en-US" sz="400" u="none" strike="noStrike">
                          <a:effectLst/>
                        </a:rPr>
                      </a:br>
                      <a:r>
                        <a:rPr lang="ja-JP" altLang="en-US" sz="400" u="none" strike="noStrike">
                          <a:effectLst/>
                        </a:rPr>
                        <a:t>　例）申請者が該当する</a:t>
                      </a:r>
                      <a:r>
                        <a:rPr lang="en-US" altLang="ja-JP" sz="400" u="none" strike="noStrike">
                          <a:effectLst/>
                        </a:rPr>
                        <a:t>Route1</a:t>
                      </a:r>
                      <a:r>
                        <a:rPr lang="ja-JP" altLang="en-US" sz="400" u="none" strike="noStrike">
                          <a:effectLst/>
                        </a:rPr>
                        <a:t>を選択、承認ルートに応じた承認者（</a:t>
                      </a:r>
                      <a:r>
                        <a:rPr lang="en-US" altLang="ja-JP" sz="400" u="none" strike="noStrike">
                          <a:effectLst/>
                        </a:rPr>
                        <a:t>A</a:t>
                      </a:r>
                      <a:r>
                        <a:rPr lang="ja-JP" altLang="en-US" sz="400" u="none" strike="noStrike">
                          <a:effectLst/>
                        </a:rPr>
                        <a:t>、</a:t>
                      </a:r>
                      <a:r>
                        <a:rPr lang="en-US" altLang="ja-JP" sz="400" u="none" strike="noStrike">
                          <a:effectLst/>
                        </a:rPr>
                        <a:t>B</a:t>
                      </a:r>
                      <a:r>
                        <a:rPr lang="ja-JP" altLang="en-US" sz="400" u="none" strike="noStrike">
                          <a:effectLst/>
                        </a:rPr>
                        <a:t>、</a:t>
                      </a:r>
                      <a:r>
                        <a:rPr lang="en-US" altLang="ja-JP" sz="400" u="none" strike="noStrike">
                          <a:effectLst/>
                        </a:rPr>
                        <a:t>C</a:t>
                      </a:r>
                      <a:r>
                        <a:rPr lang="ja-JP" altLang="en-US" sz="400" u="none" strike="noStrike">
                          <a:effectLst/>
                        </a:rPr>
                        <a:t>、</a:t>
                      </a:r>
                      <a:r>
                        <a:rPr lang="en-US" altLang="ja-JP" sz="400" u="none" strike="noStrike">
                          <a:effectLst/>
                        </a:rPr>
                        <a:t>D</a:t>
                      </a:r>
                      <a:r>
                        <a:rPr lang="ja-JP" altLang="en-US" sz="400" u="none" strike="noStrike">
                          <a:effectLst/>
                        </a:rPr>
                        <a:t>）が設定される</a:t>
                      </a:r>
                      <a:br>
                        <a:rPr lang="ja-JP" altLang="en-US" sz="400" u="none" strike="noStrike">
                          <a:effectLst/>
                        </a:rPr>
                      </a:br>
                      <a:br>
                        <a:rPr lang="ja-JP" altLang="en-US" sz="400" u="none" strike="noStrike">
                          <a:effectLst/>
                        </a:rPr>
                      </a:br>
                      <a:r>
                        <a:rPr lang="ja-JP" altLang="en-US" sz="400" u="none" strike="noStrike">
                          <a:effectLst/>
                        </a:rPr>
                        <a:t>３．承認ルートマスタの変更します。　</a:t>
                      </a:r>
                      <a:r>
                        <a:rPr lang="en-US" altLang="ja-JP" sz="400" u="none" strike="noStrike">
                          <a:effectLst/>
                        </a:rPr>
                        <a:t>※</a:t>
                      </a:r>
                      <a:r>
                        <a:rPr lang="ja-JP" altLang="en-US" sz="400" u="none" strike="noStrike">
                          <a:effectLst/>
                        </a:rPr>
                        <a:t>承認ルートマスタは、組織、職制変更などに基づいて更新いただく前提です。</a:t>
                      </a:r>
                      <a:br>
                        <a:rPr lang="ja-JP" altLang="en-US" sz="400" u="none" strike="noStrike">
                          <a:effectLst/>
                        </a:rPr>
                      </a:br>
                      <a:r>
                        <a:rPr lang="ja-JP" altLang="en-US" sz="400" u="none" strike="noStrike">
                          <a:effectLst/>
                        </a:rPr>
                        <a:t>　例）</a:t>
                      </a:r>
                      <a:r>
                        <a:rPr lang="en-US" altLang="ja-JP" sz="400" u="none" strike="noStrike">
                          <a:effectLst/>
                        </a:rPr>
                        <a:t>Route1,A,B,C,D</a:t>
                      </a:r>
                      <a:r>
                        <a:rPr lang="ja-JP" altLang="en-US" sz="400" u="none" strike="noStrike">
                          <a:effectLst/>
                        </a:rPr>
                        <a:t>　→　</a:t>
                      </a:r>
                      <a:r>
                        <a:rPr lang="en-US" altLang="ja-JP" sz="400" u="none" strike="noStrike">
                          <a:effectLst/>
                        </a:rPr>
                        <a:t>Route1,A,B,E,F</a:t>
                      </a:r>
                      <a:br>
                        <a:rPr lang="en-US" altLang="ja-JP" sz="400" u="none" strike="noStrike">
                          <a:effectLst/>
                        </a:rPr>
                      </a:br>
                      <a:br>
                        <a:rPr lang="en-US" altLang="ja-JP" sz="400" u="none" strike="noStrike">
                          <a:effectLst/>
                        </a:rPr>
                      </a:br>
                      <a:r>
                        <a:rPr lang="ja-JP" altLang="en-US" sz="400" u="none" strike="noStrike">
                          <a:effectLst/>
                        </a:rPr>
                        <a:t>４．承認ルートマスタの承認者情報を承認が完了していないワークフロー申請文書へ一括更新します。</a:t>
                      </a:r>
                      <a:br>
                        <a:rPr lang="ja-JP" altLang="en-US" sz="400" u="none" strike="noStrike">
                          <a:effectLst/>
                        </a:rPr>
                      </a:br>
                      <a:r>
                        <a:rPr lang="ja-JP" altLang="en-US" sz="400" u="none" strike="noStrike">
                          <a:effectLst/>
                        </a:rPr>
                        <a:t>　例）承認ルートマスタ（</a:t>
                      </a:r>
                      <a:r>
                        <a:rPr lang="en-US" altLang="ja-JP" sz="400" u="none" strike="noStrike">
                          <a:effectLst/>
                        </a:rPr>
                        <a:t>Route1,A,B,E,F</a:t>
                      </a:r>
                      <a:r>
                        <a:rPr lang="ja-JP" altLang="en-US" sz="400" u="none" strike="noStrike">
                          <a:effectLst/>
                        </a:rPr>
                        <a:t>）を参照し、ワークフロー申請文書の未承認ルート（</a:t>
                      </a:r>
                      <a:r>
                        <a:rPr lang="en-US" altLang="ja-JP" sz="400" u="none" strike="noStrike">
                          <a:effectLst/>
                        </a:rPr>
                        <a:t>C</a:t>
                      </a:r>
                      <a:r>
                        <a:rPr lang="ja-JP" altLang="en-US" sz="400" u="none" strike="noStrike">
                          <a:effectLst/>
                        </a:rPr>
                        <a:t>、</a:t>
                      </a:r>
                      <a:r>
                        <a:rPr lang="en-US" altLang="ja-JP" sz="400" u="none" strike="noStrike">
                          <a:effectLst/>
                        </a:rPr>
                        <a:t>D→E</a:t>
                      </a:r>
                      <a:r>
                        <a:rPr lang="ja-JP" altLang="en-US" sz="400" u="none" strike="noStrike">
                          <a:effectLst/>
                        </a:rPr>
                        <a:t>、</a:t>
                      </a:r>
                      <a:r>
                        <a:rPr lang="en-US" altLang="ja-JP" sz="400" u="none" strike="noStrike">
                          <a:effectLst/>
                        </a:rPr>
                        <a:t>F</a:t>
                      </a:r>
                      <a:r>
                        <a:rPr lang="ja-JP" altLang="en-US" sz="400" u="none" strike="noStrike">
                          <a:effectLst/>
                        </a:rPr>
                        <a:t>）の承認者を更新</a:t>
                      </a:r>
                      <a:br>
                        <a:rPr lang="ja-JP" altLang="en-US" sz="400" u="none" strike="noStrike">
                          <a:effectLst/>
                        </a:rPr>
                      </a:br>
                      <a:r>
                        <a:rPr lang="ja-JP" altLang="en-US" sz="400" u="none" strike="noStrike">
                          <a:effectLst/>
                        </a:rPr>
                        <a:t> </a:t>
                      </a:r>
                      <a:br>
                        <a:rPr lang="ja-JP" altLang="en-US" sz="400" u="none" strike="noStrike">
                          <a:effectLst/>
                        </a:rPr>
                      </a:br>
                      <a:r>
                        <a:rPr lang="ja-JP" altLang="en-US" sz="400" u="none" strike="noStrike">
                          <a:effectLst/>
                        </a:rPr>
                        <a:t>５．申請者の以降の承認者（</a:t>
                      </a:r>
                      <a:r>
                        <a:rPr lang="en-US" altLang="ja-JP" sz="400" u="none" strike="noStrike">
                          <a:effectLst/>
                        </a:rPr>
                        <a:t>A</a:t>
                      </a:r>
                      <a:r>
                        <a:rPr lang="ja-JP" altLang="en-US" sz="400" u="none" strike="noStrike">
                          <a:effectLst/>
                        </a:rPr>
                        <a:t>、</a:t>
                      </a:r>
                      <a:r>
                        <a:rPr lang="en-US" altLang="ja-JP" sz="400" u="none" strike="noStrike">
                          <a:effectLst/>
                        </a:rPr>
                        <a:t>B</a:t>
                      </a:r>
                      <a:r>
                        <a:rPr lang="ja-JP" altLang="en-US" sz="400" u="none" strike="noStrike">
                          <a:effectLst/>
                        </a:rPr>
                        <a:t>、</a:t>
                      </a:r>
                      <a:r>
                        <a:rPr lang="en-US" altLang="ja-JP" sz="400" u="none" strike="noStrike">
                          <a:effectLst/>
                        </a:rPr>
                        <a:t>C</a:t>
                      </a:r>
                      <a:r>
                        <a:rPr lang="ja-JP" altLang="en-US" sz="400" u="none" strike="noStrike">
                          <a:effectLst/>
                        </a:rPr>
                        <a:t>）が承認時に、最新の承認ルート（</a:t>
                      </a:r>
                      <a:r>
                        <a:rPr lang="en-US" altLang="ja-JP" sz="400" u="none" strike="noStrike">
                          <a:effectLst/>
                        </a:rPr>
                        <a:t>C</a:t>
                      </a:r>
                      <a:r>
                        <a:rPr lang="ja-JP" altLang="en-US" sz="400" u="none" strike="noStrike">
                          <a:effectLst/>
                        </a:rPr>
                        <a:t>、</a:t>
                      </a:r>
                      <a:r>
                        <a:rPr lang="en-US" altLang="ja-JP" sz="400" u="none" strike="noStrike">
                          <a:effectLst/>
                        </a:rPr>
                        <a:t>D→E</a:t>
                      </a:r>
                      <a:r>
                        <a:rPr lang="ja-JP" altLang="en-US" sz="400" u="none" strike="noStrike">
                          <a:effectLst/>
                        </a:rPr>
                        <a:t>、</a:t>
                      </a:r>
                      <a:r>
                        <a:rPr lang="en-US" altLang="ja-JP" sz="400" u="none" strike="noStrike">
                          <a:effectLst/>
                        </a:rPr>
                        <a:t>F</a:t>
                      </a:r>
                      <a:r>
                        <a:rPr lang="ja-JP" altLang="en-US" sz="400" u="none" strike="noStrike">
                          <a:effectLst/>
                        </a:rPr>
                        <a:t>）に変更されていることが確認でき、</a:t>
                      </a:r>
                      <a:br>
                        <a:rPr lang="ja-JP" altLang="en-US" sz="400" u="none" strike="noStrike">
                          <a:effectLst/>
                        </a:rPr>
                      </a:br>
                      <a:r>
                        <a:rPr lang="ja-JP" altLang="en-US" sz="400" u="none" strike="noStrike">
                          <a:effectLst/>
                        </a:rPr>
                        <a:t>　　承認後に承認者（</a:t>
                      </a:r>
                      <a:r>
                        <a:rPr lang="en-US" altLang="ja-JP" sz="400" u="none" strike="noStrike">
                          <a:effectLst/>
                        </a:rPr>
                        <a:t>E</a:t>
                      </a:r>
                      <a:r>
                        <a:rPr lang="ja-JP" altLang="en-US" sz="400" u="none" strike="noStrike">
                          <a:effectLst/>
                        </a:rPr>
                        <a:t>）へ回送されます。</a:t>
                      </a:r>
                      <a:br>
                        <a:rPr lang="ja-JP" altLang="en-US" sz="400" u="none" strike="noStrike">
                          <a:effectLst/>
                        </a:rPr>
                      </a:br>
                      <a:r>
                        <a:rPr lang="ja-JP" altLang="en-US" sz="400" u="none" strike="noStrike">
                          <a:effectLst/>
                        </a:rPr>
                        <a:t>　例）</a:t>
                      </a:r>
                      <a:r>
                        <a:rPr lang="en-US" altLang="ja-JP" sz="400" u="none" strike="noStrike">
                          <a:effectLst/>
                        </a:rPr>
                        <a:t>B</a:t>
                      </a:r>
                      <a:r>
                        <a:rPr lang="ja-JP" altLang="en-US" sz="400" u="none" strike="noStrike">
                          <a:effectLst/>
                        </a:rPr>
                        <a:t>承認時に、</a:t>
                      </a:r>
                      <a:r>
                        <a:rPr lang="en-US" altLang="ja-JP" sz="400" u="none" strike="noStrike">
                          <a:effectLst/>
                        </a:rPr>
                        <a:t>Route1</a:t>
                      </a:r>
                      <a:r>
                        <a:rPr lang="ja-JP" altLang="en-US" sz="400" u="none" strike="noStrike">
                          <a:effectLst/>
                        </a:rPr>
                        <a:t>の承認者が変更されている（</a:t>
                      </a:r>
                      <a:r>
                        <a:rPr lang="en-US" altLang="ja-JP" sz="400" u="none" strike="noStrike">
                          <a:effectLst/>
                        </a:rPr>
                        <a:t>Route1,A,B,C,D</a:t>
                      </a:r>
                      <a:r>
                        <a:rPr lang="ja-JP" altLang="en-US" sz="400" u="none" strike="noStrike">
                          <a:effectLst/>
                        </a:rPr>
                        <a:t>　→　</a:t>
                      </a:r>
                      <a:r>
                        <a:rPr lang="en-US" altLang="ja-JP" sz="400" u="none" strike="noStrike">
                          <a:effectLst/>
                        </a:rPr>
                        <a:t>Route1,A,B,E,F</a:t>
                      </a:r>
                      <a:r>
                        <a:rPr lang="ja-JP" altLang="en-US" sz="400" u="none" strike="noStrike">
                          <a:effectLst/>
                        </a:rPr>
                        <a:t>）場合、</a:t>
                      </a:r>
                      <a:r>
                        <a:rPr lang="en-US" altLang="ja-JP" sz="400" u="none" strike="noStrike">
                          <a:effectLst/>
                        </a:rPr>
                        <a:t>B</a:t>
                      </a:r>
                      <a:r>
                        <a:rPr lang="ja-JP" altLang="en-US" sz="400" u="none" strike="noStrike">
                          <a:effectLst/>
                        </a:rPr>
                        <a:t>以降の承認者を</a:t>
                      </a:r>
                      <a:r>
                        <a:rPr lang="en-US" altLang="ja-JP" sz="400" u="none" strike="noStrike">
                          <a:effectLst/>
                        </a:rPr>
                        <a:t>E,F</a:t>
                      </a:r>
                      <a:r>
                        <a:rPr lang="ja-JP" altLang="en-US" sz="400" u="none" strike="noStrike">
                          <a:effectLst/>
                        </a:rPr>
                        <a:t>に変更</a:t>
                      </a:r>
                      <a:br>
                        <a:rPr lang="ja-JP" altLang="en-US" sz="400" u="none" strike="noStrike">
                          <a:effectLst/>
                        </a:rPr>
                      </a:br>
                      <a:r>
                        <a:rPr lang="ja-JP" altLang="en-US" sz="400" u="none" strike="noStrike">
                          <a:effectLst/>
                        </a:rPr>
                        <a:t>　　　</a:t>
                      </a:r>
                      <a:r>
                        <a:rPr lang="en-US" altLang="ja-JP" sz="400" u="none" strike="noStrike">
                          <a:effectLst/>
                        </a:rPr>
                        <a:t>A</a:t>
                      </a:r>
                      <a:r>
                        <a:rPr lang="ja-JP" altLang="en-US" sz="400" u="none" strike="noStrike">
                          <a:effectLst/>
                        </a:rPr>
                        <a:t>の実施済み承認結果は維持</a:t>
                      </a:r>
                      <a:br>
                        <a:rPr lang="ja-JP" altLang="en-US" sz="400" u="none" strike="noStrike">
                          <a:effectLst/>
                        </a:rPr>
                      </a:br>
                      <a:r>
                        <a:rPr lang="ja-JP" altLang="en-US" sz="400" u="none" strike="noStrike">
                          <a:effectLst/>
                        </a:rPr>
                        <a:t> </a:t>
                      </a:r>
                      <a:br>
                        <a:rPr lang="ja-JP" altLang="en-US" sz="400" u="none" strike="noStrike">
                          <a:effectLst/>
                        </a:rPr>
                      </a:br>
                      <a:r>
                        <a:rPr lang="ja-JP" altLang="en-US" sz="400" u="none" strike="noStrike">
                          <a:effectLst/>
                        </a:rPr>
                        <a:t>上記のような運用を行うことで、承認者</a:t>
                      </a:r>
                      <a:r>
                        <a:rPr lang="en-US" altLang="ja-JP" sz="400" u="none" strike="noStrike">
                          <a:effectLst/>
                        </a:rPr>
                        <a:t>B</a:t>
                      </a:r>
                      <a:r>
                        <a:rPr lang="ja-JP" altLang="en-US" sz="400" u="none" strike="noStrike">
                          <a:effectLst/>
                        </a:rPr>
                        <a:t>が意識して承認ルートの一括変更操作を行う必要がなくなると考えます。</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（機能・非機能要件でドロップしたため問い合わせせず）</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a:effectLst/>
                        </a:rPr>
                        <a:t>対応可能となっております。</a:t>
                      </a:r>
                      <a:br>
                        <a:rPr lang="ja-JP" altLang="en-US" sz="400" u="none" strike="noStrike">
                          <a:effectLst/>
                        </a:rPr>
                      </a:br>
                      <a:r>
                        <a:rPr lang="ja-JP" altLang="en-US" sz="400" u="none" strike="noStrike">
                          <a:effectLst/>
                        </a:rPr>
                        <a:t>また上記の変更に関しても現場部門にてノーコードにてご対応いただいている前例もございます。</a:t>
                      </a:r>
                      <a:endParaRPr lang="ja-JP" altLang="en-US" sz="4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400" u="none" strike="noStrike" dirty="0">
                          <a:effectLst/>
                        </a:rPr>
                        <a:t>実施済み承認結果の引き継ぎについて すでに承認された結果はワークフローの承認結果として残りますので、引き継ぎは可能です。しかし、承認結果自体を変更することはできません。あくまで、既存の承認結果はそのままに、追加で新しいワークフローを開始する形となります。複数の承認結果を前提とされる場合は、単純な承認済みステータスだけでなく、一定のカテゴリ属性を設定することをお勧めいたします。</a:t>
                      </a:r>
                      <a:endParaRPr lang="ja-JP" altLang="en-US" sz="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vMerge="1">
                  <a:txBody>
                    <a:bodyPr/>
                    <a:lstStyle/>
                    <a:p>
                      <a:endParaRPr kumimoji="1" lang="ja-JP" altLang="en-US"/>
                    </a:p>
                  </a:txBody>
                  <a:tcPr/>
                </a:tc>
                <a:extLst>
                  <a:ext uri="{0D108BD9-81ED-4DB2-BD59-A6C34878D82A}">
                    <a16:rowId xmlns:a16="http://schemas.microsoft.com/office/drawing/2014/main" val="1552520258"/>
                  </a:ext>
                </a:extLst>
              </a:tr>
            </a:tbl>
          </a:graphicData>
        </a:graphic>
      </p:graphicFrame>
    </p:spTree>
    <p:extLst>
      <p:ext uri="{BB962C8B-B14F-4D97-AF65-F5344CB8AC3E}">
        <p14:creationId xmlns:p14="http://schemas.microsoft.com/office/powerpoint/2010/main" val="159630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08A87-5166-9411-E8AE-0711335054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420D9A-BCE0-D214-D6B2-77D8640C64AA}"/>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6" name="コンテンツ プレースホルダー 5">
            <a:extLst>
              <a:ext uri="{FF2B5EF4-FFF2-40B4-BE49-F238E27FC236}">
                <a16:creationId xmlns:a16="http://schemas.microsoft.com/office/drawing/2014/main" id="{40CB9BB9-0D44-B285-64CC-A40937996BD7}"/>
              </a:ext>
            </a:extLst>
          </p:cNvPr>
          <p:cNvGraphicFramePr>
            <a:graphicFrameLocks noGrp="1"/>
          </p:cNvGraphicFramePr>
          <p:nvPr>
            <p:ph sz="quarter" idx="10"/>
            <p:extLst>
              <p:ext uri="{D42A27DB-BD31-4B8C-83A1-F6EECF244321}">
                <p14:modId xmlns:p14="http://schemas.microsoft.com/office/powerpoint/2010/main" val="3411975178"/>
              </p:ext>
            </p:extLst>
          </p:nvPr>
        </p:nvGraphicFramePr>
        <p:xfrm>
          <a:off x="247944" y="742609"/>
          <a:ext cx="11689202" cy="1466148"/>
        </p:xfrm>
        <a:graphic>
          <a:graphicData uri="http://schemas.openxmlformats.org/drawingml/2006/table">
            <a:tbl>
              <a:tblPr firstRow="1" bandRow="1">
                <a:tableStyleId>{5C22544A-7EE6-4342-B048-85BDC9FD1C3A}</a:tableStyleId>
              </a:tblPr>
              <a:tblGrid>
                <a:gridCol w="369507">
                  <a:extLst>
                    <a:ext uri="{9D8B030D-6E8A-4147-A177-3AD203B41FA5}">
                      <a16:colId xmlns:a16="http://schemas.microsoft.com/office/drawing/2014/main" val="4223455192"/>
                    </a:ext>
                  </a:extLst>
                </a:gridCol>
                <a:gridCol w="553907">
                  <a:extLst>
                    <a:ext uri="{9D8B030D-6E8A-4147-A177-3AD203B41FA5}">
                      <a16:colId xmlns:a16="http://schemas.microsoft.com/office/drawing/2014/main" val="817064486"/>
                    </a:ext>
                  </a:extLst>
                </a:gridCol>
                <a:gridCol w="763161">
                  <a:extLst>
                    <a:ext uri="{9D8B030D-6E8A-4147-A177-3AD203B41FA5}">
                      <a16:colId xmlns:a16="http://schemas.microsoft.com/office/drawing/2014/main" val="2500848678"/>
                    </a:ext>
                  </a:extLst>
                </a:gridCol>
                <a:gridCol w="1930906">
                  <a:extLst>
                    <a:ext uri="{9D8B030D-6E8A-4147-A177-3AD203B41FA5}">
                      <a16:colId xmlns:a16="http://schemas.microsoft.com/office/drawing/2014/main" val="1821472772"/>
                    </a:ext>
                  </a:extLst>
                </a:gridCol>
                <a:gridCol w="1328370">
                  <a:extLst>
                    <a:ext uri="{9D8B030D-6E8A-4147-A177-3AD203B41FA5}">
                      <a16:colId xmlns:a16="http://schemas.microsoft.com/office/drawing/2014/main" val="3523559892"/>
                    </a:ext>
                  </a:extLst>
                </a:gridCol>
                <a:gridCol w="663379">
                  <a:extLst>
                    <a:ext uri="{9D8B030D-6E8A-4147-A177-3AD203B41FA5}">
                      <a16:colId xmlns:a16="http://schemas.microsoft.com/office/drawing/2014/main" val="1393030869"/>
                    </a:ext>
                  </a:extLst>
                </a:gridCol>
                <a:gridCol w="663379">
                  <a:extLst>
                    <a:ext uri="{9D8B030D-6E8A-4147-A177-3AD203B41FA5}">
                      <a16:colId xmlns:a16="http://schemas.microsoft.com/office/drawing/2014/main" val="3074235269"/>
                    </a:ext>
                  </a:extLst>
                </a:gridCol>
                <a:gridCol w="663379">
                  <a:extLst>
                    <a:ext uri="{9D8B030D-6E8A-4147-A177-3AD203B41FA5}">
                      <a16:colId xmlns:a16="http://schemas.microsoft.com/office/drawing/2014/main" val="1664963513"/>
                    </a:ext>
                  </a:extLst>
                </a:gridCol>
                <a:gridCol w="663379">
                  <a:extLst>
                    <a:ext uri="{9D8B030D-6E8A-4147-A177-3AD203B41FA5}">
                      <a16:colId xmlns:a16="http://schemas.microsoft.com/office/drawing/2014/main" val="643834001"/>
                    </a:ext>
                  </a:extLst>
                </a:gridCol>
                <a:gridCol w="663379">
                  <a:extLst>
                    <a:ext uri="{9D8B030D-6E8A-4147-A177-3AD203B41FA5}">
                      <a16:colId xmlns:a16="http://schemas.microsoft.com/office/drawing/2014/main" val="452109343"/>
                    </a:ext>
                  </a:extLst>
                </a:gridCol>
                <a:gridCol w="663379">
                  <a:extLst>
                    <a:ext uri="{9D8B030D-6E8A-4147-A177-3AD203B41FA5}">
                      <a16:colId xmlns:a16="http://schemas.microsoft.com/office/drawing/2014/main" val="1006500790"/>
                    </a:ext>
                  </a:extLst>
                </a:gridCol>
                <a:gridCol w="663379">
                  <a:extLst>
                    <a:ext uri="{9D8B030D-6E8A-4147-A177-3AD203B41FA5}">
                      <a16:colId xmlns:a16="http://schemas.microsoft.com/office/drawing/2014/main" val="3100666371"/>
                    </a:ext>
                  </a:extLst>
                </a:gridCol>
                <a:gridCol w="764676">
                  <a:extLst>
                    <a:ext uri="{9D8B030D-6E8A-4147-A177-3AD203B41FA5}">
                      <a16:colId xmlns:a16="http://schemas.microsoft.com/office/drawing/2014/main" val="884172001"/>
                    </a:ext>
                  </a:extLst>
                </a:gridCol>
                <a:gridCol w="1335022">
                  <a:extLst>
                    <a:ext uri="{9D8B030D-6E8A-4147-A177-3AD203B41FA5}">
                      <a16:colId xmlns:a16="http://schemas.microsoft.com/office/drawing/2014/main" val="916363218"/>
                    </a:ext>
                  </a:extLst>
                </a:gridCol>
              </a:tblGrid>
              <a:tr h="167494">
                <a:tc>
                  <a:txBody>
                    <a:bodyPr/>
                    <a:lstStyle/>
                    <a:p>
                      <a:pPr algn="l" fontAlgn="t"/>
                      <a:r>
                        <a:rPr lang="en-US" altLang="ja-JP" sz="600" u="none" strike="noStrike" dirty="0">
                          <a:effectLst/>
                        </a:rPr>
                        <a:t>#</a:t>
                      </a:r>
                      <a:endParaRPr lang="en-US" altLang="ja-JP"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大項目</a:t>
                      </a:r>
                      <a:endParaRPr lang="ja-JP" altLang="en-US"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小項目</a:t>
                      </a:r>
                      <a:endParaRPr lang="ja-JP" altLang="en-US"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評価項目</a:t>
                      </a:r>
                      <a:endParaRPr lang="ja-JP" altLang="en-US"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評価結果・コメント</a:t>
                      </a:r>
                      <a:br>
                        <a:rPr lang="ja-JP" altLang="en-US" sz="600" u="none" strike="noStrike" dirty="0">
                          <a:effectLst/>
                        </a:rPr>
                      </a:br>
                      <a:r>
                        <a:rPr lang="ja-JP" altLang="en-US" sz="600" u="none" strike="noStrike" dirty="0">
                          <a:effectLst/>
                        </a:rPr>
                        <a:t>○：要件を十分満たす</a:t>
                      </a:r>
                      <a:br>
                        <a:rPr lang="ja-JP" altLang="en-US" sz="600" u="none" strike="noStrike" dirty="0">
                          <a:effectLst/>
                        </a:rPr>
                      </a:br>
                      <a:r>
                        <a:rPr lang="ja-JP" altLang="en-US" sz="600" u="none" strike="noStrike" dirty="0">
                          <a:effectLst/>
                        </a:rPr>
                        <a:t>△：要件を満たすか情報が不十分</a:t>
                      </a:r>
                      <a:br>
                        <a:rPr lang="ja-JP" altLang="en-US" sz="600" u="none" strike="noStrike" dirty="0">
                          <a:effectLst/>
                        </a:rPr>
                      </a:br>
                      <a:r>
                        <a:rPr lang="en-US" altLang="ja-JP" sz="600" u="none" strike="noStrike" dirty="0">
                          <a:effectLst/>
                        </a:rPr>
                        <a:t>×</a:t>
                      </a:r>
                      <a:r>
                        <a:rPr lang="ja-JP" altLang="en-US" sz="600" u="none" strike="noStrike" dirty="0">
                          <a:effectLst/>
                        </a:rPr>
                        <a:t>：要件を十分満たせない</a:t>
                      </a:r>
                      <a:endParaRPr lang="ja-JP" altLang="en-US"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dirty="0">
                          <a:effectLst/>
                        </a:rPr>
                        <a:t>Alfresco Content Services</a:t>
                      </a:r>
                      <a:endParaRPr lang="de-DE"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dirty="0">
                          <a:effectLst/>
                        </a:rPr>
                        <a:t>SharePoint Online</a:t>
                      </a:r>
                      <a:endParaRPr lang="de-DE"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Teamcenter</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Aras Innovator</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ServiceNow</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楽々</a:t>
                      </a:r>
                      <a:r>
                        <a:rPr lang="de-DE" sz="600" u="none" strike="noStrike">
                          <a:effectLst/>
                        </a:rPr>
                        <a:t>Document Plus</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SmartDB</a:t>
                      </a:r>
                      <a:endParaRPr lang="de-DE" sz="600" b="1" i="0" u="none" strike="noStrike">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dirty="0">
                          <a:effectLst/>
                        </a:rPr>
                        <a:t>OpenText Content Management</a:t>
                      </a:r>
                      <a:endParaRPr lang="de-DE"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sz="600" u="none" strike="noStrike" dirty="0">
                          <a:effectLst/>
                        </a:rPr>
                        <a:t>GCJ Power Platform/Office　365案</a:t>
                      </a:r>
                      <a:endParaRPr lang="en-US" sz="6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408758586"/>
                  </a:ext>
                </a:extLst>
              </a:tr>
              <a:tr h="125692">
                <a:tc>
                  <a:txBody>
                    <a:bodyPr/>
                    <a:lstStyle/>
                    <a:p>
                      <a:pPr algn="r" fontAlgn="t"/>
                      <a:r>
                        <a:rPr lang="en-US" altLang="ja-JP" sz="600" u="none" strike="noStrike">
                          <a:effectLst/>
                        </a:rPr>
                        <a:t>1</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作成されたトランザクションデータ（文書）をコピーして、一部の項目だけを変更し新規文書として登録できること</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dirty="0">
                          <a:effectLst/>
                        </a:rPr>
                        <a:t>評価結果</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〇　</a:t>
                      </a:r>
                      <a:r>
                        <a:rPr lang="de-DE" sz="600" u="none" strike="noStrike" dirty="0">
                          <a:effectLst/>
                        </a:rPr>
                        <a:t>Power Automate</a:t>
                      </a:r>
                      <a:r>
                        <a:rPr lang="ja-JP" altLang="en-US" sz="600" u="none" strike="noStrike" dirty="0">
                          <a:effectLst/>
                        </a:rPr>
                        <a:t>の</a:t>
                      </a:r>
                      <a:r>
                        <a:rPr lang="de-DE" sz="600" u="none" strike="noStrike" dirty="0">
                          <a:effectLst/>
                        </a:rPr>
                        <a:t>Flow</a:t>
                      </a:r>
                      <a:r>
                        <a:rPr lang="ja-JP" altLang="en-US" sz="600" u="none" strike="noStrike" dirty="0">
                          <a:effectLst/>
                        </a:rPr>
                        <a:t>で実装。簡単ならば、</a:t>
                      </a:r>
                      <a:r>
                        <a:rPr lang="de-DE" sz="600" u="none" strike="noStrike" dirty="0">
                          <a:effectLst/>
                        </a:rPr>
                        <a:t>Power Apps</a:t>
                      </a:r>
                      <a:r>
                        <a:rPr lang="ja-JP" altLang="en-US" sz="600" u="none" strike="noStrike" dirty="0">
                          <a:effectLst/>
                        </a:rPr>
                        <a:t>のみでも可能。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4031235222"/>
                  </a:ext>
                </a:extLst>
              </a:tr>
              <a:tr h="83889">
                <a:tc>
                  <a:txBody>
                    <a:bodyPr/>
                    <a:lstStyle/>
                    <a:p>
                      <a:pPr algn="r" fontAlgn="t"/>
                      <a:r>
                        <a:rPr lang="en-US" altLang="ja-JP" sz="600" u="none" strike="noStrike">
                          <a:effectLst/>
                        </a:rPr>
                        <a:t>2</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916751544"/>
                  </a:ext>
                </a:extLst>
              </a:tr>
              <a:tr h="83889">
                <a:tc>
                  <a:txBody>
                    <a:bodyPr/>
                    <a:lstStyle/>
                    <a:p>
                      <a:pPr algn="r" fontAlgn="t"/>
                      <a:r>
                        <a:rPr lang="en-US" altLang="ja-JP" sz="600" u="none" strike="noStrike">
                          <a:effectLst/>
                        </a:rPr>
                        <a:t>3</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760514297"/>
                  </a:ext>
                </a:extLst>
              </a:tr>
              <a:tr h="83889">
                <a:tc>
                  <a:txBody>
                    <a:bodyPr/>
                    <a:lstStyle/>
                    <a:p>
                      <a:pPr algn="r" fontAlgn="ctr"/>
                      <a:r>
                        <a:rPr lang="en-US" altLang="ja-JP" sz="600" u="none" strike="noStrike">
                          <a:effectLst/>
                        </a:rPr>
                        <a:t>4</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ワークフロー申請先を登録したマスタデータから一括変更できるか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en-US" altLang="ja-JP" sz="600" u="none" strike="noStrike">
                          <a:effectLst/>
                        </a:rPr>
                        <a:t>×</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〇　</a:t>
                      </a:r>
                      <a:r>
                        <a:rPr lang="de-DE" sz="600" u="none" strike="noStrike" dirty="0">
                          <a:effectLst/>
                        </a:rPr>
                        <a:t>Power Apps</a:t>
                      </a:r>
                      <a:r>
                        <a:rPr lang="ja-JP" altLang="en-US" sz="600" u="none" strike="noStrike" dirty="0">
                          <a:effectLst/>
                        </a:rPr>
                        <a:t>で十分に可能。</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1409750030"/>
                  </a:ext>
                </a:extLst>
              </a:tr>
              <a:tr h="83889">
                <a:tc>
                  <a:txBody>
                    <a:bodyPr/>
                    <a:lstStyle/>
                    <a:p>
                      <a:pPr algn="r" fontAlgn="ctr"/>
                      <a:r>
                        <a:rPr lang="en-US" altLang="ja-JP" sz="600" u="none" strike="noStrike">
                          <a:effectLst/>
                        </a:rPr>
                        <a:t>5</a:t>
                      </a:r>
                      <a:endParaRPr lang="en-US" altLang="ja-JP"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ctr"/>
                      <a:r>
                        <a:rPr lang="ja-JP" altLang="en-US" sz="600" u="none" strike="noStrike">
                          <a:effectLst/>
                        </a:rPr>
                        <a:t>マスタデータ変更した場合でも、実施済みの承認結果は引き継がれるか</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〇</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tc>
                  <a:txBody>
                    <a:bodyPr/>
                    <a:lstStyle/>
                    <a:p>
                      <a:pPr algn="l" fontAlgn="t"/>
                      <a:r>
                        <a:rPr lang="ja-JP" altLang="en-US" sz="600" u="none" strike="noStrike" dirty="0">
                          <a:effectLst/>
                        </a:rPr>
                        <a:t>〇　</a:t>
                      </a:r>
                      <a:r>
                        <a:rPr lang="en-US" altLang="ja-JP" sz="600" u="none" strike="noStrike" dirty="0">
                          <a:effectLst/>
                        </a:rPr>
                        <a:t>DB</a:t>
                      </a:r>
                      <a:r>
                        <a:rPr lang="ja-JP" altLang="en-US" sz="600" u="none" strike="noStrike" dirty="0">
                          <a:effectLst/>
                        </a:rPr>
                        <a:t>設計次第だが、</a:t>
                      </a:r>
                      <a:r>
                        <a:rPr lang="en-US" altLang="ja-JP" sz="600" u="none" strike="noStrike" dirty="0">
                          <a:effectLst/>
                        </a:rPr>
                        <a:t>PowerApps</a:t>
                      </a:r>
                      <a:r>
                        <a:rPr lang="ja-JP" altLang="en-US" sz="600" u="none" strike="noStrike" dirty="0">
                          <a:effectLst/>
                        </a:rPr>
                        <a:t>実績多数あり</a:t>
                      </a:r>
                    </a:p>
                    <a:p>
                      <a:pPr algn="l" fontAlgn="t"/>
                      <a:r>
                        <a:rPr lang="ja-JP" altLang="en-US" sz="600" u="none" strike="noStrike" dirty="0">
                          <a:effectLst/>
                        </a:rPr>
                        <a:t>　</a:t>
                      </a:r>
                      <a:endParaRPr lang="ja-JP" altLang="en-US" sz="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518" marR="518" marT="518" marB="0"/>
                </a:tc>
                <a:extLst>
                  <a:ext uri="{0D108BD9-81ED-4DB2-BD59-A6C34878D82A}">
                    <a16:rowId xmlns:a16="http://schemas.microsoft.com/office/drawing/2014/main" val="2142500167"/>
                  </a:ext>
                </a:extLst>
              </a:tr>
            </a:tbl>
          </a:graphicData>
        </a:graphic>
      </p:graphicFrame>
    </p:spTree>
    <p:extLst>
      <p:ext uri="{BB962C8B-B14F-4D97-AF65-F5344CB8AC3E}">
        <p14:creationId xmlns:p14="http://schemas.microsoft.com/office/powerpoint/2010/main" val="260793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A23A7-AFDB-477C-DBFB-9C8868BC49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77934D-4E90-631D-47E4-2DED5DBAEE5C}"/>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5" name="コンテンツ プレースホルダー 4">
            <a:extLst>
              <a:ext uri="{FF2B5EF4-FFF2-40B4-BE49-F238E27FC236}">
                <a16:creationId xmlns:a16="http://schemas.microsoft.com/office/drawing/2014/main" id="{6068DA93-1839-E3DD-0846-404B60865E21}"/>
              </a:ext>
            </a:extLst>
          </p:cNvPr>
          <p:cNvGraphicFramePr>
            <a:graphicFrameLocks noGrp="1"/>
          </p:cNvGraphicFramePr>
          <p:nvPr>
            <p:ph sz="quarter" idx="10"/>
            <p:extLst>
              <p:ext uri="{D42A27DB-BD31-4B8C-83A1-F6EECF244321}">
                <p14:modId xmlns:p14="http://schemas.microsoft.com/office/powerpoint/2010/main" val="3719717961"/>
              </p:ext>
            </p:extLst>
          </p:nvPr>
        </p:nvGraphicFramePr>
        <p:xfrm>
          <a:off x="453390" y="795020"/>
          <a:ext cx="11479529" cy="4434009"/>
        </p:xfrm>
        <a:graphic>
          <a:graphicData uri="http://schemas.openxmlformats.org/drawingml/2006/table">
            <a:tbl>
              <a:tblPr firstRow="1" bandRow="1">
                <a:tableStyleId>{5C22544A-7EE6-4342-B048-85BDC9FD1C3A}</a:tableStyleId>
              </a:tblPr>
              <a:tblGrid>
                <a:gridCol w="172885">
                  <a:extLst>
                    <a:ext uri="{9D8B030D-6E8A-4147-A177-3AD203B41FA5}">
                      <a16:colId xmlns:a16="http://schemas.microsoft.com/office/drawing/2014/main" val="2535051791"/>
                    </a:ext>
                  </a:extLst>
                </a:gridCol>
                <a:gridCol w="472551">
                  <a:extLst>
                    <a:ext uri="{9D8B030D-6E8A-4147-A177-3AD203B41FA5}">
                      <a16:colId xmlns:a16="http://schemas.microsoft.com/office/drawing/2014/main" val="2272332210"/>
                    </a:ext>
                  </a:extLst>
                </a:gridCol>
                <a:gridCol w="1064201">
                  <a:extLst>
                    <a:ext uri="{9D8B030D-6E8A-4147-A177-3AD203B41FA5}">
                      <a16:colId xmlns:a16="http://schemas.microsoft.com/office/drawing/2014/main" val="1359704813"/>
                    </a:ext>
                  </a:extLst>
                </a:gridCol>
                <a:gridCol w="1667376">
                  <a:extLst>
                    <a:ext uri="{9D8B030D-6E8A-4147-A177-3AD203B41FA5}">
                      <a16:colId xmlns:a16="http://schemas.microsoft.com/office/drawing/2014/main" val="507685417"/>
                    </a:ext>
                  </a:extLst>
                </a:gridCol>
                <a:gridCol w="737641">
                  <a:extLst>
                    <a:ext uri="{9D8B030D-6E8A-4147-A177-3AD203B41FA5}">
                      <a16:colId xmlns:a16="http://schemas.microsoft.com/office/drawing/2014/main" val="577499691"/>
                    </a:ext>
                  </a:extLst>
                </a:gridCol>
                <a:gridCol w="983521">
                  <a:extLst>
                    <a:ext uri="{9D8B030D-6E8A-4147-A177-3AD203B41FA5}">
                      <a16:colId xmlns:a16="http://schemas.microsoft.com/office/drawing/2014/main" val="2279129661"/>
                    </a:ext>
                  </a:extLst>
                </a:gridCol>
                <a:gridCol w="656961">
                  <a:extLst>
                    <a:ext uri="{9D8B030D-6E8A-4147-A177-3AD203B41FA5}">
                      <a16:colId xmlns:a16="http://schemas.microsoft.com/office/drawing/2014/main" val="1268702962"/>
                    </a:ext>
                  </a:extLst>
                </a:gridCol>
                <a:gridCol w="633910">
                  <a:extLst>
                    <a:ext uri="{9D8B030D-6E8A-4147-A177-3AD203B41FA5}">
                      <a16:colId xmlns:a16="http://schemas.microsoft.com/office/drawing/2014/main" val="148948427"/>
                    </a:ext>
                  </a:extLst>
                </a:gridCol>
                <a:gridCol w="683854">
                  <a:extLst>
                    <a:ext uri="{9D8B030D-6E8A-4147-A177-3AD203B41FA5}">
                      <a16:colId xmlns:a16="http://schemas.microsoft.com/office/drawing/2014/main" val="1609032090"/>
                    </a:ext>
                  </a:extLst>
                </a:gridCol>
                <a:gridCol w="653119">
                  <a:extLst>
                    <a:ext uri="{9D8B030D-6E8A-4147-A177-3AD203B41FA5}">
                      <a16:colId xmlns:a16="http://schemas.microsoft.com/office/drawing/2014/main" val="3787490981"/>
                    </a:ext>
                  </a:extLst>
                </a:gridCol>
                <a:gridCol w="633910">
                  <a:extLst>
                    <a:ext uri="{9D8B030D-6E8A-4147-A177-3AD203B41FA5}">
                      <a16:colId xmlns:a16="http://schemas.microsoft.com/office/drawing/2014/main" val="1025422603"/>
                    </a:ext>
                  </a:extLst>
                </a:gridCol>
                <a:gridCol w="1037307">
                  <a:extLst>
                    <a:ext uri="{9D8B030D-6E8A-4147-A177-3AD203B41FA5}">
                      <a16:colId xmlns:a16="http://schemas.microsoft.com/office/drawing/2014/main" val="1962180713"/>
                    </a:ext>
                  </a:extLst>
                </a:gridCol>
                <a:gridCol w="282396">
                  <a:extLst>
                    <a:ext uri="{9D8B030D-6E8A-4147-A177-3AD203B41FA5}">
                      <a16:colId xmlns:a16="http://schemas.microsoft.com/office/drawing/2014/main" val="1401055556"/>
                    </a:ext>
                  </a:extLst>
                </a:gridCol>
                <a:gridCol w="1100680">
                  <a:extLst>
                    <a:ext uri="{9D8B030D-6E8A-4147-A177-3AD203B41FA5}">
                      <a16:colId xmlns:a16="http://schemas.microsoft.com/office/drawing/2014/main" val="1589157153"/>
                    </a:ext>
                  </a:extLst>
                </a:gridCol>
                <a:gridCol w="699217">
                  <a:extLst>
                    <a:ext uri="{9D8B030D-6E8A-4147-A177-3AD203B41FA5}">
                      <a16:colId xmlns:a16="http://schemas.microsoft.com/office/drawing/2014/main" val="1857291399"/>
                    </a:ext>
                  </a:extLst>
                </a:gridCol>
              </a:tblGrid>
              <a:tr h="67482">
                <a:tc>
                  <a:txBody>
                    <a:bodyPr/>
                    <a:lstStyle/>
                    <a:p>
                      <a:pPr algn="l" fontAlgn="t"/>
                      <a:r>
                        <a:rPr lang="en-US" altLang="ja-JP" sz="500" u="none" strike="noStrike" dirty="0">
                          <a:effectLst/>
                        </a:rPr>
                        <a:t>#</a:t>
                      </a:r>
                      <a:endParaRPr lang="en-US" altLang="ja-JP"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カテゴリ</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評価項目</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備考</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評価結果・コメント</a:t>
                      </a:r>
                      <a:br>
                        <a:rPr lang="ja-JP" altLang="en-US" sz="500" u="none" strike="noStrike" dirty="0">
                          <a:effectLst/>
                        </a:rPr>
                      </a:br>
                      <a:r>
                        <a:rPr lang="ja-JP" altLang="en-US" sz="500" u="none" strike="noStrike" dirty="0">
                          <a:effectLst/>
                        </a:rPr>
                        <a:t>○：要件を十分満たす</a:t>
                      </a:r>
                      <a:br>
                        <a:rPr lang="ja-JP" altLang="en-US" sz="500" u="none" strike="noStrike" dirty="0">
                          <a:effectLst/>
                        </a:rPr>
                      </a:br>
                      <a:r>
                        <a:rPr lang="ja-JP" altLang="en-US" sz="500" u="none" strike="noStrike" dirty="0">
                          <a:effectLst/>
                        </a:rPr>
                        <a:t>△：要件を満たすか情報が不十分</a:t>
                      </a:r>
                      <a:br>
                        <a:rPr lang="ja-JP" altLang="en-US" sz="500" u="none" strike="noStrike" dirty="0">
                          <a:effectLst/>
                        </a:rPr>
                      </a:br>
                      <a:r>
                        <a:rPr lang="en-US" altLang="ja-JP" sz="500" u="none" strike="noStrike" dirty="0">
                          <a:effectLst/>
                        </a:rPr>
                        <a:t>×</a:t>
                      </a:r>
                      <a:r>
                        <a:rPr lang="ja-JP" altLang="en-US" sz="500" u="none" strike="noStrike" dirty="0">
                          <a:effectLst/>
                        </a:rPr>
                        <a:t>：要件を十分満たせない</a:t>
                      </a:r>
                      <a:endParaRPr lang="ja-JP" altLang="en-US" sz="5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DocuWare</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Alfresco Content Services</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SharePoint Online</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Teamcenter</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Aras Innovator</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ServiceNow</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楽々</a:t>
                      </a:r>
                      <a:r>
                        <a:rPr lang="de-DE" sz="500" u="none" strike="noStrike">
                          <a:effectLst/>
                        </a:rPr>
                        <a:t>Document Plus</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SmartDB</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720341571"/>
                  </a:ext>
                </a:extLst>
              </a:tr>
              <a:tr h="0">
                <a:tc>
                  <a:txBody>
                    <a:bodyPr/>
                    <a:lstStyle/>
                    <a:p>
                      <a:pPr algn="r" fontAlgn="t"/>
                      <a:r>
                        <a:rPr lang="en-US" altLang="ja-JP" sz="500" u="none" strike="noStrike">
                          <a:effectLst/>
                        </a:rPr>
                        <a:t>1</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は</a:t>
                      </a:r>
                      <a:r>
                        <a:rPr lang="de-DE" sz="500" u="none" strike="noStrike">
                          <a:effectLst/>
                        </a:rPr>
                        <a:t>Connector</a:t>
                      </a:r>
                      <a:r>
                        <a:rPr lang="ja-JP" altLang="en-US" sz="500" u="none" strike="noStrike">
                          <a:effectLst/>
                        </a:rPr>
                        <a:t>で</a:t>
                      </a:r>
                      <a:r>
                        <a:rPr lang="de-DE" sz="500" u="none" strike="noStrike">
                          <a:effectLst/>
                        </a:rPr>
                        <a:t>SAP</a:t>
                      </a:r>
                      <a:r>
                        <a:rPr lang="ja-JP" altLang="en-US" sz="500" u="none" strike="noStrike">
                          <a:effectLst/>
                        </a:rPr>
                        <a:t>との連携が可能</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191263808"/>
                  </a:ext>
                </a:extLst>
              </a:tr>
              <a:tr h="434691">
                <a:tc>
                  <a:txBody>
                    <a:bodyPr/>
                    <a:lstStyle/>
                    <a:p>
                      <a:pPr algn="r" fontAlgn="t"/>
                      <a:r>
                        <a:rPr lang="en-US" altLang="ja-JP" sz="500" u="none" strike="noStrike">
                          <a:effectLst/>
                        </a:rPr>
                        <a:t>1</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と連携が可能</a:t>
                      </a:r>
                      <a:endParaRPr lang="ja-JP" altLang="en-US" sz="500" b="0" i="0" u="none" strike="noStrike" dirty="0">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REST API</a:t>
                      </a:r>
                      <a:r>
                        <a:rPr lang="ja-JP" altLang="en-US" sz="500" u="none" strike="noStrike">
                          <a:effectLst/>
                        </a:rPr>
                        <a:t>や</a:t>
                      </a:r>
                      <a:r>
                        <a:rPr lang="de-DE" sz="500" u="none" strike="noStrike">
                          <a:effectLst/>
                        </a:rPr>
                        <a:t>PowerPlatform</a:t>
                      </a:r>
                      <a:r>
                        <a:rPr lang="ja-JP" altLang="en-US" sz="500" u="none" strike="noStrike">
                          <a:effectLst/>
                        </a:rPr>
                        <a:t>コネクタを利用した</a:t>
                      </a:r>
                      <a:r>
                        <a:rPr lang="de-DE" sz="500" u="none" strike="noStrike">
                          <a:effectLst/>
                        </a:rPr>
                        <a:t>SAP、SharePointOnline</a:t>
                      </a:r>
                      <a:r>
                        <a:rPr lang="ja-JP" altLang="en-US" sz="500" u="none" strike="noStrike">
                          <a:effectLst/>
                        </a:rPr>
                        <a:t>との連携が可能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a:t>
                      </a:r>
                      <a:r>
                        <a:rPr lang="en-US" altLang="ja-JP" sz="500" u="none" strike="noStrike">
                          <a:effectLst/>
                        </a:rPr>
                        <a:t>Oracle</a:t>
                      </a:r>
                      <a:r>
                        <a:rPr lang="ja-JP" altLang="en-US" sz="500" u="none" strike="noStrike">
                          <a:effectLst/>
                        </a:rPr>
                        <a:t>、</a:t>
                      </a:r>
                      <a:r>
                        <a:rPr lang="en-US" altLang="ja-JP" sz="500" u="none" strike="noStrike">
                          <a:effectLst/>
                        </a:rPr>
                        <a:t>Entra ID</a:t>
                      </a:r>
                      <a:r>
                        <a:rPr lang="ja-JP" altLang="en-US" sz="500" u="none" strike="noStrike">
                          <a:effectLst/>
                        </a:rPr>
                        <a:t>との連携は</a:t>
                      </a:r>
                      <a:r>
                        <a:rPr lang="en-US" altLang="ja-JP" sz="500" u="none" strike="noStrike">
                          <a:effectLst/>
                        </a:rPr>
                        <a:t>MS</a:t>
                      </a:r>
                      <a:r>
                        <a:rPr lang="ja-JP" altLang="en-US" sz="500" u="none" strike="noStrike">
                          <a:effectLst/>
                        </a:rPr>
                        <a:t>社ドキュメントに連携可能と記載あり。ただし、</a:t>
                      </a:r>
                      <a:r>
                        <a:rPr lang="en-US" altLang="ja-JP" sz="500" u="none" strike="noStrike">
                          <a:effectLst/>
                        </a:rPr>
                        <a:t>SAP, Oracle</a:t>
                      </a:r>
                      <a:r>
                        <a:rPr lang="ja-JP" altLang="en-US" sz="500" u="none" strike="noStrike">
                          <a:effectLst/>
                        </a:rPr>
                        <a:t>と接続した実績なし</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dirty="0">
                          <a:effectLst/>
                        </a:rPr>
                        <a:t>SAP</a:t>
                      </a:r>
                      <a:r>
                        <a:rPr lang="ja-JP" altLang="en-US" sz="500" u="none" strike="noStrike" dirty="0">
                          <a:effectLst/>
                        </a:rPr>
                        <a:t>との連携可能</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直接の連携は出来ず、データは必ず楽々</a:t>
                      </a:r>
                      <a:r>
                        <a:rPr lang="en-US" altLang="ja-JP" sz="500" u="none" strike="noStrike">
                          <a:effectLst/>
                        </a:rPr>
                        <a:t>Document Plus</a:t>
                      </a:r>
                      <a:r>
                        <a:rPr lang="ja-JP" altLang="en-US" sz="500" u="none" strike="noStrike">
                          <a:effectLst/>
                        </a:rPr>
                        <a:t>のサーバ内に保管する必要あり</a:t>
                      </a:r>
                      <a:br>
                        <a:rPr lang="ja-JP" altLang="en-US" sz="500" u="none" strike="noStrike">
                          <a:effectLst/>
                        </a:rPr>
                      </a:br>
                      <a:r>
                        <a:rPr lang="ja-JP" altLang="en-US" sz="500" u="none" strike="noStrike">
                          <a:effectLst/>
                        </a:rPr>
                        <a:t>該当システムから連携用の</a:t>
                      </a:r>
                      <a:r>
                        <a:rPr lang="en-US" altLang="ja-JP" sz="500" u="none" strike="noStrike">
                          <a:effectLst/>
                        </a:rPr>
                        <a:t>CSV</a:t>
                      </a:r>
                      <a:r>
                        <a:rPr lang="ja-JP" altLang="en-US" sz="500" u="none" strike="noStrike">
                          <a:effectLst/>
                        </a:rPr>
                        <a:t>ファイルを出力いただき、定期に楽々</a:t>
                      </a:r>
                      <a:r>
                        <a:rPr lang="en-US" altLang="ja-JP" sz="500" u="none" strike="noStrike">
                          <a:effectLst/>
                        </a:rPr>
                        <a:t>Document Plus(DP)</a:t>
                      </a:r>
                      <a:r>
                        <a:rPr lang="ja-JP" altLang="en-US" sz="500" u="none" strike="noStrike">
                          <a:effectLst/>
                        </a:rPr>
                        <a:t>へデータを登録する仕組みはご案内できます。</a:t>
                      </a:r>
                      <a:br>
                        <a:rPr lang="ja-JP" altLang="en-US" sz="500" u="none" strike="noStrike">
                          <a:effectLst/>
                        </a:rPr>
                      </a:br>
                      <a:r>
                        <a:rPr lang="ja-JP" altLang="en-US" sz="500" u="none" strike="noStrike">
                          <a:effectLst/>
                        </a:rPr>
                        <a:t>製品概要</a:t>
                      </a:r>
                      <a:r>
                        <a:rPr lang="en-US" altLang="ja-JP" sz="500" u="none" strike="noStrike">
                          <a:effectLst/>
                        </a:rPr>
                        <a:t>24</a:t>
                      </a:r>
                      <a:r>
                        <a:rPr lang="ja-JP" altLang="en-US" sz="500" u="none" strike="noStrike">
                          <a:effectLst/>
                        </a:rPr>
                        <a:t>ページをご参照ください。</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は連携可能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820951603"/>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の</a:t>
                      </a:r>
                      <a:r>
                        <a:rPr lang="de-DE" sz="500" u="none" strike="noStrike">
                          <a:effectLst/>
                        </a:rPr>
                        <a:t>EntraID</a:t>
                      </a:r>
                      <a:r>
                        <a:rPr lang="ja-JP" altLang="en-US" sz="500" u="none" strike="noStrike">
                          <a:effectLst/>
                        </a:rPr>
                        <a:t>のサポートは内臓</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841244785"/>
                  </a:ext>
                </a:extLst>
              </a:tr>
              <a:tr h="101982">
                <a:tc>
                  <a:txBody>
                    <a:bodyPr/>
                    <a:lstStyle/>
                    <a:p>
                      <a:pPr algn="r" fontAlgn="t"/>
                      <a:r>
                        <a:rPr lang="en-US" altLang="ja-JP" sz="500" u="none" strike="noStrike">
                          <a:effectLst/>
                        </a:rPr>
                        <a:t>2</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EntraID</a:t>
                      </a:r>
                      <a:r>
                        <a:rPr lang="ja-JP" altLang="en-US" sz="500" u="none" strike="noStrike">
                          <a:effectLst/>
                        </a:rPr>
                        <a:t>とユーザ情報、グループ情報の同期は可能です。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LDAPS</a:t>
                      </a:r>
                      <a:r>
                        <a:rPr lang="ja-JP" altLang="en-US" sz="500" u="none" strike="noStrike">
                          <a:effectLst/>
                        </a:rPr>
                        <a:t>にて</a:t>
                      </a:r>
                      <a:r>
                        <a:rPr lang="en-US" altLang="ja-JP" sz="500" u="none" strike="noStrike">
                          <a:effectLst/>
                        </a:rPr>
                        <a:t>Azure AD</a:t>
                      </a:r>
                      <a:r>
                        <a:rPr lang="ja-JP" altLang="en-US" sz="500" u="none" strike="noStrike">
                          <a:effectLst/>
                        </a:rPr>
                        <a:t>内のユーザー情報の取得は可能です。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Microsoft</a:t>
                      </a:r>
                      <a:r>
                        <a:rPr lang="ja-JP" altLang="en-US" sz="500" u="none" strike="noStrike">
                          <a:effectLst/>
                        </a:rPr>
                        <a:t>社が</a:t>
                      </a:r>
                      <a:r>
                        <a:rPr lang="de-DE" sz="500" u="none" strike="noStrike">
                          <a:effectLst/>
                        </a:rPr>
                        <a:t>EntraID</a:t>
                      </a:r>
                      <a:r>
                        <a:rPr lang="ja-JP" altLang="en-US" sz="500" u="none" strike="noStrike">
                          <a:effectLst/>
                        </a:rPr>
                        <a:t>をサポート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631660574"/>
                  </a:ext>
                </a:extLst>
              </a:tr>
              <a:tr h="39057">
                <a:tc>
                  <a:txBody>
                    <a:bodyPr/>
                    <a:lstStyle/>
                    <a:p>
                      <a:pPr algn="r" fontAlgn="t"/>
                      <a:r>
                        <a:rPr lang="en-US" altLang="ja-JP" sz="500" u="none" strike="noStrike">
                          <a:effectLst/>
                        </a:rPr>
                        <a:t>3</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将来的に様々な製品を組み込みフルスクラッチ開発されたローカルシステム（</a:t>
                      </a:r>
                      <a:r>
                        <a:rPr lang="en-US" altLang="ja-JP" sz="500" u="none" strike="noStrike" dirty="0">
                          <a:effectLst/>
                        </a:rPr>
                        <a:t>MIQS</a:t>
                      </a:r>
                      <a:r>
                        <a:rPr lang="ja-JP" altLang="en-US" sz="500" u="none" strike="noStrike" dirty="0">
                          <a:effectLst/>
                        </a:rPr>
                        <a:t>）と連携する可能性があり、任意要件</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en-US" altLang="ja-JP" sz="500" u="none" strike="noStrike">
                          <a:effectLst/>
                        </a:rPr>
                        <a:t>Power Platform</a:t>
                      </a:r>
                      <a:r>
                        <a:rPr lang="ja-JP" altLang="en-US" sz="500" u="none" strike="noStrike">
                          <a:effectLst/>
                        </a:rPr>
                        <a:t>の</a:t>
                      </a:r>
                      <a:r>
                        <a:rPr lang="en-US" altLang="ja-JP" sz="500" u="none" strike="noStrike">
                          <a:effectLst/>
                        </a:rPr>
                        <a:t>Connector</a:t>
                      </a:r>
                      <a:r>
                        <a:rPr lang="ja-JP" altLang="en-US" sz="500" u="none" strike="noStrike">
                          <a:effectLst/>
                        </a:rPr>
                        <a:t>サポート対象はすべてサポート対象</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745579384"/>
                  </a:ext>
                </a:extLst>
              </a:tr>
              <a:tr h="637208">
                <a:tc>
                  <a:txBody>
                    <a:bodyPr/>
                    <a:lstStyle/>
                    <a:p>
                      <a:pPr algn="r" fontAlgn="ctr"/>
                      <a:r>
                        <a:rPr lang="en-US" altLang="ja-JP" sz="500" u="none" strike="noStrike">
                          <a:effectLst/>
                        </a:rPr>
                        <a:t>3</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nchor="ctr"/>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A6A6A6"/>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将来的に様々な製品を組み込みフルスクラッチ開発されたローカルシステム（</a:t>
                      </a:r>
                      <a:r>
                        <a:rPr lang="en-US" altLang="ja-JP" sz="500" u="none" strike="noStrike">
                          <a:effectLst/>
                        </a:rPr>
                        <a:t>MIQS</a:t>
                      </a:r>
                      <a:r>
                        <a:rPr lang="ja-JP" altLang="en-US" sz="500" u="none" strike="noStrike">
                          <a:effectLst/>
                        </a:rPr>
                        <a:t>）と連携する可能性があり、任意要件</a:t>
                      </a:r>
                      <a:endParaRPr lang="ja-JP" altLang="en-US" sz="500" b="0" i="0" u="none" strike="noStrike">
                        <a:solidFill>
                          <a:srgbClr val="A6A6A6"/>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Local Data Connector</a:t>
                      </a:r>
                      <a:r>
                        <a:rPr lang="ja-JP" altLang="en-US" sz="500" u="none" strike="noStrike">
                          <a:effectLst/>
                        </a:rPr>
                        <a:t>」オプションでオンプレの</a:t>
                      </a:r>
                      <a:r>
                        <a:rPr lang="en-US" altLang="ja-JP" sz="500" u="none" strike="noStrike">
                          <a:effectLst/>
                        </a:rPr>
                        <a:t>OracleDatabase</a:t>
                      </a:r>
                      <a:r>
                        <a:rPr lang="ja-JP" altLang="en-US" sz="500" u="none" strike="noStrike">
                          <a:effectLst/>
                        </a:rPr>
                        <a:t>と連携できます。</a:t>
                      </a:r>
                      <a:br>
                        <a:rPr lang="ja-JP" altLang="en-US" sz="500" u="none" strike="noStrike">
                          <a:effectLst/>
                        </a:rPr>
                      </a:br>
                      <a:r>
                        <a:rPr lang="ja-JP" altLang="en-US" sz="500" u="none" strike="noStrike">
                          <a:effectLst/>
                        </a:rPr>
                        <a:t>現在想定されている連携での操作等ございましたら、お聞かせください。</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ctr"/>
                      <a:r>
                        <a:rPr lang="de-DE" sz="500" u="none" strike="noStrike">
                          <a:effectLst/>
                        </a:rPr>
                        <a:t>Oracle</a:t>
                      </a:r>
                      <a:r>
                        <a:rPr lang="ja-JP" altLang="en-US" sz="500" u="none" strike="noStrike">
                          <a:effectLst/>
                        </a:rPr>
                        <a:t>と連携可能</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nchor="ctr"/>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Core Content</a:t>
                      </a:r>
                      <a:r>
                        <a:rPr lang="ja-JP" altLang="en-US" sz="500" u="none" strike="noStrike">
                          <a:effectLst/>
                        </a:rPr>
                        <a:t>も</a:t>
                      </a:r>
                      <a:r>
                        <a:rPr lang="en-US" altLang="ja-JP" sz="500" u="none" strike="noStrike">
                          <a:effectLst/>
                        </a:rPr>
                        <a:t>Content Management</a:t>
                      </a:r>
                      <a:r>
                        <a:rPr lang="ja-JP" altLang="en-US" sz="500" u="none" strike="noStrike">
                          <a:effectLst/>
                        </a:rPr>
                        <a:t>も標準的に</a:t>
                      </a:r>
                      <a:r>
                        <a:rPr lang="en-US" altLang="ja-JP" sz="500" u="none" strike="noStrike">
                          <a:effectLst/>
                        </a:rPr>
                        <a:t>SAP</a:t>
                      </a:r>
                      <a:r>
                        <a:rPr lang="ja-JP" altLang="en-US" sz="500" u="none" strike="noStrike">
                          <a:effectLst/>
                        </a:rPr>
                        <a:t>（</a:t>
                      </a:r>
                      <a:r>
                        <a:rPr lang="en-US" altLang="ja-JP" sz="500" u="none" strike="noStrike">
                          <a:effectLst/>
                        </a:rPr>
                        <a:t>SFSF</a:t>
                      </a:r>
                      <a:r>
                        <a:rPr lang="ja-JP" altLang="en-US" sz="500" u="none" strike="noStrike">
                          <a:effectLst/>
                        </a:rPr>
                        <a:t>含む）、</a:t>
                      </a:r>
                      <a:r>
                        <a:rPr lang="en-US" altLang="ja-JP" sz="500" u="none" strike="noStrike">
                          <a:effectLst/>
                        </a:rPr>
                        <a:t>SFDC</a:t>
                      </a:r>
                      <a:r>
                        <a:rPr lang="ja-JP" altLang="en-US" sz="500" u="none" strike="noStrike">
                          <a:effectLst/>
                        </a:rPr>
                        <a:t>、</a:t>
                      </a:r>
                      <a:r>
                        <a:rPr lang="en-US" altLang="ja-JP" sz="500" u="none" strike="noStrike">
                          <a:effectLst/>
                        </a:rPr>
                        <a:t>O365</a:t>
                      </a:r>
                      <a:r>
                        <a:rPr lang="ja-JP" altLang="en-US" sz="500" u="none" strike="noStrike">
                          <a:effectLst/>
                        </a:rPr>
                        <a:t>との連携が可能です。</a:t>
                      </a:r>
                      <a:br>
                        <a:rPr lang="ja-JP" altLang="en-US" sz="500" u="none" strike="noStrike">
                          <a:effectLst/>
                        </a:rPr>
                      </a:br>
                      <a:r>
                        <a:rPr lang="ja-JP" altLang="en-US" sz="500" u="none" strike="noStrike">
                          <a:effectLst/>
                        </a:rPr>
                        <a:t>フルスクラッチされたローカルシステムですと、標準的な連携機能ではなく、ご提供している</a:t>
                      </a:r>
                      <a:r>
                        <a:rPr lang="en-US" altLang="ja-JP" sz="500" u="none" strike="noStrike">
                          <a:effectLst/>
                        </a:rPr>
                        <a:t>API</a:t>
                      </a:r>
                      <a:r>
                        <a:rPr lang="ja-JP" altLang="en-US" sz="500" u="none" strike="noStrike">
                          <a:effectLst/>
                        </a:rPr>
                        <a:t>をベースに連携することになるかと存じます。</a:t>
                      </a:r>
                      <a:br>
                        <a:rPr lang="ja-JP" altLang="en-US" sz="500" u="none" strike="noStrike">
                          <a:effectLst/>
                        </a:rPr>
                      </a:br>
                      <a:r>
                        <a:rPr lang="ja-JP" altLang="en-US" sz="500" u="none" strike="noStrike">
                          <a:effectLst/>
                        </a:rPr>
                        <a:t>標準で連携が可能なシステムは、例えば</a:t>
                      </a:r>
                      <a:r>
                        <a:rPr lang="en-US" altLang="ja-JP" sz="500" u="none" strike="noStrike">
                          <a:effectLst/>
                        </a:rPr>
                        <a:t>SAP</a:t>
                      </a:r>
                      <a:r>
                        <a:rPr lang="ja-JP" altLang="en-US" sz="500" u="none" strike="noStrike">
                          <a:effectLst/>
                        </a:rPr>
                        <a:t>の調達の帳票に対して伝票の情報をメタデータとして一緒に取り込む機能などがございます。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862113353"/>
                  </a:ext>
                </a:extLst>
              </a:tr>
              <a:tr h="58586">
                <a:tc>
                  <a:txBody>
                    <a:bodyPr/>
                    <a:lstStyle/>
                    <a:p>
                      <a:pPr algn="r" fontAlgn="t"/>
                      <a:r>
                        <a:rPr lang="en-US" altLang="ja-JP" sz="500" u="none" strike="noStrike">
                          <a:effectLst/>
                        </a:rPr>
                        <a:t>4</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データ分析</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dirty="0">
                          <a:effectLst/>
                        </a:rPr>
                        <a:t>評価結果</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PowerBI</a:t>
                      </a:r>
                      <a:r>
                        <a:rPr lang="ja-JP" altLang="en-US" sz="500" u="none" strike="noStrike">
                          <a:effectLst/>
                        </a:rPr>
                        <a:t>で可能</a:t>
                      </a:r>
                      <a:endParaRPr lang="ja-JP" altLang="en-US" sz="5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2344105607"/>
                  </a:ext>
                </a:extLst>
              </a:tr>
              <a:tr h="998848">
                <a:tc>
                  <a:txBody>
                    <a:bodyPr/>
                    <a:lstStyle/>
                    <a:p>
                      <a:pPr algn="r" fontAlgn="ctr"/>
                      <a:r>
                        <a:rPr lang="en-US" altLang="ja-JP" sz="500" u="none" strike="noStrike">
                          <a:effectLst/>
                        </a:rPr>
                        <a:t>4</a:t>
                      </a:r>
                      <a:endParaRPr lang="en-US" altLang="ja-JP"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nchor="ctr"/>
                </a:tc>
                <a:tc>
                  <a:txBody>
                    <a:bodyPr/>
                    <a:lstStyle/>
                    <a:p>
                      <a:pPr algn="l" fontAlgn="t"/>
                      <a:r>
                        <a:rPr lang="ja-JP" altLang="en-US" sz="500" u="none" strike="noStrike">
                          <a:effectLst/>
                        </a:rPr>
                        <a:t>データ分析</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A5A5A5"/>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500" u="none" strike="noStrike">
                          <a:effectLst/>
                        </a:rPr>
                        <a:t>DocuWare</a:t>
                      </a:r>
                      <a:r>
                        <a:rPr lang="ja-JP" altLang="en-US" sz="500" u="none" strike="noStrike">
                          <a:effectLst/>
                        </a:rPr>
                        <a:t>自体にはデータ分析機能の搭載はありませんが、現在の文書のステータスからリアルタイムに条件に合う一覧表示を行うリスト機能はあります。</a:t>
                      </a:r>
                      <a:br>
                        <a:rPr lang="ja-JP" altLang="en-US" sz="500" u="none" strike="noStrike">
                          <a:effectLst/>
                        </a:rPr>
                      </a:br>
                      <a:r>
                        <a:rPr lang="ja-JP" altLang="en-US" sz="500" u="none" strike="noStrike">
                          <a:effectLst/>
                        </a:rPr>
                        <a:t>特定の条件下でのリストの</a:t>
                      </a:r>
                      <a:r>
                        <a:rPr lang="en-US" altLang="ja-JP" sz="500" u="none" strike="noStrike">
                          <a:effectLst/>
                        </a:rPr>
                        <a:t>CSV</a:t>
                      </a:r>
                      <a:r>
                        <a:rPr lang="ja-JP" altLang="en-US" sz="500" u="none" strike="noStrike">
                          <a:effectLst/>
                        </a:rPr>
                        <a:t>出力も可能ですので、分析に必要となるメタデータを</a:t>
                      </a:r>
                      <a:r>
                        <a:rPr lang="en-US" altLang="ja-JP" sz="500" u="none" strike="noStrike">
                          <a:effectLst/>
                        </a:rPr>
                        <a:t>DocuWare</a:t>
                      </a:r>
                      <a:r>
                        <a:rPr lang="ja-JP" altLang="en-US" sz="500" u="none" strike="noStrike">
                          <a:effectLst/>
                        </a:rPr>
                        <a:t>で保持いただくことで分析に活用いただくことができるかと考えます。</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500" u="none" strike="noStrike" dirty="0">
                          <a:effectLst/>
                        </a:rPr>
                        <a:t>PowerBI</a:t>
                      </a:r>
                      <a:r>
                        <a:rPr lang="ja-JP" altLang="en-US" sz="500" u="none" strike="noStrike" dirty="0">
                          <a:effectLst/>
                        </a:rPr>
                        <a:t>や</a:t>
                      </a:r>
                      <a:r>
                        <a:rPr lang="de-DE" sz="500" u="none" strike="noStrike" dirty="0">
                          <a:effectLst/>
                        </a:rPr>
                        <a:t>Power Apps</a:t>
                      </a:r>
                      <a:r>
                        <a:rPr lang="ja-JP" altLang="en-US" sz="500" u="none" strike="noStrike" dirty="0">
                          <a:effectLst/>
                        </a:rPr>
                        <a:t>を用いてデータ分析可能</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a:t>
                      </a:r>
                      <a:r>
                        <a:rPr lang="en-US" altLang="ja-JP" sz="500" u="none" strike="noStrike" dirty="0">
                          <a:effectLst/>
                        </a:rPr>
                        <a:t>2</a:t>
                      </a:r>
                      <a:r>
                        <a:rPr lang="ja-JP" altLang="en-US" sz="500" u="none" strike="noStrike" dirty="0">
                          <a:effectLst/>
                        </a:rPr>
                        <a:t>次選定でドロップしたため問い合わせせず）</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a:effectLst/>
                        </a:rPr>
                        <a:t>いずれもレポートの機能はありますが、レポートの出力が標準ではできません。</a:t>
                      </a:r>
                      <a:br>
                        <a:rPr lang="ja-JP" altLang="en-US" sz="500" u="none" strike="noStrike">
                          <a:effectLst/>
                        </a:rPr>
                      </a:br>
                      <a:r>
                        <a:rPr lang="ja-JP" altLang="en-US" sz="500" u="none" strike="noStrike">
                          <a:effectLst/>
                        </a:rPr>
                        <a:t>また、標準で用意している範囲のレポートのテンプレートとあっているか要件定義を推奨します。</a:t>
                      </a:r>
                      <a:br>
                        <a:rPr lang="ja-JP" altLang="en-US" sz="500" u="none" strike="noStrike">
                          <a:effectLst/>
                        </a:rPr>
                      </a:br>
                      <a:r>
                        <a:rPr lang="ja-JP" altLang="en-US" sz="500" u="none" strike="noStrike">
                          <a:effectLst/>
                        </a:rPr>
                        <a:t>例として、</a:t>
                      </a:r>
                      <a:r>
                        <a:rPr lang="en-US" altLang="ja-JP" sz="500" u="none" strike="noStrike">
                          <a:effectLst/>
                        </a:rPr>
                        <a:t>Core Content</a:t>
                      </a:r>
                      <a:r>
                        <a:rPr lang="ja-JP" altLang="en-US" sz="500" u="none" strike="noStrike">
                          <a:effectLst/>
                        </a:rPr>
                        <a:t>では共有文書のステータス一覧、文書に対するアクセス情報、</a:t>
                      </a:r>
                      <a:r>
                        <a:rPr lang="en-US" altLang="ja-JP" sz="500" u="none" strike="noStrike">
                          <a:effectLst/>
                        </a:rPr>
                        <a:t>HOLD</a:t>
                      </a:r>
                      <a:r>
                        <a:rPr lang="ja-JP" altLang="en-US" sz="500" u="none" strike="noStrike">
                          <a:effectLst/>
                        </a:rPr>
                        <a:t>、期限を設定することで自動削除とその報告などの内容をレポートとして表示できます。</a:t>
                      </a:r>
                      <a:br>
                        <a:rPr lang="ja-JP" altLang="en-US" sz="500" u="none" strike="noStrike">
                          <a:effectLst/>
                        </a:rPr>
                      </a:br>
                      <a:r>
                        <a:rPr lang="en-US" altLang="ja-JP" sz="500" u="none" strike="noStrike">
                          <a:effectLst/>
                        </a:rPr>
                        <a:t>Content Management</a:t>
                      </a:r>
                      <a:r>
                        <a:rPr lang="ja-JP" altLang="en-US" sz="500" u="none" strike="noStrike">
                          <a:effectLst/>
                        </a:rPr>
                        <a:t>ではもう少し細かいレベルまでレポートの内容を設定できます。</a:t>
                      </a:r>
                      <a:br>
                        <a:rPr lang="ja-JP" altLang="en-US" sz="500" u="none" strike="noStrike">
                          <a:effectLst/>
                        </a:rPr>
                      </a:br>
                      <a:r>
                        <a:rPr lang="ja-JP" altLang="en-US" sz="500" u="none" strike="noStrike">
                          <a:effectLst/>
                        </a:rPr>
                        <a:t>例示頂いた内容ですと、文書の利用頻度などは対応可能かと思いますが、文書検索の条件の傾向だけ標準でサポートするテンプレートなどの用意がありません。</a:t>
                      </a:r>
                      <a:endParaRPr lang="ja-JP" altLang="en-US" sz="5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500" u="none" strike="noStrike" dirty="0">
                          <a:effectLst/>
                        </a:rPr>
                        <a:t>　</a:t>
                      </a:r>
                      <a:endParaRPr lang="ja-JP" altLang="en-US" sz="5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435755777"/>
                  </a:ext>
                </a:extLst>
              </a:tr>
            </a:tbl>
          </a:graphicData>
        </a:graphic>
      </p:graphicFrame>
    </p:spTree>
    <p:extLst>
      <p:ext uri="{BB962C8B-B14F-4D97-AF65-F5344CB8AC3E}">
        <p14:creationId xmlns:p14="http://schemas.microsoft.com/office/powerpoint/2010/main" val="155695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EC0B3-F078-EB45-E5E7-7E71EFE313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821F30-227F-D1E6-C8DD-F52B665CE0C6}"/>
              </a:ext>
            </a:extLst>
          </p:cNvPr>
          <p:cNvSpPr>
            <a:spLocks noGrp="1"/>
          </p:cNvSpPr>
          <p:nvPr>
            <p:ph type="title"/>
          </p:nvPr>
        </p:nvSpPr>
        <p:spPr/>
        <p:txBody>
          <a:bodyPr/>
          <a:lstStyle/>
          <a:p>
            <a:r>
              <a:rPr lang="ja-JP" altLang="en-US" dirty="0"/>
              <a:t>他機能と運用要件</a:t>
            </a:r>
            <a:endParaRPr kumimoji="1" lang="ja-JP" altLang="en-US" dirty="0"/>
          </a:p>
        </p:txBody>
      </p:sp>
      <p:sp>
        <p:nvSpPr>
          <p:cNvPr id="4" name="コンテンツ プレースホルダー 3">
            <a:extLst>
              <a:ext uri="{FF2B5EF4-FFF2-40B4-BE49-F238E27FC236}">
                <a16:creationId xmlns:a16="http://schemas.microsoft.com/office/drawing/2014/main" id="{12A4334B-98C4-E605-4A18-925FB0AB5D9F}"/>
              </a:ext>
            </a:extLst>
          </p:cNvPr>
          <p:cNvSpPr>
            <a:spLocks noGrp="1"/>
          </p:cNvSpPr>
          <p:nvPr>
            <p:ph sz="quarter" idx="10"/>
          </p:nvPr>
        </p:nvSpPr>
        <p:spPr/>
        <p:txBody>
          <a:bodyPr/>
          <a:lstStyle/>
          <a:p>
            <a:r>
              <a:rPr lang="ja-JP" altLang="en-US" dirty="0"/>
              <a:t>運用（</a:t>
            </a:r>
            <a:r>
              <a:rPr lang="en-US" altLang="ja-JP" dirty="0"/>
              <a:t>OPEX</a:t>
            </a:r>
            <a:r>
              <a:rPr lang="ja-JP" altLang="en-US" dirty="0"/>
              <a:t>）はパッケージ導入なしのため、対応要員体制のみ</a:t>
            </a:r>
            <a:endParaRPr lang="en-US" altLang="ja-JP" dirty="0"/>
          </a:p>
          <a:p>
            <a:r>
              <a:rPr lang="en-US" altLang="ja-JP" dirty="0"/>
              <a:t>【</a:t>
            </a:r>
            <a:r>
              <a:rPr lang="ja-JP" altLang="en-US" dirty="0"/>
              <a:t>新アプリ</a:t>
            </a:r>
            <a:r>
              <a:rPr lang="en-US" altLang="ja-JP" dirty="0"/>
              <a:t>】</a:t>
            </a:r>
            <a:r>
              <a:rPr lang="ja-JP" altLang="en-US" dirty="0"/>
              <a:t>機能要件一覧 </a:t>
            </a:r>
            <a:r>
              <a:rPr lang="en-US" altLang="ja-JP" dirty="0"/>
              <a:t>V1.1.xlsx</a:t>
            </a:r>
            <a:r>
              <a:rPr lang="ja-JP" altLang="en-US" dirty="0"/>
              <a:t>　にコメント</a:t>
            </a:r>
            <a:endParaRPr lang="en-US" altLang="ja-JP" dirty="0"/>
          </a:p>
          <a:p>
            <a:r>
              <a:rPr lang="ja-JP" altLang="en-US" dirty="0"/>
              <a:t>気になるのは、</a:t>
            </a:r>
            <a:r>
              <a:rPr lang="en-US" altLang="ja-JP" dirty="0"/>
              <a:t>PDF</a:t>
            </a:r>
            <a:r>
              <a:rPr lang="ja-JP" altLang="en-US" dirty="0"/>
              <a:t>作成機能のみ（伝票内容と添付ファイルをまとめた印刷が必要となる場合、要件はさらに確認要）</a:t>
            </a:r>
            <a:endParaRPr lang="en-US" altLang="ja-JP" dirty="0"/>
          </a:p>
          <a:p>
            <a:r>
              <a:rPr lang="ja-JP" altLang="en-US" dirty="0"/>
              <a:t>性能考慮（管理対象のヴォリュームにより、</a:t>
            </a:r>
            <a:r>
              <a:rPr lang="en-US" altLang="ja-JP" dirty="0"/>
              <a:t>Dataverse</a:t>
            </a:r>
            <a:r>
              <a:rPr lang="ja-JP" altLang="en-US" dirty="0"/>
              <a:t>を利用せず、</a:t>
            </a:r>
            <a:r>
              <a:rPr lang="en-US" altLang="ja-JP" dirty="0" err="1"/>
              <a:t>Sqlserver</a:t>
            </a:r>
            <a:r>
              <a:rPr lang="ja-JP" altLang="en-US" dirty="0"/>
              <a:t>を利用する案がある、性能評価次第）</a:t>
            </a:r>
            <a:endParaRPr lang="en-US" altLang="ja-JP" dirty="0"/>
          </a:p>
          <a:p>
            <a:r>
              <a:rPr lang="ja-JP" altLang="en-US" dirty="0"/>
              <a:t>権限管理（</a:t>
            </a:r>
            <a:r>
              <a:rPr lang="en-US" altLang="ja-JP" dirty="0"/>
              <a:t>Notes</a:t>
            </a:r>
            <a:r>
              <a:rPr lang="ja-JP" altLang="en-US" dirty="0"/>
              <a:t>同等の権限設計が必要、</a:t>
            </a:r>
            <a:r>
              <a:rPr lang="en-US" altLang="ja-JP" dirty="0"/>
              <a:t>Vesta</a:t>
            </a:r>
            <a:r>
              <a:rPr lang="ja-JP" altLang="en-US" dirty="0"/>
              <a:t>再構築案が参考できる）</a:t>
            </a:r>
            <a:endParaRPr lang="en-US" altLang="ja-JP" dirty="0"/>
          </a:p>
        </p:txBody>
      </p:sp>
    </p:spTree>
    <p:extLst>
      <p:ext uri="{BB962C8B-B14F-4D97-AF65-F5344CB8AC3E}">
        <p14:creationId xmlns:p14="http://schemas.microsoft.com/office/powerpoint/2010/main" val="409178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68DB104-12ED-D112-3036-34227BB5C4EC}"/>
              </a:ext>
            </a:extLst>
          </p:cNvPr>
          <p:cNvSpPr>
            <a:spLocks noGrp="1"/>
          </p:cNvSpPr>
          <p:nvPr>
            <p:ph type="title"/>
          </p:nvPr>
        </p:nvSpPr>
        <p:spPr/>
        <p:txBody>
          <a:bodyPr/>
          <a:lstStyle/>
          <a:p>
            <a:r>
              <a:rPr lang="ja-JP" altLang="en-US" dirty="0"/>
              <a:t>備考</a:t>
            </a:r>
          </a:p>
        </p:txBody>
      </p:sp>
      <p:sp>
        <p:nvSpPr>
          <p:cNvPr id="5" name="テキスト プレースホルダー 4">
            <a:extLst>
              <a:ext uri="{FF2B5EF4-FFF2-40B4-BE49-F238E27FC236}">
                <a16:creationId xmlns:a16="http://schemas.microsoft.com/office/drawing/2014/main" id="{910CAE3A-DE80-5AF9-1E4D-958043698D67}"/>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D6E66D0A-1906-C32D-D013-7FAD2F68C624}"/>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263645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a:extLst>
              <a:ext uri="{FF2B5EF4-FFF2-40B4-BE49-F238E27FC236}">
                <a16:creationId xmlns:a16="http://schemas.microsoft.com/office/drawing/2014/main" id="{6CB35D49-9F77-109E-A703-D49C533F3B8F}"/>
              </a:ext>
            </a:extLst>
          </p:cNvPr>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3258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a:extLst>
              <a:ext uri="{FF2B5EF4-FFF2-40B4-BE49-F238E27FC236}">
                <a16:creationId xmlns:a16="http://schemas.microsoft.com/office/drawing/2014/main" id="{058654AD-93C6-783C-5653-C7049243967D}"/>
              </a:ext>
            </a:extLst>
          </p:cNvPr>
          <p:cNvSpPr txBox="1">
            <a:spLocks/>
          </p:cNvSpPr>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a:extLst>
              <a:ext uri="{FF2B5EF4-FFF2-40B4-BE49-F238E27FC236}">
                <a16:creationId xmlns:a16="http://schemas.microsoft.com/office/drawing/2014/main" id="{33393A36-E24A-58C7-5CEC-524FDD031F6C}"/>
              </a:ext>
            </a:extLst>
          </p:cNvPr>
          <p:cNvSpPr txBox="1">
            <a:spLocks/>
          </p:cNvSpPr>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a:extLst>
              <a:ext uri="{FF2B5EF4-FFF2-40B4-BE49-F238E27FC236}">
                <a16:creationId xmlns:a16="http://schemas.microsoft.com/office/drawing/2014/main" id="{BD79A659-3833-266F-B3CE-BCE60DDE2C39}"/>
              </a:ext>
            </a:extLst>
          </p:cNvPr>
          <p:cNvSpPr txBox="1">
            <a:spLocks/>
          </p:cNvSpPr>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a:extLst>
              <a:ext uri="{FF2B5EF4-FFF2-40B4-BE49-F238E27FC236}">
                <a16:creationId xmlns:a16="http://schemas.microsoft.com/office/drawing/2014/main" id="{6574C854-572F-C88C-23D5-AEDE6BB39B27}"/>
              </a:ext>
            </a:extLst>
          </p:cNvPr>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a:extLst>
              <a:ext uri="{FF2B5EF4-FFF2-40B4-BE49-F238E27FC236}">
                <a16:creationId xmlns:a16="http://schemas.microsoft.com/office/drawing/2014/main" id="{7EE27511-8BBA-E7F7-0154-35B46C0B4C74}"/>
              </a:ext>
            </a:extLst>
          </p:cNvPr>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a:extLst>
              <a:ext uri="{FF2B5EF4-FFF2-40B4-BE49-F238E27FC236}">
                <a16:creationId xmlns:a16="http://schemas.microsoft.com/office/drawing/2014/main" id="{0AC84E46-18A7-BC4F-294E-66082F046343}"/>
              </a:ext>
            </a:extLst>
          </p:cNvPr>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a:extLst>
              <a:ext uri="{FF2B5EF4-FFF2-40B4-BE49-F238E27FC236}">
                <a16:creationId xmlns:a16="http://schemas.microsoft.com/office/drawing/2014/main" id="{9886CCAC-6F6A-8227-56C3-362A64889CF3}"/>
              </a:ext>
            </a:extLst>
          </p:cNvPr>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a:extLst>
              <a:ext uri="{FF2B5EF4-FFF2-40B4-BE49-F238E27FC236}">
                <a16:creationId xmlns:a16="http://schemas.microsoft.com/office/drawing/2014/main" id="{A6E693BF-6B64-D68B-3847-815252693CC0}"/>
              </a:ext>
            </a:extLst>
          </p:cNvPr>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選定フローと評価項目に基づいて評価した結果、</a:t>
            </a:r>
            <a:r>
              <a:rPr lang="ja-JP" altLang="en-US" dirty="0">
                <a:latin typeface="Yu Gothic UI" panose="020B0500000000000000" pitchFamily="50" charset="-128"/>
                <a:ea typeface="Yu Gothic UI" panose="020B0500000000000000" pitchFamily="50" charset="-128"/>
              </a:rPr>
              <a:t>２</a:t>
            </a:r>
            <a:r>
              <a:rPr kumimoji="1" lang="ja-JP" altLang="en-US" dirty="0">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a:extLst>
              <a:ext uri="{FF2B5EF4-FFF2-40B4-BE49-F238E27FC236}">
                <a16:creationId xmlns:a16="http://schemas.microsoft.com/office/drawing/2014/main" id="{9A015FC9-95C4-CE47-EC39-47411E996BE9}"/>
              </a:ext>
            </a:extLst>
          </p:cNvPr>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a:extLst>
              <a:ext uri="{FF2B5EF4-FFF2-40B4-BE49-F238E27FC236}">
                <a16:creationId xmlns:a16="http://schemas.microsoft.com/office/drawing/2014/main" id="{22271734-5B58-298F-C5A2-E6C1C91FEB29}"/>
              </a:ext>
            </a:extLst>
          </p:cNvPr>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a:extLst>
              <a:ext uri="{FF2B5EF4-FFF2-40B4-BE49-F238E27FC236}">
                <a16:creationId xmlns:a16="http://schemas.microsoft.com/office/drawing/2014/main" id="{46AF8479-6D78-EA31-EFC3-2EDEDCF6E0FC}"/>
              </a:ext>
            </a:extLst>
          </p:cNvPr>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a:extLst>
              <a:ext uri="{FF2B5EF4-FFF2-40B4-BE49-F238E27FC236}">
                <a16:creationId xmlns:a16="http://schemas.microsoft.com/office/drawing/2014/main" id="{0A501B99-0393-F8E2-1B2F-55D8EA7468FC}"/>
              </a:ext>
            </a:extLst>
          </p:cNvPr>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a:extLst>
              <a:ext uri="{FF2B5EF4-FFF2-40B4-BE49-F238E27FC236}">
                <a16:creationId xmlns:a16="http://schemas.microsoft.com/office/drawing/2014/main" id="{82645857-E7A7-2533-4C67-E67EB72FB0E7}"/>
              </a:ext>
            </a:extLst>
          </p:cNvPr>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a:extLst>
              <a:ext uri="{FF2B5EF4-FFF2-40B4-BE49-F238E27FC236}">
                <a16:creationId xmlns:a16="http://schemas.microsoft.com/office/drawing/2014/main" id="{1512C7D9-6A24-B7F1-4B67-ED2676EE7A68}"/>
              </a:ext>
            </a:extLst>
          </p:cNvPr>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a:extLst>
              <a:ext uri="{FF2B5EF4-FFF2-40B4-BE49-F238E27FC236}">
                <a16:creationId xmlns:a16="http://schemas.microsoft.com/office/drawing/2014/main" id="{1BC04006-426F-94A9-D2F0-5FC9196DDFB6}"/>
              </a:ext>
            </a:extLst>
          </p:cNvPr>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a:extLst>
              <a:ext uri="{FF2B5EF4-FFF2-40B4-BE49-F238E27FC236}">
                <a16:creationId xmlns:a16="http://schemas.microsoft.com/office/drawing/2014/main" id="{97E91579-7FA0-FD8E-78BF-57A5B520A2C4}"/>
              </a:ext>
            </a:extLst>
          </p:cNvPr>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extLst>
      <p:ext uri="{BB962C8B-B14F-4D97-AF65-F5344CB8AC3E}">
        <p14:creationId xmlns:p14="http://schemas.microsoft.com/office/powerpoint/2010/main" val="41105323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プレゼンテーション1" id="{8745F967-B2F3-4EA6-99AF-9B454F0076DA}" vid="{593FC992-7FEC-446F-B459-DB7535F12877}"/>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プレゼンテーション1" id="{8745F967-B2F3-4EA6-99AF-9B454F0076DA}" vid="{3D5D5D83-62E7-4AF6-BCF1-7BF27C7A31E6}"/>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T Template_A4_J.pptx" id="{6F5BFB66-4361-42A8-B842-A0A3AD3032EF}" vid="{D3765FD4-9D4A-4E3D-8B8F-18ADE3BA1DA2}"/>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1EB569-1790-46AF-B846-C3C8AF03910D}">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7eb0311d-c1a1-4e14-8f6e-1e58ca6d4cc3"/>
    <ds:schemaRef ds:uri="http://purl.org/dc/terms/"/>
  </ds:schemaRefs>
</ds:datastoreItem>
</file>

<file path=customXml/itemProps2.xml><?xml version="1.0" encoding="utf-8"?>
<ds:datastoreItem xmlns:ds="http://schemas.openxmlformats.org/officeDocument/2006/customXml" ds:itemID="{BCB922EE-95E3-497F-8326-C2ABF66A4B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acf4b-b80a-47bc-9c5c-11234d21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16C17B-9ACF-4273-9EF4-F7A543FAF213}">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emplate>MCG_jp_rev1</Template>
  <TotalTime>1318</TotalTime>
  <Words>4767</Words>
  <Application>Microsoft Office PowerPoint</Application>
  <PresentationFormat>ワイド画面</PresentationFormat>
  <Paragraphs>565</Paragraphs>
  <Slides>11</Slides>
  <Notes>5</Notes>
  <HiddenSlides>0</HiddenSlides>
  <MMClips>0</MMClips>
  <ScaleCrop>false</ScaleCrop>
  <HeadingPairs>
    <vt:vector size="8" baseType="variant">
      <vt:variant>
        <vt:lpstr>使用されているフォント</vt:lpstr>
      </vt:variant>
      <vt:variant>
        <vt:i4>7</vt:i4>
      </vt:variant>
      <vt:variant>
        <vt:lpstr>テーマ</vt:lpstr>
      </vt:variant>
      <vt:variant>
        <vt:i4>5</vt:i4>
      </vt:variant>
      <vt:variant>
        <vt:lpstr>埋め込まれた OLE サーバー</vt:lpstr>
      </vt:variant>
      <vt:variant>
        <vt:i4>1</vt:i4>
      </vt:variant>
      <vt:variant>
        <vt:lpstr>スライド タイトル</vt:lpstr>
      </vt:variant>
      <vt:variant>
        <vt:i4>11</vt:i4>
      </vt:variant>
    </vt:vector>
  </HeadingPairs>
  <TitlesOfParts>
    <vt:vector size="24" baseType="lpstr">
      <vt:lpstr>Yu Gothic UI</vt:lpstr>
      <vt:lpstr>游ゴシック</vt:lpstr>
      <vt:lpstr>Arial</vt:lpstr>
      <vt:lpstr>Calibri</vt:lpstr>
      <vt:lpstr>Calibri Light</vt:lpstr>
      <vt:lpstr>Verdana</vt:lpstr>
      <vt:lpstr>Wingdings</vt:lpstr>
      <vt:lpstr>1_Confidential_Main template_Blue and Cool gray</vt:lpstr>
      <vt:lpstr>2_Main template_Blue and Cool gray</vt:lpstr>
      <vt:lpstr>DT Template_A4_J_202201</vt:lpstr>
      <vt:lpstr>DT Template_16:9_J_202201</vt:lpstr>
      <vt:lpstr>2_DT Template_16:9_J_202201</vt:lpstr>
      <vt:lpstr>think-cellスライド</vt:lpstr>
      <vt:lpstr>GCJ案 Docuware代替案</vt:lpstr>
      <vt:lpstr>考え方</vt:lpstr>
      <vt:lpstr>提案（FileをDataverse にStoreage案）</vt:lpstr>
      <vt:lpstr>評価結果</vt:lpstr>
      <vt:lpstr>評価結果</vt:lpstr>
      <vt:lpstr>評価結果</vt:lpstr>
      <vt:lpstr>他機能と運用要件</vt:lpstr>
      <vt:lpstr>備考</vt:lpstr>
      <vt:lpstr>【ソリューション選定】選定フローと結果</vt:lpstr>
      <vt:lpstr>【ソリューション選定】評価結果の共有</vt:lpstr>
      <vt:lpstr>【ソリューション選定】今後の流れ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Administrator</dc:creator>
  <cp:keywords/>
  <dc:description/>
  <cp:lastModifiedBy>he zhendong/0494938/何　振東</cp:lastModifiedBy>
  <cp:revision>9</cp:revision>
  <dcterms:created xsi:type="dcterms:W3CDTF">2023-05-25T05:41:10Z</dcterms:created>
  <dcterms:modified xsi:type="dcterms:W3CDTF">2025-08-06T01:20:59Z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_SourceUrl">
    <vt:lpwstr/>
  </property>
  <property fmtid="{D5CDD505-2E9C-101B-9397-08002B2CF9AE}" pid="16" name="_SharedFileIndex">
    <vt:lpwstr/>
  </property>
  <property fmtid="{D5CDD505-2E9C-101B-9397-08002B2CF9AE}" pid="17" name="ComplianceAssetId">
    <vt:lpwstr/>
  </property>
  <property fmtid="{D5CDD505-2E9C-101B-9397-08002B2CF9AE}" pid="18" name="TemplateUrl">
    <vt:lpwstr/>
  </property>
  <property fmtid="{D5CDD505-2E9C-101B-9397-08002B2CF9AE}" pid="19" name="_ExtendedDescription">
    <vt:lpwstr/>
  </property>
</Properties>
</file>