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19"/>
  </p:notesMasterIdLst>
  <p:handoutMasterIdLst>
    <p:handoutMasterId r:id="rId20"/>
  </p:handoutMasterIdLst>
  <p:sldIdLst>
    <p:sldId id="2147479371" r:id="rId9"/>
    <p:sldId id="2147479372" r:id="rId10"/>
    <p:sldId id="2147479373" r:id="rId11"/>
    <p:sldId id="2147479374" r:id="rId12"/>
    <p:sldId id="2147479375" r:id="rId13"/>
    <p:sldId id="2147479376" r:id="rId14"/>
    <p:sldId id="2147479370" r:id="rId15"/>
    <p:sldId id="2147479369" r:id="rId16"/>
    <p:sldId id="2147479367" r:id="rId17"/>
    <p:sldId id="2147479366" r:id="rId18"/>
  </p:sldIdLst>
  <p:sldSz cx="12192000" cy="6858000"/>
  <p:notesSz cx="6858000" cy="9144000"/>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372"/>
            <p14:sldId id="2147479373"/>
            <p14:sldId id="2147479374"/>
            <p14:sldId id="2147479375"/>
            <p14:sldId id="2147479376"/>
            <p14:sldId id="2147479370"/>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7073" autoAdjust="0"/>
  </p:normalViewPr>
  <p:slideViewPr>
    <p:cSldViewPr snapToGrid="0">
      <p:cViewPr>
        <p:scale>
          <a:sx n="150" d="100"/>
          <a:sy n="150" d="100"/>
        </p:scale>
        <p:origin x="1954" y="11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2025/8/7</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2025/8/7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171031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173243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3088575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1.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4.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1.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1.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1.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1.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1.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1.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1.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1.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4.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7.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xml"/><Relationship Id="rId16" Type="http://schemas.openxmlformats.org/officeDocument/2006/relationships/image" Target="../media/image22.svg"/><Relationship Id="rId1" Type="http://schemas.openxmlformats.org/officeDocument/2006/relationships/slideLayout" Target="../slideLayouts/slideLayout3.xml"/><Relationship Id="rId6" Type="http://schemas.openxmlformats.org/officeDocument/2006/relationships/hyperlink" Target="https://www.azurecurve.co.uk/2024/03/page/3/?wptheme=azurecurve"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8.png"/><Relationship Id="rId14" Type="http://schemas.openxmlformats.org/officeDocument/2006/relationships/hyperlink" Target="https://jldexcelsp.blogspot.com/2014/12/la-ultima-actualizacion-de-exce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title"/>
          </p:nvPr>
        </p:nvSpPr>
        <p:spPr/>
        <p:txBody>
          <a:bodyPr/>
          <a:lstStyle/>
          <a:p>
            <a:r>
              <a:rPr lang="en-US" altLang="ja-JP" dirty="0"/>
              <a:t>GCJ</a:t>
            </a:r>
            <a:r>
              <a:rPr lang="ja-JP" altLang="en-US" dirty="0"/>
              <a:t>案</a:t>
            </a:r>
            <a:br>
              <a:rPr lang="en-US" altLang="ja-JP" dirty="0"/>
            </a:br>
            <a:r>
              <a:rPr lang="en-US" altLang="ja-JP" dirty="0"/>
              <a:t>Power Platform + PowerApps</a:t>
            </a:r>
            <a:endParaRPr lang="ja-JP" altLang="en-US" sz="4000" b="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body" sz="quarter" idx="11"/>
          </p:nvPr>
        </p:nvSpPr>
        <p:spPr/>
        <p:txBody>
          <a:bodyPr/>
          <a:lstStyle/>
          <a:p>
            <a:r>
              <a:rPr lang="en-US" altLang="ja-JP" dirty="0" err="1"/>
              <a:t>Docuware</a:t>
            </a:r>
            <a:r>
              <a:rPr lang="ja-JP" altLang="en-US" dirty="0"/>
              <a:t>代替案</a:t>
            </a:r>
          </a:p>
        </p:txBody>
      </p:sp>
      <p:sp>
        <p:nvSpPr>
          <p:cNvPr id="6" name="テキスト プレースホルダー 5">
            <a:extLst>
              <a:ext uri="{FF2B5EF4-FFF2-40B4-BE49-F238E27FC236}">
                <a16:creationId xmlns:a16="http://schemas.microsoft.com/office/drawing/2014/main" id="{D0792852-5D28-AF09-780C-2F03217DD214}"/>
              </a:ext>
            </a:extLst>
          </p:cNvPr>
          <p:cNvSpPr>
            <a:spLocks noGrp="1"/>
          </p:cNvSpPr>
          <p:nvPr>
            <p:ph type="body" sz="quarter" idx="17"/>
          </p:nvPr>
        </p:nvSpPr>
        <p:spPr/>
        <p:txBody>
          <a:bodyPr/>
          <a:lstStyle/>
          <a:p>
            <a:endParaRPr lang="ja-JP" altLang="en-US" dirty="0"/>
          </a:p>
        </p:txBody>
      </p:sp>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199967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lstStyle/>
          <a:p>
            <a:r>
              <a:rPr kumimoji="1" lang="ja-JP" altLang="en-US" dirty="0"/>
              <a:t>考え方</a:t>
            </a:r>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5" y="624595"/>
            <a:ext cx="11490793" cy="582700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en-US" altLang="ja-JP" dirty="0" err="1">
                <a:latin typeface="Yu Gothic UI" panose="020B0500000000000000" pitchFamily="50" charset="-128"/>
                <a:ea typeface="Yu Gothic UI" panose="020B0500000000000000" pitchFamily="50" charset="-128"/>
              </a:rPr>
              <a:t>NotesApps</a:t>
            </a:r>
            <a:r>
              <a:rPr lang="ja-JP" altLang="en-US" dirty="0">
                <a:latin typeface="Yu Gothic UI" panose="020B0500000000000000" pitchFamily="50" charset="-128"/>
                <a:ea typeface="Yu Gothic UI" panose="020B0500000000000000" pitchFamily="50" charset="-128"/>
              </a:rPr>
              <a:t>を</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へ切り返す背景で、対面の説明と事後の資料共有の元に、下記の要件理解＋提案方針に考えられる。</a:t>
            </a:r>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背景：</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ユーザーは</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を移行する必要があります。この</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は特定の伝票を管理しており、伝票には定型項目と添付ファイルが含まれます。</a:t>
            </a: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現在のベンダーは、</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が実現不可能だと考え、いくつかのパッケージを評価しました。</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パッケージソリューションを採用した場合でも、</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にはオンライン編集、プロセス制御、ファイルダウンロードなど、解決すべきシステム要件がいくつかあります。</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は運用コストが高すぎると考えています。つまり、ライセンス費用が非常に高いということです。これは驚くことではありません。</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上記の</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4</a:t>
            </a:r>
            <a:r>
              <a:rPr lang="ja-JP" altLang="en-US" dirty="0">
                <a:latin typeface="Yu Gothic UI" panose="020B0500000000000000" pitchFamily="50" charset="-128"/>
                <a:ea typeface="Yu Gothic UI" panose="020B0500000000000000" pitchFamily="50" charset="-128"/>
              </a:rPr>
              <a:t>に基づき、私は技術的な観点から</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のみで実現可能性を評価する</a:t>
            </a:r>
            <a:endParaRPr lang="en-US" altLang="ja-JP" dirty="0">
              <a:latin typeface="Yu Gothic UI" panose="020B0500000000000000" pitchFamily="50" charset="-128"/>
              <a:ea typeface="Yu Gothic UI" panose="020B0500000000000000" pitchFamily="50" charset="-128"/>
            </a:endParaRPr>
          </a:p>
          <a:p>
            <a:pPr algn="l"/>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方針：</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機能要件、システム要件を満たす前提で、できる限り外部システムの導入を抑える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すでに契約済みの</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Office365</a:t>
            </a:r>
            <a:r>
              <a:rPr lang="ja-JP" altLang="en-US" dirty="0">
                <a:latin typeface="Yu Gothic UI" panose="020B0500000000000000" pitchFamily="50" charset="-128"/>
                <a:ea typeface="Yu Gothic UI" panose="020B0500000000000000" pitchFamily="50" charset="-128"/>
              </a:rPr>
              <a:t>以外に使わない提案をする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この提案の要件満たす性をチェックする</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4138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512856" y="391903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549207471"/>
              </p:ext>
            </p:extLst>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Download</a:t>
            </a:r>
            <a:r>
              <a:rPr lang="ja-JP" altLang="en-US" sz="1200" dirty="0">
                <a:solidFill>
                  <a:schemeClr val="accent2">
                    <a:lumMod val="60000"/>
                    <a:lumOff val="40000"/>
                  </a:schemeClr>
                </a:solidFill>
              </a:rPr>
              <a:t> </a:t>
            </a:r>
            <a:r>
              <a:rPr lang="en-US" altLang="ja-JP" sz="1200" dirty="0">
                <a:solidFill>
                  <a:schemeClr val="accent2">
                    <a:lumMod val="60000"/>
                    <a:lumOff val="40000"/>
                  </a:schemeClr>
                </a:solidFill>
              </a:rPr>
              <a:t>request</a:t>
            </a:r>
            <a:endParaRPr kumimoji="1" lang="ja-JP" altLang="en-US" sz="900" dirty="0">
              <a:solidFill>
                <a:schemeClr val="accent2">
                  <a:lumMod val="60000"/>
                  <a:lumOff val="40000"/>
                </a:schemeClr>
              </a:solidFill>
            </a:endParaRPr>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301503" cy="646331"/>
          </a:xfrm>
          <a:prstGeom prst="rect">
            <a:avLst/>
          </a:prstGeom>
          <a:noFill/>
        </p:spPr>
        <p:txBody>
          <a:bodyPr wrap="square" rtlCol="0">
            <a:spAutoFit/>
          </a:bodyPr>
          <a:lstStyle/>
          <a:p>
            <a:pPr algn="ctr"/>
            <a:r>
              <a:rPr lang="ja-JP" altLang="en-US" sz="1200" dirty="0">
                <a:solidFill>
                  <a:schemeClr val="accent2">
                    <a:lumMod val="60000"/>
                    <a:lumOff val="40000"/>
                  </a:schemeClr>
                </a:solidFill>
              </a:rPr>
              <a:t>複数ファイルを取得し、</a:t>
            </a:r>
            <a:r>
              <a:rPr lang="en-US" altLang="ja-JP" sz="1200" dirty="0">
                <a:solidFill>
                  <a:schemeClr val="accent2">
                    <a:lumMod val="60000"/>
                    <a:lumOff val="40000"/>
                  </a:schemeClr>
                </a:solidFill>
              </a:rPr>
              <a:t>Zip</a:t>
            </a:r>
            <a:r>
              <a:rPr lang="ja-JP" altLang="en-US" sz="1200" dirty="0">
                <a:solidFill>
                  <a:schemeClr val="accent2">
                    <a:lumMod val="60000"/>
                    <a:lumOff val="40000"/>
                  </a:schemeClr>
                </a:solidFill>
              </a:rPr>
              <a:t>にする</a:t>
            </a:r>
            <a:endParaRPr kumimoji="1" lang="ja-JP" altLang="en-US" sz="900" dirty="0">
              <a:solidFill>
                <a:schemeClr val="accent2">
                  <a:lumMod val="60000"/>
                  <a:lumOff val="40000"/>
                </a:schemeClr>
              </a:solidFill>
            </a:endParaRPr>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Zip Download</a:t>
            </a:r>
            <a:endParaRPr kumimoji="1" lang="ja-JP" altLang="en-US" sz="900" dirty="0">
              <a:solidFill>
                <a:schemeClr val="accent2">
                  <a:lumMod val="60000"/>
                  <a:lumOff val="40000"/>
                </a:schemeClr>
              </a:solidFill>
            </a:endParaRPr>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68242" y="6269947"/>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Tree>
    <p:extLst>
      <p:ext uri="{BB962C8B-B14F-4D97-AF65-F5344CB8AC3E}">
        <p14:creationId xmlns:p14="http://schemas.microsoft.com/office/powerpoint/2010/main" val="2273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8" name="コンテンツ プレースホルダー 7">
            <a:extLst>
              <a:ext uri="{FF2B5EF4-FFF2-40B4-BE49-F238E27FC236}">
                <a16:creationId xmlns:a16="http://schemas.microsoft.com/office/drawing/2014/main" id="{FC6A1CC2-F27F-444B-70E2-E370892063D9}"/>
              </a:ext>
            </a:extLst>
          </p:cNvPr>
          <p:cNvGraphicFramePr>
            <a:graphicFrameLocks noGrp="1"/>
          </p:cNvGraphicFramePr>
          <p:nvPr>
            <p:ph sz="quarter" idx="10"/>
            <p:extLst>
              <p:ext uri="{D42A27DB-BD31-4B8C-83A1-F6EECF244321}">
                <p14:modId xmlns:p14="http://schemas.microsoft.com/office/powerpoint/2010/main" val="2636041401"/>
              </p:ext>
            </p:extLst>
          </p:nvPr>
        </p:nvGraphicFramePr>
        <p:xfrm>
          <a:off x="375920" y="662940"/>
          <a:ext cx="11526519" cy="2696576"/>
        </p:xfrm>
        <a:graphic>
          <a:graphicData uri="http://schemas.openxmlformats.org/drawingml/2006/table">
            <a:tbl>
              <a:tblPr firstRow="1" bandRow="1">
                <a:tableStyleId>{5C22544A-7EE6-4342-B048-85BDC9FD1C3A}</a:tableStyleId>
              </a:tblPr>
              <a:tblGrid>
                <a:gridCol w="301534">
                  <a:extLst>
                    <a:ext uri="{9D8B030D-6E8A-4147-A177-3AD203B41FA5}">
                      <a16:colId xmlns:a16="http://schemas.microsoft.com/office/drawing/2014/main" val="1982189612"/>
                    </a:ext>
                  </a:extLst>
                </a:gridCol>
                <a:gridCol w="301534">
                  <a:extLst>
                    <a:ext uri="{9D8B030D-6E8A-4147-A177-3AD203B41FA5}">
                      <a16:colId xmlns:a16="http://schemas.microsoft.com/office/drawing/2014/main" val="3918235231"/>
                    </a:ext>
                  </a:extLst>
                </a:gridCol>
                <a:gridCol w="861436">
                  <a:extLst>
                    <a:ext uri="{9D8B030D-6E8A-4147-A177-3AD203B41FA5}">
                      <a16:colId xmlns:a16="http://schemas.microsoft.com/office/drawing/2014/main" val="408159082"/>
                    </a:ext>
                  </a:extLst>
                </a:gridCol>
                <a:gridCol w="1263112">
                  <a:extLst>
                    <a:ext uri="{9D8B030D-6E8A-4147-A177-3AD203B41FA5}">
                      <a16:colId xmlns:a16="http://schemas.microsoft.com/office/drawing/2014/main" val="2884601580"/>
                    </a:ext>
                  </a:extLst>
                </a:gridCol>
                <a:gridCol w="1449091">
                  <a:extLst>
                    <a:ext uri="{9D8B030D-6E8A-4147-A177-3AD203B41FA5}">
                      <a16:colId xmlns:a16="http://schemas.microsoft.com/office/drawing/2014/main" val="3024509838"/>
                    </a:ext>
                  </a:extLst>
                </a:gridCol>
                <a:gridCol w="666427">
                  <a:extLst>
                    <a:ext uri="{9D8B030D-6E8A-4147-A177-3AD203B41FA5}">
                      <a16:colId xmlns:a16="http://schemas.microsoft.com/office/drawing/2014/main" val="3981495328"/>
                    </a:ext>
                  </a:extLst>
                </a:gridCol>
                <a:gridCol w="493431">
                  <a:extLst>
                    <a:ext uri="{9D8B030D-6E8A-4147-A177-3AD203B41FA5}">
                      <a16:colId xmlns:a16="http://schemas.microsoft.com/office/drawing/2014/main" val="3316310070"/>
                    </a:ext>
                  </a:extLst>
                </a:gridCol>
                <a:gridCol w="500658">
                  <a:extLst>
                    <a:ext uri="{9D8B030D-6E8A-4147-A177-3AD203B41FA5}">
                      <a16:colId xmlns:a16="http://schemas.microsoft.com/office/drawing/2014/main" val="1218845175"/>
                    </a:ext>
                  </a:extLst>
                </a:gridCol>
                <a:gridCol w="500658">
                  <a:extLst>
                    <a:ext uri="{9D8B030D-6E8A-4147-A177-3AD203B41FA5}">
                      <a16:colId xmlns:a16="http://schemas.microsoft.com/office/drawing/2014/main" val="1038031113"/>
                    </a:ext>
                  </a:extLst>
                </a:gridCol>
                <a:gridCol w="500658">
                  <a:extLst>
                    <a:ext uri="{9D8B030D-6E8A-4147-A177-3AD203B41FA5}">
                      <a16:colId xmlns:a16="http://schemas.microsoft.com/office/drawing/2014/main" val="1107819559"/>
                    </a:ext>
                  </a:extLst>
                </a:gridCol>
                <a:gridCol w="616060">
                  <a:extLst>
                    <a:ext uri="{9D8B030D-6E8A-4147-A177-3AD203B41FA5}">
                      <a16:colId xmlns:a16="http://schemas.microsoft.com/office/drawing/2014/main" val="1595168700"/>
                    </a:ext>
                  </a:extLst>
                </a:gridCol>
                <a:gridCol w="604434">
                  <a:extLst>
                    <a:ext uri="{9D8B030D-6E8A-4147-A177-3AD203B41FA5}">
                      <a16:colId xmlns:a16="http://schemas.microsoft.com/office/drawing/2014/main" val="3048166882"/>
                    </a:ext>
                  </a:extLst>
                </a:gridCol>
                <a:gridCol w="612183">
                  <a:extLst>
                    <a:ext uri="{9D8B030D-6E8A-4147-A177-3AD203B41FA5}">
                      <a16:colId xmlns:a16="http://schemas.microsoft.com/office/drawing/2014/main" val="3572018992"/>
                    </a:ext>
                  </a:extLst>
                </a:gridCol>
                <a:gridCol w="1015139">
                  <a:extLst>
                    <a:ext uri="{9D8B030D-6E8A-4147-A177-3AD203B41FA5}">
                      <a16:colId xmlns:a16="http://schemas.microsoft.com/office/drawing/2014/main" val="3674376023"/>
                    </a:ext>
                  </a:extLst>
                </a:gridCol>
                <a:gridCol w="1840164">
                  <a:extLst>
                    <a:ext uri="{9D8B030D-6E8A-4147-A177-3AD203B41FA5}">
                      <a16:colId xmlns:a16="http://schemas.microsoft.com/office/drawing/2014/main" val="227073639"/>
                    </a:ext>
                  </a:extLst>
                </a:gridCol>
              </a:tblGrid>
              <a:tr h="46445">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196407">
                <a:tc>
                  <a:txBody>
                    <a:bodyPr/>
                    <a:lstStyle/>
                    <a:p>
                      <a:pPr algn="l" fontAlgn="t"/>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大項目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小項目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評価結果・コメント</a:t>
                      </a:r>
                      <a:br>
                        <a:rPr lang="ja-JP" altLang="en-US" sz="800" u="none" strike="noStrike">
                          <a:effectLst/>
                        </a:rPr>
                      </a:br>
                      <a:r>
                        <a:rPr lang="ja-JP" altLang="en-US" sz="800" u="none" strike="noStrike">
                          <a:effectLst/>
                        </a:rPr>
                        <a:t>○：要件を十分満たす</a:t>
                      </a:r>
                      <a:br>
                        <a:rPr lang="ja-JP" altLang="en-US" sz="800" u="none" strike="noStrike">
                          <a:effectLst/>
                        </a:rPr>
                      </a:br>
                      <a:r>
                        <a:rPr lang="ja-JP" altLang="en-US" sz="800" u="none" strike="noStrike">
                          <a:effectLst/>
                        </a:rPr>
                        <a:t>△：要件を満たすか情報が不十分</a:t>
                      </a:r>
                      <a:br>
                        <a:rPr lang="ja-JP" altLang="en-US" sz="800" u="none" strike="noStrike">
                          <a:effectLst/>
                        </a:rPr>
                      </a:br>
                      <a:r>
                        <a:rPr lang="en-US" altLang="ja-JP" sz="800" u="none" strike="noStrike">
                          <a:effectLst/>
                        </a:rPr>
                        <a:t>×</a:t>
                      </a:r>
                      <a:r>
                        <a:rPr lang="ja-JP" altLang="en-US" sz="800" u="none" strike="noStrike">
                          <a:effectLst/>
                        </a:rPr>
                        <a:t>：要件を十分満たせない</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SharePoint Online</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Aras Innovator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ServiceNow</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OpenText Content Management</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800" u="none" strike="noStrike">
                          <a:effectLst/>
                        </a:rPr>
                        <a:t>GCJ Power Platform/Office　365案</a:t>
                      </a:r>
                      <a:endParaRPr 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136316">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文書作成</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文書の複製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作成されたトランザクションデータ（文書）をコピーして、一部の項目だけを変更し新規文書として登録できること</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　</a:t>
                      </a:r>
                      <a:r>
                        <a:rPr lang="de-DE" sz="800" u="none" strike="noStrike">
                          <a:effectLst/>
                        </a:rPr>
                        <a:t>Power Automate</a:t>
                      </a:r>
                      <a:r>
                        <a:rPr lang="ja-JP" altLang="en-US" sz="800" u="none" strike="noStrike">
                          <a:effectLst/>
                        </a:rPr>
                        <a:t>の</a:t>
                      </a:r>
                      <a:r>
                        <a:rPr lang="de-DE" sz="800" u="none" strike="noStrike">
                          <a:effectLst/>
                        </a:rPr>
                        <a:t>Flow</a:t>
                      </a:r>
                      <a:r>
                        <a:rPr lang="ja-JP" altLang="en-US" sz="800" u="none" strike="noStrike">
                          <a:effectLst/>
                        </a:rPr>
                        <a:t>で実装。簡単ならば、</a:t>
                      </a:r>
                      <a:r>
                        <a:rPr lang="de-DE" sz="800" u="none" strike="noStrike">
                          <a:effectLst/>
                        </a:rPr>
                        <a:t>Power Apps</a:t>
                      </a:r>
                      <a:r>
                        <a:rPr lang="ja-JP" altLang="en-US" sz="800" u="none" strike="noStrike">
                          <a:effectLst/>
                        </a:rPr>
                        <a:t>のみでも可能。</a:t>
                      </a:r>
                      <a:endParaRPr lang="ja-JP" altLang="en-US" sz="8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91381">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差戻</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WF</a:t>
                      </a:r>
                      <a:r>
                        <a:rPr lang="ja-JP" altLang="en-US" sz="800" u="none" strike="noStrike" dirty="0">
                          <a:effectLst/>
                        </a:rPr>
                        <a:t>の差し戻し機能について、指定の</a:t>
                      </a:r>
                      <a:r>
                        <a:rPr lang="en-US" altLang="ja-JP" sz="800" u="none" strike="noStrike" dirty="0">
                          <a:effectLst/>
                        </a:rPr>
                        <a:t>WF</a:t>
                      </a:r>
                      <a:r>
                        <a:rPr lang="ja-JP" altLang="en-US" sz="800" u="none" strike="noStrike" dirty="0">
                          <a:effectLst/>
                        </a:rPr>
                        <a:t>申請先に差し戻すこと可能か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91381">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多段階</a:t>
                      </a:r>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ワークフローの確認先を最大</a:t>
                      </a:r>
                      <a:r>
                        <a:rPr lang="en-US" altLang="ja-JP" sz="800" u="none" strike="noStrike" dirty="0">
                          <a:effectLst/>
                        </a:rPr>
                        <a:t>10</a:t>
                      </a:r>
                      <a:r>
                        <a:rPr lang="ja-JP" altLang="en-US" sz="800" u="none" strike="noStrike" dirty="0">
                          <a:effectLst/>
                        </a:rPr>
                        <a:t>個設定できるか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91381">
                <a:tc>
                  <a:txBody>
                    <a:bodyPr/>
                    <a:lstStyle/>
                    <a:p>
                      <a:pPr algn="r" fontAlgn="ctr"/>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WF</a:t>
                      </a:r>
                      <a:r>
                        <a:rPr lang="ja-JP" altLang="en-US" sz="800" u="none" strike="noStrike" dirty="0">
                          <a:effectLst/>
                        </a:rPr>
                        <a:t>一括変更</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a:effectLst/>
                        </a:rPr>
                        <a:t>ワークフロー申請先を登録したマスタデータから一括変更できるか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a:effectLst/>
                        </a:rPr>
                        <a:t>×</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91381">
                <a:tc>
                  <a:txBody>
                    <a:bodyPr/>
                    <a:lstStyle/>
                    <a:p>
                      <a:pPr algn="r" fontAlgn="ctr"/>
                      <a:r>
                        <a:rPr lang="en-US" altLang="ja-JP" sz="800" u="none" strike="noStrike">
                          <a:effectLst/>
                        </a:rPr>
                        <a:t>5</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承認結果引継ぎ</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dirty="0">
                          <a:effectLst/>
                        </a:rPr>
                        <a:t>マスタデータ変更した場合でも、実施済みの承認結果は引き継がれるか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en-US" altLang="ja-JP" sz="800" u="none" strike="noStrike" dirty="0">
                          <a:effectLst/>
                        </a:rPr>
                        <a:t>DB</a:t>
                      </a:r>
                      <a:r>
                        <a:rPr lang="ja-JP" altLang="en-US" sz="800" u="none" strike="noStrike" dirty="0">
                          <a:effectLst/>
                        </a:rPr>
                        <a:t>設計次第だが、</a:t>
                      </a:r>
                      <a:r>
                        <a:rPr lang="en-US" altLang="ja-JP" sz="800" u="none" strike="noStrike" dirty="0">
                          <a:effectLst/>
                        </a:rPr>
                        <a:t>PowerApps</a:t>
                      </a:r>
                      <a:r>
                        <a:rPr lang="ja-JP" altLang="en-US" sz="800" u="none" strike="noStrike" dirty="0">
                          <a:effectLst/>
                        </a:rPr>
                        <a:t>実績多数あり</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655360881"/>
              </p:ext>
            </p:extLst>
          </p:nvPr>
        </p:nvGraphicFramePr>
        <p:xfrm>
          <a:off x="453390" y="795020"/>
          <a:ext cx="11443970" cy="2324485"/>
        </p:xfrm>
        <a:graphic>
          <a:graphicData uri="http://schemas.openxmlformats.org/drawingml/2006/table">
            <a:tbl>
              <a:tblPr firstRow="1" bandRow="1">
                <a:tableStyleId>{5C22544A-7EE6-4342-B048-85BDC9FD1C3A}</a:tableStyleId>
              </a:tblPr>
              <a:tblGrid>
                <a:gridCol w="158692">
                  <a:extLst>
                    <a:ext uri="{9D8B030D-6E8A-4147-A177-3AD203B41FA5}">
                      <a16:colId xmlns:a16="http://schemas.microsoft.com/office/drawing/2014/main" val="2535051791"/>
                    </a:ext>
                  </a:extLst>
                </a:gridCol>
                <a:gridCol w="433756">
                  <a:extLst>
                    <a:ext uri="{9D8B030D-6E8A-4147-A177-3AD203B41FA5}">
                      <a16:colId xmlns:a16="http://schemas.microsoft.com/office/drawing/2014/main" val="2272332210"/>
                    </a:ext>
                  </a:extLst>
                </a:gridCol>
                <a:gridCol w="976832">
                  <a:extLst>
                    <a:ext uri="{9D8B030D-6E8A-4147-A177-3AD203B41FA5}">
                      <a16:colId xmlns:a16="http://schemas.microsoft.com/office/drawing/2014/main" val="1359704813"/>
                    </a:ext>
                  </a:extLst>
                </a:gridCol>
                <a:gridCol w="1530488">
                  <a:extLst>
                    <a:ext uri="{9D8B030D-6E8A-4147-A177-3AD203B41FA5}">
                      <a16:colId xmlns:a16="http://schemas.microsoft.com/office/drawing/2014/main" val="507685417"/>
                    </a:ext>
                  </a:extLst>
                </a:gridCol>
                <a:gridCol w="1583969">
                  <a:extLst>
                    <a:ext uri="{9D8B030D-6E8A-4147-A177-3AD203B41FA5}">
                      <a16:colId xmlns:a16="http://schemas.microsoft.com/office/drawing/2014/main" val="577499691"/>
                    </a:ext>
                  </a:extLst>
                </a:gridCol>
                <a:gridCol w="775388">
                  <a:extLst>
                    <a:ext uri="{9D8B030D-6E8A-4147-A177-3AD203B41FA5}">
                      <a16:colId xmlns:a16="http://schemas.microsoft.com/office/drawing/2014/main" val="2279129661"/>
                    </a:ext>
                  </a:extLst>
                </a:gridCol>
                <a:gridCol w="593932">
                  <a:extLst>
                    <a:ext uri="{9D8B030D-6E8A-4147-A177-3AD203B41FA5}">
                      <a16:colId xmlns:a16="http://schemas.microsoft.com/office/drawing/2014/main" val="1268702962"/>
                    </a:ext>
                  </a:extLst>
                </a:gridCol>
                <a:gridCol w="618828">
                  <a:extLst>
                    <a:ext uri="{9D8B030D-6E8A-4147-A177-3AD203B41FA5}">
                      <a16:colId xmlns:a16="http://schemas.microsoft.com/office/drawing/2014/main" val="148948427"/>
                    </a:ext>
                  </a:extLst>
                </a:gridCol>
                <a:gridCol w="665061">
                  <a:extLst>
                    <a:ext uri="{9D8B030D-6E8A-4147-A177-3AD203B41FA5}">
                      <a16:colId xmlns:a16="http://schemas.microsoft.com/office/drawing/2014/main" val="1609032090"/>
                    </a:ext>
                  </a:extLst>
                </a:gridCol>
                <a:gridCol w="576151">
                  <a:extLst>
                    <a:ext uri="{9D8B030D-6E8A-4147-A177-3AD203B41FA5}">
                      <a16:colId xmlns:a16="http://schemas.microsoft.com/office/drawing/2014/main" val="3787490981"/>
                    </a:ext>
                  </a:extLst>
                </a:gridCol>
                <a:gridCol w="667386">
                  <a:extLst>
                    <a:ext uri="{9D8B030D-6E8A-4147-A177-3AD203B41FA5}">
                      <a16:colId xmlns:a16="http://schemas.microsoft.com/office/drawing/2014/main" val="1025422603"/>
                    </a:ext>
                  </a:extLst>
                </a:gridCol>
                <a:gridCol w="588051">
                  <a:extLst>
                    <a:ext uri="{9D8B030D-6E8A-4147-A177-3AD203B41FA5}">
                      <a16:colId xmlns:a16="http://schemas.microsoft.com/office/drawing/2014/main" val="1962180713"/>
                    </a:ext>
                  </a:extLst>
                </a:gridCol>
                <a:gridCol w="320083">
                  <a:extLst>
                    <a:ext uri="{9D8B030D-6E8A-4147-A177-3AD203B41FA5}">
                      <a16:colId xmlns:a16="http://schemas.microsoft.com/office/drawing/2014/main" val="1401055556"/>
                    </a:ext>
                  </a:extLst>
                </a:gridCol>
                <a:gridCol w="693514">
                  <a:extLst>
                    <a:ext uri="{9D8B030D-6E8A-4147-A177-3AD203B41FA5}">
                      <a16:colId xmlns:a16="http://schemas.microsoft.com/office/drawing/2014/main" val="1589157153"/>
                    </a:ext>
                  </a:extLst>
                </a:gridCol>
                <a:gridCol w="1261839">
                  <a:extLst>
                    <a:ext uri="{9D8B030D-6E8A-4147-A177-3AD203B41FA5}">
                      <a16:colId xmlns:a16="http://schemas.microsoft.com/office/drawing/2014/main" val="1857291399"/>
                    </a:ext>
                  </a:extLst>
                </a:gridCol>
              </a:tblGrid>
              <a:tr h="67482">
                <a:tc>
                  <a:txBody>
                    <a:bodyPr/>
                    <a:lstStyle/>
                    <a:p>
                      <a:pPr algn="l" fontAlgn="t"/>
                      <a:r>
                        <a:rPr lang="en-US" altLang="ja-JP" sz="800" u="none" strike="noStrike" dirty="0">
                          <a:effectLst/>
                        </a:rPr>
                        <a:t>#</a:t>
                      </a:r>
                      <a:endParaRPr lang="en-US" altLang="ja-JP"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カテゴリ</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備考</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評価結果・コメント</a:t>
                      </a:r>
                      <a:br>
                        <a:rPr lang="ja-JP" altLang="en-US" sz="800" u="none" strike="noStrike" dirty="0">
                          <a:effectLst/>
                        </a:rPr>
                      </a:br>
                      <a:r>
                        <a:rPr lang="ja-JP" altLang="en-US" sz="800" u="none" strike="noStrike" dirty="0">
                          <a:effectLst/>
                        </a:rPr>
                        <a:t>○：要件を十分満たす</a:t>
                      </a:r>
                      <a:br>
                        <a:rPr lang="ja-JP" altLang="en-US" sz="800" u="none" strike="noStrike" dirty="0">
                          <a:effectLst/>
                        </a:rPr>
                      </a:br>
                      <a:r>
                        <a:rPr lang="ja-JP" altLang="en-US" sz="800" u="none" strike="noStrike" dirty="0">
                          <a:effectLst/>
                        </a:rPr>
                        <a:t>△：要件を満たすか情報が不十分</a:t>
                      </a:r>
                      <a:br>
                        <a:rPr lang="ja-JP" altLang="en-US" sz="800" u="none" strike="noStrike" dirty="0">
                          <a:effectLst/>
                        </a:rPr>
                      </a:br>
                      <a:r>
                        <a:rPr lang="en-US" altLang="ja-JP" sz="800" u="none" strike="noStrike" dirty="0">
                          <a:effectLst/>
                        </a:rPr>
                        <a:t>×</a:t>
                      </a:r>
                      <a:r>
                        <a:rPr lang="ja-JP" altLang="en-US" sz="800" u="none" strike="noStrike" dirty="0">
                          <a:effectLst/>
                        </a:rPr>
                        <a:t>：要件を十分満たせない</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外部接続先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a:effectLst/>
                        </a:rPr>
                        <a:t>SAP</a:t>
                      </a:r>
                      <a:r>
                        <a:rPr lang="ja-JP" altLang="en-US" sz="800" u="none" strike="noStrike">
                          <a:effectLst/>
                        </a:rPr>
                        <a:t>と連携が可能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顧客に関する情報を扱うため、既存の</a:t>
                      </a:r>
                      <a:r>
                        <a:rPr lang="en-US" altLang="ja-JP" sz="800" u="none" strike="noStrike" dirty="0">
                          <a:effectLst/>
                        </a:rPr>
                        <a:t>SAP</a:t>
                      </a:r>
                      <a:r>
                        <a:rPr lang="ja-JP" altLang="en-US" sz="800" u="none" strike="noStrike" dirty="0">
                          <a:effectLst/>
                        </a:rPr>
                        <a:t>との連携が必須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　</a:t>
                      </a:r>
                      <a:r>
                        <a:rPr lang="de-DE" sz="800" u="none" strike="noStrike">
                          <a:effectLst/>
                        </a:rPr>
                        <a:t>Power Platform</a:t>
                      </a:r>
                      <a:r>
                        <a:rPr lang="ja-JP" altLang="en-US" sz="800" u="none" strike="noStrike">
                          <a:effectLst/>
                        </a:rPr>
                        <a:t>は</a:t>
                      </a:r>
                      <a:r>
                        <a:rPr lang="de-DE" sz="800" u="none" strike="noStrike">
                          <a:effectLst/>
                        </a:rPr>
                        <a:t>Connector</a:t>
                      </a:r>
                      <a:r>
                        <a:rPr lang="ja-JP" altLang="en-US" sz="800" u="none" strike="noStrike">
                          <a:effectLst/>
                        </a:rPr>
                        <a:t>で</a:t>
                      </a:r>
                      <a:r>
                        <a:rPr lang="de-DE" sz="800" u="none" strike="noStrike">
                          <a:effectLst/>
                        </a:rPr>
                        <a:t>SAP</a:t>
                      </a:r>
                      <a:r>
                        <a:rPr lang="ja-JP" altLang="en-US" sz="800" u="none" strike="noStrike">
                          <a:effectLst/>
                        </a:rPr>
                        <a:t>との連携が可能</a:t>
                      </a:r>
                      <a:endParaRPr lang="ja-JP" altLang="en-US" sz="8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0">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外部接続先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Entra ID（</a:t>
                      </a:r>
                      <a:r>
                        <a:rPr lang="ja-JP" altLang="en-US" sz="800" u="none" strike="noStrike" dirty="0">
                          <a:effectLst/>
                        </a:rPr>
                        <a:t>旧</a:t>
                      </a:r>
                      <a:r>
                        <a:rPr lang="de-DE" sz="800" u="none" strike="noStrike" dirty="0">
                          <a:effectLst/>
                        </a:rPr>
                        <a:t>Azure Active Directory）</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認証やユーザーを選択するため、</a:t>
                      </a:r>
                      <a:r>
                        <a:rPr lang="en-US" altLang="ja-JP" sz="800" u="none" strike="noStrike">
                          <a:effectLst/>
                        </a:rPr>
                        <a:t>Entra ID</a:t>
                      </a:r>
                      <a:r>
                        <a:rPr lang="ja-JP" altLang="en-US" sz="800" u="none" strike="noStrike">
                          <a:effectLst/>
                        </a:rPr>
                        <a:t>との連携が必須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de-DE" sz="800" u="none" strike="noStrike" dirty="0">
                          <a:effectLst/>
                        </a:rPr>
                        <a:t>Power Platform</a:t>
                      </a:r>
                      <a:r>
                        <a:rPr lang="ja-JP" altLang="en-US" sz="800" u="none" strike="noStrike" dirty="0">
                          <a:effectLst/>
                        </a:rPr>
                        <a:t>の</a:t>
                      </a:r>
                      <a:r>
                        <a:rPr lang="de-DE" sz="800" u="none" strike="noStrike" dirty="0">
                          <a:effectLst/>
                        </a:rPr>
                        <a:t>EntraID</a:t>
                      </a:r>
                      <a:r>
                        <a:rPr lang="ja-JP" altLang="en-US" sz="800" u="none" strike="noStrike" dirty="0">
                          <a:effectLst/>
                        </a:rPr>
                        <a:t>のサポートは内臓</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39057">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様々な製品との連携が可能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将来的に様々な製品を組み込みフルスクラッチ開発されたローカルシステム（</a:t>
                      </a:r>
                      <a:r>
                        <a:rPr lang="en-US" altLang="ja-JP" sz="800" u="none" strike="noStrike" dirty="0">
                          <a:effectLst/>
                        </a:rPr>
                        <a:t>MIQS</a:t>
                      </a:r>
                      <a:r>
                        <a:rPr lang="ja-JP" altLang="en-US" sz="800" u="none" strike="noStrike" dirty="0">
                          <a:effectLst/>
                        </a:rPr>
                        <a:t>）と連携する可能性があり、任意要件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en-US" altLang="ja-JP" sz="800" u="none" strike="noStrike" dirty="0">
                          <a:effectLst/>
                        </a:rPr>
                        <a:t>Power Platform</a:t>
                      </a:r>
                      <a:r>
                        <a:rPr lang="ja-JP" altLang="en-US" sz="800" u="none" strike="noStrike" dirty="0">
                          <a:effectLst/>
                        </a:rPr>
                        <a:t>の</a:t>
                      </a:r>
                      <a:r>
                        <a:rPr lang="en-US" altLang="ja-JP" sz="800" u="none" strike="noStrike" dirty="0">
                          <a:effectLst/>
                        </a:rPr>
                        <a:t>Connector</a:t>
                      </a:r>
                      <a:r>
                        <a:rPr lang="ja-JP" altLang="en-US" sz="800" u="none" strike="noStrike" dirty="0">
                          <a:effectLst/>
                        </a:rPr>
                        <a:t>サポート対象はすべてサポート対象</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58586">
                <a:tc>
                  <a:txBody>
                    <a:bodyPr/>
                    <a:lstStyle/>
                    <a:p>
                      <a:pPr algn="r" fontAlgn="t"/>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データ分析機能</a:t>
                      </a:r>
                      <a:r>
                        <a:rPr lang="en-US" altLang="ja-JP" sz="800" u="none" strike="noStrike">
                          <a:effectLst/>
                        </a:rPr>
                        <a:t>(</a:t>
                      </a:r>
                      <a:r>
                        <a:rPr lang="ja-JP" altLang="en-US" sz="800" u="none" strike="noStrike">
                          <a:effectLst/>
                        </a:rPr>
                        <a:t>レポート</a:t>
                      </a:r>
                      <a:r>
                        <a:rPr lang="en-US" altLang="ja-JP" sz="800" u="none" strike="noStrike">
                          <a:effectLst/>
                        </a:rPr>
                        <a:t>/</a:t>
                      </a:r>
                      <a:r>
                        <a:rPr lang="ja-JP" altLang="en-US" sz="800" u="none" strike="noStrike">
                          <a:effectLst/>
                        </a:rPr>
                        <a:t>ダッシュボード</a:t>
                      </a:r>
                      <a:r>
                        <a:rPr lang="en-US" altLang="ja-JP" sz="800" u="none" strike="noStrike">
                          <a:effectLst/>
                        </a:rPr>
                        <a:t>/</a:t>
                      </a:r>
                      <a:r>
                        <a:rPr lang="ja-JP" altLang="en-US" sz="800" u="none" strike="noStrike">
                          <a:effectLst/>
                        </a:rPr>
                        <a:t>レコメンデーション</a:t>
                      </a:r>
                      <a:r>
                        <a:rPr lang="en-US" altLang="ja-JP" sz="800" u="none" strike="noStrike">
                          <a:effectLst/>
                        </a:rPr>
                        <a:t>)</a:t>
                      </a:r>
                      <a:r>
                        <a:rPr lang="ja-JP" altLang="en-US" sz="800" u="none" strike="noStrike">
                          <a:effectLst/>
                        </a:rPr>
                        <a:t>を有する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文書の更新・改訂・利用頻度、不良品やクレームとの相関関係、文書検索条件の傾向、ナレッジ共有などの業務効率化・品質向上に寄与する任意要件</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de-DE" sz="800" u="none" strike="noStrike" dirty="0">
                          <a:effectLst/>
                        </a:rPr>
                        <a:t>PowerBI</a:t>
                      </a:r>
                      <a:r>
                        <a:rPr lang="ja-JP" altLang="en-US" sz="800" u="none" strike="noStrike" dirty="0">
                          <a:effectLst/>
                        </a:rPr>
                        <a:t>で可能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作成機能のみ（伝票内容と添付ファイルをまとめた印刷が必要となる場合、要件はさらに確認要）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411053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extLst>
              <p:ext uri="{D42A27DB-BD31-4B8C-83A1-F6EECF244321}">
                <p14:modId xmlns:p14="http://schemas.microsoft.com/office/powerpoint/2010/main" val="3943976279"/>
              </p:ext>
            </p:extLst>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548452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1326</TotalTime>
  <Words>1611</Words>
  <Application>Microsoft Office PowerPoint</Application>
  <PresentationFormat>ワイド画面</PresentationFormat>
  <Paragraphs>345</Paragraphs>
  <Slides>10</Slides>
  <Notes>5</Notes>
  <HiddenSlides>0</HiddenSlides>
  <MMClips>0</MMClips>
  <ScaleCrop>false</ScaleCrop>
  <HeadingPairs>
    <vt:vector size="8" baseType="variant">
      <vt:variant>
        <vt:lpstr>使用されているフォント</vt:lpstr>
      </vt:variant>
      <vt:variant>
        <vt:i4>7</vt:i4>
      </vt:variant>
      <vt:variant>
        <vt:lpstr>テーマ</vt:lpstr>
      </vt:variant>
      <vt:variant>
        <vt:i4>5</vt:i4>
      </vt:variant>
      <vt:variant>
        <vt:lpstr>埋め込まれた OLE サーバー</vt:lpstr>
      </vt:variant>
      <vt:variant>
        <vt:i4>1</vt:i4>
      </vt:variant>
      <vt:variant>
        <vt:lpstr>スライド タイトル</vt:lpstr>
      </vt:variant>
      <vt:variant>
        <vt:i4>10</vt:i4>
      </vt:variant>
    </vt:vector>
  </HeadingPairs>
  <TitlesOfParts>
    <vt:vector size="23" baseType="lpstr">
      <vt:lpstr>Yu Gothic UI</vt:lpstr>
      <vt:lpstr>游ゴシック</vt:lpstr>
      <vt:lpstr>Arial</vt:lpstr>
      <vt:lpstr>Calibri</vt:lpstr>
      <vt:lpstr>Calibri Light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think-cellスライド</vt:lpstr>
      <vt:lpstr>GCJ案 Power Platform + PowerApps</vt:lpstr>
      <vt:lpstr>考え方</vt:lpstr>
      <vt:lpstr>提案（FileをDataverse にStoreage案）</vt:lpstr>
      <vt:lpstr>評価結果</vt:lpstr>
      <vt:lpstr>評価結果</vt:lpstr>
      <vt:lpstr>他機能と運用要件</vt:lpstr>
      <vt:lpstr>備考</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10</cp:revision>
  <dcterms:created xsi:type="dcterms:W3CDTF">2023-05-25T05:41:10Z</dcterms:created>
  <dcterms:modified xsi:type="dcterms:W3CDTF">2025-08-07T03:21:48Z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