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 id="2147484021" r:id="rId9"/>
  </p:sldMasterIdLst>
  <p:notesMasterIdLst>
    <p:notesMasterId r:id="rId48"/>
  </p:notesMasterIdLst>
  <p:handoutMasterIdLst>
    <p:handoutMasterId r:id="rId49"/>
  </p:handoutMasterIdLst>
  <p:sldIdLst>
    <p:sldId id="2147479371" r:id="rId10"/>
    <p:sldId id="2147479403" r:id="rId11"/>
    <p:sldId id="2147479372" r:id="rId12"/>
    <p:sldId id="2147479377" r:id="rId13"/>
    <p:sldId id="2147479378" r:id="rId14"/>
    <p:sldId id="2147479404" r:id="rId15"/>
    <p:sldId id="2147479379" r:id="rId16"/>
    <p:sldId id="2147479380" r:id="rId17"/>
    <p:sldId id="2147479385" r:id="rId18"/>
    <p:sldId id="2147479386" r:id="rId19"/>
    <p:sldId id="2147479387" r:id="rId20"/>
    <p:sldId id="2147479388" r:id="rId21"/>
    <p:sldId id="2147482784" r:id="rId22"/>
    <p:sldId id="2147479389" r:id="rId23"/>
    <p:sldId id="2147479399" r:id="rId24"/>
    <p:sldId id="2147479400" r:id="rId25"/>
    <p:sldId id="2147479401" r:id="rId26"/>
    <p:sldId id="2147479402" r:id="rId27"/>
    <p:sldId id="2147479390" r:id="rId28"/>
    <p:sldId id="2147479392" r:id="rId29"/>
    <p:sldId id="2147479393" r:id="rId30"/>
    <p:sldId id="2147479391" r:id="rId31"/>
    <p:sldId id="2147479397" r:id="rId32"/>
    <p:sldId id="2147479394" r:id="rId33"/>
    <p:sldId id="2147479395" r:id="rId34"/>
    <p:sldId id="2147479396" r:id="rId35"/>
    <p:sldId id="2147479398" r:id="rId36"/>
    <p:sldId id="2147479381" r:id="rId37"/>
    <p:sldId id="2147479405" r:id="rId38"/>
    <p:sldId id="2147482783" r:id="rId39"/>
    <p:sldId id="2147479370" r:id="rId40"/>
    <p:sldId id="2147479373" r:id="rId41"/>
    <p:sldId id="2147479374" r:id="rId42"/>
    <p:sldId id="2147479375" r:id="rId43"/>
    <p:sldId id="2147479376" r:id="rId44"/>
    <p:sldId id="2147479369" r:id="rId45"/>
    <p:sldId id="2147479367" r:id="rId46"/>
    <p:sldId id="2147479366" r:id="rId47"/>
  </p:sldIdLst>
  <p:sldSz cx="12192000" cy="6858000"/>
  <p:notesSz cx="6858000" cy="9144000"/>
  <p:custDataLst>
    <p:tags r:id="rId5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2147479371"/>
            <p14:sldId id="2147479403"/>
            <p14:sldId id="2147479372"/>
            <p14:sldId id="2147479377"/>
            <p14:sldId id="2147479378"/>
            <p14:sldId id="2147479404"/>
            <p14:sldId id="2147479379"/>
            <p14:sldId id="2147479380"/>
            <p14:sldId id="2147479385"/>
            <p14:sldId id="2147479386"/>
            <p14:sldId id="2147479387"/>
            <p14:sldId id="2147479388"/>
            <p14:sldId id="2147482784"/>
            <p14:sldId id="2147479389"/>
            <p14:sldId id="2147479399"/>
            <p14:sldId id="2147479400"/>
            <p14:sldId id="2147479401"/>
            <p14:sldId id="2147479402"/>
            <p14:sldId id="2147479390"/>
            <p14:sldId id="2147479392"/>
            <p14:sldId id="2147479393"/>
            <p14:sldId id="2147479391"/>
            <p14:sldId id="2147479397"/>
            <p14:sldId id="2147479394"/>
            <p14:sldId id="2147479395"/>
            <p14:sldId id="2147479396"/>
            <p14:sldId id="2147479398"/>
            <p14:sldId id="2147479381"/>
            <p14:sldId id="2147479405"/>
            <p14:sldId id="2147482783"/>
            <p14:sldId id="2147479370"/>
            <p14:sldId id="2147479373"/>
            <p14:sldId id="2147479374"/>
            <p14:sldId id="2147479375"/>
            <p14:sldId id="2147479376"/>
            <p14:sldId id="2147479369"/>
            <p14:sldId id="2147479367"/>
            <p14:sldId id="2147479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88821" autoAdjust="0"/>
  </p:normalViewPr>
  <p:slideViewPr>
    <p:cSldViewPr snapToGrid="0">
      <p:cViewPr varScale="1">
        <p:scale>
          <a:sx n="177" d="100"/>
          <a:sy n="177" d="100"/>
        </p:scale>
        <p:origin x="1723" y="10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tags" Target="tags/tag1.xml"/><Relationship Id="rId55"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2025/9/13</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2F81E-72E9-D4A2-3619-50F69C3C35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24A59ED-DBCC-612D-D6E9-9131937069D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DBDF5C9-EA6D-6044-A1EB-E7221BB95DA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1C0ACAF-67B9-7DF8-9861-71B1265ECF27}"/>
              </a:ext>
            </a:extLst>
          </p:cNvPr>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19212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3BF51-3AAA-7EE6-8923-311A04DB2E7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08A495-69ED-1E31-B3F6-07D123C6D0B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48E7A5-3BC5-A2D9-B283-78C956FC866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E55AC221-264D-A0B7-0B87-49D3CC0FE73D}"/>
              </a:ext>
            </a:extLst>
          </p:cNvPr>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232759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A03DF-8F90-3685-C83D-42E35CCA99C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B586CA4-7DBC-3D74-66A0-0ECE886D94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30F6-08F8-A930-CC32-55F115B7BB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3D493563-1417-3215-5275-6BF4824B2E16}"/>
              </a:ext>
            </a:extLst>
          </p:cNvPr>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extLst>
      <p:ext uri="{BB962C8B-B14F-4D97-AF65-F5344CB8AC3E}">
        <p14:creationId xmlns:p14="http://schemas.microsoft.com/office/powerpoint/2010/main" val="190035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07852-56AC-2545-6A29-EBEAEF035B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3BD5A6A-02D4-9B49-934E-6B23ECC148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35848BB-AED6-2D61-3C4F-2134AE313AE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48940F00-4E2F-9716-B025-4F20D3E46802}"/>
              </a:ext>
            </a:extLst>
          </p:cNvPr>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extLst>
      <p:ext uri="{BB962C8B-B14F-4D97-AF65-F5344CB8AC3E}">
        <p14:creationId xmlns:p14="http://schemas.microsoft.com/office/powerpoint/2010/main" val="2390232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1774A-1AE0-BDA1-7254-AED7B2EAEA8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C866E1C-56A6-ED16-006A-C9A60D18EDA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ACF6EF-324C-8C84-68D0-810CE8B76DA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DC0AD87C-E920-3858-6D01-20E68F891505}"/>
              </a:ext>
            </a:extLst>
          </p:cNvPr>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extLst>
      <p:ext uri="{BB962C8B-B14F-4D97-AF65-F5344CB8AC3E}">
        <p14:creationId xmlns:p14="http://schemas.microsoft.com/office/powerpoint/2010/main" val="80645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3C57C-12BE-AA56-0F1D-DD2D81D66E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B31788-8F2F-0A12-84B8-72A31B2B20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061719-FBF5-6440-03E3-787FC56B4F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D5F139B0-0F7F-51EE-0C36-279F7FF4F579}"/>
              </a:ext>
            </a:extLst>
          </p:cNvPr>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258269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28909-7278-10B2-5168-D1326B64B99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7A3A525-892E-9D59-2E2A-CE3229FFC3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BB5F921-3571-31C5-8F32-29DAE24C9F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C5BA0792-5748-F4E6-552C-A6148FC14D17}"/>
              </a:ext>
            </a:extLst>
          </p:cNvPr>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747164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DCF24-D238-1EA0-B4CA-4EEE36FA24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BB027E-53AF-D424-4853-0BD7FDEC3F5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57EDA23-04EA-FCB9-8EEA-205978260A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0A87624A-231A-38C7-9635-40E97B9A9067}"/>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2532050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CA09B-326C-E61B-2A89-54AEECDFA9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CC9A995-25EB-E834-A9F5-1FB1298DDD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DAED58E-9E03-CF10-1C13-133196A4745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62F90056-E55B-4363-1F9F-0FB404067F84}"/>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1801233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CE743-A64C-3953-0AEE-5078F750F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690722E-AEEA-4348-18A9-148E496A82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B5C9382-19C3-8A17-4576-32D90A7F5BD5}"/>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EE378C34-DA73-41B2-58FD-D3EDE290E79D}"/>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1717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BE5BF-A79B-D5D9-3A7C-8A3FA6FD9C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EE07C66-CC90-1308-ED2B-C413627AB26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C706639-4FB0-F44A-ADFB-1F936B26913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1E07AE06-753A-3491-16DE-6A5DDA7A9E1F}"/>
              </a:ext>
            </a:extLst>
          </p:cNvPr>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395762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8EB5-2FAD-B0E2-242F-A4E1CF07C5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3BD91E-14F6-A57F-8761-2C9B99D41D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35F8B7-0B3F-1757-40A9-57955E5E94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6D19F-704B-4E61-E9F5-9AB77F334A2A}"/>
              </a:ext>
            </a:extLst>
          </p:cNvPr>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2056176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EF0EF-EF38-793E-D38E-7DADF0C3DA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A675169-E4FD-94F7-79C9-C00250B13DD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05BE5B-0B90-C14B-4684-3C4453C07F78}"/>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64B58964-402E-1866-B16E-E6F1411CC1A9}"/>
              </a:ext>
            </a:extLst>
          </p:cNvPr>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extLst>
      <p:ext uri="{BB962C8B-B14F-4D97-AF65-F5344CB8AC3E}">
        <p14:creationId xmlns:p14="http://schemas.microsoft.com/office/powerpoint/2010/main" val="348351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F47EF-6BF9-00E7-BEAD-BA7C40E66A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0355EA-57B7-EE44-A08E-7560B2CF646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2483EB9-11C1-A94C-2619-0A59DB68247A}"/>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CFC4885A-FDE8-1D10-9258-2DFF6248679B}"/>
              </a:ext>
            </a:extLst>
          </p:cNvPr>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extLst>
      <p:ext uri="{BB962C8B-B14F-4D97-AF65-F5344CB8AC3E}">
        <p14:creationId xmlns:p14="http://schemas.microsoft.com/office/powerpoint/2010/main" val="2677463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67124-6358-6265-5FE8-0CD69B5CBA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3D6E677-C342-8FF1-99B4-894A963B2B9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86FE71-3667-6E3F-8CC3-ACB88F32DD1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AEBDA399-E0B5-D463-7D8E-44FFF7EF1CDD}"/>
              </a:ext>
            </a:extLst>
          </p:cNvPr>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2917940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F9B06-1549-D767-27DC-5BE29B71BA8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B703DD6-5C01-0AC2-F71F-CA343D9624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8B87569-30EF-F9F4-4D97-85ECB94CE68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2570BA8E-6323-E7FB-9346-5F01B5B99B44}"/>
              </a:ext>
            </a:extLst>
          </p:cNvPr>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extLst>
      <p:ext uri="{BB962C8B-B14F-4D97-AF65-F5344CB8AC3E}">
        <p14:creationId xmlns:p14="http://schemas.microsoft.com/office/powerpoint/2010/main" val="1035295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158BA-F13C-425A-651C-E43E56ADC7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9AA6007-2763-BBC4-0B5A-079105A56EF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7AA5BEE-02B0-F3C8-55CC-0642181A52FC}"/>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190F0B52-C5DA-5DC5-48EA-B4B51EB18324}"/>
              </a:ext>
            </a:extLst>
          </p:cNvPr>
          <p:cNvSpPr>
            <a:spLocks noGrp="1"/>
          </p:cNvSpPr>
          <p:nvPr>
            <p:ph type="sldNum" sz="quarter" idx="5"/>
          </p:nvPr>
        </p:nvSpPr>
        <p:spPr/>
        <p:txBody>
          <a:bodyPr/>
          <a:lstStyle/>
          <a:p>
            <a:fld id="{C3E9B8F7-F11D-7247-854D-760B01224C6A}" type="slidenum">
              <a:rPr kumimoji="1" lang="ja-JP" altLang="en-US" smtClean="0"/>
              <a:t>25</a:t>
            </a:fld>
            <a:endParaRPr kumimoji="1" lang="ja-JP" altLang="en-US"/>
          </a:p>
        </p:txBody>
      </p:sp>
    </p:spTree>
    <p:extLst>
      <p:ext uri="{BB962C8B-B14F-4D97-AF65-F5344CB8AC3E}">
        <p14:creationId xmlns:p14="http://schemas.microsoft.com/office/powerpoint/2010/main" val="894429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C8F20-19DC-75D4-5212-F99F66951D3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E1F3621-C970-0A1C-BF2F-F49FA0424B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40046E4-A2BE-CBE3-3746-F4B00C1B9017}"/>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7E6B20A9-6969-1D30-657F-F852B3382D42}"/>
              </a:ext>
            </a:extLst>
          </p:cNvPr>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2250428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29</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666BB-AB98-9C7C-F99E-7AF2862AA5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3C8EF1-9AE2-652E-E282-11896034C0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BCBC17-C07F-0F36-4A3B-3456D156CBD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9A365F-8219-43E0-0A91-5B5CE624A419}"/>
              </a:ext>
            </a:extLst>
          </p:cNvPr>
          <p:cNvSpPr>
            <a:spLocks noGrp="1"/>
          </p:cNvSpPr>
          <p:nvPr>
            <p:ph type="sldNum" sz="quarter" idx="5"/>
          </p:nvPr>
        </p:nvSpPr>
        <p:spPr/>
        <p:txBody>
          <a:bodyPr/>
          <a:lstStyle/>
          <a:p>
            <a:fld id="{C3E9B8F7-F11D-7247-854D-760B01224C6A}" type="slidenum">
              <a:rPr kumimoji="1" lang="ja-JP" altLang="en-US" smtClean="0"/>
              <a:t>30</a:t>
            </a:fld>
            <a:endParaRPr kumimoji="1" lang="ja-JP" altLang="en-US"/>
          </a:p>
        </p:txBody>
      </p:sp>
    </p:spTree>
    <p:extLst>
      <p:ext uri="{BB962C8B-B14F-4D97-AF65-F5344CB8AC3E}">
        <p14:creationId xmlns:p14="http://schemas.microsoft.com/office/powerpoint/2010/main" val="415939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32</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36</a:t>
            </a:fld>
            <a:endParaRPr kumimoji="1" lang="ja-JP" altLang="en-US"/>
          </a:p>
        </p:txBody>
      </p:sp>
    </p:spTree>
    <p:extLst>
      <p:ext uri="{BB962C8B-B14F-4D97-AF65-F5344CB8AC3E}">
        <p14:creationId xmlns:p14="http://schemas.microsoft.com/office/powerpoint/2010/main" val="171031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58B60-F742-F0A1-75CD-6F250BA2325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FCE3498-D916-19D3-3A6C-5F118A94D6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4B5A0D1-295B-431A-DFFE-BF2AA2280CE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FFF7D9-A2B6-9C67-CAD2-891A89F83A31}"/>
              </a:ext>
            </a:extLst>
          </p:cNvPr>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1940456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37</a:t>
            </a:fld>
            <a:endParaRPr kumimoji="1" lang="ja-JP" altLang="en-US"/>
          </a:p>
        </p:txBody>
      </p:sp>
    </p:spTree>
    <p:extLst>
      <p:ext uri="{BB962C8B-B14F-4D97-AF65-F5344CB8AC3E}">
        <p14:creationId xmlns:p14="http://schemas.microsoft.com/office/powerpoint/2010/main" val="1732430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38</a:t>
            </a:fld>
            <a:endParaRPr kumimoji="1" lang="ja-JP" altLang="en-US"/>
          </a:p>
        </p:txBody>
      </p:sp>
    </p:spTree>
    <p:extLst>
      <p:ext uri="{BB962C8B-B14F-4D97-AF65-F5344CB8AC3E}">
        <p14:creationId xmlns:p14="http://schemas.microsoft.com/office/powerpoint/2010/main" val="308857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E38E5-F95F-7212-60EC-5ABF2BE60F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EA1D00-8DF0-6C55-E2C0-BA9342A3C7B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8651F3-5454-430D-2303-E1BB67FA1DF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BCA3E33A-055C-1DA5-8727-86D9F80C57B7}"/>
              </a:ext>
            </a:extLst>
          </p:cNvPr>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extLst>
      <p:ext uri="{BB962C8B-B14F-4D97-AF65-F5344CB8AC3E}">
        <p14:creationId xmlns:p14="http://schemas.microsoft.com/office/powerpoint/2010/main" val="84136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08951-E3A7-E26D-5D8A-174160258B6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B291D77-3F9A-8861-76BD-84B9667F199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C532414-509D-BD26-AFFA-F578AF5438D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なぜ添付ファイルは</a:t>
            </a:r>
            <a:r>
              <a:rPr kumimoji="1" lang="en-US" altLang="ja-JP" dirty="0" err="1">
                <a:latin typeface="Yu Gothic UI" panose="020B0500000000000000" pitchFamily="50" charset="-128"/>
                <a:ea typeface="Yu Gothic UI" panose="020B0500000000000000" pitchFamily="50" charset="-128"/>
              </a:rPr>
              <a:t>ShraePoint</a:t>
            </a:r>
            <a:r>
              <a:rPr kumimoji="1" lang="ja-JP" altLang="en-US" dirty="0">
                <a:latin typeface="Yu Gothic UI" panose="020B0500000000000000" pitchFamily="50" charset="-128"/>
                <a:ea typeface="Yu Gothic UI" panose="020B0500000000000000" pitchFamily="50" charset="-128"/>
              </a:rPr>
              <a:t>にお薦めなのか：</a:t>
            </a: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１．</a:t>
            </a:r>
            <a:r>
              <a:rPr kumimoji="1" lang="en-US" altLang="ja-JP" dirty="0">
                <a:latin typeface="Yu Gothic UI" panose="020B0500000000000000" pitchFamily="50" charset="-128"/>
                <a:ea typeface="Yu Gothic UI" panose="020B0500000000000000" pitchFamily="50" charset="-128"/>
              </a:rPr>
              <a:t>SPO</a:t>
            </a:r>
            <a:r>
              <a:rPr kumimoji="1" lang="ja-JP" altLang="en-US" dirty="0">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dirty="0" err="1">
                <a:latin typeface="Yu Gothic UI" panose="020B0500000000000000" pitchFamily="50" charset="-128"/>
                <a:ea typeface="Yu Gothic UI" panose="020B0500000000000000" pitchFamily="50" charset="-128"/>
              </a:rPr>
              <a:t>A.GraphAPI</a:t>
            </a:r>
            <a:r>
              <a:rPr kumimoji="1" lang="ja-JP" altLang="en-US" dirty="0">
                <a:latin typeface="Yu Gothic UI" panose="020B0500000000000000" pitchFamily="50" charset="-128"/>
                <a:ea typeface="Yu Gothic UI" panose="020B0500000000000000" pitchFamily="50" charset="-128"/>
              </a:rPr>
              <a:t>経由で必要 </a:t>
            </a:r>
            <a:r>
              <a:rPr kumimoji="1" lang="en-US" altLang="ja-JP" dirty="0">
                <a:latin typeface="Yu Gothic UI" panose="020B0500000000000000" pitchFamily="50" charset="-128"/>
                <a:ea typeface="Yu Gothic UI" panose="020B0500000000000000" pitchFamily="50" charset="-128"/>
              </a:rPr>
              <a:t>B.</a:t>
            </a:r>
            <a:r>
              <a:rPr kumimoji="1" lang="ja-JP" altLang="en-US" dirty="0">
                <a:latin typeface="Yu Gothic UI" panose="020B0500000000000000" pitchFamily="50" charset="-128"/>
                <a:ea typeface="Yu Gothic UI" panose="020B0500000000000000" pitchFamily="50" charset="-128"/>
              </a:rPr>
              <a:t>）</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２．</a:t>
            </a:r>
            <a:r>
              <a:rPr kumimoji="1" lang="en-US" altLang="zh-CN" dirty="0" err="1">
                <a:latin typeface="Yu Gothic UI" panose="020B0500000000000000" pitchFamily="50" charset="-128"/>
                <a:ea typeface="Yu Gothic UI" panose="020B0500000000000000" pitchFamily="50" charset="-128"/>
              </a:rPr>
              <a:t>Sqlserver</a:t>
            </a:r>
            <a:r>
              <a:rPr kumimoji="1" lang="ja-JP" altLang="en-US" dirty="0">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dirty="0">
                <a:latin typeface="Yu Gothic UI" panose="020B0500000000000000" pitchFamily="50" charset="-128"/>
                <a:ea typeface="Yu Gothic UI" panose="020B0500000000000000" pitchFamily="50" charset="-128"/>
              </a:rPr>
              <a:t>t</a:t>
            </a:r>
            <a:r>
              <a:rPr kumimoji="1" lang="ja-JP" altLang="en-US" dirty="0">
                <a:latin typeface="Yu Gothic UI" panose="020B0500000000000000" pitchFamily="50" charset="-128"/>
                <a:ea typeface="Yu Gothic UI" panose="020B0500000000000000" pitchFamily="50" charset="-128"/>
              </a:rPr>
              <a:t>的に検証が必要。</a:t>
            </a:r>
            <a:r>
              <a:rPr kumimoji="1" lang="en-US" altLang="ja-JP" dirty="0">
                <a:latin typeface="Yu Gothic UI" panose="020B0500000000000000" pitchFamily="50" charset="-128"/>
                <a:ea typeface="Yu Gothic UI" panose="020B0500000000000000" pitchFamily="50" charset="-128"/>
              </a:rPr>
              <a:t>POC</a:t>
            </a:r>
            <a:r>
              <a:rPr kumimoji="1" lang="ja-JP" altLang="en-US" dirty="0">
                <a:latin typeface="Yu Gothic UI" panose="020B0500000000000000" pitchFamily="50" charset="-128"/>
                <a:ea typeface="Yu Gothic UI" panose="020B0500000000000000" pitchFamily="50" charset="-128"/>
              </a:rPr>
              <a:t>の作業範囲が広がる、性能などの考慮・評価は複雑</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CFD53686-2302-B12B-E238-FB951BFE076B}"/>
              </a:ext>
            </a:extLst>
          </p:cNvPr>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extLst>
      <p:ext uri="{BB962C8B-B14F-4D97-AF65-F5344CB8AC3E}">
        <p14:creationId xmlns:p14="http://schemas.microsoft.com/office/powerpoint/2010/main" val="225846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51989-20AD-BCEF-AEE3-BB59979C2A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A93636-E051-B921-C6C7-667145D52AC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3F4AC6-C68F-3F99-7ADB-7A0CFC1E97F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FAF72918-95AE-5F5B-DD45-49281E4554F0}"/>
              </a:ext>
            </a:extLst>
          </p:cNvPr>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extLst>
      <p:ext uri="{BB962C8B-B14F-4D97-AF65-F5344CB8AC3E}">
        <p14:creationId xmlns:p14="http://schemas.microsoft.com/office/powerpoint/2010/main" val="37373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FC8CB-C0BB-B918-D3A8-F5769FDF9C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CE6BE5-474A-2479-7B0F-345DC152D6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69A9C4D-A03D-1113-26C1-40F1A90AB54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C7E484BE-4398-5138-CBBA-58000448A4DC}"/>
              </a:ext>
            </a:extLst>
          </p:cNvPr>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extLst>
      <p:ext uri="{BB962C8B-B14F-4D97-AF65-F5344CB8AC3E}">
        <p14:creationId xmlns:p14="http://schemas.microsoft.com/office/powerpoint/2010/main" val="177371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6B19B-E43B-95A2-0F04-56ACA5B315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5EF0C1-3286-8A98-65DF-F249163DC3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2A785C-BBC3-9589-F9F9-4C4733578A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53F50D12-6461-BDF7-584D-A96D09892FA0}"/>
              </a:ext>
            </a:extLst>
          </p:cNvPr>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339826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E78B-E408-5F95-DE91-6CB27D6EE4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FA0C654-96F8-CE9A-EB8B-84FEAFBF16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E2CAAC0-1855-6C40-D003-3580886840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1C971919-DF8E-24A6-CAEE-500D6748BC34}"/>
              </a:ext>
            </a:extLst>
          </p:cNvPr>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2956140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495D0317-75E5-EB43-2884-4E1F0DFAE6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449"/>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a:extLst>
              <a:ext uri="{FF2B5EF4-FFF2-40B4-BE49-F238E27FC236}">
                <a16:creationId xmlns:a16="http://schemas.microsoft.com/office/drawing/2014/main" id="{1CD18AE7-76DC-14F8-5463-530AB2E1C0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a:extLst>
              <a:ext uri="{FF2B5EF4-FFF2-40B4-BE49-F238E27FC236}">
                <a16:creationId xmlns:a16="http://schemas.microsoft.com/office/drawing/2014/main" id="{5EB6B0E9-6268-45A9-DFA9-19F0C56DB5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a:extLst>
              <a:ext uri="{FF2B5EF4-FFF2-40B4-BE49-F238E27FC236}">
                <a16:creationId xmlns:a16="http://schemas.microsoft.com/office/drawing/2014/main" id="{4C779F7E-EF13-0BB1-5D39-88B688D2FA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59428656-AD6F-8ACE-CE31-43B98EEA7DA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80071" y="9738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2496319"/>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068291"/>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1612860"/>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842506"/>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79276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962623"/>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6237010"/>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3305925"/>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5340899"/>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42846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781112"/>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56867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5FEFDEB9-7487-0B04-0C4D-EE3DC422E2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8686"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a:extLst>
              <a:ext uri="{FF2B5EF4-FFF2-40B4-BE49-F238E27FC236}">
                <a16:creationId xmlns:a16="http://schemas.microsoft.com/office/drawing/2014/main" id="{0297FFBB-AB7F-1147-C8C4-0A1941F466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149462132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dirty="0">
                <a:solidFill>
                  <a:srgbClr val="FF0000"/>
                </a:solidFill>
                <a:latin typeface="+mj-lt"/>
                <a:ea typeface="MS Gothic" panose="020B0609070205080204" pitchFamily="49" charset="-128"/>
              </a:rPr>
              <a:t>CONFIDENTIAL</a:t>
            </a:r>
            <a:endParaRPr kumimoji="1" lang="ja-JP" altLang="en-US" sz="1100" b="0" i="0" dirty="0">
              <a:solidFill>
                <a:srgbClr val="FF0000"/>
              </a:solidFill>
              <a:latin typeface="+mj-lt"/>
              <a:ea typeface="MS Gothic" panose="020B0609070205080204" pitchFamily="49" charset="-128"/>
            </a:endParaRPr>
          </a:p>
        </p:txBody>
      </p:sp>
      <p:pic>
        <p:nvPicPr>
          <p:cNvPr id="2" name="Picture 2">
            <a:extLst>
              <a:ext uri="{FF2B5EF4-FFF2-40B4-BE49-F238E27FC236}">
                <a16:creationId xmlns:a16="http://schemas.microsoft.com/office/drawing/2014/main" id="{169B4CD0-2EA8-527C-EB0A-94B54BAB0E1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2496" y="97648"/>
            <a:ext cx="2927648" cy="59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2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1.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oleObject" Target="../embeddings/oleObject1.bin"/><Relationship Id="rId2" Type="http://schemas.openxmlformats.org/officeDocument/2006/relationships/slideLayout" Target="../slideLayouts/slideLayout71.xml"/><Relationship Id="rId16" Type="http://schemas.openxmlformats.org/officeDocument/2006/relationships/image" Target="../media/image16.jp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ags" Target="../tags/tag72.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6"/>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624" imgH="623" progId="TCLayout.ActiveDocument.1">
                  <p:embed/>
                </p:oleObj>
              </mc:Choice>
              <mc:Fallback>
                <p:oleObj name="think-cellスライド" r:id="rId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a:extLst>
              <a:ext uri="{FF2B5EF4-FFF2-40B4-BE49-F238E27FC236}">
                <a16:creationId xmlns:a16="http://schemas.microsoft.com/office/drawing/2014/main" id="{36845738-5429-369A-7D3E-A4D71755F880}"/>
              </a:ext>
            </a:extLst>
          </p:cNvPr>
          <p:cNvGraphicFramePr>
            <a:graphicFrameLocks noChangeAspect="1"/>
          </p:cNvGraphicFramePr>
          <p:nvPr userDrawn="1">
            <p:custDataLst>
              <p:tags r:id="rId15"/>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7" imgW="624" imgH="623" progId="TCLayout.ActiveDocument.1">
                  <p:embed/>
                </p:oleObj>
              </mc:Choice>
              <mc:Fallback>
                <p:oleObj name="think-cellスライド" r:id="rId1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323040783"/>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3" pos="7537" userDrawn="1">
          <p15:clr>
            <a:srgbClr val="F26B43"/>
          </p15:clr>
        </p15:guide>
        <p15:guide id="4" pos="2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34.png"/><Relationship Id="rId3" Type="http://schemas.openxmlformats.org/officeDocument/2006/relationships/image" Target="../media/image17.jpg"/><Relationship Id="rId7" Type="http://schemas.openxmlformats.org/officeDocument/2006/relationships/image" Target="../media/image25.png"/><Relationship Id="rId12" Type="http://schemas.openxmlformats.org/officeDocument/2006/relationships/hyperlink" Target="https://jldexcelsp.blogspot.com/2014/12/la-ultima-actualizacion-de-excel.html" TargetMode="External"/><Relationship Id="rId17" Type="http://schemas.openxmlformats.org/officeDocument/2006/relationships/hyperlink" Target="https://insightx.com.mx/que-es-sql-server/" TargetMode="External"/><Relationship Id="rId2" Type="http://schemas.openxmlformats.org/officeDocument/2006/relationships/notesSlide" Target="../notesSlides/notesSlide26.xml"/><Relationship Id="rId16" Type="http://schemas.openxmlformats.org/officeDocument/2006/relationships/image" Target="../media/image23.png"/><Relationship Id="rId1" Type="http://schemas.openxmlformats.org/officeDocument/2006/relationships/slideLayout" Target="../slideLayouts/slideLayout82.xml"/><Relationship Id="rId6" Type="http://schemas.openxmlformats.org/officeDocument/2006/relationships/hyperlink" Target="https://www.azurecurve.co.uk/2024/03/page/3/?wptheme=azurecurve" TargetMode="External"/><Relationship Id="rId11" Type="http://schemas.openxmlformats.org/officeDocument/2006/relationships/image" Target="../media/image18.png"/><Relationship Id="rId5" Type="http://schemas.openxmlformats.org/officeDocument/2006/relationships/image" Target="../media/image26.png"/><Relationship Id="rId15" Type="http://schemas.openxmlformats.org/officeDocument/2006/relationships/hyperlink" Target="https://svgsilh.com/image/157064.html" TargetMode="External"/><Relationship Id="rId10" Type="http://schemas.openxmlformats.org/officeDocument/2006/relationships/hyperlink" Target="https://www.youngdata.io/blog/microsoft-dataverse"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30.png"/><Relationship Id="rId14" Type="http://schemas.openxmlformats.org/officeDocument/2006/relationships/image" Target="../media/image3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8" Type="http://schemas.openxmlformats.org/officeDocument/2006/relationships/hyperlink" Target="https://www.azurecurve.co.uk/2024/03/page/3/?wptheme=azurecurve" TargetMode="External"/><Relationship Id="rId3" Type="http://schemas.openxmlformats.org/officeDocument/2006/relationships/image" Target="../media/image17.jpg"/><Relationship Id="rId7" Type="http://schemas.openxmlformats.org/officeDocument/2006/relationships/image" Target="../media/image26.png"/><Relationship Id="rId12" Type="http://schemas.openxmlformats.org/officeDocument/2006/relationships/hyperlink" Target="https://insightx.com.mx/que-es-sql-server/" TargetMode="External"/><Relationship Id="rId2" Type="http://schemas.openxmlformats.org/officeDocument/2006/relationships/notesSlide" Target="../notesSlides/notesSlide27.xml"/><Relationship Id="rId1" Type="http://schemas.openxmlformats.org/officeDocument/2006/relationships/slideLayout" Target="../slideLayouts/slideLayout82.xml"/><Relationship Id="rId6" Type="http://schemas.openxmlformats.org/officeDocument/2006/relationships/hyperlink" Target="https://jldexcelsp.blogspot.com/2014/12/la-ultima-actualizacion-de-excel.html" TargetMode="External"/><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hyperlink" Target="https://en.wikipedia.org/wiki/SharePoint"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18.png"/><Relationship Id="rId3" Type="http://schemas.openxmlformats.org/officeDocument/2006/relationships/image" Target="../media/image17.jpg"/><Relationship Id="rId7" Type="http://schemas.openxmlformats.org/officeDocument/2006/relationships/image" Target="../media/image25.png"/><Relationship Id="rId12" Type="http://schemas.openxmlformats.org/officeDocument/2006/relationships/hyperlink" Target="https://www.youngdata.io/blog/microsoft-dataverse" TargetMode="External"/><Relationship Id="rId17" Type="http://schemas.openxmlformats.org/officeDocument/2006/relationships/hyperlink" Target="https://svgsilh.com/image/157064.html" TargetMode="External"/><Relationship Id="rId2" Type="http://schemas.openxmlformats.org/officeDocument/2006/relationships/notesSlide" Target="../notesSlides/notesSlide28.xml"/><Relationship Id="rId16" Type="http://schemas.openxmlformats.org/officeDocument/2006/relationships/image" Target="../media/image35.svg"/><Relationship Id="rId1" Type="http://schemas.openxmlformats.org/officeDocument/2006/relationships/slideLayout" Target="../slideLayouts/slideLayout82.xml"/><Relationship Id="rId6" Type="http://schemas.openxmlformats.org/officeDocument/2006/relationships/hyperlink" Target="https://www.azurecurve.co.uk/2024/03/page/3/?wptheme=azurecurve" TargetMode="External"/><Relationship Id="rId11" Type="http://schemas.openxmlformats.org/officeDocument/2006/relationships/image" Target="../media/image30.png"/><Relationship Id="rId5" Type="http://schemas.openxmlformats.org/officeDocument/2006/relationships/image" Target="../media/image26.png"/><Relationship Id="rId15" Type="http://schemas.openxmlformats.org/officeDocument/2006/relationships/image" Target="../media/image34.png"/><Relationship Id="rId10" Type="http://schemas.openxmlformats.org/officeDocument/2006/relationships/hyperlink" Target="https://blog.hametbenoit.info/2019/11/04/power-bi-the-new-exe-installer-command-lines/"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19.png"/><Relationship Id="rId14" Type="http://schemas.openxmlformats.org/officeDocument/2006/relationships/hyperlink" Target="https://jldexcelsp.blogspot.com/2014/12/la-ultima-actualizacion-de-excel.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8" Type="http://schemas.openxmlformats.org/officeDocument/2006/relationships/hyperlink" Target="https://blog.hametbenoit.info/2019/11/04/power-bi-the-new-exe-installer-command-lines/" TargetMode="External"/><Relationship Id="rId13" Type="http://schemas.openxmlformats.org/officeDocument/2006/relationships/image" Target="../media/image22.png"/><Relationship Id="rId18" Type="http://schemas.openxmlformats.org/officeDocument/2006/relationships/image" Target="../media/image25.png"/><Relationship Id="rId26" Type="http://schemas.openxmlformats.org/officeDocument/2006/relationships/image" Target="../media/image29.png"/><Relationship Id="rId3" Type="http://schemas.openxmlformats.org/officeDocument/2006/relationships/image" Target="../media/image17.jpg"/><Relationship Id="rId21" Type="http://schemas.openxmlformats.org/officeDocument/2006/relationships/hyperlink" Target="https://www.azurecurve.co.uk/2024/03/page/3/?wptheme=azurecurve" TargetMode="External"/><Relationship Id="rId7" Type="http://schemas.openxmlformats.org/officeDocument/2006/relationships/image" Target="../media/image19.png"/><Relationship Id="rId12" Type="http://schemas.openxmlformats.org/officeDocument/2006/relationships/hyperlink" Target="https://newrelic.com/instant-observability/azure-relay" TargetMode="External"/><Relationship Id="rId17" Type="http://schemas.openxmlformats.org/officeDocument/2006/relationships/hyperlink" Target="https://wallpaperaccess.com/4k-server" TargetMode="External"/><Relationship Id="rId25" Type="http://schemas.openxmlformats.org/officeDocument/2006/relationships/hyperlink" Target="https://www.betterteam.com/web-developer-interview-questions" TargetMode="External"/><Relationship Id="rId2" Type="http://schemas.openxmlformats.org/officeDocument/2006/relationships/notesSlide" Target="../notesSlides/notesSlide5.xml"/><Relationship Id="rId16" Type="http://schemas.openxmlformats.org/officeDocument/2006/relationships/image" Target="../media/image24.jpg"/><Relationship Id="rId20" Type="http://schemas.openxmlformats.org/officeDocument/2006/relationships/image" Target="../media/image26.png"/><Relationship Id="rId1" Type="http://schemas.openxmlformats.org/officeDocument/2006/relationships/slideLayout" Target="../slideLayouts/slideLayout82.xml"/><Relationship Id="rId6" Type="http://schemas.openxmlformats.org/officeDocument/2006/relationships/hyperlink" Target="https://jldexcelsp.blogspot.com/2014/12/la-ultima-actualizacion-de-excel.html" TargetMode="External"/><Relationship Id="rId11" Type="http://schemas.openxmlformats.org/officeDocument/2006/relationships/image" Target="../media/image21.png"/><Relationship Id="rId24" Type="http://schemas.openxmlformats.org/officeDocument/2006/relationships/image" Target="../media/image28.jpeg"/><Relationship Id="rId5" Type="http://schemas.openxmlformats.org/officeDocument/2006/relationships/image" Target="../media/image18.png"/><Relationship Id="rId15" Type="http://schemas.openxmlformats.org/officeDocument/2006/relationships/hyperlink" Target="https://insightx.com.mx/que-es-sql-server/" TargetMode="External"/><Relationship Id="rId23" Type="http://schemas.openxmlformats.org/officeDocument/2006/relationships/hyperlink" Target="http://www.matc.edu/course-catalog/stem/it-web-and-software-developer.html" TargetMode="External"/><Relationship Id="rId10" Type="http://schemas.openxmlformats.org/officeDocument/2006/relationships/hyperlink" Target="https://blog.sysfore.com/the-a-z-of-microsoft-azure-services/" TargetMode="External"/><Relationship Id="rId19" Type="http://schemas.openxmlformats.org/officeDocument/2006/relationships/hyperlink" Target="https://en.wikipedia.org/wiki/SharePoint"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20.png"/><Relationship Id="rId14" Type="http://schemas.openxmlformats.org/officeDocument/2006/relationships/image" Target="../media/image23.png"/><Relationship Id="rId22"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hyperlink" Target="https://jldexcelsp.blogspot.com/2014/12/la-ultima-actualizacion-de-excel.html" TargetMode="External"/><Relationship Id="rId13" Type="http://schemas.openxmlformats.org/officeDocument/2006/relationships/image" Target="../media/image20.png"/><Relationship Id="rId18" Type="http://schemas.openxmlformats.org/officeDocument/2006/relationships/image" Target="../media/image23.png"/><Relationship Id="rId26" Type="http://schemas.openxmlformats.org/officeDocument/2006/relationships/image" Target="../media/image28.jpeg"/><Relationship Id="rId3" Type="http://schemas.openxmlformats.org/officeDocument/2006/relationships/image" Target="../media/image17.jpg"/><Relationship Id="rId21" Type="http://schemas.openxmlformats.org/officeDocument/2006/relationships/hyperlink" Target="https://wallpaperaccess.com/4k-server" TargetMode="External"/><Relationship Id="rId7" Type="http://schemas.openxmlformats.org/officeDocument/2006/relationships/image" Target="../media/image18.png"/><Relationship Id="rId12" Type="http://schemas.openxmlformats.org/officeDocument/2006/relationships/hyperlink" Target="https://blog.hametbenoit.info/2019/11/04/power-bi-the-new-exe-installer-command-lines/" TargetMode="External"/><Relationship Id="rId17" Type="http://schemas.openxmlformats.org/officeDocument/2006/relationships/image" Target="../media/image22.png"/><Relationship Id="rId25" Type="http://schemas.openxmlformats.org/officeDocument/2006/relationships/hyperlink" Target="http://www.matc.edu/course-catalog/stem/it-web-and-software-developer.html" TargetMode="External"/><Relationship Id="rId2" Type="http://schemas.openxmlformats.org/officeDocument/2006/relationships/notesSlide" Target="../notesSlides/notesSlide6.xml"/><Relationship Id="rId16" Type="http://schemas.openxmlformats.org/officeDocument/2006/relationships/hyperlink" Target="https://newrelic.com/instant-observability/azure-relay" TargetMode="External"/><Relationship Id="rId20" Type="http://schemas.openxmlformats.org/officeDocument/2006/relationships/image" Target="../media/image24.jpg"/><Relationship Id="rId1" Type="http://schemas.openxmlformats.org/officeDocument/2006/relationships/slideLayout" Target="../slideLayouts/slideLayout82.xml"/><Relationship Id="rId6" Type="http://schemas.openxmlformats.org/officeDocument/2006/relationships/hyperlink" Target="https://www.youngdata.io/blog/microsoft-dataverse" TargetMode="External"/><Relationship Id="rId11" Type="http://schemas.openxmlformats.org/officeDocument/2006/relationships/image" Target="../media/image19.png"/><Relationship Id="rId24" Type="http://schemas.openxmlformats.org/officeDocument/2006/relationships/image" Target="../media/image27.png"/><Relationship Id="rId5" Type="http://schemas.openxmlformats.org/officeDocument/2006/relationships/image" Target="../media/image30.png"/><Relationship Id="rId15" Type="http://schemas.openxmlformats.org/officeDocument/2006/relationships/image" Target="../media/image21.png"/><Relationship Id="rId23" Type="http://schemas.openxmlformats.org/officeDocument/2006/relationships/hyperlink" Target="https://en.wikipedia.org/wiki/SharePoint" TargetMode="External"/><Relationship Id="rId28" Type="http://schemas.openxmlformats.org/officeDocument/2006/relationships/image" Target="../media/image29.png"/><Relationship Id="rId10" Type="http://schemas.openxmlformats.org/officeDocument/2006/relationships/hyperlink" Target="https://www.azurecurve.co.uk/2024/03/page/3/?wptheme=azurecurve" TargetMode="External"/><Relationship Id="rId19" Type="http://schemas.openxmlformats.org/officeDocument/2006/relationships/hyperlink" Target="https://insightx.com.mx/que-es-sql-server/"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26.png"/><Relationship Id="rId14" Type="http://schemas.openxmlformats.org/officeDocument/2006/relationships/hyperlink" Target="https://blog.sysfore.com/the-a-z-of-microsoft-azure-services/" TargetMode="External"/><Relationship Id="rId22" Type="http://schemas.openxmlformats.org/officeDocument/2006/relationships/image" Target="../media/image25.png"/><Relationship Id="rId27" Type="http://schemas.openxmlformats.org/officeDocument/2006/relationships/hyperlink" Target="https://www.betterteam.com/web-developer-interview-question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8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22B3D-50D9-F7CC-491B-AAAF05FDA95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844D472-7C7C-8156-46B5-2D95CE601A5A}"/>
              </a:ext>
            </a:extLst>
          </p:cNvPr>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提案書</a:t>
            </a:r>
            <a:endParaRPr lang="ja-JP" altLang="en-US" sz="5400" dirty="0"/>
          </a:p>
        </p:txBody>
      </p:sp>
      <p:sp>
        <p:nvSpPr>
          <p:cNvPr id="5" name="テキスト プレースホルダー 4">
            <a:extLst>
              <a:ext uri="{FF2B5EF4-FFF2-40B4-BE49-F238E27FC236}">
                <a16:creationId xmlns:a16="http://schemas.microsoft.com/office/drawing/2014/main" id="{6D55FFF0-FAAF-8266-89FF-BC0343E9E47F}"/>
              </a:ext>
            </a:extLst>
          </p:cNvPr>
          <p:cNvSpPr>
            <a:spLocks noGrp="1"/>
          </p:cNvSpPr>
          <p:nvPr>
            <p:ph type="subTitle" idx="1"/>
          </p:nvPr>
        </p:nvSpPr>
        <p:spPr/>
        <p:txBody>
          <a:bodyPr/>
          <a:lstStyle/>
          <a:p>
            <a:r>
              <a:rPr lang="ja-JP" altLang="en-US" dirty="0"/>
              <a:t>株式会社　</a:t>
            </a:r>
            <a:r>
              <a:rPr lang="en-US" altLang="ja-JP" dirty="0"/>
              <a:t>GCJ</a:t>
            </a:r>
            <a:endParaRPr lang="ja-JP" altLang="en-US" dirty="0"/>
          </a:p>
        </p:txBody>
      </p:sp>
      <p:pic>
        <p:nvPicPr>
          <p:cNvPr id="3" name="Picture 2">
            <a:extLst>
              <a:ext uri="{FF2B5EF4-FFF2-40B4-BE49-F238E27FC236}">
                <a16:creationId xmlns:a16="http://schemas.microsoft.com/office/drawing/2014/main" id="{C47BA5CE-0987-2F64-C0F6-F5F8891A7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027" y="66162"/>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アイコン&#10;&#10;低い精度で自動的に生成された説明">
            <a:extLst>
              <a:ext uri="{FF2B5EF4-FFF2-40B4-BE49-F238E27FC236}">
                <a16:creationId xmlns:a16="http://schemas.microsoft.com/office/drawing/2014/main" id="{FB3364D2-AC19-3466-9AC2-E8EA35985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320735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9D7C8-2088-F3AE-6079-7FB2B4C6D6F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E6AB4F-A67C-BA36-6F42-B1141CC8B5F2}"/>
              </a:ext>
            </a:extLst>
          </p:cNvPr>
          <p:cNvSpPr>
            <a:spLocks noGrp="1"/>
          </p:cNvSpPr>
          <p:nvPr>
            <p:ph type="title"/>
          </p:nvPr>
        </p:nvSpPr>
        <p:spPr>
          <a:xfrm>
            <a:off x="414336" y="255263"/>
            <a:ext cx="9327072" cy="683629"/>
          </a:xfrm>
        </p:spPr>
        <p:txBody>
          <a:bodyPr>
            <a:normAutofit/>
          </a:bodyPr>
          <a:lstStyle/>
          <a:p>
            <a:r>
              <a:rPr lang="ja-JP" altLang="en-US" dirty="0"/>
              <a:t>技術方案－オンライン編集機能</a:t>
            </a:r>
            <a:endParaRPr lang="ja-JP" altLang="en-US" dirty="0">
              <a:effectLst/>
            </a:endParaRPr>
          </a:p>
        </p:txBody>
      </p:sp>
      <p:sp>
        <p:nvSpPr>
          <p:cNvPr id="15" name="テキスト ボックス 14">
            <a:extLst>
              <a:ext uri="{FF2B5EF4-FFF2-40B4-BE49-F238E27FC236}">
                <a16:creationId xmlns:a16="http://schemas.microsoft.com/office/drawing/2014/main" id="{946BA84F-4872-372D-96CC-97D865AB4565}"/>
              </a:ext>
            </a:extLst>
          </p:cNvPr>
          <p:cNvSpPr txBox="1"/>
          <p:nvPr/>
        </p:nvSpPr>
        <p:spPr>
          <a:xfrm>
            <a:off x="414336" y="87259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同時編集時の競合解決</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https://office.com/edit?url=[file_url]）</a:t>
            </a:r>
          </a:p>
        </p:txBody>
      </p:sp>
      <p:sp>
        <p:nvSpPr>
          <p:cNvPr id="3" name="四角形: 角を丸くする 2">
            <a:extLst>
              <a:ext uri="{FF2B5EF4-FFF2-40B4-BE49-F238E27FC236}">
                <a16:creationId xmlns:a16="http://schemas.microsoft.com/office/drawing/2014/main" id="{12785CC2-2A03-FBA5-6740-FFBDB15F3910}"/>
              </a:ext>
            </a:extLst>
          </p:cNvPr>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357696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1484A-AD4D-43D1-6B54-0C8C07C2E4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FEDDE3-0D2E-F161-92D0-FD4DEFE39C3A}"/>
              </a:ext>
            </a:extLst>
          </p:cNvPr>
          <p:cNvSpPr>
            <a:spLocks noGrp="1"/>
          </p:cNvSpPr>
          <p:nvPr>
            <p:ph type="title"/>
          </p:nvPr>
        </p:nvSpPr>
        <p:spPr>
          <a:xfrm>
            <a:off x="414336" y="255263"/>
            <a:ext cx="9327072" cy="683629"/>
          </a:xfrm>
        </p:spPr>
        <p:txBody>
          <a:bodyPr>
            <a:normAutofit/>
          </a:bodyPr>
          <a:lstStyle/>
          <a:p>
            <a:r>
              <a:rPr lang="ja-JP" altLang="en-US" dirty="0"/>
              <a:t>技術方案－一括ダウンロード機能</a:t>
            </a:r>
            <a:endParaRPr lang="ja-JP" altLang="en-US" dirty="0">
              <a:effectLst/>
            </a:endParaRPr>
          </a:p>
        </p:txBody>
      </p:sp>
      <p:sp>
        <p:nvSpPr>
          <p:cNvPr id="15" name="テキスト ボックス 14">
            <a:extLst>
              <a:ext uri="{FF2B5EF4-FFF2-40B4-BE49-F238E27FC236}">
                <a16:creationId xmlns:a16="http://schemas.microsoft.com/office/drawing/2014/main" id="{44E75F28-8D5D-D29B-2B58-666E6EC5DA0F}"/>
              </a:ext>
            </a:extLst>
          </p:cNvPr>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既定案</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PowerApps</a:t>
            </a:r>
            <a:r>
              <a:rPr kumimoji="0" lang="ja-JP" altLang="en-US" dirty="0">
                <a:latin typeface="Arial" panose="020B0604020202020204" pitchFamily="34" charset="0"/>
              </a:rPr>
              <a:t>で</a:t>
            </a:r>
            <a:r>
              <a:rPr kumimoji="0" lang="zh-CN" altLang="zh-CN" dirty="0">
                <a:latin typeface="Arial" panose="020B0604020202020204" pitchFamily="34" charset="0"/>
              </a:rPr>
              <a:t>モバイル/デスクトップ対応のため、PowerAppsのDownload関数を使用。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ファイルの</a:t>
            </a:r>
            <a:r>
              <a:rPr kumimoji="0" lang="zh-CN" altLang="zh-CN" dirty="0">
                <a:latin typeface="Arial" panose="020B0604020202020204" pitchFamily="34" charset="0"/>
              </a:rPr>
              <a:t>保存先: ユーザーが指定したディレクトリ（ブラウザダウンロード</a:t>
            </a:r>
            <a:r>
              <a:rPr kumimoji="0" lang="ja-JP" altLang="en-US" dirty="0">
                <a:latin typeface="Arial" panose="020B0604020202020204" pitchFamily="34" charset="0"/>
              </a:rPr>
              <a:t>オプションを毎回確認にし、</a:t>
            </a:r>
            <a:r>
              <a:rPr kumimoji="0" lang="zh-CN" altLang="zh-CN" dirty="0">
                <a:latin typeface="Arial" panose="020B0604020202020204" pitchFamily="34" charset="0"/>
              </a:rPr>
              <a:t>ユーザーが</a:t>
            </a:r>
            <a:r>
              <a:rPr kumimoji="0" lang="ja-JP" altLang="en-US" dirty="0">
                <a:latin typeface="Arial" panose="020B0604020202020204" pitchFamily="34" charset="0"/>
              </a:rPr>
              <a:t>保存先</a:t>
            </a:r>
            <a:r>
              <a:rPr kumimoji="0" lang="zh-CN" altLang="zh-CN"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制限: 最大100ファイル/回、合計サイズ500MB（パフォーマンス考慮）。 </a:t>
            </a:r>
          </a:p>
          <a:p>
            <a:pPr algn="l"/>
            <a:endParaRPr lang="en-US" altLang="ja-JP" dirty="0">
              <a:latin typeface="Yu Gothic UI" panose="020B0500000000000000" pitchFamily="50" charset="-128"/>
              <a:ea typeface="Yu Gothic UI" panose="020B0500000000000000" pitchFamily="50" charset="-128"/>
            </a:endParaRPr>
          </a:p>
          <a:p>
            <a:pPr algn="l"/>
            <a:r>
              <a:rPr lang="ja-JP" altLang="en-US" dirty="0">
                <a:solidFill>
                  <a:srgbClr val="C00000"/>
                </a:solidFill>
                <a:latin typeface="Yu Gothic UI" panose="020B0500000000000000" pitchFamily="50" charset="-128"/>
                <a:ea typeface="Yu Gothic UI" panose="020B0500000000000000" pitchFamily="50" charset="-128"/>
              </a:rPr>
              <a:t>改善案</a:t>
            </a:r>
            <a:endParaRPr lang="en-US" altLang="ja-JP"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dirty="0">
                <a:latin typeface="Yu Gothic UI" panose="020B0500000000000000" pitchFamily="50" charset="-128"/>
                <a:ea typeface="Yu Gothic UI" panose="020B0500000000000000" pitchFamily="50" charset="-128"/>
              </a:rPr>
              <a:t>Power Apps </a:t>
            </a:r>
            <a:r>
              <a:rPr lang="ja-JP" altLang="en-US" dirty="0">
                <a:latin typeface="Yu Gothic UI" panose="020B0500000000000000" pitchFamily="50" charset="-128"/>
                <a:ea typeface="Yu Gothic UI" panose="020B0500000000000000" pitchFamily="50" charset="-128"/>
              </a:rPr>
              <a:t>では、</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ページを埋め込むための </a:t>
            </a:r>
            <a:r>
              <a:rPr lang="en-US" altLang="ja-JP" dirty="0">
                <a:latin typeface="Yu Gothic UI" panose="020B0500000000000000" pitchFamily="50" charset="-128"/>
                <a:ea typeface="Yu Gothic UI" panose="020B0500000000000000" pitchFamily="50" charset="-128"/>
              </a:rPr>
              <a:t>WebView </a:t>
            </a:r>
            <a:r>
              <a:rPr lang="ja-JP" altLang="en-US" dirty="0">
                <a:latin typeface="Yu Gothic UI" panose="020B0500000000000000" pitchFamily="50" charset="-128"/>
                <a:ea typeface="Yu Gothic UI" panose="020B0500000000000000" pitchFamily="50" charset="-128"/>
              </a:rPr>
              <a:t>コントロール（または </a:t>
            </a:r>
            <a:r>
              <a:rPr lang="en-US" altLang="ja-JP" dirty="0">
                <a:latin typeface="Yu Gothic UI" panose="020B0500000000000000" pitchFamily="50" charset="-128"/>
                <a:ea typeface="Yu Gothic UI" panose="020B0500000000000000" pitchFamily="50" charset="-128"/>
              </a:rPr>
              <a:t>HTML text </a:t>
            </a:r>
            <a:r>
              <a:rPr lang="ja-JP" altLang="en-US" dirty="0">
                <a:latin typeface="Yu Gothic UI" panose="020B0500000000000000" pitchFamily="50" charset="-128"/>
                <a:ea typeface="Yu Gothic UI" panose="020B0500000000000000" pitchFamily="50" charset="-128"/>
              </a:rPr>
              <a:t>コントロールを介して </a:t>
            </a:r>
            <a:r>
              <a:rPr lang="en-US" altLang="ja-JP" dirty="0">
                <a:latin typeface="Yu Gothic UI" panose="020B0500000000000000" pitchFamily="50" charset="-128"/>
                <a:ea typeface="Yu Gothic UI" panose="020B0500000000000000" pitchFamily="50" charset="-128"/>
              </a:rPr>
              <a:t>HTML </a:t>
            </a:r>
            <a:r>
              <a:rPr lang="ja-JP" altLang="en-US" dirty="0">
                <a:latin typeface="Yu Gothic UI" panose="020B0500000000000000" pitchFamily="50" charset="-128"/>
                <a:ea typeface="Yu Gothic UI" panose="020B0500000000000000" pitchFamily="50" charset="-128"/>
              </a:rPr>
              <a:t>コンテンツを表示する）を使用して、外部の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ページ内で、</a:t>
            </a:r>
            <a:r>
              <a:rPr lang="en-US" altLang="ja-JP" dirty="0">
                <a:latin typeface="Yu Gothic UI" panose="020B0500000000000000" pitchFamily="50" charset="-128"/>
                <a:ea typeface="Yu Gothic UI" panose="020B0500000000000000" pitchFamily="50" charset="-128"/>
              </a:rPr>
              <a:t>JavaScript </a:t>
            </a:r>
            <a:r>
              <a:rPr lang="ja-JP" altLang="en-US" dirty="0">
                <a:latin typeface="Yu Gothic UI" panose="020B0500000000000000" pitchFamily="50" charset="-128"/>
                <a:ea typeface="Yu Gothic UI" panose="020B0500000000000000" pitchFamily="50" charset="-128"/>
              </a:rPr>
              <a:t>を使用して </a:t>
            </a:r>
            <a:r>
              <a:rPr lang="en-US" altLang="ja-JP" dirty="0">
                <a:latin typeface="Yu Gothic UI" panose="020B0500000000000000" pitchFamily="50" charset="-128"/>
                <a:ea typeface="Yu Gothic UI" panose="020B0500000000000000" pitchFamily="50" charset="-128"/>
              </a:rPr>
              <a:t>DOM </a:t>
            </a:r>
            <a:r>
              <a:rPr lang="ja-JP" altLang="en-US" dirty="0">
                <a:latin typeface="Yu Gothic UI" panose="020B0500000000000000" pitchFamily="50" charset="-128"/>
                <a:ea typeface="Yu Gothic UI" panose="020B0500000000000000" pitchFamily="50" charset="-128"/>
              </a:rPr>
              <a:t>操作や </a:t>
            </a:r>
            <a:r>
              <a:rPr lang="en-US" altLang="ja-JP" dirty="0">
                <a:latin typeface="Yu Gothic UI" panose="020B0500000000000000" pitchFamily="50" charset="-128"/>
                <a:ea typeface="Yu Gothic UI" panose="020B0500000000000000" pitchFamily="50" charset="-128"/>
              </a:rPr>
              <a:t>Web API </a:t>
            </a:r>
            <a:r>
              <a:rPr lang="ja-JP" altLang="en-US" dirty="0">
                <a:latin typeface="Yu Gothic UI" panose="020B0500000000000000" pitchFamily="50" charset="-128"/>
                <a:ea typeface="Yu Gothic UI" panose="020B0500000000000000" pitchFamily="50" charset="-128"/>
              </a:rPr>
              <a:t>へのアクセスを行うことはできます。</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外部ページの</a:t>
            </a:r>
            <a:r>
              <a:rPr lang="en-US" altLang="ja-JP" dirty="0">
                <a:latin typeface="Yu Gothic UI" panose="020B0500000000000000" pitchFamily="50" charset="-128"/>
                <a:ea typeface="Yu Gothic UI" panose="020B0500000000000000" pitchFamily="50" charset="-128"/>
              </a:rPr>
              <a:t>JavaScript</a:t>
            </a:r>
            <a:r>
              <a:rPr lang="ja-JP" altLang="en-US"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dirty="0">
                <a:latin typeface="Yu Gothic UI" panose="020B0500000000000000" pitchFamily="50" charset="-128"/>
                <a:ea typeface="Yu Gothic UI" panose="020B0500000000000000" pitchFamily="50" charset="-128"/>
              </a:rPr>
              <a:t>POC</a:t>
            </a:r>
            <a:r>
              <a:rPr lang="ja-JP" altLang="en-US" dirty="0">
                <a:latin typeface="Yu Gothic UI" panose="020B0500000000000000" pitchFamily="50" charset="-128"/>
                <a:ea typeface="Yu Gothic UI" panose="020B0500000000000000" pitchFamily="50" charset="-128"/>
              </a:rPr>
              <a:t>が必要。</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7BDD845B-3FE3-46CC-2B20-68D546F19094}"/>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pic>
        <p:nvPicPr>
          <p:cNvPr id="4" name="図 3">
            <a:extLst>
              <a:ext uri="{FF2B5EF4-FFF2-40B4-BE49-F238E27FC236}">
                <a16:creationId xmlns:a16="http://schemas.microsoft.com/office/drawing/2014/main" id="{BD3E5F38-FC77-4D18-98B0-B564B0E3A9C5}"/>
              </a:ext>
            </a:extLst>
          </p:cNvPr>
          <p:cNvPicPr>
            <a:picLocks noChangeAspect="1"/>
          </p:cNvPicPr>
          <p:nvPr/>
        </p:nvPicPr>
        <p:blipFill>
          <a:blip r:embed="rId3"/>
          <a:stretch>
            <a:fillRect/>
          </a:stretch>
        </p:blipFill>
        <p:spPr>
          <a:xfrm>
            <a:off x="7223760" y="760848"/>
            <a:ext cx="4828032" cy="1430714"/>
          </a:xfrm>
          <a:prstGeom prst="rect">
            <a:avLst/>
          </a:prstGeom>
        </p:spPr>
      </p:pic>
    </p:spTree>
    <p:extLst>
      <p:ext uri="{BB962C8B-B14F-4D97-AF65-F5344CB8AC3E}">
        <p14:creationId xmlns:p14="http://schemas.microsoft.com/office/powerpoint/2010/main" val="65088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B6FEF-FFB6-A4BD-43D6-EFA15F4E3CF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D9DFD4-23EA-B537-DC33-B0E4746F682E}"/>
              </a:ext>
            </a:extLst>
          </p:cNvPr>
          <p:cNvSpPr>
            <a:spLocks noGrp="1"/>
          </p:cNvSpPr>
          <p:nvPr>
            <p:ph type="title"/>
          </p:nvPr>
        </p:nvSpPr>
        <p:spPr>
          <a:xfrm>
            <a:off x="414336" y="255263"/>
            <a:ext cx="9327072" cy="683629"/>
          </a:xfrm>
        </p:spPr>
        <p:txBody>
          <a:bodyPr>
            <a:normAutofit fontScale="90000"/>
          </a:bodyPr>
          <a:lstStyle/>
          <a:p>
            <a:r>
              <a:rPr lang="ja-JP" altLang="en-US" dirty="0"/>
              <a:t>技術方案－検索機能１</a:t>
            </a:r>
            <a:br>
              <a:rPr lang="en-US" altLang="ja-JP" dirty="0"/>
            </a:br>
            <a:endParaRPr lang="ja-JP" altLang="en-US" dirty="0"/>
          </a:p>
        </p:txBody>
      </p:sp>
      <p:sp>
        <p:nvSpPr>
          <p:cNvPr id="15" name="テキスト ボックス 14">
            <a:extLst>
              <a:ext uri="{FF2B5EF4-FFF2-40B4-BE49-F238E27FC236}">
                <a16:creationId xmlns:a16="http://schemas.microsoft.com/office/drawing/2014/main" id="{AFD1817C-2134-20DA-1CD7-C4700CBFE8F1}"/>
              </a:ext>
            </a:extLst>
          </p:cNvPr>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dirty="0">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SharePointの場合: Microsoft Graph Search APIをPower Automateで呼び出し、結果をPowerAppsに返</a:t>
            </a:r>
            <a:r>
              <a:rPr kumimoji="0" lang="ja-JP" altLang="en-US" sz="1600" dirty="0">
                <a:latin typeface="Arial" panose="020B0604020202020204" pitchFamily="34" charset="0"/>
              </a:rPr>
              <a:t>して、保存</a:t>
            </a:r>
            <a:r>
              <a:rPr kumimoji="0" lang="en-US" altLang="ja-JP" sz="1600" dirty="0">
                <a:latin typeface="Arial" panose="020B0604020202020204" pitchFamily="34" charset="0"/>
              </a:rPr>
              <a:t>Document Library</a:t>
            </a:r>
            <a:r>
              <a:rPr kumimoji="0" lang="ja-JP" altLang="en-US" sz="1600" dirty="0">
                <a:latin typeface="Arial" panose="020B0604020202020204" pitchFamily="34" charset="0"/>
              </a:rPr>
              <a:t>であるかどうかでさらにフィルタする</a:t>
            </a:r>
            <a:r>
              <a:rPr kumimoji="0" lang="ja-JP" altLang="en-US" sz="1600" dirty="0">
                <a:solidFill>
                  <a:srgbClr val="00B050"/>
                </a:solidFill>
                <a:latin typeface="Arial" panose="020B0604020202020204" pitchFamily="34" charset="0"/>
              </a:rPr>
              <a:t>（お薦め）</a:t>
            </a:r>
            <a:endParaRPr kumimoji="0" lang="zh-CN" altLang="zh-CN" sz="1600" dirty="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パフォーマンス: インデックス化により高速化。キャッシュ使用（PowerAppsのCollection）。 </a:t>
            </a:r>
          </a:p>
          <a:p>
            <a:pPr algn="l"/>
            <a:endParaRPr lang="en-US" altLang="ja-JP" dirty="0">
              <a:latin typeface="Yu Gothic UI" panose="020B0500000000000000" pitchFamily="50" charset="-128"/>
              <a:ea typeface="Yu Gothic UI" panose="020B0500000000000000" pitchFamily="50" charset="-128"/>
            </a:endParaRPr>
          </a:p>
        </p:txBody>
      </p:sp>
      <p:sp>
        <p:nvSpPr>
          <p:cNvPr id="5" name="Rectangle 1">
            <a:extLst>
              <a:ext uri="{FF2B5EF4-FFF2-40B4-BE49-F238E27FC236}">
                <a16:creationId xmlns:a16="http://schemas.microsoft.com/office/drawing/2014/main" id="{61E00793-07DF-B49D-C42B-D3319C8C3334}"/>
              </a:ext>
            </a:extLst>
          </p:cNvPr>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6" name="表 5">
            <a:extLst>
              <a:ext uri="{FF2B5EF4-FFF2-40B4-BE49-F238E27FC236}">
                <a16:creationId xmlns:a16="http://schemas.microsoft.com/office/drawing/2014/main" id="{A5763F21-DECD-9AC8-71F5-F76E21DF4225}"/>
              </a:ext>
            </a:extLst>
          </p:cNvPr>
          <p:cNvGraphicFramePr>
            <a:graphicFrameLocks noGrp="1"/>
          </p:cNvGraphicFramePr>
          <p:nvPr>
            <p:extLst>
              <p:ext uri="{D42A27DB-BD31-4B8C-83A1-F6EECF244321}">
                <p14:modId xmlns:p14="http://schemas.microsoft.com/office/powerpoint/2010/main" val="293723375"/>
              </p:ext>
            </p:extLst>
          </p:nvPr>
        </p:nvGraphicFramePr>
        <p:xfrm>
          <a:off x="829058" y="3233187"/>
          <a:ext cx="10948606" cy="3092925"/>
        </p:xfrm>
        <a:graphic>
          <a:graphicData uri="http://schemas.openxmlformats.org/drawingml/2006/table">
            <a:tbl>
              <a:tblPr firstRow="1">
                <a:tableStyleId>{69C7853C-536D-4A76-A0AE-DD22124D55A5}</a:tableStyleId>
              </a:tblPr>
              <a:tblGrid>
                <a:gridCol w="1061761">
                  <a:extLst>
                    <a:ext uri="{9D8B030D-6E8A-4147-A177-3AD203B41FA5}">
                      <a16:colId xmlns:a16="http://schemas.microsoft.com/office/drawing/2014/main" val="2264552484"/>
                    </a:ext>
                  </a:extLst>
                </a:gridCol>
                <a:gridCol w="1774235">
                  <a:extLst>
                    <a:ext uri="{9D8B030D-6E8A-4147-A177-3AD203B41FA5}">
                      <a16:colId xmlns:a16="http://schemas.microsoft.com/office/drawing/2014/main" val="632830198"/>
                    </a:ext>
                  </a:extLst>
                </a:gridCol>
                <a:gridCol w="2535382">
                  <a:extLst>
                    <a:ext uri="{9D8B030D-6E8A-4147-A177-3AD203B41FA5}">
                      <a16:colId xmlns:a16="http://schemas.microsoft.com/office/drawing/2014/main" val="3354930693"/>
                    </a:ext>
                  </a:extLst>
                </a:gridCol>
                <a:gridCol w="2815549">
                  <a:extLst>
                    <a:ext uri="{9D8B030D-6E8A-4147-A177-3AD203B41FA5}">
                      <a16:colId xmlns:a16="http://schemas.microsoft.com/office/drawing/2014/main" val="1172429926"/>
                    </a:ext>
                  </a:extLst>
                </a:gridCol>
                <a:gridCol w="2761679">
                  <a:extLst>
                    <a:ext uri="{9D8B030D-6E8A-4147-A177-3AD203B41FA5}">
                      <a16:colId xmlns:a16="http://schemas.microsoft.com/office/drawing/2014/main" val="2449523850"/>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dirty="0"/>
                        <a:t>PostgreSQL (with extensions)</a:t>
                      </a:r>
                    </a:p>
                  </a:txBody>
                  <a:tcPr marL="28046" marR="28046" marT="14023" marB="14023" anchor="ctr"/>
                </a:tc>
                <a:tc>
                  <a:txBody>
                    <a:bodyPr/>
                    <a:lstStyle/>
                    <a:p>
                      <a:r>
                        <a:rPr lang="de-DE" sz="900" dirty="0"/>
                        <a:t>SharePoint Online</a:t>
                      </a:r>
                    </a:p>
                  </a:txBody>
                  <a:tcPr marL="28046" marR="28046" marT="14023" marB="14023" anchor="ctr"/>
                </a:tc>
                <a:extLst>
                  <a:ext uri="{0D108BD9-81ED-4DB2-BD59-A6C34878D82A}">
                    <a16:rowId xmlns:a16="http://schemas.microsoft.com/office/drawing/2014/main" val="4147714101"/>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dirty="0"/>
                        <a:t>varbinary(max), varbinary, image, blob, nvarchar(max), varchar(max) </a:t>
                      </a:r>
                      <a:r>
                        <a:rPr lang="ja-JP" altLang="en-US" sz="900" dirty="0"/>
                        <a:t>など</a:t>
                      </a:r>
                    </a:p>
                  </a:txBody>
                  <a:tcPr marL="28046" marR="28046" marT="14023" marB="14023" anchor="ctr"/>
                </a:tc>
                <a:tc>
                  <a:txBody>
                    <a:bodyPr/>
                    <a:lstStyle/>
                    <a:p>
                      <a:r>
                        <a:rPr lang="ja-JP" altLang="en-US" sz="900" dirty="0"/>
                        <a:t>ファイル </a:t>
                      </a:r>
                      <a:r>
                        <a:rPr lang="en-US" altLang="ja-JP" sz="900" dirty="0"/>
                        <a:t>(File) </a:t>
                      </a:r>
                      <a:r>
                        <a:rPr lang="ja-JP" altLang="en-US" sz="900" dirty="0"/>
                        <a:t>データ型</a:t>
                      </a:r>
                    </a:p>
                  </a:txBody>
                  <a:tcPr marL="28046" marR="28046" marT="14023" marB="14023" anchor="ctr"/>
                </a:tc>
                <a:tc>
                  <a:txBody>
                    <a:bodyPr/>
                    <a:lstStyle/>
                    <a:p>
                      <a:r>
                        <a:rPr lang="de-DE" sz="900" dirty="0"/>
                        <a:t>bytea</a:t>
                      </a:r>
                    </a:p>
                  </a:txBody>
                  <a:tcPr marL="28046" marR="28046" marT="14023" marB="14023" anchor="ctr"/>
                </a:tc>
                <a:tc>
                  <a:txBody>
                    <a:bodyPr/>
                    <a:lstStyle/>
                    <a:p>
                      <a:r>
                        <a:rPr lang="ja-JP" altLang="en-US" sz="900" dirty="0"/>
                        <a:t>バイナリ </a:t>
                      </a:r>
                      <a:r>
                        <a:rPr lang="en-US" altLang="ja-JP" sz="900" dirty="0"/>
                        <a:t>(Binary) </a:t>
                      </a:r>
                      <a:r>
                        <a:rPr lang="ja-JP" altLang="en-US" sz="900" dirty="0"/>
                        <a:t>またはドキュメントライブラリのファイル</a:t>
                      </a:r>
                    </a:p>
                  </a:txBody>
                  <a:tcPr marL="28046" marR="28046" marT="14023" marB="14023" anchor="ctr"/>
                </a:tc>
                <a:extLst>
                  <a:ext uri="{0D108BD9-81ED-4DB2-BD59-A6C34878D82A}">
                    <a16:rowId xmlns:a16="http://schemas.microsoft.com/office/drawing/2014/main" val="3778907163"/>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dirty="0"/>
                        <a:t>300MB (</a:t>
                      </a:r>
                      <a:r>
                        <a:rPr lang="ja-JP" altLang="en-US" sz="900" dirty="0"/>
                        <a:t>レコードあたり</a:t>
                      </a:r>
                      <a:r>
                        <a:rPr lang="en-US" altLang="ja-JP" sz="900" dirty="0"/>
                        <a:t>)</a:t>
                      </a:r>
                    </a:p>
                  </a:txBody>
                  <a:tcPr marL="28046" marR="28046" marT="14023" marB="14023" anchor="ctr"/>
                </a:tc>
                <a:tc>
                  <a:txBody>
                    <a:bodyPr/>
                    <a:lstStyle/>
                    <a:p>
                      <a:r>
                        <a:rPr lang="ja-JP" altLang="en-US" sz="900" dirty="0"/>
                        <a:t>データベース</a:t>
                      </a:r>
                      <a:r>
                        <a:rPr lang="en-US" altLang="ja-JP" sz="900" dirty="0"/>
                        <a:t>/</a:t>
                      </a:r>
                      <a:r>
                        <a:rPr lang="ja-JP" altLang="en-US" sz="900" dirty="0"/>
                        <a:t>サーバー設定に依存 </a:t>
                      </a:r>
                      <a:r>
                        <a:rPr lang="en-US" altLang="ja-JP" sz="900" dirty="0"/>
                        <a:t>(</a:t>
                      </a:r>
                      <a:r>
                        <a:rPr lang="ja-JP" altLang="en-US" sz="900" dirty="0"/>
                        <a:t>一般的に大きい</a:t>
                      </a:r>
                      <a:r>
                        <a:rPr lang="en-US" altLang="ja-JP" sz="900" dirty="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965955918"/>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en-US" altLang="ja-JP" sz="900" dirty="0" err="1"/>
                        <a:t>pg_trgm</a:t>
                      </a:r>
                      <a:r>
                        <a:rPr lang="en-US" altLang="ja-JP" sz="900" dirty="0"/>
                        <a:t> </a:t>
                      </a:r>
                      <a:r>
                        <a:rPr lang="ja-JP" altLang="en-US" sz="900" dirty="0"/>
                        <a:t>拡張など</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de-DE" sz="900" dirty="0"/>
                        <a:t>SharePoint </a:t>
                      </a:r>
                      <a:r>
                        <a:rPr lang="ja-JP" altLang="en-US" sz="900" dirty="0"/>
                        <a:t>の検索機能</a:t>
                      </a:r>
                      <a:r>
                        <a:rPr lang="en-US" altLang="ja-JP" sz="900" dirty="0"/>
                        <a:t>)</a:t>
                      </a:r>
                    </a:p>
                  </a:txBody>
                  <a:tcPr marL="28046" marR="28046" marT="14023" marB="14023" anchor="ctr"/>
                </a:tc>
                <a:extLst>
                  <a:ext uri="{0D108BD9-81ED-4DB2-BD59-A6C34878D82A}">
                    <a16:rowId xmlns:a16="http://schemas.microsoft.com/office/drawing/2014/main" val="2217931731"/>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2703684630"/>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dirty="0"/>
                        <a:t>限定的</a:t>
                      </a:r>
                      <a:r>
                        <a:rPr lang="ja-JP" altLang="en-US" sz="900" dirty="0"/>
                        <a:t> </a:t>
                      </a:r>
                      <a:r>
                        <a:rPr lang="en-US" altLang="ja-JP" sz="900" dirty="0"/>
                        <a:t>(</a:t>
                      </a:r>
                      <a:r>
                        <a:rPr lang="ja-JP" altLang="en-US" sz="900" dirty="0"/>
                        <a:t>拡張機能や外部ツールが必要</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ja-JP" altLang="en-US" sz="900" dirty="0"/>
                        <a:t>メタデータ検索、ファイルプロパティ検索</a:t>
                      </a:r>
                      <a:r>
                        <a:rPr lang="en-US" altLang="ja-JP" sz="900" dirty="0"/>
                        <a:t>)</a:t>
                      </a:r>
                    </a:p>
                  </a:txBody>
                  <a:tcPr marL="28046" marR="28046" marT="14023" marB="14023" anchor="ctr"/>
                </a:tc>
                <a:extLst>
                  <a:ext uri="{0D108BD9-81ED-4DB2-BD59-A6C34878D82A}">
                    <a16:rowId xmlns:a16="http://schemas.microsoft.com/office/drawing/2014/main" val="3619717961"/>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2907004637"/>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2015824515"/>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252793477"/>
                  </a:ext>
                </a:extLst>
              </a:tr>
            </a:tbl>
          </a:graphicData>
        </a:graphic>
      </p:graphicFrame>
      <p:sp>
        <p:nvSpPr>
          <p:cNvPr id="7" name="四角形: 角を丸くする 6">
            <a:extLst>
              <a:ext uri="{FF2B5EF4-FFF2-40B4-BE49-F238E27FC236}">
                <a16:creationId xmlns:a16="http://schemas.microsoft.com/office/drawing/2014/main" id="{790CE438-173E-D647-7A5A-013AA3A65326}"/>
              </a:ext>
            </a:extLst>
          </p:cNvPr>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318352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08872-3B28-EFAE-86E7-A9942F2782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E9AFF7-6DF1-8164-2F95-D47D3B01B078}"/>
              </a:ext>
            </a:extLst>
          </p:cNvPr>
          <p:cNvSpPr>
            <a:spLocks noGrp="1"/>
          </p:cNvSpPr>
          <p:nvPr>
            <p:ph type="title"/>
          </p:nvPr>
        </p:nvSpPr>
        <p:spPr>
          <a:xfrm>
            <a:off x="414336" y="255263"/>
            <a:ext cx="9327072" cy="683629"/>
          </a:xfrm>
        </p:spPr>
        <p:txBody>
          <a:bodyPr>
            <a:normAutofit fontScale="90000"/>
          </a:bodyPr>
          <a:lstStyle/>
          <a:p>
            <a:r>
              <a:rPr lang="ja-JP" altLang="en-US" dirty="0"/>
              <a:t>技術方案</a:t>
            </a:r>
            <a:r>
              <a:rPr lang="en-US" altLang="ja-JP" dirty="0"/>
              <a:t> </a:t>
            </a:r>
            <a:r>
              <a:rPr lang="ja-JP" altLang="en-US" dirty="0"/>
              <a:t>－ 検索機能２</a:t>
            </a:r>
            <a:br>
              <a:rPr lang="en-US" altLang="ja-JP" dirty="0"/>
            </a:br>
            <a:endParaRPr lang="ja-JP" altLang="en-US" dirty="0"/>
          </a:p>
        </p:txBody>
      </p:sp>
      <p:sp>
        <p:nvSpPr>
          <p:cNvPr id="15" name="テキスト ボックス 14">
            <a:extLst>
              <a:ext uri="{FF2B5EF4-FFF2-40B4-BE49-F238E27FC236}">
                <a16:creationId xmlns:a16="http://schemas.microsoft.com/office/drawing/2014/main" id="{B6EB8421-DFFB-216E-E34A-DD892A021278}"/>
              </a:ext>
            </a:extLst>
          </p:cNvPr>
          <p:cNvSpPr txBox="1"/>
          <p:nvPr/>
        </p:nvSpPr>
        <p:spPr>
          <a:xfrm>
            <a:off x="414336" y="814891"/>
            <a:ext cx="11490793"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利用の実現：</a:t>
            </a:r>
            <a:endParaRPr kumimoji="0" lang="en-US" altLang="ja-JP" sz="1400" dirty="0">
              <a:latin typeface="DengXian 本文"/>
            </a:endParaRPr>
          </a:p>
          <a:p>
            <a:pPr marL="342900" indent="-342900">
              <a:buFont typeface="+mj-lt"/>
              <a:buAutoNum type="arabicPeriod"/>
            </a:pPr>
            <a:r>
              <a:rPr lang="en-US" altLang="ja-JP" sz="1400" b="1" dirty="0"/>
              <a:t>Azure AD </a:t>
            </a:r>
            <a:r>
              <a:rPr lang="ja-JP" altLang="en-US" sz="1400" b="1" dirty="0"/>
              <a:t>アプリケーションの登録と権限設定</a:t>
            </a:r>
            <a:r>
              <a:rPr lang="en-US" altLang="ja-JP" sz="1400" b="1" dirty="0"/>
              <a:t>:</a:t>
            </a:r>
            <a:endParaRPr lang="ja-JP" altLang="en-US" sz="1400" dirty="0"/>
          </a:p>
          <a:p>
            <a:pPr lvl="1"/>
            <a:r>
              <a:rPr lang="en-US" altLang="ja-JP" sz="1200" dirty="0"/>
              <a:t>Azure AD </a:t>
            </a:r>
            <a:r>
              <a:rPr lang="ja-JP" altLang="en-US" sz="1200" dirty="0"/>
              <a:t>にアプリケーションを登録し、必要な </a:t>
            </a:r>
            <a:r>
              <a:rPr lang="en-US" altLang="ja-JP" sz="1200" dirty="0"/>
              <a:t>Graph API </a:t>
            </a:r>
            <a:r>
              <a:rPr lang="ja-JP" altLang="en-US" sz="1200" dirty="0"/>
              <a:t>のアクセス許可を付与します。</a:t>
            </a:r>
          </a:p>
          <a:p>
            <a:pPr lvl="1"/>
            <a:r>
              <a:rPr lang="ja-JP" altLang="en-US" sz="1200" dirty="0"/>
              <a:t>アプリケーション </a:t>
            </a:r>
            <a:r>
              <a:rPr lang="en-US" altLang="ja-JP" sz="1200" dirty="0"/>
              <a:t>ID (</a:t>
            </a:r>
            <a:r>
              <a:rPr lang="ja-JP" altLang="en-US" sz="1200" dirty="0"/>
              <a:t>クライアント </a:t>
            </a:r>
            <a:r>
              <a:rPr lang="en-US" altLang="ja-JP" sz="1200" dirty="0"/>
              <a:t>ID) </a:t>
            </a:r>
            <a:r>
              <a:rPr lang="ja-JP" altLang="en-US" sz="1200" dirty="0"/>
              <a:t>と、</a:t>
            </a:r>
            <a:r>
              <a:rPr lang="ja-JP" altLang="en-US" sz="1200" b="1" dirty="0"/>
              <a:t>クライアントシークレット</a:t>
            </a:r>
            <a:r>
              <a:rPr lang="ja-JP" altLang="en-US" sz="1200" dirty="0"/>
              <a:t> または </a:t>
            </a:r>
            <a:r>
              <a:rPr lang="ja-JP" altLang="en-US" sz="1200" b="1" dirty="0"/>
              <a:t>証明書</a:t>
            </a:r>
            <a:r>
              <a:rPr lang="ja-JP" altLang="en-US" sz="1200" dirty="0"/>
              <a:t> を取得します。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20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Files.Read.All</a:t>
            </a:r>
            <a:r>
              <a:rPr kumimoji="0" lang="ja-JP" altLang="ja-JP" sz="120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Sites.Read.All</a:t>
            </a:r>
            <a:r>
              <a:rPr kumimoji="0" lang="ja-JP" altLang="ja-JP" sz="120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200" dirty="0">
              <a:latin typeface="Arial" panose="020B0604020202020204" pitchFamily="34" charset="0"/>
            </a:endParaRPr>
          </a:p>
          <a:p>
            <a:pPr lvl="1" eaLnBrk="0" fontAlgn="base" hangingPunct="0">
              <a:spcBef>
                <a:spcPct val="0"/>
              </a:spcBef>
              <a:spcAft>
                <a:spcPct val="0"/>
              </a:spcAft>
            </a:pPr>
            <a:r>
              <a:rPr kumimoji="0" lang="ja-JP" altLang="ja-JP" sz="120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Power Apps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では、</a:t>
            </a:r>
            <a:r>
              <a:rPr kumimoji="0" lang="ja-JP" altLang="ja-JP" sz="1200" b="1" dirty="0">
                <a:latin typeface="Arial" panose="020B0604020202020204" pitchFamily="34" charset="0"/>
              </a:rPr>
              <a:t>カスタムコネクタ</a:t>
            </a:r>
            <a:r>
              <a:rPr kumimoji="0" lang="ja-JP" altLang="ja-JP" sz="120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Graph API の検索エンドポイント（例: </a:t>
            </a:r>
            <a:r>
              <a:rPr kumimoji="0" lang="ja-JP" altLang="ja-JP" sz="1200" dirty="0">
                <a:latin typeface="Arial Unicode MS"/>
              </a:rPr>
              <a:t>https://graph.microsoft.com/v1.0/sites/{site-id}/drive/root/search(q='{search-query}')</a:t>
            </a:r>
            <a:r>
              <a:rPr kumimoji="0" lang="ja-JP" altLang="ja-JP" sz="1200" dirty="0"/>
              <a:t>）を呼び出すアクションを定義します。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特定のドキュメントライブラリを限定するには、</a:t>
            </a:r>
            <a:r>
              <a:rPr kumimoji="0" lang="ja-JP" altLang="ja-JP" sz="1200" dirty="0">
                <a:latin typeface="Arial Unicode MS"/>
              </a:rPr>
              <a:t>site-id</a:t>
            </a:r>
            <a:r>
              <a:rPr kumimoji="0" lang="ja-JP" altLang="ja-JP" sz="1200" dirty="0"/>
              <a:t> を指定するか、検索クエリ (</a:t>
            </a:r>
            <a:r>
              <a:rPr kumimoji="0" lang="ja-JP" altLang="ja-JP" sz="1200" dirty="0">
                <a:latin typeface="Arial Unicode MS"/>
              </a:rPr>
              <a:t>q</a:t>
            </a:r>
            <a:r>
              <a:rPr kumimoji="0" lang="ja-JP" altLang="ja-JP" sz="1200" dirty="0"/>
              <a:t>) にドキュメントライブラリ名やパスを含めるなどの工夫が必要になります。Graph API の検索機能は、</a:t>
            </a:r>
            <a:r>
              <a:rPr kumimoji="0" lang="ja-JP" altLang="ja-JP" sz="1200" dirty="0">
                <a:latin typeface="Arial Unicode MS"/>
              </a:rPr>
              <a:t>search</a:t>
            </a:r>
            <a:r>
              <a:rPr kumimoji="0" lang="ja-JP" altLang="ja-JP" sz="1200" dirty="0"/>
              <a:t> クエリパラメータで詳細なフィルタリングをサポートしています。例えば、</a:t>
            </a:r>
            <a:r>
              <a:rPr kumimoji="0" lang="ja-JP" altLang="ja-JP" sz="1200" dirty="0">
                <a:latin typeface="Arial Unicode MS"/>
              </a:rPr>
              <a:t>search(q='keyword in:Shared Documents')</a:t>
            </a:r>
            <a:r>
              <a:rPr kumimoji="0" lang="ja-JP" altLang="ja-JP" sz="1200" dirty="0"/>
              <a:t> のように、特定のフォルダを指定できます。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4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400" b="1" dirty="0">
                <a:latin typeface="Arial" panose="020B0604020202020204" pitchFamily="34" charset="0"/>
              </a:rPr>
              <a:t>Power Automate Flow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Automate では、</a:t>
            </a:r>
            <a:r>
              <a:rPr kumimoji="0" lang="ja-JP" altLang="ja-JP" sz="1200" b="1" dirty="0">
                <a:latin typeface="Arial" panose="020B0604020202020204" pitchFamily="34" charset="0"/>
              </a:rPr>
              <a:t>HTTP アクション</a:t>
            </a:r>
            <a:r>
              <a:rPr kumimoji="0" lang="ja-JP" altLang="ja-JP" sz="120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HTTP アクションの設定で、HTTP メソッドを </a:t>
            </a:r>
            <a:r>
              <a:rPr kumimoji="0" lang="ja-JP" altLang="ja-JP" sz="1200" dirty="0">
                <a:latin typeface="Arial Unicode MS"/>
              </a:rPr>
              <a:t>GET</a:t>
            </a:r>
            <a:r>
              <a:rPr kumimoji="0" lang="ja-JP" altLang="ja-JP" sz="1200" dirty="0"/>
              <a:t> または </a:t>
            </a:r>
            <a:r>
              <a:rPr kumimoji="0" lang="ja-JP" altLang="ja-JP" sz="1200" dirty="0">
                <a:latin typeface="Arial Unicode MS"/>
              </a:rPr>
              <a:t>POST</a:t>
            </a:r>
            <a:r>
              <a:rPr kumimoji="0" lang="ja-JP" altLang="ja-JP" sz="1200" dirty="0"/>
              <a:t> に設定し、Graph API のエンドポイント URL を指定します。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ヘッダーには </a:t>
            </a:r>
            <a:r>
              <a:rPr kumimoji="0" lang="ja-JP" altLang="ja-JP" sz="1200" dirty="0">
                <a:latin typeface="Arial Unicode MS"/>
              </a:rPr>
              <a:t>Content-Type: application/json</a:t>
            </a:r>
            <a:r>
              <a:rPr kumimoji="0" lang="ja-JP" altLang="ja-JP" sz="1200" dirty="0"/>
              <a:t> などを設定します。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Unicode MS"/>
              </a:rPr>
              <a:t>uri</a:t>
            </a:r>
            <a:r>
              <a:rPr kumimoji="0" lang="ja-JP" altLang="ja-JP" sz="1200" dirty="0"/>
              <a:t> パラメータで検索クエリを指定し、ドキュメントライブラリを限定するための </a:t>
            </a:r>
            <a:r>
              <a:rPr kumimoji="0" lang="ja-JP" altLang="ja-JP" sz="1200" dirty="0">
                <a:latin typeface="Arial Unicode MS"/>
              </a:rPr>
              <a:t>in:</a:t>
            </a:r>
            <a:r>
              <a:rPr kumimoji="0" lang="ja-JP" altLang="ja-JP" sz="1200" dirty="0"/>
              <a:t> 演算子などを活用します。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取得した JSON レスポンスを解析し、必要に応じて後続のアクション（例: メール送信、SharePoint リストへの記録など）を実行します。</a:t>
            </a:r>
          </a:p>
        </p:txBody>
      </p:sp>
      <p:sp>
        <p:nvSpPr>
          <p:cNvPr id="7" name="四角形: 角を丸くする 6">
            <a:extLst>
              <a:ext uri="{FF2B5EF4-FFF2-40B4-BE49-F238E27FC236}">
                <a16:creationId xmlns:a16="http://schemas.microsoft.com/office/drawing/2014/main" id="{6E36ABC4-FF7B-9624-DB7B-0097375E3DA7}"/>
              </a:ext>
            </a:extLst>
          </p:cNvPr>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247708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7039-9BFB-056E-C08E-6481E69C5E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9395F-42BE-784B-77BE-7E82A43FC391}"/>
              </a:ext>
            </a:extLst>
          </p:cNvPr>
          <p:cNvSpPr>
            <a:spLocks noGrp="1"/>
          </p:cNvSpPr>
          <p:nvPr>
            <p:ph type="title"/>
          </p:nvPr>
        </p:nvSpPr>
        <p:spPr>
          <a:xfrm>
            <a:off x="414336" y="255263"/>
            <a:ext cx="9327072" cy="683629"/>
          </a:xfrm>
        </p:spPr>
        <p:txBody>
          <a:bodyPr>
            <a:normAutofit/>
          </a:bodyPr>
          <a:lstStyle/>
          <a:p>
            <a:r>
              <a:rPr lang="ja-JP" altLang="en-US" dirty="0"/>
              <a:t>技術方案－パフォーマンス最適化</a:t>
            </a:r>
            <a:endParaRPr lang="ja-JP" altLang="en-US" dirty="0">
              <a:effectLst/>
            </a:endParaRPr>
          </a:p>
        </p:txBody>
      </p:sp>
      <p:sp>
        <p:nvSpPr>
          <p:cNvPr id="15" name="テキスト ボックス 14">
            <a:extLst>
              <a:ext uri="{FF2B5EF4-FFF2-40B4-BE49-F238E27FC236}">
                <a16:creationId xmlns:a16="http://schemas.microsoft.com/office/drawing/2014/main" id="{B55FBEE0-6215-AA98-A3FB-DB40CB275290}"/>
              </a:ext>
            </a:extLst>
          </p:cNvPr>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データアクセス: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SQL Serverのクエリ最適化（インデックス、ストアドプロシージャ使用）。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ファイル扱い: </a:t>
            </a:r>
            <a:endParaRPr kumimoji="0" lang="en-US" altLang="zh-CN" dirty="0">
              <a:latin typeface="Arial" panose="020B0604020202020204" pitchFamily="34" charset="0"/>
            </a:endParaRPr>
          </a:p>
          <a:p>
            <a:pPr lvl="1" eaLnBrk="0" fontAlgn="base" hangingPunct="0">
              <a:spcBef>
                <a:spcPct val="0"/>
              </a:spcBef>
              <a:spcAft>
                <a:spcPct val="0"/>
              </a:spcAft>
            </a:pPr>
            <a:r>
              <a:rPr kumimoji="0" lang="zh-CN" altLang="zh-CN" dirty="0">
                <a:latin typeface="Arial" panose="020B0604020202020204" pitchFamily="34" charset="0"/>
              </a:rPr>
              <a:t>非同期ロード（PowerAppsのConcurrent関数）。大容量ファイル時はストリーミング。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スケーラビリティ: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dirty="0"/>
              <a:t>On-premises </a:t>
            </a:r>
            <a:r>
              <a:rPr lang="en-US" altLang="ja-JP" dirty="0" err="1"/>
              <a:t>Sqlserver</a:t>
            </a:r>
            <a:r>
              <a:rPr lang="ja-JP" altLang="en-US" dirty="0"/>
              <a:t>を利用した場合、３０分以内でサーバ</a:t>
            </a:r>
            <a:r>
              <a:rPr lang="en-US" altLang="ja-JP" dirty="0" err="1"/>
              <a:t>Down,CPU</a:t>
            </a:r>
            <a:r>
              <a:rPr lang="en-US" altLang="ja-JP" dirty="0"/>
              <a:t>/</a:t>
            </a:r>
            <a:r>
              <a:rPr lang="ja-JP" altLang="en-US" dirty="0"/>
              <a:t>メモリオプション変更、</a:t>
            </a:r>
            <a:r>
              <a:rPr lang="en-US" altLang="ja-JP" dirty="0"/>
              <a:t>Up</a:t>
            </a:r>
            <a:r>
              <a:rPr lang="ja-JP" altLang="en-US" dirty="0"/>
              <a:t>でリソース増設可能</a:t>
            </a:r>
            <a:endParaRPr lang="en-US" altLang="ja-JP" dirty="0"/>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Azure SQL Server使用で自動スケーリング。キャッシュ（Azure Cache for Redis統合オプション）。 </a:t>
            </a:r>
            <a:endParaRPr kumimoji="0" lang="en-US" altLang="zh-CN"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監視: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テスト: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負荷テスト（例: 同時100ユーザーアクセス）を実施。 </a:t>
            </a: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63C2D965-3C38-A7F8-52D3-C380EBAA16B7}"/>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spTree>
    <p:extLst>
      <p:ext uri="{BB962C8B-B14F-4D97-AF65-F5344CB8AC3E}">
        <p14:creationId xmlns:p14="http://schemas.microsoft.com/office/powerpoint/2010/main" val="254338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A4BAD-3D45-5E5B-04C2-7A224CC2DFF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ECF106-B56D-4DF4-27F5-11D50D280A7F}"/>
              </a:ext>
            </a:extLst>
          </p:cNvPr>
          <p:cNvSpPr>
            <a:spLocks noGrp="1"/>
          </p:cNvSpPr>
          <p:nvPr>
            <p:ph type="title"/>
          </p:nvPr>
        </p:nvSpPr>
        <p:spPr>
          <a:xfrm>
            <a:off x="414336" y="255263"/>
            <a:ext cx="9327072" cy="683629"/>
          </a:xfrm>
        </p:spPr>
        <p:txBody>
          <a:bodyPr>
            <a:normAutofit/>
          </a:bodyPr>
          <a:lstStyle/>
          <a:p>
            <a:r>
              <a:rPr lang="ja-JP" altLang="en-US" dirty="0"/>
              <a:t>技術方案－権限管理</a:t>
            </a:r>
            <a:endParaRPr lang="ja-JP" altLang="en-US" dirty="0">
              <a:effectLst/>
            </a:endParaRPr>
          </a:p>
        </p:txBody>
      </p:sp>
      <p:sp>
        <p:nvSpPr>
          <p:cNvPr id="15" name="テキスト ボックス 14">
            <a:extLst>
              <a:ext uri="{FF2B5EF4-FFF2-40B4-BE49-F238E27FC236}">
                <a16:creationId xmlns:a16="http://schemas.microsoft.com/office/drawing/2014/main" id="{19CF882F-F819-D942-6BA7-7FA2C503F0AB}"/>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まず権限要件を整理する。現行は曖昧で</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E18B7378-E1D5-137F-57A0-6B5E4D7F3440}"/>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659495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B654D-800A-AB93-12DD-6A63233BEA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26BB29-DA0E-6D9C-2A5C-5861A803301E}"/>
              </a:ext>
            </a:extLst>
          </p:cNvPr>
          <p:cNvSpPr>
            <a:spLocks noGrp="1"/>
          </p:cNvSpPr>
          <p:nvPr>
            <p:ph type="title"/>
          </p:nvPr>
        </p:nvSpPr>
        <p:spPr>
          <a:xfrm>
            <a:off x="414336" y="255263"/>
            <a:ext cx="9327072" cy="683629"/>
          </a:xfrm>
        </p:spPr>
        <p:txBody>
          <a:bodyPr>
            <a:normAutofit/>
          </a:bodyPr>
          <a:lstStyle/>
          <a:p>
            <a:r>
              <a:rPr lang="ja-JP" altLang="en-US" dirty="0"/>
              <a:t>技術方案－データ移行</a:t>
            </a:r>
            <a:endParaRPr lang="ja-JP" altLang="en-US" dirty="0">
              <a:effectLst/>
            </a:endParaRPr>
          </a:p>
        </p:txBody>
      </p:sp>
      <p:sp>
        <p:nvSpPr>
          <p:cNvPr id="15" name="テキスト ボックス 14">
            <a:extLst>
              <a:ext uri="{FF2B5EF4-FFF2-40B4-BE49-F238E27FC236}">
                <a16:creationId xmlns:a16="http://schemas.microsoft.com/office/drawing/2014/main" id="{AE519FF9-34F3-5565-0303-7D4900DC38B6}"/>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まず業務側で移行対象を整理し、</a:t>
            </a:r>
            <a:r>
              <a:rPr kumimoji="0" lang="en-US" altLang="ja-JP" dirty="0">
                <a:latin typeface="Arial" panose="020B0604020202020204" pitchFamily="34" charset="0"/>
              </a:rPr>
              <a:t>MCC</a:t>
            </a:r>
            <a:r>
              <a:rPr kumimoji="0" lang="ja-JP" altLang="en-US" dirty="0">
                <a:latin typeface="Arial" panose="020B0604020202020204" pitchFamily="34" charset="0"/>
              </a:rPr>
              <a:t>側と意識を合わせる</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F404F64B-DEA4-AEDF-7F85-3A4C500E7289}"/>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424485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D7888-2A27-FDC7-82DF-7449A53438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69EABB-42CB-D816-D088-F5D537BA33E6}"/>
              </a:ext>
            </a:extLst>
          </p:cNvPr>
          <p:cNvSpPr>
            <a:spLocks noGrp="1"/>
          </p:cNvSpPr>
          <p:nvPr>
            <p:ph type="title"/>
          </p:nvPr>
        </p:nvSpPr>
        <p:spPr>
          <a:xfrm>
            <a:off x="414336" y="255263"/>
            <a:ext cx="9327072" cy="683629"/>
          </a:xfrm>
        </p:spPr>
        <p:txBody>
          <a:bodyPr>
            <a:normAutofit/>
          </a:bodyPr>
          <a:lstStyle/>
          <a:p>
            <a:r>
              <a:rPr lang="ja-JP" altLang="en-US" dirty="0"/>
              <a:t>技術方案－初期稼働</a:t>
            </a:r>
            <a:endParaRPr lang="ja-JP" altLang="en-US" dirty="0">
              <a:effectLst/>
            </a:endParaRPr>
          </a:p>
        </p:txBody>
      </p:sp>
      <p:sp>
        <p:nvSpPr>
          <p:cNvPr id="15" name="テキスト ボックス 14">
            <a:extLst>
              <a:ext uri="{FF2B5EF4-FFF2-40B4-BE49-F238E27FC236}">
                <a16:creationId xmlns:a16="http://schemas.microsoft.com/office/drawing/2014/main" id="{E8AD9BD0-2313-C632-E9E8-8B9E0EAC252F}"/>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lang="ja-JP" altLang="en-US" dirty="0">
                <a:latin typeface="Yu Gothic UI" panose="020B0500000000000000" pitchFamily="50" charset="-128"/>
                <a:ea typeface="Yu Gothic UI" panose="020B0500000000000000" pitchFamily="50" charset="-128"/>
              </a:rPr>
              <a:t>規模感、業務複雑ドにより、</a:t>
            </a:r>
            <a:r>
              <a:rPr lang="en-US" altLang="ja-JP" dirty="0">
                <a:latin typeface="Yu Gothic UI" panose="020B0500000000000000" pitchFamily="50" charset="-128"/>
                <a:ea typeface="Yu Gothic UI" panose="020B0500000000000000" pitchFamily="50" charset="-128"/>
              </a:rPr>
              <a:t>1</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か月のサポート体制を提案する</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52E107DC-C5D4-2214-617F-01BA910B409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556760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07ECC-8BA5-D555-D1E8-B6939E5D8A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CD899C-F14C-FAAA-13DF-B5AB7BAA1D3E}"/>
              </a:ext>
            </a:extLst>
          </p:cNvPr>
          <p:cNvSpPr>
            <a:spLocks noGrp="1"/>
          </p:cNvSpPr>
          <p:nvPr>
            <p:ph type="title"/>
          </p:nvPr>
        </p:nvSpPr>
        <p:spPr>
          <a:xfrm>
            <a:off x="414336" y="255263"/>
            <a:ext cx="9327072" cy="683629"/>
          </a:xfrm>
        </p:spPr>
        <p:txBody>
          <a:bodyPr>
            <a:normAutofit/>
          </a:bodyPr>
          <a:lstStyle/>
          <a:p>
            <a:r>
              <a:rPr lang="ja-JP" altLang="en-US" dirty="0"/>
              <a:t>技術方案－ </a:t>
            </a:r>
            <a:r>
              <a:rPr lang="en-US" altLang="ja-JP" dirty="0"/>
              <a:t>POC</a:t>
            </a:r>
            <a:r>
              <a:rPr lang="ja-JP" altLang="en-US" dirty="0"/>
              <a:t>範囲</a:t>
            </a:r>
            <a:endParaRPr lang="ja-JP" altLang="en-US" dirty="0">
              <a:effectLst/>
            </a:endParaRPr>
          </a:p>
        </p:txBody>
      </p:sp>
      <p:sp>
        <p:nvSpPr>
          <p:cNvPr id="15" name="テキスト ボックス 14">
            <a:extLst>
              <a:ext uri="{FF2B5EF4-FFF2-40B4-BE49-F238E27FC236}">
                <a16:creationId xmlns:a16="http://schemas.microsoft.com/office/drawing/2014/main" id="{C8188C4D-9375-57ED-1347-6F1E262EB896}"/>
              </a:ext>
            </a:extLst>
          </p:cNvPr>
          <p:cNvSpPr txBox="1"/>
          <p:nvPr/>
        </p:nvSpPr>
        <p:spPr>
          <a:xfrm>
            <a:off x="414336" y="87442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File Batch</a:t>
            </a:r>
            <a:r>
              <a:rPr kumimoji="0" lang="ja-JP" altLang="en-US" dirty="0">
                <a:latin typeface="Arial" panose="020B0604020202020204" pitchFamily="34" charset="0"/>
              </a:rPr>
              <a:t> </a:t>
            </a:r>
            <a:r>
              <a:rPr kumimoji="0" lang="en-US" altLang="ja-JP" dirty="0">
                <a:latin typeface="Arial" panose="020B0604020202020204" pitchFamily="34" charset="0"/>
              </a:rPr>
              <a:t>Download  (Html Page</a:t>
            </a:r>
            <a:r>
              <a:rPr kumimoji="0" lang="ja-JP" altLang="en-US" dirty="0">
                <a:latin typeface="Arial" panose="020B0604020202020204" pitchFamily="34" charset="0"/>
              </a:rPr>
              <a:t>の</a:t>
            </a:r>
            <a:r>
              <a:rPr kumimoji="0" lang="en-US" altLang="ja-JP" dirty="0">
                <a:latin typeface="Arial" panose="020B0604020202020204" pitchFamily="34" charset="0"/>
              </a:rPr>
              <a:t>JavaScript</a:t>
            </a:r>
            <a:r>
              <a:rPr kumimoji="0" lang="ja-JP" altLang="en-US" dirty="0">
                <a:latin typeface="Arial" panose="020B0604020202020204" pitchFamily="34" charset="0"/>
              </a:rPr>
              <a:t>で複数ファイルを指定場所にそれぞれ保存</a:t>
            </a:r>
            <a:r>
              <a:rPr kumimoji="0" lang="en-US" altLang="ja-JP" dirty="0">
                <a:latin typeface="Arial" panose="020B0604020202020204" pitchFamily="34" charset="0"/>
              </a:rPr>
              <a:t>)</a:t>
            </a:r>
          </a:p>
          <a:p>
            <a:pPr marL="342900" lvl="0" indent="-342900" eaLnBrk="0" fontAlgn="base" hangingPunct="0">
              <a:spcBef>
                <a:spcPct val="0"/>
              </a:spcBef>
              <a:spcAft>
                <a:spcPct val="0"/>
              </a:spcAft>
              <a:buFont typeface="+mj-lt"/>
              <a:buAutoNum type="arabicPeriod"/>
            </a:pPr>
            <a:r>
              <a:rPr kumimoji="0" lang="en-US" altLang="ja-JP" dirty="0" err="1">
                <a:latin typeface="Arial" panose="020B0604020202020204" pitchFamily="34" charset="0"/>
                <a:ea typeface="Yu Gothic UI" panose="020B0500000000000000" pitchFamily="50" charset="-128"/>
              </a:rPr>
              <a:t>GraphAPI</a:t>
            </a:r>
            <a:r>
              <a:rPr kumimoji="0" lang="ja-JP" altLang="en-US" dirty="0">
                <a:latin typeface="Arial" panose="020B0604020202020204" pitchFamily="34" charset="0"/>
                <a:ea typeface="Yu Gothic UI" panose="020B0500000000000000" pitchFamily="50" charset="-128"/>
              </a:rPr>
              <a:t>利用した添付ファイル検索の実機検証</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ea typeface="Yu Gothic UI" panose="020B0500000000000000" pitchFamily="50" charset="-128"/>
              </a:rPr>
              <a:t>性能評価（</a:t>
            </a:r>
            <a:r>
              <a:rPr kumimoji="0" lang="en-US" altLang="ja-JP" dirty="0">
                <a:latin typeface="Arial" panose="020B0604020202020204" pitchFamily="34" charset="0"/>
                <a:ea typeface="Yu Gothic UI" panose="020B0500000000000000" pitchFamily="50" charset="-128"/>
              </a:rPr>
              <a:t>Dummy</a:t>
            </a:r>
            <a:r>
              <a:rPr kumimoji="0" lang="ja-JP" altLang="en-US" dirty="0">
                <a:latin typeface="Arial" panose="020B0604020202020204" pitchFamily="34" charset="0"/>
                <a:ea typeface="Yu Gothic UI" panose="020B0500000000000000" pitchFamily="50" charset="-128"/>
              </a:rPr>
              <a:t>データを利用した性能評価、</a:t>
            </a:r>
            <a:r>
              <a:rPr kumimoji="0" lang="en-US" altLang="ja-JP" dirty="0">
                <a:latin typeface="Arial" panose="020B0604020202020204" pitchFamily="34" charset="0"/>
                <a:ea typeface="Yu Gothic UI" panose="020B0500000000000000" pitchFamily="50" charset="-128"/>
              </a:rPr>
              <a:t>Sizing</a:t>
            </a:r>
            <a:r>
              <a:rPr kumimoji="0" lang="ja-JP" altLang="en-US" dirty="0">
                <a:latin typeface="Arial" panose="020B0604020202020204" pitchFamily="34" charset="0"/>
                <a:ea typeface="Yu Gothic UI" panose="020B0500000000000000" pitchFamily="50" charset="-128"/>
              </a:rPr>
              <a:t>）</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CDB1A72F-4BF3-58F1-BFFE-850DF2B2CF49}"/>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Verified.</a:t>
            </a:r>
            <a:r>
              <a:rPr lang="ja-JP" altLang="en-US" dirty="0"/>
              <a:t>　</a:t>
            </a:r>
            <a:endParaRPr kumimoji="1" lang="ja-JP" altLang="en-US" dirty="0"/>
          </a:p>
        </p:txBody>
      </p:sp>
    </p:spTree>
    <p:extLst>
      <p:ext uri="{BB962C8B-B14F-4D97-AF65-F5344CB8AC3E}">
        <p14:creationId xmlns:p14="http://schemas.microsoft.com/office/powerpoint/2010/main" val="4008892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FB31-66A9-8B2B-59BC-72B26D9587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CDA6A7-4809-6AD6-5BE1-26B4BD978DD9}"/>
              </a:ext>
            </a:extLst>
          </p:cNvPr>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－リソース、体制</a:t>
            </a:r>
            <a:endParaRPr lang="zh-CN" altLang="en-US" dirty="0">
              <a:effectLst/>
            </a:endParaRPr>
          </a:p>
        </p:txBody>
      </p:sp>
      <p:sp>
        <p:nvSpPr>
          <p:cNvPr id="15" name="テキスト ボックス 14">
            <a:extLst>
              <a:ext uri="{FF2B5EF4-FFF2-40B4-BE49-F238E27FC236}">
                <a16:creationId xmlns:a16="http://schemas.microsoft.com/office/drawing/2014/main" id="{5966EAFE-BD15-BD16-E127-E580C7545351}"/>
              </a:ext>
            </a:extLst>
          </p:cNvPr>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ja-JP" altLang="en-US" dirty="0"/>
              <a:t>例：要件定義（</a:t>
            </a:r>
            <a:r>
              <a:rPr lang="en-US" altLang="ja-JP" dirty="0"/>
              <a:t>1</a:t>
            </a:r>
            <a:r>
              <a:rPr lang="ja-JP" altLang="en-US" dirty="0"/>
              <a:t>カ月間） → 設計（</a:t>
            </a:r>
            <a:r>
              <a:rPr lang="en-US" altLang="ja-JP" dirty="0"/>
              <a:t>2</a:t>
            </a:r>
            <a:r>
              <a:rPr lang="ja-JP" altLang="en-US" dirty="0"/>
              <a:t>カ月間） → 開発（</a:t>
            </a:r>
            <a:r>
              <a:rPr lang="en-US" altLang="ja-JP" dirty="0"/>
              <a:t>4-6</a:t>
            </a:r>
            <a:r>
              <a:rPr lang="ja-JP" altLang="en-US" dirty="0"/>
              <a:t>カ月間） → テスト（</a:t>
            </a:r>
            <a:r>
              <a:rPr lang="en-US" altLang="ja-JP" dirty="0"/>
              <a:t>2</a:t>
            </a:r>
            <a:r>
              <a:rPr lang="ja-JP" altLang="en-US" dirty="0"/>
              <a:t>カ月間） → 展開（</a:t>
            </a:r>
            <a:r>
              <a:rPr lang="en-US" altLang="ja-JP" dirty="0"/>
              <a:t>1</a:t>
            </a:r>
            <a:r>
              <a:rPr lang="ja-JP" altLang="en-US" dirty="0"/>
              <a:t>カ月間）。</a:t>
            </a:r>
            <a:endParaRPr lang="ja-JP" altLang="en-US" dirty="0">
              <a:effectLst/>
            </a:endParaRPr>
          </a:p>
        </p:txBody>
      </p:sp>
      <p:sp>
        <p:nvSpPr>
          <p:cNvPr id="3" name="四角形: 角を丸くする 2">
            <a:extLst>
              <a:ext uri="{FF2B5EF4-FFF2-40B4-BE49-F238E27FC236}">
                <a16:creationId xmlns:a16="http://schemas.microsoft.com/office/drawing/2014/main" id="{D399DFF7-8EAD-F56B-F89C-1CA9313F294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71365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D08E3-4940-0666-B6D9-5C06DB37D7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EAC3EB-7747-4BE1-86D4-A7097D3F1C2F}"/>
              </a:ext>
            </a:extLst>
          </p:cNvPr>
          <p:cNvSpPr>
            <a:spLocks noGrp="1"/>
          </p:cNvSpPr>
          <p:nvPr>
            <p:ph type="title"/>
          </p:nvPr>
        </p:nvSpPr>
        <p:spPr/>
        <p:txBody>
          <a:bodyPr>
            <a:normAutofit fontScale="90000"/>
          </a:bodyPr>
          <a:lstStyle/>
          <a:p>
            <a:r>
              <a:rPr lang="ja-JP" altLang="en-US" dirty="0"/>
              <a:t>前書き</a:t>
            </a:r>
            <a:endParaRPr kumimoji="1" lang="ja-JP" altLang="en-US" dirty="0"/>
          </a:p>
        </p:txBody>
      </p:sp>
      <p:sp>
        <p:nvSpPr>
          <p:cNvPr id="15" name="テキスト ボックス 14">
            <a:extLst>
              <a:ext uri="{FF2B5EF4-FFF2-40B4-BE49-F238E27FC236}">
                <a16:creationId xmlns:a16="http://schemas.microsoft.com/office/drawing/2014/main" id="{7BF5C209-F0D9-822E-EA97-9B5E5A49DFAA}"/>
              </a:ext>
            </a:extLst>
          </p:cNvPr>
          <p:cNvSpPr txBox="1"/>
          <p:nvPr/>
        </p:nvSpPr>
        <p:spPr>
          <a:xfrm>
            <a:off x="414336" y="782995"/>
            <a:ext cx="1149079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このたび、</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a:t>
            </a:r>
            <a:r>
              <a:rPr lang="ja-JP" altLang="en-US" dirty="0">
                <a:latin typeface="Yu Gothic UI" panose="020B0500000000000000" pitchFamily="50" charset="-128"/>
                <a:ea typeface="Yu Gothic UI" panose="020B0500000000000000" pitchFamily="50" charset="-128"/>
              </a:rPr>
              <a:t>開発</a:t>
            </a:r>
            <a:r>
              <a:rPr kumimoji="1" lang="ja-JP" altLang="en-US" dirty="0">
                <a:latin typeface="Yu Gothic UI" panose="020B0500000000000000" pitchFamily="50" charset="-128"/>
                <a:ea typeface="Yu Gothic UI" panose="020B0500000000000000" pitchFamily="50" charset="-128"/>
              </a:rPr>
              <a:t>に関するご提案の機会を賜り、心より感謝申し上げます。 弊社は長年にわたり貴社の業務に参画させていただき、</a:t>
            </a:r>
            <a:r>
              <a:rPr kumimoji="1" lang="en-US" altLang="ja-JP" dirty="0">
                <a:latin typeface="Yu Gothic UI" panose="020B0500000000000000" pitchFamily="50" charset="-128"/>
                <a:ea typeface="Yu Gothic UI" panose="020B0500000000000000" pitchFamily="50" charset="-128"/>
              </a:rPr>
              <a:t>2023</a:t>
            </a:r>
            <a:r>
              <a:rPr kumimoji="1" lang="ja-JP" altLang="en-US" dirty="0">
                <a:latin typeface="Yu Gothic UI" panose="020B0500000000000000" pitchFamily="50" charset="-128"/>
                <a:ea typeface="Yu Gothic UI" panose="020B0500000000000000" pitchFamily="50" charset="-128"/>
              </a:rPr>
              <a:t>年より貴社の</a:t>
            </a:r>
            <a:r>
              <a:rPr kumimoji="1" lang="en-US" altLang="ja-JP" dirty="0">
                <a:latin typeface="Yu Gothic UI" panose="020B0500000000000000" pitchFamily="50" charset="-128"/>
                <a:ea typeface="Yu Gothic UI" panose="020B0500000000000000" pitchFamily="50" charset="-128"/>
              </a:rPr>
              <a:t>Power Apps</a:t>
            </a:r>
            <a:r>
              <a:rPr kumimoji="1" lang="ja-JP" altLang="en-US" dirty="0">
                <a:latin typeface="Yu Gothic UI" panose="020B0500000000000000" pitchFamily="50" charset="-128"/>
                <a:ea typeface="Yu Gothic UI" panose="020B0500000000000000" pitchFamily="50" charset="-128"/>
              </a:rPr>
              <a:t>系案件の開発に携わってまいりました。この経験と蓄積したノウハウを活かし、 </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の開発に全力で取り組む所存です。</a:t>
            </a: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extLst>
      <p:ext uri="{BB962C8B-B14F-4D97-AF65-F5344CB8AC3E}">
        <p14:creationId xmlns:p14="http://schemas.microsoft.com/office/powerpoint/2010/main" val="201018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FDBB8-3608-D543-1468-BB5F111B4E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C918EC-42C3-DF0F-911E-9990A9FE4E9B}"/>
              </a:ext>
            </a:extLst>
          </p:cNvPr>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－リスク</a:t>
            </a:r>
            <a:endParaRPr lang="zh-CN" altLang="en-US" dirty="0">
              <a:effectLst/>
            </a:endParaRPr>
          </a:p>
        </p:txBody>
      </p:sp>
      <p:sp>
        <p:nvSpPr>
          <p:cNvPr id="15" name="テキスト ボックス 14">
            <a:extLst>
              <a:ext uri="{FF2B5EF4-FFF2-40B4-BE49-F238E27FC236}">
                <a16:creationId xmlns:a16="http://schemas.microsoft.com/office/drawing/2014/main" id="{B60466D8-18D0-F87F-4124-F11771E13AC7}"/>
              </a:ext>
            </a:extLst>
          </p:cNvPr>
          <p:cNvSpPr txBox="1"/>
          <p:nvPr/>
        </p:nvSpPr>
        <p:spPr>
          <a:xfrm>
            <a:off x="414336" y="896328"/>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データ移行時の整合性、</a:t>
            </a:r>
            <a:endParaRPr lang="en-US" altLang="ja-JP" dirty="0"/>
          </a:p>
          <a:p>
            <a:r>
              <a:rPr lang="en-US" altLang="ja-JP" dirty="0"/>
              <a:t>Office</a:t>
            </a:r>
            <a:r>
              <a:rPr lang="ja-JP" altLang="en-US" dirty="0"/>
              <a:t>統合の互換性。</a:t>
            </a:r>
            <a:endParaRPr lang="en-US" altLang="ja-JP" dirty="0"/>
          </a:p>
          <a:p>
            <a:r>
              <a:rPr lang="ja-JP" altLang="en-US" dirty="0"/>
              <a:t>対策</a:t>
            </a:r>
            <a:r>
              <a:rPr lang="en-US" altLang="ja-JP" dirty="0"/>
              <a:t>: </a:t>
            </a:r>
            <a:r>
              <a:rPr lang="ja-JP" altLang="en-US" dirty="0"/>
              <a:t>バックアップと段階的ロールアウト。</a:t>
            </a:r>
            <a:endParaRPr lang="ja-JP" altLang="en-US" dirty="0">
              <a:effectLst/>
            </a:endParaRPr>
          </a:p>
        </p:txBody>
      </p:sp>
      <p:sp>
        <p:nvSpPr>
          <p:cNvPr id="3" name="四角形: 角を丸くする 2">
            <a:extLst>
              <a:ext uri="{FF2B5EF4-FFF2-40B4-BE49-F238E27FC236}">
                <a16:creationId xmlns:a16="http://schemas.microsoft.com/office/drawing/2014/main" id="{F126D457-5546-A25E-1961-79393A61DE5E}"/>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569333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84B4-09D8-6838-0E9E-1E37F7691A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C86D48-3483-F8A8-B317-64BB2BDA5CF3}"/>
              </a:ext>
            </a:extLst>
          </p:cNvPr>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－スケジュール表</a:t>
            </a:r>
            <a:endParaRPr lang="zh-CN" altLang="en-US" dirty="0">
              <a:effectLst/>
            </a:endParaRPr>
          </a:p>
        </p:txBody>
      </p:sp>
      <p:sp>
        <p:nvSpPr>
          <p:cNvPr id="15" name="テキスト ボックス 14">
            <a:extLst>
              <a:ext uri="{FF2B5EF4-FFF2-40B4-BE49-F238E27FC236}">
                <a16:creationId xmlns:a16="http://schemas.microsoft.com/office/drawing/2014/main" id="{337C7D62-F9F9-A867-9C5D-15A98B1DA377}"/>
              </a:ext>
            </a:extLst>
          </p:cNvPr>
          <p:cNvSpPr txBox="1"/>
          <p:nvPr/>
        </p:nvSpPr>
        <p:spPr>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en-US" altLang="ja-JP" dirty="0"/>
              <a:t>Gantt</a:t>
            </a:r>
            <a:r>
              <a:rPr lang="ja-JP" altLang="en-US" dirty="0"/>
              <a:t>チャート挿入。</a:t>
            </a:r>
          </a:p>
          <a:p>
            <a:endParaRPr lang="ja-JP" altLang="en-US" dirty="0">
              <a:effectLst/>
            </a:endParaRPr>
          </a:p>
        </p:txBody>
      </p:sp>
      <p:sp>
        <p:nvSpPr>
          <p:cNvPr id="3" name="四角形: 角を丸くする 2">
            <a:extLst>
              <a:ext uri="{FF2B5EF4-FFF2-40B4-BE49-F238E27FC236}">
                <a16:creationId xmlns:a16="http://schemas.microsoft.com/office/drawing/2014/main" id="{EAB39658-143A-0429-345E-461F0F8F4341}"/>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88524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BC991-25B1-C05E-E4FB-CD98989AE2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F9B12E-D9F2-3EF2-BBD8-4A8ED541AEC2}"/>
              </a:ext>
            </a:extLst>
          </p:cNvPr>
          <p:cNvSpPr>
            <a:spLocks noGrp="1"/>
          </p:cNvSpPr>
          <p:nvPr>
            <p:ph type="title"/>
          </p:nvPr>
        </p:nvSpPr>
        <p:spPr>
          <a:xfrm>
            <a:off x="414336" y="255263"/>
            <a:ext cx="9327072" cy="683629"/>
          </a:xfrm>
        </p:spPr>
        <p:txBody>
          <a:bodyPr>
            <a:normAutofit fontScale="90000"/>
          </a:bodyPr>
          <a:lstStyle/>
          <a:p>
            <a:r>
              <a:rPr lang="zh-CN" altLang="en-US" dirty="0"/>
              <a:t>実装計画</a:t>
            </a:r>
            <a:r>
              <a:rPr lang="ja-JP" altLang="en-US" dirty="0"/>
              <a:t>－ガバナンス、コミュニケーションプラン</a:t>
            </a:r>
            <a:endParaRPr lang="zh-CN" altLang="en-US" dirty="0">
              <a:effectLst/>
            </a:endParaRPr>
          </a:p>
        </p:txBody>
      </p:sp>
      <p:sp>
        <p:nvSpPr>
          <p:cNvPr id="15" name="テキスト ボックス 14">
            <a:extLst>
              <a:ext uri="{FF2B5EF4-FFF2-40B4-BE49-F238E27FC236}">
                <a16:creationId xmlns:a16="http://schemas.microsoft.com/office/drawing/2014/main" id="{2F9BBB2E-836D-7C55-339D-7723709DA044}"/>
              </a:ext>
            </a:extLst>
          </p:cNvPr>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effectLst/>
              </a:rPr>
              <a:t>ほかの案件を参考</a:t>
            </a:r>
          </a:p>
        </p:txBody>
      </p:sp>
      <p:sp>
        <p:nvSpPr>
          <p:cNvPr id="3" name="四角形: 角を丸くする 2">
            <a:extLst>
              <a:ext uri="{FF2B5EF4-FFF2-40B4-BE49-F238E27FC236}">
                <a16:creationId xmlns:a16="http://schemas.microsoft.com/office/drawing/2014/main" id="{18BBE977-2D70-CA8A-62F5-16E345B688BD}"/>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544983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B48EC-8D88-CE04-A7B3-0B3BE5833F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3C8019-F60B-DFE2-F303-9C6DEFCDF6F1}"/>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15" name="テキスト ボックス 14">
            <a:extLst>
              <a:ext uri="{FF2B5EF4-FFF2-40B4-BE49-F238E27FC236}">
                <a16:creationId xmlns:a16="http://schemas.microsoft.com/office/drawing/2014/main" id="{53BE378C-875D-BB3F-37FA-DE0173807778}"/>
              </a:ext>
            </a:extLst>
          </p:cNvPr>
          <p:cNvSpPr txBox="1"/>
          <p:nvPr/>
        </p:nvSpPr>
        <p:spPr>
          <a:xfrm>
            <a:off x="414336" y="869755"/>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en-US" altLang="ja-JP" dirty="0">
                <a:latin typeface="Arial" panose="020B0604020202020204" pitchFamily="34" charset="0"/>
              </a:rPr>
              <a:t>Excel</a:t>
            </a:r>
            <a:r>
              <a:rPr kumimoji="0" lang="ja-JP" altLang="en-US" dirty="0">
                <a:latin typeface="Arial" panose="020B0604020202020204" pitchFamily="34" charset="0"/>
              </a:rPr>
              <a:t>機能から</a:t>
            </a:r>
            <a:r>
              <a:rPr lang="ja-JP" altLang="en-US" dirty="0"/>
              <a:t>中レベルまでまとめる（</a:t>
            </a:r>
            <a:r>
              <a:rPr lang="en-US" altLang="ja-JP" dirty="0"/>
              <a:t>1</a:t>
            </a:r>
            <a:r>
              <a:rPr lang="ja-JP" altLang="en-US" dirty="0"/>
              <a:t>－</a:t>
            </a:r>
            <a:r>
              <a:rPr lang="en-US" altLang="ja-JP" dirty="0"/>
              <a:t>5</a:t>
            </a:r>
            <a:r>
              <a:rPr lang="ja-JP" altLang="en-US" dirty="0"/>
              <a:t>ページ、</a:t>
            </a:r>
            <a:r>
              <a:rPr lang="en-US" altLang="ja-JP" dirty="0"/>
              <a:t>3</a:t>
            </a:r>
            <a:r>
              <a:rPr lang="ja-JP" altLang="en-US" dirty="0"/>
              <a:t>ページ以内が望ましい）</a:t>
            </a:r>
            <a:endParaRPr lang="ja-JP" altLang="en-US" dirty="0">
              <a:effectLst/>
            </a:endParaRPr>
          </a:p>
        </p:txBody>
      </p:sp>
      <p:sp>
        <p:nvSpPr>
          <p:cNvPr id="3" name="四角形: 角を丸くする 2">
            <a:extLst>
              <a:ext uri="{FF2B5EF4-FFF2-40B4-BE49-F238E27FC236}">
                <a16:creationId xmlns:a16="http://schemas.microsoft.com/office/drawing/2014/main" id="{493AEFAF-5110-D6CA-5CC9-A0B40EFBA4EF}"/>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spTree>
    <p:extLst>
      <p:ext uri="{BB962C8B-B14F-4D97-AF65-F5344CB8AC3E}">
        <p14:creationId xmlns:p14="http://schemas.microsoft.com/office/powerpoint/2010/main" val="216858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C43A-EC65-1378-7965-AE4045A94C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FF567-9770-810F-06D7-44421101899E}"/>
              </a:ext>
            </a:extLst>
          </p:cNvPr>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sp>
        <p:nvSpPr>
          <p:cNvPr id="15" name="テキスト ボックス 14">
            <a:extLst>
              <a:ext uri="{FF2B5EF4-FFF2-40B4-BE49-F238E27FC236}">
                <a16:creationId xmlns:a16="http://schemas.microsoft.com/office/drawing/2014/main" id="{E0929D43-4CD4-2FFA-3268-D1A72D8A2057}"/>
              </a:ext>
            </a:extLst>
          </p:cNvPr>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項目別見積もり</a:t>
            </a:r>
            <a:r>
              <a:rPr kumimoji="0" lang="ja-JP" altLang="en-US" dirty="0">
                <a:latin typeface="Arial" panose="020B0604020202020204" pitchFamily="34" charset="0"/>
              </a:rPr>
              <a:t>　（最後に統合）</a:t>
            </a:r>
            <a:endParaRPr kumimoji="0" lang="zh-CN" altLang="zh-CN" dirty="0">
              <a:latin typeface="Arial" panose="020B0604020202020204" pitchFamily="34" charset="0"/>
            </a:endParaRPr>
          </a:p>
          <a:p>
            <a:pPr lvl="0" eaLnBrk="0" fontAlgn="base" hangingPunct="0">
              <a:spcBef>
                <a:spcPct val="0"/>
              </a:spcBef>
              <a:spcAft>
                <a:spcPct val="0"/>
              </a:spcAft>
            </a:pPr>
            <a:endParaRPr kumimoji="0" lang="zh-CN" altLang="zh-CN" dirty="0">
              <a:latin typeface="Arial" panose="020B0604020202020204" pitchFamily="34" charset="0"/>
            </a:endParaRPr>
          </a:p>
          <a:p>
            <a:endParaRPr lang="ja-JP" altLang="en-US" dirty="0">
              <a:effectLst/>
            </a:endParaRPr>
          </a:p>
        </p:txBody>
      </p:sp>
      <p:graphicFrame>
        <p:nvGraphicFramePr>
          <p:cNvPr id="3" name="表格 2">
            <a:extLst>
              <a:ext uri="{FF2B5EF4-FFF2-40B4-BE49-F238E27FC236}">
                <a16:creationId xmlns:a16="http://schemas.microsoft.com/office/drawing/2014/main" id="{83C6F1B1-34BB-DE47-93FB-8596E5E01D02}"/>
              </a:ext>
            </a:extLst>
          </p:cNvPr>
          <p:cNvGraphicFramePr>
            <a:graphicFrameLocks noGrp="1"/>
          </p:cNvGraphicFramePr>
          <p:nvPr>
            <p:extLst>
              <p:ext uri="{D42A27DB-BD31-4B8C-83A1-F6EECF244321}">
                <p14:modId xmlns:p14="http://schemas.microsoft.com/office/powerpoint/2010/main" val="1910291032"/>
              </p:ext>
            </p:extLst>
          </p:nvPr>
        </p:nvGraphicFramePr>
        <p:xfrm>
          <a:off x="381233" y="1563529"/>
          <a:ext cx="11490792" cy="2560320"/>
        </p:xfrm>
        <a:graphic>
          <a:graphicData uri="http://schemas.openxmlformats.org/drawingml/2006/table">
            <a:tbl>
              <a:tblPr bandRow="1">
                <a:tableStyleId>{08FB837D-C827-4EFA-A057-4D05807E0F7C}</a:tableStyleId>
              </a:tblPr>
              <a:tblGrid>
                <a:gridCol w="2137382">
                  <a:extLst>
                    <a:ext uri="{9D8B030D-6E8A-4147-A177-3AD203B41FA5}">
                      <a16:colId xmlns:a16="http://schemas.microsoft.com/office/drawing/2014/main" val="3641821317"/>
                    </a:ext>
                  </a:extLst>
                </a:gridCol>
                <a:gridCol w="5523146">
                  <a:extLst>
                    <a:ext uri="{9D8B030D-6E8A-4147-A177-3AD203B41FA5}">
                      <a16:colId xmlns:a16="http://schemas.microsoft.com/office/drawing/2014/main" val="2083166914"/>
                    </a:ext>
                  </a:extLst>
                </a:gridCol>
                <a:gridCol w="3830264">
                  <a:extLst>
                    <a:ext uri="{9D8B030D-6E8A-4147-A177-3AD203B41FA5}">
                      <a16:colId xmlns:a16="http://schemas.microsoft.com/office/drawing/2014/main" val="1860467635"/>
                    </a:ext>
                  </a:extLst>
                </a:gridCol>
              </a:tblGrid>
              <a:tr h="0">
                <a:tc>
                  <a:txBody>
                    <a:bodyPr/>
                    <a:lstStyle/>
                    <a:p>
                      <a:pPr>
                        <a:buNone/>
                      </a:pPr>
                      <a:r>
                        <a:rPr lang="zh-CN" altLang="en-US" dirty="0"/>
                        <a:t>項目</a:t>
                      </a:r>
                    </a:p>
                  </a:txBody>
                  <a:tcPr anchor="ctr"/>
                </a:tc>
                <a:tc>
                  <a:txBody>
                    <a:bodyPr/>
                    <a:lstStyle/>
                    <a:p>
                      <a:pPr>
                        <a:buNone/>
                      </a:pPr>
                      <a:r>
                        <a:rPr lang="zh-CN" altLang="en-US"/>
                        <a:t>詳細</a:t>
                      </a:r>
                    </a:p>
                  </a:txBody>
                  <a:tcPr anchor="ctr"/>
                </a:tc>
                <a:tc>
                  <a:txBody>
                    <a:bodyPr/>
                    <a:lstStyle/>
                    <a:p>
                      <a:pPr>
                        <a:buNone/>
                      </a:pPr>
                      <a:r>
                        <a:rPr lang="zh-CN" altLang="en-US"/>
                        <a:t>価格（税抜）</a:t>
                      </a:r>
                    </a:p>
                  </a:txBody>
                  <a:tcPr anchor="ctr"/>
                </a:tc>
                <a:extLst>
                  <a:ext uri="{0D108BD9-81ED-4DB2-BD59-A6C34878D82A}">
                    <a16:rowId xmlns:a16="http://schemas.microsoft.com/office/drawing/2014/main" val="2445229234"/>
                  </a:ext>
                </a:extLst>
              </a:tr>
              <a:tr h="0">
                <a:tc>
                  <a:txBody>
                    <a:bodyPr/>
                    <a:lstStyle/>
                    <a:p>
                      <a:pPr>
                        <a:buNone/>
                      </a:pPr>
                      <a:r>
                        <a:rPr lang="zh-CN" altLang="en-US" dirty="0">
                          <a:effectLst/>
                        </a:rPr>
                        <a:t>開発費</a:t>
                      </a:r>
                    </a:p>
                  </a:txBody>
                  <a:tcPr anchor="ctr"/>
                </a:tc>
                <a:tc>
                  <a:txBody>
                    <a:bodyPr/>
                    <a:lstStyle/>
                    <a:p>
                      <a:pPr>
                        <a:buNone/>
                      </a:pPr>
                      <a:r>
                        <a:rPr lang="en-US" dirty="0">
                          <a:effectLst/>
                        </a:rPr>
                        <a:t>PowerApps/SQL Server</a:t>
                      </a:r>
                      <a:r>
                        <a:rPr lang="zh-CN" altLang="en-US" dirty="0">
                          <a:effectLst/>
                        </a:rPr>
                        <a:t>構築</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534326456"/>
                  </a:ext>
                </a:extLst>
              </a:tr>
              <a:tr h="0">
                <a:tc>
                  <a:txBody>
                    <a:bodyPr/>
                    <a:lstStyle/>
                    <a:p>
                      <a:pPr>
                        <a:buNone/>
                      </a:pPr>
                      <a:r>
                        <a:rPr lang="zh-CN" altLang="en-US" dirty="0">
                          <a:effectLst/>
                        </a:rPr>
                        <a:t>統合費</a:t>
                      </a:r>
                    </a:p>
                  </a:txBody>
                  <a:tcPr anchor="ctr"/>
                </a:tc>
                <a:tc>
                  <a:txBody>
                    <a:bodyPr/>
                    <a:lstStyle/>
                    <a:p>
                      <a:pPr>
                        <a:buNone/>
                      </a:pPr>
                      <a:r>
                        <a:rPr lang="en-US">
                          <a:effectLst/>
                        </a:rPr>
                        <a:t>Power Automate/Office 365</a:t>
                      </a:r>
                      <a:r>
                        <a:rPr lang="zh-CN" altLang="en-US">
                          <a:effectLst/>
                        </a:rPr>
                        <a:t>連携</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814398054"/>
                  </a:ext>
                </a:extLst>
              </a:tr>
              <a:tr h="0">
                <a:tc>
                  <a:txBody>
                    <a:bodyPr/>
                    <a:lstStyle/>
                    <a:p>
                      <a:pPr>
                        <a:buNone/>
                      </a:pPr>
                      <a:r>
                        <a:rPr lang="ja-JP" altLang="en-US" dirty="0">
                          <a:effectLst/>
                        </a:rPr>
                        <a:t>テスト</a:t>
                      </a:r>
                      <a:r>
                        <a:rPr lang="en-US" altLang="ja-JP" dirty="0">
                          <a:effectLst/>
                        </a:rPr>
                        <a:t>/</a:t>
                      </a:r>
                      <a:r>
                        <a:rPr lang="ja-JP" altLang="en-US" dirty="0">
                          <a:effectLst/>
                        </a:rPr>
                        <a:t>最適化</a:t>
                      </a:r>
                    </a:p>
                  </a:txBody>
                  <a:tcPr anchor="ctr"/>
                </a:tc>
                <a:tc>
                  <a:txBody>
                    <a:bodyPr/>
                    <a:lstStyle/>
                    <a:p>
                      <a:pPr>
                        <a:buNone/>
                      </a:pPr>
                      <a:r>
                        <a:rPr lang="ja-JP" altLang="en-US">
                          <a:effectLst/>
                        </a:rPr>
                        <a:t>パフォーマンスチューニング</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2683090015"/>
                  </a:ext>
                </a:extLst>
              </a:tr>
              <a:tr h="0">
                <a:tc>
                  <a:txBody>
                    <a:bodyPr/>
                    <a:lstStyle/>
                    <a:p>
                      <a:pPr>
                        <a:buNone/>
                      </a:pPr>
                      <a:r>
                        <a:rPr lang="ja-JP" altLang="en-US" dirty="0">
                          <a:effectLst/>
                        </a:rPr>
                        <a:t>保守運用</a:t>
                      </a:r>
                    </a:p>
                  </a:txBody>
                  <a:tcPr anchor="ctr"/>
                </a:tc>
                <a:tc>
                  <a:txBody>
                    <a:bodyPr/>
                    <a:lstStyle/>
                    <a:p>
                      <a:pPr>
                        <a:buNone/>
                      </a:pPr>
                      <a:endParaRPr lang="zh-CN" altLang="en-US" dirty="0">
                        <a:effectLst/>
                      </a:endParaRP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2983462640"/>
                  </a:ext>
                </a:extLst>
              </a:tr>
              <a:tr h="0">
                <a:tc>
                  <a:txBody>
                    <a:bodyPr/>
                    <a:lstStyle/>
                    <a:p>
                      <a:pPr>
                        <a:buNone/>
                      </a:pPr>
                      <a:r>
                        <a:rPr lang="ja-JP" altLang="en-US" dirty="0">
                          <a:effectLst/>
                        </a:rPr>
                        <a:t>ライセンス</a:t>
                      </a:r>
                    </a:p>
                  </a:txBody>
                  <a:tcPr anchor="ctr"/>
                </a:tc>
                <a:tc>
                  <a:txBody>
                    <a:bodyPr/>
                    <a:lstStyle/>
                    <a:p>
                      <a:pPr>
                        <a:buNone/>
                      </a:pPr>
                      <a:r>
                        <a:rPr lang="en-US" dirty="0">
                          <a:effectLst/>
                        </a:rPr>
                        <a:t>Microsoft 365/Power Platform（</a:t>
                      </a:r>
                      <a:r>
                        <a:rPr lang="zh-CN" altLang="en-US" dirty="0">
                          <a:effectLst/>
                        </a:rPr>
                        <a:t>別途</a:t>
                      </a:r>
                      <a:r>
                        <a:rPr lang="ja-JP" altLang="en-US" dirty="0">
                          <a:effectLst/>
                        </a:rPr>
                        <a:t>ユーザー</a:t>
                      </a:r>
                      <a:r>
                        <a:rPr lang="zh-CN" altLang="en-US" dirty="0">
                          <a:effectLst/>
                        </a:rPr>
                        <a:t>負担）</a:t>
                      </a:r>
                    </a:p>
                  </a:txBody>
                  <a:tcPr anchor="ctr"/>
                </a:tc>
                <a:tc>
                  <a:txBody>
                    <a:bodyPr/>
                    <a:lstStyle/>
                    <a:p>
                      <a:pPr>
                        <a:buNone/>
                      </a:pPr>
                      <a:r>
                        <a:rPr lang="zh-CN" altLang="en-US" dirty="0">
                          <a:effectLst/>
                        </a:rPr>
                        <a:t>見積</a:t>
                      </a:r>
                      <a:r>
                        <a:rPr lang="ja-JP" altLang="en-US" dirty="0">
                          <a:effectLst/>
                        </a:rPr>
                        <a:t>もり</a:t>
                      </a:r>
                      <a:r>
                        <a:rPr lang="zh-CN" altLang="en-US" dirty="0">
                          <a:effectLst/>
                        </a:rPr>
                        <a:t>外</a:t>
                      </a:r>
                    </a:p>
                  </a:txBody>
                  <a:tcPr anchor="ctr"/>
                </a:tc>
                <a:extLst>
                  <a:ext uri="{0D108BD9-81ED-4DB2-BD59-A6C34878D82A}">
                    <a16:rowId xmlns:a16="http://schemas.microsoft.com/office/drawing/2014/main" val="1429919674"/>
                  </a:ext>
                </a:extLst>
              </a:tr>
              <a:tr h="0">
                <a:tc>
                  <a:txBody>
                    <a:bodyPr/>
                    <a:lstStyle/>
                    <a:p>
                      <a:pPr>
                        <a:buNone/>
                      </a:pPr>
                      <a:r>
                        <a:rPr lang="zh-CN" altLang="en-US">
                          <a:effectLst/>
                        </a:rPr>
                        <a:t>合計</a:t>
                      </a:r>
                    </a:p>
                  </a:txBody>
                  <a:tcPr anchor="ctr"/>
                </a:tc>
                <a:tc>
                  <a:txBody>
                    <a:bodyPr/>
                    <a:lstStyle/>
                    <a:p>
                      <a:pPr>
                        <a:buNone/>
                      </a:pPr>
                      <a:r>
                        <a:rPr lang="en-US" altLang="zh-CN">
                          <a:effectLst/>
                        </a:rPr>
                        <a:t>-</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557237432"/>
                  </a:ext>
                </a:extLst>
              </a:tr>
            </a:tbl>
          </a:graphicData>
        </a:graphic>
      </p:graphicFrame>
      <p:sp>
        <p:nvSpPr>
          <p:cNvPr id="4" name="四角形: 角を丸くする 3">
            <a:extLst>
              <a:ext uri="{FF2B5EF4-FFF2-40B4-BE49-F238E27FC236}">
                <a16:creationId xmlns:a16="http://schemas.microsoft.com/office/drawing/2014/main" id="{08FB420A-930F-EB56-A44C-61B4E438A4BC}"/>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27777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E93D6-EBE4-8E8F-4FF2-2B5AFE255BC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1B5E5F-247B-93ED-7D8D-755B681194F2}"/>
              </a:ext>
            </a:extLst>
          </p:cNvPr>
          <p:cNvSpPr>
            <a:spLocks noGrp="1"/>
          </p:cNvSpPr>
          <p:nvPr>
            <p:ph type="title"/>
          </p:nvPr>
        </p:nvSpPr>
        <p:spPr>
          <a:xfrm>
            <a:off x="414336" y="255263"/>
            <a:ext cx="9327072" cy="683629"/>
          </a:xfrm>
        </p:spPr>
        <p:txBody>
          <a:bodyPr>
            <a:normAutofit fontScale="90000"/>
          </a:bodyPr>
          <a:lstStyle/>
          <a:p>
            <a:r>
              <a:rPr lang="ja-JP" altLang="en-US" dirty="0"/>
              <a:t>サポートとメンテナンス－瑕疵範囲、保守提案と概算</a:t>
            </a:r>
            <a:endParaRPr lang="ja-JP" altLang="en-US" dirty="0">
              <a:effectLst/>
            </a:endParaRPr>
          </a:p>
        </p:txBody>
      </p:sp>
      <p:sp>
        <p:nvSpPr>
          <p:cNvPr id="15" name="テキスト ボックス 14">
            <a:extLst>
              <a:ext uri="{FF2B5EF4-FFF2-40B4-BE49-F238E27FC236}">
                <a16:creationId xmlns:a16="http://schemas.microsoft.com/office/drawing/2014/main" id="{6C849CB3-B925-44F8-48AC-143778319DA6}"/>
              </a:ext>
            </a:extLst>
          </p:cNvPr>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初期サポート: 展開後3ヶ月</a:t>
            </a:r>
            <a:r>
              <a:rPr kumimoji="0" lang="ja-JP" altLang="en-US" dirty="0">
                <a:latin typeface="Arial" panose="020B0604020202020204" pitchFamily="34" charset="0"/>
              </a:rPr>
              <a:t>含む</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メンテナンス契約: 年間保守（バグ修正、アップデート）: </a:t>
            </a:r>
            <a:r>
              <a:rPr kumimoji="0" lang="en-US" altLang="ja-JP" dirty="0">
                <a:latin typeface="Arial" panose="020B0604020202020204" pitchFamily="34" charset="0"/>
              </a:rPr>
              <a:t>XXX</a:t>
            </a:r>
            <a:r>
              <a:rPr kumimoji="0" lang="ja-JP" altLang="en-US" dirty="0">
                <a:latin typeface="Arial" panose="020B0604020202020204" pitchFamily="34" charset="0"/>
              </a:rPr>
              <a:t>万</a:t>
            </a:r>
            <a:r>
              <a:rPr kumimoji="0" lang="zh-CN" altLang="zh-CN" dirty="0">
                <a:latin typeface="Arial" panose="020B0604020202020204" pitchFamily="34" charset="0"/>
              </a:rPr>
              <a:t>円/年。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SLA: 対応時間24時間以内、アップタイム99.9%。 </a:t>
            </a:r>
          </a:p>
          <a:p>
            <a:pPr marL="285750" indent="-285750">
              <a:buFont typeface="Arial" panose="020B0604020202020204" pitchFamily="34" charset="0"/>
              <a:buChar char="•"/>
            </a:pPr>
            <a:endParaRPr lang="ja-JP" altLang="en-US" dirty="0">
              <a:effectLst/>
            </a:endParaRPr>
          </a:p>
        </p:txBody>
      </p:sp>
      <p:sp>
        <p:nvSpPr>
          <p:cNvPr id="3" name="四角形: 角を丸くする 2">
            <a:extLst>
              <a:ext uri="{FF2B5EF4-FFF2-40B4-BE49-F238E27FC236}">
                <a16:creationId xmlns:a16="http://schemas.microsoft.com/office/drawing/2014/main" id="{AF7D0943-B7C3-45B6-79D4-0F402A739130}"/>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292548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CFF26-7479-314E-20C0-E6BCEB5E1E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05D379-4EE5-16D2-D266-906218CB7EE8}"/>
              </a:ext>
            </a:extLst>
          </p:cNvPr>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a:extLst>
              <a:ext uri="{FF2B5EF4-FFF2-40B4-BE49-F238E27FC236}">
                <a16:creationId xmlns:a16="http://schemas.microsoft.com/office/drawing/2014/main" id="{39F1747D-C9D4-B8F5-D724-F22CA14B3A87}"/>
              </a:ext>
            </a:extLst>
          </p:cNvPr>
          <p:cNvSpPr txBox="1"/>
          <p:nvPr/>
        </p:nvSpPr>
        <p:spPr>
          <a:xfrm>
            <a:off x="414336" y="72623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endParaRPr kumimoji="0" lang="zh-CN" altLang="zh-CN" dirty="0">
              <a:latin typeface="Arial" panose="020B0604020202020204" pitchFamily="34" charset="0"/>
            </a:endParaRPr>
          </a:p>
          <a:p>
            <a:pPr lvl="0" eaLnBrk="0" fontAlgn="base" hangingPunct="0">
              <a:spcBef>
                <a:spcPct val="0"/>
              </a:spcBef>
              <a:spcAft>
                <a:spcPct val="0"/>
              </a:spcAft>
              <a:buFontTx/>
              <a:buChar char="•"/>
            </a:pPr>
            <a:r>
              <a:rPr kumimoji="0" lang="zh-CN" altLang="zh-CN" dirty="0">
                <a:latin typeface="Arial" panose="020B0604020202020204" pitchFamily="34" charset="0"/>
              </a:rPr>
              <a:t>提案のまとめ: 本方案により、効率的でセキュアな伝票管理を実現。 </a:t>
            </a:r>
          </a:p>
          <a:p>
            <a:pPr lvl="0" eaLnBrk="0" fontAlgn="base" hangingPunct="0">
              <a:spcBef>
                <a:spcPct val="0"/>
              </a:spcBef>
              <a:spcAft>
                <a:spcPct val="0"/>
              </a:spcAft>
              <a:buFontTx/>
              <a:buChar char="•"/>
            </a:pPr>
            <a:r>
              <a:rPr kumimoji="0" lang="zh-CN" altLang="zh-CN" dirty="0">
                <a:latin typeface="Arial" panose="020B0604020202020204" pitchFamily="34" charset="0"/>
              </a:rPr>
              <a:t>次ステップ: 詳細議論のためのミーティング提案。 </a:t>
            </a:r>
          </a:p>
          <a:p>
            <a:pPr lvl="0" eaLnBrk="0" fontAlgn="base" hangingPunct="0">
              <a:spcBef>
                <a:spcPct val="0"/>
              </a:spcBef>
              <a:spcAft>
                <a:spcPct val="0"/>
              </a:spcAft>
              <a:buFontTx/>
              <a:buChar char="•"/>
            </a:pPr>
            <a:r>
              <a:rPr kumimoji="0" lang="zh-CN" altLang="zh-CN" dirty="0">
                <a:latin typeface="Arial" panose="020B0604020202020204" pitchFamily="34" charset="0"/>
              </a:rPr>
              <a:t>連絡先: [貴社連絡情報]。 </a:t>
            </a:r>
          </a:p>
        </p:txBody>
      </p:sp>
      <p:sp>
        <p:nvSpPr>
          <p:cNvPr id="3" name="四角形: 角を丸くする 2">
            <a:extLst>
              <a:ext uri="{FF2B5EF4-FFF2-40B4-BE49-F238E27FC236}">
                <a16:creationId xmlns:a16="http://schemas.microsoft.com/office/drawing/2014/main" id="{0CE7EC47-DC6F-631A-3D4C-AF1FF9D5E379}"/>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185063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04503-8575-833A-B4B9-48BA8C0EB3C9}"/>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077C1882-57C1-2ECC-E683-4BAC448CA855}"/>
              </a:ext>
            </a:extLst>
          </p:cNvPr>
          <p:cNvSpPr>
            <a:spLocks noGrp="1"/>
          </p:cNvSpPr>
          <p:nvPr>
            <p:ph type="title"/>
          </p:nvPr>
        </p:nvSpPr>
        <p:spPr/>
        <p:txBody>
          <a:bodyPr/>
          <a:lstStyle/>
          <a:p>
            <a:r>
              <a:rPr lang="ja-JP" altLang="en-US" dirty="0"/>
              <a:t>備考</a:t>
            </a:r>
          </a:p>
        </p:txBody>
      </p:sp>
      <p:sp>
        <p:nvSpPr>
          <p:cNvPr id="5" name="テキスト プレースホルダー 4">
            <a:extLst>
              <a:ext uri="{FF2B5EF4-FFF2-40B4-BE49-F238E27FC236}">
                <a16:creationId xmlns:a16="http://schemas.microsoft.com/office/drawing/2014/main" id="{EA86E43D-BB25-E9B7-7A38-23C3995012D4}"/>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04D12E57-2AD7-7E6B-F264-88E68C6C505D}"/>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1248213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71888-6476-12B8-EEE7-53D0C25F0E59}"/>
              </a:ext>
            </a:extLst>
          </p:cNvPr>
          <p:cNvSpPr>
            <a:spLocks noGrp="1"/>
          </p:cNvSpPr>
          <p:nvPr>
            <p:ph type="title"/>
          </p:nvPr>
        </p:nvSpPr>
        <p:spPr/>
        <p:txBody>
          <a:bodyPr>
            <a:normAutofit fontScale="90000"/>
          </a:bodyPr>
          <a:lstStyle/>
          <a:p>
            <a:r>
              <a:rPr lang="ja-JP" altLang="en-US" dirty="0"/>
              <a:t>補足資料</a:t>
            </a:r>
            <a:endParaRPr lang="zh-CN" altLang="en-US" dirty="0"/>
          </a:p>
        </p:txBody>
      </p:sp>
      <p:sp>
        <p:nvSpPr>
          <p:cNvPr id="3" name="内容占位符 2">
            <a:extLst>
              <a:ext uri="{FF2B5EF4-FFF2-40B4-BE49-F238E27FC236}">
                <a16:creationId xmlns:a16="http://schemas.microsoft.com/office/drawing/2014/main" id="{A80348DA-0036-18F8-8CF7-FDE5CF11B044}"/>
              </a:ext>
            </a:extLst>
          </p:cNvPr>
          <p:cNvSpPr>
            <a:spLocks noGrp="1"/>
          </p:cNvSpPr>
          <p:nvPr>
            <p:ph sz="quarter" idx="10"/>
          </p:nvPr>
        </p:nvSpPr>
        <p:spPr/>
        <p:txBody>
          <a:bodyPr/>
          <a:lstStyle/>
          <a:p>
            <a:r>
              <a:rPr lang="ja-JP" altLang="en-US" dirty="0"/>
              <a:t>用語集（必要か？正式ならば、略語と意味の</a:t>
            </a:r>
            <a:r>
              <a:rPr lang="en-US" altLang="ja-JP" dirty="0"/>
              <a:t>Mapping</a:t>
            </a:r>
            <a:r>
              <a:rPr lang="ja-JP" altLang="en-US" dirty="0"/>
              <a:t>表が必要）</a:t>
            </a:r>
            <a:endParaRPr lang="en-US" altLang="ja-JP" dirty="0"/>
          </a:p>
          <a:p>
            <a:r>
              <a:rPr lang="ja-JP" altLang="en-US" dirty="0"/>
              <a:t>参考ドキュメント（</a:t>
            </a:r>
            <a:r>
              <a:rPr lang="en-US" altLang="ja-JP" dirty="0"/>
              <a:t>Microsoft</a:t>
            </a:r>
            <a:r>
              <a:rPr lang="ja-JP" altLang="en-US" dirty="0"/>
              <a:t>公式リンク）</a:t>
            </a:r>
            <a:endParaRPr lang="en-US" altLang="ja-JP" dirty="0"/>
          </a:p>
          <a:p>
            <a:r>
              <a:rPr lang="ja-JP" altLang="en-US" dirty="0"/>
              <a:t>サンプル画面イメージなど</a:t>
            </a:r>
            <a:endParaRPr lang="en-US" altLang="ja-JP" dirty="0"/>
          </a:p>
          <a:p>
            <a:r>
              <a:rPr lang="zh-CN" altLang="en-US" dirty="0"/>
              <a:t>性能设计之外， 额外明确性能测定， </a:t>
            </a:r>
            <a:r>
              <a:rPr lang="en-US" altLang="zh-CN" dirty="0"/>
              <a:t>Sizing</a:t>
            </a:r>
            <a:r>
              <a:rPr lang="zh-CN" altLang="en-US" dirty="0"/>
              <a:t>， </a:t>
            </a:r>
            <a:r>
              <a:rPr lang="en-US" altLang="zh-CN" dirty="0"/>
              <a:t>Tunning </a:t>
            </a:r>
            <a:r>
              <a:rPr lang="zh-CN" altLang="en-US" dirty="0"/>
              <a:t>等工程及期间， 费用</a:t>
            </a:r>
            <a:endParaRPr lang="ja-JP" altLang="en-US" dirty="0"/>
          </a:p>
          <a:p>
            <a:endParaRPr lang="zh-CN" altLang="en-US" dirty="0"/>
          </a:p>
        </p:txBody>
      </p:sp>
    </p:spTree>
    <p:extLst>
      <p:ext uri="{BB962C8B-B14F-4D97-AF65-F5344CB8AC3E}">
        <p14:creationId xmlns:p14="http://schemas.microsoft.com/office/powerpoint/2010/main" val="345391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3052245"/>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2966600"/>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4565120"/>
            <a:ext cx="967648" cy="94587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491390" y="3974498"/>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692519" y="1076158"/>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a:endCxn id="4" idx="1"/>
          </p:cNvCxnSpPr>
          <p:nvPr/>
        </p:nvCxnSpPr>
        <p:spPr>
          <a:xfrm rot="5400000" flipH="1" flipV="1">
            <a:off x="2324120" y="255539"/>
            <a:ext cx="162395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79372" y="5696876"/>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9928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15" idx="0"/>
            <a:endCxn id="34" idx="1"/>
          </p:cNvCxnSpPr>
          <p:nvPr/>
        </p:nvCxnSpPr>
        <p:spPr>
          <a:xfrm rot="5400000" flipH="1" flipV="1">
            <a:off x="3068132" y="793431"/>
            <a:ext cx="1020471" cy="3487731"/>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1245770"/>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965864" y="3609669"/>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2518207"/>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2243622"/>
            <a:ext cx="3335441" cy="128898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2209423"/>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902138"/>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957546"/>
            <a:ext cx="974382" cy="308051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4056225"/>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296107" y="4523042"/>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038058"/>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493973" y="478129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3752751"/>
            <a:ext cx="1" cy="81236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3836606"/>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513316" y="5263830"/>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2487363" y="5879247"/>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83" name="直線矢印コネクタ 82">
            <a:extLst>
              <a:ext uri="{FF2B5EF4-FFF2-40B4-BE49-F238E27FC236}">
                <a16:creationId xmlns:a16="http://schemas.microsoft.com/office/drawing/2014/main" id="{4323D21C-9370-3E69-7221-0B19B0966F3D}"/>
              </a:ext>
            </a:extLst>
          </p:cNvPr>
          <p:cNvCxnSpPr>
            <a:cxnSpLocks/>
            <a:stCxn id="26" idx="2"/>
            <a:endCxn id="6" idx="0"/>
          </p:cNvCxnSpPr>
          <p:nvPr/>
        </p:nvCxnSpPr>
        <p:spPr>
          <a:xfrm>
            <a:off x="6400615" y="2383960"/>
            <a:ext cx="797" cy="582640"/>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98219" y="2493392"/>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3">
            <a:extLst>
              <a:ext uri="{96DAC541-7B7A-43D3-8B79-37D633B846F1}">
                <asvg:svgBlip xmlns:asvg="http://schemas.microsoft.com/office/drawing/2016/SVG/main" r:embed="rId14"/>
              </a:ext>
              <a:ext uri="{837473B0-CC2E-450A-ABE3-18F120FF3D39}">
                <a1611:picAttrSrcUrl xmlns:a1611="http://schemas.microsoft.com/office/drawing/2016/11/main" r:id="rId15"/>
              </a:ext>
            </a:extLst>
          </a:blip>
          <a:stretch>
            <a:fillRect/>
          </a:stretch>
        </p:blipFill>
        <p:spPr>
          <a:xfrm>
            <a:off x="3335963" y="5328418"/>
            <a:ext cx="354706" cy="340784"/>
          </a:xfrm>
          <a:prstGeom prst="rect">
            <a:avLst/>
          </a:prstGeom>
        </p:spPr>
      </p:pic>
      <p:sp>
        <p:nvSpPr>
          <p:cNvPr id="96" name="ひし形 95">
            <a:extLst>
              <a:ext uri="{FF2B5EF4-FFF2-40B4-BE49-F238E27FC236}">
                <a16:creationId xmlns:a16="http://schemas.microsoft.com/office/drawing/2014/main" id="{72C0CEE8-5F60-BBF1-5ED4-EC7B649EC383}"/>
              </a:ext>
            </a:extLst>
          </p:cNvPr>
          <p:cNvSpPr/>
          <p:nvPr/>
        </p:nvSpPr>
        <p:spPr>
          <a:xfrm>
            <a:off x="7789875" y="192334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08" name="ひし形 107">
            <a:extLst>
              <a:ext uri="{FF2B5EF4-FFF2-40B4-BE49-F238E27FC236}">
                <a16:creationId xmlns:a16="http://schemas.microsoft.com/office/drawing/2014/main" id="{CA7736BC-7902-6800-2654-22CD229FC517}"/>
              </a:ext>
            </a:extLst>
          </p:cNvPr>
          <p:cNvSpPr/>
          <p:nvPr/>
        </p:nvSpPr>
        <p:spPr>
          <a:xfrm>
            <a:off x="1942622" y="42769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44293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8103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a:extLst>
              <a:ext uri="{FF2B5EF4-FFF2-40B4-BE49-F238E27FC236}">
                <a16:creationId xmlns:a16="http://schemas.microsoft.com/office/drawing/2014/main" id="{1B4B6FBE-260C-24DA-1059-9C5AED848B8F}"/>
              </a:ext>
            </a:extLst>
          </p:cNvPr>
          <p:cNvSpPr txBox="1"/>
          <p:nvPr/>
        </p:nvSpPr>
        <p:spPr>
          <a:xfrm>
            <a:off x="585867" y="5541639"/>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a:extLst>
              <a:ext uri="{FF2B5EF4-FFF2-40B4-BE49-F238E27FC236}">
                <a16:creationId xmlns:a16="http://schemas.microsoft.com/office/drawing/2014/main" id="{BDBD6AD7-77DB-7A80-E844-A7F830D68F73}"/>
              </a:ext>
            </a:extLst>
          </p:cNvPr>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FF071621-4027-4B40-8F13-7F4047BCAEA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815351" y="2590723"/>
            <a:ext cx="911875" cy="786151"/>
          </a:xfrm>
          <a:prstGeom prst="rect">
            <a:avLst/>
          </a:prstGeom>
        </p:spPr>
      </p:pic>
      <p:pic>
        <p:nvPicPr>
          <p:cNvPr id="4" name="図 3" descr="テーブル, カップ が含まれている画像&#10;&#10;AI によって生成されたコンテンツは間違っている可能性があります。">
            <a:extLst>
              <a:ext uri="{FF2B5EF4-FFF2-40B4-BE49-F238E27FC236}">
                <a16:creationId xmlns:a16="http://schemas.microsoft.com/office/drawing/2014/main" id="{3C470759-EFB8-DE3D-DBD1-2D6A687BCAD4}"/>
              </a:ext>
            </a:extLst>
          </p:cNvPr>
          <p:cNvPicPr>
            <a:picLocks noChangeAspect="1"/>
          </p:cNvPicPr>
          <p:nvPr/>
        </p:nvPicPr>
        <p:blipFill>
          <a:blip r:embed="rId16">
            <a:extLst>
              <a:ext uri="{837473B0-CC2E-450A-ABE3-18F120FF3D39}">
                <a1611:picAttrSrcUrl xmlns:a1611="http://schemas.microsoft.com/office/drawing/2016/11/main" r:id="rId17"/>
              </a:ext>
            </a:extLst>
          </a:blip>
          <a:stretch>
            <a:fillRect/>
          </a:stretch>
        </p:blipFill>
        <p:spPr>
          <a:xfrm>
            <a:off x="5120826" y="1151331"/>
            <a:ext cx="687029" cy="553912"/>
          </a:xfrm>
          <a:prstGeom prst="rect">
            <a:avLst/>
          </a:prstGeom>
        </p:spPr>
      </p:pic>
      <p:sp>
        <p:nvSpPr>
          <p:cNvPr id="11" name="テキスト ボックス 10">
            <a:extLst>
              <a:ext uri="{FF2B5EF4-FFF2-40B4-BE49-F238E27FC236}">
                <a16:creationId xmlns:a16="http://schemas.microsoft.com/office/drawing/2014/main" id="{6CF952A1-9628-9301-6F11-B2B446D8E6DF}"/>
              </a:ext>
            </a:extLst>
          </p:cNvPr>
          <p:cNvSpPr txBox="1"/>
          <p:nvPr/>
        </p:nvSpPr>
        <p:spPr>
          <a:xfrm>
            <a:off x="4774700" y="1633401"/>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14" name="テキスト ボックス 13">
            <a:extLst>
              <a:ext uri="{FF2B5EF4-FFF2-40B4-BE49-F238E27FC236}">
                <a16:creationId xmlns:a16="http://schemas.microsoft.com/office/drawing/2014/main" id="{19C32D3C-4090-C57D-D483-95008B6F99CF}"/>
              </a:ext>
            </a:extLst>
          </p:cNvPr>
          <p:cNvSpPr txBox="1"/>
          <p:nvPr/>
        </p:nvSpPr>
        <p:spPr>
          <a:xfrm>
            <a:off x="6153981" y="963646"/>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
        <p:nvSpPr>
          <p:cNvPr id="15" name="ひし形 14">
            <a:extLst>
              <a:ext uri="{FF2B5EF4-FFF2-40B4-BE49-F238E27FC236}">
                <a16:creationId xmlns:a16="http://schemas.microsoft.com/office/drawing/2014/main" id="{AE97E3B8-424D-6108-79EE-5543C9684DC6}"/>
              </a:ext>
            </a:extLst>
          </p:cNvPr>
          <p:cNvSpPr/>
          <p:nvPr/>
        </p:nvSpPr>
        <p:spPr>
          <a:xfrm>
            <a:off x="1799631" y="30475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23" name="コネクタ: カギ線 22">
            <a:extLst>
              <a:ext uri="{FF2B5EF4-FFF2-40B4-BE49-F238E27FC236}">
                <a16:creationId xmlns:a16="http://schemas.microsoft.com/office/drawing/2014/main" id="{79834128-3D8E-E833-9373-642B3D5396CE}"/>
              </a:ext>
            </a:extLst>
          </p:cNvPr>
          <p:cNvCxnSpPr>
            <a:cxnSpLocks/>
            <a:stCxn id="76" idx="3"/>
            <a:endCxn id="7" idx="2"/>
          </p:cNvCxnSpPr>
          <p:nvPr/>
        </p:nvCxnSpPr>
        <p:spPr>
          <a:xfrm flipV="1">
            <a:off x="4425191" y="5510996"/>
            <a:ext cx="1976220" cy="14591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ひし形 25">
            <a:extLst>
              <a:ext uri="{FF2B5EF4-FFF2-40B4-BE49-F238E27FC236}">
                <a16:creationId xmlns:a16="http://schemas.microsoft.com/office/drawing/2014/main" id="{A029A832-FC42-062A-43AE-C0278F2585C0}"/>
              </a:ext>
            </a:extLst>
          </p:cNvPr>
          <p:cNvSpPr/>
          <p:nvPr/>
        </p:nvSpPr>
        <p:spPr>
          <a:xfrm>
            <a:off x="6365744" y="23155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Tree>
    <p:extLst>
      <p:ext uri="{BB962C8B-B14F-4D97-AF65-F5344CB8AC3E}">
        <p14:creationId xmlns:p14="http://schemas.microsoft.com/office/powerpoint/2010/main" val="124065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9E5B-9146-F9A7-037E-DB9B830CB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3B7BC2-E421-45B1-FF62-FDDF56E9A6D4}"/>
              </a:ext>
            </a:extLst>
          </p:cNvPr>
          <p:cNvSpPr>
            <a:spLocks noGrp="1"/>
          </p:cNvSpPr>
          <p:nvPr>
            <p:ph type="title"/>
          </p:nvPr>
        </p:nvSpPr>
        <p:spPr/>
        <p:txBody>
          <a:bodyPr>
            <a:normAutofit fontScale="90000"/>
          </a:bodyPr>
          <a:lstStyle/>
          <a:p>
            <a:r>
              <a:rPr lang="zh-CN" altLang="en-US" dirty="0"/>
              <a:t>目次</a:t>
            </a:r>
            <a:endParaRPr kumimoji="1" lang="ja-JP" altLang="en-US" dirty="0"/>
          </a:p>
        </p:txBody>
      </p:sp>
      <p:sp>
        <p:nvSpPr>
          <p:cNvPr id="15" name="テキスト ボックス 14">
            <a:extLst>
              <a:ext uri="{FF2B5EF4-FFF2-40B4-BE49-F238E27FC236}">
                <a16:creationId xmlns:a16="http://schemas.microsoft.com/office/drawing/2014/main" id="{8C1BE81D-8A87-4B31-CB33-3C4CD8923F78}"/>
              </a:ext>
            </a:extLst>
          </p:cNvPr>
          <p:cNvSpPr txBox="1"/>
          <p:nvPr/>
        </p:nvSpPr>
        <p:spPr>
          <a:xfrm>
            <a:off x="414336" y="782250"/>
            <a:ext cx="11490793" cy="549663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提案の背景と目的</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技術アーキテクチャ</a:t>
            </a:r>
            <a:endParaRPr lang="en-US" altLang="ja-JP" sz="1600" dirty="0"/>
          </a:p>
          <a:p>
            <a:pPr marL="285750" indent="-285750">
              <a:buFont typeface="Arial" panose="020B0604020202020204" pitchFamily="34" charset="0"/>
              <a:buChar char="•"/>
            </a:pPr>
            <a:r>
              <a:rPr lang="zh-TW" altLang="en-US" sz="1600" dirty="0"/>
              <a:t>伝票管理機能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初期稼働</a:t>
            </a:r>
            <a:endParaRPr lang="en-US" altLang="ja-JP" sz="1600" dirty="0"/>
          </a:p>
          <a:p>
            <a:pPr marL="285750" indent="-285750">
              <a:buFont typeface="Arial" panose="020B0604020202020204" pitchFamily="34" charset="0"/>
              <a:buChar char="•"/>
            </a:pPr>
            <a:r>
              <a:rPr lang="en-US" altLang="ja-JP" sz="1600" dirty="0"/>
              <a:t>POC</a:t>
            </a:r>
            <a:r>
              <a:rPr lang="ja-JP" altLang="en-US" sz="1600" dirty="0"/>
              <a:t>範囲</a:t>
            </a:r>
            <a:endParaRPr lang="en-US" altLang="ja-JP" sz="1600" dirty="0"/>
          </a:p>
          <a:p>
            <a:pPr marL="285750" indent="-285750">
              <a:buFont typeface="Arial" panose="020B0604020202020204" pitchFamily="34" charset="0"/>
              <a:buChar char="•"/>
            </a:pPr>
            <a:r>
              <a:rPr lang="zh-CN" altLang="en-US" sz="1600" dirty="0"/>
              <a:t>実装計画</a:t>
            </a:r>
            <a:r>
              <a:rPr lang="ja-JP" altLang="en-US" sz="1600" dirty="0"/>
              <a:t>、リソース、体制</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プロジェクトガバナンス、コミュニケーションプラン</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サポートとメンテナンス</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p:txBody>
      </p:sp>
    </p:spTree>
    <p:extLst>
      <p:ext uri="{BB962C8B-B14F-4D97-AF65-F5344CB8AC3E}">
        <p14:creationId xmlns:p14="http://schemas.microsoft.com/office/powerpoint/2010/main" val="413858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286CB-4052-7E73-9D6E-AC53CC09C7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CE8703-96FC-A967-F9DC-E7D67A7EABE6}"/>
              </a:ext>
            </a:extLst>
          </p:cNvPr>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SPO</a:t>
            </a:r>
            <a:r>
              <a:rPr kumimoji="1" lang="ja-JP" altLang="en-US" dirty="0"/>
              <a:t>に保存）</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F021D3-73B0-2A9C-778C-5F8E1A88575B}"/>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986512" y="3907717"/>
            <a:ext cx="1670840" cy="960733"/>
          </a:xfrm>
        </p:spPr>
      </p:pic>
      <p:sp>
        <p:nvSpPr>
          <p:cNvPr id="16" name="テキスト ボックス 15">
            <a:extLst>
              <a:ext uri="{FF2B5EF4-FFF2-40B4-BE49-F238E27FC236}">
                <a16:creationId xmlns:a16="http://schemas.microsoft.com/office/drawing/2014/main" id="{85E77732-919F-7539-5B75-DA45C1A74A2F}"/>
              </a:ext>
            </a:extLst>
          </p:cNvPr>
          <p:cNvSpPr txBox="1"/>
          <p:nvPr/>
        </p:nvSpPr>
        <p:spPr>
          <a:xfrm>
            <a:off x="1183416" y="486391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cxnSp>
        <p:nvCxnSpPr>
          <p:cNvPr id="31" name="コネクタ: カギ線 30">
            <a:extLst>
              <a:ext uri="{FF2B5EF4-FFF2-40B4-BE49-F238E27FC236}">
                <a16:creationId xmlns:a16="http://schemas.microsoft.com/office/drawing/2014/main" id="{4F04A007-EBC4-9DBF-E8D9-6CCC3B8B7308}"/>
              </a:ext>
            </a:extLst>
          </p:cNvPr>
          <p:cNvCxnSpPr>
            <a:cxnSpLocks/>
            <a:stCxn id="5" idx="0"/>
          </p:cNvCxnSpPr>
          <p:nvPr/>
        </p:nvCxnSpPr>
        <p:spPr>
          <a:xfrm rot="5400000" flipH="1" flipV="1">
            <a:off x="2985381" y="810458"/>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a:extLst>
              <a:ext uri="{FF2B5EF4-FFF2-40B4-BE49-F238E27FC236}">
                <a16:creationId xmlns:a16="http://schemas.microsoft.com/office/drawing/2014/main" id="{D95BA78E-647F-07FB-9D60-3E7A83DCFBED}"/>
              </a:ext>
            </a:extLst>
          </p:cNvPr>
          <p:cNvSpPr/>
          <p:nvPr/>
        </p:nvSpPr>
        <p:spPr>
          <a:xfrm>
            <a:off x="5992793" y="237081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D186FE71-18FE-58AC-4201-62A88D95A30E}"/>
              </a:ext>
            </a:extLst>
          </p:cNvPr>
          <p:cNvCxnSpPr>
            <a:cxnSpLocks/>
            <a:stCxn id="42" idx="0"/>
            <a:endCxn id="34" idx="1"/>
          </p:cNvCxnSpPr>
          <p:nvPr/>
        </p:nvCxnSpPr>
        <p:spPr>
          <a:xfrm rot="5400000" flipH="1" flipV="1">
            <a:off x="3548554" y="141307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7A50000-8885-177F-715C-13AB73D7F6FD}"/>
              </a:ext>
            </a:extLst>
          </p:cNvPr>
          <p:cNvSpPr txBox="1"/>
          <p:nvPr/>
        </p:nvSpPr>
        <p:spPr>
          <a:xfrm>
            <a:off x="1690196" y="162372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1F000B6B-CAF5-72AE-47A9-C1182BF2DED9}"/>
              </a:ext>
            </a:extLst>
          </p:cNvPr>
          <p:cNvSpPr/>
          <p:nvPr/>
        </p:nvSpPr>
        <p:spPr>
          <a:xfrm>
            <a:off x="2521742" y="385731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61B287A8-909A-FB74-F7F0-21E1EF2CDC70}"/>
              </a:ext>
            </a:extLst>
          </p:cNvPr>
          <p:cNvSpPr txBox="1"/>
          <p:nvPr/>
        </p:nvSpPr>
        <p:spPr>
          <a:xfrm rot="5400000">
            <a:off x="2266105" y="289615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F2C8A60B-C653-3073-D559-005F4EAB1FF2}"/>
              </a:ext>
            </a:extLst>
          </p:cNvPr>
          <p:cNvCxnSpPr>
            <a:cxnSpLocks/>
            <a:stCxn id="48" idx="1"/>
            <a:endCxn id="5" idx="3"/>
          </p:cNvCxnSpPr>
          <p:nvPr/>
        </p:nvCxnSpPr>
        <p:spPr>
          <a:xfrm rot="10800000" flipV="1">
            <a:off x="2657353" y="262157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C86DB767-B6C5-6C45-5323-E211869A8352}"/>
              </a:ext>
            </a:extLst>
          </p:cNvPr>
          <p:cNvSpPr/>
          <p:nvPr/>
        </p:nvSpPr>
        <p:spPr>
          <a:xfrm>
            <a:off x="5992793" y="258737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8BBE2DFD-779C-958F-1EF8-3D0EB18D73F9}"/>
              </a:ext>
            </a:extLst>
          </p:cNvPr>
          <p:cNvSpPr txBox="1"/>
          <p:nvPr/>
        </p:nvSpPr>
        <p:spPr>
          <a:xfrm rot="5400000">
            <a:off x="3876060" y="328009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183259F9-2E7E-E543-D0AD-F38887BA1A7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121228" y="4160923"/>
            <a:ext cx="2086032" cy="1030032"/>
          </a:xfrm>
          <a:prstGeom prst="rect">
            <a:avLst/>
          </a:prstGeom>
        </p:spPr>
      </p:pic>
      <p:sp>
        <p:nvSpPr>
          <p:cNvPr id="66" name="テキスト ボックス 65">
            <a:extLst>
              <a:ext uri="{FF2B5EF4-FFF2-40B4-BE49-F238E27FC236}">
                <a16:creationId xmlns:a16="http://schemas.microsoft.com/office/drawing/2014/main" id="{9C5EB98E-7E56-9195-331D-6D9A93FA6820}"/>
              </a:ext>
            </a:extLst>
          </p:cNvPr>
          <p:cNvSpPr txBox="1"/>
          <p:nvPr/>
        </p:nvSpPr>
        <p:spPr>
          <a:xfrm>
            <a:off x="6419489" y="2947983"/>
            <a:ext cx="1444250" cy="461665"/>
          </a:xfrm>
          <a:prstGeom prst="rect">
            <a:avLst/>
          </a:prstGeom>
          <a:noFill/>
        </p:spPr>
        <p:txBody>
          <a:bodyPr wrap="square" rtlCol="0">
            <a:spAutoFit/>
          </a:bodyPr>
          <a:lstStyle/>
          <a:p>
            <a:pPr algn="ctr"/>
            <a:r>
              <a:rPr lang="ja-JP" altLang="en-US" sz="1200" dirty="0">
                <a:solidFill>
                  <a:srgbClr val="FF0000"/>
                </a:solidFill>
              </a:rPr>
              <a:t>ファイル編集②、自動更新される</a:t>
            </a:r>
            <a:endParaRPr kumimoji="1" lang="ja-JP" altLang="en-US" sz="1200" dirty="0">
              <a:solidFill>
                <a:srgbClr val="FF0000"/>
              </a:solidFill>
            </a:endParaRPr>
          </a:p>
        </p:txBody>
      </p:sp>
      <p:sp>
        <p:nvSpPr>
          <p:cNvPr id="108" name="ひし形 107">
            <a:extLst>
              <a:ext uri="{FF2B5EF4-FFF2-40B4-BE49-F238E27FC236}">
                <a16:creationId xmlns:a16="http://schemas.microsoft.com/office/drawing/2014/main" id="{7C16B38D-01B2-2E30-F619-B6A3C252634E}"/>
              </a:ext>
            </a:extLst>
          </p:cNvPr>
          <p:cNvSpPr/>
          <p:nvPr/>
        </p:nvSpPr>
        <p:spPr>
          <a:xfrm>
            <a:off x="2613182" y="46548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555D6CD2-0C01-8893-DCBD-D285A9D3371F}"/>
              </a:ext>
            </a:extLst>
          </p:cNvPr>
          <p:cNvSpPr/>
          <p:nvPr/>
        </p:nvSpPr>
        <p:spPr>
          <a:xfrm>
            <a:off x="5992793" y="279550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a:extLst>
              <a:ext uri="{FF2B5EF4-FFF2-40B4-BE49-F238E27FC236}">
                <a16:creationId xmlns:a16="http://schemas.microsoft.com/office/drawing/2014/main" id="{E1107B17-6BA2-0B69-AA6E-B9C4340E883F}"/>
              </a:ext>
            </a:extLst>
          </p:cNvPr>
          <p:cNvSpPr/>
          <p:nvPr/>
        </p:nvSpPr>
        <p:spPr>
          <a:xfrm>
            <a:off x="2613182" y="48072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a:extLst>
              <a:ext uri="{FF2B5EF4-FFF2-40B4-BE49-F238E27FC236}">
                <a16:creationId xmlns:a16="http://schemas.microsoft.com/office/drawing/2014/main" id="{5475457A-D06F-6115-065E-108DAB88ECEA}"/>
              </a:ext>
            </a:extLst>
          </p:cNvPr>
          <p:cNvSpPr txBox="1"/>
          <p:nvPr/>
        </p:nvSpPr>
        <p:spPr>
          <a:xfrm>
            <a:off x="4796773" y="4613092"/>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a:extLst>
              <a:ext uri="{FF2B5EF4-FFF2-40B4-BE49-F238E27FC236}">
                <a16:creationId xmlns:a16="http://schemas.microsoft.com/office/drawing/2014/main" id="{3BCA2A44-A9AA-4277-FE88-D9016A43A5BB}"/>
              </a:ext>
            </a:extLst>
          </p:cNvPr>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D3ED7156-AD89-E71D-E057-6719D4B45EE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485911" y="2968675"/>
            <a:ext cx="911875" cy="786151"/>
          </a:xfrm>
          <a:prstGeom prst="rect">
            <a:avLst/>
          </a:prstGeom>
        </p:spPr>
      </p:pic>
      <p:pic>
        <p:nvPicPr>
          <p:cNvPr id="4" name="図 3" descr="ロゴ, アイコン&#10;&#10;AI によって生成されたコンテンツは間違っている可能性があります。">
            <a:extLst>
              <a:ext uri="{FF2B5EF4-FFF2-40B4-BE49-F238E27FC236}">
                <a16:creationId xmlns:a16="http://schemas.microsoft.com/office/drawing/2014/main" id="{3F0EC8D8-AB5D-8C1C-03EA-C499C1CAD3C5}"/>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546357" y="1605487"/>
            <a:ext cx="1235775" cy="1207970"/>
          </a:xfrm>
          <a:prstGeom prst="rect">
            <a:avLst/>
          </a:prstGeom>
        </p:spPr>
      </p:pic>
      <p:pic>
        <p:nvPicPr>
          <p:cNvPr id="9" name="図 8" descr="テーブル, カップ が含まれている画像&#10;&#10;AI によって生成されたコンテンツは間違っている可能性があります。">
            <a:extLst>
              <a:ext uri="{FF2B5EF4-FFF2-40B4-BE49-F238E27FC236}">
                <a16:creationId xmlns:a16="http://schemas.microsoft.com/office/drawing/2014/main" id="{A1F0DEC0-BE7B-6552-F053-3D4449330D8E}"/>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966234" y="1655560"/>
            <a:ext cx="687029" cy="553912"/>
          </a:xfrm>
          <a:prstGeom prst="rect">
            <a:avLst/>
          </a:prstGeom>
        </p:spPr>
      </p:pic>
      <p:cxnSp>
        <p:nvCxnSpPr>
          <p:cNvPr id="7" name="コネクタ: カギ線 6">
            <a:extLst>
              <a:ext uri="{FF2B5EF4-FFF2-40B4-BE49-F238E27FC236}">
                <a16:creationId xmlns:a16="http://schemas.microsoft.com/office/drawing/2014/main" id="{7ADE0C35-E6DF-2182-6450-D2728E1B03C9}"/>
              </a:ext>
            </a:extLst>
          </p:cNvPr>
          <p:cNvCxnSpPr>
            <a:cxnSpLocks/>
            <a:stCxn id="4" idx="2"/>
            <a:endCxn id="58" idx="0"/>
          </p:cNvCxnSpPr>
          <p:nvPr/>
        </p:nvCxnSpPr>
        <p:spPr>
          <a:xfrm rot="5400000">
            <a:off x="6490512" y="3487190"/>
            <a:ext cx="1347466"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F7B2B20-3833-FB84-CB2A-CB30DECA98ED}"/>
              </a:ext>
            </a:extLst>
          </p:cNvPr>
          <p:cNvSpPr txBox="1"/>
          <p:nvPr/>
        </p:nvSpPr>
        <p:spPr>
          <a:xfrm>
            <a:off x="6376999" y="3464905"/>
            <a:ext cx="1444250" cy="900246"/>
          </a:xfrm>
          <a:prstGeom prst="rect">
            <a:avLst/>
          </a:prstGeom>
          <a:noFill/>
        </p:spPr>
        <p:txBody>
          <a:bodyPr wrap="square" rtlCol="0">
            <a:spAutoFit/>
          </a:bodyPr>
          <a:lstStyle/>
          <a:p>
            <a:pPr algn="ctr"/>
            <a:r>
              <a:rPr lang="ja-JP" altLang="en-US" sz="1050" dirty="0">
                <a:solidFill>
                  <a:srgbClr val="FF0000"/>
                </a:solidFill>
              </a:rPr>
              <a:t>更新</a:t>
            </a:r>
            <a:r>
              <a:rPr lang="en-US" altLang="ja-JP" sz="1050" dirty="0">
                <a:solidFill>
                  <a:srgbClr val="FF0000"/>
                </a:solidFill>
              </a:rPr>
              <a:t>Trigger</a:t>
            </a:r>
            <a:r>
              <a:rPr lang="ja-JP" altLang="en-US" sz="1050" dirty="0">
                <a:solidFill>
                  <a:srgbClr val="FF0000"/>
                </a:solidFill>
              </a:rPr>
              <a:t>は不要、排他処理なども不要（</a:t>
            </a:r>
            <a:r>
              <a:rPr lang="en-US" altLang="ja-JP" sz="1050" dirty="0">
                <a:solidFill>
                  <a:srgbClr val="FF0000"/>
                </a:solidFill>
              </a:rPr>
              <a:t>SharePoint</a:t>
            </a:r>
            <a:r>
              <a:rPr lang="ja-JP" altLang="en-US" sz="1050" dirty="0">
                <a:solidFill>
                  <a:srgbClr val="FF0000"/>
                </a:solidFill>
              </a:rPr>
              <a:t>は自動的に処理してくれる）</a:t>
            </a:r>
            <a:endParaRPr kumimoji="1" lang="ja-JP" altLang="en-US" sz="1050" dirty="0">
              <a:solidFill>
                <a:srgbClr val="FF0000"/>
              </a:solidFill>
            </a:endParaRPr>
          </a:p>
        </p:txBody>
      </p:sp>
      <p:sp>
        <p:nvSpPr>
          <p:cNvPr id="19" name="テキスト ボックス 18">
            <a:extLst>
              <a:ext uri="{FF2B5EF4-FFF2-40B4-BE49-F238E27FC236}">
                <a16:creationId xmlns:a16="http://schemas.microsoft.com/office/drawing/2014/main" id="{9A01B838-7446-C99C-D1C7-D662E2861A3B}"/>
              </a:ext>
            </a:extLst>
          </p:cNvPr>
          <p:cNvSpPr txBox="1"/>
          <p:nvPr/>
        </p:nvSpPr>
        <p:spPr>
          <a:xfrm>
            <a:off x="5684654" y="137722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21" name="テキスト ボックス 20">
            <a:extLst>
              <a:ext uri="{FF2B5EF4-FFF2-40B4-BE49-F238E27FC236}">
                <a16:creationId xmlns:a16="http://schemas.microsoft.com/office/drawing/2014/main" id="{C0D19D4D-7DEC-D3B2-B431-E13357113F7B}"/>
              </a:ext>
            </a:extLst>
          </p:cNvPr>
          <p:cNvSpPr txBox="1"/>
          <p:nvPr/>
        </p:nvSpPr>
        <p:spPr>
          <a:xfrm>
            <a:off x="7418490" y="170962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Tree>
    <p:extLst>
      <p:ext uri="{BB962C8B-B14F-4D97-AF65-F5344CB8AC3E}">
        <p14:creationId xmlns:p14="http://schemas.microsoft.com/office/powerpoint/2010/main" val="74821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68DB104-12ED-D112-3036-34227BB5C4EC}"/>
              </a:ext>
            </a:extLst>
          </p:cNvPr>
          <p:cNvSpPr>
            <a:spLocks noGrp="1"/>
          </p:cNvSpPr>
          <p:nvPr>
            <p:ph type="title"/>
          </p:nvPr>
        </p:nvSpPr>
        <p:spPr/>
        <p:txBody>
          <a:bodyPr/>
          <a:lstStyle/>
          <a:p>
            <a:r>
              <a:rPr lang="ja-JP" altLang="en-US" dirty="0"/>
              <a:t>以前の内容</a:t>
            </a:r>
          </a:p>
        </p:txBody>
      </p:sp>
      <p:sp>
        <p:nvSpPr>
          <p:cNvPr id="5" name="テキスト プレースホルダー 4">
            <a:extLst>
              <a:ext uri="{FF2B5EF4-FFF2-40B4-BE49-F238E27FC236}">
                <a16:creationId xmlns:a16="http://schemas.microsoft.com/office/drawing/2014/main" id="{910CAE3A-DE80-5AF9-1E4D-958043698D6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6E66D0A-1906-C32D-D013-7FAD2F68C624}"/>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636452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4EE7570C-1A03-B6C7-5737-C93FCD203FE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326294" y="3908859"/>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F473FE89-BA00-383C-E0DE-3965C0C560D9}"/>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692519" y="509230"/>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t>ファイル編集</a:t>
            </a:r>
            <a:endParaRPr kumimoji="1" lang="en-US" altLang="ja-JP" sz="1200" dirty="0"/>
          </a:p>
          <a:p>
            <a:pPr algn="ctr"/>
            <a:r>
              <a:rPr kumimoji="1" lang="ja-JP" altLang="en-US" sz="1200" dirty="0"/>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t>ファイルを</a:t>
            </a:r>
            <a:r>
              <a:rPr kumimoji="1" lang="en-US" altLang="ja-JP" sz="1200" dirty="0"/>
              <a:t>SPO</a:t>
            </a:r>
            <a:r>
              <a:rPr kumimoji="1" lang="ja-JP" altLang="en-US" sz="1200" dirty="0"/>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96107" y="5281994"/>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510033" y="5885470"/>
            <a:ext cx="1444250" cy="276999"/>
          </a:xfrm>
          <a:prstGeom prst="rect">
            <a:avLst/>
          </a:prstGeom>
          <a:noFill/>
        </p:spPr>
        <p:txBody>
          <a:bodyPr wrap="square" rtlCol="0">
            <a:spAutoFit/>
          </a:bodyPr>
          <a:lstStyle/>
          <a:p>
            <a:pPr algn="ctr"/>
            <a:r>
              <a:rPr lang="ja-JP" altLang="en-US" sz="1200" dirty="0"/>
              <a:t>ファイル編集③</a:t>
            </a:r>
            <a:endParaRPr kumimoji="1" lang="ja-JP" altLang="en-US" sz="1200" dirty="0"/>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4595558"/>
            <a:ext cx="2714948" cy="1031051"/>
          </a:xfrm>
          <a:prstGeom prst="rect">
            <a:avLst/>
          </a:prstGeom>
          <a:noFill/>
        </p:spPr>
        <p:txBody>
          <a:bodyPr wrap="square" rtlCol="0">
            <a:spAutoFit/>
          </a:bodyPr>
          <a:lstStyle/>
          <a:p>
            <a:pPr algn="ctr"/>
            <a:r>
              <a:rPr lang="ja-JP" altLang="en-US" sz="1200" dirty="0"/>
              <a:t>ファイル変更イベント捕捉　④</a:t>
            </a:r>
          </a:p>
          <a:p>
            <a:pPr algn="ctr"/>
            <a:endParaRPr lang="en-US" altLang="ja-JP" sz="700" dirty="0"/>
          </a:p>
          <a:p>
            <a:pPr algn="ctr"/>
            <a:r>
              <a:rPr lang="en-US" altLang="ja-JP" sz="800" dirty="0"/>
              <a:t>SharePoint - </a:t>
            </a:r>
            <a:r>
              <a:rPr lang="ja-JP" altLang="en-US" sz="800" dirty="0"/>
              <a:t>ファイルが作成または変更されたとき</a:t>
            </a:r>
            <a:endParaRPr lang="en-US" altLang="ja-JP" sz="800" dirty="0"/>
          </a:p>
          <a:p>
            <a:pPr algn="ctr"/>
            <a:r>
              <a:rPr lang="ja-JP" altLang="en-US" sz="800" dirty="0"/>
              <a:t>「</a:t>
            </a:r>
            <a:r>
              <a:rPr lang="en-US" altLang="ja-JP" sz="800" dirty="0"/>
              <a:t>SharePoint - </a:t>
            </a:r>
            <a:r>
              <a:rPr lang="ja-JP" altLang="en-US" sz="800" dirty="0"/>
              <a:t>アイテムが作成または変更されたとき」</a:t>
            </a:r>
            <a:endParaRPr lang="en-US" altLang="ja-JP" sz="800" dirty="0"/>
          </a:p>
          <a:p>
            <a:pPr algn="ctr"/>
            <a:endParaRPr lang="ja-JP" altLang="en-US" sz="800" dirty="0"/>
          </a:p>
          <a:p>
            <a:pPr algn="ctr"/>
            <a:endParaRPr lang="ja-JP" altLang="en-US" sz="900" dirty="0"/>
          </a:p>
          <a:p>
            <a:pPr algn="ctr"/>
            <a:endParaRPr kumimoji="1" lang="ja-JP" altLang="en-US" sz="900" dirty="0"/>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17311" y="5958208"/>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a:extLst>
              <a:ext uri="{FF2B5EF4-FFF2-40B4-BE49-F238E27FC236}">
                <a16:creationId xmlns:a16="http://schemas.microsoft.com/office/drawing/2014/main" id="{B3F70D5B-A50F-6DC7-252D-667652FDFE34}"/>
              </a:ext>
            </a:extLst>
          </p:cNvPr>
          <p:cNvCxnSpPr>
            <a:cxnSpLocks/>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323D21C-9370-3E69-7221-0B19B0966F3D}"/>
              </a:ext>
            </a:extLst>
          </p:cNvPr>
          <p:cNvCxnSpPr>
            <a:cxnSpLocks/>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78012" y="2175958"/>
            <a:ext cx="2714948" cy="738664"/>
          </a:xfrm>
          <a:prstGeom prst="rect">
            <a:avLst/>
          </a:prstGeom>
          <a:noFill/>
        </p:spPr>
        <p:txBody>
          <a:bodyPr wrap="square" rtlCol="0">
            <a:spAutoFit/>
          </a:bodyPr>
          <a:lstStyle/>
          <a:p>
            <a:pPr algn="ctr"/>
            <a:r>
              <a:rPr lang="en-US" altLang="ja-JP" sz="1200" dirty="0"/>
              <a:t>SPO</a:t>
            </a:r>
            <a:r>
              <a:rPr lang="ja-JP" altLang="en-US" sz="1200" dirty="0"/>
              <a:t>の変更さらた内容を</a:t>
            </a:r>
            <a:endParaRPr lang="en-US" altLang="ja-JP" sz="1200" dirty="0"/>
          </a:p>
          <a:p>
            <a:pPr algn="ctr"/>
            <a:r>
              <a:rPr lang="en-US" altLang="ja-JP" sz="1200" dirty="0"/>
              <a:t>Dataverse</a:t>
            </a:r>
            <a:r>
              <a:rPr lang="ja-JP" altLang="en-US" sz="1200" dirty="0"/>
              <a:t>へ更新</a:t>
            </a:r>
          </a:p>
          <a:p>
            <a:pPr algn="ctr"/>
            <a:endParaRPr lang="ja-JP" altLang="en-US" sz="900" dirty="0"/>
          </a:p>
          <a:p>
            <a:pPr algn="ctr"/>
            <a:endParaRPr kumimoji="1" lang="ja-JP" altLang="en-US" sz="900" dirty="0"/>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5">
            <a:extLst>
              <a:ext uri="{96DAC541-7B7A-43D3-8B79-37D633B846F1}">
                <asvg:svgBlip xmlns:asvg="http://schemas.microsoft.com/office/drawing/2016/SVG/main" r:embed="rId16"/>
              </a:ext>
              <a:ext uri="{837473B0-CC2E-450A-ABE3-18F120FF3D39}">
                <a1611:picAttrSrcUrl xmlns:a1611="http://schemas.microsoft.com/office/drawing/2016/11/main" r:id="rId17"/>
              </a:ext>
            </a:extLst>
          </a:blip>
          <a:stretch>
            <a:fillRect/>
          </a:stretch>
        </p:blipFill>
        <p:spPr>
          <a:xfrm>
            <a:off x="8134867" y="5715078"/>
            <a:ext cx="354706" cy="340784"/>
          </a:xfrm>
          <a:prstGeom prst="rect">
            <a:avLst/>
          </a:prstGeom>
        </p:spPr>
      </p:pic>
      <p:cxnSp>
        <p:nvCxnSpPr>
          <p:cNvPr id="93" name="直線矢印コネクタ 92">
            <a:extLst>
              <a:ext uri="{FF2B5EF4-FFF2-40B4-BE49-F238E27FC236}">
                <a16:creationId xmlns:a16="http://schemas.microsoft.com/office/drawing/2014/main" id="{7381EE6B-8E16-E23F-5E3F-A5A51802A806}"/>
              </a:ext>
            </a:extLst>
          </p:cNvPr>
          <p:cNvCxnSpPr>
            <a:cxnSpLocks/>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72C0CEE8-5F60-BBF1-5ED4-EC7B649EC383}"/>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B2D48E3E-4219-AA25-06F6-00736ECC24B5}"/>
              </a:ext>
            </a:extLst>
          </p:cNvPr>
          <p:cNvGraphicFramePr>
            <a:graphicFrameLocks noGrp="1"/>
          </p:cNvGraphicFramePr>
          <p:nvPr>
            <p:extLst>
              <p:ext uri="{D42A27DB-BD31-4B8C-83A1-F6EECF244321}">
                <p14:modId xmlns:p14="http://schemas.microsoft.com/office/powerpoint/2010/main" val="549207471"/>
              </p:ext>
            </p:extLst>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BE83FD9-2259-360D-E277-5C184609D64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CA7736BC-7902-6800-2654-22CD229FC517}"/>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31257FE1-B45F-9873-9680-31EDDD0C458A}"/>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5242BC07-E929-077F-5396-3C5F981A9571}"/>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7D963DBD-7EEB-0227-7EF1-795069F65D6B}"/>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F9A6DA8F-1900-75CB-C808-90F19146D570}"/>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t>Download</a:t>
            </a:r>
            <a:r>
              <a:rPr lang="ja-JP" altLang="en-US" sz="1200" dirty="0"/>
              <a:t> </a:t>
            </a:r>
            <a:r>
              <a:rPr lang="en-US" altLang="ja-JP" sz="1200" dirty="0"/>
              <a:t>request</a:t>
            </a:r>
            <a:endParaRPr kumimoji="1" lang="ja-JP" altLang="en-US" sz="900" dirty="0"/>
          </a:p>
        </p:txBody>
      </p:sp>
      <p:sp>
        <p:nvSpPr>
          <p:cNvPr id="119" name="テキスト ボックス 118">
            <a:extLst>
              <a:ext uri="{FF2B5EF4-FFF2-40B4-BE49-F238E27FC236}">
                <a16:creationId xmlns:a16="http://schemas.microsoft.com/office/drawing/2014/main" id="{7160C79F-36E7-FAE2-09FC-9FF07018AB0A}"/>
              </a:ext>
            </a:extLst>
          </p:cNvPr>
          <p:cNvSpPr txBox="1"/>
          <p:nvPr/>
        </p:nvSpPr>
        <p:spPr>
          <a:xfrm>
            <a:off x="3478415" y="4467436"/>
            <a:ext cx="1093047" cy="646331"/>
          </a:xfrm>
          <a:prstGeom prst="rect">
            <a:avLst/>
          </a:prstGeom>
          <a:noFill/>
        </p:spPr>
        <p:txBody>
          <a:bodyPr wrap="square" rtlCol="0">
            <a:spAutoFit/>
          </a:bodyPr>
          <a:lstStyle/>
          <a:p>
            <a:pPr algn="ctr"/>
            <a:r>
              <a:rPr lang="ja-JP" altLang="en-US" sz="1200" dirty="0"/>
              <a:t>複数ファイルを取得し、</a:t>
            </a:r>
            <a:r>
              <a:rPr lang="en-US" altLang="ja-JP" sz="1200" dirty="0"/>
              <a:t>Zip</a:t>
            </a:r>
            <a:r>
              <a:rPr lang="ja-JP" altLang="en-US" sz="1200" dirty="0"/>
              <a:t>にする</a:t>
            </a:r>
            <a:endParaRPr kumimoji="1" lang="ja-JP" altLang="en-US" sz="900" dirty="0"/>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C73A4AA3-F5F5-42B2-7F95-318BD1F2B01C}"/>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25081965-98FB-E7EF-6438-8599A68D862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t>Zip Download</a:t>
            </a:r>
            <a:endParaRPr kumimoji="1" lang="ja-JP" altLang="en-US" sz="900" dirty="0"/>
          </a:p>
        </p:txBody>
      </p:sp>
      <p:sp>
        <p:nvSpPr>
          <p:cNvPr id="132" name="四角形: 角を丸くする 131">
            <a:extLst>
              <a:ext uri="{FF2B5EF4-FFF2-40B4-BE49-F238E27FC236}">
                <a16:creationId xmlns:a16="http://schemas.microsoft.com/office/drawing/2014/main" id="{9F830EF7-7AEF-4817-BC3D-8115D4345B19}"/>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Tree>
    <p:extLst>
      <p:ext uri="{BB962C8B-B14F-4D97-AF65-F5344CB8AC3E}">
        <p14:creationId xmlns:p14="http://schemas.microsoft.com/office/powerpoint/2010/main" val="227390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50E46-CD1D-A473-BD7C-3272D2918A28}"/>
              </a:ext>
            </a:extLst>
          </p:cNvPr>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6" name="コンテンツ プレースホルダー 5">
            <a:extLst>
              <a:ext uri="{FF2B5EF4-FFF2-40B4-BE49-F238E27FC236}">
                <a16:creationId xmlns:a16="http://schemas.microsoft.com/office/drawing/2014/main" id="{F25803FA-5061-98B3-8D1C-C574079E39A2}"/>
              </a:ext>
            </a:extLst>
          </p:cNvPr>
          <p:cNvGraphicFramePr>
            <a:graphicFrameLocks noGrp="1"/>
          </p:cNvGraphicFramePr>
          <p:nvPr>
            <p:ph sz="quarter" idx="10"/>
            <p:extLst>
              <p:ext uri="{D42A27DB-BD31-4B8C-83A1-F6EECF244321}">
                <p14:modId xmlns:p14="http://schemas.microsoft.com/office/powerpoint/2010/main" val="2161542974"/>
              </p:ext>
            </p:extLst>
          </p:nvPr>
        </p:nvGraphicFramePr>
        <p:xfrm>
          <a:off x="247944" y="742609"/>
          <a:ext cx="11602911" cy="5888482"/>
        </p:xfrm>
        <a:graphic>
          <a:graphicData uri="http://schemas.openxmlformats.org/drawingml/2006/table">
            <a:tbl>
              <a:tblPr firstRow="1" bandRow="1">
                <a:tableStyleId>{5C22544A-7EE6-4342-B048-85BDC9FD1C3A}</a:tableStyleId>
              </a:tblPr>
              <a:tblGrid>
                <a:gridCol w="304994">
                  <a:extLst>
                    <a:ext uri="{9D8B030D-6E8A-4147-A177-3AD203B41FA5}">
                      <a16:colId xmlns:a16="http://schemas.microsoft.com/office/drawing/2014/main" val="4223455192"/>
                    </a:ext>
                  </a:extLst>
                </a:gridCol>
                <a:gridCol w="457200">
                  <a:extLst>
                    <a:ext uri="{9D8B030D-6E8A-4147-A177-3AD203B41FA5}">
                      <a16:colId xmlns:a16="http://schemas.microsoft.com/office/drawing/2014/main" val="817064486"/>
                    </a:ext>
                  </a:extLst>
                </a:gridCol>
                <a:gridCol w="629920">
                  <a:extLst>
                    <a:ext uri="{9D8B030D-6E8A-4147-A177-3AD203B41FA5}">
                      <a16:colId xmlns:a16="http://schemas.microsoft.com/office/drawing/2014/main" val="2500848678"/>
                    </a:ext>
                  </a:extLst>
                </a:gridCol>
                <a:gridCol w="1593787">
                  <a:extLst>
                    <a:ext uri="{9D8B030D-6E8A-4147-A177-3AD203B41FA5}">
                      <a16:colId xmlns:a16="http://schemas.microsoft.com/office/drawing/2014/main" val="1821472772"/>
                    </a:ext>
                  </a:extLst>
                </a:gridCol>
                <a:gridCol w="1096448">
                  <a:extLst>
                    <a:ext uri="{9D8B030D-6E8A-4147-A177-3AD203B41FA5}">
                      <a16:colId xmlns:a16="http://schemas.microsoft.com/office/drawing/2014/main" val="3523559892"/>
                    </a:ext>
                  </a:extLst>
                </a:gridCol>
                <a:gridCol w="547559">
                  <a:extLst>
                    <a:ext uri="{9D8B030D-6E8A-4147-A177-3AD203B41FA5}">
                      <a16:colId xmlns:a16="http://schemas.microsoft.com/office/drawing/2014/main" val="1393030869"/>
                    </a:ext>
                  </a:extLst>
                </a:gridCol>
                <a:gridCol w="547559">
                  <a:extLst>
                    <a:ext uri="{9D8B030D-6E8A-4147-A177-3AD203B41FA5}">
                      <a16:colId xmlns:a16="http://schemas.microsoft.com/office/drawing/2014/main" val="3074235269"/>
                    </a:ext>
                  </a:extLst>
                </a:gridCol>
                <a:gridCol w="547559">
                  <a:extLst>
                    <a:ext uri="{9D8B030D-6E8A-4147-A177-3AD203B41FA5}">
                      <a16:colId xmlns:a16="http://schemas.microsoft.com/office/drawing/2014/main" val="1664963513"/>
                    </a:ext>
                  </a:extLst>
                </a:gridCol>
                <a:gridCol w="547559">
                  <a:extLst>
                    <a:ext uri="{9D8B030D-6E8A-4147-A177-3AD203B41FA5}">
                      <a16:colId xmlns:a16="http://schemas.microsoft.com/office/drawing/2014/main" val="643834001"/>
                    </a:ext>
                  </a:extLst>
                </a:gridCol>
                <a:gridCol w="547559">
                  <a:extLst>
                    <a:ext uri="{9D8B030D-6E8A-4147-A177-3AD203B41FA5}">
                      <a16:colId xmlns:a16="http://schemas.microsoft.com/office/drawing/2014/main" val="452109343"/>
                    </a:ext>
                  </a:extLst>
                </a:gridCol>
                <a:gridCol w="547559">
                  <a:extLst>
                    <a:ext uri="{9D8B030D-6E8A-4147-A177-3AD203B41FA5}">
                      <a16:colId xmlns:a16="http://schemas.microsoft.com/office/drawing/2014/main" val="1006500790"/>
                    </a:ext>
                  </a:extLst>
                </a:gridCol>
                <a:gridCol w="547559">
                  <a:extLst>
                    <a:ext uri="{9D8B030D-6E8A-4147-A177-3AD203B41FA5}">
                      <a16:colId xmlns:a16="http://schemas.microsoft.com/office/drawing/2014/main" val="3100666371"/>
                    </a:ext>
                  </a:extLst>
                </a:gridCol>
                <a:gridCol w="2244932">
                  <a:extLst>
                    <a:ext uri="{9D8B030D-6E8A-4147-A177-3AD203B41FA5}">
                      <a16:colId xmlns:a16="http://schemas.microsoft.com/office/drawing/2014/main" val="884172001"/>
                    </a:ext>
                  </a:extLst>
                </a:gridCol>
                <a:gridCol w="340778">
                  <a:extLst>
                    <a:ext uri="{9D8B030D-6E8A-4147-A177-3AD203B41FA5}">
                      <a16:colId xmlns:a16="http://schemas.microsoft.com/office/drawing/2014/main" val="1953940588"/>
                    </a:ext>
                  </a:extLst>
                </a:gridCol>
                <a:gridCol w="1101939">
                  <a:extLst>
                    <a:ext uri="{9D8B030D-6E8A-4147-A177-3AD203B41FA5}">
                      <a16:colId xmlns:a16="http://schemas.microsoft.com/office/drawing/2014/main" val="916363218"/>
                    </a:ext>
                  </a:extLst>
                </a:gridCol>
              </a:tblGrid>
              <a:tr h="167494">
                <a:tc>
                  <a:txBody>
                    <a:bodyPr/>
                    <a:lstStyle/>
                    <a:p>
                      <a:pPr algn="l" fontAlgn="t"/>
                      <a:r>
                        <a:rPr lang="en-US" altLang="ja-JP" sz="600" u="none" strike="noStrike">
                          <a:effectLst/>
                        </a:rPr>
                        <a:t>#</a:t>
                      </a:r>
                      <a:endParaRPr lang="en-US" altLang="ja-JP"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大項目</a:t>
                      </a:r>
                      <a:endParaRPr lang="ja-JP" altLang="en-US"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小項目</a:t>
                      </a:r>
                      <a:endParaRPr lang="ja-JP" altLang="en-US"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評価項目</a:t>
                      </a:r>
                      <a:endParaRPr lang="ja-JP" alt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評価結果・コメント</a:t>
                      </a:r>
                      <a:br>
                        <a:rPr lang="ja-JP" altLang="en-US" sz="600" u="none" strike="noStrike">
                          <a:effectLst/>
                        </a:rPr>
                      </a:br>
                      <a:r>
                        <a:rPr lang="ja-JP" altLang="en-US" sz="600" u="none" strike="noStrike">
                          <a:effectLst/>
                        </a:rPr>
                        <a:t>○：要件を十分満たす</a:t>
                      </a:r>
                      <a:br>
                        <a:rPr lang="ja-JP" altLang="en-US" sz="600" u="none" strike="noStrike">
                          <a:effectLst/>
                        </a:rPr>
                      </a:br>
                      <a:r>
                        <a:rPr lang="ja-JP" altLang="en-US" sz="600" u="none" strike="noStrike">
                          <a:effectLst/>
                        </a:rPr>
                        <a:t>△：要件を満たすか情報が不十分</a:t>
                      </a:r>
                      <a:br>
                        <a:rPr lang="ja-JP" altLang="en-US" sz="600" u="none" strike="noStrike">
                          <a:effectLst/>
                        </a:rPr>
                      </a:br>
                      <a:r>
                        <a:rPr lang="en-US" altLang="ja-JP" sz="600" u="none" strike="noStrike">
                          <a:effectLst/>
                        </a:rPr>
                        <a:t>×</a:t>
                      </a:r>
                      <a:r>
                        <a:rPr lang="ja-JP" altLang="en-US" sz="600" u="none" strike="noStrike">
                          <a:effectLst/>
                        </a:rPr>
                        <a:t>：要件を十分満たせない</a:t>
                      </a:r>
                      <a:endParaRPr lang="ja-JP" altLang="en-US"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Alfresco Content Services</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SharePoint Online</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dirty="0">
                          <a:effectLst/>
                        </a:rPr>
                        <a:t>OpenText Content Management</a:t>
                      </a:r>
                      <a:endParaRPr lang="de-DE"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sz="600" u="none" strike="noStrike" dirty="0">
                          <a:effectLst/>
                        </a:rPr>
                        <a:t>GCJ Power Platform/Office　365案</a:t>
                      </a:r>
                      <a:endParaRPr 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408758586"/>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Automate</a:t>
                      </a:r>
                      <a:r>
                        <a:rPr lang="ja-JP" altLang="en-US" sz="600" u="none" strike="noStrike" dirty="0">
                          <a:effectLst/>
                        </a:rPr>
                        <a:t>の</a:t>
                      </a:r>
                      <a:r>
                        <a:rPr lang="de-DE" sz="600" u="none" strike="noStrike" dirty="0">
                          <a:effectLst/>
                        </a:rPr>
                        <a:t>Flow</a:t>
                      </a:r>
                      <a:r>
                        <a:rPr lang="ja-JP" altLang="en-US" sz="600" u="none" strike="noStrike" dirty="0">
                          <a:effectLst/>
                        </a:rPr>
                        <a:t>で実装。簡単ならば、</a:t>
                      </a:r>
                      <a:r>
                        <a:rPr lang="de-DE" sz="600" u="none" strike="noStrike" dirty="0">
                          <a:effectLst/>
                        </a:rPr>
                        <a:t>Power Apps</a:t>
                      </a:r>
                      <a:r>
                        <a:rPr lang="ja-JP" altLang="en-US" sz="600" u="none" strike="noStrike" dirty="0">
                          <a:effectLst/>
                        </a:rPr>
                        <a:t>のみでも可能。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4031235222"/>
                  </a:ext>
                </a:extLst>
              </a:tr>
              <a:tr h="418310">
                <a:tc>
                  <a:txBody>
                    <a:bodyPr/>
                    <a:lstStyle/>
                    <a:p>
                      <a:pPr algn="r" fontAlgn="t"/>
                      <a:r>
                        <a:rPr lang="en-US" altLang="ja-JP" sz="600" u="none" strike="noStrike">
                          <a:effectLst/>
                        </a:rPr>
                        <a:t>1</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作成されたトランザクションデータ（文書）をコピーして、一部の項目だけを変更し新規文書として登録できること</a:t>
                      </a:r>
                      <a:endParaRPr lang="ja-JP" altLang="en-US" sz="600" b="0" i="0" u="none" strike="noStrike" dirty="0">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文書のコピー</a:t>
                      </a:r>
                      <a:r>
                        <a:rPr lang="en-US" altLang="ja-JP" sz="600" u="none" strike="noStrike">
                          <a:effectLst/>
                        </a:rPr>
                        <a:t>(</a:t>
                      </a:r>
                      <a:r>
                        <a:rPr lang="ja-JP" altLang="en-US" sz="600" u="none" strike="noStrike">
                          <a:effectLst/>
                        </a:rPr>
                        <a:t>再利用</a:t>
                      </a:r>
                      <a:r>
                        <a:rPr lang="en-US" altLang="ja-JP" sz="600" u="none" strike="noStrike">
                          <a:effectLst/>
                        </a:rPr>
                        <a:t>)</a:t>
                      </a:r>
                      <a:r>
                        <a:rPr lang="ja-JP" altLang="en-US" sz="600" u="none" strike="noStrike">
                          <a:effectLst/>
                        </a:rPr>
                        <a:t>をする機能がございます。</a:t>
                      </a:r>
                      <a:br>
                        <a:rPr lang="ja-JP" altLang="en-US" sz="600" u="none" strike="noStrike">
                          <a:effectLst/>
                        </a:rPr>
                      </a:br>
                      <a:r>
                        <a:rPr lang="ja-JP" altLang="en-US" sz="600" u="none" strike="noStrike">
                          <a:effectLst/>
                        </a:rPr>
                        <a:t>　 また、項目ごとに再利用可否の設定ができるため、一部のみ引き継ぐことも可能です。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600" u="none" strike="noStrike">
                          <a:effectLst/>
                        </a:rPr>
                        <a:t>PDF</a:t>
                      </a:r>
                      <a:r>
                        <a:rPr lang="ja-JP" altLang="en-US" sz="600" u="none" strike="noStrike">
                          <a:effectLst/>
                        </a:rPr>
                        <a:t>）として出力する機能。そして三つ目は</a:t>
                      </a:r>
                      <a:r>
                        <a:rPr lang="en-US" altLang="ja-JP" sz="600" u="none" strike="noStrike">
                          <a:effectLst/>
                        </a:rPr>
                        <a:t>O365</a:t>
                      </a:r>
                      <a:r>
                        <a:rPr lang="ja-JP" altLang="en-US" sz="600" u="none" strike="noStrike">
                          <a:effectLst/>
                        </a:rPr>
                        <a:t>との連携機能として、</a:t>
                      </a:r>
                      <a:r>
                        <a:rPr lang="en-US" altLang="ja-JP" sz="600" u="none" strike="noStrike">
                          <a:effectLst/>
                        </a:rPr>
                        <a:t>Word</a:t>
                      </a:r>
                      <a:r>
                        <a:rPr lang="ja-JP" altLang="en-US" sz="600" u="none" strike="noStrike">
                          <a:effectLst/>
                        </a:rPr>
                        <a:t>オンラインなどで展開し、別ファイルとして保存する方法があります。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3304794777"/>
                  </a:ext>
                </a:extLst>
              </a:tr>
              <a:tr h="83889">
                <a:tc>
                  <a:txBody>
                    <a:bodyPr/>
                    <a:lstStyle/>
                    <a:p>
                      <a:pPr algn="r" fontAlgn="t"/>
                      <a:r>
                        <a:rPr lang="en-US" altLang="ja-JP" sz="600" u="none" strike="noStrike">
                          <a:effectLst/>
                        </a:rPr>
                        <a:t>2</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916751544"/>
                  </a:ext>
                </a:extLst>
              </a:tr>
              <a:tr h="376507">
                <a:tc>
                  <a:txBody>
                    <a:bodyPr/>
                    <a:lstStyle/>
                    <a:p>
                      <a:pPr algn="r" fontAlgn="t"/>
                      <a:r>
                        <a:rPr lang="en-US" altLang="ja-JP" sz="600" u="none" strike="noStrike">
                          <a:effectLst/>
                        </a:rPr>
                        <a:t>2</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各申請先への差し戻しプロセスを事前に作成することで実現可能です。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dirty="0">
                          <a:effectLst/>
                        </a:rPr>
                        <a:t>不可能ではありませんが推奨できません。別途ワークフローシステムとの連携を推奨します。</a:t>
                      </a:r>
                      <a:br>
                        <a:rPr lang="ja-JP" altLang="en-US" sz="600" u="none" strike="noStrike" dirty="0">
                          <a:effectLst/>
                        </a:rPr>
                      </a:br>
                      <a:r>
                        <a:rPr lang="ja-JP" altLang="en-US" sz="600" u="none" strike="noStrike" dirty="0">
                          <a:effectLst/>
                        </a:rPr>
                        <a:t>標準のアクションとしては、却下された場合は提起者に差戻しの使用です。ワークフローマップの否認時のアクションとして一周だけの差戻し（</a:t>
                      </a:r>
                      <a:r>
                        <a:rPr lang="en-US" altLang="ja-JP" sz="600" u="none" strike="noStrike" dirty="0">
                          <a:effectLst/>
                        </a:rPr>
                        <a:t>2</a:t>
                      </a:r>
                      <a:r>
                        <a:rPr lang="ja-JP" altLang="en-US" sz="600" u="none" strike="noStrike" dirty="0">
                          <a:effectLst/>
                        </a:rPr>
                        <a:t>回目はフロー自体のクリア）などを挟みこむことは可能ですが、多くの分岐を設計しなければいけないことや一定のコーディングなども必要となるため、推奨できません。</a:t>
                      </a:r>
                      <a:br>
                        <a:rPr lang="ja-JP" altLang="en-US" sz="600" u="none" strike="noStrike" dirty="0">
                          <a:effectLst/>
                        </a:rPr>
                      </a:br>
                      <a:r>
                        <a:rPr lang="ja-JP" altLang="en-US" sz="600" u="none" strike="noStrike" dirty="0">
                          <a:effectLst/>
                        </a:rPr>
                        <a:t>もし必須要件であり、全体のワークフロー数が多いのであれば設定</a:t>
                      </a:r>
                      <a:r>
                        <a:rPr lang="en-US" altLang="ja-JP" sz="600" u="none" strike="noStrike" dirty="0">
                          <a:effectLst/>
                        </a:rPr>
                        <a:t>/</a:t>
                      </a:r>
                      <a:r>
                        <a:rPr lang="ja-JP" altLang="en-US" sz="600" u="none" strike="noStrike" dirty="0">
                          <a:effectLst/>
                        </a:rPr>
                        <a:t>メンテナンス工数の観点からも別ワークフローシステムとの連携を推奨します。</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2333872632"/>
                  </a:ext>
                </a:extLst>
              </a:tr>
              <a:tr h="83889">
                <a:tc>
                  <a:txBody>
                    <a:bodyPr/>
                    <a:lstStyle/>
                    <a:p>
                      <a:pPr algn="r" fontAlgn="t"/>
                      <a:r>
                        <a:rPr lang="en-US" altLang="ja-JP" sz="600" u="none" strike="noStrike">
                          <a:effectLst/>
                        </a:rPr>
                        <a:t>3</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760514297"/>
                  </a:ext>
                </a:extLst>
              </a:tr>
              <a:tr h="181697">
                <a:tc>
                  <a:txBody>
                    <a:bodyPr/>
                    <a:lstStyle/>
                    <a:p>
                      <a:pPr algn="r" fontAlgn="ctr"/>
                      <a:r>
                        <a:rPr lang="en-US" altLang="ja-JP" sz="600" u="none" strike="noStrike">
                          <a:effectLst/>
                        </a:rPr>
                        <a:t>3</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対応可能です。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dirty="0">
                          <a:effectLst/>
                        </a:rPr>
                        <a:t>直列であれば簡単です。並列の場合は、</a:t>
                      </a:r>
                      <a:r>
                        <a:rPr lang="en-US" altLang="ja-JP" sz="600" u="none" strike="noStrike" dirty="0">
                          <a:effectLst/>
                        </a:rPr>
                        <a:t>10</a:t>
                      </a:r>
                      <a:r>
                        <a:rPr lang="ja-JP" altLang="en-US" sz="600" u="none" strike="noStrike" dirty="0">
                          <a:effectLst/>
                        </a:rPr>
                        <a:t>人全員の承認を必要とするか、</a:t>
                      </a:r>
                      <a:r>
                        <a:rPr lang="en-US" altLang="ja-JP" sz="600" u="none" strike="noStrike" dirty="0">
                          <a:effectLst/>
                        </a:rPr>
                        <a:t>10</a:t>
                      </a:r>
                      <a:r>
                        <a:rPr lang="ja-JP" altLang="en-US" sz="600" u="none" strike="noStrike" dirty="0">
                          <a:effectLst/>
                        </a:rPr>
                        <a:t>人中</a:t>
                      </a:r>
                      <a:r>
                        <a:rPr lang="en-US" altLang="ja-JP" sz="600" u="none" strike="noStrike" dirty="0">
                          <a:effectLst/>
                        </a:rPr>
                        <a:t>1</a:t>
                      </a:r>
                      <a:r>
                        <a:rPr lang="ja-JP" altLang="en-US" sz="600" u="none" strike="noStrike" dirty="0">
                          <a:effectLst/>
                        </a:rPr>
                        <a:t>人が承認したら次のステップに移る形のいずれかになります。</a:t>
                      </a:r>
                      <a:r>
                        <a:rPr lang="en-US" altLang="ja-JP" sz="600" u="none" strike="noStrike" dirty="0">
                          <a:effectLst/>
                        </a:rPr>
                        <a:t>10</a:t>
                      </a:r>
                      <a:r>
                        <a:rPr lang="ja-JP" altLang="en-US" sz="600" u="none" strike="noStrike" dirty="0">
                          <a:effectLst/>
                        </a:rPr>
                        <a:t>人の内、上長が承認した場合は残りの確認を必要としない、などといった設定はカスタマイズ対応か、別ワークフローシステムとの連携が必要となります。</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4102263148"/>
                  </a:ext>
                </a:extLst>
              </a:tr>
              <a:tr h="83889">
                <a:tc>
                  <a:txBody>
                    <a:bodyPr/>
                    <a:lstStyle/>
                    <a:p>
                      <a:pPr algn="r" fontAlgn="ctr"/>
                      <a:r>
                        <a:rPr lang="en-US" altLang="ja-JP" sz="600" u="none" strike="noStrike">
                          <a:effectLst/>
                        </a:rPr>
                        <a:t>4</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1409750030"/>
                  </a:ext>
                </a:extLst>
              </a:tr>
              <a:tr h="975950">
                <a:tc>
                  <a:txBody>
                    <a:bodyPr/>
                    <a:lstStyle/>
                    <a:p>
                      <a:pPr algn="r" fontAlgn="ctr"/>
                      <a:r>
                        <a:rPr lang="en-US" altLang="ja-JP" sz="600" u="none" strike="noStrike">
                          <a:effectLst/>
                        </a:rPr>
                        <a:t>4</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ワークフロー申請先を登録したマスタデータから一括変更するか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対応可能となっております。</a:t>
                      </a:r>
                      <a:br>
                        <a:rPr lang="ja-JP" altLang="en-US" sz="600" u="none" strike="noStrike">
                          <a:effectLst/>
                        </a:rPr>
                      </a:br>
                      <a:r>
                        <a:rPr lang="ja-JP" altLang="en-US" sz="600" u="none" strike="noStrike">
                          <a:effectLst/>
                        </a:rPr>
                        <a:t>　また上記の変更に関しても現場部門にてノーコードにてご対応いただいている前例もございます。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ワークフロー申請先の一括変更について </a:t>
                      </a:r>
                      <a:r>
                        <a:rPr lang="en-US" altLang="ja-JP" sz="600" u="none" strike="noStrike">
                          <a:effectLst/>
                        </a:rPr>
                        <a:t>Content Management</a:t>
                      </a:r>
                      <a:r>
                        <a:rPr lang="ja-JP" altLang="en-US" sz="600" u="none" strike="noStrike">
                          <a:effectLst/>
                        </a:rPr>
                        <a:t>単体では、申請中のフローを一括で変更する機能はございません。ご要望の機能を実現するためには、以下のいずれかの対応が必要となります。</a:t>
                      </a:r>
                      <a:br>
                        <a:rPr lang="ja-JP" altLang="en-US" sz="600" u="none" strike="noStrike">
                          <a:effectLst/>
                        </a:rPr>
                      </a:br>
                      <a:r>
                        <a:rPr lang="en-US" altLang="ja-JP" sz="600" u="none" strike="noStrike">
                          <a:effectLst/>
                        </a:rPr>
                        <a:t>A⇒B⇒C⇒D</a:t>
                      </a:r>
                      <a:r>
                        <a:rPr lang="ja-JP" altLang="en-US" sz="600" u="none" strike="noStrike">
                          <a:effectLst/>
                        </a:rPr>
                        <a:t>の申請において、</a:t>
                      </a:r>
                      <a:r>
                        <a:rPr lang="en-US" altLang="ja-JP" sz="600" u="none" strike="noStrike">
                          <a:effectLst/>
                        </a:rPr>
                        <a:t>B</a:t>
                      </a:r>
                      <a:r>
                        <a:rPr lang="ja-JP" altLang="en-US" sz="600" u="none" strike="noStrike">
                          <a:effectLst/>
                        </a:rPr>
                        <a:t>以降の申請先を自由入力欄とすることで、手動での変更を可能にする。</a:t>
                      </a:r>
                      <a:br>
                        <a:rPr lang="ja-JP" altLang="en-US" sz="600" u="none" strike="noStrike">
                          <a:effectLst/>
                        </a:rPr>
                      </a:br>
                      <a:r>
                        <a:rPr lang="ja-JP" altLang="en-US" sz="600" u="none" strike="noStrike">
                          <a:effectLst/>
                        </a:rPr>
                        <a:t>別途、ワークフローシステムとの連携により対応する。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2860301498"/>
                  </a:ext>
                </a:extLst>
              </a:tr>
              <a:tr h="83889">
                <a:tc>
                  <a:txBody>
                    <a:bodyPr/>
                    <a:lstStyle/>
                    <a:p>
                      <a:pPr algn="r" fontAlgn="ctr"/>
                      <a:r>
                        <a:rPr lang="en-US" altLang="ja-JP" sz="600" u="none" strike="noStrike">
                          <a:effectLst/>
                        </a:rPr>
                        <a:t>5</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rowSpan="2">
                  <a:txBody>
                    <a:bodyPr/>
                    <a:lstStyle/>
                    <a:p>
                      <a:pPr algn="l" fontAlgn="t"/>
                      <a:r>
                        <a:rPr lang="ja-JP" altLang="en-US" sz="600" u="none" strike="noStrike" dirty="0">
                          <a:effectLst/>
                        </a:rPr>
                        <a:t>〇　</a:t>
                      </a:r>
                      <a:r>
                        <a:rPr lang="en-US" altLang="ja-JP" sz="600" u="none" strike="noStrike" dirty="0">
                          <a:effectLst/>
                        </a:rPr>
                        <a:t>DB</a:t>
                      </a:r>
                      <a:r>
                        <a:rPr lang="ja-JP" altLang="en-US" sz="600" u="none" strike="noStrike" dirty="0">
                          <a:effectLst/>
                        </a:rPr>
                        <a:t>設計次第だが、</a:t>
                      </a:r>
                      <a:r>
                        <a:rPr lang="en-US" altLang="ja-JP" sz="600" u="none" strike="noStrike" dirty="0">
                          <a:effectLst/>
                        </a:rPr>
                        <a:t>PowerApps</a:t>
                      </a:r>
                      <a:r>
                        <a:rPr lang="ja-JP" altLang="en-US" sz="600" u="none" strike="noStrike" dirty="0">
                          <a:effectLst/>
                        </a:rPr>
                        <a:t>実績多数あり</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2142500167"/>
                  </a:ext>
                </a:extLst>
              </a:tr>
              <a:tr h="975950">
                <a:tc>
                  <a:txBody>
                    <a:bodyPr/>
                    <a:lstStyle/>
                    <a:p>
                      <a:pPr algn="r" fontAlgn="ctr"/>
                      <a:r>
                        <a:rPr lang="en-US" altLang="ja-JP" sz="600" u="none" strike="noStrike">
                          <a:effectLst/>
                        </a:rPr>
                        <a:t>5</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マスタデータ変更した場合でも、実施済みの承認結果は引き継がれるか</a:t>
                      </a:r>
                      <a:endParaRPr lang="ja-JP" altLang="en-US" sz="600" b="0" i="0" u="none" strike="noStrike">
                        <a:solidFill>
                          <a:srgbClr val="A5A5A5"/>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対応可能となっております。</a:t>
                      </a:r>
                      <a:br>
                        <a:rPr lang="ja-JP" altLang="en-US" sz="600" u="none" strike="noStrike">
                          <a:effectLst/>
                        </a:rPr>
                      </a:br>
                      <a:r>
                        <a:rPr lang="ja-JP" altLang="en-US" sz="600" u="none" strike="noStrike">
                          <a:effectLst/>
                        </a:rPr>
                        <a:t>また上記の変更に関しても現場部門にてノーコードにてご対応いただいている前例もございます。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ctr"/>
                      <a:r>
                        <a:rPr lang="ja-JP" altLang="en-US" sz="600" u="none" strike="noStrike">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vMerge="1">
                  <a:txBody>
                    <a:bodyPr/>
                    <a:lstStyle/>
                    <a:p>
                      <a:endParaRPr dirty="0"/>
                    </a:p>
                  </a:txBody>
                  <a:tcPr marL="518" marR="518" marT="518" marB="0"/>
                </a:tc>
                <a:extLst>
                  <a:ext uri="{0D108BD9-81ED-4DB2-BD59-A6C34878D82A}">
                    <a16:rowId xmlns:a16="http://schemas.microsoft.com/office/drawing/2014/main" val="2311031252"/>
                  </a:ext>
                </a:extLst>
              </a:tr>
            </a:tbl>
          </a:graphicData>
        </a:graphic>
      </p:graphicFrame>
    </p:spTree>
    <p:extLst>
      <p:ext uri="{BB962C8B-B14F-4D97-AF65-F5344CB8AC3E}">
        <p14:creationId xmlns:p14="http://schemas.microsoft.com/office/powerpoint/2010/main" val="1596300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3A7-AFDB-477C-DBFB-9C8868BC49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77934D-4E90-631D-47E4-2DED5DBAEE5C}"/>
              </a:ext>
            </a:extLst>
          </p:cNvPr>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5" name="コンテンツ プレースホルダー 4">
            <a:extLst>
              <a:ext uri="{FF2B5EF4-FFF2-40B4-BE49-F238E27FC236}">
                <a16:creationId xmlns:a16="http://schemas.microsoft.com/office/drawing/2014/main" id="{6068DA93-1839-E3DD-0846-404B60865E21}"/>
              </a:ext>
            </a:extLst>
          </p:cNvPr>
          <p:cNvGraphicFramePr>
            <a:graphicFrameLocks noGrp="1"/>
          </p:cNvGraphicFramePr>
          <p:nvPr>
            <p:ph sz="quarter" idx="10"/>
            <p:extLst>
              <p:ext uri="{D42A27DB-BD31-4B8C-83A1-F6EECF244321}">
                <p14:modId xmlns:p14="http://schemas.microsoft.com/office/powerpoint/2010/main" val="3719717961"/>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535051791"/>
                    </a:ext>
                  </a:extLst>
                </a:gridCol>
                <a:gridCol w="472551">
                  <a:extLst>
                    <a:ext uri="{9D8B030D-6E8A-4147-A177-3AD203B41FA5}">
                      <a16:colId xmlns:a16="http://schemas.microsoft.com/office/drawing/2014/main" val="2272332210"/>
                    </a:ext>
                  </a:extLst>
                </a:gridCol>
                <a:gridCol w="1064201">
                  <a:extLst>
                    <a:ext uri="{9D8B030D-6E8A-4147-A177-3AD203B41FA5}">
                      <a16:colId xmlns:a16="http://schemas.microsoft.com/office/drawing/2014/main" val="1359704813"/>
                    </a:ext>
                  </a:extLst>
                </a:gridCol>
                <a:gridCol w="1667376">
                  <a:extLst>
                    <a:ext uri="{9D8B030D-6E8A-4147-A177-3AD203B41FA5}">
                      <a16:colId xmlns:a16="http://schemas.microsoft.com/office/drawing/2014/main" val="507685417"/>
                    </a:ext>
                  </a:extLst>
                </a:gridCol>
                <a:gridCol w="737641">
                  <a:extLst>
                    <a:ext uri="{9D8B030D-6E8A-4147-A177-3AD203B41FA5}">
                      <a16:colId xmlns:a16="http://schemas.microsoft.com/office/drawing/2014/main" val="577499691"/>
                    </a:ext>
                  </a:extLst>
                </a:gridCol>
                <a:gridCol w="983521">
                  <a:extLst>
                    <a:ext uri="{9D8B030D-6E8A-4147-A177-3AD203B41FA5}">
                      <a16:colId xmlns:a16="http://schemas.microsoft.com/office/drawing/2014/main" val="2279129661"/>
                    </a:ext>
                  </a:extLst>
                </a:gridCol>
                <a:gridCol w="656961">
                  <a:extLst>
                    <a:ext uri="{9D8B030D-6E8A-4147-A177-3AD203B41FA5}">
                      <a16:colId xmlns:a16="http://schemas.microsoft.com/office/drawing/2014/main" val="1268702962"/>
                    </a:ext>
                  </a:extLst>
                </a:gridCol>
                <a:gridCol w="633910">
                  <a:extLst>
                    <a:ext uri="{9D8B030D-6E8A-4147-A177-3AD203B41FA5}">
                      <a16:colId xmlns:a16="http://schemas.microsoft.com/office/drawing/2014/main" val="148948427"/>
                    </a:ext>
                  </a:extLst>
                </a:gridCol>
                <a:gridCol w="683854">
                  <a:extLst>
                    <a:ext uri="{9D8B030D-6E8A-4147-A177-3AD203B41FA5}">
                      <a16:colId xmlns:a16="http://schemas.microsoft.com/office/drawing/2014/main" val="1609032090"/>
                    </a:ext>
                  </a:extLst>
                </a:gridCol>
                <a:gridCol w="653119">
                  <a:extLst>
                    <a:ext uri="{9D8B030D-6E8A-4147-A177-3AD203B41FA5}">
                      <a16:colId xmlns:a16="http://schemas.microsoft.com/office/drawing/2014/main" val="3787490981"/>
                    </a:ext>
                  </a:extLst>
                </a:gridCol>
                <a:gridCol w="633910">
                  <a:extLst>
                    <a:ext uri="{9D8B030D-6E8A-4147-A177-3AD203B41FA5}">
                      <a16:colId xmlns:a16="http://schemas.microsoft.com/office/drawing/2014/main" val="1025422603"/>
                    </a:ext>
                  </a:extLst>
                </a:gridCol>
                <a:gridCol w="1037307">
                  <a:extLst>
                    <a:ext uri="{9D8B030D-6E8A-4147-A177-3AD203B41FA5}">
                      <a16:colId xmlns:a16="http://schemas.microsoft.com/office/drawing/2014/main" val="1962180713"/>
                    </a:ext>
                  </a:extLst>
                </a:gridCol>
                <a:gridCol w="282396">
                  <a:extLst>
                    <a:ext uri="{9D8B030D-6E8A-4147-A177-3AD203B41FA5}">
                      <a16:colId xmlns:a16="http://schemas.microsoft.com/office/drawing/2014/main" val="1401055556"/>
                    </a:ext>
                  </a:extLst>
                </a:gridCol>
                <a:gridCol w="1100680">
                  <a:extLst>
                    <a:ext uri="{9D8B030D-6E8A-4147-A177-3AD203B41FA5}">
                      <a16:colId xmlns:a16="http://schemas.microsoft.com/office/drawing/2014/main" val="1589157153"/>
                    </a:ext>
                  </a:extLst>
                </a:gridCol>
                <a:gridCol w="699217">
                  <a:extLst>
                    <a:ext uri="{9D8B030D-6E8A-4147-A177-3AD203B41FA5}">
                      <a16:colId xmlns:a16="http://schemas.microsoft.com/office/drawing/2014/main" val="1857291399"/>
                    </a:ext>
                  </a:extLst>
                </a:gridCol>
              </a:tblGrid>
              <a:tr h="67482">
                <a:tc>
                  <a:txBody>
                    <a:bodyPr/>
                    <a:lstStyle/>
                    <a:p>
                      <a:pPr algn="l" fontAlgn="t"/>
                      <a:r>
                        <a:rPr lang="en-US" altLang="ja-JP" sz="500" u="none" strike="noStrike" dirty="0">
                          <a:effectLst/>
                        </a:rPr>
                        <a:t>#</a:t>
                      </a:r>
                      <a:endParaRPr lang="en-US" altLang="ja-JP"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カテゴリ</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評価項目</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備考</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評価結果・コメント</a:t>
                      </a:r>
                      <a:br>
                        <a:rPr lang="ja-JP" altLang="en-US" sz="500" u="none" strike="noStrike" dirty="0">
                          <a:effectLst/>
                        </a:rPr>
                      </a:br>
                      <a:r>
                        <a:rPr lang="ja-JP" altLang="en-US" sz="500" u="none" strike="noStrike" dirty="0">
                          <a:effectLst/>
                        </a:rPr>
                        <a:t>○：要件を十分満たす</a:t>
                      </a:r>
                      <a:br>
                        <a:rPr lang="ja-JP" altLang="en-US" sz="500" u="none" strike="noStrike" dirty="0">
                          <a:effectLst/>
                        </a:rPr>
                      </a:br>
                      <a:r>
                        <a:rPr lang="ja-JP" altLang="en-US" sz="500" u="none" strike="noStrike" dirty="0">
                          <a:effectLst/>
                        </a:rPr>
                        <a:t>△：要件を満たすか情報が不十分</a:t>
                      </a:r>
                      <a:br>
                        <a:rPr lang="ja-JP" altLang="en-US" sz="500" u="none" strike="noStrike" dirty="0">
                          <a:effectLst/>
                        </a:rPr>
                      </a:br>
                      <a:r>
                        <a:rPr lang="en-US" altLang="ja-JP" sz="500" u="none" strike="noStrike" dirty="0">
                          <a:effectLst/>
                        </a:rPr>
                        <a:t>×</a:t>
                      </a:r>
                      <a:r>
                        <a:rPr lang="ja-JP" altLang="en-US" sz="500" u="none" strike="noStrike" dirty="0">
                          <a:effectLst/>
                        </a:rPr>
                        <a:t>：要件を十分満たせない</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720341571"/>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191263808"/>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と連携が可能</a:t>
                      </a:r>
                      <a:endParaRPr lang="ja-JP" altLang="en-US" sz="500" b="0" i="0" u="none" strike="noStrike" dirty="0">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との連携可能</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8209516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41244785"/>
                  </a:ext>
                </a:extLst>
              </a:tr>
              <a:tr h="101982">
                <a:tc>
                  <a:txBody>
                    <a:bodyPr/>
                    <a:lstStyle/>
                    <a:p>
                      <a:pPr algn="r" fontAlgn="t"/>
                      <a:r>
                        <a:rPr lang="en-US" altLang="ja-JP" sz="500" u="none" strike="noStrike">
                          <a:effectLst/>
                        </a:rPr>
                        <a:t>2</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631660574"/>
                  </a:ext>
                </a:extLst>
              </a:tr>
              <a:tr h="39057">
                <a:tc>
                  <a:txBody>
                    <a:bodyPr/>
                    <a:lstStyle/>
                    <a:p>
                      <a:pPr algn="r" fontAlgn="t"/>
                      <a:r>
                        <a:rPr lang="en-US" altLang="ja-JP" sz="500" u="none" strike="noStrike">
                          <a:effectLst/>
                        </a:rPr>
                        <a:t>3</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将来的に様々な製品を組み込みフルスクラッチ開発されたローカルシステム（</a:t>
                      </a:r>
                      <a:r>
                        <a:rPr lang="en-US" altLang="ja-JP" sz="500" u="none" strike="noStrike" dirty="0">
                          <a:effectLst/>
                        </a:rPr>
                        <a:t>MIQS</a:t>
                      </a:r>
                      <a:r>
                        <a:rPr lang="ja-JP" altLang="en-US" sz="500" u="none" strike="noStrike" dirty="0">
                          <a:effectLst/>
                        </a:rPr>
                        <a:t>）と連携する可能性があり、任意要件</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745579384"/>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Core Content</a:t>
                      </a:r>
                      <a:r>
                        <a:rPr lang="ja-JP" altLang="en-US" sz="500" u="none" strike="noStrike">
                          <a:effectLst/>
                        </a:rPr>
                        <a:t>も</a:t>
                      </a:r>
                      <a:r>
                        <a:rPr lang="en-US" altLang="ja-JP" sz="500" u="none" strike="noStrike">
                          <a:effectLst/>
                        </a:rPr>
                        <a:t>Content Management</a:t>
                      </a:r>
                      <a:r>
                        <a:rPr lang="ja-JP" altLang="en-US" sz="500" u="none" strike="noStrike">
                          <a:effectLst/>
                        </a:rPr>
                        <a:t>も標準的に</a:t>
                      </a:r>
                      <a:r>
                        <a:rPr lang="en-US" altLang="ja-JP" sz="500" u="none" strike="noStrike">
                          <a:effectLst/>
                        </a:rPr>
                        <a:t>SAP</a:t>
                      </a:r>
                      <a:r>
                        <a:rPr lang="ja-JP" altLang="en-US" sz="500" u="none" strike="noStrike">
                          <a:effectLst/>
                        </a:rPr>
                        <a:t>（</a:t>
                      </a:r>
                      <a:r>
                        <a:rPr lang="en-US" altLang="ja-JP" sz="500" u="none" strike="noStrike">
                          <a:effectLst/>
                        </a:rPr>
                        <a:t>SFSF</a:t>
                      </a:r>
                      <a:r>
                        <a:rPr lang="ja-JP" altLang="en-US" sz="500" u="none" strike="noStrike">
                          <a:effectLst/>
                        </a:rPr>
                        <a:t>含む）、</a:t>
                      </a:r>
                      <a:r>
                        <a:rPr lang="en-US" altLang="ja-JP" sz="500" u="none" strike="noStrike">
                          <a:effectLst/>
                        </a:rPr>
                        <a:t>SFDC</a:t>
                      </a:r>
                      <a:r>
                        <a:rPr lang="ja-JP" altLang="en-US" sz="500" u="none" strike="noStrike">
                          <a:effectLst/>
                        </a:rPr>
                        <a:t>、</a:t>
                      </a:r>
                      <a:r>
                        <a:rPr lang="en-US" altLang="ja-JP" sz="500" u="none" strike="noStrike">
                          <a:effectLst/>
                        </a:rPr>
                        <a:t>O365</a:t>
                      </a:r>
                      <a:r>
                        <a:rPr lang="ja-JP" altLang="en-US" sz="500" u="none" strike="noStrike">
                          <a:effectLst/>
                        </a:rPr>
                        <a:t>との連携が可能です。</a:t>
                      </a:r>
                      <a:br>
                        <a:rPr lang="ja-JP" altLang="en-US" sz="500" u="none" strike="noStrike">
                          <a:effectLst/>
                        </a:rPr>
                      </a:br>
                      <a:r>
                        <a:rPr lang="ja-JP" altLang="en-US" sz="500" u="none" strike="noStrike">
                          <a:effectLst/>
                        </a:rPr>
                        <a:t>フルスクラッチされたローカルシステムですと、標準的な連携機能ではなく、ご提供している</a:t>
                      </a:r>
                      <a:r>
                        <a:rPr lang="en-US" altLang="ja-JP" sz="500" u="none" strike="noStrike">
                          <a:effectLst/>
                        </a:rPr>
                        <a:t>API</a:t>
                      </a:r>
                      <a:r>
                        <a:rPr lang="ja-JP" altLang="en-US" sz="500" u="none" strike="noStrike">
                          <a:effectLst/>
                        </a:rPr>
                        <a:t>をベースに連携することになるかと存じます。</a:t>
                      </a:r>
                      <a:br>
                        <a:rPr lang="ja-JP" altLang="en-US" sz="500" u="none" strike="noStrike">
                          <a:effectLst/>
                        </a:rPr>
                      </a:br>
                      <a:r>
                        <a:rPr lang="ja-JP" altLang="en-US" sz="500" u="none" strike="noStrike">
                          <a:effectLst/>
                        </a:rPr>
                        <a:t>標準で連携が可能なシステムは、例えば</a:t>
                      </a:r>
                      <a:r>
                        <a:rPr lang="en-US" altLang="ja-JP" sz="500" u="none" strike="noStrike">
                          <a:effectLst/>
                        </a:rPr>
                        <a:t>SAP</a:t>
                      </a:r>
                      <a:r>
                        <a:rPr lang="ja-JP" altLang="en-US" sz="500" u="none" strike="noStrike">
                          <a:effectLst/>
                        </a:rPr>
                        <a:t>の調達の帳票に対して伝票の情報をメタデータとして一緒に取り込む機能などがございます。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62113353"/>
                  </a:ext>
                </a:extLst>
              </a:tr>
              <a:tr h="58586">
                <a:tc>
                  <a:txBody>
                    <a:bodyPr/>
                    <a:lstStyle/>
                    <a:p>
                      <a:pPr algn="r" fontAlgn="t"/>
                      <a:r>
                        <a:rPr lang="en-US" altLang="ja-JP" sz="500" u="none" strike="noStrike">
                          <a:effectLst/>
                        </a:rPr>
                        <a:t>4</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dirty="0">
                          <a:effectLst/>
                        </a:rPr>
                        <a:t>評価結果</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23441056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dirty="0">
                          <a:effectLst/>
                        </a:rPr>
                        <a:t>PowerBI</a:t>
                      </a:r>
                      <a:r>
                        <a:rPr lang="ja-JP" altLang="en-US" sz="500" u="none" strike="noStrike" dirty="0">
                          <a:effectLst/>
                        </a:rPr>
                        <a:t>や</a:t>
                      </a:r>
                      <a:r>
                        <a:rPr lang="de-DE" sz="500" u="none" strike="noStrike" dirty="0">
                          <a:effectLst/>
                        </a:rPr>
                        <a:t>Power Apps</a:t>
                      </a:r>
                      <a:r>
                        <a:rPr lang="ja-JP" altLang="en-US" sz="500" u="none" strike="noStrike" dirty="0">
                          <a:effectLst/>
                        </a:rPr>
                        <a:t>を用いてデータ分析可能</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　</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435755777"/>
                  </a:ext>
                </a:extLst>
              </a:tr>
            </a:tbl>
          </a:graphicData>
        </a:graphic>
      </p:graphicFrame>
    </p:spTree>
    <p:extLst>
      <p:ext uri="{BB962C8B-B14F-4D97-AF65-F5344CB8AC3E}">
        <p14:creationId xmlns:p14="http://schemas.microsoft.com/office/powerpoint/2010/main" val="1556959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C0B3-F078-EB45-E5E7-7E71EFE313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821F30-227F-D1E6-C8DD-F52B665CE0C6}"/>
              </a:ext>
            </a:extLst>
          </p:cNvPr>
          <p:cNvSpPr>
            <a:spLocks noGrp="1"/>
          </p:cNvSpPr>
          <p:nvPr>
            <p:ph type="title"/>
          </p:nvPr>
        </p:nvSpPr>
        <p:spPr/>
        <p:txBody>
          <a:bodyPr>
            <a:normAutofit fontScale="90000"/>
          </a:bodyPr>
          <a:lstStyle/>
          <a:p>
            <a:r>
              <a:rPr lang="ja-JP" altLang="en-US" dirty="0"/>
              <a:t>他機能と運用要件</a:t>
            </a:r>
            <a:endParaRPr kumimoji="1" lang="ja-JP" altLang="en-US" dirty="0"/>
          </a:p>
        </p:txBody>
      </p:sp>
      <p:sp>
        <p:nvSpPr>
          <p:cNvPr id="4" name="コンテンツ プレースホルダー 3">
            <a:extLst>
              <a:ext uri="{FF2B5EF4-FFF2-40B4-BE49-F238E27FC236}">
                <a16:creationId xmlns:a16="http://schemas.microsoft.com/office/drawing/2014/main" id="{12A4334B-98C4-E605-4A18-925FB0AB5D9F}"/>
              </a:ext>
            </a:extLst>
          </p:cNvPr>
          <p:cNvSpPr>
            <a:spLocks noGrp="1"/>
          </p:cNvSpPr>
          <p:nvPr>
            <p:ph sz="quarter" idx="10"/>
          </p:nvPr>
        </p:nvSpPr>
        <p:spPr/>
        <p:txBody>
          <a:bodyPr/>
          <a:lstStyle/>
          <a:p>
            <a:r>
              <a:rPr lang="ja-JP" altLang="en-US" dirty="0"/>
              <a:t>運用（</a:t>
            </a:r>
            <a:r>
              <a:rPr lang="en-US" altLang="ja-JP" dirty="0"/>
              <a:t>OPEX</a:t>
            </a:r>
            <a:r>
              <a:rPr lang="ja-JP" altLang="en-US" dirty="0"/>
              <a:t>）はパッケージ導入なしのため、対応要員体制のみ</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r>
              <a:rPr lang="ja-JP" altLang="en-US" dirty="0"/>
              <a:t>気になるのは、</a:t>
            </a:r>
            <a:r>
              <a:rPr lang="en-US" altLang="ja-JP" dirty="0"/>
              <a:t>PDF</a:t>
            </a:r>
            <a:r>
              <a:rPr lang="ja-JP" altLang="en-US" dirty="0"/>
              <a:t>作成機能のみ（伝票内容と添付ファイルをまとめた印刷が必要となる場合、要件はさらに確認要）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p:txBody>
      </p:sp>
    </p:spTree>
    <p:extLst>
      <p:ext uri="{BB962C8B-B14F-4D97-AF65-F5344CB8AC3E}">
        <p14:creationId xmlns:p14="http://schemas.microsoft.com/office/powerpoint/2010/main" val="4091781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normAutofit fontScale="90000"/>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a:extLst>
              <a:ext uri="{FF2B5EF4-FFF2-40B4-BE49-F238E27FC236}">
                <a16:creationId xmlns:a16="http://schemas.microsoft.com/office/drawing/2014/main" id="{6CB35D49-9F77-109E-A703-D49C533F3B8F}"/>
              </a:ext>
            </a:extLst>
          </p:cNvPr>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3258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a:extLst>
              <a:ext uri="{FF2B5EF4-FFF2-40B4-BE49-F238E27FC236}">
                <a16:creationId xmlns:a16="http://schemas.microsoft.com/office/drawing/2014/main" id="{058654AD-93C6-783C-5653-C7049243967D}"/>
              </a:ext>
            </a:extLst>
          </p:cNvPr>
          <p:cNvSpPr txBox="1">
            <a:spLocks/>
          </p:cNvSpPr>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a:extLst>
              <a:ext uri="{FF2B5EF4-FFF2-40B4-BE49-F238E27FC236}">
                <a16:creationId xmlns:a16="http://schemas.microsoft.com/office/drawing/2014/main" id="{33393A36-E24A-58C7-5CEC-524FDD031F6C}"/>
              </a:ext>
            </a:extLst>
          </p:cNvPr>
          <p:cNvSpPr txBox="1">
            <a:spLocks/>
          </p:cNvSpPr>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BD79A659-3833-266F-B3CE-BCE60DDE2C39}"/>
              </a:ext>
            </a:extLst>
          </p:cNvPr>
          <p:cNvSpPr txBox="1">
            <a:spLocks/>
          </p:cNvSpPr>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a:extLst>
              <a:ext uri="{FF2B5EF4-FFF2-40B4-BE49-F238E27FC236}">
                <a16:creationId xmlns:a16="http://schemas.microsoft.com/office/drawing/2014/main" id="{6574C854-572F-C88C-23D5-AEDE6BB39B27}"/>
              </a:ext>
            </a:extLst>
          </p:cNvPr>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a:extLst>
              <a:ext uri="{FF2B5EF4-FFF2-40B4-BE49-F238E27FC236}">
                <a16:creationId xmlns:a16="http://schemas.microsoft.com/office/drawing/2014/main" id="{7EE27511-8BBA-E7F7-0154-35B46C0B4C74}"/>
              </a:ext>
            </a:extLst>
          </p:cNvPr>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a:extLst>
              <a:ext uri="{FF2B5EF4-FFF2-40B4-BE49-F238E27FC236}">
                <a16:creationId xmlns:a16="http://schemas.microsoft.com/office/drawing/2014/main" id="{0AC84E46-18A7-BC4F-294E-66082F046343}"/>
              </a:ext>
            </a:extLst>
          </p:cNvPr>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a:extLst>
              <a:ext uri="{FF2B5EF4-FFF2-40B4-BE49-F238E27FC236}">
                <a16:creationId xmlns:a16="http://schemas.microsoft.com/office/drawing/2014/main" id="{9886CCAC-6F6A-8227-56C3-362A64889CF3}"/>
              </a:ext>
            </a:extLst>
          </p:cNvPr>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a:extLst>
              <a:ext uri="{FF2B5EF4-FFF2-40B4-BE49-F238E27FC236}">
                <a16:creationId xmlns:a16="http://schemas.microsoft.com/office/drawing/2014/main" id="{A6E693BF-6B64-D68B-3847-815252693CC0}"/>
              </a:ext>
            </a:extLst>
          </p:cNvPr>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a:extLst>
              <a:ext uri="{FF2B5EF4-FFF2-40B4-BE49-F238E27FC236}">
                <a16:creationId xmlns:a16="http://schemas.microsoft.com/office/drawing/2014/main" id="{9A015FC9-95C4-CE47-EC39-47411E996BE9}"/>
              </a:ext>
            </a:extLst>
          </p:cNvPr>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a:extLst>
              <a:ext uri="{FF2B5EF4-FFF2-40B4-BE49-F238E27FC236}">
                <a16:creationId xmlns:a16="http://schemas.microsoft.com/office/drawing/2014/main" id="{22271734-5B58-298F-C5A2-E6C1C91FEB29}"/>
              </a:ext>
            </a:extLst>
          </p:cNvPr>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a:extLst>
              <a:ext uri="{FF2B5EF4-FFF2-40B4-BE49-F238E27FC236}">
                <a16:creationId xmlns:a16="http://schemas.microsoft.com/office/drawing/2014/main" id="{46AF8479-6D78-EA31-EFC3-2EDEDCF6E0FC}"/>
              </a:ext>
            </a:extLst>
          </p:cNvPr>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a:extLst>
              <a:ext uri="{FF2B5EF4-FFF2-40B4-BE49-F238E27FC236}">
                <a16:creationId xmlns:a16="http://schemas.microsoft.com/office/drawing/2014/main" id="{0A501B99-0393-F8E2-1B2F-55D8EA7468FC}"/>
              </a:ext>
            </a:extLst>
          </p:cNvPr>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a:extLst>
              <a:ext uri="{FF2B5EF4-FFF2-40B4-BE49-F238E27FC236}">
                <a16:creationId xmlns:a16="http://schemas.microsoft.com/office/drawing/2014/main" id="{82645857-E7A7-2533-4C67-E67EB72FB0E7}"/>
              </a:ext>
            </a:extLst>
          </p:cNvPr>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a:extLst>
              <a:ext uri="{FF2B5EF4-FFF2-40B4-BE49-F238E27FC236}">
                <a16:creationId xmlns:a16="http://schemas.microsoft.com/office/drawing/2014/main" id="{1512C7D9-6A24-B7F1-4B67-ED2676EE7A68}"/>
              </a:ext>
            </a:extLst>
          </p:cNvPr>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a:extLst>
              <a:ext uri="{FF2B5EF4-FFF2-40B4-BE49-F238E27FC236}">
                <a16:creationId xmlns:a16="http://schemas.microsoft.com/office/drawing/2014/main" id="{1BC04006-426F-94A9-D2F0-5FC9196DDFB6}"/>
              </a:ext>
            </a:extLst>
          </p:cNvPr>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a:extLst>
              <a:ext uri="{FF2B5EF4-FFF2-40B4-BE49-F238E27FC236}">
                <a16:creationId xmlns:a16="http://schemas.microsoft.com/office/drawing/2014/main" id="{97E91579-7FA0-FD8E-78BF-57A5B520A2C4}"/>
              </a:ext>
            </a:extLst>
          </p:cNvPr>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extLst>
      <p:ext uri="{BB962C8B-B14F-4D97-AF65-F5344CB8AC3E}">
        <p14:creationId xmlns:p14="http://schemas.microsoft.com/office/powerpoint/2010/main" val="411053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a:extLst>
              <a:ext uri="{FF2B5EF4-FFF2-40B4-BE49-F238E27FC236}">
                <a16:creationId xmlns:a16="http://schemas.microsoft.com/office/drawing/2014/main" id="{45A31E76-9AB2-47A2-E63C-082030F5DE20}"/>
              </a:ext>
            </a:extLst>
          </p:cNvPr>
          <p:cNvGraphicFramePr>
            <a:graphicFrameLocks noGrp="1"/>
          </p:cNvGraphicFramePr>
          <p:nvPr>
            <p:extLst>
              <p:ext uri="{D42A27DB-BD31-4B8C-83A1-F6EECF244321}">
                <p14:modId xmlns:p14="http://schemas.microsoft.com/office/powerpoint/2010/main" val="3943976279"/>
              </p:ext>
            </p:extLst>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3208534471"/>
                    </a:ext>
                  </a:extLst>
                </a:gridCol>
                <a:gridCol w="2593104">
                  <a:extLst>
                    <a:ext uri="{9D8B030D-6E8A-4147-A177-3AD203B41FA5}">
                      <a16:colId xmlns:a16="http://schemas.microsoft.com/office/drawing/2014/main" val="286917052"/>
                    </a:ext>
                  </a:extLst>
                </a:gridCol>
                <a:gridCol w="826928">
                  <a:extLst>
                    <a:ext uri="{9D8B030D-6E8A-4147-A177-3AD203B41FA5}">
                      <a16:colId xmlns:a16="http://schemas.microsoft.com/office/drawing/2014/main" val="2605443457"/>
                    </a:ext>
                  </a:extLst>
                </a:gridCol>
                <a:gridCol w="826928">
                  <a:extLst>
                    <a:ext uri="{9D8B030D-6E8A-4147-A177-3AD203B41FA5}">
                      <a16:colId xmlns:a16="http://schemas.microsoft.com/office/drawing/2014/main" val="4070143724"/>
                    </a:ext>
                  </a:extLst>
                </a:gridCol>
                <a:gridCol w="826928">
                  <a:extLst>
                    <a:ext uri="{9D8B030D-6E8A-4147-A177-3AD203B41FA5}">
                      <a16:colId xmlns:a16="http://schemas.microsoft.com/office/drawing/2014/main" val="2992002048"/>
                    </a:ext>
                  </a:extLst>
                </a:gridCol>
                <a:gridCol w="826928">
                  <a:extLst>
                    <a:ext uri="{9D8B030D-6E8A-4147-A177-3AD203B41FA5}">
                      <a16:colId xmlns:a16="http://schemas.microsoft.com/office/drawing/2014/main" val="240835206"/>
                    </a:ext>
                  </a:extLst>
                </a:gridCol>
                <a:gridCol w="826928">
                  <a:extLst>
                    <a:ext uri="{9D8B030D-6E8A-4147-A177-3AD203B41FA5}">
                      <a16:colId xmlns:a16="http://schemas.microsoft.com/office/drawing/2014/main" val="4156477910"/>
                    </a:ext>
                  </a:extLst>
                </a:gridCol>
                <a:gridCol w="826928">
                  <a:extLst>
                    <a:ext uri="{9D8B030D-6E8A-4147-A177-3AD203B41FA5}">
                      <a16:colId xmlns:a16="http://schemas.microsoft.com/office/drawing/2014/main" val="2450622568"/>
                    </a:ext>
                  </a:extLst>
                </a:gridCol>
                <a:gridCol w="826928">
                  <a:extLst>
                    <a:ext uri="{9D8B030D-6E8A-4147-A177-3AD203B41FA5}">
                      <a16:colId xmlns:a16="http://schemas.microsoft.com/office/drawing/2014/main" val="868463590"/>
                    </a:ext>
                  </a:extLst>
                </a:gridCol>
                <a:gridCol w="826928">
                  <a:extLst>
                    <a:ext uri="{9D8B030D-6E8A-4147-A177-3AD203B41FA5}">
                      <a16:colId xmlns:a16="http://schemas.microsoft.com/office/drawing/2014/main" val="4282812843"/>
                    </a:ext>
                  </a:extLst>
                </a:gridCol>
                <a:gridCol w="826928">
                  <a:extLst>
                    <a:ext uri="{9D8B030D-6E8A-4147-A177-3AD203B41FA5}">
                      <a16:colId xmlns:a16="http://schemas.microsoft.com/office/drawing/2014/main" val="3362485687"/>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81518705"/>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070617"/>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22386"/>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611161"/>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505337"/>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19448"/>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3005215944"/>
                  </a:ext>
                </a:extLst>
              </a:tr>
            </a:tbl>
          </a:graphicData>
        </a:graphic>
      </p:graphicFrame>
      <p:sp>
        <p:nvSpPr>
          <p:cNvPr id="27" name="正方形/長方形 26">
            <a:extLst>
              <a:ext uri="{FF2B5EF4-FFF2-40B4-BE49-F238E27FC236}">
                <a16:creationId xmlns:a16="http://schemas.microsoft.com/office/drawing/2014/main" id="{277484F5-762A-A760-9018-B5F481AD9CDF}"/>
              </a:ext>
            </a:extLst>
          </p:cNvPr>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a:extLst>
              <a:ext uri="{FF2B5EF4-FFF2-40B4-BE49-F238E27FC236}">
                <a16:creationId xmlns:a16="http://schemas.microsoft.com/office/drawing/2014/main" id="{0859E7A0-0D04-0EC7-45AD-207EDFC4E18C}"/>
              </a:ext>
            </a:extLst>
          </p:cNvPr>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a:extLst>
              <a:ext uri="{FF2B5EF4-FFF2-40B4-BE49-F238E27FC236}">
                <a16:creationId xmlns:a16="http://schemas.microsoft.com/office/drawing/2014/main" id="{BCD3CB86-65D2-58AC-4747-FFA17783E206}"/>
              </a:ext>
            </a:extLst>
          </p:cNvPr>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a:extLst>
              <a:ext uri="{FF2B5EF4-FFF2-40B4-BE49-F238E27FC236}">
                <a16:creationId xmlns:a16="http://schemas.microsoft.com/office/drawing/2014/main" id="{51B29175-7708-F82C-FFEF-12101C771B10}"/>
              </a:ext>
            </a:extLst>
          </p:cNvPr>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a:extLst>
              <a:ext uri="{FF2B5EF4-FFF2-40B4-BE49-F238E27FC236}">
                <a16:creationId xmlns:a16="http://schemas.microsoft.com/office/drawing/2014/main" id="{DA3846B7-8617-6EE9-2F05-C6157C03E364}"/>
              </a:ext>
            </a:extLst>
          </p:cNvPr>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extLst>
      <p:ext uri="{BB962C8B-B14F-4D97-AF65-F5344CB8AC3E}">
        <p14:creationId xmlns:p14="http://schemas.microsoft.com/office/powerpoint/2010/main" val="548452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a:extLst>
              <a:ext uri="{FF2B5EF4-FFF2-40B4-BE49-F238E27FC236}">
                <a16:creationId xmlns:a16="http://schemas.microsoft.com/office/drawing/2014/main" id="{00DD39F7-15F2-CBC0-749D-5FAA8CB2968A}"/>
              </a:ext>
            </a:extLst>
          </p:cNvPr>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a:extLst>
              <a:ext uri="{FF2B5EF4-FFF2-40B4-BE49-F238E27FC236}">
                <a16:creationId xmlns:a16="http://schemas.microsoft.com/office/drawing/2014/main" id="{ECA2D60A-F75C-0A7E-3249-C1F484E2F454}"/>
              </a:ext>
            </a:extLst>
          </p:cNvPr>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a:extLst>
              <a:ext uri="{FF2B5EF4-FFF2-40B4-BE49-F238E27FC236}">
                <a16:creationId xmlns:a16="http://schemas.microsoft.com/office/drawing/2014/main" id="{A789E814-47FE-FA47-B47A-BA0975D7F367}"/>
              </a:ext>
            </a:extLst>
          </p:cNvPr>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a:extLst>
              <a:ext uri="{FF2B5EF4-FFF2-40B4-BE49-F238E27FC236}">
                <a16:creationId xmlns:a16="http://schemas.microsoft.com/office/drawing/2014/main" id="{0CB17948-6C61-C78F-835D-1F0AC4E7F88C}"/>
              </a:ext>
            </a:extLst>
          </p:cNvPr>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a:extLst>
              <a:ext uri="{FF2B5EF4-FFF2-40B4-BE49-F238E27FC236}">
                <a16:creationId xmlns:a16="http://schemas.microsoft.com/office/drawing/2014/main" id="{830108F2-37DD-97DD-2411-756B5474C93E}"/>
              </a:ext>
            </a:extLst>
          </p:cNvPr>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a:extLst>
              <a:ext uri="{FF2B5EF4-FFF2-40B4-BE49-F238E27FC236}">
                <a16:creationId xmlns:a16="http://schemas.microsoft.com/office/drawing/2014/main" id="{241BC0F1-234B-E5E1-5FA1-562816C2373D}"/>
              </a:ext>
            </a:extLst>
          </p:cNvPr>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extLst>
      <p:ext uri="{BB962C8B-B14F-4D97-AF65-F5344CB8AC3E}">
        <p14:creationId xmlns:p14="http://schemas.microsoft.com/office/powerpoint/2010/main" val="199967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EE374-F381-0E9D-23A1-7D4E8CF627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2241B8-7037-A4D6-FB0F-27F7F5BD0408}"/>
              </a:ext>
            </a:extLst>
          </p:cNvPr>
          <p:cNvSpPr>
            <a:spLocks noGrp="1"/>
          </p:cNvSpPr>
          <p:nvPr>
            <p:ph type="title"/>
          </p:nvPr>
        </p:nvSpPr>
        <p:spPr/>
        <p:txBody>
          <a:bodyPr>
            <a:normAutofit fontScale="90000"/>
          </a:bodyPr>
          <a:lstStyle/>
          <a:p>
            <a:r>
              <a:rPr lang="ja-JP" altLang="en-US" dirty="0"/>
              <a:t>提案の背景と目的</a:t>
            </a:r>
            <a:endParaRPr kumimoji="1" lang="ja-JP" altLang="en-US" dirty="0"/>
          </a:p>
        </p:txBody>
      </p:sp>
      <p:sp>
        <p:nvSpPr>
          <p:cNvPr id="15" name="テキスト ボックス 14">
            <a:extLst>
              <a:ext uri="{FF2B5EF4-FFF2-40B4-BE49-F238E27FC236}">
                <a16:creationId xmlns:a16="http://schemas.microsoft.com/office/drawing/2014/main" id="{920610E5-E5C2-1C4F-C870-9F43E4B1E4BC}"/>
              </a:ext>
            </a:extLst>
          </p:cNvPr>
          <p:cNvSpPr txBox="1"/>
          <p:nvPr/>
        </p:nvSpPr>
        <p:spPr>
          <a:xfrm>
            <a:off x="414336" y="782995"/>
            <a:ext cx="11490793" cy="569975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r>
              <a:rPr kumimoji="1" lang="ja-JP" altLang="en-US" sz="1600" dirty="0">
                <a:latin typeface="Yu Gothic UI" panose="020B0500000000000000" pitchFamily="50" charset="-128"/>
                <a:ea typeface="Yu Gothic UI" panose="020B0500000000000000" pitchFamily="50" charset="-128"/>
              </a:rPr>
              <a:t>提案の背景</a:t>
            </a:r>
            <a:r>
              <a:rPr kumimoji="1" lang="en-US" altLang="ja-JP" sz="1600" dirty="0">
                <a:latin typeface="Yu Gothic UI" panose="020B0500000000000000" pitchFamily="50" charset="-128"/>
                <a:ea typeface="Yu Gothic UI" panose="020B0500000000000000" pitchFamily="50" charset="-128"/>
              </a:rPr>
              <a:t>:</a:t>
            </a:r>
          </a:p>
          <a:p>
            <a:pPr marL="800100" lvl="1" indent="-342900">
              <a:buFont typeface="+mj-lt"/>
              <a:buAutoNum type="arabicPeriod"/>
            </a:pPr>
            <a:r>
              <a:rPr lang="ja-JP" altLang="en-US" sz="1600" dirty="0">
                <a:latin typeface="Yu Gothic UI" panose="020B0500000000000000" pitchFamily="50" charset="-128"/>
                <a:ea typeface="Yu Gothic UI" panose="020B0500000000000000" pitchFamily="50" charset="-128"/>
              </a:rPr>
              <a:t>ユーザーは</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を移行する必要があります。この</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は伝票を管理しており、伝票には定型項目と添付ファイルが含まれます。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buFont typeface="+mj-lt"/>
              <a:buAutoNum type="arabicPeriod"/>
            </a:pPr>
            <a:r>
              <a:rPr lang="ja-JP" altLang="en-US" sz="1600" dirty="0">
                <a:latin typeface="Yu Gothic UI" panose="020B0500000000000000" pitchFamily="50" charset="-128"/>
                <a:ea typeface="Yu Gothic UI" panose="020B0500000000000000" pitchFamily="50" charset="-128"/>
              </a:rPr>
              <a:t>現在のベンダーは、</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が実現不可能だと考え</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こちらの勝手の認識</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、いくつかのパッケージを評価しました。</a:t>
            </a:r>
          </a:p>
          <a:p>
            <a:pPr marL="800100" lvl="1" indent="-342900">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パッケージソリューションを採用した場合でも、</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にはオンライン編集、承認プロセス（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）制御、ファイルダウンロードなど、解決すべきシステム要件がいくつか残ってます。</a:t>
            </a:r>
            <a:endParaRPr lang="en-US" altLang="ja-JP" sz="1600"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a:t>
            </a:r>
            <a:endParaRPr lang="en-US" altLang="ja-JP" sz="1600"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ja-JP" altLang="en-US" sz="1600" dirty="0">
                <a:latin typeface="Yu Gothic UI" panose="020B0500000000000000" pitchFamily="50" charset="-128"/>
                <a:ea typeface="Yu Gothic UI" panose="020B0500000000000000" pitchFamily="50" charset="-128"/>
              </a:rPr>
              <a:t>上記に基づき、</a:t>
            </a:r>
            <a:r>
              <a:rPr lang="en-US" altLang="ja-JP" sz="1600" dirty="0">
                <a:latin typeface="Yu Gothic UI" panose="020B0500000000000000" pitchFamily="50" charset="-128"/>
                <a:ea typeface="Yu Gothic UI" panose="020B0500000000000000" pitchFamily="50" charset="-128"/>
              </a:rPr>
              <a:t>GCJ</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PowerPlatform+Office365+SqlServer</a:t>
            </a:r>
            <a:r>
              <a:rPr lang="ja-JP" altLang="en-US" sz="1600" dirty="0">
                <a:latin typeface="Yu Gothic UI" panose="020B0500000000000000" pitchFamily="50" charset="-128"/>
                <a:ea typeface="Yu Gothic UI" panose="020B0500000000000000" pitchFamily="50" charset="-128"/>
              </a:rPr>
              <a:t>のみで提案します。</a:t>
            </a:r>
            <a:endParaRPr lang="en-US" altLang="ja-JP" sz="1600" dirty="0">
              <a:latin typeface="Yu Gothic UI" panose="020B0500000000000000" pitchFamily="50" charset="-128"/>
              <a:ea typeface="Yu Gothic UI" panose="020B0500000000000000" pitchFamily="50" charset="-128"/>
            </a:endParaRPr>
          </a:p>
          <a:p>
            <a:r>
              <a:rPr kumimoji="1" lang="ja-JP" altLang="en-US" sz="1600" dirty="0">
                <a:latin typeface="Yu Gothic UI" panose="020B0500000000000000" pitchFamily="50" charset="-128"/>
                <a:ea typeface="Yu Gothic UI" panose="020B0500000000000000" pitchFamily="50" charset="-128"/>
              </a:rPr>
              <a:t>提案の目的</a:t>
            </a:r>
            <a:r>
              <a:rPr kumimoji="1" lang="en-US" altLang="ja-JP" sz="16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効率的な伝票管理を実現し、</a:t>
            </a:r>
            <a:r>
              <a:rPr lang="ja-JP" altLang="en-US" sz="1600" dirty="0">
                <a:latin typeface="Yu Gothic UI" panose="020B0500000000000000" pitchFamily="50" charset="-128"/>
                <a:ea typeface="Yu Gothic UI" panose="020B0500000000000000" pitchFamily="50" charset="-128"/>
              </a:rPr>
              <a:t>ラインセス費用を抑える前提で、</a:t>
            </a:r>
            <a:r>
              <a:rPr kumimoji="1" lang="ja-JP" altLang="en-US" sz="1600" dirty="0">
                <a:latin typeface="Yu Gothic UI" panose="020B0500000000000000" pitchFamily="50" charset="-128"/>
                <a:ea typeface="Yu Gothic UI" panose="020B0500000000000000" pitchFamily="50" charset="-128"/>
              </a:rPr>
              <a:t>業務生産性を向上させる。</a:t>
            </a:r>
            <a:endParaRPr kumimoji="1" lang="en-US" altLang="ja-JP" sz="1600" dirty="0">
              <a:latin typeface="Yu Gothic UI" panose="020B0500000000000000" pitchFamily="50" charset="-128"/>
              <a:ea typeface="Yu Gothic UI" panose="020B0500000000000000" pitchFamily="50" charset="-128"/>
            </a:endParaRPr>
          </a:p>
          <a:p>
            <a:pPr algn="l"/>
            <a:r>
              <a:rPr kumimoji="1" lang="ja-JP" altLang="en-US" sz="1600" dirty="0">
                <a:latin typeface="Yu Gothic UI" panose="020B0500000000000000" pitchFamily="50" charset="-128"/>
                <a:ea typeface="Yu Gothic UI" panose="020B0500000000000000" pitchFamily="50" charset="-128"/>
              </a:rPr>
              <a:t>提案の範囲</a:t>
            </a:r>
            <a:r>
              <a:rPr kumimoji="1" lang="en-US" altLang="ja-JP" sz="16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Office365</a:t>
            </a:r>
            <a:r>
              <a:rPr kumimoji="1" lang="ja-JP" altLang="en-US" sz="1600" dirty="0">
                <a:latin typeface="Yu Gothic UI" panose="020B0500000000000000" pitchFamily="50" charset="-128"/>
                <a:ea typeface="Yu Gothic UI" panose="020B0500000000000000" pitchFamily="50" charset="-128"/>
              </a:rPr>
              <a:t>と</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を活用したシステム構築、添付ファイル管理、オンライン編集、一括ダウンロード、検索機能、パフォーマンス重視。</a:t>
            </a:r>
            <a:endParaRPr kumimoji="1" lang="en-US" altLang="ja-JP" sz="1600" dirty="0">
              <a:latin typeface="Yu Gothic UI" panose="020B0500000000000000" pitchFamily="50" charset="-128"/>
              <a:ea typeface="Yu Gothic UI" panose="020B0500000000000000" pitchFamily="50" charset="-128"/>
            </a:endParaRPr>
          </a:p>
          <a:p>
            <a:r>
              <a:rPr kumimoji="1" lang="ja-JP" altLang="en-US" sz="1600" dirty="0">
                <a:latin typeface="Yu Gothic UI" panose="020B0500000000000000" pitchFamily="50" charset="-128"/>
                <a:ea typeface="Yu Gothic UI" panose="020B0500000000000000" pitchFamily="50" charset="-128"/>
              </a:rPr>
              <a:t>その他システム要件：</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利用ユーザー数（</a:t>
            </a:r>
            <a:r>
              <a:rPr kumimoji="1" lang="en-US" altLang="ja-JP" sz="1400" dirty="0">
                <a:latin typeface="Yu Gothic UI" panose="020B0500000000000000" pitchFamily="50" charset="-128"/>
                <a:ea typeface="Yu Gothic UI" panose="020B0500000000000000" pitchFamily="50" charset="-128"/>
              </a:rPr>
              <a:t>Azure AD</a:t>
            </a:r>
            <a:r>
              <a:rPr kumimoji="1" lang="ja-JP" altLang="en-US" sz="14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a:t>
            </a:r>
            <a:r>
              <a:rPr lang="ja-JP" altLang="en-US" sz="1400" dirty="0">
                <a:latin typeface="Yu Gothic UI" panose="020B0500000000000000" pitchFamily="50" charset="-128"/>
                <a:ea typeface="Yu Gothic UI" panose="020B0500000000000000" pitchFamily="50" charset="-128"/>
              </a:rPr>
              <a:t>パターン</a:t>
            </a:r>
            <a:r>
              <a:rPr kumimoji="1" lang="ja-JP" altLang="en-US" sz="1400" dirty="0">
                <a:latin typeface="Yu Gothic UI" panose="020B0500000000000000" pitchFamily="50" charset="-128"/>
                <a:ea typeface="Yu Gothic UI" panose="020B0500000000000000" pitchFamily="50" charset="-128"/>
              </a:rPr>
              <a:t>　</a:t>
            </a:r>
            <a:endParaRPr kumimoji="1"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オンラインリクエスト件数・・・約</a:t>
            </a:r>
            <a:r>
              <a:rPr kumimoji="1" lang="en-US" altLang="ja-JP" sz="1400" dirty="0">
                <a:latin typeface="Yu Gothic UI" panose="020B0500000000000000" pitchFamily="50" charset="-128"/>
                <a:ea typeface="Yu Gothic UI" panose="020B0500000000000000" pitchFamily="50" charset="-128"/>
              </a:rPr>
              <a:t>2,000</a:t>
            </a:r>
            <a:r>
              <a:rPr kumimoji="1" lang="ja-JP" altLang="en-US" sz="1400" dirty="0">
                <a:latin typeface="Yu Gothic UI" panose="020B0500000000000000" pitchFamily="50" charset="-128"/>
                <a:ea typeface="Yu Gothic UI" panose="020B0500000000000000" pitchFamily="50" charset="-128"/>
              </a:rPr>
              <a:t>件</a:t>
            </a:r>
            <a:r>
              <a:rPr kumimoji="1" lang="en-US" altLang="ja-JP" sz="1400" dirty="0">
                <a:latin typeface="Yu Gothic UI" panose="020B0500000000000000" pitchFamily="50" charset="-128"/>
                <a:ea typeface="Yu Gothic UI" panose="020B0500000000000000" pitchFamily="50" charset="-128"/>
              </a:rPr>
              <a:t>/</a:t>
            </a:r>
            <a:r>
              <a:rPr kumimoji="1" lang="ja-JP" altLang="en-US" sz="14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バッチ処理件数・・・約</a:t>
            </a:r>
            <a:r>
              <a:rPr kumimoji="1" lang="en-US" altLang="ja-JP" sz="1400" dirty="0">
                <a:latin typeface="Yu Gothic UI" panose="020B0500000000000000" pitchFamily="50" charset="-128"/>
                <a:ea typeface="Yu Gothic UI" panose="020B0500000000000000" pitchFamily="50" charset="-128"/>
              </a:rPr>
              <a:t>60</a:t>
            </a:r>
            <a:r>
              <a:rPr kumimoji="1" lang="ja-JP" altLang="en-US" sz="1400" dirty="0">
                <a:latin typeface="Yu Gothic UI" panose="020B0500000000000000" pitchFamily="50" charset="-128"/>
                <a:ea typeface="Yu Gothic UI" panose="020B0500000000000000" pitchFamily="50" charset="-128"/>
              </a:rPr>
              <a:t>件</a:t>
            </a:r>
            <a:r>
              <a:rPr kumimoji="1" lang="en-US" altLang="ja-JP" sz="1400" dirty="0">
                <a:latin typeface="Yu Gothic UI" panose="020B0500000000000000" pitchFamily="50" charset="-128"/>
                <a:ea typeface="Yu Gothic UI" panose="020B0500000000000000" pitchFamily="50" charset="-128"/>
              </a:rPr>
              <a:t>/</a:t>
            </a:r>
            <a:r>
              <a:rPr kumimoji="1" lang="ja-JP" altLang="en-US" sz="14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データ容量・・・約</a:t>
            </a:r>
            <a:r>
              <a:rPr kumimoji="1" lang="en-US" altLang="ja-JP" sz="1400" dirty="0">
                <a:latin typeface="Yu Gothic UI" panose="020B0500000000000000" pitchFamily="50" charset="-128"/>
                <a:ea typeface="Yu Gothic UI" panose="020B0500000000000000" pitchFamily="50" charset="-128"/>
              </a:rPr>
              <a:t>650 GB</a:t>
            </a:r>
            <a:r>
              <a:rPr kumimoji="1" lang="ja-JP" altLang="en-US" sz="1400" dirty="0">
                <a:latin typeface="Yu Gothic UI" panose="020B0500000000000000" pitchFamily="50" charset="-128"/>
                <a:ea typeface="Yu Gothic UI" panose="020B0500000000000000" pitchFamily="50" charset="-128"/>
              </a:rPr>
              <a:t>　</a:t>
            </a:r>
            <a:r>
              <a:rPr kumimoji="1" lang="en-US" altLang="ja-JP" sz="1400" dirty="0">
                <a:latin typeface="Yu Gothic UI" panose="020B0500000000000000" pitchFamily="50" charset="-128"/>
                <a:ea typeface="Yu Gothic UI" panose="020B0500000000000000" pitchFamily="50" charset="-128"/>
              </a:rPr>
              <a:t>※</a:t>
            </a:r>
            <a:r>
              <a:rPr kumimoji="1" lang="ja-JP" altLang="en-US" sz="1400" dirty="0">
                <a:latin typeface="Yu Gothic UI" panose="020B0500000000000000" pitchFamily="50" charset="-128"/>
                <a:ea typeface="Yu Gothic UI" panose="020B0500000000000000" pitchFamily="50" charset="-128"/>
              </a:rPr>
              <a:t>現行</a:t>
            </a:r>
            <a:r>
              <a:rPr kumimoji="1" lang="en-US" altLang="ja-JP" sz="1400" dirty="0" err="1">
                <a:latin typeface="Yu Gothic UI" panose="020B0500000000000000" pitchFamily="50" charset="-128"/>
                <a:ea typeface="Yu Gothic UI" panose="020B0500000000000000" pitchFamily="50" charset="-128"/>
              </a:rPr>
              <a:t>NotesDB</a:t>
            </a:r>
            <a:r>
              <a:rPr kumimoji="1" lang="ja-JP" altLang="en-US" sz="1400" dirty="0">
                <a:latin typeface="Yu Gothic UI" panose="020B0500000000000000" pitchFamily="50" charset="-128"/>
                <a:ea typeface="Yu Gothic UI" panose="020B0500000000000000" pitchFamily="50" charset="-128"/>
              </a:rPr>
              <a:t>ベースの２倍を想定。添付ファイルあり</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応答時間・・・インデックスありで５秒以内、インデックスなしで</a:t>
            </a:r>
            <a:r>
              <a:rPr kumimoji="1" lang="en-US" altLang="ja-JP" sz="1400" dirty="0">
                <a:latin typeface="Yu Gothic UI" panose="020B0500000000000000" pitchFamily="50" charset="-128"/>
                <a:ea typeface="Yu Gothic UI" panose="020B0500000000000000" pitchFamily="50" charset="-128"/>
              </a:rPr>
              <a:t>10</a:t>
            </a:r>
            <a:r>
              <a:rPr kumimoji="1" lang="ja-JP" altLang="en-US" sz="1400" dirty="0">
                <a:latin typeface="Yu Gothic UI" panose="020B0500000000000000" pitchFamily="50" charset="-128"/>
                <a:ea typeface="Yu Gothic UI" panose="020B0500000000000000" pitchFamily="50" charset="-128"/>
              </a:rPr>
              <a:t>秒～</a:t>
            </a:r>
            <a:r>
              <a:rPr kumimoji="1" lang="en-US" altLang="ja-JP" sz="1400" dirty="0">
                <a:latin typeface="Yu Gothic UI" panose="020B0500000000000000" pitchFamily="50" charset="-128"/>
                <a:ea typeface="Yu Gothic UI" panose="020B0500000000000000" pitchFamily="50" charset="-128"/>
              </a:rPr>
              <a:t>60</a:t>
            </a:r>
            <a:r>
              <a:rPr kumimoji="1" lang="ja-JP" altLang="en-US" sz="1400" dirty="0">
                <a:latin typeface="Yu Gothic UI" panose="020B0500000000000000" pitchFamily="50" charset="-128"/>
                <a:ea typeface="Yu Gothic UI" panose="020B0500000000000000" pitchFamily="50" charset="-128"/>
              </a:rPr>
              <a:t>秒（データ数によりけりで幅を持った回答となります）</a:t>
            </a:r>
          </a:p>
          <a:p>
            <a:pPr marL="742950" lvl="1" indent="-285750">
              <a:buFont typeface="Arial" panose="020B0604020202020204" pitchFamily="34" charset="0"/>
              <a:buChar char="•"/>
            </a:pPr>
            <a:r>
              <a:rPr kumimoji="1" lang="ja-JP" altLang="en-US" sz="1400" dirty="0">
                <a:latin typeface="Yu Gothic UI" panose="020B0500000000000000" pitchFamily="50" charset="-128"/>
                <a:ea typeface="Yu Gothic UI" panose="020B0500000000000000" pitchFamily="50" charset="-128"/>
              </a:rPr>
              <a:t>添付ファイルの直接編集機能・・・とりあえず、</a:t>
            </a:r>
            <a:r>
              <a:rPr kumimoji="1" lang="en-US" altLang="ja-JP" sz="1400" dirty="0">
                <a:latin typeface="Yu Gothic UI" panose="020B0500000000000000" pitchFamily="50" charset="-128"/>
                <a:ea typeface="Yu Gothic UI" panose="020B0500000000000000" pitchFamily="50" charset="-128"/>
              </a:rPr>
              <a:t>GCJ</a:t>
            </a:r>
            <a:r>
              <a:rPr kumimoji="1" lang="ja-JP" altLang="en-US" sz="14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kumimoji="1" lang="en-US" altLang="ja-JP" sz="1400" dirty="0">
                <a:latin typeface="Yu Gothic UI" panose="020B0500000000000000" pitchFamily="50" charset="-128"/>
                <a:ea typeface="Yu Gothic UI" panose="020B0500000000000000" pitchFamily="50" charset="-128"/>
              </a:rPr>
              <a:t>2</a:t>
            </a:r>
            <a:r>
              <a:rPr kumimoji="1" lang="ja-JP" altLang="en-US" sz="1400" dirty="0">
                <a:latin typeface="Yu Gothic UI" panose="020B0500000000000000" pitchFamily="50" charset="-128"/>
                <a:ea typeface="Yu Gothic UI" panose="020B0500000000000000" pitchFamily="50" charset="-128"/>
              </a:rPr>
              <a:t>パターン</a:t>
            </a:r>
            <a:endParaRPr kumimoji="1" lang="en-US" altLang="ja-JP" sz="2000"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A0CA0FFF-B2D0-E375-2FE1-CF4BCA992224}"/>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143597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C9FBC-0012-FF03-837E-E178523E41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2972F3-A090-AE6A-64F4-EF4939107C32}"/>
              </a:ext>
            </a:extLst>
          </p:cNvPr>
          <p:cNvSpPr>
            <a:spLocks noGrp="1"/>
          </p:cNvSpPr>
          <p:nvPr>
            <p:ph type="title"/>
          </p:nvPr>
        </p:nvSpPr>
        <p:spPr/>
        <p:txBody>
          <a:bodyPr>
            <a:normAutofit fontScale="90000"/>
          </a:bodyPr>
          <a:lstStyle/>
          <a:p>
            <a:r>
              <a:rPr lang="ja-JP" altLang="en-US" dirty="0"/>
              <a:t>システム概要</a:t>
            </a:r>
            <a:endParaRPr lang="ja-JP" altLang="en-US" dirty="0">
              <a:effectLst/>
            </a:endParaRPr>
          </a:p>
        </p:txBody>
      </p:sp>
      <p:sp>
        <p:nvSpPr>
          <p:cNvPr id="15" name="テキスト ボックス 14">
            <a:extLst>
              <a:ext uri="{FF2B5EF4-FFF2-40B4-BE49-F238E27FC236}">
                <a16:creationId xmlns:a16="http://schemas.microsoft.com/office/drawing/2014/main" id="{31146067-738F-BD89-8B26-0CEF4CF605C4}"/>
              </a:ext>
            </a:extLst>
          </p:cNvPr>
          <p:cNvSpPr txBox="1"/>
          <p:nvPr/>
        </p:nvSpPr>
        <p:spPr>
          <a:xfrm>
            <a:off x="414336" y="782995"/>
            <a:ext cx="11490793"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r>
              <a:rPr kumimoji="1" lang="ja-JP" altLang="en-US" sz="1600" dirty="0">
                <a:latin typeface="Yu Gothic UI" panose="020B0500000000000000" pitchFamily="50" charset="-128"/>
                <a:ea typeface="Yu Gothic UI" panose="020B0500000000000000" pitchFamily="50" charset="-128"/>
              </a:rPr>
              <a:t>システム要件の再確認</a:t>
            </a:r>
            <a:r>
              <a:rPr kumimoji="1" lang="en-US" altLang="ja-JP" sz="16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オンライン編集</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複数ファイルをユーザローカルへ指定場所にウンロード</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添付ファイルの内容に指定キーワードの検索</a:t>
            </a:r>
            <a:endParaRPr kumimoji="1" lang="en-US" altLang="ja-JP" sz="1600" dirty="0">
              <a:latin typeface="Yu Gothic UI" panose="020B0500000000000000" pitchFamily="50" charset="-128"/>
              <a:ea typeface="Yu Gothic UI" panose="020B0500000000000000" pitchFamily="50" charset="-128"/>
            </a:endParaRPr>
          </a:p>
          <a:p>
            <a:r>
              <a:rPr lang="ja-JP" altLang="en-US" sz="1600" dirty="0">
                <a:latin typeface="Yu Gothic UI" panose="020B0500000000000000" pitchFamily="50" charset="-128"/>
                <a:ea typeface="Yu Gothic UI" panose="020B0500000000000000" pitchFamily="50" charset="-128"/>
              </a:rPr>
              <a:t>システムは</a:t>
            </a:r>
            <a:r>
              <a:rPr lang="en-US" altLang="ja-JP" sz="1600" dirty="0">
                <a:latin typeface="Yu Gothic UI" panose="020B0500000000000000" pitchFamily="50" charset="-128"/>
                <a:ea typeface="Yu Gothic UI" panose="020B0500000000000000" pitchFamily="50" charset="-128"/>
              </a:rPr>
              <a:t>Microsoft Power Platform</a:t>
            </a:r>
            <a:r>
              <a:rPr lang="ja-JP" altLang="en-US" sz="1600" dirty="0">
                <a:latin typeface="Yu Gothic UI" panose="020B0500000000000000" pitchFamily="50" charset="-128"/>
                <a:ea typeface="Yu Gothic UI" panose="020B0500000000000000" pitchFamily="50" charset="-128"/>
              </a:rPr>
              <a:t>を基盤とし、クラウドベースで構築。</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フロントエンド</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PowerApps Canvas App</a:t>
            </a:r>
            <a:r>
              <a:rPr lang="ja-JP" altLang="en-US" sz="1600" dirty="0">
                <a:latin typeface="Yu Gothic UI" panose="020B0500000000000000" pitchFamily="50" charset="-128"/>
                <a:ea typeface="Yu Gothic UI" panose="020B0500000000000000" pitchFamily="50" charset="-128"/>
              </a:rPr>
              <a:t>または</a:t>
            </a:r>
            <a:r>
              <a:rPr lang="en-US" altLang="ja-JP" sz="1600" dirty="0">
                <a:latin typeface="Yu Gothic UI" panose="020B0500000000000000" pitchFamily="50" charset="-128"/>
                <a:ea typeface="Yu Gothic UI" panose="020B0500000000000000" pitchFamily="50" charset="-128"/>
              </a:rPr>
              <a:t>Model-Driven App</a:t>
            </a:r>
            <a:r>
              <a:rPr lang="ja-JP" altLang="en-US" sz="1600" dirty="0">
                <a:latin typeface="Yu Gothic UI" panose="020B0500000000000000" pitchFamily="50" charset="-128"/>
                <a:ea typeface="Yu Gothic UI" panose="020B0500000000000000" pitchFamily="50" charset="-128"/>
              </a:rPr>
              <a:t>を使用。</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ユーザーインターフェースとして、伝票の作成</a:t>
            </a:r>
            <a:r>
              <a:rPr lang="en-US" altLang="ja-JP"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閲覧</a:t>
            </a:r>
            <a:r>
              <a:rPr lang="en-US" altLang="ja-JP"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編集画面を提供。</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データベース</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SQL Server</a:t>
            </a:r>
            <a:r>
              <a:rPr lang="ja-JP" altLang="en-US" sz="1600" dirty="0">
                <a:latin typeface="Yu Gothic UI" panose="020B0500000000000000" pitchFamily="50" charset="-128"/>
                <a:ea typeface="Yu Gothic UI" panose="020B0500000000000000" pitchFamily="50" charset="-128"/>
              </a:rPr>
              <a:t>をメインのデータストレージとして使用。</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伝票のメタデータ（伝票</a:t>
            </a:r>
            <a:r>
              <a:rPr lang="en-US" altLang="ja-JP" sz="1600" dirty="0">
                <a:latin typeface="Yu Gothic UI" panose="020B0500000000000000" pitchFamily="50" charset="-128"/>
                <a:ea typeface="Yu Gothic UI" panose="020B0500000000000000" pitchFamily="50" charset="-128"/>
              </a:rPr>
              <a:t>ID</a:t>
            </a:r>
            <a:r>
              <a:rPr lang="ja-JP" altLang="en-US" sz="1600" dirty="0">
                <a:latin typeface="Yu Gothic UI" panose="020B0500000000000000" pitchFamily="50" charset="-128"/>
                <a:ea typeface="Yu Gothic UI" panose="020B0500000000000000" pitchFamily="50" charset="-128"/>
              </a:rPr>
              <a:t>、日付、ステータスなど）を格納。</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と連携し、</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からアクセス可能。</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ファイルストレージ</a:t>
            </a:r>
            <a:r>
              <a:rPr lang="en-US" altLang="ja-JP" sz="1600" dirty="0">
                <a:latin typeface="Yu Gothic UI" panose="020B0500000000000000" pitchFamily="50" charset="-128"/>
                <a:ea typeface="Yu Gothic UI" panose="020B0500000000000000" pitchFamily="50" charset="-128"/>
              </a:rPr>
              <a:t>: </a:t>
            </a:r>
            <a:r>
              <a:rPr lang="ja-JP" altLang="en-US" sz="1600" dirty="0">
                <a:latin typeface="Yu Gothic UI" panose="020B0500000000000000" pitchFamily="50" charset="-128"/>
                <a:ea typeface="Yu Gothic UI" panose="020B0500000000000000" pitchFamily="50" charset="-128"/>
              </a:rPr>
              <a:t>添付ファイル（</a:t>
            </a:r>
            <a:r>
              <a:rPr lang="en-US" altLang="ja-JP" sz="1600" dirty="0">
                <a:latin typeface="Yu Gothic UI" panose="020B0500000000000000" pitchFamily="50" charset="-128"/>
                <a:ea typeface="Yu Gothic UI" panose="020B0500000000000000" pitchFamily="50" charset="-128"/>
              </a:rPr>
              <a:t>Office</a:t>
            </a:r>
            <a:r>
              <a:rPr lang="ja-JP" altLang="en-US" sz="1600" dirty="0">
                <a:latin typeface="Yu Gothic UI" panose="020B0500000000000000" pitchFamily="50" charset="-128"/>
                <a:ea typeface="Yu Gothic UI" panose="020B0500000000000000" pitchFamily="50" charset="-128"/>
              </a:rPr>
              <a:t>ファイル、</a:t>
            </a:r>
            <a:r>
              <a:rPr lang="en-US" altLang="ja-JP" sz="1600" dirty="0">
                <a:latin typeface="Yu Gothic UI" panose="020B0500000000000000" pitchFamily="50" charset="-128"/>
                <a:ea typeface="Yu Gothic UI" panose="020B0500000000000000" pitchFamily="50" charset="-128"/>
              </a:rPr>
              <a:t>PDF</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または</a:t>
            </a: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に保存。</a:t>
            </a:r>
            <a:endParaRPr lang="en-US" altLang="ja-JP" sz="16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を選択した場合、容量制限とパフォーマンスを考慮（</a:t>
            </a:r>
            <a:r>
              <a:rPr lang="en-US" altLang="ja-JP" sz="1600" dirty="0">
                <a:latin typeface="Yu Gothic UI" panose="020B0500000000000000" pitchFamily="50" charset="-128"/>
                <a:ea typeface="Yu Gothic UI" panose="020B0500000000000000" pitchFamily="50" charset="-128"/>
              </a:rPr>
              <a:t>Dataverse</a:t>
            </a:r>
            <a:r>
              <a:rPr lang="ja-JP" altLang="en-US" sz="1600" dirty="0">
                <a:latin typeface="Yu Gothic UI" panose="020B0500000000000000" pitchFamily="50" charset="-128"/>
                <a:ea typeface="Yu Gothic UI" panose="020B0500000000000000" pitchFamily="50" charset="-128"/>
              </a:rPr>
              <a:t>のファイル列を使用）。</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ワークフロー</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Power Automate</a:t>
            </a:r>
            <a:r>
              <a:rPr lang="ja-JP" altLang="en-US" sz="1600" dirty="0">
                <a:latin typeface="Yu Gothic UI" panose="020B0500000000000000" pitchFamily="50" charset="-128"/>
                <a:ea typeface="Yu Gothic UI" panose="020B0500000000000000" pitchFamily="50" charset="-128"/>
              </a:rPr>
              <a:t>で自動化（例</a:t>
            </a:r>
            <a:r>
              <a:rPr lang="en-US" altLang="ja-JP" sz="1600" dirty="0">
                <a:latin typeface="Yu Gothic UI" panose="020B0500000000000000" pitchFamily="50" charset="-128"/>
                <a:ea typeface="Yu Gothic UI" panose="020B0500000000000000" pitchFamily="50" charset="-128"/>
              </a:rPr>
              <a:t>: </a:t>
            </a:r>
            <a:r>
              <a:rPr lang="ja-JP" altLang="en-US" sz="1600" dirty="0">
                <a:latin typeface="Yu Gothic UI" panose="020B0500000000000000" pitchFamily="50" charset="-128"/>
                <a:ea typeface="Yu Gothic UI" panose="020B0500000000000000" pitchFamily="50" charset="-128"/>
              </a:rPr>
              <a:t>ファイル編集後の同期、伝票の承認プロセス）。</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600" dirty="0">
                <a:latin typeface="Yu Gothic UI" panose="020B0500000000000000" pitchFamily="50" charset="-128"/>
                <a:ea typeface="Yu Gothic UI" panose="020B0500000000000000" pitchFamily="50" charset="-128"/>
              </a:rPr>
              <a:t>セキュリティ</a:t>
            </a:r>
            <a:r>
              <a:rPr lang="en-US" altLang="ja-JP" sz="16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Microsoft Entra ID</a:t>
            </a:r>
            <a:r>
              <a:rPr lang="ja-JP" altLang="en-US" sz="1600" dirty="0">
                <a:latin typeface="Yu Gothic UI" panose="020B0500000000000000" pitchFamily="50" charset="-128"/>
                <a:ea typeface="Yu Gothic UI" panose="020B0500000000000000" pitchFamily="50" charset="-128"/>
              </a:rPr>
              <a:t>（旧</a:t>
            </a:r>
            <a:r>
              <a:rPr lang="en-US" altLang="ja-JP" sz="1600" dirty="0">
                <a:latin typeface="Yu Gothic UI" panose="020B0500000000000000" pitchFamily="50" charset="-128"/>
                <a:ea typeface="Yu Gothic UI" panose="020B0500000000000000" pitchFamily="50" charset="-128"/>
              </a:rPr>
              <a:t>Azure AD</a:t>
            </a:r>
            <a:r>
              <a:rPr lang="ja-JP" altLang="en-US" sz="1600" dirty="0">
                <a:latin typeface="Yu Gothic UI" panose="020B0500000000000000" pitchFamily="50" charset="-128"/>
                <a:ea typeface="Yu Gothic UI" panose="020B0500000000000000" pitchFamily="50" charset="-128"/>
              </a:rPr>
              <a:t>）で認証。ロールベースアクセス制御（</a:t>
            </a:r>
            <a:r>
              <a:rPr lang="en-US" altLang="ja-JP" sz="1600" dirty="0">
                <a:latin typeface="Yu Gothic UI" panose="020B0500000000000000" pitchFamily="50" charset="-128"/>
                <a:ea typeface="Yu Gothic UI" panose="020B0500000000000000" pitchFamily="50" charset="-128"/>
              </a:rPr>
              <a:t>RBAC</a:t>
            </a:r>
            <a:r>
              <a:rPr lang="ja-JP" altLang="en-US" sz="1600" dirty="0">
                <a:latin typeface="Yu Gothic UI" panose="020B0500000000000000" pitchFamily="50" charset="-128"/>
                <a:ea typeface="Yu Gothic UI" panose="020B0500000000000000" pitchFamily="50" charset="-128"/>
              </a:rPr>
              <a:t>）を適用。</a:t>
            </a:r>
            <a:endParaRPr lang="en-US" altLang="ja-JP" sz="1600" dirty="0">
              <a:latin typeface="Yu Gothic UI" panose="020B0500000000000000" pitchFamily="50" charset="-128"/>
              <a:ea typeface="Yu Gothic UI" panose="020B0500000000000000" pitchFamily="50" charset="-128"/>
            </a:endParaRPr>
          </a:p>
          <a:p>
            <a:pPr algn="l"/>
            <a:r>
              <a:rPr kumimoji="1" lang="ja-JP" altLang="en-US" sz="1600" dirty="0">
                <a:latin typeface="Yu Gothic UI" panose="020B0500000000000000" pitchFamily="50" charset="-128"/>
                <a:ea typeface="Yu Gothic UI" panose="020B0500000000000000" pitchFamily="50" charset="-128"/>
              </a:rPr>
              <a:t>期待される効果</a:t>
            </a:r>
            <a:r>
              <a:rPr kumimoji="1" lang="en-US" altLang="ja-JP" sz="16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伝票の効率管理、セキュアなファイル扱い、パフォーマンス向上による業務効率化。</a:t>
            </a:r>
            <a:endParaRPr lang="en-US" altLang="ja-JP" sz="1600"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04033D63-4D47-22E3-51E7-FBEFCE9A3AE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244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FFA-E546-9953-A845-EF85CC22D5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100557-DBDE-97B6-FEB7-4756E062B1D9}"/>
              </a:ext>
            </a:extLst>
          </p:cNvPr>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a:t>SharePoint</a:t>
            </a:r>
            <a:r>
              <a:rPr lang="ja-JP" altLang="en-US" sz="2200" dirty="0"/>
              <a:t>保存（案</a:t>
            </a:r>
            <a:r>
              <a:rPr lang="en-US" altLang="ja-JP" sz="2200" dirty="0"/>
              <a:t>A</a:t>
            </a:r>
            <a:r>
              <a:rPr lang="ja-JP" altLang="en-US" sz="2200" dirty="0"/>
              <a:t>、</a:t>
            </a:r>
            <a:r>
              <a:rPr lang="ja-JP" altLang="en-US" sz="2200" dirty="0">
                <a:solidFill>
                  <a:srgbClr val="00B050"/>
                </a:solidFill>
              </a:rPr>
              <a:t>お薦め</a:t>
            </a:r>
            <a:r>
              <a:rPr lang="ja-JP" altLang="en-US" sz="2200" dirty="0"/>
              <a:t>）</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57AAB020-F3DA-A518-AD9B-97CA30520455}"/>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9538681" y="5800728"/>
            <a:ext cx="771118" cy="456744"/>
          </a:xfrm>
        </p:spPr>
      </p:pic>
      <p:pic>
        <p:nvPicPr>
          <p:cNvPr id="7" name="図 6" descr="グラフィカル ユーザー インターフェイス, アプリケーション, テーブル, Excel">
            <a:extLst>
              <a:ext uri="{FF2B5EF4-FFF2-40B4-BE49-F238E27FC236}">
                <a16:creationId xmlns:a16="http://schemas.microsoft.com/office/drawing/2014/main" id="{11AC3BF3-FC55-CF74-D437-C19A765C6DC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1416FFE9-5AE2-CF4D-FA89-0BCD562BFFB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a:extLst>
              <a:ext uri="{FF2B5EF4-FFF2-40B4-BE49-F238E27FC236}">
                <a16:creationId xmlns:a16="http://schemas.microsoft.com/office/drawing/2014/main" id="{B224EA8E-A59C-1382-CE92-44CE505E32C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273500" y="4737544"/>
            <a:ext cx="863933" cy="748800"/>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AD41164F-8C78-311A-4FD1-023AC90B544E}"/>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542600" y="3711590"/>
            <a:ext cx="780290" cy="780290"/>
          </a:xfrm>
          <a:prstGeom prst="rect">
            <a:avLst/>
          </a:prstGeom>
        </p:spPr>
      </p:pic>
      <p:sp>
        <p:nvSpPr>
          <p:cNvPr id="12" name="テキスト ボックス 11">
            <a:extLst>
              <a:ext uri="{FF2B5EF4-FFF2-40B4-BE49-F238E27FC236}">
                <a16:creationId xmlns:a16="http://schemas.microsoft.com/office/drawing/2014/main" id="{E7A3BE2F-02E3-5AD9-9D91-498BC169DC31}"/>
              </a:ext>
            </a:extLst>
          </p:cNvPr>
          <p:cNvSpPr txBox="1"/>
          <p:nvPr/>
        </p:nvSpPr>
        <p:spPr>
          <a:xfrm>
            <a:off x="500484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a:extLst>
              <a:ext uri="{FF2B5EF4-FFF2-40B4-BE49-F238E27FC236}">
                <a16:creationId xmlns:a16="http://schemas.microsoft.com/office/drawing/2014/main" id="{FF8EE204-F355-3509-4DAE-4ECB6E326977}"/>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7250204" y="3711590"/>
            <a:ext cx="780290" cy="780290"/>
          </a:xfrm>
          <a:prstGeom prst="rect">
            <a:avLst/>
          </a:prstGeom>
        </p:spPr>
      </p:pic>
      <p:sp>
        <p:nvSpPr>
          <p:cNvPr id="14" name="テキスト ボックス 13">
            <a:extLst>
              <a:ext uri="{FF2B5EF4-FFF2-40B4-BE49-F238E27FC236}">
                <a16:creationId xmlns:a16="http://schemas.microsoft.com/office/drawing/2014/main" id="{9304F0B4-608A-E7CA-EC9B-C0E7F29E5B30}"/>
              </a:ext>
            </a:extLst>
          </p:cNvPr>
          <p:cNvSpPr txBox="1"/>
          <p:nvPr/>
        </p:nvSpPr>
        <p:spPr>
          <a:xfrm>
            <a:off x="697075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a:extLst>
              <a:ext uri="{FF2B5EF4-FFF2-40B4-BE49-F238E27FC236}">
                <a16:creationId xmlns:a16="http://schemas.microsoft.com/office/drawing/2014/main" id="{4C56E669-4B52-6B84-C29B-5B26942F68DC}"/>
              </a:ext>
            </a:extLst>
          </p:cNvPr>
          <p:cNvPicPr>
            <a:picLocks noChangeAspect="1"/>
          </p:cNvPicPr>
          <p:nvPr/>
        </p:nvPicPr>
        <p:blipFill>
          <a:blip r:embed="rId13"/>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a:extLst>
              <a:ext uri="{FF2B5EF4-FFF2-40B4-BE49-F238E27FC236}">
                <a16:creationId xmlns:a16="http://schemas.microsoft.com/office/drawing/2014/main" id="{4A6C65D1-1CA7-C4CE-A486-078A6644A7E6}"/>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10435160" y="3711590"/>
            <a:ext cx="967810" cy="780290"/>
          </a:xfrm>
          <a:prstGeom prst="rect">
            <a:avLst/>
          </a:prstGeom>
        </p:spPr>
      </p:pic>
      <p:sp>
        <p:nvSpPr>
          <p:cNvPr id="18" name="テキスト ボックス 17">
            <a:extLst>
              <a:ext uri="{FF2B5EF4-FFF2-40B4-BE49-F238E27FC236}">
                <a16:creationId xmlns:a16="http://schemas.microsoft.com/office/drawing/2014/main" id="{CDA2E364-72FE-A846-040E-8F0FFF4E69A5}"/>
              </a:ext>
            </a:extLst>
          </p:cNvPr>
          <p:cNvSpPr txBox="1"/>
          <p:nvPr/>
        </p:nvSpPr>
        <p:spPr>
          <a:xfrm>
            <a:off x="836983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a:extLst>
              <a:ext uri="{FF2B5EF4-FFF2-40B4-BE49-F238E27FC236}">
                <a16:creationId xmlns:a16="http://schemas.microsoft.com/office/drawing/2014/main" id="{A30FEBC1-5FFB-BD79-9D97-48D2EE0EAE64}"/>
              </a:ext>
            </a:extLst>
          </p:cNvPr>
          <p:cNvCxnSpPr>
            <a:cxnSpLocks/>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8D888A9-AEB6-96B2-32A9-8ABB2DA7ED06}"/>
              </a:ext>
            </a:extLst>
          </p:cNvPr>
          <p:cNvCxnSpPr>
            <a:cxnSpLocks/>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F46B63D-5BDD-6CCF-6766-E41F353EB7C0}"/>
              </a:ext>
            </a:extLst>
          </p:cNvPr>
          <p:cNvCxnSpPr>
            <a:cxnSpLocks/>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8387D7B4-6F89-A626-B718-EDE6214FC9E3}"/>
              </a:ext>
            </a:extLst>
          </p:cNvPr>
          <p:cNvCxnSpPr>
            <a:cxnSpLocks/>
            <a:stCxn id="10" idx="3"/>
            <a:endCxn id="1050" idx="1"/>
          </p:cNvCxnSpPr>
          <p:nvPr/>
        </p:nvCxnSpPr>
        <p:spPr>
          <a:xfrm flipV="1">
            <a:off x="413743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5F6B9B3-6505-BD8E-1C02-8DC3E5CA30B2}"/>
              </a:ext>
            </a:extLst>
          </p:cNvPr>
          <p:cNvCxnSpPr>
            <a:cxnSpLocks/>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57F8C63C-C9B5-17CF-F36B-3362B5A06E0D}"/>
              </a:ext>
            </a:extLst>
          </p:cNvPr>
          <p:cNvSpPr txBox="1"/>
          <p:nvPr/>
        </p:nvSpPr>
        <p:spPr>
          <a:xfrm>
            <a:off x="283230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a:extLst>
              <a:ext uri="{FF2B5EF4-FFF2-40B4-BE49-F238E27FC236}">
                <a16:creationId xmlns:a16="http://schemas.microsoft.com/office/drawing/2014/main" id="{39EA8653-3A17-35B7-FD36-07B3544259DE}"/>
              </a:ext>
            </a:extLst>
          </p:cNvPr>
          <p:cNvPicPr>
            <a:picLocks noChangeAspect="1"/>
          </p:cNvPicPr>
          <p:nvPr/>
        </p:nvPicPr>
        <p:blipFill>
          <a:blip r:embed="rId16">
            <a:extLst>
              <a:ext uri="{837473B0-CC2E-450A-ABE3-18F120FF3D39}">
                <a1611:picAttrSrcUrl xmlns:a1611="http://schemas.microsoft.com/office/drawing/2016/11/main" r:id="rId17"/>
              </a:ext>
            </a:extLst>
          </a:blip>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a:extLst>
              <a:ext uri="{FF2B5EF4-FFF2-40B4-BE49-F238E27FC236}">
                <a16:creationId xmlns:a16="http://schemas.microsoft.com/office/drawing/2014/main" id="{782B4BB1-B4E7-4329-7100-893BF28BFEE3}"/>
              </a:ext>
            </a:extLst>
          </p:cNvPr>
          <p:cNvPicPr>
            <a:picLocks noChangeAspect="1"/>
          </p:cNvPicPr>
          <p:nvPr/>
        </p:nvPicPr>
        <p:blipFill>
          <a:blip r:embed="rId18">
            <a:extLst>
              <a:ext uri="{837473B0-CC2E-450A-ABE3-18F120FF3D39}">
                <a1611:picAttrSrcUrl xmlns:a1611="http://schemas.microsoft.com/office/drawing/2016/11/main" r:id="rId19"/>
              </a:ext>
            </a:extLst>
          </a:blip>
          <a:stretch>
            <a:fillRect/>
          </a:stretch>
        </p:blipFill>
        <p:spPr>
          <a:xfrm>
            <a:off x="1150823" y="1493131"/>
            <a:ext cx="771118" cy="753768"/>
          </a:xfrm>
          <a:prstGeom prst="rect">
            <a:avLst/>
          </a:prstGeom>
        </p:spPr>
      </p:pic>
      <p:sp>
        <p:nvSpPr>
          <p:cNvPr id="28" name="テキスト ボックス 27">
            <a:extLst>
              <a:ext uri="{FF2B5EF4-FFF2-40B4-BE49-F238E27FC236}">
                <a16:creationId xmlns:a16="http://schemas.microsoft.com/office/drawing/2014/main" id="{FA8983DE-9E1E-98E2-A398-F04DDECB9E4D}"/>
              </a:ext>
            </a:extLst>
          </p:cNvPr>
          <p:cNvSpPr txBox="1"/>
          <p:nvPr/>
        </p:nvSpPr>
        <p:spPr>
          <a:xfrm>
            <a:off x="1561905" y="1401592"/>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sp>
        <p:nvSpPr>
          <p:cNvPr id="30" name="テキスト ボックス 29">
            <a:extLst>
              <a:ext uri="{FF2B5EF4-FFF2-40B4-BE49-F238E27FC236}">
                <a16:creationId xmlns:a16="http://schemas.microsoft.com/office/drawing/2014/main" id="{08948085-2A86-B44A-78B1-99C84025406F}"/>
              </a:ext>
            </a:extLst>
          </p:cNvPr>
          <p:cNvSpPr txBox="1"/>
          <p:nvPr/>
        </p:nvSpPr>
        <p:spPr>
          <a:xfrm>
            <a:off x="1624819" y="2483201"/>
            <a:ext cx="1057324" cy="577081"/>
          </a:xfrm>
          <a:prstGeom prst="rect">
            <a:avLst/>
          </a:prstGeom>
          <a:noFill/>
        </p:spPr>
        <p:txBody>
          <a:bodyPr wrap="square" rtlCol="0">
            <a:spAutoFit/>
          </a:bodyPr>
          <a:lstStyle/>
          <a:p>
            <a:r>
              <a:rPr kumimoji="1" lang="ja-JP" altLang="en-US" sz="1050" dirty="0"/>
              <a:t>社員、組織、役職リスト</a:t>
            </a:r>
            <a:endParaRPr kumimoji="1" lang="en-US" altLang="ja-JP" sz="1050" dirty="0"/>
          </a:p>
          <a:p>
            <a:r>
              <a:rPr kumimoji="1" lang="ja-JP" altLang="en-US" sz="1050" dirty="0"/>
              <a:t>添付ファイル</a:t>
            </a:r>
          </a:p>
        </p:txBody>
      </p:sp>
      <p:cxnSp>
        <p:nvCxnSpPr>
          <p:cNvPr id="31" name="コネクタ: カギ線 30">
            <a:extLst>
              <a:ext uri="{FF2B5EF4-FFF2-40B4-BE49-F238E27FC236}">
                <a16:creationId xmlns:a16="http://schemas.microsoft.com/office/drawing/2014/main" id="{4BE98811-2CFF-FF3F-FE91-EBA53B9FAE55}"/>
              </a:ext>
            </a:extLst>
          </p:cNvPr>
          <p:cNvCxnSpPr>
            <a:cxnSpLocks/>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59B77D53-8AD4-F785-4DF3-D1BFD0A11DF7}"/>
              </a:ext>
            </a:extLst>
          </p:cNvPr>
          <p:cNvCxnSpPr>
            <a:cxnSpLocks/>
            <a:stCxn id="10" idx="2"/>
            <a:endCxn id="33" idx="2"/>
          </p:cNvCxnSpPr>
          <p:nvPr/>
        </p:nvCxnSpPr>
        <p:spPr>
          <a:xfrm rot="5400000" flipH="1" flipV="1">
            <a:off x="668143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a:extLst>
              <a:ext uri="{FF2B5EF4-FFF2-40B4-BE49-F238E27FC236}">
                <a16:creationId xmlns:a16="http://schemas.microsoft.com/office/drawing/2014/main" id="{F98193D4-AF6B-87ED-6DEB-6D6C5EBF5C41}"/>
              </a:ext>
            </a:extLst>
          </p:cNvPr>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7EEAA57A-A266-E051-6E66-E9528AE0715D}"/>
              </a:ext>
            </a:extLst>
          </p:cNvPr>
          <p:cNvSpPr txBox="1"/>
          <p:nvPr/>
        </p:nvSpPr>
        <p:spPr>
          <a:xfrm>
            <a:off x="597336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588147A-92AF-C0E4-FE09-DE54A25D60C3}"/>
              </a:ext>
            </a:extLst>
          </p:cNvPr>
          <p:cNvPicPr>
            <a:picLocks noChangeAspect="1"/>
          </p:cNvPicPr>
          <p:nvPr/>
        </p:nvPicPr>
        <p:blipFill>
          <a:blip r:embed="rId20">
            <a:extLst>
              <a:ext uri="{837473B0-CC2E-450A-ABE3-18F120FF3D39}">
                <a1611:picAttrSrcUrl xmlns:a1611="http://schemas.microsoft.com/office/drawing/2016/11/main" r:id="rId21"/>
              </a:ext>
            </a:extLst>
          </a:blip>
          <a:stretch>
            <a:fillRect/>
          </a:stretch>
        </p:blipFill>
        <p:spPr>
          <a:xfrm>
            <a:off x="1213426" y="3903349"/>
            <a:ext cx="642168" cy="789867"/>
          </a:xfrm>
          <a:prstGeom prst="rect">
            <a:avLst/>
          </a:prstGeom>
        </p:spPr>
      </p:pic>
      <p:cxnSp>
        <p:nvCxnSpPr>
          <p:cNvPr id="39" name="直線コネクタ 38">
            <a:extLst>
              <a:ext uri="{FF2B5EF4-FFF2-40B4-BE49-F238E27FC236}">
                <a16:creationId xmlns:a16="http://schemas.microsoft.com/office/drawing/2014/main" id="{D39B6D92-1B73-1434-10B2-C5A1575C5716}"/>
              </a:ext>
            </a:extLst>
          </p:cNvPr>
          <p:cNvCxnSpPr>
            <a:cxnSpLocks/>
          </p:cNvCxnSpPr>
          <p:nvPr/>
        </p:nvCxnSpPr>
        <p:spPr>
          <a:xfrm>
            <a:off x="849612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2DB6BE87-7858-6994-A037-A7C9BA496BD2}"/>
              </a:ext>
            </a:extLst>
          </p:cNvPr>
          <p:cNvPicPr>
            <a:picLocks noChangeAspect="1"/>
          </p:cNvPicPr>
          <p:nvPr/>
        </p:nvPicPr>
        <p:blipFill>
          <a:blip r:embed="rId22">
            <a:extLst>
              <a:ext uri="{837473B0-CC2E-450A-ABE3-18F120FF3D39}">
                <a1611:picAttrSrcUrl xmlns:a1611="http://schemas.microsoft.com/office/drawing/2016/11/main" r:id="rId23"/>
              </a:ext>
            </a:extLst>
          </a:blip>
          <a:stretch>
            <a:fillRect/>
          </a:stretch>
        </p:blipFill>
        <p:spPr>
          <a:xfrm flipH="1">
            <a:off x="8659290" y="5996710"/>
            <a:ext cx="879391" cy="494658"/>
          </a:xfrm>
          <a:prstGeom prst="rect">
            <a:avLst/>
          </a:prstGeom>
        </p:spPr>
      </p:pic>
      <p:pic>
        <p:nvPicPr>
          <p:cNvPr id="41" name="図 40">
            <a:extLst>
              <a:ext uri="{FF2B5EF4-FFF2-40B4-BE49-F238E27FC236}">
                <a16:creationId xmlns:a16="http://schemas.microsoft.com/office/drawing/2014/main" id="{7185C32A-C688-93CB-986E-C48F0EF02EF1}"/>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flipH="1">
            <a:off x="9051545" y="2214310"/>
            <a:ext cx="820738" cy="430887"/>
          </a:xfrm>
          <a:prstGeom prst="rect">
            <a:avLst/>
          </a:prstGeom>
        </p:spPr>
      </p:pic>
      <p:sp>
        <p:nvSpPr>
          <p:cNvPr id="42" name="テキスト ボックス 41">
            <a:extLst>
              <a:ext uri="{FF2B5EF4-FFF2-40B4-BE49-F238E27FC236}">
                <a16:creationId xmlns:a16="http://schemas.microsoft.com/office/drawing/2014/main" id="{4514E33A-924B-B6C5-2927-CB98CD967C38}"/>
              </a:ext>
            </a:extLst>
          </p:cNvPr>
          <p:cNvSpPr txBox="1"/>
          <p:nvPr/>
        </p:nvSpPr>
        <p:spPr>
          <a:xfrm>
            <a:off x="945779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a:extLst>
              <a:ext uri="{FF2B5EF4-FFF2-40B4-BE49-F238E27FC236}">
                <a16:creationId xmlns:a16="http://schemas.microsoft.com/office/drawing/2014/main" id="{12AC6981-78EA-FCB0-0754-472A0C66D0C1}"/>
              </a:ext>
            </a:extLst>
          </p:cNvPr>
          <p:cNvSpPr txBox="1"/>
          <p:nvPr/>
        </p:nvSpPr>
        <p:spPr>
          <a:xfrm>
            <a:off x="879644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a:extLst>
              <a:ext uri="{FF2B5EF4-FFF2-40B4-BE49-F238E27FC236}">
                <a16:creationId xmlns:a16="http://schemas.microsoft.com/office/drawing/2014/main" id="{A325B275-2454-CF7B-AE30-834598BF7758}"/>
              </a:ext>
            </a:extLst>
          </p:cNvPr>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A7FA27D3-523D-DE90-F7AE-07852447E0CB}"/>
              </a:ext>
            </a:extLst>
          </p:cNvPr>
          <p:cNvCxnSpPr>
            <a:cxnSpLocks/>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50158352-E3CB-D92A-A51B-A37F5A9FFE3D}"/>
              </a:ext>
            </a:extLst>
          </p:cNvPr>
          <p:cNvCxnSpPr>
            <a:cxnSpLocks/>
            <a:stCxn id="51" idx="3"/>
            <a:endCxn id="48" idx="1"/>
          </p:cNvCxnSpPr>
          <p:nvPr/>
        </p:nvCxnSpPr>
        <p:spPr>
          <a:xfrm flipV="1">
            <a:off x="413628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a:extLst>
              <a:ext uri="{FF2B5EF4-FFF2-40B4-BE49-F238E27FC236}">
                <a16:creationId xmlns:a16="http://schemas.microsoft.com/office/drawing/2014/main" id="{9BEC41DD-7E36-A3BC-93EE-CD133995A06C}"/>
              </a:ext>
            </a:extLst>
          </p:cNvPr>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a:extLst>
              <a:ext uri="{FF2B5EF4-FFF2-40B4-BE49-F238E27FC236}">
                <a16:creationId xmlns:a16="http://schemas.microsoft.com/office/drawing/2014/main" id="{813DD080-385A-94A5-D735-8842905B5D10}"/>
              </a:ext>
            </a:extLst>
          </p:cNvPr>
          <p:cNvSpPr/>
          <p:nvPr/>
        </p:nvSpPr>
        <p:spPr>
          <a:xfrm>
            <a:off x="408751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a:extLst>
              <a:ext uri="{FF2B5EF4-FFF2-40B4-BE49-F238E27FC236}">
                <a16:creationId xmlns:a16="http://schemas.microsoft.com/office/drawing/2014/main" id="{720895AC-644D-1D51-5027-168071E28A36}"/>
              </a:ext>
            </a:extLst>
          </p:cNvPr>
          <p:cNvCxnSpPr>
            <a:cxnSpLocks/>
            <a:stCxn id="49" idx="3"/>
          </p:cNvCxnSpPr>
          <p:nvPr/>
        </p:nvCxnSpPr>
        <p:spPr>
          <a:xfrm>
            <a:off x="413628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a:extLst>
              <a:ext uri="{FF2B5EF4-FFF2-40B4-BE49-F238E27FC236}">
                <a16:creationId xmlns:a16="http://schemas.microsoft.com/office/drawing/2014/main" id="{CF93342C-2022-EAAC-AC79-2725996B6D93}"/>
              </a:ext>
            </a:extLst>
          </p:cNvPr>
          <p:cNvSpPr/>
          <p:nvPr/>
        </p:nvSpPr>
        <p:spPr>
          <a:xfrm>
            <a:off x="408752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a:extLst>
              <a:ext uri="{FF2B5EF4-FFF2-40B4-BE49-F238E27FC236}">
                <a16:creationId xmlns:a16="http://schemas.microsoft.com/office/drawing/2014/main" id="{00EC65FC-BEE9-AC1F-A313-033057983D7A}"/>
              </a:ext>
            </a:extLst>
          </p:cNvPr>
          <p:cNvCxnSpPr>
            <a:cxnSpLocks/>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a:extLst>
              <a:ext uri="{FF2B5EF4-FFF2-40B4-BE49-F238E27FC236}">
                <a16:creationId xmlns:a16="http://schemas.microsoft.com/office/drawing/2014/main" id="{33C0E775-F9DA-68AC-9E49-03A72D8BD64B}"/>
              </a:ext>
            </a:extLst>
          </p:cNvPr>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D7784BB2-F87B-807A-4B83-23C13EEF3413}"/>
              </a:ext>
            </a:extLst>
          </p:cNvPr>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a:extLst>
              <a:ext uri="{FF2B5EF4-FFF2-40B4-BE49-F238E27FC236}">
                <a16:creationId xmlns:a16="http://schemas.microsoft.com/office/drawing/2014/main" id="{B73584D5-C64C-2CAF-10D9-8CA03F626738}"/>
              </a:ext>
            </a:extLst>
          </p:cNvPr>
          <p:cNvSpPr txBox="1"/>
          <p:nvPr/>
        </p:nvSpPr>
        <p:spPr>
          <a:xfrm>
            <a:off x="862241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a:extLst>
              <a:ext uri="{FF2B5EF4-FFF2-40B4-BE49-F238E27FC236}">
                <a16:creationId xmlns:a16="http://schemas.microsoft.com/office/drawing/2014/main" id="{B63DD919-1D9A-FEC0-3ABB-6DBE7BD7655E}"/>
              </a:ext>
            </a:extLst>
          </p:cNvPr>
          <p:cNvSpPr txBox="1"/>
          <p:nvPr/>
        </p:nvSpPr>
        <p:spPr>
          <a:xfrm>
            <a:off x="1016432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a:extLst>
              <a:ext uri="{FF2B5EF4-FFF2-40B4-BE49-F238E27FC236}">
                <a16:creationId xmlns:a16="http://schemas.microsoft.com/office/drawing/2014/main" id="{E75E1F98-0E98-CB03-26D1-8CA68FEFE3A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BDC4931-F3B6-364F-6168-B48E41AD308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a:extLst>
              <a:ext uri="{FF2B5EF4-FFF2-40B4-BE49-F238E27FC236}">
                <a16:creationId xmlns:a16="http://schemas.microsoft.com/office/drawing/2014/main" id="{2856CFBA-E905-B490-4EC5-D1F56E4C40C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a:extLst>
              <a:ext uri="{FF2B5EF4-FFF2-40B4-BE49-F238E27FC236}">
                <a16:creationId xmlns:a16="http://schemas.microsoft.com/office/drawing/2014/main" id="{FC149374-AC82-8E98-E750-0BFAEC9C485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a:extLst>
              <a:ext uri="{FF2B5EF4-FFF2-40B4-BE49-F238E27FC236}">
                <a16:creationId xmlns:a16="http://schemas.microsoft.com/office/drawing/2014/main" id="{1773C5EE-7C28-20CE-27A3-E2943A51273C}"/>
              </a:ext>
            </a:extLst>
          </p:cNvPr>
          <p:cNvSpPr txBox="1"/>
          <p:nvPr/>
        </p:nvSpPr>
        <p:spPr>
          <a:xfrm>
            <a:off x="9111245" y="297721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a:extLst>
              <a:ext uri="{FF2B5EF4-FFF2-40B4-BE49-F238E27FC236}">
                <a16:creationId xmlns:a16="http://schemas.microsoft.com/office/drawing/2014/main" id="{9B36D913-99CA-A4C7-3864-C3318BB3C0F6}"/>
              </a:ext>
            </a:extLst>
          </p:cNvPr>
          <p:cNvCxnSpPr>
            <a:cxnSpLocks/>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a:extLst>
              <a:ext uri="{FF2B5EF4-FFF2-40B4-BE49-F238E27FC236}">
                <a16:creationId xmlns:a16="http://schemas.microsoft.com/office/drawing/2014/main" id="{7DAA91D3-74BA-36C9-2DE6-E8377D757858}"/>
              </a:ext>
            </a:extLst>
          </p:cNvPr>
          <p:cNvSpPr txBox="1"/>
          <p:nvPr/>
        </p:nvSpPr>
        <p:spPr>
          <a:xfrm>
            <a:off x="44029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sp>
        <p:nvSpPr>
          <p:cNvPr id="1036" name="テキスト ボックス 1035">
            <a:extLst>
              <a:ext uri="{FF2B5EF4-FFF2-40B4-BE49-F238E27FC236}">
                <a16:creationId xmlns:a16="http://schemas.microsoft.com/office/drawing/2014/main" id="{9A39DA81-3910-84B4-E063-830374BF5005}"/>
              </a:ext>
            </a:extLst>
          </p:cNvPr>
          <p:cNvSpPr txBox="1"/>
          <p:nvPr/>
        </p:nvSpPr>
        <p:spPr>
          <a:xfrm>
            <a:off x="231875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a:extLst>
              <a:ext uri="{FF2B5EF4-FFF2-40B4-BE49-F238E27FC236}">
                <a16:creationId xmlns:a16="http://schemas.microsoft.com/office/drawing/2014/main" id="{7820058C-7D16-6252-9668-1C111C80B579}"/>
              </a:ext>
            </a:extLst>
          </p:cNvPr>
          <p:cNvCxnSpPr>
            <a:cxnSpLocks/>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a:extLst>
              <a:ext uri="{FF2B5EF4-FFF2-40B4-BE49-F238E27FC236}">
                <a16:creationId xmlns:a16="http://schemas.microsoft.com/office/drawing/2014/main" id="{1ABF3E8E-5CC0-055F-BDB7-78107EF66409}"/>
              </a:ext>
            </a:extLst>
          </p:cNvPr>
          <p:cNvCxnSpPr>
            <a:cxnSpLocks/>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a:extLst>
              <a:ext uri="{FF2B5EF4-FFF2-40B4-BE49-F238E27FC236}">
                <a16:creationId xmlns:a16="http://schemas.microsoft.com/office/drawing/2014/main" id="{F38E556D-DDC5-78F0-315C-5EF20C19B3CC}"/>
              </a:ext>
            </a:extLst>
          </p:cNvPr>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a:extLst>
              <a:ext uri="{FF2B5EF4-FFF2-40B4-BE49-F238E27FC236}">
                <a16:creationId xmlns:a16="http://schemas.microsoft.com/office/drawing/2014/main" id="{BA1C8D98-7EC4-A3F6-DDE5-4B0BDB94DCF2}"/>
              </a:ext>
            </a:extLst>
          </p:cNvPr>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a:extLst>
              <a:ext uri="{FF2B5EF4-FFF2-40B4-BE49-F238E27FC236}">
                <a16:creationId xmlns:a16="http://schemas.microsoft.com/office/drawing/2014/main" id="{C7D94F76-226B-99BE-0FB2-5EAD289D3E01}"/>
              </a:ext>
            </a:extLst>
          </p:cNvPr>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a:extLst>
              <a:ext uri="{FF2B5EF4-FFF2-40B4-BE49-F238E27FC236}">
                <a16:creationId xmlns:a16="http://schemas.microsoft.com/office/drawing/2014/main" id="{79EEAFAE-4D14-D61F-D890-CBB4AAC596EB}"/>
              </a:ext>
            </a:extLst>
          </p:cNvPr>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a:extLst>
              <a:ext uri="{FF2B5EF4-FFF2-40B4-BE49-F238E27FC236}">
                <a16:creationId xmlns:a16="http://schemas.microsoft.com/office/drawing/2014/main" id="{A9D8289D-22FE-E92F-9467-C8698BA99F52}"/>
              </a:ext>
            </a:extLst>
          </p:cNvPr>
          <p:cNvSpPr txBox="1"/>
          <p:nvPr/>
        </p:nvSpPr>
        <p:spPr>
          <a:xfrm>
            <a:off x="435659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a:extLst>
              <a:ext uri="{FF2B5EF4-FFF2-40B4-BE49-F238E27FC236}">
                <a16:creationId xmlns:a16="http://schemas.microsoft.com/office/drawing/2014/main" id="{90B65539-64F1-F0DE-F3AD-0CD1F976AFF6}"/>
              </a:ext>
            </a:extLst>
          </p:cNvPr>
          <p:cNvSpPr txBox="1"/>
          <p:nvPr/>
        </p:nvSpPr>
        <p:spPr>
          <a:xfrm>
            <a:off x="7133721" y="548664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sp>
        <p:nvSpPr>
          <p:cNvPr id="4" name="フローチャート: 判断 3">
            <a:extLst>
              <a:ext uri="{FF2B5EF4-FFF2-40B4-BE49-F238E27FC236}">
                <a16:creationId xmlns:a16="http://schemas.microsoft.com/office/drawing/2014/main" id="{14F25704-532A-04DC-C537-24BDD326A095}"/>
              </a:ext>
            </a:extLst>
          </p:cNvPr>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a:extLst>
              <a:ext uri="{FF2B5EF4-FFF2-40B4-BE49-F238E27FC236}">
                <a16:creationId xmlns:a16="http://schemas.microsoft.com/office/drawing/2014/main" id="{CCA3C9D8-3F82-4BB5-4367-9C8F0D27D37E}"/>
              </a:ext>
            </a:extLst>
          </p:cNvPr>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a:extLst>
              <a:ext uri="{FF2B5EF4-FFF2-40B4-BE49-F238E27FC236}">
                <a16:creationId xmlns:a16="http://schemas.microsoft.com/office/drawing/2014/main" id="{83F0061B-A463-A56E-1291-DD40B660E252}"/>
              </a:ext>
            </a:extLst>
          </p:cNvPr>
          <p:cNvCxnSpPr>
            <a:cxnSpLocks/>
            <a:stCxn id="1025" idx="2"/>
            <a:endCxn id="4" idx="1"/>
          </p:cNvCxnSpPr>
          <p:nvPr/>
        </p:nvCxnSpPr>
        <p:spPr>
          <a:xfrm rot="16200000" flipH="1">
            <a:off x="1819718" y="2089093"/>
            <a:ext cx="1034861" cy="1346434"/>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916082B3-7AA3-0E48-EA3E-F0BCC364D3C7}"/>
              </a:ext>
            </a:extLst>
          </p:cNvPr>
          <p:cNvCxnSpPr>
            <a:cxnSpLocks/>
            <a:stCxn id="27" idx="2"/>
            <a:endCxn id="38" idx="0"/>
          </p:cNvCxnSpPr>
          <p:nvPr/>
        </p:nvCxnSpPr>
        <p:spPr>
          <a:xfrm rot="5400000">
            <a:off x="707221" y="3074188"/>
            <a:ext cx="1656450" cy="1872"/>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a:extLst>
              <a:ext uri="{FF2B5EF4-FFF2-40B4-BE49-F238E27FC236}">
                <a16:creationId xmlns:a16="http://schemas.microsoft.com/office/drawing/2014/main" id="{0917DABB-7625-16D8-9E1E-0FC0953552C7}"/>
              </a:ext>
            </a:extLst>
          </p:cNvPr>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a:extLst>
              <a:ext uri="{FF2B5EF4-FFF2-40B4-BE49-F238E27FC236}">
                <a16:creationId xmlns:a16="http://schemas.microsoft.com/office/drawing/2014/main" id="{BBA0265E-2D7A-DF08-7241-BD58A50271C1}"/>
              </a:ext>
            </a:extLst>
          </p:cNvPr>
          <p:cNvCxnSpPr>
            <a:cxnSpLocks/>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0" name="正方形/長方形 1069">
            <a:extLst>
              <a:ext uri="{FF2B5EF4-FFF2-40B4-BE49-F238E27FC236}">
                <a16:creationId xmlns:a16="http://schemas.microsoft.com/office/drawing/2014/main" id="{5FDDEA8F-B970-FB3C-A96E-C324277E5296}"/>
              </a:ext>
            </a:extLst>
          </p:cNvPr>
          <p:cNvSpPr/>
          <p:nvPr/>
        </p:nvSpPr>
        <p:spPr>
          <a:xfrm>
            <a:off x="3609" y="6544018"/>
            <a:ext cx="2362063" cy="31690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この案がお薦め</a:t>
            </a:r>
          </a:p>
        </p:txBody>
      </p:sp>
      <p:sp>
        <p:nvSpPr>
          <p:cNvPr id="1035" name="四角形: 角を丸くする 1034">
            <a:extLst>
              <a:ext uri="{FF2B5EF4-FFF2-40B4-BE49-F238E27FC236}">
                <a16:creationId xmlns:a16="http://schemas.microsoft.com/office/drawing/2014/main" id="{929FC4FA-022C-28B5-3A61-EB7A9A42150D}"/>
              </a:ext>
            </a:extLst>
          </p:cNvPr>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377679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62C72-F1E6-45C0-5C29-8148B43A8B3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C05D1F-F6CB-BE71-2AF9-0A598C5634C3}"/>
              </a:ext>
            </a:extLst>
          </p:cNvPr>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err="1"/>
              <a:t>Dataverser</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a:extLst>
              <a:ext uri="{FF2B5EF4-FFF2-40B4-BE49-F238E27FC236}">
                <a16:creationId xmlns:a16="http://schemas.microsoft.com/office/drawing/2014/main" id="{1267B3EA-B6C2-0635-3FE9-BB029A620030}"/>
              </a:ext>
            </a:extLst>
          </p:cNvPr>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DAB4AD94-A4AD-BB93-EA09-31A68688D1ED}"/>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a:extLst>
              <a:ext uri="{FF2B5EF4-FFF2-40B4-BE49-F238E27FC236}">
                <a16:creationId xmlns:a16="http://schemas.microsoft.com/office/drawing/2014/main" id="{78FA1422-14A6-B4DF-434A-5DB3A4F774A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a:extLst>
              <a:ext uri="{FF2B5EF4-FFF2-40B4-BE49-F238E27FC236}">
                <a16:creationId xmlns:a16="http://schemas.microsoft.com/office/drawing/2014/main" id="{EAD112BA-3D6C-AA8C-8D30-D56412B9DF7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1189414" y="5799654"/>
            <a:ext cx="899975" cy="444385"/>
          </a:xfrm>
          <a:prstGeom prst="rect">
            <a:avLst/>
          </a:prstGeom>
        </p:spPr>
      </p:pic>
      <p:pic>
        <p:nvPicPr>
          <p:cNvPr id="8" name="図 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5950856-C45A-34E5-3DAE-25D48D7FBF6B}"/>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90438" y="6502644"/>
            <a:ext cx="911875" cy="786151"/>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CDEF9F-E976-50AB-7A82-BB181F493DE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a:extLst>
              <a:ext uri="{FF2B5EF4-FFF2-40B4-BE49-F238E27FC236}">
                <a16:creationId xmlns:a16="http://schemas.microsoft.com/office/drawing/2014/main" id="{CC5D17C3-B966-B1B9-4A35-06A152BDFF6D}"/>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F28A23BA-5CB7-24FB-B282-CDA1B6A49099}"/>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801680" y="3711590"/>
            <a:ext cx="780290" cy="780290"/>
          </a:xfrm>
          <a:prstGeom prst="rect">
            <a:avLst/>
          </a:prstGeom>
        </p:spPr>
      </p:pic>
      <p:sp>
        <p:nvSpPr>
          <p:cNvPr id="12" name="テキスト ボックス 11">
            <a:extLst>
              <a:ext uri="{FF2B5EF4-FFF2-40B4-BE49-F238E27FC236}">
                <a16:creationId xmlns:a16="http://schemas.microsoft.com/office/drawing/2014/main" id="{FD37C4E3-6FAE-D8B2-9BD1-188AEA220027}"/>
              </a:ext>
            </a:extLst>
          </p:cNvPr>
          <p:cNvSpPr txBox="1"/>
          <p:nvPr/>
        </p:nvSpPr>
        <p:spPr>
          <a:xfrm>
            <a:off x="526392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a:extLst>
              <a:ext uri="{FF2B5EF4-FFF2-40B4-BE49-F238E27FC236}">
                <a16:creationId xmlns:a16="http://schemas.microsoft.com/office/drawing/2014/main" id="{B2FBE807-C252-EDBA-45DF-2498C00CC119}"/>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7509284" y="3711590"/>
            <a:ext cx="780290" cy="780290"/>
          </a:xfrm>
          <a:prstGeom prst="rect">
            <a:avLst/>
          </a:prstGeom>
        </p:spPr>
      </p:pic>
      <p:sp>
        <p:nvSpPr>
          <p:cNvPr id="14" name="テキスト ボックス 13">
            <a:extLst>
              <a:ext uri="{FF2B5EF4-FFF2-40B4-BE49-F238E27FC236}">
                <a16:creationId xmlns:a16="http://schemas.microsoft.com/office/drawing/2014/main" id="{95021503-DAC9-D370-A65E-7B40E82B3159}"/>
              </a:ext>
            </a:extLst>
          </p:cNvPr>
          <p:cNvSpPr txBox="1"/>
          <p:nvPr/>
        </p:nvSpPr>
        <p:spPr>
          <a:xfrm>
            <a:off x="722983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a:extLst>
              <a:ext uri="{FF2B5EF4-FFF2-40B4-BE49-F238E27FC236}">
                <a16:creationId xmlns:a16="http://schemas.microsoft.com/office/drawing/2014/main" id="{74A0184A-7F6F-F2B6-91F3-BF37A2D8E111}"/>
              </a:ext>
            </a:extLst>
          </p:cNvPr>
          <p:cNvPicPr>
            <a:picLocks noChangeAspect="1"/>
          </p:cNvPicPr>
          <p:nvPr/>
        </p:nvPicPr>
        <p:blipFill>
          <a:blip r:embed="rId17"/>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a:extLst>
              <a:ext uri="{FF2B5EF4-FFF2-40B4-BE49-F238E27FC236}">
                <a16:creationId xmlns:a16="http://schemas.microsoft.com/office/drawing/2014/main" id="{CE66CE44-FDD9-198C-2D33-276E7EEEB2FB}"/>
              </a:ext>
            </a:extLst>
          </p:cNvPr>
          <p:cNvPicPr>
            <a:picLocks noChangeAspect="1"/>
          </p:cNvPicPr>
          <p:nvPr/>
        </p:nvPicPr>
        <p:blipFill>
          <a:blip r:embed="rId18">
            <a:extLst>
              <a:ext uri="{837473B0-CC2E-450A-ABE3-18F120FF3D39}">
                <a1611:picAttrSrcUrl xmlns:a1611="http://schemas.microsoft.com/office/drawing/2016/11/main" r:id="rId19"/>
              </a:ext>
            </a:extLst>
          </a:blip>
          <a:stretch>
            <a:fillRect/>
          </a:stretch>
        </p:blipFill>
        <p:spPr>
          <a:xfrm>
            <a:off x="10694240" y="3711590"/>
            <a:ext cx="967810" cy="780290"/>
          </a:xfrm>
          <a:prstGeom prst="rect">
            <a:avLst/>
          </a:prstGeom>
        </p:spPr>
      </p:pic>
      <p:sp>
        <p:nvSpPr>
          <p:cNvPr id="18" name="テキスト ボックス 17">
            <a:extLst>
              <a:ext uri="{FF2B5EF4-FFF2-40B4-BE49-F238E27FC236}">
                <a16:creationId xmlns:a16="http://schemas.microsoft.com/office/drawing/2014/main" id="{FCCD49A3-1D25-1251-9278-BF3F217CE059}"/>
              </a:ext>
            </a:extLst>
          </p:cNvPr>
          <p:cNvSpPr txBox="1"/>
          <p:nvPr/>
        </p:nvSpPr>
        <p:spPr>
          <a:xfrm>
            <a:off x="862891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a:extLst>
              <a:ext uri="{FF2B5EF4-FFF2-40B4-BE49-F238E27FC236}">
                <a16:creationId xmlns:a16="http://schemas.microsoft.com/office/drawing/2014/main" id="{2ECBF20F-9E62-9362-AFEB-4DB303A2DF50}"/>
              </a:ext>
            </a:extLst>
          </p:cNvPr>
          <p:cNvCxnSpPr>
            <a:cxnSpLocks/>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D0C8A2F-1F58-61FF-1BB4-70D61F9B8F40}"/>
              </a:ext>
            </a:extLst>
          </p:cNvPr>
          <p:cNvCxnSpPr>
            <a:cxnSpLocks/>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9C201B2-8BC6-2068-DED4-035455A402AE}"/>
              </a:ext>
            </a:extLst>
          </p:cNvPr>
          <p:cNvCxnSpPr>
            <a:cxnSpLocks/>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F3E49253-4242-9CD0-E15E-2C54073A5D2B}"/>
              </a:ext>
            </a:extLst>
          </p:cNvPr>
          <p:cNvCxnSpPr>
            <a:cxnSpLocks/>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4D443591-E3CF-056E-3D65-32F3E8DB3E85}"/>
              </a:ext>
            </a:extLst>
          </p:cNvPr>
          <p:cNvCxnSpPr>
            <a:cxnSpLocks/>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7E5C016-076F-3518-8EFC-59D94A679192}"/>
              </a:ext>
            </a:extLst>
          </p:cNvPr>
          <p:cNvSpPr txBox="1"/>
          <p:nvPr/>
        </p:nvSpPr>
        <p:spPr>
          <a:xfrm>
            <a:off x="309138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a:extLst>
              <a:ext uri="{FF2B5EF4-FFF2-40B4-BE49-F238E27FC236}">
                <a16:creationId xmlns:a16="http://schemas.microsoft.com/office/drawing/2014/main" id="{49090064-1EB6-541E-57B1-735C883913F9}"/>
              </a:ext>
            </a:extLst>
          </p:cNvPr>
          <p:cNvPicPr>
            <a:picLocks noChangeAspect="1"/>
          </p:cNvPicPr>
          <p:nvPr/>
        </p:nvPicPr>
        <p:blipFill>
          <a:blip r:embed="rId20">
            <a:extLst>
              <a:ext uri="{837473B0-CC2E-450A-ABE3-18F120FF3D39}">
                <a1611:picAttrSrcUrl xmlns:a1611="http://schemas.microsoft.com/office/drawing/2016/11/main" r:id="rId21"/>
              </a:ext>
            </a:extLst>
          </a:blip>
          <a:stretch>
            <a:fillRect/>
          </a:stretch>
        </p:blipFill>
        <p:spPr>
          <a:xfrm>
            <a:off x="3311806" y="3589046"/>
            <a:ext cx="480623" cy="270351"/>
          </a:xfrm>
          <a:prstGeom prst="rect">
            <a:avLst/>
          </a:prstGeom>
        </p:spPr>
      </p:pic>
      <p:sp>
        <p:nvSpPr>
          <p:cNvPr id="26" name="テキスト ボックス 25">
            <a:extLst>
              <a:ext uri="{FF2B5EF4-FFF2-40B4-BE49-F238E27FC236}">
                <a16:creationId xmlns:a16="http://schemas.microsoft.com/office/drawing/2014/main" id="{85CE091A-8C52-842E-7D6F-A59CA8D45A4D}"/>
              </a:ext>
            </a:extLst>
          </p:cNvPr>
          <p:cNvSpPr txBox="1"/>
          <p:nvPr/>
        </p:nvSpPr>
        <p:spPr>
          <a:xfrm>
            <a:off x="2730584" y="5980064"/>
            <a:ext cx="4354880"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a:t>
            </a:r>
            <a:r>
              <a:rPr lang="en-US" altLang="ja-JP" sz="1200" dirty="0" err="1"/>
              <a:t>Sqlserver</a:t>
            </a:r>
            <a:r>
              <a:rPr lang="en-US" altLang="ja-JP" sz="1200" dirty="0"/>
              <a:t> </a:t>
            </a:r>
            <a:r>
              <a:rPr lang="ja-JP" altLang="en-US" sz="1200" dirty="0"/>
              <a:t>と</a:t>
            </a:r>
            <a:r>
              <a:rPr lang="en-US" altLang="ja-JP" sz="1200" dirty="0"/>
              <a:t>Dataverse</a:t>
            </a:r>
            <a:r>
              <a:rPr lang="ja-JP" altLang="en-US" sz="1200" dirty="0"/>
              <a:t>でレコードをリンクする</a:t>
            </a:r>
          </a:p>
        </p:txBody>
      </p:sp>
      <p:pic>
        <p:nvPicPr>
          <p:cNvPr id="27" name="図 26" descr="ロゴ, アイコン&#10;&#10;AI によって生成されたコンテンツは間違っている可能性があります。">
            <a:extLst>
              <a:ext uri="{FF2B5EF4-FFF2-40B4-BE49-F238E27FC236}">
                <a16:creationId xmlns:a16="http://schemas.microsoft.com/office/drawing/2014/main" id="{36B466A4-36AF-DC87-3862-7D9AF8211C80}"/>
              </a:ext>
            </a:extLst>
          </p:cNvPr>
          <p:cNvPicPr>
            <a:picLocks noChangeAspect="1"/>
          </p:cNvPicPr>
          <p:nvPr/>
        </p:nvPicPr>
        <p:blipFill>
          <a:blip r:embed="rId22">
            <a:extLst>
              <a:ext uri="{837473B0-CC2E-450A-ABE3-18F120FF3D39}">
                <a1611:picAttrSrcUrl xmlns:a1611="http://schemas.microsoft.com/office/drawing/2016/11/main" r:id="rId23"/>
              </a:ext>
            </a:extLst>
          </a:blip>
          <a:stretch>
            <a:fillRect/>
          </a:stretch>
        </p:blipFill>
        <p:spPr>
          <a:xfrm>
            <a:off x="3749165" y="1423146"/>
            <a:ext cx="771118" cy="753768"/>
          </a:xfrm>
          <a:prstGeom prst="rect">
            <a:avLst/>
          </a:prstGeom>
        </p:spPr>
      </p:pic>
      <p:sp>
        <p:nvSpPr>
          <p:cNvPr id="28" name="テキスト ボックス 27">
            <a:extLst>
              <a:ext uri="{FF2B5EF4-FFF2-40B4-BE49-F238E27FC236}">
                <a16:creationId xmlns:a16="http://schemas.microsoft.com/office/drawing/2014/main" id="{EAD05026-94C3-D84A-D230-D2839CF0B5FD}"/>
              </a:ext>
            </a:extLst>
          </p:cNvPr>
          <p:cNvSpPr txBox="1"/>
          <p:nvPr/>
        </p:nvSpPr>
        <p:spPr>
          <a:xfrm>
            <a:off x="4475384" y="1633693"/>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29" name="直線矢印コネクタ 28">
            <a:extLst>
              <a:ext uri="{FF2B5EF4-FFF2-40B4-BE49-F238E27FC236}">
                <a16:creationId xmlns:a16="http://schemas.microsoft.com/office/drawing/2014/main" id="{86AD7448-E03F-FFA5-5CB8-FD57D0551CC7}"/>
              </a:ext>
            </a:extLst>
          </p:cNvPr>
          <p:cNvCxnSpPr>
            <a:cxnSpLocks/>
          </p:cNvCxnSpPr>
          <p:nvPr/>
        </p:nvCxnSpPr>
        <p:spPr>
          <a:xfrm>
            <a:off x="4200764" y="2176914"/>
            <a:ext cx="0" cy="941675"/>
          </a:xfrm>
          <a:prstGeom prst="straightConnector1">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D0DE7A7-2C3E-43BC-E12A-2013E0D6EBE6}"/>
              </a:ext>
            </a:extLst>
          </p:cNvPr>
          <p:cNvSpPr txBox="1"/>
          <p:nvPr/>
        </p:nvSpPr>
        <p:spPr>
          <a:xfrm>
            <a:off x="4187085" y="2140807"/>
            <a:ext cx="1057324" cy="415498"/>
          </a:xfrm>
          <a:prstGeom prst="rect">
            <a:avLst/>
          </a:prstGeom>
          <a:noFill/>
        </p:spPr>
        <p:txBody>
          <a:bodyPr wrap="square" rtlCol="0">
            <a:spAutoFit/>
          </a:bodyPr>
          <a:lstStyle/>
          <a:p>
            <a:r>
              <a:rPr kumimoji="1" lang="ja-JP" altLang="en-US" sz="1050" dirty="0"/>
              <a:t>社員、組織、役職リスト</a:t>
            </a:r>
          </a:p>
        </p:txBody>
      </p:sp>
      <p:cxnSp>
        <p:nvCxnSpPr>
          <p:cNvPr id="31" name="コネクタ: カギ線 30">
            <a:extLst>
              <a:ext uri="{FF2B5EF4-FFF2-40B4-BE49-F238E27FC236}">
                <a16:creationId xmlns:a16="http://schemas.microsoft.com/office/drawing/2014/main" id="{F3D43AC6-B4A7-A7E9-5ECC-D280AC40AD84}"/>
              </a:ext>
            </a:extLst>
          </p:cNvPr>
          <p:cNvCxnSpPr>
            <a:cxnSpLocks/>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2C62B285-BD27-3226-498B-D0A98B5A41BE}"/>
              </a:ext>
            </a:extLst>
          </p:cNvPr>
          <p:cNvCxnSpPr>
            <a:cxnSpLocks/>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a:extLst>
              <a:ext uri="{FF2B5EF4-FFF2-40B4-BE49-F238E27FC236}">
                <a16:creationId xmlns:a16="http://schemas.microsoft.com/office/drawing/2014/main" id="{ED1F8B96-51AC-C8A2-887B-70A5BD260DEB}"/>
              </a:ext>
            </a:extLst>
          </p:cNvPr>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B8A90F83-C967-9C9E-97CC-D3C0B9F62EB4}"/>
              </a:ext>
            </a:extLst>
          </p:cNvPr>
          <p:cNvSpPr txBox="1"/>
          <p:nvPr/>
        </p:nvSpPr>
        <p:spPr>
          <a:xfrm>
            <a:off x="623244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4628C69-1C15-83A9-4B0B-09119788153F}"/>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472506" y="3903349"/>
            <a:ext cx="642168" cy="789867"/>
          </a:xfrm>
          <a:prstGeom prst="rect">
            <a:avLst/>
          </a:prstGeom>
        </p:spPr>
      </p:pic>
      <p:cxnSp>
        <p:nvCxnSpPr>
          <p:cNvPr id="39" name="直線コネクタ 38">
            <a:extLst>
              <a:ext uri="{FF2B5EF4-FFF2-40B4-BE49-F238E27FC236}">
                <a16:creationId xmlns:a16="http://schemas.microsoft.com/office/drawing/2014/main" id="{FE50363B-8992-640E-E8B1-1E1167E2FBE8}"/>
              </a:ext>
            </a:extLst>
          </p:cNvPr>
          <p:cNvCxnSpPr>
            <a:cxnSpLocks/>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37299724-4DE6-497B-6EF4-9F8C83745E90}"/>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flipH="1">
            <a:off x="8918370" y="5996710"/>
            <a:ext cx="879391" cy="494658"/>
          </a:xfrm>
          <a:prstGeom prst="rect">
            <a:avLst/>
          </a:prstGeom>
        </p:spPr>
      </p:pic>
      <p:pic>
        <p:nvPicPr>
          <p:cNvPr id="41" name="図 40">
            <a:extLst>
              <a:ext uri="{FF2B5EF4-FFF2-40B4-BE49-F238E27FC236}">
                <a16:creationId xmlns:a16="http://schemas.microsoft.com/office/drawing/2014/main" id="{DE541F59-4330-E622-6918-BBE650F8929D}"/>
              </a:ext>
            </a:extLst>
          </p:cNvPr>
          <p:cNvPicPr>
            <a:picLocks noChangeAspect="1"/>
          </p:cNvPicPr>
          <p:nvPr/>
        </p:nvPicPr>
        <p:blipFill>
          <a:blip r:embed="rId26">
            <a:extLst>
              <a:ext uri="{837473B0-CC2E-450A-ABE3-18F120FF3D39}">
                <a1611:picAttrSrcUrl xmlns:a1611="http://schemas.microsoft.com/office/drawing/2016/11/main" r:id="rId27"/>
              </a:ext>
            </a:extLst>
          </a:blip>
          <a:stretch>
            <a:fillRect/>
          </a:stretch>
        </p:blipFill>
        <p:spPr>
          <a:xfrm flipH="1">
            <a:off x="9310625" y="2214310"/>
            <a:ext cx="820738" cy="430887"/>
          </a:xfrm>
          <a:prstGeom prst="rect">
            <a:avLst/>
          </a:prstGeom>
        </p:spPr>
      </p:pic>
      <p:sp>
        <p:nvSpPr>
          <p:cNvPr id="42" name="テキスト ボックス 41">
            <a:extLst>
              <a:ext uri="{FF2B5EF4-FFF2-40B4-BE49-F238E27FC236}">
                <a16:creationId xmlns:a16="http://schemas.microsoft.com/office/drawing/2014/main" id="{9CA69D40-C512-1020-645A-17AFFFDB0A03}"/>
              </a:ext>
            </a:extLst>
          </p:cNvPr>
          <p:cNvSpPr txBox="1"/>
          <p:nvPr/>
        </p:nvSpPr>
        <p:spPr>
          <a:xfrm>
            <a:off x="971687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a:extLst>
              <a:ext uri="{FF2B5EF4-FFF2-40B4-BE49-F238E27FC236}">
                <a16:creationId xmlns:a16="http://schemas.microsoft.com/office/drawing/2014/main" id="{4E08090E-7F77-D5EA-D1AC-A75DD69FD614}"/>
              </a:ext>
            </a:extLst>
          </p:cNvPr>
          <p:cNvSpPr txBox="1"/>
          <p:nvPr/>
        </p:nvSpPr>
        <p:spPr>
          <a:xfrm>
            <a:off x="905552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a:extLst>
              <a:ext uri="{FF2B5EF4-FFF2-40B4-BE49-F238E27FC236}">
                <a16:creationId xmlns:a16="http://schemas.microsoft.com/office/drawing/2014/main" id="{2AD91CA7-73C1-1F1A-2E28-A15CAAFFB6BD}"/>
              </a:ext>
            </a:extLst>
          </p:cNvPr>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029BA4F3-D36F-517A-CA07-B6D37AFD4F51}"/>
              </a:ext>
            </a:extLst>
          </p:cNvPr>
          <p:cNvCxnSpPr>
            <a:cxnSpLocks/>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14C26E29-C66E-A60A-9567-1762DA15B945}"/>
              </a:ext>
            </a:extLst>
          </p:cNvPr>
          <p:cNvCxnSpPr>
            <a:cxnSpLocks/>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a:extLst>
              <a:ext uri="{FF2B5EF4-FFF2-40B4-BE49-F238E27FC236}">
                <a16:creationId xmlns:a16="http://schemas.microsoft.com/office/drawing/2014/main" id="{7F958C5F-D06E-204D-7297-E9D1EC886B0A}"/>
              </a:ext>
            </a:extLst>
          </p:cNvPr>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a:extLst>
              <a:ext uri="{FF2B5EF4-FFF2-40B4-BE49-F238E27FC236}">
                <a16:creationId xmlns:a16="http://schemas.microsoft.com/office/drawing/2014/main" id="{EAC99900-733C-36B0-0A91-34B69CA4F189}"/>
              </a:ext>
            </a:extLst>
          </p:cNvPr>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a:extLst>
              <a:ext uri="{FF2B5EF4-FFF2-40B4-BE49-F238E27FC236}">
                <a16:creationId xmlns:a16="http://schemas.microsoft.com/office/drawing/2014/main" id="{4123756A-B152-6003-0D6C-20E7B6B0E33F}"/>
              </a:ext>
            </a:extLst>
          </p:cNvPr>
          <p:cNvCxnSpPr>
            <a:cxnSpLocks/>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a:extLst>
              <a:ext uri="{FF2B5EF4-FFF2-40B4-BE49-F238E27FC236}">
                <a16:creationId xmlns:a16="http://schemas.microsoft.com/office/drawing/2014/main" id="{572256E0-2CD4-57F6-4130-6DA7B44F9112}"/>
              </a:ext>
            </a:extLst>
          </p:cNvPr>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a:extLst>
              <a:ext uri="{FF2B5EF4-FFF2-40B4-BE49-F238E27FC236}">
                <a16:creationId xmlns:a16="http://schemas.microsoft.com/office/drawing/2014/main" id="{AE0BB37E-B726-1841-8D72-AFB1A61DAF78}"/>
              </a:ext>
            </a:extLst>
          </p:cNvPr>
          <p:cNvCxnSpPr>
            <a:cxnSpLocks/>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a:extLst>
              <a:ext uri="{FF2B5EF4-FFF2-40B4-BE49-F238E27FC236}">
                <a16:creationId xmlns:a16="http://schemas.microsoft.com/office/drawing/2014/main" id="{5FEBBA6F-5E95-6BE5-8792-E1BEC50B7EF2}"/>
              </a:ext>
            </a:extLst>
          </p:cNvPr>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0DB67F60-57BA-F18E-4D47-602B16E94288}"/>
              </a:ext>
            </a:extLst>
          </p:cNvPr>
          <p:cNvSpPr txBox="1"/>
          <p:nvPr/>
        </p:nvSpPr>
        <p:spPr>
          <a:xfrm>
            <a:off x="578754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a:extLst>
              <a:ext uri="{FF2B5EF4-FFF2-40B4-BE49-F238E27FC236}">
                <a16:creationId xmlns:a16="http://schemas.microsoft.com/office/drawing/2014/main" id="{7FCFDC9D-5FFF-5A70-AD77-8B5EC869A00B}"/>
              </a:ext>
            </a:extLst>
          </p:cNvPr>
          <p:cNvSpPr txBox="1"/>
          <p:nvPr/>
        </p:nvSpPr>
        <p:spPr>
          <a:xfrm>
            <a:off x="888149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a:extLst>
              <a:ext uri="{FF2B5EF4-FFF2-40B4-BE49-F238E27FC236}">
                <a16:creationId xmlns:a16="http://schemas.microsoft.com/office/drawing/2014/main" id="{50653DCF-FC20-6154-5E85-FF3C8435AB94}"/>
              </a:ext>
            </a:extLst>
          </p:cNvPr>
          <p:cNvSpPr txBox="1"/>
          <p:nvPr/>
        </p:nvSpPr>
        <p:spPr>
          <a:xfrm>
            <a:off x="1042340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a:extLst>
              <a:ext uri="{FF2B5EF4-FFF2-40B4-BE49-F238E27FC236}">
                <a16:creationId xmlns:a16="http://schemas.microsoft.com/office/drawing/2014/main" id="{C6563AD6-58AD-47B3-2F4B-3C4D7C376E47}"/>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B6C01C40-D369-3508-4B45-F43426A211E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a:extLst>
              <a:ext uri="{FF2B5EF4-FFF2-40B4-BE49-F238E27FC236}">
                <a16:creationId xmlns:a16="http://schemas.microsoft.com/office/drawing/2014/main" id="{351AB41F-F13E-58B0-A3BE-2152816ED34F}"/>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a:extLst>
              <a:ext uri="{FF2B5EF4-FFF2-40B4-BE49-F238E27FC236}">
                <a16:creationId xmlns:a16="http://schemas.microsoft.com/office/drawing/2014/main" id="{0AEE8CFE-59F9-B3B7-64EF-1058A8CCC0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a:extLst>
              <a:ext uri="{FF2B5EF4-FFF2-40B4-BE49-F238E27FC236}">
                <a16:creationId xmlns:a16="http://schemas.microsoft.com/office/drawing/2014/main" id="{3FC1C3E6-8550-5A41-E4DC-82CAFF9885B0}"/>
              </a:ext>
            </a:extLst>
          </p:cNvPr>
          <p:cNvCxnSpPr>
            <a:cxnSpLocks/>
          </p:cNvCxnSpPr>
          <p:nvPr/>
        </p:nvCxnSpPr>
        <p:spPr>
          <a:xfrm>
            <a:off x="3984866" y="2171834"/>
            <a:ext cx="0" cy="94167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94F1592A-AE87-315C-0473-47219055874F}"/>
              </a:ext>
            </a:extLst>
          </p:cNvPr>
          <p:cNvSpPr txBox="1"/>
          <p:nvPr/>
        </p:nvSpPr>
        <p:spPr>
          <a:xfrm>
            <a:off x="1402227" y="2708236"/>
            <a:ext cx="1057324" cy="253916"/>
          </a:xfrm>
          <a:prstGeom prst="rect">
            <a:avLst/>
          </a:prstGeom>
          <a:noFill/>
        </p:spPr>
        <p:txBody>
          <a:bodyPr wrap="square" rtlCol="0">
            <a:spAutoFit/>
          </a:bodyPr>
          <a:lstStyle/>
          <a:p>
            <a:r>
              <a:rPr lang="ja-JP" altLang="en-US" sz="1050" dirty="0"/>
              <a:t>添付ファイル</a:t>
            </a:r>
            <a:endParaRPr lang="en-US" altLang="ja-JP" sz="1050" dirty="0"/>
          </a:p>
        </p:txBody>
      </p:sp>
      <p:cxnSp>
        <p:nvCxnSpPr>
          <p:cNvPr id="62" name="コネクタ: カギ線 61">
            <a:extLst>
              <a:ext uri="{FF2B5EF4-FFF2-40B4-BE49-F238E27FC236}">
                <a16:creationId xmlns:a16="http://schemas.microsoft.com/office/drawing/2014/main" id="{E4AD9968-97F5-ED57-13BE-04BD069C69AD}"/>
              </a:ext>
            </a:extLst>
          </p:cNvPr>
          <p:cNvCxnSpPr>
            <a:cxnSpLocks/>
            <a:stCxn id="1062" idx="2"/>
            <a:endCxn id="9" idx="1"/>
          </p:cNvCxnSpPr>
          <p:nvPr/>
        </p:nvCxnSpPr>
        <p:spPr>
          <a:xfrm rot="16200000" flipH="1">
            <a:off x="2051355" y="2230928"/>
            <a:ext cx="1222872" cy="1301249"/>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a:extLst>
              <a:ext uri="{FF2B5EF4-FFF2-40B4-BE49-F238E27FC236}">
                <a16:creationId xmlns:a16="http://schemas.microsoft.com/office/drawing/2014/main" id="{2612CBC1-A7F6-FC3B-1650-068A5EDCED39}"/>
              </a:ext>
            </a:extLst>
          </p:cNvPr>
          <p:cNvSpPr txBox="1"/>
          <p:nvPr/>
        </p:nvSpPr>
        <p:spPr>
          <a:xfrm>
            <a:off x="9370325" y="297721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a:extLst>
              <a:ext uri="{FF2B5EF4-FFF2-40B4-BE49-F238E27FC236}">
                <a16:creationId xmlns:a16="http://schemas.microsoft.com/office/drawing/2014/main" id="{CE1E5200-EF59-4161-0884-7CCAC78ECF23}"/>
              </a:ext>
            </a:extLst>
          </p:cNvPr>
          <p:cNvCxnSpPr>
            <a:cxnSpLocks/>
            <a:stCxn id="38" idx="3"/>
            <a:endCxn id="1048" idx="2"/>
          </p:cNvCxnSpPr>
          <p:nvPr/>
        </p:nvCxnSpPr>
        <p:spPr>
          <a:xfrm flipV="1">
            <a:off x="211467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a:extLst>
              <a:ext uri="{FF2B5EF4-FFF2-40B4-BE49-F238E27FC236}">
                <a16:creationId xmlns:a16="http://schemas.microsoft.com/office/drawing/2014/main" id="{1E1CE17C-B1B7-4E52-CBA2-F67D5B39BD71}"/>
              </a:ext>
            </a:extLst>
          </p:cNvPr>
          <p:cNvSpPr txBox="1"/>
          <p:nvPr/>
        </p:nvSpPr>
        <p:spPr>
          <a:xfrm>
            <a:off x="69937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cxnSp>
        <p:nvCxnSpPr>
          <p:cNvPr id="1033" name="コネクタ: カギ線 1032">
            <a:extLst>
              <a:ext uri="{FF2B5EF4-FFF2-40B4-BE49-F238E27FC236}">
                <a16:creationId xmlns:a16="http://schemas.microsoft.com/office/drawing/2014/main" id="{B75E12D7-2B59-561E-0D09-67ADD6461163}"/>
              </a:ext>
            </a:extLst>
          </p:cNvPr>
          <p:cNvCxnSpPr>
            <a:cxnSpLocks/>
            <a:stCxn id="38" idx="0"/>
            <a:endCxn id="5" idx="2"/>
          </p:cNvCxnSpPr>
          <p:nvPr/>
        </p:nvCxnSpPr>
        <p:spPr>
          <a:xfrm rot="5400000" flipH="1" flipV="1">
            <a:off x="944463" y="3053520"/>
            <a:ext cx="1698957" cy="702"/>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a:extLst>
              <a:ext uri="{FF2B5EF4-FFF2-40B4-BE49-F238E27FC236}">
                <a16:creationId xmlns:a16="http://schemas.microsoft.com/office/drawing/2014/main" id="{E7531F19-FAEB-8E56-D051-15FA30A33FAB}"/>
              </a:ext>
            </a:extLst>
          </p:cNvPr>
          <p:cNvSpPr txBox="1"/>
          <p:nvPr/>
        </p:nvSpPr>
        <p:spPr>
          <a:xfrm>
            <a:off x="257783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a:extLst>
              <a:ext uri="{FF2B5EF4-FFF2-40B4-BE49-F238E27FC236}">
                <a16:creationId xmlns:a16="http://schemas.microsoft.com/office/drawing/2014/main" id="{F930D668-E041-4ADC-7D81-8BF262AEE8D4}"/>
              </a:ext>
            </a:extLst>
          </p:cNvPr>
          <p:cNvCxnSpPr>
            <a:cxnSpLocks/>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a:extLst>
              <a:ext uri="{FF2B5EF4-FFF2-40B4-BE49-F238E27FC236}">
                <a16:creationId xmlns:a16="http://schemas.microsoft.com/office/drawing/2014/main" id="{A14C41B9-0661-78CD-1138-C8A6AF9AA7CB}"/>
              </a:ext>
            </a:extLst>
          </p:cNvPr>
          <p:cNvCxnSpPr>
            <a:cxnSpLocks/>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a:extLst>
              <a:ext uri="{FF2B5EF4-FFF2-40B4-BE49-F238E27FC236}">
                <a16:creationId xmlns:a16="http://schemas.microsoft.com/office/drawing/2014/main" id="{B6CEE2F2-190E-0FA4-1A1B-1B39729ADAB3}"/>
              </a:ext>
            </a:extLst>
          </p:cNvPr>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a:extLst>
              <a:ext uri="{FF2B5EF4-FFF2-40B4-BE49-F238E27FC236}">
                <a16:creationId xmlns:a16="http://schemas.microsoft.com/office/drawing/2014/main" id="{AB09923F-4CDF-EC15-ACDC-7D0EB09AE276}"/>
              </a:ext>
            </a:extLst>
          </p:cNvPr>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a:extLst>
              <a:ext uri="{FF2B5EF4-FFF2-40B4-BE49-F238E27FC236}">
                <a16:creationId xmlns:a16="http://schemas.microsoft.com/office/drawing/2014/main" id="{3B1D8D52-B582-E6AF-36B3-084B7177F102}"/>
              </a:ext>
            </a:extLst>
          </p:cNvPr>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a:extLst>
              <a:ext uri="{FF2B5EF4-FFF2-40B4-BE49-F238E27FC236}">
                <a16:creationId xmlns:a16="http://schemas.microsoft.com/office/drawing/2014/main" id="{E3AA6CA3-AE4E-9269-6051-289D1A7009D7}"/>
              </a:ext>
            </a:extLst>
          </p:cNvPr>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a:extLst>
              <a:ext uri="{FF2B5EF4-FFF2-40B4-BE49-F238E27FC236}">
                <a16:creationId xmlns:a16="http://schemas.microsoft.com/office/drawing/2014/main" id="{AE78D78F-CAFC-A590-17DE-781420080FC5}"/>
              </a:ext>
            </a:extLst>
          </p:cNvPr>
          <p:cNvSpPr txBox="1"/>
          <p:nvPr/>
        </p:nvSpPr>
        <p:spPr>
          <a:xfrm>
            <a:off x="461567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a:extLst>
              <a:ext uri="{FF2B5EF4-FFF2-40B4-BE49-F238E27FC236}">
                <a16:creationId xmlns:a16="http://schemas.microsoft.com/office/drawing/2014/main" id="{A93C3267-3CCA-4841-4F3D-C58380C5A1C7}"/>
              </a:ext>
            </a:extLst>
          </p:cNvPr>
          <p:cNvSpPr txBox="1"/>
          <p:nvPr/>
        </p:nvSpPr>
        <p:spPr>
          <a:xfrm>
            <a:off x="7392801" y="5486645"/>
            <a:ext cx="2538877" cy="415498"/>
          </a:xfrm>
          <a:prstGeom prst="rect">
            <a:avLst/>
          </a:prstGeom>
          <a:noFill/>
        </p:spPr>
        <p:txBody>
          <a:bodyPr wrap="square" rtlCol="0">
            <a:spAutoFit/>
          </a:bodyPr>
          <a:lstStyle/>
          <a:p>
            <a:r>
              <a:rPr lang="ja-JP" altLang="en-US" sz="1050" dirty="0"/>
              <a:t>伝票</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58" name="コネクタ: カギ線 1057">
            <a:extLst>
              <a:ext uri="{FF2B5EF4-FFF2-40B4-BE49-F238E27FC236}">
                <a16:creationId xmlns:a16="http://schemas.microsoft.com/office/drawing/2014/main" id="{D2C4F040-A026-6EC9-60A0-D902F75D716C}"/>
              </a:ext>
            </a:extLst>
          </p:cNvPr>
          <p:cNvCxnSpPr>
            <a:cxnSpLocks/>
            <a:stCxn id="27" idx="0"/>
            <a:endCxn id="38" idx="1"/>
          </p:cNvCxnSpPr>
          <p:nvPr/>
        </p:nvCxnSpPr>
        <p:spPr>
          <a:xfrm rot="16200000" flipH="1" flipV="1">
            <a:off x="1366046" y="1529605"/>
            <a:ext cx="2875137" cy="2662218"/>
          </a:xfrm>
          <a:prstGeom prst="bentConnector4">
            <a:avLst>
              <a:gd name="adj1" fmla="val -7951"/>
              <a:gd name="adj2" fmla="val 133775"/>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a:extLst>
              <a:ext uri="{FF2B5EF4-FFF2-40B4-BE49-F238E27FC236}">
                <a16:creationId xmlns:a16="http://schemas.microsoft.com/office/drawing/2014/main" id="{DFF4C0D5-C887-94A2-4881-77A3AC75A881}"/>
              </a:ext>
            </a:extLst>
          </p:cNvPr>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a:extLst>
              <a:ext uri="{FF2B5EF4-FFF2-40B4-BE49-F238E27FC236}">
                <a16:creationId xmlns:a16="http://schemas.microsoft.com/office/drawing/2014/main" id="{08B72376-54CF-A922-B7FC-97074A5F3372}"/>
              </a:ext>
            </a:extLst>
          </p:cNvPr>
          <p:cNvSpPr txBox="1"/>
          <p:nvPr/>
        </p:nvSpPr>
        <p:spPr>
          <a:xfrm>
            <a:off x="207488" y="2938017"/>
            <a:ext cx="1057324" cy="577081"/>
          </a:xfrm>
          <a:prstGeom prst="rect">
            <a:avLst/>
          </a:prstGeom>
          <a:noFill/>
        </p:spPr>
        <p:txBody>
          <a:bodyPr wrap="square" rtlCol="0">
            <a:spAutoFit/>
          </a:bodyPr>
          <a:lstStyle/>
          <a:p>
            <a:r>
              <a:rPr lang="ja-JP" altLang="en-US" sz="1050" dirty="0"/>
              <a:t>添付ファイル</a:t>
            </a:r>
            <a:endParaRPr lang="en-US" altLang="ja-JP" sz="1050" dirty="0"/>
          </a:p>
          <a:p>
            <a:r>
              <a:rPr lang="ja-JP" altLang="en-US" sz="1050" dirty="0"/>
              <a:t>ファイル編集処理</a:t>
            </a:r>
            <a:endParaRPr lang="en-US" altLang="ja-JP" sz="1050" dirty="0"/>
          </a:p>
        </p:txBody>
      </p:sp>
      <p:cxnSp>
        <p:nvCxnSpPr>
          <p:cNvPr id="1066" name="コネクタ: カギ線 1065">
            <a:extLst>
              <a:ext uri="{FF2B5EF4-FFF2-40B4-BE49-F238E27FC236}">
                <a16:creationId xmlns:a16="http://schemas.microsoft.com/office/drawing/2014/main" id="{31A9FAFA-0F75-ED02-6585-4186789EB882}"/>
              </a:ext>
            </a:extLst>
          </p:cNvPr>
          <p:cNvCxnSpPr>
            <a:cxnSpLocks/>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1" name="四角形: 角を丸くする 1070">
            <a:extLst>
              <a:ext uri="{FF2B5EF4-FFF2-40B4-BE49-F238E27FC236}">
                <a16:creationId xmlns:a16="http://schemas.microsoft.com/office/drawing/2014/main" id="{665CAD95-19B7-0845-86FA-02D12A8CB733}"/>
              </a:ext>
            </a:extLst>
          </p:cNvPr>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extLst>
      <p:ext uri="{BB962C8B-B14F-4D97-AF65-F5344CB8AC3E}">
        <p14:creationId xmlns:p14="http://schemas.microsoft.com/office/powerpoint/2010/main" val="30536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867E2-CEC0-B1EF-3394-083D4FF5B2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832F41B-E8C2-4FAE-6701-138AFFCBFADD}"/>
              </a:ext>
            </a:extLst>
          </p:cNvPr>
          <p:cNvSpPr>
            <a:spLocks noGrp="1"/>
          </p:cNvSpPr>
          <p:nvPr>
            <p:ph type="title"/>
          </p:nvPr>
        </p:nvSpPr>
        <p:spPr>
          <a:xfrm>
            <a:off x="414336" y="255263"/>
            <a:ext cx="9327072" cy="683629"/>
          </a:xfrm>
        </p:spPr>
        <p:txBody>
          <a:bodyPr>
            <a:normAutofit fontScale="90000"/>
          </a:bodyPr>
          <a:lstStyle/>
          <a:p>
            <a:r>
              <a:rPr lang="ja-JP" altLang="en-US" dirty="0"/>
              <a:t>技術方案－伝票管理機能</a:t>
            </a:r>
            <a:br>
              <a:rPr lang="en-US" altLang="ja-JP" dirty="0">
                <a:latin typeface="游ゴシック Light 見出し"/>
              </a:rPr>
            </a:br>
            <a:br>
              <a:rPr lang="en-US" altLang="ja-JP" dirty="0"/>
            </a:br>
            <a:endParaRPr lang="ja-JP" altLang="en-US" dirty="0"/>
          </a:p>
        </p:txBody>
      </p:sp>
      <p:sp>
        <p:nvSpPr>
          <p:cNvPr id="15" name="テキスト ボックス 14">
            <a:extLst>
              <a:ext uri="{FF2B5EF4-FFF2-40B4-BE49-F238E27FC236}">
                <a16:creationId xmlns:a16="http://schemas.microsoft.com/office/drawing/2014/main" id="{A8E4D8BB-7AA0-D8D1-8575-A24290ED77D9}"/>
              </a:ext>
            </a:extLst>
          </p:cNvPr>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で</a:t>
            </a:r>
            <a:r>
              <a:rPr kumimoji="1" lang="zh-CN" altLang="en-US" dirty="0">
                <a:latin typeface="Yu Gothic UI" panose="020B0500000000000000" pitchFamily="50" charset="-128"/>
                <a:ea typeface="Yu Gothic UI" panose="020B0500000000000000" pitchFamily="50" charset="-128"/>
              </a:rPr>
              <a:t>伝票</a:t>
            </a:r>
            <a:r>
              <a:rPr kumimoji="1" lang="ja-JP" altLang="en-US" dirty="0">
                <a:latin typeface="Yu Gothic UI" panose="020B0500000000000000" pitchFamily="50" charset="-128"/>
                <a:ea typeface="Yu Gothic UI" panose="020B0500000000000000" pitchFamily="50" charset="-128"/>
              </a:rPr>
              <a:t>フォームを</a:t>
            </a:r>
            <a:r>
              <a:rPr kumimoji="1" lang="zh-CN" altLang="en-US" dirty="0">
                <a:latin typeface="Yu Gothic UI" panose="020B0500000000000000" pitchFamily="50" charset="-128"/>
                <a:ea typeface="Yu Gothic UI" panose="020B0500000000000000" pitchFamily="50" charset="-128"/>
              </a:rPr>
              <a:t>作成。</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SQL Server</a:t>
            </a:r>
            <a:r>
              <a:rPr kumimoji="1" lang="ja-JP" altLang="en-US" dirty="0">
                <a:latin typeface="Yu Gothic UI" panose="020B0500000000000000" pitchFamily="50" charset="-128"/>
                <a:ea typeface="Yu Gothic UI" panose="020B0500000000000000" pitchFamily="50" charset="-128"/>
              </a:rPr>
              <a:t>のテーブル（</a:t>
            </a:r>
            <a:r>
              <a:rPr kumimoji="1" lang="zh-CN" altLang="en-US" dirty="0">
                <a:latin typeface="Yu Gothic UI" panose="020B0500000000000000" pitchFamily="50" charset="-128"/>
                <a:ea typeface="Yu Gothic UI" panose="020B0500000000000000" pitchFamily="50" charset="-128"/>
              </a:rPr>
              <a:t>例</a:t>
            </a:r>
            <a:r>
              <a:rPr kumimoji="1" lang="en-US" altLang="zh-CN" dirty="0">
                <a:latin typeface="Yu Gothic UI" panose="020B0500000000000000" pitchFamily="50" charset="-128"/>
                <a:ea typeface="Yu Gothic UI" panose="020B0500000000000000" pitchFamily="50" charset="-128"/>
              </a:rPr>
              <a:t>: </a:t>
            </a:r>
            <a:r>
              <a:rPr kumimoji="1" lang="en-US" altLang="ja-JP" dirty="0" err="1">
                <a:latin typeface="Yu Gothic UI" panose="020B0500000000000000" pitchFamily="50" charset="-128"/>
                <a:ea typeface="Yu Gothic UI" panose="020B0500000000000000" pitchFamily="50" charset="-128"/>
              </a:rPr>
              <a:t>VoucherTable</a:t>
            </a:r>
            <a:r>
              <a:rPr kumimoji="1" lang="en-US" altLang="ja-JP" dirty="0">
                <a:latin typeface="Yu Gothic UI" panose="020B0500000000000000" pitchFamily="50" charset="-128"/>
                <a:ea typeface="Yu Gothic UI" panose="020B0500000000000000" pitchFamily="50" charset="-128"/>
              </a:rPr>
              <a:t>: ID, Date, Status, Attachments</a:t>
            </a:r>
            <a:r>
              <a:rPr kumimoji="1" lang="ja-JP" altLang="en-US" dirty="0">
                <a:latin typeface="Yu Gothic UI" panose="020B0500000000000000" pitchFamily="50" charset="-128"/>
                <a:ea typeface="Yu Gothic UI" panose="020B0500000000000000" pitchFamily="50" charset="-128"/>
              </a:rPr>
              <a:t>）と</a:t>
            </a:r>
            <a:r>
              <a:rPr kumimoji="1" lang="zh-CN" altLang="en-US" dirty="0">
                <a:latin typeface="Yu Gothic UI" panose="020B0500000000000000" pitchFamily="50" charset="-128"/>
                <a:ea typeface="Yu Gothic UI" panose="020B0500000000000000" pitchFamily="50" charset="-128"/>
              </a:rPr>
              <a:t>連携。</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zh-CN" altLang="en-US" dirty="0">
                <a:latin typeface="Yu Gothic UI" panose="020B0500000000000000" pitchFamily="50" charset="-128"/>
                <a:ea typeface="Yu Gothic UI" panose="020B0500000000000000" pitchFamily="50" charset="-128"/>
              </a:rPr>
              <a:t>伝票</a:t>
            </a:r>
            <a:r>
              <a:rPr kumimoji="1" lang="ja-JP" altLang="en-US" dirty="0">
                <a:latin typeface="Yu Gothic UI" panose="020B0500000000000000" pitchFamily="50" charset="-128"/>
                <a:ea typeface="Yu Gothic UI" panose="020B0500000000000000" pitchFamily="50" charset="-128"/>
              </a:rPr>
              <a:t>の</a:t>
            </a:r>
            <a:r>
              <a:rPr kumimoji="1" lang="en-US" altLang="ja-JP" dirty="0">
                <a:latin typeface="Yu Gothic UI" panose="020B0500000000000000" pitchFamily="50" charset="-128"/>
                <a:ea typeface="Yu Gothic UI" panose="020B0500000000000000" pitchFamily="50" charset="-128"/>
              </a:rPr>
              <a:t>CRUD</a:t>
            </a:r>
            <a:r>
              <a:rPr kumimoji="1" lang="zh-CN" altLang="en-US" dirty="0">
                <a:latin typeface="Yu Gothic UI" panose="020B0500000000000000" pitchFamily="50" charset="-128"/>
                <a:ea typeface="Yu Gothic UI" panose="020B0500000000000000" pitchFamily="50" charset="-128"/>
              </a:rPr>
              <a:t>操作（</a:t>
            </a:r>
            <a:r>
              <a:rPr kumimoji="1" lang="en-US" altLang="ja-JP" dirty="0">
                <a:latin typeface="Yu Gothic UI" panose="020B0500000000000000" pitchFamily="50" charset="-128"/>
                <a:ea typeface="Yu Gothic UI" panose="020B0500000000000000" pitchFamily="50" charset="-128"/>
              </a:rPr>
              <a:t>Create, Read, Update, Delete</a:t>
            </a:r>
            <a:r>
              <a:rPr kumimoji="1" lang="ja-JP" altLang="en-US" dirty="0">
                <a:latin typeface="Yu Gothic UI" panose="020B0500000000000000" pitchFamily="50" charset="-128"/>
                <a:ea typeface="Yu Gothic UI" panose="020B0500000000000000" pitchFamily="50" charset="-128"/>
              </a:rPr>
              <a:t>）をサポート。</a:t>
            </a:r>
            <a:endParaRPr kumimoji="1"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のデータソースとして</a:t>
            </a:r>
            <a:r>
              <a:rPr kumimoji="1" lang="en-US" altLang="ja-JP" dirty="0">
                <a:latin typeface="Yu Gothic UI" panose="020B0500000000000000" pitchFamily="50" charset="-128"/>
                <a:ea typeface="Yu Gothic UI" panose="020B0500000000000000" pitchFamily="50" charset="-128"/>
              </a:rPr>
              <a:t>SQL Server Connector</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使用。複数伝票</a:t>
            </a:r>
            <a:r>
              <a:rPr kumimoji="1" lang="ja-JP" altLang="en-US" dirty="0">
                <a:latin typeface="Yu Gothic UI" panose="020B0500000000000000" pitchFamily="50" charset="-128"/>
                <a:ea typeface="Yu Gothic UI" panose="020B0500000000000000" pitchFamily="50" charset="-128"/>
              </a:rPr>
              <a:t>のバッチ</a:t>
            </a:r>
            <a:r>
              <a:rPr kumimoji="1" lang="zh-CN" altLang="en-US" dirty="0">
                <a:latin typeface="Yu Gothic UI" panose="020B0500000000000000" pitchFamily="50" charset="-128"/>
                <a:ea typeface="Yu Gothic UI" panose="020B0500000000000000" pitchFamily="50" charset="-128"/>
              </a:rPr>
              <a:t>処理</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考慮</a:t>
            </a:r>
            <a:r>
              <a:rPr kumimoji="1" lang="ja-JP" altLang="en-US" dirty="0">
                <a:latin typeface="Yu Gothic UI" panose="020B0500000000000000" pitchFamily="50" charset="-128"/>
                <a:ea typeface="Yu Gothic UI" panose="020B0500000000000000" pitchFamily="50" charset="-128"/>
              </a:rPr>
              <a:t>し、</a:t>
            </a:r>
            <a:r>
              <a:rPr kumimoji="1" lang="en-US" altLang="ja-JP" dirty="0">
                <a:latin typeface="Yu Gothic UI" panose="020B0500000000000000" pitchFamily="50" charset="-128"/>
                <a:ea typeface="Yu Gothic UI" panose="020B0500000000000000" pitchFamily="50" charset="-128"/>
              </a:rPr>
              <a:t>Gallery</a:t>
            </a:r>
            <a:r>
              <a:rPr kumimoji="1" lang="ja-JP" altLang="en-US" dirty="0">
                <a:latin typeface="Yu Gothic UI" panose="020B0500000000000000" pitchFamily="50" charset="-128"/>
                <a:ea typeface="Yu Gothic UI" panose="020B0500000000000000" pitchFamily="50" charset="-128"/>
              </a:rPr>
              <a:t>コントロールでリスト</a:t>
            </a:r>
            <a:r>
              <a:rPr kumimoji="1" lang="zh-CN" altLang="en-US" dirty="0">
                <a:latin typeface="Yu Gothic UI" panose="020B0500000000000000" pitchFamily="50" charset="-128"/>
                <a:ea typeface="Yu Gothic UI" panose="020B0500000000000000" pitchFamily="50" charset="-128"/>
              </a:rPr>
              <a:t>表示。</a:t>
            </a:r>
            <a:endParaRPr kumimoji="1" lang="en-US" altLang="zh-CN"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dirty="0">
              <a:latin typeface="Yu Gothic UI" panose="020B0500000000000000" pitchFamily="50" charset="-128"/>
              <a:ea typeface="Yu Gothic UI" panose="020B0500000000000000" pitchFamily="50" charset="-128"/>
            </a:endParaRPr>
          </a:p>
        </p:txBody>
      </p:sp>
      <p:sp>
        <p:nvSpPr>
          <p:cNvPr id="3" name="四角形: 角を丸くする 2">
            <a:extLst>
              <a:ext uri="{FF2B5EF4-FFF2-40B4-BE49-F238E27FC236}">
                <a16:creationId xmlns:a16="http://schemas.microsoft.com/office/drawing/2014/main" id="{7B0DE465-D5CE-1054-EE0B-BDE8BFA58C02}"/>
              </a:ext>
            </a:extLst>
          </p:cNvPr>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 be enriched </a:t>
            </a:r>
            <a:r>
              <a:rPr kumimoji="1" lang="ja-JP" altLang="en-US" dirty="0"/>
              <a:t>張</a:t>
            </a:r>
          </a:p>
        </p:txBody>
      </p:sp>
    </p:spTree>
    <p:extLst>
      <p:ext uri="{BB962C8B-B14F-4D97-AF65-F5344CB8AC3E}">
        <p14:creationId xmlns:p14="http://schemas.microsoft.com/office/powerpoint/2010/main" val="74816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5334A-7834-F6F9-7312-A151BD786C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7EF795-C381-46DA-48AA-C17A6EEEE719}"/>
              </a:ext>
            </a:extLst>
          </p:cNvPr>
          <p:cNvSpPr>
            <a:spLocks noGrp="1"/>
          </p:cNvSpPr>
          <p:nvPr>
            <p:ph type="title"/>
          </p:nvPr>
        </p:nvSpPr>
        <p:spPr>
          <a:xfrm>
            <a:off x="414336" y="255263"/>
            <a:ext cx="9327072" cy="683629"/>
          </a:xfrm>
        </p:spPr>
        <p:txBody>
          <a:bodyPr>
            <a:normAutofit/>
          </a:bodyPr>
          <a:lstStyle/>
          <a:p>
            <a:r>
              <a:rPr lang="ja-JP" altLang="en-US" dirty="0"/>
              <a:t>技術方案－添付ファイル管理</a:t>
            </a:r>
            <a:endParaRPr lang="ja-JP" altLang="en-US" dirty="0">
              <a:effectLst/>
            </a:endParaRPr>
          </a:p>
        </p:txBody>
      </p:sp>
      <p:sp>
        <p:nvSpPr>
          <p:cNvPr id="15" name="テキスト ボックス 14">
            <a:extLst>
              <a:ext uri="{FF2B5EF4-FFF2-40B4-BE49-F238E27FC236}">
                <a16:creationId xmlns:a16="http://schemas.microsoft.com/office/drawing/2014/main" id="{1752AFFE-C7B6-6315-4311-0118C8FAB328}"/>
              </a:ext>
            </a:extLst>
          </p:cNvPr>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管理、バックアップ負荷にもなるため、お薦めしない）</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solidFill>
                  <a:srgbClr val="00B050"/>
                </a:solidFill>
                <a:latin typeface="Yu Gothic UI" panose="020B0500000000000000" pitchFamily="50" charset="-128"/>
                <a:ea typeface="Yu Gothic UI" panose="020B0500000000000000" pitchFamily="50" charset="-128"/>
              </a:rPr>
              <a:t>SharePoint</a:t>
            </a:r>
            <a:r>
              <a:rPr kumimoji="1"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kumimoji="1" lang="en-US" altLang="ja-JP" sz="1600" dirty="0">
                <a:solidFill>
                  <a:srgbClr val="00B050"/>
                </a:solidFill>
                <a:latin typeface="Yu Gothic UI" panose="020B0500000000000000" pitchFamily="50" charset="-128"/>
                <a:ea typeface="Yu Gothic UI" panose="020B0500000000000000" pitchFamily="50" charset="-128"/>
              </a:rPr>
              <a:t>Dataverse</a:t>
            </a:r>
            <a:r>
              <a:rPr kumimoji="1" lang="ja-JP" altLang="en-US" sz="1600" dirty="0">
                <a:solidFill>
                  <a:srgbClr val="00B050"/>
                </a:solidFill>
                <a:latin typeface="Yu Gothic UI" panose="020B0500000000000000" pitchFamily="50" charset="-128"/>
                <a:ea typeface="Yu Gothic UI" panose="020B0500000000000000" pitchFamily="50" charset="-128"/>
              </a:rPr>
              <a:t>をメタデータ管理に使用。</a:t>
            </a:r>
            <a:endParaRPr kumimoji="1"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a:extLst>
              <a:ext uri="{FF2B5EF4-FFF2-40B4-BE49-F238E27FC236}">
                <a16:creationId xmlns:a16="http://schemas.microsoft.com/office/drawing/2014/main" id="{21EB200F-97C9-4412-6EC1-FA276697F271}"/>
              </a:ext>
            </a:extLst>
          </p:cNvPr>
          <p:cNvPicPr>
            <a:picLocks noChangeAspect="1"/>
          </p:cNvPicPr>
          <p:nvPr/>
        </p:nvPicPr>
        <p:blipFill>
          <a:blip r:embed="rId3"/>
          <a:stretch>
            <a:fillRect/>
          </a:stretch>
        </p:blipFill>
        <p:spPr>
          <a:xfrm>
            <a:off x="7376351" y="985579"/>
            <a:ext cx="4504944" cy="3162226"/>
          </a:xfrm>
          <a:prstGeom prst="rect">
            <a:avLst/>
          </a:prstGeom>
        </p:spPr>
      </p:pic>
      <p:pic>
        <p:nvPicPr>
          <p:cNvPr id="29" name="図 28">
            <a:extLst>
              <a:ext uri="{FF2B5EF4-FFF2-40B4-BE49-F238E27FC236}">
                <a16:creationId xmlns:a16="http://schemas.microsoft.com/office/drawing/2014/main" id="{A56F5694-E42C-9A9A-E03F-F4400D35BB8A}"/>
              </a:ext>
            </a:extLst>
          </p:cNvPr>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a:extLst>
              <a:ext uri="{FF2B5EF4-FFF2-40B4-BE49-F238E27FC236}">
                <a16:creationId xmlns:a16="http://schemas.microsoft.com/office/drawing/2014/main" id="{4169DD8E-0A66-440C-8DB9-E4DE8AAA237D}"/>
              </a:ext>
            </a:extLst>
          </p:cNvPr>
          <p:cNvSpPr txBox="1"/>
          <p:nvPr/>
        </p:nvSpPr>
        <p:spPr>
          <a:xfrm>
            <a:off x="7083552" y="831033"/>
            <a:ext cx="3413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Dataverse</a:t>
            </a:r>
            <a:r>
              <a:rPr lang="ja-JP" altLang="en-US" sz="1400" b="1" u="sng" dirty="0">
                <a:solidFill>
                  <a:srgbClr val="0070C0"/>
                </a:solidFill>
              </a:rPr>
              <a:t>に保存の場合</a:t>
            </a:r>
            <a:endParaRPr kumimoji="1" lang="ja-JP" altLang="en-US" sz="1400" b="1" u="sng" dirty="0">
              <a:solidFill>
                <a:srgbClr val="0070C0"/>
              </a:solidFill>
            </a:endParaRPr>
          </a:p>
        </p:txBody>
      </p:sp>
      <p:sp>
        <p:nvSpPr>
          <p:cNvPr id="31" name="テキスト ボックス 30">
            <a:extLst>
              <a:ext uri="{FF2B5EF4-FFF2-40B4-BE49-F238E27FC236}">
                <a16:creationId xmlns:a16="http://schemas.microsoft.com/office/drawing/2014/main" id="{28701A19-2104-77E4-FA73-EA94FE5B933D}"/>
              </a:ext>
            </a:extLst>
          </p:cNvPr>
          <p:cNvSpPr txBox="1"/>
          <p:nvPr/>
        </p:nvSpPr>
        <p:spPr>
          <a:xfrm>
            <a:off x="7083552" y="4070426"/>
            <a:ext cx="4175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SPO</a:t>
            </a:r>
            <a:r>
              <a:rPr lang="ja-JP" altLang="en-US" sz="1400" b="1" u="sng" dirty="0">
                <a:solidFill>
                  <a:srgbClr val="0070C0"/>
                </a:solidFill>
              </a:rPr>
              <a:t>に保存の場合（お薦め）</a:t>
            </a:r>
            <a:endParaRPr kumimoji="1" lang="ja-JP" altLang="en-US" sz="1400" b="1" u="sng" dirty="0">
              <a:solidFill>
                <a:srgbClr val="0070C0"/>
              </a:solidFill>
            </a:endParaRPr>
          </a:p>
        </p:txBody>
      </p:sp>
      <p:sp>
        <p:nvSpPr>
          <p:cNvPr id="33" name="四角形: 角を丸くする 32">
            <a:extLst>
              <a:ext uri="{FF2B5EF4-FFF2-40B4-BE49-F238E27FC236}">
                <a16:creationId xmlns:a16="http://schemas.microsoft.com/office/drawing/2014/main" id="{C40BFA58-D326-47EA-0654-29F12E8D9846}"/>
              </a:ext>
            </a:extLst>
          </p:cNvPr>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extLst>
      <p:ext uri="{BB962C8B-B14F-4D97-AF65-F5344CB8AC3E}">
        <p14:creationId xmlns:p14="http://schemas.microsoft.com/office/powerpoint/2010/main" val="656417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1EB569-1790-46AF-B846-C3C8AF03910D}">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eb0311d-c1a1-4e14-8f6e-1e58ca6d4cc3"/>
    <ds:schemaRef ds:uri="http://purl.org/dc/terms/"/>
  </ds:schemaRefs>
</ds:datastoreItem>
</file>

<file path=customXml/itemProps2.xml><?xml version="1.0" encoding="utf-8"?>
<ds:datastoreItem xmlns:ds="http://schemas.openxmlformats.org/officeDocument/2006/customXml" ds:itemID="{4216C17B-9ACF-4273-9EF4-F7A543FAF213}">
  <ds:schemaRefs>
    <ds:schemaRef ds:uri="http://schemas.microsoft.com/sharepoint/v3/contenttype/forms"/>
  </ds:schemaRefs>
</ds:datastoreItem>
</file>

<file path=customXml/itemProps3.xml><?xml version="1.0" encoding="utf-8"?>
<ds:datastoreItem xmlns:ds="http://schemas.openxmlformats.org/officeDocument/2006/customXml" ds:itemID="{BCB922EE-95E3-497F-8326-C2ABF66A4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acf4b-b80a-47bc-9c5c-11234d21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TotalTime>417</TotalTime>
  <Words>8039</Words>
  <Application>Microsoft Office PowerPoint</Application>
  <PresentationFormat>ワイド画面</PresentationFormat>
  <Paragraphs>928</Paragraphs>
  <Slides>38</Slides>
  <Notes>31</Notes>
  <HiddenSlides>0</HiddenSlides>
  <MMClips>0</MMClips>
  <ScaleCrop>false</ScaleCrop>
  <HeadingPairs>
    <vt:vector size="8" baseType="variant">
      <vt:variant>
        <vt:lpstr>使用されているフォント</vt:lpstr>
      </vt:variant>
      <vt:variant>
        <vt:i4>11</vt:i4>
      </vt:variant>
      <vt:variant>
        <vt:lpstr>テーマ</vt:lpstr>
      </vt:variant>
      <vt:variant>
        <vt:i4>6</vt:i4>
      </vt:variant>
      <vt:variant>
        <vt:lpstr>埋め込まれた OLE サーバー</vt:lpstr>
      </vt:variant>
      <vt:variant>
        <vt:i4>1</vt:i4>
      </vt:variant>
      <vt:variant>
        <vt:lpstr>スライド タイトル</vt:lpstr>
      </vt:variant>
      <vt:variant>
        <vt:i4>38</vt:i4>
      </vt:variant>
    </vt:vector>
  </HeadingPairs>
  <TitlesOfParts>
    <vt:vector size="56" baseType="lpstr">
      <vt:lpstr>Arial Unicode MS</vt:lpstr>
      <vt:lpstr>DengXian 本文</vt:lpstr>
      <vt:lpstr>Yu Gothic UI</vt:lpstr>
      <vt:lpstr>游ゴシック</vt:lpstr>
      <vt:lpstr>游ゴシック Light 見出し</vt:lpstr>
      <vt:lpstr>Arial</vt:lpstr>
      <vt:lpstr>Calibri</vt:lpstr>
      <vt:lpstr>Calibri Light</vt:lpstr>
      <vt:lpstr>Gill Sans MT</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Power Apps + Sql server 提案書</vt:lpstr>
      <vt:lpstr>前書き</vt:lpstr>
      <vt:lpstr>目次</vt:lpstr>
      <vt:lpstr>提案の背景と目的</vt:lpstr>
      <vt:lpstr>システム概要</vt:lpstr>
      <vt:lpstr>アーキテクチャ全体 添付ファイルはSharePoint保存（案A、お薦め）</vt:lpstr>
      <vt:lpstr>アーキテクチャ全体 添付ファイルはDataverser保存（案B）</vt:lpstr>
      <vt:lpstr>技術方案－伝票管理機能  </vt:lpstr>
      <vt:lpstr>技術方案－添付ファイル管理</vt:lpstr>
      <vt:lpstr>技術方案－オンライン編集機能</vt:lpstr>
      <vt:lpstr>技術方案－一括ダウンロード機能</vt:lpstr>
      <vt:lpstr>技術方案－検索機能１ </vt:lpstr>
      <vt:lpstr>技術方案 － 検索機能２ </vt:lpstr>
      <vt:lpstr>技術方案－パフォーマンス最適化</vt:lpstr>
      <vt:lpstr>技術方案－権限管理</vt:lpstr>
      <vt:lpstr>技術方案－データ移行</vt:lpstr>
      <vt:lpstr>技術方案－初期稼働</vt:lpstr>
      <vt:lpstr>技術方案－ POC範囲</vt:lpstr>
      <vt:lpstr>実装計画－リソース、体制</vt:lpstr>
      <vt:lpstr>実装計画－リスク</vt:lpstr>
      <vt:lpstr>実装計画－スケジュール表</vt:lpstr>
      <vt:lpstr>実装計画－ガバナンス、コミュニケーションプラン</vt:lpstr>
      <vt:lpstr>機能一覧</vt:lpstr>
      <vt:lpstr>価格見積もり</vt:lpstr>
      <vt:lpstr>サポートとメンテナンス－瑕疵範囲、保守提案と概算</vt:lpstr>
      <vt:lpstr>結論</vt:lpstr>
      <vt:lpstr>備考</vt:lpstr>
      <vt:lpstr>補足資料</vt:lpstr>
      <vt:lpstr>提案（FileをDataverse にStoreage案）</vt:lpstr>
      <vt:lpstr>提案（FileをSPOに保存）</vt:lpstr>
      <vt:lpstr>以前の内容</vt:lpstr>
      <vt:lpstr>提案（FileをDataverse にStoreage案）</vt:lpstr>
      <vt:lpstr>評価結果</vt:lpstr>
      <vt:lpstr>評価結果</vt:lpstr>
      <vt:lpstr>他機能と運用要件</vt:lpstr>
      <vt:lpstr>【ソリューション選定】選定フローと結果</vt:lpstr>
      <vt:lpstr>【ソリューション選定】評価結果の共有</vt:lpstr>
      <vt:lpstr>【ソリューション選定】今後の流れ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lastModifiedBy>he zhendong/0494938/何　振東</cp:lastModifiedBy>
  <cp:revision>24</cp:revision>
  <dcterms:created xsi:type="dcterms:W3CDTF">2023-05-25T05:41:10Z</dcterms:created>
  <dcterms:modified xsi:type="dcterms:W3CDTF">2025-09-12T18:48:01Z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_SourceUrl">
    <vt:lpwstr/>
  </property>
  <property fmtid="{D5CDD505-2E9C-101B-9397-08002B2CF9AE}" pid="16" name="_SharedFileIndex">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ies>
</file>