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51"/>
  </p:notesMasterIdLst>
  <p:handoutMasterIdLst>
    <p:handoutMasterId r:id="rId52"/>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2968" r:id="rId24"/>
    <p:sldId id="16772969" r:id="rId25"/>
    <p:sldId id="16772970" r:id="rId26"/>
    <p:sldId id="16772958" r:id="rId27"/>
    <p:sldId id="16772960" r:id="rId28"/>
    <p:sldId id="16772961" r:id="rId29"/>
    <p:sldId id="16772959" r:id="rId30"/>
    <p:sldId id="16776353" r:id="rId31"/>
    <p:sldId id="16776354" r:id="rId32"/>
    <p:sldId id="16776355" r:id="rId33"/>
    <p:sldId id="16776356" r:id="rId34"/>
    <p:sldId id="16772962" r:id="rId35"/>
    <p:sldId id="16772963" r:id="rId36"/>
    <p:sldId id="16772964" r:id="rId37"/>
    <p:sldId id="16772966" r:id="rId38"/>
    <p:sldId id="16772947" r:id="rId39"/>
    <p:sldId id="16772949" r:id="rId40"/>
    <p:sldId id="16772973" r:id="rId41"/>
    <p:sldId id="16776351" r:id="rId42"/>
    <p:sldId id="16772938" r:id="rId43"/>
    <p:sldId id="16772941" r:id="rId44"/>
    <p:sldId id="16772942" r:id="rId45"/>
    <p:sldId id="16772943" r:id="rId46"/>
    <p:sldId id="16772944" r:id="rId47"/>
    <p:sldId id="16772937" r:id="rId48"/>
    <p:sldId id="16772935" r:id="rId49"/>
    <p:sldId id="16772934" r:id="rId50"/>
  </p:sldIdLst>
  <p:sldSz cx="12192000" cy="6858000"/>
  <p:notesSz cx="6858000" cy="9144000"/>
  <p:custDataLst>
    <p:tags r:id="rId5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2968"/>
            <p14:sldId id="16772969"/>
            <p14:sldId id="16772970"/>
            <p14:sldId id="16772958"/>
            <p14:sldId id="16772960"/>
            <p14:sldId id="16772961"/>
            <p14:sldId id="16772959"/>
            <p14:sldId id="16776353"/>
            <p14:sldId id="16776354"/>
            <p14:sldId id="16776355"/>
            <p14:sldId id="16776356"/>
            <p14:sldId id="16772962"/>
            <p14:sldId id="16772963"/>
            <p14:sldId id="16772964"/>
            <p14:sldId id="16772966"/>
            <p14:sldId id="16772947"/>
            <p14:sldId id="16772949"/>
            <p14:sldId id="16772973"/>
            <p14:sldId id="16776351"/>
            <p14:sldId id="16772938"/>
            <p14:sldId id="16772941"/>
            <p14:sldId id="16772942"/>
            <p14:sldId id="16772943"/>
            <p14:sldId id="16772944"/>
            <p14:sldId id="16772937"/>
            <p14:sldId id="16772935"/>
            <p14:sldId id="167729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88821" autoAdjust="0"/>
  </p:normalViewPr>
  <p:slideViewPr>
    <p:cSldViewPr snapToGrid="0">
      <p:cViewPr>
        <p:scale>
          <a:sx n="150" d="100"/>
          <a:sy n="150" d="100"/>
        </p:scale>
        <p:origin x="1954" y="69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gs" Target="tags/tag1.xml"/><Relationship Id="rId5" Type="http://schemas.openxmlformats.org/officeDocument/2006/relationships/slideMaster" Target="slideMasters/slideMaster2.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210892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940977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extLst>
      <p:ext uri="{BB962C8B-B14F-4D97-AF65-F5344CB8AC3E}">
        <p14:creationId xmlns:p14="http://schemas.microsoft.com/office/powerpoint/2010/main" val="4014841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25</a:t>
            </a:fld>
            <a:endParaRPr kumimoji="1" lang="ja-JP" altLang="en-US"/>
          </a:p>
        </p:txBody>
      </p:sp>
    </p:spTree>
    <p:extLst>
      <p:ext uri="{BB962C8B-B14F-4D97-AF65-F5344CB8AC3E}">
        <p14:creationId xmlns:p14="http://schemas.microsoft.com/office/powerpoint/2010/main" val="2469390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33</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35</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39</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40</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41</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なぜ添付ファイルは</a:t>
            </a:r>
            <a:r>
              <a:rPr kumimoji="1" lang="en-US" altLang="ja-JP" dirty="0" err="1">
                <a:latin typeface="Yu Gothic UI" panose="020B0500000000000000" pitchFamily="50" charset="-128"/>
                <a:ea typeface="Yu Gothic UI" panose="020B0500000000000000" pitchFamily="50" charset="-128"/>
              </a:rPr>
              <a:t>ShraePoint</a:t>
            </a:r>
            <a:r>
              <a:rPr kumimoji="1" lang="ja-JP" altLang="en-US" dirty="0">
                <a:latin typeface="Yu Gothic UI" panose="020B0500000000000000" pitchFamily="50" charset="-128"/>
                <a:ea typeface="Yu Gothic UI" panose="020B0500000000000000" pitchFamily="50" charset="-128"/>
              </a:rPr>
              <a:t>にお薦めなのか：</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１．</a:t>
            </a:r>
            <a:r>
              <a:rPr kumimoji="1" lang="en-US" altLang="ja-JP" dirty="0">
                <a:latin typeface="Yu Gothic UI" panose="020B0500000000000000" pitchFamily="50" charset="-128"/>
                <a:ea typeface="Yu Gothic UI" panose="020B0500000000000000" pitchFamily="50" charset="-128"/>
              </a:rPr>
              <a:t>SPO</a:t>
            </a:r>
            <a:r>
              <a:rPr kumimoji="1" lang="ja-JP" altLang="en-US" dirty="0">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dirty="0" err="1">
                <a:latin typeface="Yu Gothic UI" panose="020B0500000000000000" pitchFamily="50" charset="-128"/>
                <a:ea typeface="Yu Gothic UI" panose="020B0500000000000000" pitchFamily="50" charset="-128"/>
              </a:rPr>
              <a:t>A.GraphAPI</a:t>
            </a:r>
            <a:r>
              <a:rPr kumimoji="1" lang="ja-JP" altLang="en-US" dirty="0">
                <a:latin typeface="Yu Gothic UI" panose="020B0500000000000000" pitchFamily="50" charset="-128"/>
                <a:ea typeface="Yu Gothic UI" panose="020B0500000000000000" pitchFamily="50" charset="-128"/>
              </a:rPr>
              <a:t>経由で必要 </a:t>
            </a:r>
            <a:r>
              <a:rPr kumimoji="1" lang="en-US" altLang="ja-JP" dirty="0">
                <a:latin typeface="Yu Gothic UI" panose="020B0500000000000000" pitchFamily="50" charset="-128"/>
                <a:ea typeface="Yu Gothic UI" panose="020B0500000000000000" pitchFamily="50" charset="-128"/>
              </a:rPr>
              <a:t>B.</a:t>
            </a:r>
            <a:r>
              <a:rPr kumimoji="1" lang="ja-JP" altLang="en-US" dirty="0">
                <a:latin typeface="Yu Gothic UI" panose="020B0500000000000000" pitchFamily="50" charset="-128"/>
                <a:ea typeface="Yu Gothic UI" panose="020B0500000000000000" pitchFamily="50" charset="-128"/>
              </a:rPr>
              <a:t>）</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２．</a:t>
            </a:r>
            <a:r>
              <a:rPr kumimoji="1" lang="en-US" altLang="zh-CN" dirty="0" err="1">
                <a:latin typeface="Yu Gothic UI" panose="020B0500000000000000" pitchFamily="50" charset="-128"/>
                <a:ea typeface="Yu Gothic UI" panose="020B0500000000000000" pitchFamily="50" charset="-128"/>
              </a:rPr>
              <a:t>Sqlserver</a:t>
            </a:r>
            <a:r>
              <a:rPr kumimoji="1" lang="ja-JP" altLang="en-US" dirty="0">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的に検証が必要。</a:t>
            </a:r>
            <a:r>
              <a:rPr kumimoji="1" lang="en-US" altLang="ja-JP" dirty="0">
                <a:latin typeface="Yu Gothic UI" panose="020B0500000000000000" pitchFamily="50" charset="-128"/>
                <a:ea typeface="Yu Gothic UI" panose="020B0500000000000000" pitchFamily="50" charset="-128"/>
              </a:rPr>
              <a:t>POC</a:t>
            </a:r>
            <a:r>
              <a:rPr kumimoji="1" lang="ja-JP" altLang="en-US" dirty="0">
                <a:latin typeface="Yu Gothic UI" panose="020B0500000000000000" pitchFamily="50" charset="-128"/>
                <a:ea typeface="Yu Gothic UI" panose="020B0500000000000000" pitchFamily="50" charset="-128"/>
              </a:rPr>
              <a:t>の作業範囲が広がる、性能などの考慮・評価は複雑</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449"/>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80071" y="9738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8686"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dirty="0">
                <a:solidFill>
                  <a:srgbClr val="FF0000"/>
                </a:solidFill>
                <a:latin typeface="+mj-lt"/>
                <a:ea typeface="MS Gothic" panose="020B0609070205080204" pitchFamily="49" charset="-128"/>
              </a:rPr>
              <a:t>CONFIDENTIAL</a:t>
            </a:r>
            <a:endParaRPr kumimoji="1" lang="ja-JP" altLang="en-US" sz="1100" b="0" i="0" dirty="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2496" y="97648"/>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69.bin"/><Relationship Id="rId2" Type="http://schemas.openxmlformats.org/officeDocument/2006/relationships/slideLayout" Target="../slideLayouts/slideLayout71.xml"/><Relationship Id="rId16" Type="http://schemas.openxmlformats.org/officeDocument/2006/relationships/image" Target="../media/image16.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0"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0"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0"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5715" imgH="5715" progId="TCLayout.ActiveDocument.1">
                  <p:embed/>
                </p:oleObj>
              </mc:Choice>
              <mc:Fallback>
                <p:oleObj name="think-cellスライド" r:id="rId17" imgW="5715" imgH="5715" progId="TCLayout.ActiveDocument.1">
                  <p:embed/>
                  <p:pic>
                    <p:nvPicPr>
                      <p:cNvPr id="0" name="オブジェクト 2" hidden="1"/>
                      <p:cNvPicPr/>
                      <p:nvPr/>
                    </p:nvPicPr>
                    <p:blipFill>
                      <a:blip r:embed="rId1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2.xml"/><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jpe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28.xml"/><Relationship Id="rId16" Type="http://schemas.openxmlformats.org/officeDocument/2006/relationships/image" Target="../media/image29.png"/><Relationship Id="rId1" Type="http://schemas.openxmlformats.org/officeDocument/2006/relationships/slideLayout" Target="../slideLayouts/slideLayout82.xml"/><Relationship Id="rId6" Type="http://schemas.openxmlformats.org/officeDocument/2006/relationships/image" Target="../media/image26.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2.png"/><Relationship Id="rId4" Type="http://schemas.openxmlformats.org/officeDocument/2006/relationships/image" Target="../media/image35.png"/><Relationship Id="rId9" Type="http://schemas.openxmlformats.org/officeDocument/2006/relationships/image" Target="../media/image21.png"/><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jpe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2.xml"/><Relationship Id="rId6" Type="http://schemas.openxmlformats.org/officeDocument/2006/relationships/image" Target="../media/image35.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7.sv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jpe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82.xml"/><Relationship Id="rId6"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7.svg"/><Relationship Id="rId4" Type="http://schemas.openxmlformats.org/officeDocument/2006/relationships/image" Target="../media/image2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dirty="0"/>
              <a:t>株式会社　</a:t>
            </a:r>
            <a:r>
              <a:rPr lang="en-US" altLang="ja-JP" dirty="0"/>
              <a:t>GCJ</a:t>
            </a:r>
            <a:endParaRPr lang="ja-JP"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027" y="66162"/>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アイコン&#10;&#10;低い精度で自動的に生成された説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既定案：</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PowerApps</a:t>
            </a:r>
            <a:r>
              <a:rPr kumimoji="0" lang="ja-JP" altLang="en-US" dirty="0">
                <a:latin typeface="Arial" panose="020B0604020202020204" pitchFamily="34" charset="0"/>
              </a:rPr>
              <a:t>で</a:t>
            </a:r>
            <a:r>
              <a:rPr kumimoji="0" lang="zh-CN" altLang="zh-CN" dirty="0">
                <a:latin typeface="Arial" panose="020B0604020202020204" pitchFamily="34" charset="0"/>
              </a:rPr>
              <a:t>モバイル/デスクトップ対応のため、PowerAppsのDownload関数を使用。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ファイルの</a:t>
            </a:r>
            <a:r>
              <a:rPr kumimoji="0" lang="zh-CN" altLang="zh-CN" dirty="0">
                <a:latin typeface="Arial" panose="020B0604020202020204" pitchFamily="34" charset="0"/>
              </a:rPr>
              <a:t>保存先: ユーザーが指定したディレクトリ（ブラウザダウンロード</a:t>
            </a:r>
            <a:r>
              <a:rPr kumimoji="0" lang="ja-JP" altLang="en-US" dirty="0">
                <a:latin typeface="Arial" panose="020B0604020202020204" pitchFamily="34" charset="0"/>
              </a:rPr>
              <a:t>オプションを毎回確認にし、</a:t>
            </a:r>
            <a:r>
              <a:rPr kumimoji="0" lang="zh-CN" altLang="zh-CN" dirty="0">
                <a:latin typeface="Arial" panose="020B0604020202020204" pitchFamily="34" charset="0"/>
              </a:rPr>
              <a:t>ユーザーが</a:t>
            </a:r>
            <a:r>
              <a:rPr kumimoji="0" lang="ja-JP" altLang="en-US" dirty="0">
                <a:latin typeface="Arial" panose="020B0604020202020204" pitchFamily="34" charset="0"/>
              </a:rPr>
              <a:t>保存先</a:t>
            </a:r>
            <a:r>
              <a:rPr kumimoji="0" lang="zh-CN" altLang="zh-CN"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制限: 最大100ファイル/回、合計サイズ500MB（パフォーマンス考慮）。 </a:t>
            </a: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solidFill>
                  <a:srgbClr val="C00000"/>
                </a:solidFill>
                <a:latin typeface="Yu Gothic UI" panose="020B0500000000000000" pitchFamily="50" charset="-128"/>
                <a:ea typeface="Yu Gothic UI" panose="020B0500000000000000" pitchFamily="50" charset="-128"/>
              </a:rPr>
              <a:t>向上案：</a:t>
            </a:r>
            <a:endParaRPr lang="en-US" altLang="ja-JP"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dirty="0">
                <a:latin typeface="Yu Gothic UI" panose="020B0500000000000000" pitchFamily="50" charset="-128"/>
                <a:ea typeface="Yu Gothic UI" panose="020B0500000000000000" pitchFamily="50" charset="-128"/>
              </a:rPr>
              <a:t>Power Apps </a:t>
            </a:r>
            <a:r>
              <a:rPr lang="ja-JP" altLang="en-US" dirty="0">
                <a:latin typeface="Yu Gothic UI" panose="020B0500000000000000" pitchFamily="50" charset="-128"/>
                <a:ea typeface="Yu Gothic UI" panose="020B0500000000000000" pitchFamily="50" charset="-128"/>
              </a:rPr>
              <a:t>では、</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ページを埋め込むための </a:t>
            </a:r>
            <a:r>
              <a:rPr lang="en-US" altLang="ja-JP" dirty="0">
                <a:latin typeface="Yu Gothic UI" panose="020B0500000000000000" pitchFamily="50" charset="-128"/>
                <a:ea typeface="Yu Gothic UI" panose="020B0500000000000000" pitchFamily="50" charset="-128"/>
              </a:rPr>
              <a:t>WebView </a:t>
            </a:r>
            <a:r>
              <a:rPr lang="ja-JP" altLang="en-US" dirty="0">
                <a:latin typeface="Yu Gothic UI" panose="020B0500000000000000" pitchFamily="50" charset="-128"/>
                <a:ea typeface="Yu Gothic UI" panose="020B0500000000000000" pitchFamily="50" charset="-128"/>
              </a:rPr>
              <a:t>コントロール（または </a:t>
            </a:r>
            <a:r>
              <a:rPr lang="en-US" altLang="ja-JP" dirty="0">
                <a:latin typeface="Yu Gothic UI" panose="020B0500000000000000" pitchFamily="50" charset="-128"/>
                <a:ea typeface="Yu Gothic UI" panose="020B0500000000000000" pitchFamily="50" charset="-128"/>
              </a:rPr>
              <a:t>HTML text </a:t>
            </a:r>
            <a:r>
              <a:rPr lang="ja-JP" altLang="en-US" dirty="0">
                <a:latin typeface="Yu Gothic UI" panose="020B0500000000000000" pitchFamily="50" charset="-128"/>
                <a:ea typeface="Yu Gothic UI" panose="020B0500000000000000" pitchFamily="50" charset="-128"/>
              </a:rPr>
              <a:t>コントロールを介して </a:t>
            </a:r>
            <a:r>
              <a:rPr lang="en-US" altLang="ja-JP" dirty="0">
                <a:latin typeface="Yu Gothic UI" panose="020B0500000000000000" pitchFamily="50" charset="-128"/>
                <a:ea typeface="Yu Gothic UI" panose="020B0500000000000000" pitchFamily="50" charset="-128"/>
              </a:rPr>
              <a:t>HTML </a:t>
            </a:r>
            <a:r>
              <a:rPr lang="ja-JP" altLang="en-US" dirty="0">
                <a:latin typeface="Yu Gothic UI" panose="020B0500000000000000" pitchFamily="50" charset="-128"/>
                <a:ea typeface="Yu Gothic UI" panose="020B0500000000000000" pitchFamily="50" charset="-128"/>
              </a:rPr>
              <a:t>コンテンツを表示する）を使用して、外部の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ページ内で、</a:t>
            </a:r>
            <a:r>
              <a:rPr lang="en-US" altLang="ja-JP" dirty="0">
                <a:latin typeface="Yu Gothic UI" panose="020B0500000000000000" pitchFamily="50" charset="-128"/>
                <a:ea typeface="Yu Gothic UI" panose="020B0500000000000000" pitchFamily="50" charset="-128"/>
              </a:rPr>
              <a:t>JavaScript </a:t>
            </a:r>
            <a:r>
              <a:rPr lang="ja-JP" altLang="en-US" dirty="0">
                <a:latin typeface="Yu Gothic UI" panose="020B0500000000000000" pitchFamily="50" charset="-128"/>
                <a:ea typeface="Yu Gothic UI" panose="020B0500000000000000" pitchFamily="50" charset="-128"/>
              </a:rPr>
              <a:t>を使用して </a:t>
            </a:r>
            <a:r>
              <a:rPr lang="en-US" altLang="ja-JP" dirty="0">
                <a:latin typeface="Yu Gothic UI" panose="020B0500000000000000" pitchFamily="50" charset="-128"/>
                <a:ea typeface="Yu Gothic UI" panose="020B0500000000000000" pitchFamily="50" charset="-128"/>
              </a:rPr>
              <a:t>DOM </a:t>
            </a:r>
            <a:r>
              <a:rPr lang="ja-JP" altLang="en-US" dirty="0">
                <a:latin typeface="Yu Gothic UI" panose="020B0500000000000000" pitchFamily="50" charset="-128"/>
                <a:ea typeface="Yu Gothic UI" panose="020B0500000000000000" pitchFamily="50" charset="-128"/>
              </a:rPr>
              <a:t>操作や </a:t>
            </a:r>
            <a:r>
              <a:rPr lang="en-US" altLang="ja-JP" dirty="0">
                <a:latin typeface="Yu Gothic UI" panose="020B0500000000000000" pitchFamily="50" charset="-128"/>
                <a:ea typeface="Yu Gothic UI" panose="020B0500000000000000" pitchFamily="50" charset="-128"/>
              </a:rPr>
              <a:t>Web API </a:t>
            </a:r>
            <a:r>
              <a:rPr lang="ja-JP" altLang="en-US" dirty="0">
                <a:latin typeface="Yu Gothic UI" panose="020B0500000000000000" pitchFamily="50" charset="-128"/>
                <a:ea typeface="Yu Gothic UI" panose="020B0500000000000000" pitchFamily="50" charset="-128"/>
              </a:rPr>
              <a:t>へのアクセスを行うことはできます。</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外部ページの</a:t>
            </a:r>
            <a:r>
              <a:rPr lang="en-US" altLang="ja-JP" dirty="0">
                <a:latin typeface="Yu Gothic UI" panose="020B0500000000000000" pitchFamily="50" charset="-128"/>
                <a:ea typeface="Yu Gothic UI" panose="020B0500000000000000" pitchFamily="50" charset="-128"/>
              </a:rPr>
              <a:t>JavaScript</a:t>
            </a:r>
            <a:r>
              <a:rPr lang="ja-JP" altLang="en-US"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dirty="0">
                <a:latin typeface="Yu Gothic UI" panose="020B0500000000000000" pitchFamily="50" charset="-128"/>
                <a:ea typeface="Yu Gothic UI" panose="020B0500000000000000" pitchFamily="50" charset="-128"/>
              </a:rPr>
              <a:t>POC</a:t>
            </a:r>
            <a:r>
              <a:rPr lang="ja-JP" altLang="en-US" dirty="0">
                <a:latin typeface="Yu Gothic UI" panose="020B0500000000000000" pitchFamily="50" charset="-128"/>
                <a:ea typeface="Yu Gothic UI" panose="020B0500000000000000" pitchFamily="50" charset="-128"/>
              </a:rPr>
              <a:t>が必要。</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pic>
        <p:nvPicPr>
          <p:cNvPr id="4" name="図 3"/>
          <p:cNvPicPr>
            <a:picLocks noChangeAspect="1"/>
          </p:cNvPicPr>
          <p:nvPr/>
        </p:nvPicPr>
        <p:blipFill>
          <a:blip r:embed="rId3"/>
          <a:stretch>
            <a:fillRect/>
          </a:stretch>
        </p:blipFill>
        <p:spPr>
          <a:xfrm>
            <a:off x="7223760" y="760848"/>
            <a:ext cx="4828032" cy="14307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技術方案－検索機能１</a:t>
            </a:r>
            <a:br>
              <a:rPr lang="en-US" altLang="ja-JP" dirty="0"/>
            </a:br>
            <a:endParaRPr lang="ja-JP" altLang="en-US" dirty="0"/>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SharePointの場合: Microsoft Graph Search APIをPower Automateで呼び出し、結果をPowerAppsに返</a:t>
            </a:r>
            <a:r>
              <a:rPr kumimoji="0" lang="ja-JP" altLang="en-US" sz="1600" dirty="0">
                <a:latin typeface="Arial" panose="020B0604020202020204" pitchFamily="34" charset="0"/>
              </a:rPr>
              <a:t>して、保存</a:t>
            </a:r>
            <a:r>
              <a:rPr kumimoji="0" lang="en-US" altLang="ja-JP" sz="1600" dirty="0">
                <a:latin typeface="Arial" panose="020B0604020202020204" pitchFamily="34" charset="0"/>
              </a:rPr>
              <a:t>Document Library</a:t>
            </a:r>
            <a:r>
              <a:rPr kumimoji="0" lang="ja-JP" altLang="en-US" sz="1600" dirty="0">
                <a:latin typeface="Arial" panose="020B0604020202020204" pitchFamily="34" charset="0"/>
              </a:rPr>
              <a:t>であるかどうかでさらにフィルタする</a:t>
            </a:r>
            <a:r>
              <a:rPr kumimoji="0" lang="ja-JP" altLang="en-US" sz="1600" dirty="0">
                <a:solidFill>
                  <a:srgbClr val="00B050"/>
                </a:solidFill>
                <a:latin typeface="Arial" panose="020B0604020202020204" pitchFamily="34" charset="0"/>
              </a:rPr>
              <a:t>（お薦め）</a:t>
            </a:r>
            <a:endParaRPr kumimoji="0" lang="zh-CN" altLang="zh-CN" sz="16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nvGraphicFramePr>
        <p:xfrm>
          <a:off x="829058" y="3233187"/>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dirty="0"/>
                        <a:t>PostgreSQL (with extensions)</a:t>
                      </a:r>
                    </a:p>
                  </a:txBody>
                  <a:tcPr marL="28046" marR="28046" marT="14023" marB="14023" anchor="ctr"/>
                </a:tc>
                <a:tc>
                  <a:txBody>
                    <a:bodyPr/>
                    <a:lstStyle/>
                    <a:p>
                      <a:r>
                        <a:rPr lang="de-DE" sz="900" dirty="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dirty="0"/>
                        <a:t>varbinary(max), varbinary, image, blob, nvarchar(max), varchar(max) </a:t>
                      </a:r>
                      <a:r>
                        <a:rPr lang="ja-JP" altLang="en-US" sz="900" dirty="0"/>
                        <a:t>など</a:t>
                      </a:r>
                    </a:p>
                  </a:txBody>
                  <a:tcPr marL="28046" marR="28046" marT="14023" marB="14023" anchor="ctr"/>
                </a:tc>
                <a:tc>
                  <a:txBody>
                    <a:bodyPr/>
                    <a:lstStyle/>
                    <a:p>
                      <a:r>
                        <a:rPr lang="ja-JP" altLang="en-US" sz="900" dirty="0"/>
                        <a:t>ファイル </a:t>
                      </a:r>
                      <a:r>
                        <a:rPr lang="en-US" altLang="ja-JP" sz="900" dirty="0"/>
                        <a:t>(File) </a:t>
                      </a:r>
                      <a:r>
                        <a:rPr lang="ja-JP" altLang="en-US" sz="900" dirty="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dirty="0"/>
                        <a:t>バイナリ </a:t>
                      </a:r>
                      <a:r>
                        <a:rPr lang="en-US" altLang="ja-JP" sz="900" dirty="0"/>
                        <a:t>(Binary) </a:t>
                      </a:r>
                      <a:r>
                        <a:rPr lang="ja-JP" altLang="en-US" sz="900" dirty="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t>pg_trgm</a:t>
                      </a:r>
                      <a:r>
                        <a:rPr lang="en-US" altLang="ja-JP" sz="900" dirty="0"/>
                        <a:t> </a:t>
                      </a:r>
                      <a:r>
                        <a:rPr lang="ja-JP" altLang="en-US" sz="900" dirty="0"/>
                        <a:t>拡張など</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SharePoint </a:t>
                      </a:r>
                      <a:r>
                        <a:rPr lang="ja-JP" altLang="en-US" sz="900" dirty="0"/>
                        <a:t>の検索機能</a:t>
                      </a:r>
                      <a:r>
                        <a:rPr lang="en-US" altLang="ja-JP" sz="900" dirty="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dirty="0"/>
                        <a:t>限定的</a:t>
                      </a:r>
                      <a:r>
                        <a:rPr lang="ja-JP" altLang="en-US" sz="900" dirty="0"/>
                        <a:t> </a:t>
                      </a:r>
                      <a:r>
                        <a:rPr lang="en-US" altLang="ja-JP" sz="900" dirty="0"/>
                        <a:t>(</a:t>
                      </a:r>
                      <a:r>
                        <a:rPr lang="ja-JP" altLang="en-US" sz="900" dirty="0"/>
                        <a:t>拡張機能や外部ツールが必要</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ja-JP" altLang="en-US" sz="900" dirty="0"/>
                        <a:t>メタデータ検索、ファイルプロパティ検索</a:t>
                      </a:r>
                      <a:r>
                        <a:rPr lang="en-US" altLang="ja-JP" sz="900" dirty="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a:t>
            </a:r>
            <a:r>
              <a:rPr lang="en-US" altLang="ja-JP" dirty="0"/>
              <a:t> </a:t>
            </a:r>
            <a:r>
              <a:rPr lang="ja-JP" altLang="en-US" dirty="0"/>
              <a:t>－ 検索機能２</a:t>
            </a:r>
            <a:br>
              <a:rPr lang="en-US" altLang="ja-JP" dirty="0"/>
            </a:br>
            <a:endParaRPr lang="ja-JP" altLang="en-US" dirty="0"/>
          </a:p>
        </p:txBody>
      </p:sp>
      <p:sp>
        <p:nvSpPr>
          <p:cNvPr id="15" name="テキスト ボックス 14"/>
          <p:cNvSpPr txBox="1"/>
          <p:nvPr/>
        </p:nvSpPr>
        <p:spPr>
          <a:xfrm>
            <a:off x="414336" y="814891"/>
            <a:ext cx="11490793"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利用の実現：</a:t>
            </a:r>
            <a:endParaRPr kumimoji="0" lang="en-US" altLang="ja-JP" sz="1400" dirty="0">
              <a:latin typeface="DengXian 本文"/>
            </a:endParaRPr>
          </a:p>
          <a:p>
            <a:pPr marL="342900" indent="-342900">
              <a:buFont typeface="+mj-lt"/>
              <a:buAutoNum type="arabicPeriod"/>
            </a:pPr>
            <a:r>
              <a:rPr lang="en-US" altLang="ja-JP" sz="1400" b="1" dirty="0"/>
              <a:t>Azure AD </a:t>
            </a:r>
            <a:r>
              <a:rPr lang="ja-JP" altLang="en-US" sz="1400" b="1" dirty="0"/>
              <a:t>アプリケーションの登録と権限設定</a:t>
            </a:r>
            <a:r>
              <a:rPr lang="en-US" altLang="ja-JP" sz="1400" b="1" dirty="0"/>
              <a:t>:</a:t>
            </a:r>
            <a:endParaRPr lang="ja-JP" altLang="en-US" sz="1400" dirty="0"/>
          </a:p>
          <a:p>
            <a:pPr lvl="1"/>
            <a:r>
              <a:rPr lang="en-US" altLang="ja-JP" sz="1200" dirty="0"/>
              <a:t>Azure AD </a:t>
            </a:r>
            <a:r>
              <a:rPr lang="ja-JP" altLang="en-US" sz="1200" dirty="0"/>
              <a:t>にアプリケーションを登録し、必要な </a:t>
            </a:r>
            <a:r>
              <a:rPr lang="en-US" altLang="ja-JP" sz="1200" dirty="0"/>
              <a:t>Graph API </a:t>
            </a:r>
            <a:r>
              <a:rPr lang="ja-JP" altLang="en-US" sz="1200" dirty="0"/>
              <a:t>のアクセス許可を付与します。</a:t>
            </a:r>
          </a:p>
          <a:p>
            <a:pPr lvl="1"/>
            <a:r>
              <a:rPr lang="ja-JP" altLang="en-US" sz="1200" dirty="0"/>
              <a:t>アプリケーション </a:t>
            </a:r>
            <a:r>
              <a:rPr lang="en-US" altLang="ja-JP" sz="1200" dirty="0"/>
              <a:t>ID (</a:t>
            </a:r>
            <a:r>
              <a:rPr lang="ja-JP" altLang="en-US" sz="1200" dirty="0"/>
              <a:t>クライアント </a:t>
            </a:r>
            <a:r>
              <a:rPr lang="en-US" altLang="ja-JP" sz="1200" dirty="0"/>
              <a:t>ID) </a:t>
            </a:r>
            <a:r>
              <a:rPr lang="ja-JP" altLang="en-US" sz="1200" dirty="0"/>
              <a:t>と、</a:t>
            </a:r>
            <a:r>
              <a:rPr lang="ja-JP" altLang="en-US" sz="1200" b="1" dirty="0"/>
              <a:t>クライアントシークレット</a:t>
            </a:r>
            <a:r>
              <a:rPr lang="ja-JP" altLang="en-US" sz="1200" dirty="0"/>
              <a:t> または </a:t>
            </a:r>
            <a:r>
              <a:rPr lang="ja-JP" altLang="en-US" sz="1200" b="1" dirty="0"/>
              <a:t>証明書</a:t>
            </a:r>
            <a:r>
              <a:rPr lang="ja-JP" altLang="en-US" sz="1200" dirty="0"/>
              <a:t> を取得します。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20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Files.Read.All</a:t>
            </a:r>
            <a:r>
              <a:rPr kumimoji="0" lang="ja-JP" altLang="ja-JP" sz="120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Sites.Read.All</a:t>
            </a:r>
            <a:r>
              <a:rPr kumimoji="0" lang="ja-JP" altLang="ja-JP" sz="120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200" dirty="0">
              <a:latin typeface="Arial" panose="020B0604020202020204" pitchFamily="34" charset="0"/>
            </a:endParaRPr>
          </a:p>
          <a:p>
            <a:pPr lvl="1" eaLnBrk="0" fontAlgn="base" hangingPunct="0">
              <a:spcBef>
                <a:spcPct val="0"/>
              </a:spcBef>
              <a:spcAft>
                <a:spcPct val="0"/>
              </a:spcAft>
            </a:pPr>
            <a:r>
              <a:rPr kumimoji="0" lang="ja-JP" altLang="ja-JP" sz="120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Power Apps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では、</a:t>
            </a:r>
            <a:r>
              <a:rPr kumimoji="0" lang="ja-JP" altLang="ja-JP" sz="1200" b="1" dirty="0">
                <a:latin typeface="Arial" panose="020B0604020202020204" pitchFamily="34" charset="0"/>
              </a:rPr>
              <a:t>カスタムコネクタ</a:t>
            </a:r>
            <a:r>
              <a:rPr kumimoji="0" lang="ja-JP" altLang="ja-JP" sz="120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Graph API の検索エンドポイント（例: </a:t>
            </a:r>
            <a:r>
              <a:rPr kumimoji="0" lang="ja-JP" altLang="ja-JP" sz="1200" dirty="0">
                <a:latin typeface="Arial Unicode MS"/>
              </a:rPr>
              <a:t>https://graph.microsoft.com/v1.0/sites/{site-id}/drive/root/search(q='{search-query}')</a:t>
            </a:r>
            <a:r>
              <a:rPr kumimoji="0" lang="ja-JP" altLang="ja-JP" sz="1200" dirty="0"/>
              <a:t>）を呼び出すアクションを定義します。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特定のドキュメントライブラリを限定するには、</a:t>
            </a:r>
            <a:r>
              <a:rPr kumimoji="0" lang="ja-JP" altLang="ja-JP" sz="1200" dirty="0">
                <a:latin typeface="Arial Unicode MS"/>
              </a:rPr>
              <a:t>site-id</a:t>
            </a:r>
            <a:r>
              <a:rPr kumimoji="0" lang="ja-JP" altLang="ja-JP" sz="1200" dirty="0"/>
              <a:t> を指定するか、検索クエリ (</a:t>
            </a:r>
            <a:r>
              <a:rPr kumimoji="0" lang="ja-JP" altLang="ja-JP" sz="1200" dirty="0">
                <a:latin typeface="Arial Unicode MS"/>
              </a:rPr>
              <a:t>q</a:t>
            </a:r>
            <a:r>
              <a:rPr kumimoji="0" lang="ja-JP" altLang="ja-JP" sz="1200" dirty="0"/>
              <a:t>) にドキュメントライブラリ名やパスを含めるなどの工夫が必要になります。Graph API の検索機能は、</a:t>
            </a:r>
            <a:r>
              <a:rPr kumimoji="0" lang="ja-JP" altLang="ja-JP" sz="1200" dirty="0">
                <a:latin typeface="Arial Unicode MS"/>
              </a:rPr>
              <a:t>search</a:t>
            </a:r>
            <a:r>
              <a:rPr kumimoji="0" lang="ja-JP" altLang="ja-JP" sz="1200" dirty="0"/>
              <a:t> クエリパラメータで詳細なフィルタリングをサポートしています。例えば、</a:t>
            </a:r>
            <a:r>
              <a:rPr kumimoji="0" lang="ja-JP" altLang="ja-JP" sz="1200" dirty="0">
                <a:latin typeface="Arial Unicode MS"/>
              </a:rPr>
              <a:t>search(q='keyword in:Shared Documents')</a:t>
            </a:r>
            <a:r>
              <a:rPr kumimoji="0" lang="ja-JP" altLang="ja-JP" sz="1200" dirty="0"/>
              <a:t> のように、特定のフォルダを指定できます。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400" b="1" dirty="0">
                <a:latin typeface="Arial" panose="020B0604020202020204" pitchFamily="34" charset="0"/>
              </a:rPr>
              <a:t>Power Automate Flow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Automate では、</a:t>
            </a:r>
            <a:r>
              <a:rPr kumimoji="0" lang="ja-JP" altLang="ja-JP" sz="1200" b="1" dirty="0">
                <a:latin typeface="Arial" panose="020B0604020202020204" pitchFamily="34" charset="0"/>
              </a:rPr>
              <a:t>HTTP アクション</a:t>
            </a:r>
            <a:r>
              <a:rPr kumimoji="0" lang="ja-JP" altLang="ja-JP" sz="120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HTTP アクションの設定で、HTTP メソッドを </a:t>
            </a:r>
            <a:r>
              <a:rPr kumimoji="0" lang="ja-JP" altLang="ja-JP" sz="1200" dirty="0">
                <a:latin typeface="Arial Unicode MS"/>
              </a:rPr>
              <a:t>GET</a:t>
            </a:r>
            <a:r>
              <a:rPr kumimoji="0" lang="ja-JP" altLang="ja-JP" sz="1200" dirty="0"/>
              <a:t> または </a:t>
            </a:r>
            <a:r>
              <a:rPr kumimoji="0" lang="ja-JP" altLang="ja-JP" sz="1200" dirty="0">
                <a:latin typeface="Arial Unicode MS"/>
              </a:rPr>
              <a:t>POST</a:t>
            </a:r>
            <a:r>
              <a:rPr kumimoji="0" lang="ja-JP" altLang="ja-JP" sz="1200" dirty="0"/>
              <a:t> に設定し、Graph API のエンドポイント URL を指定します。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ヘッダーには </a:t>
            </a:r>
            <a:r>
              <a:rPr kumimoji="0" lang="ja-JP" altLang="ja-JP" sz="1200" dirty="0">
                <a:latin typeface="Arial Unicode MS"/>
              </a:rPr>
              <a:t>Content-Type: application/json</a:t>
            </a:r>
            <a:r>
              <a:rPr kumimoji="0" lang="ja-JP" altLang="ja-JP" sz="1200" dirty="0"/>
              <a:t> などを設定します。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Unicode MS"/>
              </a:rPr>
              <a:t>uri</a:t>
            </a:r>
            <a:r>
              <a:rPr kumimoji="0" lang="ja-JP" altLang="ja-JP" sz="1200" dirty="0"/>
              <a:t> パラメータで検索クエリを指定し、ドキュメントライブラリを限定するための </a:t>
            </a:r>
            <a:r>
              <a:rPr kumimoji="0" lang="ja-JP" altLang="ja-JP" sz="1200" dirty="0">
                <a:latin typeface="Arial Unicode MS"/>
              </a:rPr>
              <a:t>in:</a:t>
            </a:r>
            <a:r>
              <a:rPr kumimoji="0" lang="ja-JP" altLang="ja-JP" sz="1200" dirty="0"/>
              <a:t> 演算子などを活用します。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取得した JSON レスポンスを解析し、必要に応じて後続のアクション（例: メール送信、SharePoint リストへの記録など）を実行します。</a:t>
            </a:r>
          </a:p>
        </p:txBody>
      </p:sp>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技術方案－パフォーマンス最適化</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SQL Serverのクエリ最適化（インデックス、ストアドプロシージャ使用）。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dirty="0">
                <a:latin typeface="Arial" panose="020B0604020202020204" pitchFamily="34" charset="0"/>
              </a:rPr>
              <a:t>非同期ロード（PowerAppsのConcurrent関数）。大容量ファイル時はストリーミング。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dirty="0"/>
              <a:t>On-premises </a:t>
            </a:r>
            <a:r>
              <a:rPr lang="en-US" altLang="ja-JP" dirty="0" err="1"/>
              <a:t>Sqlserver</a:t>
            </a:r>
            <a:r>
              <a:rPr lang="ja-JP" altLang="en-US" dirty="0"/>
              <a:t>を利用した場合、</a:t>
            </a:r>
            <a:r>
              <a:rPr lang="en-US" altLang="ja-JP" dirty="0"/>
              <a:t>30</a:t>
            </a:r>
            <a:r>
              <a:rPr lang="ja-JP" altLang="en-US" dirty="0"/>
              <a:t>分以内でサーバ</a:t>
            </a:r>
            <a:r>
              <a:rPr lang="en-US" altLang="ja-JP" dirty="0" err="1"/>
              <a:t>Down,CPU</a:t>
            </a:r>
            <a:r>
              <a:rPr lang="en-US" altLang="ja-JP" dirty="0"/>
              <a:t>/</a:t>
            </a:r>
            <a:r>
              <a:rPr lang="ja-JP" altLang="en-US" dirty="0"/>
              <a:t>メモリオプション変更、</a:t>
            </a:r>
            <a:r>
              <a:rPr lang="en-US" altLang="ja-JP" dirty="0"/>
              <a:t>Up</a:t>
            </a:r>
            <a:r>
              <a:rPr lang="ja-JP" altLang="en-US" dirty="0"/>
              <a:t>でリソース増設可能</a:t>
            </a:r>
            <a:endParaRPr lang="en-US" altLang="ja-JP" dirty="0"/>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負荷テスト（例: 同時100ユーザーアクセス）を実施。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ユーザグループ単位で、画面の</a:t>
            </a:r>
            <a:r>
              <a:rPr kumimoji="0" lang="en-US" altLang="ja-JP" dirty="0">
                <a:latin typeface="Arial" panose="020B0604020202020204" pitchFamily="34" charset="0"/>
              </a:rPr>
              <a:t>CRUD</a:t>
            </a:r>
            <a:r>
              <a:rPr kumimoji="0" lang="ja-JP" altLang="en-US" dirty="0">
                <a:latin typeface="Arial" panose="020B0604020202020204" pitchFamily="34" charset="0"/>
              </a:rPr>
              <a:t>権限の定義可能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データレコード単位で、開示範囲（＝参照権限　ユーザ、グループ向け）の定義可能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PowerApps</a:t>
            </a:r>
            <a:r>
              <a:rPr kumimoji="0" lang="ja-JP" altLang="en-US" dirty="0">
                <a:latin typeface="Arial" panose="020B0604020202020204" pitchFamily="34" charset="0"/>
              </a:rPr>
              <a:t>アクセス可否の権限チェックに関しては、</a:t>
            </a:r>
            <a:r>
              <a:rPr kumimoji="0" lang="en-US" altLang="ja-JP" dirty="0">
                <a:latin typeface="Arial" panose="020B0604020202020204" pitchFamily="34" charset="0"/>
              </a:rPr>
              <a:t>Azure </a:t>
            </a:r>
            <a:r>
              <a:rPr kumimoji="0" lang="ja-JP" altLang="en-US" dirty="0">
                <a:latin typeface="Arial" panose="020B0604020202020204" pitchFamily="34" charset="0"/>
              </a:rPr>
              <a:t>の</a:t>
            </a:r>
            <a:r>
              <a:rPr kumimoji="0" lang="en-US" altLang="ja-JP" dirty="0" err="1">
                <a:latin typeface="Arial" panose="020B0604020202020204" pitchFamily="34" charset="0"/>
              </a:rPr>
              <a:t>SecurityGroup</a:t>
            </a:r>
            <a:r>
              <a:rPr kumimoji="0" lang="ja-JP" altLang="en-US" dirty="0">
                <a:latin typeface="Arial" panose="020B0604020202020204" pitchFamily="34" charset="0"/>
              </a:rPr>
              <a:t>で管理されますが、ユーザグループ・文書単位のアクセス権限は</a:t>
            </a:r>
            <a:r>
              <a:rPr kumimoji="0" lang="en-US" altLang="ja-JP" dirty="0" err="1">
                <a:latin typeface="Arial" panose="020B0604020202020204" pitchFamily="34" charset="0"/>
              </a:rPr>
              <a:t>Sqlserver</a:t>
            </a:r>
            <a:r>
              <a:rPr kumimoji="0" lang="ja-JP" altLang="en-US" dirty="0">
                <a:latin typeface="Arial" panose="020B0604020202020204" pitchFamily="34" charset="0"/>
              </a:rPr>
              <a:t>にて権限管理テーブルを定義し、業務レベルで管理する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一覧系（検索結果）は、</a:t>
            </a:r>
            <a:r>
              <a:rPr kumimoji="0" lang="en-US" altLang="ja-JP" dirty="0" err="1">
                <a:latin typeface="Arial" panose="020B0604020202020204" pitchFamily="34" charset="0"/>
              </a:rPr>
              <a:t>Sql</a:t>
            </a:r>
            <a:r>
              <a:rPr kumimoji="0" lang="ja-JP" altLang="en-US" dirty="0">
                <a:latin typeface="Arial" panose="020B0604020202020204" pitchFamily="34" charset="0"/>
              </a:rPr>
              <a:t>の</a:t>
            </a:r>
            <a:r>
              <a:rPr kumimoji="0" lang="en-US" altLang="ja-JP" dirty="0">
                <a:latin typeface="Arial" panose="020B0604020202020204" pitchFamily="34" charset="0"/>
              </a:rPr>
              <a:t>Where</a:t>
            </a:r>
            <a:r>
              <a:rPr kumimoji="0" lang="ja-JP" altLang="en-US" dirty="0">
                <a:latin typeface="Arial" panose="020B0604020202020204" pitchFamily="34" charset="0"/>
              </a:rPr>
              <a:t>条件でアクセス可能の文書のみで</a:t>
            </a:r>
            <a:r>
              <a:rPr kumimoji="0" lang="en-US" altLang="ja-JP" dirty="0">
                <a:latin typeface="Arial" panose="020B0604020202020204" pitchFamily="34" charset="0"/>
              </a:rPr>
              <a:t>Filter</a:t>
            </a:r>
            <a:r>
              <a:rPr kumimoji="0" lang="ja-JP" altLang="en-US" dirty="0">
                <a:latin typeface="Arial" panose="020B0604020202020204" pitchFamily="34" charset="0"/>
              </a:rPr>
              <a:t>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文書の詳細画面直接開く場合、カレントログインユーザのアクセス可否を判断する（直接</a:t>
            </a:r>
            <a:r>
              <a:rPr kumimoji="0" lang="en-US" altLang="ja-JP" dirty="0" err="1">
                <a:latin typeface="Arial" panose="020B0604020202020204" pitchFamily="34" charset="0"/>
              </a:rPr>
              <a:t>Url</a:t>
            </a:r>
            <a:r>
              <a:rPr kumimoji="0" lang="ja-JP" altLang="en-US" dirty="0">
                <a:latin typeface="Arial" panose="020B0604020202020204" pitchFamily="34" charset="0"/>
              </a:rPr>
              <a:t>修正で不正アクセスを避ける）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MCC</a:t>
            </a:r>
            <a:r>
              <a:rPr kumimoji="0" lang="ja-JP" altLang="en-US" dirty="0">
                <a:latin typeface="Arial" panose="020B0604020202020204" pitchFamily="34" charset="0"/>
              </a:rPr>
              <a:t>社内の共通リスト（社員情報マスタ、組織情報マスタ）を利用し、既存資産を活用する</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dirty="0"/>
              <a:t>Notes DB</a:t>
            </a:r>
            <a:endParaRPr kumimoji="1" lang="ja-JP" altLang="en-US" dirty="0"/>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dirty="0"/>
              <a:t>エクスポート</a:t>
            </a:r>
            <a:endParaRPr kumimoji="1" lang="ja-JP" altLang="en-US" dirty="0"/>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646331"/>
          </a:xfrm>
          <a:prstGeom prst="rect">
            <a:avLst/>
          </a:prstGeom>
          <a:noFill/>
        </p:spPr>
        <p:txBody>
          <a:bodyPr wrap="square" rtlCol="0">
            <a:spAutoFit/>
          </a:bodyPr>
          <a:lstStyle/>
          <a:p>
            <a:pPr algn="ctr"/>
            <a:r>
              <a:rPr kumimoji="1" lang="en-US" altLang="ja-JP" dirty="0"/>
              <a:t>Java/Python</a:t>
            </a:r>
          </a:p>
          <a:p>
            <a:pPr algn="ctr"/>
            <a:r>
              <a:rPr kumimoji="1" lang="ja-JP" altLang="en-US" dirty="0"/>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1149803493"/>
              </p:ext>
            </p:extLst>
          </p:nvPr>
        </p:nvGraphicFramePr>
        <p:xfrm>
          <a:off x="535939" y="1078051"/>
          <a:ext cx="11120121" cy="256032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dirty="0"/>
                        <a:t>カテゴリ</a:t>
                      </a:r>
                    </a:p>
                  </a:txBody>
                  <a:tcPr/>
                </a:tc>
                <a:tc>
                  <a:txBody>
                    <a:bodyPr/>
                    <a:lstStyle/>
                    <a:p>
                      <a:r>
                        <a:rPr kumimoji="1" lang="ja-JP" altLang="en-US" dirty="0"/>
                        <a:t>数</a:t>
                      </a:r>
                    </a:p>
                  </a:txBody>
                  <a:tcPr/>
                </a:tc>
                <a:tc>
                  <a:txBody>
                    <a:bodyPr/>
                    <a:lstStyle/>
                    <a:p>
                      <a:endParaRPr kumimoji="1" lang="ja-JP" altLang="en-US" dirty="0"/>
                    </a:p>
                  </a:txBody>
                  <a:tcPr/>
                </a:tc>
                <a:extLst>
                  <a:ext uri="{0D108BD9-81ED-4DB2-BD59-A6C34878D82A}">
                    <a16:rowId xmlns:a16="http://schemas.microsoft.com/office/drawing/2014/main" val="2208701059"/>
                  </a:ext>
                </a:extLst>
              </a:tr>
              <a:tr h="357921">
                <a:tc>
                  <a:txBody>
                    <a:bodyPr/>
                    <a:lstStyle/>
                    <a:p>
                      <a:r>
                        <a:rPr lang="ja-JP" altLang="en-US" sz="1800" kern="1200" dirty="0">
                          <a:solidFill>
                            <a:schemeClr val="dk1"/>
                          </a:solidFill>
                          <a:latin typeface="+mn-lt"/>
                          <a:ea typeface="+mn-ea"/>
                          <a:cs typeface="+mn-cs"/>
                        </a:rPr>
                        <a:t>製品仕様書管理（黄）</a:t>
                      </a:r>
                    </a:p>
                  </a:txBody>
                  <a:tcPr/>
                </a:tc>
                <a:tc>
                  <a:txBody>
                    <a:bodyPr/>
                    <a:lstStyle/>
                    <a:p>
                      <a:r>
                        <a:rPr lang="en-US" altLang="ja-JP" sz="1800" kern="1200" dirty="0">
                          <a:solidFill>
                            <a:schemeClr val="dk1"/>
                          </a:solidFill>
                          <a:latin typeface="+mn-lt"/>
                          <a:ea typeface="+mn-ea"/>
                          <a:cs typeface="+mn-cs"/>
                        </a:rPr>
                        <a:t>33</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3DB</a:t>
                      </a:r>
                      <a:r>
                        <a:rPr lang="ja-JP" altLang="en-US" sz="1800" dirty="0"/>
                        <a:t>で</a:t>
                      </a:r>
                      <a:r>
                        <a:rPr lang="en-US" altLang="ja-JP" sz="1800" dirty="0"/>
                        <a:t>1</a:t>
                      </a:r>
                      <a:r>
                        <a:rPr lang="ja-JP" altLang="en-US" sz="1800" dirty="0"/>
                        <a:t>セットとなる構成（同一設計）</a:t>
                      </a:r>
                      <a:br>
                        <a:rPr lang="en-US" altLang="ja-JP" sz="1800" dirty="0"/>
                      </a:br>
                      <a:r>
                        <a:rPr lang="en-US" altLang="ja-JP" sz="1800" dirty="0"/>
                        <a:t>※</a:t>
                      </a:r>
                      <a:r>
                        <a:rPr kumimoji="1" lang="ja-JP" altLang="en-US" sz="1800" dirty="0"/>
                        <a:t>製品仕様書管理</a:t>
                      </a:r>
                      <a:r>
                        <a:rPr kumimoji="1" lang="en-US" altLang="ja-JP" sz="1800" dirty="0"/>
                        <a:t>DB/</a:t>
                      </a:r>
                      <a:r>
                        <a:rPr lang="ja-JP" altLang="en-US" sz="1800" dirty="0"/>
                        <a:t>関連文書</a:t>
                      </a:r>
                      <a:r>
                        <a:rPr lang="en-US" altLang="ja-JP" sz="1800" dirty="0"/>
                        <a:t>DB/</a:t>
                      </a:r>
                      <a:r>
                        <a:rPr kumimoji="1" lang="ja-JP" altLang="en-US" sz="1800" dirty="0"/>
                        <a:t>品質情報</a:t>
                      </a:r>
                      <a:r>
                        <a:rPr kumimoji="1" lang="en-US" altLang="ja-JP" sz="1800" dirty="0"/>
                        <a:t>M</a:t>
                      </a:r>
                    </a:p>
                  </a:txBody>
                  <a:tcPr/>
                </a:tc>
                <a:extLst>
                  <a:ext uri="{0D108BD9-81ED-4DB2-BD59-A6C34878D82A}">
                    <a16:rowId xmlns:a16="http://schemas.microsoft.com/office/drawing/2014/main" val="3179909173"/>
                  </a:ext>
                </a:extLst>
              </a:tr>
              <a:tr h="664710">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納入仕様書管理（青）</a:t>
                      </a:r>
                      <a:r>
                        <a:rPr lang="en-US" altLang="ja-JP" sz="1800" kern="1200" dirty="0">
                          <a:solidFill>
                            <a:schemeClr val="dk1"/>
                          </a:solidFill>
                          <a:latin typeface="+mn-lt"/>
                          <a:ea typeface="+mn-ea"/>
                          <a:cs typeface="+mn-cs"/>
                        </a:rPr>
                        <a:t>】</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12</a:t>
                      </a:r>
                      <a:endParaRPr lang="ja-JP" altLang="en-US" sz="18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800" dirty="0"/>
                        <a:t>納入仕様書管理</a:t>
                      </a:r>
                      <a:r>
                        <a:rPr lang="en-US" altLang="ja-JP" sz="1800" dirty="0"/>
                        <a:t>1DB</a:t>
                      </a:r>
                      <a:r>
                        <a:rPr lang="ja-JP" altLang="en-US" sz="1800" dirty="0"/>
                        <a:t>を複数の事業部で利用する構成（同一設計）</a:t>
                      </a:r>
                      <a:br>
                        <a:rPr lang="en-US" altLang="ja-JP" sz="1800" dirty="0"/>
                      </a:br>
                      <a:r>
                        <a:rPr lang="en-US" altLang="ja-JP" sz="1800" dirty="0"/>
                        <a:t>※</a:t>
                      </a:r>
                      <a:r>
                        <a:rPr lang="ja-JP" altLang="en-US" sz="1800" dirty="0"/>
                        <a:t>仕様書関連文書</a:t>
                      </a:r>
                      <a:r>
                        <a:rPr lang="en-US" altLang="ja-JP" sz="1800" dirty="0"/>
                        <a:t>DB/</a:t>
                      </a:r>
                      <a:r>
                        <a:rPr lang="ja-JP" altLang="en-US" sz="1800" dirty="0"/>
                        <a:t>品質情報マスター</a:t>
                      </a:r>
                      <a:endParaRPr lang="en-US" altLang="ja-JP" sz="1800" dirty="0"/>
                    </a:p>
                    <a:p>
                      <a:pPr marL="171450" indent="-171450">
                        <a:buFont typeface="Arial" panose="020B0604020202020204" pitchFamily="34" charset="0"/>
                        <a:buChar char="•"/>
                      </a:pPr>
                      <a:r>
                        <a:rPr lang="ja-JP" altLang="en-US" sz="1800" dirty="0"/>
                        <a:t>アーカイブ用の</a:t>
                      </a:r>
                      <a:r>
                        <a:rPr lang="en-US" altLang="ja-JP" sz="1800" dirty="0"/>
                        <a:t>DB</a:t>
                      </a:r>
                      <a:r>
                        <a:rPr lang="ja-JP" altLang="en-US" sz="1800" dirty="0"/>
                        <a:t>を持つ構成</a:t>
                      </a:r>
                      <a:endParaRPr lang="en-US" altLang="ja-JP" sz="1800" dirty="0"/>
                    </a:p>
                  </a:txBody>
                  <a:tcPr/>
                </a:tc>
                <a:extLst>
                  <a:ext uri="{0D108BD9-81ED-4DB2-BD59-A6C34878D82A}">
                    <a16:rowId xmlns:a16="http://schemas.microsoft.com/office/drawing/2014/main" val="3928298953"/>
                  </a:ext>
                </a:extLst>
              </a:tr>
              <a:tr h="204526">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その他個別</a:t>
                      </a:r>
                      <a:r>
                        <a:rPr lang="en-US" altLang="ja-JP" sz="1800" kern="1200" dirty="0">
                          <a:solidFill>
                            <a:schemeClr val="dk1"/>
                          </a:solidFill>
                          <a:latin typeface="+mn-lt"/>
                          <a:ea typeface="+mn-ea"/>
                          <a:cs typeface="+mn-cs"/>
                        </a:rPr>
                        <a:t>DB】</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8</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それぞれ設計が異なり、独立した構成</a:t>
                      </a:r>
                      <a:endParaRPr lang="en-US" altLang="ja-JP" sz="18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技術方案－初期稼働</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lang="ja-JP" altLang="en-US" dirty="0">
                <a:latin typeface="Yu Gothic UI" panose="020B0500000000000000" pitchFamily="50" charset="-128"/>
                <a:ea typeface="Yu Gothic UI" panose="020B0500000000000000" pitchFamily="50" charset="-128"/>
              </a:rPr>
              <a:t>規模感、業務複雑ドにより、</a:t>
            </a:r>
            <a:r>
              <a:rPr lang="en-US" altLang="ja-JP" dirty="0">
                <a:latin typeface="Yu Gothic UI" panose="020B0500000000000000" pitchFamily="50" charset="-128"/>
                <a:ea typeface="Yu Gothic UI" panose="020B0500000000000000" pitchFamily="50" charset="-128"/>
              </a:rPr>
              <a:t>1</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か月のサポート体制を提案する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 </a:t>
            </a:r>
            <a:r>
              <a:rPr lang="en-US" altLang="ja-JP" dirty="0"/>
              <a:t>POC</a:t>
            </a:r>
            <a:r>
              <a:rPr lang="ja-JP" altLang="en-US" dirty="0"/>
              <a:t>範囲</a:t>
            </a:r>
            <a:endParaRPr lang="ja-JP" altLang="en-US" dirty="0">
              <a:effectLst/>
            </a:endParaRPr>
          </a:p>
        </p:txBody>
      </p:sp>
      <p:sp>
        <p:nvSpPr>
          <p:cNvPr id="15" name="テキスト ボックス 14"/>
          <p:cNvSpPr txBox="1"/>
          <p:nvPr/>
        </p:nvSpPr>
        <p:spPr>
          <a:xfrm>
            <a:off x="414336" y="87442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File Batch</a:t>
            </a:r>
            <a:r>
              <a:rPr kumimoji="0" lang="ja-JP" altLang="en-US" dirty="0">
                <a:latin typeface="Arial" panose="020B0604020202020204" pitchFamily="34" charset="0"/>
              </a:rPr>
              <a:t> </a:t>
            </a:r>
            <a:r>
              <a:rPr kumimoji="0" lang="en-US" altLang="ja-JP" dirty="0">
                <a:latin typeface="Arial" panose="020B0604020202020204" pitchFamily="34" charset="0"/>
              </a:rPr>
              <a:t>Download  (Html Page</a:t>
            </a:r>
            <a:r>
              <a:rPr kumimoji="0" lang="ja-JP" altLang="en-US" dirty="0">
                <a:latin typeface="Arial" panose="020B0604020202020204" pitchFamily="34" charset="0"/>
              </a:rPr>
              <a:t>の</a:t>
            </a:r>
            <a:r>
              <a:rPr kumimoji="0" lang="en-US" altLang="ja-JP" dirty="0">
                <a:latin typeface="Arial" panose="020B0604020202020204" pitchFamily="34" charset="0"/>
              </a:rPr>
              <a:t>JavaScript</a:t>
            </a:r>
            <a:r>
              <a:rPr kumimoji="0" lang="ja-JP" altLang="en-US" dirty="0">
                <a:latin typeface="Arial" panose="020B0604020202020204" pitchFamily="34" charset="0"/>
              </a:rPr>
              <a:t>で複数ファイルを指定場所にそれぞれ保存</a:t>
            </a:r>
            <a:r>
              <a:rPr kumimoji="0" lang="en-US" altLang="ja-JP" dirty="0">
                <a:latin typeface="Arial" panose="020B0604020202020204" pitchFamily="34" charset="0"/>
              </a:rPr>
              <a:t>)</a:t>
            </a:r>
          </a:p>
          <a:p>
            <a:pPr marL="342900" lvl="0" indent="-342900" eaLnBrk="0" fontAlgn="base" hangingPunct="0">
              <a:spcBef>
                <a:spcPct val="0"/>
              </a:spcBef>
              <a:spcAft>
                <a:spcPct val="0"/>
              </a:spcAft>
              <a:buFont typeface="+mj-lt"/>
              <a:buAutoNum type="arabicPeriod"/>
            </a:pPr>
            <a:r>
              <a:rPr kumimoji="0" lang="en-US" altLang="ja-JP" dirty="0" err="1">
                <a:latin typeface="Arial" panose="020B0604020202020204" pitchFamily="34" charset="0"/>
                <a:ea typeface="Yu Gothic UI" panose="020B0500000000000000" pitchFamily="50" charset="-128"/>
              </a:rPr>
              <a:t>GraphAPI</a:t>
            </a:r>
            <a:r>
              <a:rPr kumimoji="0" lang="ja-JP" altLang="en-US" dirty="0">
                <a:latin typeface="Arial" panose="020B0604020202020204" pitchFamily="34" charset="0"/>
                <a:ea typeface="Yu Gothic UI" panose="020B0500000000000000" pitchFamily="50" charset="-128"/>
              </a:rPr>
              <a:t>利用した添付ファイル検索の実機検証</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ea typeface="Yu Gothic UI" panose="020B0500000000000000" pitchFamily="50" charset="-128"/>
              </a:rPr>
              <a:t>性能評価（</a:t>
            </a:r>
            <a:r>
              <a:rPr kumimoji="0" lang="en-US" altLang="ja-JP" dirty="0">
                <a:latin typeface="Arial" panose="020B0604020202020204" pitchFamily="34" charset="0"/>
                <a:ea typeface="Yu Gothic UI" panose="020B0500000000000000" pitchFamily="50" charset="-128"/>
              </a:rPr>
              <a:t>Dummy</a:t>
            </a:r>
            <a:r>
              <a:rPr kumimoji="0" lang="ja-JP" altLang="en-US" dirty="0">
                <a:latin typeface="Arial" panose="020B0604020202020204" pitchFamily="34" charset="0"/>
                <a:ea typeface="Yu Gothic UI" panose="020B0500000000000000" pitchFamily="50" charset="-128"/>
              </a:rPr>
              <a:t>データを利用した性能評価、</a:t>
            </a:r>
            <a:r>
              <a:rPr kumimoji="0" lang="en-US" altLang="ja-JP" dirty="0">
                <a:latin typeface="Arial" panose="020B0604020202020204" pitchFamily="34" charset="0"/>
                <a:ea typeface="Yu Gothic UI" panose="020B0500000000000000" pitchFamily="50" charset="-128"/>
              </a:rPr>
              <a:t>Sizing</a:t>
            </a:r>
            <a:r>
              <a:rPr kumimoji="0" lang="ja-JP" altLang="en-US" dirty="0">
                <a:latin typeface="Arial" panose="020B0604020202020204" pitchFamily="34" charset="0"/>
                <a:ea typeface="Yu Gothic UI" panose="020B0500000000000000" pitchFamily="50" charset="-128"/>
              </a:rPr>
              <a:t>）</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Verified.</a:t>
            </a:r>
            <a:r>
              <a:rPr lang="ja-JP" altLang="en-US" dirty="0"/>
              <a:t>　</a:t>
            </a:r>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－リソース、体制</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ja-JP" altLang="en-US" dirty="0"/>
              <a:t>例：要件定義（</a:t>
            </a:r>
            <a:r>
              <a:rPr lang="en-US" altLang="ja-JP" dirty="0"/>
              <a:t>1</a:t>
            </a:r>
            <a:r>
              <a:rPr lang="ja-JP" altLang="en-US" dirty="0"/>
              <a:t>カ月間） → 設計（</a:t>
            </a:r>
            <a:r>
              <a:rPr lang="en-US" altLang="ja-JP" dirty="0"/>
              <a:t>2</a:t>
            </a:r>
            <a:r>
              <a:rPr lang="ja-JP" altLang="en-US" dirty="0"/>
              <a:t>カ月間） → 開発（</a:t>
            </a:r>
            <a:r>
              <a:rPr lang="en-US" altLang="ja-JP" dirty="0"/>
              <a:t>4-6</a:t>
            </a:r>
            <a:r>
              <a:rPr lang="ja-JP" altLang="en-US" dirty="0"/>
              <a:t>カ月間） → テスト（</a:t>
            </a:r>
            <a:r>
              <a:rPr lang="en-US" altLang="ja-JP" dirty="0"/>
              <a:t>2</a:t>
            </a:r>
            <a:r>
              <a:rPr lang="ja-JP" altLang="en-US" dirty="0"/>
              <a:t>カ月間） → 展開（</a:t>
            </a:r>
            <a:r>
              <a:rPr lang="en-US" altLang="ja-JP" dirty="0"/>
              <a:t>1</a:t>
            </a:r>
            <a:r>
              <a:rPr lang="ja-JP" altLang="en-US" dirty="0"/>
              <a:t>カ月間）。</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effectLst/>
            </a:endParaRPr>
          </a:p>
        </p:txBody>
      </p:sp>
      <p:sp>
        <p:nvSpPr>
          <p:cNvPr id="15" name="テキスト ボックス 14"/>
          <p:cNvSpPr txBox="1"/>
          <p:nvPr/>
        </p:nvSpPr>
        <p:spPr>
          <a:xfrm>
            <a:off x="414336" y="896328"/>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データ移行時の整合性、</a:t>
            </a:r>
            <a:endParaRPr lang="en-US" altLang="ja-JP" dirty="0"/>
          </a:p>
          <a:p>
            <a:r>
              <a:rPr lang="en-US" altLang="ja-JP" dirty="0"/>
              <a:t>Office</a:t>
            </a:r>
            <a:r>
              <a:rPr lang="ja-JP" altLang="en-US" dirty="0"/>
              <a:t>統合の互換性。</a:t>
            </a:r>
            <a:endParaRPr lang="en-US" altLang="ja-JP" dirty="0"/>
          </a:p>
          <a:p>
            <a:r>
              <a:rPr lang="ja-JP" altLang="en-US" dirty="0"/>
              <a:t>対策</a:t>
            </a:r>
            <a:r>
              <a:rPr lang="en-US" altLang="ja-JP" dirty="0"/>
              <a:t>: </a:t>
            </a:r>
            <a:r>
              <a:rPr lang="ja-JP" altLang="en-US" dirty="0"/>
              <a:t>バックアップと段階的ロールアウト。</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前書き</a:t>
            </a:r>
            <a:endParaRPr kumimoji="1" lang="ja-JP" altLang="en-US" dirty="0"/>
          </a:p>
        </p:txBody>
      </p:sp>
      <p:sp>
        <p:nvSpPr>
          <p:cNvPr id="15" name="テキスト ボックス 14"/>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5" name="テキスト ボックス 14"/>
          <p:cNvSpPr txBox="1"/>
          <p:nvPr/>
        </p:nvSpPr>
        <p:spPr>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en-US" altLang="ja-JP" dirty="0"/>
              <a:t>Gantt</a:t>
            </a:r>
            <a:r>
              <a:rPr lang="ja-JP" altLang="en-US" dirty="0"/>
              <a:t>チャート挿入。</a:t>
            </a:r>
          </a:p>
          <a:p>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zh-CN" altLang="en-US" dirty="0"/>
              <a:t>実装計画</a:t>
            </a:r>
            <a:r>
              <a:rPr lang="ja-JP" altLang="en-US" dirty="0"/>
              <a:t>－ガバナンス、コミュニケーションプラン</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effectLst/>
              </a:rPr>
              <a:t>ほかの案件を参考</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57EFF51B-B165-8973-04EF-F6D6F76C8E9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extLst>
              <p:ext uri="{D42A27DB-BD31-4B8C-83A1-F6EECF244321}">
                <p14:modId xmlns:p14="http://schemas.microsoft.com/office/powerpoint/2010/main" val="1033461450"/>
              </p:ext>
            </p:extLst>
          </p:nvPr>
        </p:nvGraphicFramePr>
        <p:xfrm>
          <a:off x="414335" y="70854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213906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7631236C-2F20-0ED4-8559-6FCBCD4FF64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extLst>
              <p:ext uri="{D42A27DB-BD31-4B8C-83A1-F6EECF244321}">
                <p14:modId xmlns:p14="http://schemas.microsoft.com/office/powerpoint/2010/main" val="3970699583"/>
              </p:ext>
            </p:extLst>
          </p:nvPr>
        </p:nvGraphicFramePr>
        <p:xfrm>
          <a:off x="414334" y="70854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文書作成（新規作成</a:t>
                      </a:r>
                      <a:r>
                        <a:rPr lang="en-US" altLang="zh-TW" sz="800" b="0" i="0" u="none" strike="noStrike" dirty="0">
                          <a:solidFill>
                            <a:srgbClr val="000000"/>
                          </a:solidFill>
                          <a:effectLst/>
                          <a:latin typeface="游ゴシック 本文"/>
                          <a:ea typeface="ＭＳ Ｐゴシック" panose="020B0600070205080204" pitchFamily="50" charset="-128"/>
                        </a:rPr>
                        <a:t>/</a:t>
                      </a:r>
                      <a:r>
                        <a:rPr lang="zh-TW" altLang="en-US" sz="800" b="0" i="0" u="none" strike="noStrike" dirty="0">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dirty="0">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153608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91479D9C-11AA-081A-7A98-032B1F1E7D68}"/>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extLst>
              <p:ext uri="{D42A27DB-BD31-4B8C-83A1-F6EECF244321}">
                <p14:modId xmlns:p14="http://schemas.microsoft.com/office/powerpoint/2010/main" val="238617351"/>
              </p:ext>
            </p:extLst>
          </p:nvPr>
        </p:nvGraphicFramePr>
        <p:xfrm>
          <a:off x="414334" y="70854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2615567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B617B8EE-3C4C-D766-4A28-7FB6BD2D32DD}"/>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extLst>
              <p:ext uri="{D42A27DB-BD31-4B8C-83A1-F6EECF244321}">
                <p14:modId xmlns:p14="http://schemas.microsoft.com/office/powerpoint/2010/main" val="357528011"/>
              </p:ext>
            </p:extLst>
          </p:nvPr>
        </p:nvGraphicFramePr>
        <p:xfrm>
          <a:off x="414334" y="708548"/>
          <a:ext cx="11615740" cy="4049190"/>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36755">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1667675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項目別見積もり</a:t>
            </a:r>
            <a:r>
              <a:rPr kumimoji="0" lang="ja-JP" altLang="en-US" dirty="0">
                <a:latin typeface="Arial" panose="020B0604020202020204" pitchFamily="34" charset="0"/>
              </a:rPr>
              <a:t>　（最後に統合）</a:t>
            </a:r>
            <a:endParaRPr kumimoji="0" lang="zh-CN" altLang="zh-CN" dirty="0">
              <a:latin typeface="Arial" panose="020B0604020202020204" pitchFamily="34" charset="0"/>
            </a:endParaRPr>
          </a:p>
          <a:p>
            <a:pPr lvl="0" eaLnBrk="0" fontAlgn="base" hangingPunct="0">
              <a:spcBef>
                <a:spcPct val="0"/>
              </a:spcBef>
              <a:spcAft>
                <a:spcPct val="0"/>
              </a:spcAft>
            </a:pPr>
            <a:endParaRPr kumimoji="0" lang="zh-CN" altLang="zh-CN" dirty="0">
              <a:latin typeface="Arial" panose="020B0604020202020204" pitchFamily="34" charset="0"/>
            </a:endParaRPr>
          </a:p>
          <a:p>
            <a:endParaRPr lang="ja-JP" altLang="en-US" dirty="0">
              <a:effectLst/>
            </a:endParaRPr>
          </a:p>
        </p:txBody>
      </p:sp>
      <p:graphicFrame>
        <p:nvGraphicFramePr>
          <p:cNvPr id="3" name="表格 2"/>
          <p:cNvGraphicFramePr>
            <a:graphicFrameLocks noGrp="1"/>
          </p:cNvGraphicFramePr>
          <p:nvPr/>
        </p:nvGraphicFramePr>
        <p:xfrm>
          <a:off x="381233" y="1563529"/>
          <a:ext cx="11490792" cy="2560320"/>
        </p:xfrm>
        <a:graphic>
          <a:graphicData uri="http://schemas.openxmlformats.org/drawingml/2006/table">
            <a:tbl>
              <a:tblPr bandRow="1">
                <a:tableStyleId>{08FB837D-C827-4EFA-A057-4D05807E0F7C}</a:tableStyleId>
              </a:tblPr>
              <a:tblGrid>
                <a:gridCol w="2137382">
                  <a:extLst>
                    <a:ext uri="{9D8B030D-6E8A-4147-A177-3AD203B41FA5}">
                      <a16:colId xmlns:a16="http://schemas.microsoft.com/office/drawing/2014/main" val="20000"/>
                    </a:ext>
                  </a:extLst>
                </a:gridCol>
                <a:gridCol w="5523146">
                  <a:extLst>
                    <a:ext uri="{9D8B030D-6E8A-4147-A177-3AD203B41FA5}">
                      <a16:colId xmlns:a16="http://schemas.microsoft.com/office/drawing/2014/main" val="20001"/>
                    </a:ext>
                  </a:extLst>
                </a:gridCol>
                <a:gridCol w="3830264">
                  <a:extLst>
                    <a:ext uri="{9D8B030D-6E8A-4147-A177-3AD203B41FA5}">
                      <a16:colId xmlns:a16="http://schemas.microsoft.com/office/drawing/2014/main" val="20002"/>
                    </a:ext>
                  </a:extLst>
                </a:gridCol>
              </a:tblGrid>
              <a:tr h="0">
                <a:tc>
                  <a:txBody>
                    <a:bodyPr/>
                    <a:lstStyle/>
                    <a:p>
                      <a:pPr>
                        <a:buNone/>
                      </a:pPr>
                      <a:r>
                        <a:rPr lang="zh-CN" altLang="en-US" dirty="0"/>
                        <a:t>項目</a:t>
                      </a:r>
                    </a:p>
                  </a:txBody>
                  <a:tcPr anchor="ctr"/>
                </a:tc>
                <a:tc>
                  <a:txBody>
                    <a:bodyPr/>
                    <a:lstStyle/>
                    <a:p>
                      <a:pPr>
                        <a:buNone/>
                      </a:pPr>
                      <a:r>
                        <a:rPr lang="zh-CN" altLang="en-US"/>
                        <a:t>詳細</a:t>
                      </a:r>
                    </a:p>
                  </a:txBody>
                  <a:tcPr anchor="ctr"/>
                </a:tc>
                <a:tc>
                  <a:txBody>
                    <a:bodyPr/>
                    <a:lstStyle/>
                    <a:p>
                      <a:pPr>
                        <a:buNone/>
                      </a:pPr>
                      <a:r>
                        <a:rPr lang="zh-CN" altLang="en-US"/>
                        <a:t>価格（税抜）</a:t>
                      </a:r>
                    </a:p>
                  </a:txBody>
                  <a:tcPr anchor="ctr"/>
                </a:tc>
                <a:extLst>
                  <a:ext uri="{0D108BD9-81ED-4DB2-BD59-A6C34878D82A}">
                    <a16:rowId xmlns:a16="http://schemas.microsoft.com/office/drawing/2014/main" val="10000"/>
                  </a:ext>
                </a:extLst>
              </a:tr>
              <a:tr h="0">
                <a:tc>
                  <a:txBody>
                    <a:bodyPr/>
                    <a:lstStyle/>
                    <a:p>
                      <a:pPr>
                        <a:buNone/>
                      </a:pPr>
                      <a:r>
                        <a:rPr lang="zh-CN" altLang="en-US" dirty="0">
                          <a:effectLst/>
                        </a:rPr>
                        <a:t>開発費</a:t>
                      </a:r>
                    </a:p>
                  </a:txBody>
                  <a:tcPr anchor="ctr"/>
                </a:tc>
                <a:tc>
                  <a:txBody>
                    <a:bodyPr/>
                    <a:lstStyle/>
                    <a:p>
                      <a:pPr>
                        <a:buNone/>
                      </a:pPr>
                      <a:r>
                        <a:rPr lang="en-US" dirty="0">
                          <a:effectLst/>
                        </a:rPr>
                        <a:t>PowerApps/SQL Server</a:t>
                      </a:r>
                      <a:r>
                        <a:rPr lang="zh-CN" altLang="en-US" dirty="0">
                          <a:effectLst/>
                        </a:rPr>
                        <a:t>構築</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1"/>
                  </a:ext>
                </a:extLst>
              </a:tr>
              <a:tr h="0">
                <a:tc>
                  <a:txBody>
                    <a:bodyPr/>
                    <a:lstStyle/>
                    <a:p>
                      <a:pPr>
                        <a:buNone/>
                      </a:pPr>
                      <a:r>
                        <a:rPr lang="zh-CN" altLang="en-US" dirty="0">
                          <a:effectLst/>
                        </a:rPr>
                        <a:t>統合費</a:t>
                      </a:r>
                    </a:p>
                  </a:txBody>
                  <a:tcPr anchor="ctr"/>
                </a:tc>
                <a:tc>
                  <a:txBody>
                    <a:bodyPr/>
                    <a:lstStyle/>
                    <a:p>
                      <a:pPr>
                        <a:buNone/>
                      </a:pPr>
                      <a:r>
                        <a:rPr lang="en-US">
                          <a:effectLst/>
                        </a:rPr>
                        <a:t>Power Automate/Office 365</a:t>
                      </a:r>
                      <a:r>
                        <a:rPr lang="zh-CN" altLang="en-US">
                          <a:effectLst/>
                        </a:rPr>
                        <a:t>連携</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2"/>
                  </a:ext>
                </a:extLst>
              </a:tr>
              <a:tr h="0">
                <a:tc>
                  <a:txBody>
                    <a:bodyPr/>
                    <a:lstStyle/>
                    <a:p>
                      <a:pPr>
                        <a:buNone/>
                      </a:pPr>
                      <a:r>
                        <a:rPr lang="ja-JP" altLang="en-US" dirty="0">
                          <a:effectLst/>
                        </a:rPr>
                        <a:t>テスト</a:t>
                      </a:r>
                      <a:r>
                        <a:rPr lang="en-US" altLang="ja-JP" dirty="0">
                          <a:effectLst/>
                        </a:rPr>
                        <a:t>/</a:t>
                      </a:r>
                      <a:r>
                        <a:rPr lang="ja-JP" altLang="en-US" dirty="0">
                          <a:effectLst/>
                        </a:rPr>
                        <a:t>最適化</a:t>
                      </a:r>
                    </a:p>
                  </a:txBody>
                  <a:tcPr anchor="ctr"/>
                </a:tc>
                <a:tc>
                  <a:txBody>
                    <a:bodyPr/>
                    <a:lstStyle/>
                    <a:p>
                      <a:pPr>
                        <a:buNone/>
                      </a:pPr>
                      <a:r>
                        <a:rPr lang="ja-JP" altLang="en-US">
                          <a:effectLst/>
                        </a:rPr>
                        <a:t>パフォーマンスチューニング</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3"/>
                  </a:ext>
                </a:extLst>
              </a:tr>
              <a:tr h="0">
                <a:tc>
                  <a:txBody>
                    <a:bodyPr/>
                    <a:lstStyle/>
                    <a:p>
                      <a:pPr>
                        <a:buNone/>
                      </a:pPr>
                      <a:r>
                        <a:rPr lang="ja-JP" altLang="en-US" dirty="0">
                          <a:effectLst/>
                        </a:rPr>
                        <a:t>保守運用</a:t>
                      </a:r>
                    </a:p>
                  </a:txBody>
                  <a:tcPr anchor="ctr"/>
                </a:tc>
                <a:tc>
                  <a:txBody>
                    <a:bodyPr/>
                    <a:lstStyle/>
                    <a:p>
                      <a:pPr>
                        <a:buNone/>
                      </a:pPr>
                      <a:endParaRPr lang="zh-CN" altLang="en-US" dirty="0">
                        <a:effectLst/>
                      </a:endParaRP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4"/>
                  </a:ext>
                </a:extLst>
              </a:tr>
              <a:tr h="0">
                <a:tc>
                  <a:txBody>
                    <a:bodyPr/>
                    <a:lstStyle/>
                    <a:p>
                      <a:pPr>
                        <a:buNone/>
                      </a:pPr>
                      <a:r>
                        <a:rPr lang="ja-JP" altLang="en-US" dirty="0">
                          <a:effectLst/>
                        </a:rPr>
                        <a:t>ライセンス</a:t>
                      </a:r>
                    </a:p>
                  </a:txBody>
                  <a:tcPr anchor="ctr"/>
                </a:tc>
                <a:tc>
                  <a:txBody>
                    <a:bodyPr/>
                    <a:lstStyle/>
                    <a:p>
                      <a:pPr>
                        <a:buNone/>
                      </a:pPr>
                      <a:r>
                        <a:rPr lang="en-US" dirty="0">
                          <a:effectLst/>
                        </a:rPr>
                        <a:t>Microsoft 365/Power Platform（</a:t>
                      </a:r>
                      <a:r>
                        <a:rPr lang="zh-CN" altLang="en-US" dirty="0">
                          <a:effectLst/>
                        </a:rPr>
                        <a:t>別途</a:t>
                      </a:r>
                      <a:r>
                        <a:rPr lang="ja-JP" altLang="en-US" dirty="0">
                          <a:effectLst/>
                        </a:rPr>
                        <a:t>ユーザー</a:t>
                      </a:r>
                      <a:r>
                        <a:rPr lang="zh-CN" altLang="en-US" dirty="0">
                          <a:effectLst/>
                        </a:rPr>
                        <a:t>負担）</a:t>
                      </a:r>
                    </a:p>
                  </a:txBody>
                  <a:tcPr anchor="ctr"/>
                </a:tc>
                <a:tc>
                  <a:txBody>
                    <a:bodyPr/>
                    <a:lstStyle/>
                    <a:p>
                      <a:pPr>
                        <a:buNone/>
                      </a:pPr>
                      <a:r>
                        <a:rPr lang="zh-CN" altLang="en-US" dirty="0">
                          <a:effectLst/>
                        </a:rPr>
                        <a:t>見積</a:t>
                      </a:r>
                      <a:r>
                        <a:rPr lang="ja-JP" altLang="en-US" dirty="0">
                          <a:effectLst/>
                        </a:rPr>
                        <a:t>もり</a:t>
                      </a:r>
                      <a:r>
                        <a:rPr lang="zh-CN" altLang="en-US" dirty="0">
                          <a:effectLst/>
                        </a:rPr>
                        <a:t>外</a:t>
                      </a:r>
                    </a:p>
                  </a:txBody>
                  <a:tcPr anchor="ctr"/>
                </a:tc>
                <a:extLst>
                  <a:ext uri="{0D108BD9-81ED-4DB2-BD59-A6C34878D82A}">
                    <a16:rowId xmlns:a16="http://schemas.microsoft.com/office/drawing/2014/main" val="10005"/>
                  </a:ext>
                </a:extLst>
              </a:tr>
              <a:tr h="0">
                <a:tc>
                  <a:txBody>
                    <a:bodyPr/>
                    <a:lstStyle/>
                    <a:p>
                      <a:pPr>
                        <a:buNone/>
                      </a:pPr>
                      <a:r>
                        <a:rPr lang="zh-CN" altLang="en-US">
                          <a:effectLst/>
                        </a:rPr>
                        <a:t>合計</a:t>
                      </a:r>
                    </a:p>
                  </a:txBody>
                  <a:tcPr anchor="ctr"/>
                </a:tc>
                <a:tc>
                  <a:txBody>
                    <a:bodyPr/>
                    <a:lstStyle/>
                    <a:p>
                      <a:pPr>
                        <a:buNone/>
                      </a:pPr>
                      <a:r>
                        <a:rPr lang="en-US" altLang="zh-CN" dirty="0">
                          <a:effectLst/>
                        </a:rPr>
                        <a:t>-</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6"/>
                  </a:ext>
                </a:extLst>
              </a:tr>
            </a:tbl>
          </a:graphicData>
        </a:graphic>
      </p:graphicFrame>
      <p:sp>
        <p:nvSpPr>
          <p:cNvPr id="4" name="四角形: 角を丸くする 3"/>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サポートとメンテナンス－瑕疵範囲、保守提案と概算</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初期サポート: 展開後3ヶ月</a:t>
            </a:r>
            <a:r>
              <a:rPr kumimoji="0" lang="ja-JP" altLang="en-US" dirty="0">
                <a:latin typeface="Arial" panose="020B0604020202020204" pitchFamily="34" charset="0"/>
              </a:rPr>
              <a:t>含む</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メンテナンス契約: 年間保守（バグ修正、アップデート）: </a:t>
            </a:r>
            <a:r>
              <a:rPr kumimoji="0" lang="en-US" altLang="ja-JP" dirty="0">
                <a:latin typeface="Arial" panose="020B0604020202020204" pitchFamily="34" charset="0"/>
              </a:rPr>
              <a:t>XXX</a:t>
            </a:r>
            <a:r>
              <a:rPr kumimoji="0" lang="ja-JP" altLang="en-US" dirty="0">
                <a:latin typeface="Arial" panose="020B0604020202020204" pitchFamily="34" charset="0"/>
              </a:rPr>
              <a:t>万</a:t>
            </a:r>
            <a:r>
              <a:rPr kumimoji="0" lang="zh-CN" altLang="zh-CN" dirty="0">
                <a:latin typeface="Arial" panose="020B0604020202020204" pitchFamily="34" charset="0"/>
              </a:rPr>
              <a:t>円/年。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SLA: 対応時間24時間以内、アップタイム99.9%。 </a:t>
            </a:r>
          </a:p>
          <a:p>
            <a:pPr marL="285750" indent="-285750">
              <a:buFont typeface="Arial" panose="020B0604020202020204" pitchFamily="34" charset="0"/>
              <a:buChar char="•"/>
            </a:pP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dirty="0">
              <a:latin typeface="Arial" panose="020B0604020202020204" pitchFamily="34" charset="0"/>
            </a:endParaRPr>
          </a:p>
          <a:p>
            <a:pPr lvl="0" eaLnBrk="0" fontAlgn="base" hangingPunct="0">
              <a:spcBef>
                <a:spcPct val="0"/>
              </a:spcBef>
              <a:spcAft>
                <a:spcPct val="0"/>
              </a:spcAft>
              <a:buFontTx/>
              <a:buChar char="•"/>
            </a:pPr>
            <a:r>
              <a:rPr kumimoji="0" lang="zh-CN" altLang="zh-CN" dirty="0">
                <a:latin typeface="Arial" panose="020B0604020202020204" pitchFamily="34" charset="0"/>
              </a:rPr>
              <a:t>提案のまとめ: 本方案により、効率的でセキュアな</a:t>
            </a:r>
            <a:r>
              <a:rPr kumimoji="0" lang="ja-JP" altLang="en-US" dirty="0">
                <a:latin typeface="Arial" panose="020B0604020202020204" pitchFamily="34" charset="0"/>
              </a:rPr>
              <a:t>文書</a:t>
            </a:r>
            <a:r>
              <a:rPr kumimoji="0" lang="zh-CN" altLang="zh-CN" dirty="0">
                <a:latin typeface="Arial" panose="020B0604020202020204" pitchFamily="34" charset="0"/>
              </a:rPr>
              <a:t>管理を実現。 </a:t>
            </a:r>
          </a:p>
          <a:p>
            <a:pPr lvl="0" eaLnBrk="0" fontAlgn="base" hangingPunct="0">
              <a:spcBef>
                <a:spcPct val="0"/>
              </a:spcBef>
              <a:spcAft>
                <a:spcPct val="0"/>
              </a:spcAft>
              <a:buFontTx/>
              <a:buChar char="•"/>
            </a:pPr>
            <a:r>
              <a:rPr kumimoji="0" lang="zh-CN" altLang="zh-CN" dirty="0">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dirty="0">
                <a:latin typeface="Arial" panose="020B0604020202020204" pitchFamily="34" charset="0"/>
              </a:rPr>
              <a:t>連絡先: [貴社連絡情報]。 </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備考</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CN" altLang="en-US" dirty="0"/>
              <a:t>目次</a:t>
            </a:r>
            <a:endParaRPr kumimoji="1" lang="ja-JP" altLang="en-US" dirty="0"/>
          </a:p>
        </p:txBody>
      </p:sp>
      <p:sp>
        <p:nvSpPr>
          <p:cNvPr id="15" name="テキスト ボックス 14"/>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技術アーキテクチャ</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初期稼働</a:t>
            </a:r>
            <a:endParaRPr lang="en-US" altLang="ja-JP" sz="1600" dirty="0"/>
          </a:p>
          <a:p>
            <a:pPr marL="285750" indent="-285750">
              <a:buFont typeface="Arial" panose="020B0604020202020204" pitchFamily="34" charset="0"/>
              <a:buChar char="•"/>
            </a:pPr>
            <a:r>
              <a:rPr lang="en-US" altLang="ja-JP" sz="1600" dirty="0"/>
              <a:t>POC</a:t>
            </a:r>
            <a:r>
              <a:rPr lang="ja-JP" altLang="en-US" sz="1600" dirty="0"/>
              <a:t>範囲</a:t>
            </a:r>
            <a:endParaRPr lang="en-US" altLang="ja-JP" sz="1600" dirty="0"/>
          </a:p>
          <a:p>
            <a:pPr marL="285750" indent="-285750">
              <a:buFont typeface="Arial" panose="020B0604020202020204" pitchFamily="34" charset="0"/>
              <a:buChar char="•"/>
            </a:pPr>
            <a:r>
              <a:rPr lang="zh-CN" altLang="en-US" sz="1600" dirty="0"/>
              <a:t>実装計画</a:t>
            </a:r>
            <a:r>
              <a:rPr lang="ja-JP" altLang="en-US" sz="1600" dirty="0"/>
              <a:t>、リソース、体制</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プロジェクトガバナンス、コミュニケーションプラン</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サポートとメンテナンス</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7"/>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8"/>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9"/>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10"/>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1"/>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2"/>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a:t>
            </a:r>
            <a:r>
              <a:rPr lang="en-US" altLang="ja-JP" sz="1200" dirty="0" err="1"/>
              <a:t>Sqlserver</a:t>
            </a:r>
            <a:r>
              <a:rPr lang="en-US" altLang="ja-JP" sz="1200" dirty="0"/>
              <a:t> </a:t>
            </a:r>
            <a:r>
              <a:rPr lang="ja-JP" altLang="en-US" sz="1200" dirty="0"/>
              <a:t>と</a:t>
            </a:r>
            <a:r>
              <a:rPr lang="en-US" altLang="ja-JP" sz="1200" dirty="0"/>
              <a:t>Dataverse</a:t>
            </a:r>
            <a:r>
              <a:rPr lang="ja-JP" altLang="en-US" sz="1200" dirty="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3"/>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dirty="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7"/>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7"/>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dirty="0"/>
              <a:t>添付ファイル</a:t>
            </a:r>
            <a:endParaRPr lang="en-US" altLang="ja-JP" sz="1050" dirty="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dirty="0"/>
              <a:t>添付ファイル</a:t>
            </a:r>
            <a:endParaRPr lang="en-US" altLang="ja-JP" sz="1050" dirty="0"/>
          </a:p>
          <a:p>
            <a:r>
              <a:rPr lang="ja-JP" altLang="en-US" sz="1050" dirty="0"/>
              <a:t>ファイル編集処理</a:t>
            </a:r>
            <a:endParaRPr lang="en-US" altLang="ja-JP" sz="1050" dirty="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a:solidFill>
                  <a:srgbClr val="0070C0"/>
                </a:solidFill>
              </a:rPr>
              <a:t>Architecture</a:t>
            </a:r>
            <a:r>
              <a:rPr kumimoji="1" lang="ja-JP" altLang="en-US" sz="1000" dirty="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ja-JP" altLang="en-US" dirty="0"/>
              <a:t>補足資料</a:t>
            </a:r>
            <a:endParaRPr lang="zh-CN" altLang="en-US" dirty="0"/>
          </a:p>
        </p:txBody>
      </p:sp>
      <p:sp>
        <p:nvSpPr>
          <p:cNvPr id="3" name="内容占位符 2"/>
          <p:cNvSpPr>
            <a:spLocks noGrp="1"/>
          </p:cNvSpPr>
          <p:nvPr>
            <p:ph sz="quarter" idx="10"/>
          </p:nvPr>
        </p:nvSpPr>
        <p:spPr/>
        <p:txBody>
          <a:bodyPr/>
          <a:lstStyle/>
          <a:p>
            <a:r>
              <a:rPr lang="ja-JP" altLang="en-US" dirty="0"/>
              <a:t>用語集（必要か？正式ならば、略語と意味の</a:t>
            </a:r>
            <a:r>
              <a:rPr lang="en-US" altLang="ja-JP" dirty="0"/>
              <a:t>Mapping</a:t>
            </a:r>
            <a:r>
              <a:rPr lang="ja-JP" altLang="en-US" dirty="0"/>
              <a:t>表が必要）</a:t>
            </a:r>
            <a:endParaRPr lang="en-US" altLang="ja-JP" dirty="0"/>
          </a:p>
          <a:p>
            <a:r>
              <a:rPr lang="ja-JP" altLang="en-US" dirty="0"/>
              <a:t>参考ドキュメント（</a:t>
            </a:r>
            <a:r>
              <a:rPr lang="en-US" altLang="ja-JP" dirty="0"/>
              <a:t>Microsoft</a:t>
            </a:r>
            <a:r>
              <a:rPr lang="ja-JP" altLang="en-US" dirty="0"/>
              <a:t>公式リンク）</a:t>
            </a:r>
            <a:endParaRPr lang="en-US" altLang="ja-JP" dirty="0"/>
          </a:p>
          <a:p>
            <a:r>
              <a:rPr lang="ja-JP" altLang="en-US" dirty="0"/>
              <a:t>サンプル画面イメージなど</a:t>
            </a:r>
            <a:endParaRPr lang="en-US" altLang="ja-JP" dirty="0"/>
          </a:p>
          <a:p>
            <a:r>
              <a:rPr lang="zh-CN" altLang="en-US" dirty="0"/>
              <a:t>性能设计之外， 额外明确性能测定， </a:t>
            </a:r>
            <a:r>
              <a:rPr lang="en-US" altLang="zh-CN" dirty="0"/>
              <a:t>Sizing</a:t>
            </a:r>
            <a:r>
              <a:rPr lang="zh-CN" altLang="en-US" dirty="0"/>
              <a:t>， </a:t>
            </a:r>
            <a:r>
              <a:rPr lang="en-US" altLang="zh-CN" dirty="0"/>
              <a:t>Tunning </a:t>
            </a:r>
            <a:r>
              <a:rPr lang="zh-CN" altLang="en-US" dirty="0"/>
              <a:t>等工程及期间， 费用</a:t>
            </a:r>
            <a:endParaRPr lang="ja-JP"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4565120"/>
            <a:ext cx="967648" cy="945876"/>
          </a:xfrm>
          <a:prstGeom prst="rect">
            <a:avLst/>
          </a:prstGeom>
        </p:spPr>
      </p:pic>
      <p:sp>
        <p:nvSpPr>
          <p:cNvPr id="16" name="テキスト ボックス 15"/>
          <p:cNvSpPr txBox="1"/>
          <p:nvPr/>
        </p:nvSpPr>
        <p:spPr>
          <a:xfrm>
            <a:off x="491390" y="3974498"/>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6"/>
          <a:stretch>
            <a:fillRect/>
          </a:stretch>
        </p:blipFill>
        <p:spPr>
          <a:xfrm>
            <a:off x="5692519" y="1076158"/>
            <a:ext cx="2139144" cy="1262554"/>
          </a:xfrm>
          <a:prstGeom prst="rect">
            <a:avLst/>
          </a:prstGeom>
        </p:spPr>
      </p:pic>
      <p:cxnSp>
        <p:nvCxnSpPr>
          <p:cNvPr id="31" name="コネクタ: カギ線 30"/>
          <p:cNvCxnSpPr>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79372" y="5696876"/>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1245770"/>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p:cNvCxnSpPr>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p:cNvPicPr>
            <a:picLocks noChangeAspect="1"/>
          </p:cNvPicPr>
          <p:nvPr/>
        </p:nvPicPr>
        <p:blipFill>
          <a:blip r:embed="rId7"/>
          <a:stretch>
            <a:fillRect/>
          </a:stretch>
        </p:blipFill>
        <p:spPr>
          <a:xfrm>
            <a:off x="296107" y="4523042"/>
            <a:ext cx="2086032" cy="1030032"/>
          </a:xfrm>
          <a:prstGeom prst="rect">
            <a:avLst/>
          </a:prstGeom>
        </p:spPr>
      </p:pic>
      <p:cxnSp>
        <p:nvCxnSpPr>
          <p:cNvPr id="61" name="直線矢印コネクタ 60"/>
          <p:cNvCxnSpPr>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93973" y="478129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p:cNvCxnSpPr>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3836606"/>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513316" y="5263830"/>
            <a:ext cx="911875" cy="786151"/>
          </a:xfrm>
          <a:prstGeom prst="rect">
            <a:avLst/>
          </a:prstGeom>
        </p:spPr>
      </p:pic>
      <p:sp>
        <p:nvSpPr>
          <p:cNvPr id="77" name="テキスト ボックス 76"/>
          <p:cNvSpPr txBox="1"/>
          <p:nvPr/>
        </p:nvSpPr>
        <p:spPr>
          <a:xfrm>
            <a:off x="2487363" y="5879247"/>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83" name="直線矢印コネクタ 82"/>
          <p:cNvCxnSpPr>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98219" y="2493392"/>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5963" y="5328418"/>
            <a:ext cx="354706" cy="340784"/>
          </a:xfrm>
          <a:prstGeom prst="rect">
            <a:avLst/>
          </a:prstGeom>
        </p:spPr>
      </p:pic>
      <p:sp>
        <p:nvSpPr>
          <p:cNvPr id="96" name="ひし形 95"/>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08" name="ひし形 107"/>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585867" y="5541639"/>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5120826" y="1151331"/>
            <a:ext cx="687029" cy="553912"/>
          </a:xfrm>
          <a:prstGeom prst="rect">
            <a:avLst/>
          </a:prstGeom>
        </p:spPr>
      </p:pic>
      <p:sp>
        <p:nvSpPr>
          <p:cNvPr id="11" name="テキスト ボックス 10"/>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
        <p:nvSpPr>
          <p:cNvPr id="15" name="ひし形 14"/>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23" name="コネクタ: カギ線 22"/>
          <p:cNvCxnSpPr>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86512" y="3907717"/>
            <a:ext cx="1670840" cy="960733"/>
          </a:xfrm>
        </p:spPr>
      </p:pic>
      <p:sp>
        <p:nvSpPr>
          <p:cNvPr id="16" name="テキスト ボックス 15"/>
          <p:cNvSpPr txBox="1"/>
          <p:nvPr/>
        </p:nvSpPr>
        <p:spPr>
          <a:xfrm>
            <a:off x="1183416" y="486391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cxnSp>
        <p:nvCxnSpPr>
          <p:cNvPr id="31" name="コネクタ: カギ線 30"/>
          <p:cNvCxnSpPr>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90196" y="162372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p:cNvPicPr>
            <a:picLocks noChangeAspect="1"/>
          </p:cNvPicPr>
          <p:nvPr/>
        </p:nvPicPr>
        <p:blipFill>
          <a:blip r:embed="rId4"/>
          <a:stretch>
            <a:fillRect/>
          </a:stretch>
        </p:blipFill>
        <p:spPr>
          <a:xfrm>
            <a:off x="6121228" y="4160923"/>
            <a:ext cx="2086032" cy="1030032"/>
          </a:xfrm>
          <a:prstGeom prst="rect">
            <a:avLst/>
          </a:prstGeom>
        </p:spPr>
      </p:pic>
      <p:sp>
        <p:nvSpPr>
          <p:cNvPr id="66" name="テキスト ボックス 65"/>
          <p:cNvSpPr txBox="1"/>
          <p:nvPr/>
        </p:nvSpPr>
        <p:spPr>
          <a:xfrm>
            <a:off x="6419489" y="294798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sp>
        <p:nvSpPr>
          <p:cNvPr id="108" name="ひし形 107"/>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4796773" y="4613092"/>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5"/>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p:cNvPicPr>
            <a:picLocks noChangeAspect="1"/>
          </p:cNvPicPr>
          <p:nvPr/>
        </p:nvPicPr>
        <p:blipFill>
          <a:blip r:embed="rId6"/>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p:cNvPicPr>
            <a:picLocks noChangeAspect="1"/>
          </p:cNvPicPr>
          <p:nvPr/>
        </p:nvPicPr>
        <p:blipFill>
          <a:blip r:embed="rId7"/>
          <a:stretch>
            <a:fillRect/>
          </a:stretch>
        </p:blipFill>
        <p:spPr>
          <a:xfrm>
            <a:off x="5966234" y="1655560"/>
            <a:ext cx="687029" cy="553912"/>
          </a:xfrm>
          <a:prstGeom prst="rect">
            <a:avLst/>
          </a:prstGeom>
        </p:spPr>
      </p:pic>
      <p:cxnSp>
        <p:nvCxnSpPr>
          <p:cNvPr id="7" name="コネクタ: カギ線 6"/>
          <p:cNvCxnSpPr>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6999" y="3464905"/>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以前の内容</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p:cNvPicPr>
            <a:picLocks noChangeAspect="1"/>
          </p:cNvPicPr>
          <p:nvPr/>
        </p:nvPicPr>
        <p:blipFill>
          <a:blip r:embed="rId6"/>
          <a:stretch>
            <a:fillRect/>
          </a:stretch>
        </p:blipFill>
        <p:spPr>
          <a:xfrm>
            <a:off x="8299510" y="1826360"/>
            <a:ext cx="1047690" cy="987766"/>
          </a:xfrm>
          <a:prstGeom prst="rect">
            <a:avLst/>
          </a:prstGeom>
        </p:spPr>
      </p:pic>
      <p:sp>
        <p:nvSpPr>
          <p:cNvPr id="16" name="テキスト ボックス 15"/>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7"/>
          <a:stretch>
            <a:fillRect/>
          </a:stretch>
        </p:blipFill>
        <p:spPr>
          <a:xfrm>
            <a:off x="5692519" y="509230"/>
            <a:ext cx="2139144" cy="1262554"/>
          </a:xfrm>
          <a:prstGeom prst="rect">
            <a:avLst/>
          </a:prstGeom>
        </p:spPr>
      </p:pic>
      <p:cxnSp>
        <p:nvCxnSpPr>
          <p:cNvPr id="31" name="コネクタ: カギ線 30"/>
          <p:cNvCxnSpPr>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p:cNvCxnSpPr>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p:cNvPicPr>
            <a:picLocks noChangeAspect="1"/>
          </p:cNvPicPr>
          <p:nvPr/>
        </p:nvPicPr>
        <p:blipFill>
          <a:blip r:embed="rId8"/>
          <a:stretch>
            <a:fillRect/>
          </a:stretch>
        </p:blipFill>
        <p:spPr>
          <a:xfrm>
            <a:off x="296107" y="5281994"/>
            <a:ext cx="2086032" cy="1030032"/>
          </a:xfrm>
          <a:prstGeom prst="rect">
            <a:avLst/>
          </a:prstGeom>
        </p:spPr>
      </p:pic>
      <p:cxnSp>
        <p:nvCxnSpPr>
          <p:cNvPr id="61" name="直線矢印コネクタ 60"/>
          <p:cNvCxnSpPr>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p:cNvCxnSpPr>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8217311" y="5958208"/>
            <a:ext cx="911875" cy="786151"/>
          </a:xfrm>
          <a:prstGeom prst="rect">
            <a:avLst/>
          </a:prstGeom>
        </p:spPr>
      </p:pic>
      <p:sp>
        <p:nvSpPr>
          <p:cNvPr id="77" name="テキスト ボックス 76"/>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p:cNvCxnSpPr>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34867" y="5715078"/>
            <a:ext cx="354706" cy="340784"/>
          </a:xfrm>
          <a:prstGeom prst="rect">
            <a:avLst/>
          </a:prstGeom>
        </p:spPr>
      </p:pic>
      <p:cxnSp>
        <p:nvCxnSpPr>
          <p:cNvPr id="93" name="直線矢印コネクタ 92"/>
          <p:cNvCxnSpPr>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p:cNvGraphicFramePr>
            <a:graphicFrameLocks noGrp="1"/>
          </p:cNvGraphicFramePr>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20000"/>
                    </a:ext>
                  </a:extLst>
                </a:gridCol>
                <a:gridCol w="1682703">
                  <a:extLst>
                    <a:ext uri="{9D8B030D-6E8A-4147-A177-3AD203B41FA5}">
                      <a16:colId xmlns:a16="http://schemas.microsoft.com/office/drawing/2014/main" val="20001"/>
                    </a:ext>
                  </a:extLst>
                </a:gridCol>
                <a:gridCol w="1498599">
                  <a:extLst>
                    <a:ext uri="{9D8B030D-6E8A-4147-A177-3AD203B41FA5}">
                      <a16:colId xmlns:a16="http://schemas.microsoft.com/office/drawing/2014/main" val="20002"/>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6497">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pic>
        <p:nvPicPr>
          <p:cNvPr id="107" name="図 106"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659587" y="3681285"/>
            <a:ext cx="911875" cy="786151"/>
          </a:xfrm>
          <a:prstGeom prst="rect">
            <a:avLst/>
          </a:prstGeom>
        </p:spPr>
      </p:pic>
      <p:sp>
        <p:nvSpPr>
          <p:cNvPr id="108" name="ひし形 107"/>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p:cNvCxnSpPr>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p:cNvCxnSpPr>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p:cNvCxnSpPr>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6" name="コンテンツ プレースホルダー 5"/>
          <p:cNvGraphicFramePr>
            <a:graphicFrameLocks noGrp="1"/>
          </p:cNvGraphicFramePr>
          <p:nvPr>
            <p:ph sz="quarter" idx="10"/>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593787">
                  <a:extLst>
                    <a:ext uri="{9D8B030D-6E8A-4147-A177-3AD203B41FA5}">
                      <a16:colId xmlns:a16="http://schemas.microsoft.com/office/drawing/2014/main" val="20003"/>
                    </a:ext>
                  </a:extLst>
                </a:gridCol>
                <a:gridCol w="1096448">
                  <a:extLst>
                    <a:ext uri="{9D8B030D-6E8A-4147-A177-3AD203B41FA5}">
                      <a16:colId xmlns:a16="http://schemas.microsoft.com/office/drawing/2014/main" val="20004"/>
                    </a:ext>
                  </a:extLst>
                </a:gridCol>
                <a:gridCol w="547559">
                  <a:extLst>
                    <a:ext uri="{9D8B030D-6E8A-4147-A177-3AD203B41FA5}">
                      <a16:colId xmlns:a16="http://schemas.microsoft.com/office/drawing/2014/main" val="20005"/>
                    </a:ext>
                  </a:extLst>
                </a:gridCol>
                <a:gridCol w="547559">
                  <a:extLst>
                    <a:ext uri="{9D8B030D-6E8A-4147-A177-3AD203B41FA5}">
                      <a16:colId xmlns:a16="http://schemas.microsoft.com/office/drawing/2014/main" val="20006"/>
                    </a:ext>
                  </a:extLst>
                </a:gridCol>
                <a:gridCol w="547559">
                  <a:extLst>
                    <a:ext uri="{9D8B030D-6E8A-4147-A177-3AD203B41FA5}">
                      <a16:colId xmlns:a16="http://schemas.microsoft.com/office/drawing/2014/main" val="20007"/>
                    </a:ext>
                  </a:extLst>
                </a:gridCol>
                <a:gridCol w="547559">
                  <a:extLst>
                    <a:ext uri="{9D8B030D-6E8A-4147-A177-3AD203B41FA5}">
                      <a16:colId xmlns:a16="http://schemas.microsoft.com/office/drawing/2014/main" val="20008"/>
                    </a:ext>
                  </a:extLst>
                </a:gridCol>
                <a:gridCol w="547559">
                  <a:extLst>
                    <a:ext uri="{9D8B030D-6E8A-4147-A177-3AD203B41FA5}">
                      <a16:colId xmlns:a16="http://schemas.microsoft.com/office/drawing/2014/main" val="20009"/>
                    </a:ext>
                  </a:extLst>
                </a:gridCol>
                <a:gridCol w="547559">
                  <a:extLst>
                    <a:ext uri="{9D8B030D-6E8A-4147-A177-3AD203B41FA5}">
                      <a16:colId xmlns:a16="http://schemas.microsoft.com/office/drawing/2014/main" val="20010"/>
                    </a:ext>
                  </a:extLst>
                </a:gridCol>
                <a:gridCol w="547559">
                  <a:extLst>
                    <a:ext uri="{9D8B030D-6E8A-4147-A177-3AD203B41FA5}">
                      <a16:colId xmlns:a16="http://schemas.microsoft.com/office/drawing/2014/main" val="20011"/>
                    </a:ext>
                  </a:extLst>
                </a:gridCol>
                <a:gridCol w="2244932">
                  <a:extLst>
                    <a:ext uri="{9D8B030D-6E8A-4147-A177-3AD203B41FA5}">
                      <a16:colId xmlns:a16="http://schemas.microsoft.com/office/drawing/2014/main" val="20012"/>
                    </a:ext>
                  </a:extLst>
                </a:gridCol>
                <a:gridCol w="340778">
                  <a:extLst>
                    <a:ext uri="{9D8B030D-6E8A-4147-A177-3AD203B41FA5}">
                      <a16:colId xmlns:a16="http://schemas.microsoft.com/office/drawing/2014/main" val="20013"/>
                    </a:ext>
                  </a:extLst>
                </a:gridCol>
                <a:gridCol w="1101939">
                  <a:extLst>
                    <a:ext uri="{9D8B030D-6E8A-4147-A177-3AD203B41FA5}">
                      <a16:colId xmlns:a16="http://schemas.microsoft.com/office/drawing/2014/main" val="20014"/>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0"/>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1"/>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2"/>
                  </a:ext>
                </a:extLst>
              </a:tr>
              <a:tr h="0">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3"/>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不可能ではありませんが推奨できません。別途ワークフローシステムとの連携を推奨します。</a:t>
                      </a:r>
                      <a:br>
                        <a:rPr lang="ja-JP" altLang="en-US" sz="600" u="none" strike="noStrike" dirty="0">
                          <a:effectLst/>
                        </a:rPr>
                      </a:br>
                      <a:r>
                        <a:rPr lang="ja-JP" altLang="en-US" sz="600" u="none" strike="noStrike" dirty="0">
                          <a:effectLst/>
                        </a:rPr>
                        <a:t>標準のアクションとしては、却下された場合は提起者に差戻しの使用です。ワークフローマップの否認時のアクションとして一周だけの差戻し（</a:t>
                      </a:r>
                      <a:r>
                        <a:rPr lang="en-US" altLang="ja-JP" sz="600" u="none" strike="noStrike" dirty="0">
                          <a:effectLst/>
                        </a:rPr>
                        <a:t>2</a:t>
                      </a:r>
                      <a:r>
                        <a:rPr lang="ja-JP" altLang="en-US" sz="600" u="none" strike="noStrike" dirty="0">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dirty="0">
                          <a:effectLst/>
                        </a:rPr>
                      </a:br>
                      <a:r>
                        <a:rPr lang="ja-JP" altLang="en-US" sz="600" u="none" strike="noStrike" dirty="0">
                          <a:effectLst/>
                        </a:rPr>
                        <a:t>もし必須要件であり、全体のワークフロー数が多いのであれば設定</a:t>
                      </a:r>
                      <a:r>
                        <a:rPr lang="en-US" altLang="ja-JP" sz="600" u="none" strike="noStrike" dirty="0">
                          <a:effectLst/>
                        </a:rPr>
                        <a:t>/</a:t>
                      </a:r>
                      <a:r>
                        <a:rPr lang="ja-JP" altLang="en-US" sz="600" u="none" strike="noStrike" dirty="0">
                          <a:effectLst/>
                        </a:rPr>
                        <a:t>メンテナンス工数の観点からも別ワークフローシステムとの連携を推奨します。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4"/>
                  </a:ext>
                </a:extLst>
              </a:tr>
              <a:tr h="0">
                <a:tc>
                  <a:txBody>
                    <a:bodyPr/>
                    <a:lstStyle/>
                    <a:p>
                      <a:pPr algn="r" fontAlgn="t"/>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5"/>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直列であれば簡単です。並列の場合は、</a:t>
                      </a:r>
                      <a:r>
                        <a:rPr lang="en-US" altLang="ja-JP" sz="600" u="none" strike="noStrike" dirty="0">
                          <a:effectLst/>
                        </a:rPr>
                        <a:t>10</a:t>
                      </a:r>
                      <a:r>
                        <a:rPr lang="ja-JP" altLang="en-US" sz="600" u="none" strike="noStrike" dirty="0">
                          <a:effectLst/>
                        </a:rPr>
                        <a:t>人全員の承認を必要とするか、</a:t>
                      </a:r>
                      <a:r>
                        <a:rPr lang="en-US" altLang="ja-JP" sz="600" u="none" strike="noStrike" dirty="0">
                          <a:effectLst/>
                        </a:rPr>
                        <a:t>10</a:t>
                      </a:r>
                      <a:r>
                        <a:rPr lang="ja-JP" altLang="en-US" sz="600" u="none" strike="noStrike" dirty="0">
                          <a:effectLst/>
                        </a:rPr>
                        <a:t>人中</a:t>
                      </a:r>
                      <a:r>
                        <a:rPr lang="en-US" altLang="ja-JP" sz="600" u="none" strike="noStrike" dirty="0">
                          <a:effectLst/>
                        </a:rPr>
                        <a:t>1</a:t>
                      </a:r>
                      <a:r>
                        <a:rPr lang="ja-JP" altLang="en-US" sz="600" u="none" strike="noStrike" dirty="0">
                          <a:effectLst/>
                        </a:rPr>
                        <a:t>人が承認したら次のステップに移る形のいずれかになります。</a:t>
                      </a:r>
                      <a:r>
                        <a:rPr lang="en-US" altLang="ja-JP" sz="600" u="none" strike="noStrike" dirty="0">
                          <a:effectLst/>
                        </a:rPr>
                        <a:t>10</a:t>
                      </a:r>
                      <a:r>
                        <a:rPr lang="ja-JP" altLang="en-US" sz="600" u="none" strike="noStrike" dirty="0">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6"/>
                  </a:ext>
                </a:extLst>
              </a:tr>
              <a:tr h="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7"/>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8"/>
                  </a:ext>
                </a:extLst>
              </a:tr>
              <a:tr h="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9"/>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5" name="コンテンツ プレースホルダー 4"/>
          <p:cNvGraphicFramePr>
            <a:graphicFrameLocks noGrp="1"/>
          </p:cNvGraphicFramePr>
          <p:nvPr>
            <p:ph sz="quarter" idx="10"/>
            <p:extLst>
              <p:ext uri="{D42A27DB-BD31-4B8C-83A1-F6EECF244321}">
                <p14:modId xmlns:p14="http://schemas.microsoft.com/office/powerpoint/2010/main" val="431610377"/>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0000"/>
                    </a:ext>
                  </a:extLst>
                </a:gridCol>
                <a:gridCol w="472551">
                  <a:extLst>
                    <a:ext uri="{9D8B030D-6E8A-4147-A177-3AD203B41FA5}">
                      <a16:colId xmlns:a16="http://schemas.microsoft.com/office/drawing/2014/main" val="20001"/>
                    </a:ext>
                  </a:extLst>
                </a:gridCol>
                <a:gridCol w="1064201">
                  <a:extLst>
                    <a:ext uri="{9D8B030D-6E8A-4147-A177-3AD203B41FA5}">
                      <a16:colId xmlns:a16="http://schemas.microsoft.com/office/drawing/2014/main" val="20002"/>
                    </a:ext>
                  </a:extLst>
                </a:gridCol>
                <a:gridCol w="1667376">
                  <a:extLst>
                    <a:ext uri="{9D8B030D-6E8A-4147-A177-3AD203B41FA5}">
                      <a16:colId xmlns:a16="http://schemas.microsoft.com/office/drawing/2014/main" val="20003"/>
                    </a:ext>
                  </a:extLst>
                </a:gridCol>
                <a:gridCol w="737641">
                  <a:extLst>
                    <a:ext uri="{9D8B030D-6E8A-4147-A177-3AD203B41FA5}">
                      <a16:colId xmlns:a16="http://schemas.microsoft.com/office/drawing/2014/main" val="20004"/>
                    </a:ext>
                  </a:extLst>
                </a:gridCol>
                <a:gridCol w="983521">
                  <a:extLst>
                    <a:ext uri="{9D8B030D-6E8A-4147-A177-3AD203B41FA5}">
                      <a16:colId xmlns:a16="http://schemas.microsoft.com/office/drawing/2014/main" val="20005"/>
                    </a:ext>
                  </a:extLst>
                </a:gridCol>
                <a:gridCol w="656961">
                  <a:extLst>
                    <a:ext uri="{9D8B030D-6E8A-4147-A177-3AD203B41FA5}">
                      <a16:colId xmlns:a16="http://schemas.microsoft.com/office/drawing/2014/main" val="20006"/>
                    </a:ext>
                  </a:extLst>
                </a:gridCol>
                <a:gridCol w="633910">
                  <a:extLst>
                    <a:ext uri="{9D8B030D-6E8A-4147-A177-3AD203B41FA5}">
                      <a16:colId xmlns:a16="http://schemas.microsoft.com/office/drawing/2014/main" val="20007"/>
                    </a:ext>
                  </a:extLst>
                </a:gridCol>
                <a:gridCol w="683854">
                  <a:extLst>
                    <a:ext uri="{9D8B030D-6E8A-4147-A177-3AD203B41FA5}">
                      <a16:colId xmlns:a16="http://schemas.microsoft.com/office/drawing/2014/main" val="20008"/>
                    </a:ext>
                  </a:extLst>
                </a:gridCol>
                <a:gridCol w="653119">
                  <a:extLst>
                    <a:ext uri="{9D8B030D-6E8A-4147-A177-3AD203B41FA5}">
                      <a16:colId xmlns:a16="http://schemas.microsoft.com/office/drawing/2014/main" val="20009"/>
                    </a:ext>
                  </a:extLst>
                </a:gridCol>
                <a:gridCol w="633910">
                  <a:extLst>
                    <a:ext uri="{9D8B030D-6E8A-4147-A177-3AD203B41FA5}">
                      <a16:colId xmlns:a16="http://schemas.microsoft.com/office/drawing/2014/main" val="20010"/>
                    </a:ext>
                  </a:extLst>
                </a:gridCol>
                <a:gridCol w="1037307">
                  <a:extLst>
                    <a:ext uri="{9D8B030D-6E8A-4147-A177-3AD203B41FA5}">
                      <a16:colId xmlns:a16="http://schemas.microsoft.com/office/drawing/2014/main" val="20011"/>
                    </a:ext>
                  </a:extLst>
                </a:gridCol>
                <a:gridCol w="282396">
                  <a:extLst>
                    <a:ext uri="{9D8B030D-6E8A-4147-A177-3AD203B41FA5}">
                      <a16:colId xmlns:a16="http://schemas.microsoft.com/office/drawing/2014/main" val="20012"/>
                    </a:ext>
                  </a:extLst>
                </a:gridCol>
                <a:gridCol w="1100680">
                  <a:extLst>
                    <a:ext uri="{9D8B030D-6E8A-4147-A177-3AD203B41FA5}">
                      <a16:colId xmlns:a16="http://schemas.microsoft.com/office/drawing/2014/main" val="20013"/>
                    </a:ext>
                  </a:extLst>
                </a:gridCol>
                <a:gridCol w="699217">
                  <a:extLst>
                    <a:ext uri="{9D8B030D-6E8A-4147-A177-3AD203B41FA5}">
                      <a16:colId xmlns:a16="http://schemas.microsoft.com/office/drawing/2014/main" val="20014"/>
                    </a:ext>
                  </a:extLst>
                </a:gridCol>
              </a:tblGrid>
              <a:tr h="0">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0"/>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1"/>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2"/>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4"/>
                  </a:ext>
                </a:extLst>
              </a:tr>
              <a:tr h="0">
                <a:tc>
                  <a:txBody>
                    <a:bodyPr/>
                    <a:lstStyle/>
                    <a:p>
                      <a:pPr algn="r" fontAlgn="t"/>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5"/>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Core Content</a:t>
                      </a:r>
                      <a:r>
                        <a:rPr lang="ja-JP" altLang="en-US" sz="500" u="none" strike="noStrike" dirty="0">
                          <a:effectLst/>
                        </a:rPr>
                        <a:t>も</a:t>
                      </a:r>
                      <a:r>
                        <a:rPr lang="en-US" altLang="ja-JP" sz="500" u="none" strike="noStrike" dirty="0">
                          <a:effectLst/>
                        </a:rPr>
                        <a:t>Content Management</a:t>
                      </a:r>
                      <a:r>
                        <a:rPr lang="ja-JP" altLang="en-US" sz="500" u="none" strike="noStrike" dirty="0">
                          <a:effectLst/>
                        </a:rPr>
                        <a:t>も標準的に</a:t>
                      </a:r>
                      <a:r>
                        <a:rPr lang="en-US" altLang="ja-JP" sz="500" u="none" strike="noStrike" dirty="0">
                          <a:effectLst/>
                        </a:rPr>
                        <a:t>SAP</a:t>
                      </a:r>
                      <a:r>
                        <a:rPr lang="ja-JP" altLang="en-US" sz="500" u="none" strike="noStrike" dirty="0">
                          <a:effectLst/>
                        </a:rPr>
                        <a:t>（</a:t>
                      </a:r>
                      <a:r>
                        <a:rPr lang="en-US" altLang="ja-JP" sz="500" u="none" strike="noStrike" dirty="0">
                          <a:effectLst/>
                        </a:rPr>
                        <a:t>SFSF</a:t>
                      </a:r>
                      <a:r>
                        <a:rPr lang="ja-JP" altLang="en-US" sz="500" u="none" strike="noStrike" dirty="0">
                          <a:effectLst/>
                        </a:rPr>
                        <a:t>含む）、</a:t>
                      </a:r>
                      <a:r>
                        <a:rPr lang="en-US" altLang="ja-JP" sz="500" u="none" strike="noStrike" dirty="0">
                          <a:effectLst/>
                        </a:rPr>
                        <a:t>SFDC</a:t>
                      </a:r>
                      <a:r>
                        <a:rPr lang="ja-JP" altLang="en-US" sz="500" u="none" strike="noStrike" dirty="0">
                          <a:effectLst/>
                        </a:rPr>
                        <a:t>、</a:t>
                      </a:r>
                      <a:r>
                        <a:rPr lang="en-US" altLang="ja-JP" sz="500" u="none" strike="noStrike" dirty="0">
                          <a:effectLst/>
                        </a:rPr>
                        <a:t>O365</a:t>
                      </a:r>
                      <a:r>
                        <a:rPr lang="ja-JP" altLang="en-US" sz="500" u="none" strike="noStrike" dirty="0">
                          <a:effectLst/>
                        </a:rPr>
                        <a:t>との連携が可能です。</a:t>
                      </a:r>
                      <a:br>
                        <a:rPr lang="ja-JP" altLang="en-US" sz="500" u="none" strike="noStrike" dirty="0">
                          <a:effectLst/>
                        </a:rPr>
                      </a:br>
                      <a:r>
                        <a:rPr lang="ja-JP" altLang="en-US" sz="500" u="none" strike="noStrike" dirty="0">
                          <a:effectLst/>
                        </a:rPr>
                        <a:t>フルスクラッチされたローカルシステムですと、標準的な連携機能ではなく、ご提供している</a:t>
                      </a:r>
                      <a:r>
                        <a:rPr lang="en-US" altLang="ja-JP" sz="500" u="none" strike="noStrike" dirty="0">
                          <a:effectLst/>
                        </a:rPr>
                        <a:t>API</a:t>
                      </a:r>
                      <a:r>
                        <a:rPr lang="ja-JP" altLang="en-US" sz="500" u="none" strike="noStrike" dirty="0">
                          <a:effectLst/>
                        </a:rPr>
                        <a:t>をベースに連携することになるかと存じます。</a:t>
                      </a:r>
                      <a:br>
                        <a:rPr lang="ja-JP" altLang="en-US" sz="500" u="none" strike="noStrike" dirty="0">
                          <a:effectLst/>
                        </a:rPr>
                      </a:br>
                      <a:r>
                        <a:rPr lang="ja-JP" altLang="en-US" sz="500" u="none" strike="noStrike" dirty="0">
                          <a:effectLst/>
                        </a:rPr>
                        <a:t>標準で連携が可能なシステムは、例えば</a:t>
                      </a:r>
                      <a:r>
                        <a:rPr lang="en-US" altLang="ja-JP" sz="500" u="none" strike="noStrike" dirty="0">
                          <a:effectLst/>
                        </a:rPr>
                        <a:t>SAP</a:t>
                      </a:r>
                      <a:r>
                        <a:rPr lang="ja-JP" altLang="en-US" sz="500" u="none" strike="noStrike" dirty="0">
                          <a:effectLst/>
                        </a:rPr>
                        <a:t>の調達の帳票に対して文書の情報をメタデータとして一緒に取り込む機能などがございます。</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6"/>
                  </a:ext>
                </a:extLst>
              </a:tr>
              <a:tr h="0">
                <a:tc>
                  <a:txBody>
                    <a:bodyPr/>
                    <a:lstStyle/>
                    <a:p>
                      <a:pPr algn="r" fontAlgn="t"/>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他機能と運用要件</a:t>
            </a:r>
            <a:endParaRPr kumimoji="1" lang="ja-JP" altLang="en-US" dirty="0"/>
          </a:p>
        </p:txBody>
      </p:sp>
      <p:sp>
        <p:nvSpPr>
          <p:cNvPr id="4" name="コンテンツ プレースホルダー 3"/>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作成機能のみ（文書内容と添付ファイルをまとめた印刷が必要となる場合、要件はさらに確認要）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6713 w 10000"/>
              <a:gd name="connsiteY2-6" fmla="*/ 10000 h 10000"/>
              <a:gd name="connsiteX3-7" fmla="*/ 2000 w 10000"/>
              <a:gd name="connsiteY3-8" fmla="*/ 10000 h 10000"/>
              <a:gd name="connsiteX4-9" fmla="*/ 0 w 10000"/>
              <a:gd name="connsiteY4-10" fmla="*/ 0 h 10000"/>
              <a:gd name="connsiteX0-11" fmla="*/ 0 w 10000"/>
              <a:gd name="connsiteY0-12" fmla="*/ 0 h 10000"/>
              <a:gd name="connsiteX1-13" fmla="*/ 10000 w 10000"/>
              <a:gd name="connsiteY1-14" fmla="*/ 0 h 10000"/>
              <a:gd name="connsiteX2-15" fmla="*/ 6713 w 10000"/>
              <a:gd name="connsiteY2-16" fmla="*/ 10000 h 10000"/>
              <a:gd name="connsiteX3-17" fmla="*/ 3258 w 10000"/>
              <a:gd name="connsiteY3-18" fmla="*/ 10000 h 10000"/>
              <a:gd name="connsiteX4-19" fmla="*/ 0 w 10000"/>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p:cNvSpPr txBox="1"/>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p:cNvSpPr txBox="1"/>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p:cNvSpPr txBox="1"/>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提案の背景と目的</a:t>
            </a:r>
            <a:endParaRPr kumimoji="1" lang="ja-JP" altLang="en-US" dirty="0"/>
          </a:p>
        </p:txBody>
      </p:sp>
      <p:sp>
        <p:nvSpPr>
          <p:cNvPr id="15" name="テキスト ボックス 14"/>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lnSpc>
                <a:spcPct val="150000"/>
              </a:lnSpc>
            </a:pPr>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は文書を管理しており、文書には定型項目と添付ファイルが含まれます。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のみで提案します。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lnSpc>
                <a:spcPct val="150000"/>
              </a:lnSpc>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効率的な文書管理を実現し、</a:t>
            </a:r>
            <a:r>
              <a:rPr lang="ja-JP" altLang="en-US" sz="1600" dirty="0">
                <a:latin typeface="Yu Gothic UI" panose="020B0500000000000000" pitchFamily="50" charset="-128"/>
                <a:ea typeface="Yu Gothic UI" panose="020B0500000000000000" pitchFamily="50" charset="-128"/>
              </a:rPr>
              <a:t>ラインセス費用を抑える前提で、</a:t>
            </a:r>
            <a:r>
              <a:rPr kumimoji="1" lang="ja-JP" altLang="en-US" sz="1600" dirty="0">
                <a:latin typeface="Yu Gothic UI" panose="020B0500000000000000" pitchFamily="50" charset="-128"/>
                <a:ea typeface="Yu Gothic UI" panose="020B0500000000000000" pitchFamily="50" charset="-128"/>
              </a:rPr>
              <a:t>業務生産性を向上させる。</a:t>
            </a:r>
            <a:endParaRPr kumimoji="1" lang="en-US" altLang="ja-JP" sz="1600"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20000"/>
                    </a:ext>
                  </a:extLst>
                </a:gridCol>
                <a:gridCol w="2593104">
                  <a:extLst>
                    <a:ext uri="{9D8B030D-6E8A-4147-A177-3AD203B41FA5}">
                      <a16:colId xmlns:a16="http://schemas.microsoft.com/office/drawing/2014/main" val="20001"/>
                    </a:ext>
                  </a:extLst>
                </a:gridCol>
                <a:gridCol w="826928">
                  <a:extLst>
                    <a:ext uri="{9D8B030D-6E8A-4147-A177-3AD203B41FA5}">
                      <a16:colId xmlns:a16="http://schemas.microsoft.com/office/drawing/2014/main" val="20002"/>
                    </a:ext>
                  </a:extLst>
                </a:gridCol>
                <a:gridCol w="826928">
                  <a:extLst>
                    <a:ext uri="{9D8B030D-6E8A-4147-A177-3AD203B41FA5}">
                      <a16:colId xmlns:a16="http://schemas.microsoft.com/office/drawing/2014/main" val="20003"/>
                    </a:ext>
                  </a:extLst>
                </a:gridCol>
                <a:gridCol w="826928">
                  <a:extLst>
                    <a:ext uri="{9D8B030D-6E8A-4147-A177-3AD203B41FA5}">
                      <a16:colId xmlns:a16="http://schemas.microsoft.com/office/drawing/2014/main" val="20004"/>
                    </a:ext>
                  </a:extLst>
                </a:gridCol>
                <a:gridCol w="826928">
                  <a:extLst>
                    <a:ext uri="{9D8B030D-6E8A-4147-A177-3AD203B41FA5}">
                      <a16:colId xmlns:a16="http://schemas.microsoft.com/office/drawing/2014/main" val="20005"/>
                    </a:ext>
                  </a:extLst>
                </a:gridCol>
                <a:gridCol w="826928">
                  <a:extLst>
                    <a:ext uri="{9D8B030D-6E8A-4147-A177-3AD203B41FA5}">
                      <a16:colId xmlns:a16="http://schemas.microsoft.com/office/drawing/2014/main" val="20006"/>
                    </a:ext>
                  </a:extLst>
                </a:gridCol>
                <a:gridCol w="826928">
                  <a:extLst>
                    <a:ext uri="{9D8B030D-6E8A-4147-A177-3AD203B41FA5}">
                      <a16:colId xmlns:a16="http://schemas.microsoft.com/office/drawing/2014/main" val="20007"/>
                    </a:ext>
                  </a:extLst>
                </a:gridCol>
                <a:gridCol w="826928">
                  <a:extLst>
                    <a:ext uri="{9D8B030D-6E8A-4147-A177-3AD203B41FA5}">
                      <a16:colId xmlns:a16="http://schemas.microsoft.com/office/drawing/2014/main" val="20008"/>
                    </a:ext>
                  </a:extLst>
                </a:gridCol>
                <a:gridCol w="826928">
                  <a:extLst>
                    <a:ext uri="{9D8B030D-6E8A-4147-A177-3AD203B41FA5}">
                      <a16:colId xmlns:a16="http://schemas.microsoft.com/office/drawing/2014/main" val="20009"/>
                    </a:ext>
                  </a:extLst>
                </a:gridCol>
                <a:gridCol w="826928">
                  <a:extLst>
                    <a:ext uri="{9D8B030D-6E8A-4147-A177-3AD203B41FA5}">
                      <a16:colId xmlns:a16="http://schemas.microsoft.com/office/drawing/2014/main" val="20010"/>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10006"/>
                  </a:ext>
                </a:extLst>
              </a:tr>
            </a:tbl>
          </a:graphicData>
        </a:graphic>
      </p:graphicFrame>
      <p:sp>
        <p:nvSpPr>
          <p:cNvPr id="27" name="正方形/長方形 26"/>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システム概要</a:t>
            </a:r>
            <a:endParaRPr lang="ja-JP" altLang="en-US" dirty="0">
              <a:effectLst/>
            </a:endParaRPr>
          </a:p>
        </p:txBody>
      </p:sp>
      <p:sp>
        <p:nvSpPr>
          <p:cNvPr id="15" name="テキスト ボックス 14"/>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提案の範囲</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を活用したシステム構築、添付ファイル管理、オンライン編集、一括ダウンロード、検索機能、パフォーマンス重視。</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からアクセス可能。</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に保存。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で自動化（例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添付ファイルの内容に指定キーワードの検索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ベースの２倍を想定。添付ファイルあり</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秒（データ数によりけりで幅を持った回答となります）</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添付ファイルの直接編集機能・・・とりあえず、</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458032" y="3589046"/>
            <a:ext cx="7063972"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dirty="0"/>
              <a:t>社員、組織、役職リスト</a:t>
            </a:r>
            <a:endParaRPr kumimoji="1" lang="en-US" altLang="ja-JP" sz="1050" dirty="0"/>
          </a:p>
          <a:p>
            <a:r>
              <a:rPr kumimoji="1" lang="ja-JP" altLang="en-US" sz="1050" dirty="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68143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13372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err="1">
                <a:solidFill>
                  <a:srgbClr val="0070C0"/>
                </a:solidFill>
              </a:rPr>
              <a:t>Archiecture</a:t>
            </a:r>
            <a:r>
              <a:rPr kumimoji="1" lang="ja-JP" altLang="en-US" sz="1000" dirty="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技術方案－文書管理機能</a:t>
            </a:r>
            <a:br>
              <a:rPr lang="en-US" altLang="ja-JP" dirty="0">
                <a:latin typeface="游ゴシック Light 見出し"/>
              </a:rPr>
            </a:br>
            <a:br>
              <a:rPr lang="en-US" altLang="ja-JP" dirty="0"/>
            </a:br>
            <a:endParaRPr lang="ja-JP" altLang="en-US" dirty="0"/>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lang="ja-JP" altLang="en-US" dirty="0"/>
              <a:t>文書</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ja-JP" dirty="0" err="1">
                <a:latin typeface="Yu Gothic UI" panose="020B0500000000000000" pitchFamily="50" charset="-128"/>
                <a:ea typeface="Yu Gothic UI" panose="020B0500000000000000" pitchFamily="50" charset="-128"/>
              </a:rPr>
              <a:t>VoucherTable</a:t>
            </a:r>
            <a:r>
              <a:rPr kumimoji="1" lang="en-US" altLang="ja-JP" dirty="0">
                <a:latin typeface="Yu Gothic UI" panose="020B0500000000000000" pitchFamily="50" charset="-128"/>
                <a:ea typeface="Yu Gothic UI" panose="020B0500000000000000" pitchFamily="50" charset="-128"/>
              </a:rPr>
              <a:t>: ID, Date, Status, Attachments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文書の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a:t>
            </a:r>
            <a:r>
              <a:rPr kumimoji="1" lang="ja-JP" altLang="en-US" dirty="0">
                <a:latin typeface="Yu Gothic UI" panose="020B0500000000000000" pitchFamily="50" charset="-128"/>
                <a:ea typeface="Yu Gothic UI" panose="020B0500000000000000" pitchFamily="50" charset="-128"/>
              </a:rPr>
              <a:t>文書のバッチ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 be enriched </a:t>
            </a:r>
            <a:r>
              <a:rPr kumimoji="1" lang="ja-JP" altLang="en-US" dirty="0"/>
              <a:t>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solidFill>
                  <a:srgbClr val="00B050"/>
                </a:solidFill>
                <a:latin typeface="Yu Gothic UI" panose="020B0500000000000000" pitchFamily="50" charset="-128"/>
                <a:ea typeface="Yu Gothic UI" panose="020B0500000000000000" pitchFamily="50" charset="-128"/>
              </a:rPr>
              <a:t>SharePoint</a:t>
            </a:r>
            <a:r>
              <a:rPr kumimoji="1"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ja-JP" sz="1600" dirty="0">
                <a:solidFill>
                  <a:srgbClr val="00B050"/>
                </a:solidFill>
                <a:latin typeface="Yu Gothic UI" panose="020B0500000000000000" pitchFamily="50" charset="-128"/>
                <a:ea typeface="Yu Gothic UI" panose="020B0500000000000000" pitchFamily="50" charset="-128"/>
              </a:rPr>
              <a:t>Dataverse</a:t>
            </a:r>
            <a:r>
              <a:rPr kumimoji="1" lang="ja-JP" altLang="en-US" sz="1600" dirty="0">
                <a:solidFill>
                  <a:srgbClr val="00B050"/>
                </a:solidFill>
                <a:latin typeface="Yu Gothic UI" panose="020B0500000000000000" pitchFamily="50" charset="-128"/>
                <a:ea typeface="Yu Gothic UI" panose="020B0500000000000000" pitchFamily="50" charset="-128"/>
              </a:rPr>
              <a:t>をメタデータ管理に使用。</a:t>
            </a:r>
            <a:endParaRPr kumimoji="1"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
        <p:nvSpPr>
          <p:cNvPr id="33" name="四角形: 角を丸くする 3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技術方案－オンライン編集機能</a:t>
            </a:r>
            <a:endParaRPr lang="ja-JP" altLang="en-US" dirty="0">
              <a:effectLst/>
            </a:endParaRPr>
          </a:p>
        </p:txBody>
      </p:sp>
      <p:sp>
        <p:nvSpPr>
          <p:cNvPr id="15" name="テキスト ボックス 14"/>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https://office.com/edit?url=[file_url]）</a:t>
            </a:r>
          </a:p>
        </p:txBody>
      </p:sp>
      <p:sp>
        <p:nvSpPr>
          <p:cNvPr id="3" name="四角形: 角を丸くする 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B922EE-95E3-497F-8326-C2ABF66A4B77}">
  <ds:schemaRefs/>
</ds:datastoreItem>
</file>

<file path=customXml/itemProps2.xml><?xml version="1.0" encoding="utf-8"?>
<ds:datastoreItem xmlns:ds="http://schemas.openxmlformats.org/officeDocument/2006/customXml" ds:itemID="{4216C17B-9ACF-4273-9EF4-F7A543FAF213}">
  <ds:schemaRefs/>
</ds:datastoreItem>
</file>

<file path=customXml/itemProps3.xml><?xml version="1.0" encoding="utf-8"?>
<ds:datastoreItem xmlns:ds="http://schemas.openxmlformats.org/officeDocument/2006/customXml" ds:itemID="{E31EB569-1790-46AF-B846-C3C8AF03910D}">
  <ds:schemaRefs>
    <ds:schemaRef ds:uri="http://purl.org/dc/terms/"/>
    <ds:schemaRef ds:uri="http://www.w3.org/XML/1998/namespace"/>
    <ds:schemaRef ds:uri="259acf4b-b80a-47bc-9c5c-11234d21311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MCG_jp_rev1</Template>
  <TotalTime>212</TotalTime>
  <Words>13300</Words>
  <Application>Microsoft Office PowerPoint</Application>
  <PresentationFormat>ワイド画面</PresentationFormat>
  <Paragraphs>1587</Paragraphs>
  <Slides>41</Slides>
  <Notes>34</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41</vt:i4>
      </vt:variant>
    </vt:vector>
  </HeadingPairs>
  <TitlesOfParts>
    <vt:vector size="62" baseType="lpstr">
      <vt:lpstr>Arial Unicode MS</vt:lpstr>
      <vt:lpstr>DengXian 本文</vt:lpstr>
      <vt:lpstr>ＭＳ Ｐゴシック</vt:lpstr>
      <vt:lpstr>Yu Gothic UI</vt:lpstr>
      <vt:lpstr>Yu Gothic</vt:lpstr>
      <vt:lpstr>Yu Gothic</vt:lpstr>
      <vt:lpstr>游ゴシック Light 見出し</vt:lpstr>
      <vt:lpstr>游ゴシック 本文</vt:lpstr>
      <vt:lpstr>Arial</vt:lpstr>
      <vt:lpstr>Calibri</vt:lpstr>
      <vt:lpstr>Calibri Light</vt:lpstr>
      <vt:lpstr>Gill Sans MT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Power Apps + Sql server 提案と見積</vt:lpstr>
      <vt:lpstr>前書き</vt:lpstr>
      <vt:lpstr>目次</vt:lpstr>
      <vt:lpstr>提案の背景と目的</vt:lpstr>
      <vt:lpstr>システム概要</vt:lpstr>
      <vt:lpstr>アーキテクチャ全体 添付ファイルはSharePoint保存</vt:lpstr>
      <vt:lpstr>技術方案－文書管理機能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vt:lpstr>
      <vt:lpstr>技術方案－権限管理</vt:lpstr>
      <vt:lpstr>技術方案－データ移行</vt:lpstr>
      <vt:lpstr>技術方案－初期稼働</vt:lpstr>
      <vt:lpstr>技術方案－ POC範囲</vt:lpstr>
      <vt:lpstr>実装計画－リソース、体制</vt:lpstr>
      <vt:lpstr>実装計画－リスク</vt:lpstr>
      <vt:lpstr>実装計画－スケジュール表</vt:lpstr>
      <vt:lpstr>実装計画－ガバナンス、コミュニケーションプラン</vt:lpstr>
      <vt:lpstr>機能一覧</vt:lpstr>
      <vt:lpstr>機能一覧</vt:lpstr>
      <vt:lpstr>機能一覧</vt:lpstr>
      <vt:lpstr>機能一覧</vt:lpstr>
      <vt:lpstr>価格見積もり</vt:lpstr>
      <vt:lpstr>サポートとメンテナンス－瑕疵範囲、保守提案と概算</vt:lpstr>
      <vt:lpstr>結論</vt:lpstr>
      <vt:lpstr>備考</vt:lpstr>
      <vt:lpstr>アーキテクチャ全体 添付ファイルはDaTAVERSE保存（案B）</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42</cp:revision>
  <dcterms:created xsi:type="dcterms:W3CDTF">2023-05-25T05:41:00Z</dcterms:created>
  <dcterms:modified xsi:type="dcterms:W3CDTF">2025-09-17T15:25:40Z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