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7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tags/tag73.xml" ContentType="application/vnd.openxmlformats-officedocument.presentationml.tags+xml"/>
  <Override PartName="/ppt/notesSlides/notesSlide4.xml" ContentType="application/vnd.openxmlformats-officedocument.presentationml.notesSlide+xml"/>
  <Override PartName="/ppt/tags/tag74.xml" ContentType="application/vnd.openxmlformats-officedocument.presentationml.tags+xml"/>
  <Override PartName="/ppt/notesSlides/notesSlide5.xml" ContentType="application/vnd.openxmlformats-officedocument.presentationml.notesSlide+xml"/>
  <Override PartName="/ppt/tags/tag75.xml" ContentType="application/vnd.openxmlformats-officedocument.presentationml.tags+xml"/>
  <Override PartName="/ppt/notesSlides/notesSlide6.xml" ContentType="application/vnd.openxmlformats-officedocument.presentationml.notesSlide+xml"/>
  <Override PartName="/ppt/tags/tag76.xml" ContentType="application/vnd.openxmlformats-officedocument.presentationml.tags+xml"/>
  <Override PartName="/ppt/notesSlides/notesSlide7.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30"/>
  </p:notesMasterIdLst>
  <p:handoutMasterIdLst>
    <p:handoutMasterId r:id="rId31"/>
  </p:handoutMasterIdLst>
  <p:sldIdLst>
    <p:sldId id="2147479257" r:id="rId9"/>
    <p:sldId id="2147473538" r:id="rId10"/>
    <p:sldId id="2147479258" r:id="rId11"/>
    <p:sldId id="2147479244" r:id="rId12"/>
    <p:sldId id="2147479243" r:id="rId13"/>
    <p:sldId id="2147479259" r:id="rId14"/>
    <p:sldId id="2147479260" r:id="rId15"/>
    <p:sldId id="2147479261" r:id="rId16"/>
    <p:sldId id="2147479262" r:id="rId17"/>
    <p:sldId id="2147479265" r:id="rId18"/>
    <p:sldId id="2147479267" r:id="rId19"/>
    <p:sldId id="2147473540" r:id="rId20"/>
    <p:sldId id="2147479256" r:id="rId21"/>
    <p:sldId id="2147473542" r:id="rId22"/>
    <p:sldId id="2147479266" r:id="rId23"/>
    <p:sldId id="2147473543" r:id="rId24"/>
    <p:sldId id="2147473544" r:id="rId25"/>
    <p:sldId id="2147473545" r:id="rId26"/>
    <p:sldId id="2147473546" r:id="rId27"/>
    <p:sldId id="2147473547" r:id="rId28"/>
    <p:sldId id="2147473548" r:id="rId29"/>
  </p:sldIdLst>
  <p:sldSz cx="12192000" cy="6858000"/>
  <p:notesSz cx="6858000" cy="9144000"/>
  <p:custDataLst>
    <p:tags r:id="rId32"/>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既定のセクション" id="{2F3019C0-F1C8-4902-A8F7-68559CEC152D}">
          <p14:sldIdLst>
            <p14:sldId id="2147479257"/>
            <p14:sldId id="2147473538"/>
            <p14:sldId id="2147479258"/>
            <p14:sldId id="2147479244"/>
            <p14:sldId id="2147479243"/>
            <p14:sldId id="2147479259"/>
            <p14:sldId id="2147479260"/>
            <p14:sldId id="2147479261"/>
            <p14:sldId id="2147479262"/>
            <p14:sldId id="2147479265"/>
            <p14:sldId id="2147479267"/>
            <p14:sldId id="2147473540"/>
            <p14:sldId id="2147479256"/>
            <p14:sldId id="2147473542"/>
            <p14:sldId id="2147479266"/>
            <p14:sldId id="2147473543"/>
            <p14:sldId id="2147473544"/>
            <p14:sldId id="2147473545"/>
            <p14:sldId id="2147473546"/>
            <p14:sldId id="2147473547"/>
            <p14:sldId id="2147473548"/>
          </p14:sldIdLst>
        </p14:section>
        <p14:section name="old" id="{CFB5194F-87E1-4B3F-AD9B-C1CF1A6FD0BF}">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BDFFF"/>
    <a:srgbClr val="A804A8"/>
    <a:srgbClr val="A7A8AA"/>
    <a:srgbClr val="D7E0E5"/>
    <a:srgbClr val="FFFFFF"/>
    <a:srgbClr val="6F92CC"/>
    <a:srgbClr val="FFFF00"/>
    <a:srgbClr val="B3BBBF"/>
    <a:srgbClr val="B9B9B9"/>
    <a:srgbClr val="BFBF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63BD93C-B619-3807-368E-3C27A7EF48C5}" v="2" dt="2025-07-11T09:16:29.358"/>
  </p1510:revLst>
</p1510:revInfo>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8/10/relationships/authors" Target="authors.xml"/><Relationship Id="rId21" Type="http://schemas.openxmlformats.org/officeDocument/2006/relationships/slide" Target="slides/slide13.xml"/><Relationship Id="rId34" Type="http://schemas.openxmlformats.org/officeDocument/2006/relationships/viewProps" Target="viewProps.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gs" Target="tags/tag1.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tableStyles" Target="tableStyle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Master" Target="slideMasters/slideMaster5.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imura jinichi/0526101/飯村　仁一" userId="S::0526101@mchcgr.com::c59d907f-9f79-4eb0-8b85-ab928fb3160e" providerId="AD" clId="Web-{763BD93C-B619-3807-368E-3C27A7EF48C5}"/>
    <pc:docChg chg="modSld">
      <pc:chgData name="iimura jinichi/0526101/飯村　仁一" userId="S::0526101@mchcgr.com::c59d907f-9f79-4eb0-8b85-ab928fb3160e" providerId="AD" clId="Web-{763BD93C-B619-3807-368E-3C27A7EF48C5}" dt="2025-07-11T09:16:29.358" v="1" actId="20577"/>
      <pc:docMkLst>
        <pc:docMk/>
      </pc:docMkLst>
      <pc:sldChg chg="modSp">
        <pc:chgData name="iimura jinichi/0526101/飯村　仁一" userId="S::0526101@mchcgr.com::c59d907f-9f79-4eb0-8b85-ab928fb3160e" providerId="AD" clId="Web-{763BD93C-B619-3807-368E-3C27A7EF48C5}" dt="2025-07-11T09:16:29.358" v="1" actId="20577"/>
        <pc:sldMkLst>
          <pc:docMk/>
          <pc:sldMk cId="1607116335" sldId="2147473545"/>
        </pc:sldMkLst>
        <pc:spChg chg="mod">
          <ac:chgData name="iimura jinichi/0526101/飯村　仁一" userId="S::0526101@mchcgr.com::c59d907f-9f79-4eb0-8b85-ab928fb3160e" providerId="AD" clId="Web-{763BD93C-B619-3807-368E-3C27A7EF48C5}" dt="2025-07-11T09:16:29.358" v="1" actId="20577"/>
          <ac:spMkLst>
            <pc:docMk/>
            <pc:sldMk cId="1607116335" sldId="2147473545"/>
            <ac:spMk id="24" creationId="{CB79700A-91FA-4509-550D-A9B8E985106D}"/>
          </ac:spMkLst>
        </pc:spChg>
      </pc:sldChg>
    </pc:docChg>
  </pc:docChgLst>
  <pc:docChgLst>
    <pc:chgData name="iimura jinichi/0526101/飯村　仁一" userId="c59d907f-9f79-4eb0-8b85-ab928fb3160e" providerId="ADAL" clId="{79EA932B-3DE7-4549-B3F7-9C32ACE05678}"/>
    <pc:docChg chg="undo custSel modSld">
      <pc:chgData name="iimura jinichi/0526101/飯村　仁一" userId="c59d907f-9f79-4eb0-8b85-ab928fb3160e" providerId="ADAL" clId="{79EA932B-3DE7-4549-B3F7-9C32ACE05678}" dt="2025-07-07T05:56:56.630" v="60" actId="6549"/>
      <pc:docMkLst>
        <pc:docMk/>
      </pc:docMkLst>
      <pc:sldChg chg="modSp mod">
        <pc:chgData name="iimura jinichi/0526101/飯村　仁一" userId="c59d907f-9f79-4eb0-8b85-ab928fb3160e" providerId="ADAL" clId="{79EA932B-3DE7-4549-B3F7-9C32ACE05678}" dt="2025-07-07T05:56:56.630" v="60" actId="6549"/>
        <pc:sldMkLst>
          <pc:docMk/>
          <pc:sldMk cId="2981206926" sldId="2147479267"/>
        </pc:sldMkLst>
        <pc:spChg chg="mod">
          <ac:chgData name="iimura jinichi/0526101/飯村　仁一" userId="c59d907f-9f79-4eb0-8b85-ab928fb3160e" providerId="ADAL" clId="{79EA932B-3DE7-4549-B3F7-9C32ACE05678}" dt="2025-07-07T05:56:56.630" v="60" actId="6549"/>
          <ac:spMkLst>
            <pc:docMk/>
            <pc:sldMk cId="2981206926" sldId="2147479267"/>
            <ac:spMk id="3" creationId="{5AC5FCBC-F0CF-FA9F-8ACE-533CE20763E3}"/>
          </ac:spMkLst>
        </pc:spChg>
        <pc:spChg chg="mod">
          <ac:chgData name="iimura jinichi/0526101/飯村　仁一" userId="c59d907f-9f79-4eb0-8b85-ab928fb3160e" providerId="ADAL" clId="{79EA932B-3DE7-4549-B3F7-9C32ACE05678}" dt="2025-07-07T05:56:25.522" v="28" actId="20577"/>
          <ac:spMkLst>
            <pc:docMk/>
            <pc:sldMk cId="2981206926" sldId="2147479267"/>
            <ac:spMk id="1044" creationId="{C79A6405-5294-3A8A-0483-614844D2EF46}"/>
          </ac:spMkLst>
        </pc:spChg>
        <pc:spChg chg="mod">
          <ac:chgData name="iimura jinichi/0526101/飯村　仁一" userId="c59d907f-9f79-4eb0-8b85-ab928fb3160e" providerId="ADAL" clId="{79EA932B-3DE7-4549-B3F7-9C32ACE05678}" dt="2025-07-07T05:56:28.509" v="36" actId="20577"/>
          <ac:spMkLst>
            <pc:docMk/>
            <pc:sldMk cId="2981206926" sldId="2147479267"/>
            <ac:spMk id="1045" creationId="{1CC7C085-0F9B-A663-FD4B-63B6E903A221}"/>
          </ac:spMkLst>
        </pc:spChg>
      </pc:sldChg>
    </pc:docChg>
  </pc:docChgLst>
  <pc:docChgLst>
    <pc:chgData name="Iimura, Jinichi" userId="9e18df6b-b397-4f9f-a1c6-0abee7ae91a5" providerId="ADAL" clId="{5727BE2B-E743-415A-BD10-EF7ADCECCA38}"/>
    <pc:docChg chg="undo custSel addSld modSld sldOrd">
      <pc:chgData name="Iimura, Jinichi" userId="9e18df6b-b397-4f9f-a1c6-0abee7ae91a5" providerId="ADAL" clId="{5727BE2B-E743-415A-BD10-EF7ADCECCA38}" dt="2025-07-07T03:05:01.873" v="1583" actId="20577"/>
      <pc:docMkLst>
        <pc:docMk/>
      </pc:docMkLst>
      <pc:sldChg chg="addSp delSp modSp mod">
        <pc:chgData name="Iimura, Jinichi" userId="9e18df6b-b397-4f9f-a1c6-0abee7ae91a5" providerId="ADAL" clId="{5727BE2B-E743-415A-BD10-EF7ADCECCA38}" dt="2025-07-06T15:52:57.520" v="713" actId="20577"/>
        <pc:sldMkLst>
          <pc:docMk/>
          <pc:sldMk cId="1358519772" sldId="2147473540"/>
        </pc:sldMkLst>
        <pc:spChg chg="mod">
          <ac:chgData name="Iimura, Jinichi" userId="9e18df6b-b397-4f9f-a1c6-0abee7ae91a5" providerId="ADAL" clId="{5727BE2B-E743-415A-BD10-EF7ADCECCA38}" dt="2025-07-06T15:52:57.520" v="713" actId="20577"/>
          <ac:spMkLst>
            <pc:docMk/>
            <pc:sldMk cId="1358519772" sldId="2147473540"/>
            <ac:spMk id="3" creationId="{5AC5FCBC-F0CF-FA9F-8ACE-533CE20763E3}"/>
          </ac:spMkLst>
        </pc:spChg>
      </pc:sldChg>
      <pc:sldChg chg="addSp delSp modSp mod">
        <pc:chgData name="Iimura, Jinichi" userId="9e18df6b-b397-4f9f-a1c6-0abee7ae91a5" providerId="ADAL" clId="{5727BE2B-E743-415A-BD10-EF7ADCECCA38}" dt="2025-07-07T00:16:26.098" v="1423" actId="20577"/>
        <pc:sldMkLst>
          <pc:docMk/>
          <pc:sldMk cId="950965465" sldId="2147473542"/>
        </pc:sldMkLst>
        <pc:spChg chg="mod">
          <ac:chgData name="Iimura, Jinichi" userId="9e18df6b-b397-4f9f-a1c6-0abee7ae91a5" providerId="ADAL" clId="{5727BE2B-E743-415A-BD10-EF7ADCECCA38}" dt="2025-07-07T00:16:26.098" v="1423" actId="20577"/>
          <ac:spMkLst>
            <pc:docMk/>
            <pc:sldMk cId="950965465" sldId="2147473542"/>
            <ac:spMk id="3" creationId="{5AC5FCBC-F0CF-FA9F-8ACE-533CE20763E3}"/>
          </ac:spMkLst>
        </pc:spChg>
      </pc:sldChg>
      <pc:sldChg chg="modSp mod">
        <pc:chgData name="Iimura, Jinichi" userId="9e18df6b-b397-4f9f-a1c6-0abee7ae91a5" providerId="ADAL" clId="{5727BE2B-E743-415A-BD10-EF7ADCECCA38}" dt="2025-07-07T02:34:37.477" v="1431" actId="13926"/>
        <pc:sldMkLst>
          <pc:docMk/>
          <pc:sldMk cId="1267397482" sldId="2147479256"/>
        </pc:sldMkLst>
        <pc:spChg chg="mod">
          <ac:chgData name="Iimura, Jinichi" userId="9e18df6b-b397-4f9f-a1c6-0abee7ae91a5" providerId="ADAL" clId="{5727BE2B-E743-415A-BD10-EF7ADCECCA38}" dt="2025-07-07T02:34:37.477" v="1431" actId="13926"/>
          <ac:spMkLst>
            <pc:docMk/>
            <pc:sldMk cId="1267397482" sldId="2147479256"/>
            <ac:spMk id="3" creationId="{5AC5FCBC-F0CF-FA9F-8ACE-533CE20763E3}"/>
          </ac:spMkLst>
        </pc:spChg>
        <pc:spChg chg="mod">
          <ac:chgData name="Iimura, Jinichi" userId="9e18df6b-b397-4f9f-a1c6-0abee7ae91a5" providerId="ADAL" clId="{5727BE2B-E743-415A-BD10-EF7ADCECCA38}" dt="2025-07-07T02:26:58.429" v="1430" actId="6549"/>
          <ac:spMkLst>
            <pc:docMk/>
            <pc:sldMk cId="1267397482" sldId="2147479256"/>
            <ac:spMk id="20" creationId="{72AA3B56-70C8-3A1B-98DB-C1C969AEF948}"/>
          </ac:spMkLst>
        </pc:spChg>
        <pc:spChg chg="mod">
          <ac:chgData name="Iimura, Jinichi" userId="9e18df6b-b397-4f9f-a1c6-0abee7ae91a5" providerId="ADAL" clId="{5727BE2B-E743-415A-BD10-EF7ADCECCA38}" dt="2025-07-06T15:35:21.341" v="157" actId="20577"/>
          <ac:spMkLst>
            <pc:docMk/>
            <pc:sldMk cId="1267397482" sldId="2147479256"/>
            <ac:spMk id="48" creationId="{6E678CB3-F59F-E416-3B8B-957B2091A25C}"/>
          </ac:spMkLst>
        </pc:spChg>
      </pc:sldChg>
      <pc:sldChg chg="modSp mod">
        <pc:chgData name="Iimura, Jinichi" userId="9e18df6b-b397-4f9f-a1c6-0abee7ae91a5" providerId="ADAL" clId="{5727BE2B-E743-415A-BD10-EF7ADCECCA38}" dt="2025-07-06T15:54:10.392" v="760" actId="20577"/>
        <pc:sldMkLst>
          <pc:docMk/>
          <pc:sldMk cId="1698633306" sldId="2147479262"/>
        </pc:sldMkLst>
        <pc:spChg chg="mod">
          <ac:chgData name="Iimura, Jinichi" userId="9e18df6b-b397-4f9f-a1c6-0abee7ae91a5" providerId="ADAL" clId="{5727BE2B-E743-415A-BD10-EF7ADCECCA38}" dt="2025-07-06T15:54:10.392" v="760" actId="20577"/>
          <ac:spMkLst>
            <pc:docMk/>
            <pc:sldMk cId="1698633306" sldId="2147479262"/>
            <ac:spMk id="33" creationId="{27206E7D-5240-612B-A115-35209FC75960}"/>
          </ac:spMkLst>
        </pc:spChg>
        <pc:graphicFrameChg chg="mod modGraphic">
          <ac:chgData name="Iimura, Jinichi" userId="9e18df6b-b397-4f9f-a1c6-0abee7ae91a5" providerId="ADAL" clId="{5727BE2B-E743-415A-BD10-EF7ADCECCA38}" dt="2025-07-06T15:13:44.752" v="24"/>
          <ac:graphicFrameMkLst>
            <pc:docMk/>
            <pc:sldMk cId="1698633306" sldId="2147479262"/>
            <ac:graphicFrameMk id="55" creationId="{BE64058A-09E2-B64F-C3CB-997AFD25CFB9}"/>
          </ac:graphicFrameMkLst>
        </pc:graphicFrameChg>
        <pc:graphicFrameChg chg="mod modGraphic">
          <ac:chgData name="Iimura, Jinichi" userId="9e18df6b-b397-4f9f-a1c6-0abee7ae91a5" providerId="ADAL" clId="{5727BE2B-E743-415A-BD10-EF7ADCECCA38}" dt="2025-07-06T15:23:13.581" v="37" actId="20577"/>
          <ac:graphicFrameMkLst>
            <pc:docMk/>
            <pc:sldMk cId="1698633306" sldId="2147479262"/>
            <ac:graphicFrameMk id="56" creationId="{C1811DCC-BC13-B280-8C8D-3E862482548D}"/>
          </ac:graphicFrameMkLst>
        </pc:graphicFrameChg>
        <pc:graphicFrameChg chg="mod modGraphic">
          <ac:chgData name="Iimura, Jinichi" userId="9e18df6b-b397-4f9f-a1c6-0abee7ae91a5" providerId="ADAL" clId="{5727BE2B-E743-415A-BD10-EF7ADCECCA38}" dt="2025-07-06T15:31:31.031" v="112" actId="255"/>
          <ac:graphicFrameMkLst>
            <pc:docMk/>
            <pc:sldMk cId="1698633306" sldId="2147479262"/>
            <ac:graphicFrameMk id="57" creationId="{2A8E22C9-7003-251F-848C-737383A91EB7}"/>
          </ac:graphicFrameMkLst>
        </pc:graphicFrameChg>
      </pc:sldChg>
      <pc:sldChg chg="addSp delSp modSp mod">
        <pc:chgData name="Iimura, Jinichi" userId="9e18df6b-b397-4f9f-a1c6-0abee7ae91a5" providerId="ADAL" clId="{5727BE2B-E743-415A-BD10-EF7ADCECCA38}" dt="2025-07-07T00:15:53.742" v="1405" actId="20577"/>
        <pc:sldMkLst>
          <pc:docMk/>
          <pc:sldMk cId="2781842976" sldId="2147479265"/>
        </pc:sldMkLst>
        <pc:spChg chg="mod topLvl">
          <ac:chgData name="Iimura, Jinichi" userId="9e18df6b-b397-4f9f-a1c6-0abee7ae91a5" providerId="ADAL" clId="{5727BE2B-E743-415A-BD10-EF7ADCECCA38}" dt="2025-07-06T15:43:09.080" v="285" actId="165"/>
          <ac:spMkLst>
            <pc:docMk/>
            <pc:sldMk cId="2781842976" sldId="2147479265"/>
            <ac:spMk id="9" creationId="{8FC7581B-798A-17A2-177D-10A82E1310D0}"/>
          </ac:spMkLst>
        </pc:spChg>
        <pc:spChg chg="mod topLvl">
          <ac:chgData name="Iimura, Jinichi" userId="9e18df6b-b397-4f9f-a1c6-0abee7ae91a5" providerId="ADAL" clId="{5727BE2B-E743-415A-BD10-EF7ADCECCA38}" dt="2025-07-06T15:43:09.080" v="285" actId="165"/>
          <ac:spMkLst>
            <pc:docMk/>
            <pc:sldMk cId="2781842976" sldId="2147479265"/>
            <ac:spMk id="10" creationId="{E92D0112-3E98-602A-24D6-072F1F903E5F}"/>
          </ac:spMkLst>
        </pc:spChg>
        <pc:spChg chg="mod topLvl">
          <ac:chgData name="Iimura, Jinichi" userId="9e18df6b-b397-4f9f-a1c6-0abee7ae91a5" providerId="ADAL" clId="{5727BE2B-E743-415A-BD10-EF7ADCECCA38}" dt="2025-07-06T15:43:09.080" v="285" actId="165"/>
          <ac:spMkLst>
            <pc:docMk/>
            <pc:sldMk cId="2781842976" sldId="2147479265"/>
            <ac:spMk id="12" creationId="{1C7A4274-46FF-C0E2-5F6B-AAEE435E4D7E}"/>
          </ac:spMkLst>
        </pc:spChg>
        <pc:spChg chg="mod topLvl">
          <ac:chgData name="Iimura, Jinichi" userId="9e18df6b-b397-4f9f-a1c6-0abee7ae91a5" providerId="ADAL" clId="{5727BE2B-E743-415A-BD10-EF7ADCECCA38}" dt="2025-07-06T15:43:09.080" v="285" actId="165"/>
          <ac:spMkLst>
            <pc:docMk/>
            <pc:sldMk cId="2781842976" sldId="2147479265"/>
            <ac:spMk id="13" creationId="{2DB8821B-FEB2-5D7B-51DB-9254CE52ACC0}"/>
          </ac:spMkLst>
        </pc:spChg>
        <pc:spChg chg="mod topLvl">
          <ac:chgData name="Iimura, Jinichi" userId="9e18df6b-b397-4f9f-a1c6-0abee7ae91a5" providerId="ADAL" clId="{5727BE2B-E743-415A-BD10-EF7ADCECCA38}" dt="2025-07-06T15:43:09.080" v="285" actId="165"/>
          <ac:spMkLst>
            <pc:docMk/>
            <pc:sldMk cId="2781842976" sldId="2147479265"/>
            <ac:spMk id="14" creationId="{24AC699E-D56C-3B10-434C-2443E4D1969E}"/>
          </ac:spMkLst>
        </pc:spChg>
        <pc:spChg chg="mod topLvl">
          <ac:chgData name="Iimura, Jinichi" userId="9e18df6b-b397-4f9f-a1c6-0abee7ae91a5" providerId="ADAL" clId="{5727BE2B-E743-415A-BD10-EF7ADCECCA38}" dt="2025-07-06T15:43:09.080" v="285" actId="165"/>
          <ac:spMkLst>
            <pc:docMk/>
            <pc:sldMk cId="2781842976" sldId="2147479265"/>
            <ac:spMk id="15" creationId="{9173EDB6-DF88-53A8-F4C9-432452D3984F}"/>
          </ac:spMkLst>
        </pc:spChg>
        <pc:spChg chg="mod topLvl">
          <ac:chgData name="Iimura, Jinichi" userId="9e18df6b-b397-4f9f-a1c6-0abee7ae91a5" providerId="ADAL" clId="{5727BE2B-E743-415A-BD10-EF7ADCECCA38}" dt="2025-07-07T00:15:53.742" v="1405" actId="20577"/>
          <ac:spMkLst>
            <pc:docMk/>
            <pc:sldMk cId="2781842976" sldId="2147479265"/>
            <ac:spMk id="16" creationId="{243A56F9-0442-0EF1-3579-CA0B689D166F}"/>
          </ac:spMkLst>
        </pc:spChg>
        <pc:spChg chg="mod topLvl">
          <ac:chgData name="Iimura, Jinichi" userId="9e18df6b-b397-4f9f-a1c6-0abee7ae91a5" providerId="ADAL" clId="{5727BE2B-E743-415A-BD10-EF7ADCECCA38}" dt="2025-07-06T15:43:09.080" v="285" actId="165"/>
          <ac:spMkLst>
            <pc:docMk/>
            <pc:sldMk cId="2781842976" sldId="2147479265"/>
            <ac:spMk id="18" creationId="{5DFBA55E-3EE2-A808-6A7E-5E49F2553F25}"/>
          </ac:spMkLst>
        </pc:spChg>
        <pc:spChg chg="mod topLvl">
          <ac:chgData name="Iimura, Jinichi" userId="9e18df6b-b397-4f9f-a1c6-0abee7ae91a5" providerId="ADAL" clId="{5727BE2B-E743-415A-BD10-EF7ADCECCA38}" dt="2025-07-06T16:15:31.022" v="762" actId="20577"/>
          <ac:spMkLst>
            <pc:docMk/>
            <pc:sldMk cId="2781842976" sldId="2147479265"/>
            <ac:spMk id="19" creationId="{5AD1170F-B859-DAF2-B626-E9575BA82482}"/>
          </ac:spMkLst>
        </pc:spChg>
        <pc:spChg chg="mod">
          <ac:chgData name="Iimura, Jinichi" userId="9e18df6b-b397-4f9f-a1c6-0abee7ae91a5" providerId="ADAL" clId="{5727BE2B-E743-415A-BD10-EF7ADCECCA38}" dt="2025-07-07T00:14:57.962" v="1348" actId="948"/>
          <ac:spMkLst>
            <pc:docMk/>
            <pc:sldMk cId="2781842976" sldId="2147479265"/>
            <ac:spMk id="21" creationId="{9479CE55-9C2F-2D00-FFB6-F4C500316214}"/>
          </ac:spMkLst>
        </pc:spChg>
        <pc:spChg chg="mod topLvl">
          <ac:chgData name="Iimura, Jinichi" userId="9e18df6b-b397-4f9f-a1c6-0abee7ae91a5" providerId="ADAL" clId="{5727BE2B-E743-415A-BD10-EF7ADCECCA38}" dt="2025-07-06T15:43:09.080" v="285" actId="165"/>
          <ac:spMkLst>
            <pc:docMk/>
            <pc:sldMk cId="2781842976" sldId="2147479265"/>
            <ac:spMk id="22" creationId="{F6C776B0-13B6-B7EF-785B-163A01F21805}"/>
          </ac:spMkLst>
        </pc:spChg>
        <pc:spChg chg="mod topLvl">
          <ac:chgData name="Iimura, Jinichi" userId="9e18df6b-b397-4f9f-a1c6-0abee7ae91a5" providerId="ADAL" clId="{5727BE2B-E743-415A-BD10-EF7ADCECCA38}" dt="2025-07-06T15:43:09.080" v="285" actId="165"/>
          <ac:spMkLst>
            <pc:docMk/>
            <pc:sldMk cId="2781842976" sldId="2147479265"/>
            <ac:spMk id="23" creationId="{42242A84-F8D6-2031-0349-02FEEB3F34C1}"/>
          </ac:spMkLst>
        </pc:spChg>
        <pc:spChg chg="mod topLvl">
          <ac:chgData name="Iimura, Jinichi" userId="9e18df6b-b397-4f9f-a1c6-0abee7ae91a5" providerId="ADAL" clId="{5727BE2B-E743-415A-BD10-EF7ADCECCA38}" dt="2025-07-06T15:43:09.080" v="285" actId="165"/>
          <ac:spMkLst>
            <pc:docMk/>
            <pc:sldMk cId="2781842976" sldId="2147479265"/>
            <ac:spMk id="24" creationId="{94C676EF-56EF-7137-93BD-6398E87F6035}"/>
          </ac:spMkLst>
        </pc:spChg>
        <pc:spChg chg="mod">
          <ac:chgData name="Iimura, Jinichi" userId="9e18df6b-b397-4f9f-a1c6-0abee7ae91a5" providerId="ADAL" clId="{5727BE2B-E743-415A-BD10-EF7ADCECCA38}" dt="2025-07-06T15:52:39.595" v="709" actId="20577"/>
          <ac:spMkLst>
            <pc:docMk/>
            <pc:sldMk cId="2781842976" sldId="2147479265"/>
            <ac:spMk id="33" creationId="{27206E7D-5240-612B-A115-35209FC75960}"/>
          </ac:spMkLst>
        </pc:spChg>
        <pc:graphicFrameChg chg="mod">
          <ac:chgData name="Iimura, Jinichi" userId="9e18df6b-b397-4f9f-a1c6-0abee7ae91a5" providerId="ADAL" clId="{5727BE2B-E743-415A-BD10-EF7ADCECCA38}" dt="2025-07-07T00:14:57.987" v="1377"/>
          <ac:graphicFrameMkLst>
            <pc:docMk/>
            <pc:sldMk cId="2781842976" sldId="2147479265"/>
            <ac:graphicFrameMk id="4" creationId="{398A7ADB-691F-A3B7-F233-D1320CCA9920}"/>
          </ac:graphicFrameMkLst>
        </pc:graphicFrameChg>
        <pc:cxnChg chg="mod topLvl">
          <ac:chgData name="Iimura, Jinichi" userId="9e18df6b-b397-4f9f-a1c6-0abee7ae91a5" providerId="ADAL" clId="{5727BE2B-E743-415A-BD10-EF7ADCECCA38}" dt="2025-07-06T15:43:09.080" v="285" actId="165"/>
          <ac:cxnSpMkLst>
            <pc:docMk/>
            <pc:sldMk cId="2781842976" sldId="2147479265"/>
            <ac:cxnSpMk id="17" creationId="{DD18E999-CF37-A461-9960-1314C0F35750}"/>
          </ac:cxnSpMkLst>
        </pc:cxnChg>
        <pc:cxnChg chg="mod topLvl">
          <ac:chgData name="Iimura, Jinichi" userId="9e18df6b-b397-4f9f-a1c6-0abee7ae91a5" providerId="ADAL" clId="{5727BE2B-E743-415A-BD10-EF7ADCECCA38}" dt="2025-07-06T15:43:09.080" v="285" actId="165"/>
          <ac:cxnSpMkLst>
            <pc:docMk/>
            <pc:sldMk cId="2781842976" sldId="2147479265"/>
            <ac:cxnSpMk id="20" creationId="{4FEAB718-71CB-DF9C-6FB9-CB9AF09AF8FF}"/>
          </ac:cxnSpMkLst>
        </pc:cxnChg>
      </pc:sldChg>
      <pc:sldChg chg="addSp delSp modSp add mod ord">
        <pc:chgData name="Iimura, Jinichi" userId="9e18df6b-b397-4f9f-a1c6-0abee7ae91a5" providerId="ADAL" clId="{5727BE2B-E743-415A-BD10-EF7ADCECCA38}" dt="2025-07-07T03:05:01.873" v="1583" actId="20577"/>
        <pc:sldMkLst>
          <pc:docMk/>
          <pc:sldMk cId="2981206926" sldId="2147479267"/>
        </pc:sldMkLst>
        <pc:spChg chg="mod">
          <ac:chgData name="Iimura, Jinichi" userId="9e18df6b-b397-4f9f-a1c6-0abee7ae91a5" providerId="ADAL" clId="{5727BE2B-E743-415A-BD10-EF7ADCECCA38}" dt="2025-07-06T15:37:21.269" v="176" actId="948"/>
          <ac:spMkLst>
            <pc:docMk/>
            <pc:sldMk cId="2981206926" sldId="2147479267"/>
            <ac:spMk id="2" creationId="{D0A05567-1794-E3B8-3784-68639EF3EA26}"/>
          </ac:spMkLst>
        </pc:spChg>
        <pc:spChg chg="mod">
          <ac:chgData name="Iimura, Jinichi" userId="9e18df6b-b397-4f9f-a1c6-0abee7ae91a5" providerId="ADAL" clId="{5727BE2B-E743-415A-BD10-EF7ADCECCA38}" dt="2025-07-06T15:52:23.679" v="705" actId="20577"/>
          <ac:spMkLst>
            <pc:docMk/>
            <pc:sldMk cId="2981206926" sldId="2147479267"/>
            <ac:spMk id="3" creationId="{5AC5FCBC-F0CF-FA9F-8ACE-533CE20763E3}"/>
          </ac:spMkLst>
        </pc:spChg>
        <pc:spChg chg="add mod">
          <ac:chgData name="Iimura, Jinichi" userId="9e18df6b-b397-4f9f-a1c6-0abee7ae91a5" providerId="ADAL" clId="{5727BE2B-E743-415A-BD10-EF7ADCECCA38}" dt="2025-07-06T15:51:39.789" v="609" actId="404"/>
          <ac:spMkLst>
            <pc:docMk/>
            <pc:sldMk cId="2981206926" sldId="2147479267"/>
            <ac:spMk id="5" creationId="{33F7E1E0-63A8-753F-47CA-5DBB30BD11C6}"/>
          </ac:spMkLst>
        </pc:spChg>
        <pc:spChg chg="mod">
          <ac:chgData name="Iimura, Jinichi" userId="9e18df6b-b397-4f9f-a1c6-0abee7ae91a5" providerId="ADAL" clId="{5727BE2B-E743-415A-BD10-EF7ADCECCA38}" dt="2025-07-06T15:42:00.291" v="273" actId="2711"/>
          <ac:spMkLst>
            <pc:docMk/>
            <pc:sldMk cId="2981206926" sldId="2147479267"/>
            <ac:spMk id="12" creationId="{E493E86C-83C0-9CE2-12CE-C3CF40D6665A}"/>
          </ac:spMkLst>
        </pc:spChg>
        <pc:spChg chg="mod topLvl">
          <ac:chgData name="Iimura, Jinichi" userId="9e18df6b-b397-4f9f-a1c6-0abee7ae91a5" providerId="ADAL" clId="{5727BE2B-E743-415A-BD10-EF7ADCECCA38}" dt="2025-07-06T15:50:57.596" v="601" actId="1076"/>
          <ac:spMkLst>
            <pc:docMk/>
            <pc:sldMk cId="2981206926" sldId="2147479267"/>
            <ac:spMk id="16" creationId="{4EDA646F-D4F7-3AF7-D4FA-862CE6631701}"/>
          </ac:spMkLst>
        </pc:spChg>
        <pc:spChg chg="mod topLvl">
          <ac:chgData name="Iimura, Jinichi" userId="9e18df6b-b397-4f9f-a1c6-0abee7ae91a5" providerId="ADAL" clId="{5727BE2B-E743-415A-BD10-EF7ADCECCA38}" dt="2025-07-06T15:50:57.596" v="601" actId="1076"/>
          <ac:spMkLst>
            <pc:docMk/>
            <pc:sldMk cId="2981206926" sldId="2147479267"/>
            <ac:spMk id="22" creationId="{60D64C8E-93B3-1CC6-B5C7-14F82BD95896}"/>
          </ac:spMkLst>
        </pc:spChg>
        <pc:spChg chg="mod topLvl">
          <ac:chgData name="Iimura, Jinichi" userId="9e18df6b-b397-4f9f-a1c6-0abee7ae91a5" providerId="ADAL" clId="{5727BE2B-E743-415A-BD10-EF7ADCECCA38}" dt="2025-07-06T15:50:57.596" v="601" actId="1076"/>
          <ac:spMkLst>
            <pc:docMk/>
            <pc:sldMk cId="2981206926" sldId="2147479267"/>
            <ac:spMk id="24" creationId="{34982B47-73BE-E3C4-94AE-DAA37BA6B11C}"/>
          </ac:spMkLst>
        </pc:spChg>
        <pc:spChg chg="add mod">
          <ac:chgData name="Iimura, Jinichi" userId="9e18df6b-b397-4f9f-a1c6-0abee7ae91a5" providerId="ADAL" clId="{5727BE2B-E743-415A-BD10-EF7ADCECCA38}" dt="2025-07-06T15:51:05.924" v="602" actId="1076"/>
          <ac:spMkLst>
            <pc:docMk/>
            <pc:sldMk cId="2981206926" sldId="2147479267"/>
            <ac:spMk id="25" creationId="{4D739AC8-552C-E825-B9E6-E2868EA05986}"/>
          </ac:spMkLst>
        </pc:spChg>
        <pc:spChg chg="add mod">
          <ac:chgData name="Iimura, Jinichi" userId="9e18df6b-b397-4f9f-a1c6-0abee7ae91a5" providerId="ADAL" clId="{5727BE2B-E743-415A-BD10-EF7ADCECCA38}" dt="2025-07-06T15:50:57.596" v="601" actId="1076"/>
          <ac:spMkLst>
            <pc:docMk/>
            <pc:sldMk cId="2981206926" sldId="2147479267"/>
            <ac:spMk id="26" creationId="{DD801FB6-7C91-F4DD-75F8-15B0CBF540DC}"/>
          </ac:spMkLst>
        </pc:spChg>
        <pc:spChg chg="add mod">
          <ac:chgData name="Iimura, Jinichi" userId="9e18df6b-b397-4f9f-a1c6-0abee7ae91a5" providerId="ADAL" clId="{5727BE2B-E743-415A-BD10-EF7ADCECCA38}" dt="2025-07-06T15:46:04.012" v="422" actId="1076"/>
          <ac:spMkLst>
            <pc:docMk/>
            <pc:sldMk cId="2981206926" sldId="2147479267"/>
            <ac:spMk id="28" creationId="{4179D515-9077-AA45-2C64-C3B799DE6E91}"/>
          </ac:spMkLst>
        </pc:spChg>
        <pc:spChg chg="add mod">
          <ac:chgData name="Iimura, Jinichi" userId="9e18df6b-b397-4f9f-a1c6-0abee7ae91a5" providerId="ADAL" clId="{5727BE2B-E743-415A-BD10-EF7ADCECCA38}" dt="2025-07-06T15:50:57.596" v="601" actId="1076"/>
          <ac:spMkLst>
            <pc:docMk/>
            <pc:sldMk cId="2981206926" sldId="2147479267"/>
            <ac:spMk id="32" creationId="{2011BB2F-2F6F-E45B-E923-9F50ECD462AC}"/>
          </ac:spMkLst>
        </pc:spChg>
        <pc:spChg chg="mod">
          <ac:chgData name="Iimura, Jinichi" userId="9e18df6b-b397-4f9f-a1c6-0abee7ae91a5" providerId="ADAL" clId="{5727BE2B-E743-415A-BD10-EF7ADCECCA38}" dt="2025-07-06T15:42:00.291" v="273" actId="2711"/>
          <ac:spMkLst>
            <pc:docMk/>
            <pc:sldMk cId="2981206926" sldId="2147479267"/>
            <ac:spMk id="38" creationId="{F964E1D5-C986-AD48-9220-83ABC58997DA}"/>
          </ac:spMkLst>
        </pc:spChg>
        <pc:spChg chg="mod">
          <ac:chgData name="Iimura, Jinichi" userId="9e18df6b-b397-4f9f-a1c6-0abee7ae91a5" providerId="ADAL" clId="{5727BE2B-E743-415A-BD10-EF7ADCECCA38}" dt="2025-07-06T15:42:00.291" v="273" actId="2711"/>
          <ac:spMkLst>
            <pc:docMk/>
            <pc:sldMk cId="2981206926" sldId="2147479267"/>
            <ac:spMk id="40" creationId="{3D87AB1F-4987-2A6A-22E4-6C675A9682D2}"/>
          </ac:spMkLst>
        </pc:spChg>
        <pc:spChg chg="add mod">
          <ac:chgData name="Iimura, Jinichi" userId="9e18df6b-b397-4f9f-a1c6-0abee7ae91a5" providerId="ADAL" clId="{5727BE2B-E743-415A-BD10-EF7ADCECCA38}" dt="2025-07-06T15:46:04.012" v="422" actId="1076"/>
          <ac:spMkLst>
            <pc:docMk/>
            <pc:sldMk cId="2981206926" sldId="2147479267"/>
            <ac:spMk id="43" creationId="{0B5409A0-C2E4-CEBA-63C8-31F062B8A5EA}"/>
          </ac:spMkLst>
        </pc:spChg>
        <pc:spChg chg="add mod">
          <ac:chgData name="Iimura, Jinichi" userId="9e18df6b-b397-4f9f-a1c6-0abee7ae91a5" providerId="ADAL" clId="{5727BE2B-E743-415A-BD10-EF7ADCECCA38}" dt="2025-07-06T15:46:04.012" v="422" actId="1076"/>
          <ac:spMkLst>
            <pc:docMk/>
            <pc:sldMk cId="2981206926" sldId="2147479267"/>
            <ac:spMk id="44" creationId="{3B38CB76-5869-F698-D39B-8146F814FBF9}"/>
          </ac:spMkLst>
        </pc:spChg>
        <pc:spChg chg="add mod">
          <ac:chgData name="Iimura, Jinichi" userId="9e18df6b-b397-4f9f-a1c6-0abee7ae91a5" providerId="ADAL" clId="{5727BE2B-E743-415A-BD10-EF7ADCECCA38}" dt="2025-07-06T15:51:39.789" v="609" actId="404"/>
          <ac:spMkLst>
            <pc:docMk/>
            <pc:sldMk cId="2981206926" sldId="2147479267"/>
            <ac:spMk id="45" creationId="{DDA2F8E0-0EFD-F817-E3DE-36B432149972}"/>
          </ac:spMkLst>
        </pc:spChg>
        <pc:spChg chg="mod topLvl">
          <ac:chgData name="Iimura, Jinichi" userId="9e18df6b-b397-4f9f-a1c6-0abee7ae91a5" providerId="ADAL" clId="{5727BE2B-E743-415A-BD10-EF7ADCECCA38}" dt="2025-07-06T15:50:57.596" v="601" actId="1076"/>
          <ac:spMkLst>
            <pc:docMk/>
            <pc:sldMk cId="2981206926" sldId="2147479267"/>
            <ac:spMk id="47" creationId="{7ED6F529-F436-ADC7-CA68-EA52C37AB813}"/>
          </ac:spMkLst>
        </pc:spChg>
        <pc:spChg chg="mod topLvl">
          <ac:chgData name="Iimura, Jinichi" userId="9e18df6b-b397-4f9f-a1c6-0abee7ae91a5" providerId="ADAL" clId="{5727BE2B-E743-415A-BD10-EF7ADCECCA38}" dt="2025-07-06T15:50:57.596" v="601" actId="1076"/>
          <ac:spMkLst>
            <pc:docMk/>
            <pc:sldMk cId="2981206926" sldId="2147479267"/>
            <ac:spMk id="49" creationId="{3BF8E160-E2B6-3262-9D8C-BEA7DDC11C6E}"/>
          </ac:spMkLst>
        </pc:spChg>
        <pc:spChg chg="mod topLvl">
          <ac:chgData name="Iimura, Jinichi" userId="9e18df6b-b397-4f9f-a1c6-0abee7ae91a5" providerId="ADAL" clId="{5727BE2B-E743-415A-BD10-EF7ADCECCA38}" dt="2025-07-06T15:50:57.596" v="601" actId="1076"/>
          <ac:spMkLst>
            <pc:docMk/>
            <pc:sldMk cId="2981206926" sldId="2147479267"/>
            <ac:spMk id="52" creationId="{B29CBE74-00AD-4C7A-31A2-0F3E0B0521DD}"/>
          </ac:spMkLst>
        </pc:spChg>
        <pc:spChg chg="add mod">
          <ac:chgData name="Iimura, Jinichi" userId="9e18df6b-b397-4f9f-a1c6-0abee7ae91a5" providerId="ADAL" clId="{5727BE2B-E743-415A-BD10-EF7ADCECCA38}" dt="2025-07-06T15:51:05.924" v="602" actId="1076"/>
          <ac:spMkLst>
            <pc:docMk/>
            <pc:sldMk cId="2981206926" sldId="2147479267"/>
            <ac:spMk id="60" creationId="{FDA0A5FE-48E0-CEAF-BA7B-4E8B2C4EA91B}"/>
          </ac:spMkLst>
        </pc:spChg>
        <pc:spChg chg="add mod topLvl">
          <ac:chgData name="Iimura, Jinichi" userId="9e18df6b-b397-4f9f-a1c6-0abee7ae91a5" providerId="ADAL" clId="{5727BE2B-E743-415A-BD10-EF7ADCECCA38}" dt="2025-07-06T15:46:04.012" v="422" actId="1076"/>
          <ac:spMkLst>
            <pc:docMk/>
            <pc:sldMk cId="2981206926" sldId="2147479267"/>
            <ac:spMk id="1024" creationId="{B8AD5350-C9A7-8392-D44A-453E8BFEB5C0}"/>
          </ac:spMkLst>
        </pc:spChg>
        <pc:spChg chg="add mod">
          <ac:chgData name="Iimura, Jinichi" userId="9e18df6b-b397-4f9f-a1c6-0abee7ae91a5" providerId="ADAL" clId="{5727BE2B-E743-415A-BD10-EF7ADCECCA38}" dt="2025-07-06T15:48:09.076" v="456" actId="1076"/>
          <ac:spMkLst>
            <pc:docMk/>
            <pc:sldMk cId="2981206926" sldId="2147479267"/>
            <ac:spMk id="1025" creationId="{A9CD3A6D-F025-2F09-3A0F-1E8CCACC5787}"/>
          </ac:spMkLst>
        </pc:spChg>
        <pc:spChg chg="add mod">
          <ac:chgData name="Iimura, Jinichi" userId="9e18df6b-b397-4f9f-a1c6-0abee7ae91a5" providerId="ADAL" clId="{5727BE2B-E743-415A-BD10-EF7ADCECCA38}" dt="2025-07-06T15:51:52.287" v="614" actId="14100"/>
          <ac:spMkLst>
            <pc:docMk/>
            <pc:sldMk cId="2981206926" sldId="2147479267"/>
            <ac:spMk id="1026" creationId="{EC8AD51C-9BB8-A5BE-A768-563775EB5F3F}"/>
          </ac:spMkLst>
        </pc:spChg>
        <pc:spChg chg="add mod">
          <ac:chgData name="Iimura, Jinichi" userId="9e18df6b-b397-4f9f-a1c6-0abee7ae91a5" providerId="ADAL" clId="{5727BE2B-E743-415A-BD10-EF7ADCECCA38}" dt="2025-07-06T15:48:34.614" v="459" actId="1076"/>
          <ac:spMkLst>
            <pc:docMk/>
            <pc:sldMk cId="2981206926" sldId="2147479267"/>
            <ac:spMk id="1034" creationId="{495BD38E-4917-5E9E-BD0A-3CD8E426BE05}"/>
          </ac:spMkLst>
        </pc:spChg>
        <pc:spChg chg="add mod">
          <ac:chgData name="Iimura, Jinichi" userId="9e18df6b-b397-4f9f-a1c6-0abee7ae91a5" providerId="ADAL" clId="{5727BE2B-E743-415A-BD10-EF7ADCECCA38}" dt="2025-07-07T00:16:01.737" v="1407" actId="6549"/>
          <ac:spMkLst>
            <pc:docMk/>
            <pc:sldMk cId="2981206926" sldId="2147479267"/>
            <ac:spMk id="1035" creationId="{4C903460-496C-C681-690A-A24C1448CBC4}"/>
          </ac:spMkLst>
        </pc:spChg>
        <pc:spChg chg="add mod">
          <ac:chgData name="Iimura, Jinichi" userId="9e18df6b-b397-4f9f-a1c6-0abee7ae91a5" providerId="ADAL" clId="{5727BE2B-E743-415A-BD10-EF7ADCECCA38}" dt="2025-07-07T03:04:46.989" v="1566" actId="571"/>
          <ac:spMkLst>
            <pc:docMk/>
            <pc:sldMk cId="2981206926" sldId="2147479267"/>
            <ac:spMk id="1036" creationId="{94E50195-D61D-F6E4-5809-CB9EA121AD6B}"/>
          </ac:spMkLst>
        </pc:spChg>
        <pc:spChg chg="add mod">
          <ac:chgData name="Iimura, Jinichi" userId="9e18df6b-b397-4f9f-a1c6-0abee7ae91a5" providerId="ADAL" clId="{5727BE2B-E743-415A-BD10-EF7ADCECCA38}" dt="2025-07-07T03:05:01.873" v="1583" actId="20577"/>
          <ac:spMkLst>
            <pc:docMk/>
            <pc:sldMk cId="2981206926" sldId="2147479267"/>
            <ac:spMk id="1037" creationId="{3CC11C88-C267-18F9-5864-9E8BE69B41B6}"/>
          </ac:spMkLst>
        </pc:spChg>
        <pc:spChg chg="add mod">
          <ac:chgData name="Iimura, Jinichi" userId="9e18df6b-b397-4f9f-a1c6-0abee7ae91a5" providerId="ADAL" clId="{5727BE2B-E743-415A-BD10-EF7ADCECCA38}" dt="2025-07-07T03:04:46.989" v="1566" actId="571"/>
          <ac:spMkLst>
            <pc:docMk/>
            <pc:sldMk cId="2981206926" sldId="2147479267"/>
            <ac:spMk id="1038" creationId="{D452C09D-7C28-48E3-0895-AD9B6EFF7F1F}"/>
          </ac:spMkLst>
        </pc:spChg>
        <pc:spChg chg="add mod">
          <ac:chgData name="Iimura, Jinichi" userId="9e18df6b-b397-4f9f-a1c6-0abee7ae91a5" providerId="ADAL" clId="{5727BE2B-E743-415A-BD10-EF7ADCECCA38}" dt="2025-07-07T03:04:46.989" v="1566" actId="571"/>
          <ac:spMkLst>
            <pc:docMk/>
            <pc:sldMk cId="2981206926" sldId="2147479267"/>
            <ac:spMk id="1040" creationId="{09181840-28C0-A36C-7665-F7CE22E90004}"/>
          </ac:spMkLst>
        </pc:spChg>
        <pc:spChg chg="add mod">
          <ac:chgData name="Iimura, Jinichi" userId="9e18df6b-b397-4f9f-a1c6-0abee7ae91a5" providerId="ADAL" clId="{5727BE2B-E743-415A-BD10-EF7ADCECCA38}" dt="2025-07-06T15:47:30.705" v="448" actId="14100"/>
          <ac:spMkLst>
            <pc:docMk/>
            <pc:sldMk cId="2981206926" sldId="2147479267"/>
            <ac:spMk id="1041" creationId="{6F484746-8613-E20E-B48C-05348226826D}"/>
          </ac:spMkLst>
        </pc:spChg>
        <pc:spChg chg="add mod">
          <ac:chgData name="Iimura, Jinichi" userId="9e18df6b-b397-4f9f-a1c6-0abee7ae91a5" providerId="ADAL" clId="{5727BE2B-E743-415A-BD10-EF7ADCECCA38}" dt="2025-07-06T15:51:52.287" v="614" actId="14100"/>
          <ac:spMkLst>
            <pc:docMk/>
            <pc:sldMk cId="2981206926" sldId="2147479267"/>
            <ac:spMk id="1042" creationId="{9A6D5F2B-A33A-F016-87C8-5866A10CE0C4}"/>
          </ac:spMkLst>
        </pc:spChg>
        <pc:spChg chg="add mod">
          <ac:chgData name="Iimura, Jinichi" userId="9e18df6b-b397-4f9f-a1c6-0abee7ae91a5" providerId="ADAL" clId="{5727BE2B-E743-415A-BD10-EF7ADCECCA38}" dt="2025-07-07T03:04:46.989" v="1566" actId="571"/>
          <ac:spMkLst>
            <pc:docMk/>
            <pc:sldMk cId="2981206926" sldId="2147479267"/>
            <ac:spMk id="1044" creationId="{C79A6405-5294-3A8A-0483-614844D2EF46}"/>
          </ac:spMkLst>
        </pc:spChg>
        <pc:spChg chg="add mod">
          <ac:chgData name="Iimura, Jinichi" userId="9e18df6b-b397-4f9f-a1c6-0abee7ae91a5" providerId="ADAL" clId="{5727BE2B-E743-415A-BD10-EF7ADCECCA38}" dt="2025-07-07T03:04:50.254" v="1576" actId="20577"/>
          <ac:spMkLst>
            <pc:docMk/>
            <pc:sldMk cId="2981206926" sldId="2147479267"/>
            <ac:spMk id="1045" creationId="{1CC7C085-0F9B-A663-FD4B-63B6E903A221}"/>
          </ac:spMkLst>
        </pc:spChg>
        <pc:grpChg chg="add mod">
          <ac:chgData name="Iimura, Jinichi" userId="9e18df6b-b397-4f9f-a1c6-0abee7ae91a5" providerId="ADAL" clId="{5727BE2B-E743-415A-BD10-EF7ADCECCA38}" dt="2025-07-06T15:46:04.012" v="422" actId="1076"/>
          <ac:grpSpMkLst>
            <pc:docMk/>
            <pc:sldMk cId="2981206926" sldId="2147479267"/>
            <ac:grpSpMk id="11" creationId="{295C294D-471A-8BB4-2C7B-00793F0759EA}"/>
          </ac:grpSpMkLst>
        </pc:grpChg>
        <pc:grpChg chg="add mod">
          <ac:chgData name="Iimura, Jinichi" userId="9e18df6b-b397-4f9f-a1c6-0abee7ae91a5" providerId="ADAL" clId="{5727BE2B-E743-415A-BD10-EF7ADCECCA38}" dt="2025-07-07T03:04:46.989" v="1566" actId="571"/>
          <ac:grpSpMkLst>
            <pc:docMk/>
            <pc:sldMk cId="2981206926" sldId="2147479267"/>
            <ac:grpSpMk id="1043" creationId="{5FD35F4E-0E54-3F85-5938-6BD58431ECF8}"/>
          </ac:grpSpMkLst>
        </pc:grpChg>
        <pc:graphicFrameChg chg="add mod ord modVis replST">
          <ac:chgData name="Iimura, Jinichi" userId="9e18df6b-b397-4f9f-a1c6-0abee7ae91a5" providerId="ADAL" clId="{5727BE2B-E743-415A-BD10-EF7ADCECCA38}" dt="2025-07-06T15:37:21.374" v="218"/>
          <ac:graphicFrameMkLst>
            <pc:docMk/>
            <pc:sldMk cId="2981206926" sldId="2147479267"/>
            <ac:graphicFrameMk id="63" creationId="{16CBF628-3CD0-EB74-A283-148D80FCCAEC}"/>
          </ac:graphicFrameMkLst>
        </pc:graphicFrameChg>
        <pc:cxnChg chg="mod topLvl">
          <ac:chgData name="Iimura, Jinichi" userId="9e18df6b-b397-4f9f-a1c6-0abee7ae91a5" providerId="ADAL" clId="{5727BE2B-E743-415A-BD10-EF7ADCECCA38}" dt="2025-07-06T15:50:57.596" v="601" actId="1076"/>
          <ac:cxnSpMkLst>
            <pc:docMk/>
            <pc:sldMk cId="2981206926" sldId="2147479267"/>
            <ac:cxnSpMk id="21" creationId="{58779764-8F02-2466-AC43-910B892614F6}"/>
          </ac:cxnSpMkLst>
        </pc:cxnChg>
        <pc:cxnChg chg="mod topLvl">
          <ac:chgData name="Iimura, Jinichi" userId="9e18df6b-b397-4f9f-a1c6-0abee7ae91a5" providerId="ADAL" clId="{5727BE2B-E743-415A-BD10-EF7ADCECCA38}" dt="2025-07-06T15:50:57.596" v="601" actId="1076"/>
          <ac:cxnSpMkLst>
            <pc:docMk/>
            <pc:sldMk cId="2981206926" sldId="2147479267"/>
            <ac:cxnSpMk id="23" creationId="{DE77AD09-F94A-9659-E943-4F9EF917AE27}"/>
          </ac:cxnSpMkLst>
        </pc:cxnChg>
        <pc:cxnChg chg="mod">
          <ac:chgData name="Iimura, Jinichi" userId="9e18df6b-b397-4f9f-a1c6-0abee7ae91a5" providerId="ADAL" clId="{5727BE2B-E743-415A-BD10-EF7ADCECCA38}" dt="2025-07-06T15:44:57.430" v="364" actId="692"/>
          <ac:cxnSpMkLst>
            <pc:docMk/>
            <pc:sldMk cId="2981206926" sldId="2147479267"/>
            <ac:cxnSpMk id="41" creationId="{22260760-CEEE-B1F6-E70B-B85F38D936F1}"/>
          </ac:cxnSpMkLst>
        </pc:cxnChg>
        <pc:cxnChg chg="mod">
          <ac:chgData name="Iimura, Jinichi" userId="9e18df6b-b397-4f9f-a1c6-0abee7ae91a5" providerId="ADAL" clId="{5727BE2B-E743-415A-BD10-EF7ADCECCA38}" dt="2025-07-06T15:44:57.430" v="364" actId="692"/>
          <ac:cxnSpMkLst>
            <pc:docMk/>
            <pc:sldMk cId="2981206926" sldId="2147479267"/>
            <ac:cxnSpMk id="42" creationId="{8534F2CA-A4A6-0396-58F8-677B0432EB85}"/>
          </ac:cxnSpMkLst>
        </pc:cxnChg>
        <pc:cxnChg chg="mod topLvl">
          <ac:chgData name="Iimura, Jinichi" userId="9e18df6b-b397-4f9f-a1c6-0abee7ae91a5" providerId="ADAL" clId="{5727BE2B-E743-415A-BD10-EF7ADCECCA38}" dt="2025-07-06T15:50:57.596" v="601" actId="1076"/>
          <ac:cxnSpMkLst>
            <pc:docMk/>
            <pc:sldMk cId="2981206926" sldId="2147479267"/>
            <ac:cxnSpMk id="50" creationId="{7C41444C-38BE-9139-E4CE-819C5CF330F5}"/>
          </ac:cxnSpMkLst>
        </pc:cxnChg>
        <pc:cxnChg chg="mod topLvl">
          <ac:chgData name="Iimura, Jinichi" userId="9e18df6b-b397-4f9f-a1c6-0abee7ae91a5" providerId="ADAL" clId="{5727BE2B-E743-415A-BD10-EF7ADCECCA38}" dt="2025-07-06T15:50:57.596" v="601" actId="1076"/>
          <ac:cxnSpMkLst>
            <pc:docMk/>
            <pc:sldMk cId="2981206926" sldId="2147479267"/>
            <ac:cxnSpMk id="55" creationId="{B66FE85E-A3D0-A8CB-C357-5434D0204B57}"/>
          </ac:cxnSpMkLst>
        </pc:cxnChg>
        <pc:cxnChg chg="add mod">
          <ac:chgData name="Iimura, Jinichi" userId="9e18df6b-b397-4f9f-a1c6-0abee7ae91a5" providerId="ADAL" clId="{5727BE2B-E743-415A-BD10-EF7ADCECCA38}" dt="2025-07-06T15:50:57.596" v="601" actId="1076"/>
          <ac:cxnSpMkLst>
            <pc:docMk/>
            <pc:sldMk cId="2981206926" sldId="2147479267"/>
            <ac:cxnSpMk id="59" creationId="{4C5E6883-A110-FFD2-CF9A-340137748A43}"/>
          </ac:cxnSpMkLst>
        </pc:cxnChg>
        <pc:cxnChg chg="add mod">
          <ac:chgData name="Iimura, Jinichi" userId="9e18df6b-b397-4f9f-a1c6-0abee7ae91a5" providerId="ADAL" clId="{5727BE2B-E743-415A-BD10-EF7ADCECCA38}" dt="2025-07-06T15:46:04.012" v="422" actId="1076"/>
          <ac:cxnSpMkLst>
            <pc:docMk/>
            <pc:sldMk cId="2981206926" sldId="2147479267"/>
            <ac:cxnSpMk id="1028" creationId="{EDF40407-5882-9AEC-AC63-1EFE556D2242}"/>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2025/7/11</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2025/7/11</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8380172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6</a:t>
            </a:fld>
            <a:endParaRPr kumimoji="1" lang="ja-JP" altLang="en-US"/>
          </a:p>
        </p:txBody>
      </p:sp>
    </p:spTree>
    <p:extLst>
      <p:ext uri="{BB962C8B-B14F-4D97-AF65-F5344CB8AC3E}">
        <p14:creationId xmlns:p14="http://schemas.microsoft.com/office/powerpoint/2010/main" val="1539375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9</a:t>
            </a:fld>
            <a:endParaRPr kumimoji="1" lang="ja-JP" altLang="en-US"/>
          </a:p>
        </p:txBody>
      </p:sp>
    </p:spTree>
    <p:extLst>
      <p:ext uri="{BB962C8B-B14F-4D97-AF65-F5344CB8AC3E}">
        <p14:creationId xmlns:p14="http://schemas.microsoft.com/office/powerpoint/2010/main" val="8465508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10</a:t>
            </a:fld>
            <a:endParaRPr kumimoji="1" lang="ja-JP" altLang="en-US"/>
          </a:p>
        </p:txBody>
      </p:sp>
    </p:spTree>
    <p:extLst>
      <p:ext uri="{BB962C8B-B14F-4D97-AF65-F5344CB8AC3E}">
        <p14:creationId xmlns:p14="http://schemas.microsoft.com/office/powerpoint/2010/main" val="3988836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11</a:t>
            </a:fld>
            <a:endParaRPr kumimoji="1" lang="ja-JP" altLang="en-US"/>
          </a:p>
        </p:txBody>
      </p:sp>
    </p:spTree>
    <p:extLst>
      <p:ext uri="{BB962C8B-B14F-4D97-AF65-F5344CB8AC3E}">
        <p14:creationId xmlns:p14="http://schemas.microsoft.com/office/powerpoint/2010/main" val="41151514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14</a:t>
            </a:fld>
            <a:endParaRPr kumimoji="1" lang="ja-JP" altLang="en-US"/>
          </a:p>
        </p:txBody>
      </p:sp>
    </p:spTree>
    <p:extLst>
      <p:ext uri="{BB962C8B-B14F-4D97-AF65-F5344CB8AC3E}">
        <p14:creationId xmlns:p14="http://schemas.microsoft.com/office/powerpoint/2010/main" val="30029798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14092215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1.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1.emf"/></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1.emf"/><Relationship Id="rId4" Type="http://schemas.openxmlformats.org/officeDocument/2006/relationships/oleObject" Target="../embeddings/oleObject26.bin"/></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1.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1.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1.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1.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1.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1.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1.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3.bin"/><Relationship Id="rId7" Type="http://schemas.openxmlformats.org/officeDocument/2006/relationships/image" Target="../media/image14.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5.png"/><Relationship Id="rId4" Type="http://schemas.openxmlformats.org/officeDocument/2006/relationships/image" Target="../media/image11.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1.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6.png"/><Relationship Id="rId4" Type="http://schemas.openxmlformats.org/officeDocument/2006/relationships/image" Target="../media/image11.emf"/></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1.emf"/></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1.emf"/><Relationship Id="rId4" Type="http://schemas.openxmlformats.org/officeDocument/2006/relationships/oleObject" Target="../embeddings/oleObject46.bin"/></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1.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1.emf"/></Relationships>
</file>

<file path=ppt/slideLayouts/_rels/slideLayout54.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1.emf"/></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1.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1.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1.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1.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2.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6.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11.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1.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50.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51.bin"/><Relationship Id="rId7" Type="http://schemas.openxmlformats.org/officeDocument/2006/relationships/image" Target="../media/image14.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emf"/></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5.png"/><Relationship Id="rId4" Type="http://schemas.openxmlformats.org/officeDocument/2006/relationships/image" Target="../media/image4.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ags" Target="../tags/tag2.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emf"/><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5.xml"/><Relationship Id="rId13" Type="http://schemas.openxmlformats.org/officeDocument/2006/relationships/slideLayout" Target="../slideLayouts/slideLayout20.xml"/><Relationship Id="rId18" Type="http://schemas.openxmlformats.org/officeDocument/2006/relationships/tags" Target="../tags/tag5.xml"/><Relationship Id="rId3" Type="http://schemas.openxmlformats.org/officeDocument/2006/relationships/slideLayout" Target="../slideLayouts/slideLayout10.xml"/><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theme" Target="../theme/theme3.xml"/><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image" Target="../media/image4.emf"/><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5" Type="http://schemas.openxmlformats.org/officeDocument/2006/relationships/slideLayout" Target="../slideLayouts/slideLayout12.xml"/><Relationship Id="rId15" Type="http://schemas.openxmlformats.org/officeDocument/2006/relationships/slideLayout" Target="../slideLayouts/slideLayout22.xml"/><Relationship Id="rId10" Type="http://schemas.openxmlformats.org/officeDocument/2006/relationships/slideLayout" Target="../slideLayouts/slideLayout17.xml"/><Relationship Id="rId19" Type="http://schemas.openxmlformats.org/officeDocument/2006/relationships/oleObject" Target="../embeddings/oleObject4.bin"/><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slideLayout" Target="../slideLayouts/slideLayout36.xml"/><Relationship Id="rId18" Type="http://schemas.openxmlformats.org/officeDocument/2006/relationships/slideLayout" Target="../slideLayouts/slideLayout41.xml"/><Relationship Id="rId26" Type="http://schemas.openxmlformats.org/officeDocument/2006/relationships/oleObject" Target="../embeddings/oleObject21.bin"/><Relationship Id="rId3" Type="http://schemas.openxmlformats.org/officeDocument/2006/relationships/slideLayout" Target="../slideLayouts/slideLayout26.xml"/><Relationship Id="rId21" Type="http://schemas.openxmlformats.org/officeDocument/2006/relationships/slideLayout" Target="../slideLayouts/slideLayout44.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17" Type="http://schemas.openxmlformats.org/officeDocument/2006/relationships/slideLayout" Target="../slideLayouts/slideLayout40.xml"/><Relationship Id="rId25" Type="http://schemas.openxmlformats.org/officeDocument/2006/relationships/tags" Target="../tags/tag22.xml"/><Relationship Id="rId2" Type="http://schemas.openxmlformats.org/officeDocument/2006/relationships/slideLayout" Target="../slideLayouts/slideLayout25.xml"/><Relationship Id="rId16" Type="http://schemas.openxmlformats.org/officeDocument/2006/relationships/slideLayout" Target="../slideLayouts/slideLayout39.xml"/><Relationship Id="rId20" Type="http://schemas.openxmlformats.org/officeDocument/2006/relationships/slideLayout" Target="../slideLayouts/slideLayout43.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24" Type="http://schemas.openxmlformats.org/officeDocument/2006/relationships/theme" Target="../theme/theme4.xml"/><Relationship Id="rId5" Type="http://schemas.openxmlformats.org/officeDocument/2006/relationships/slideLayout" Target="../slideLayouts/slideLayout28.xml"/><Relationship Id="rId15" Type="http://schemas.openxmlformats.org/officeDocument/2006/relationships/slideLayout" Target="../slideLayouts/slideLayout38.xml"/><Relationship Id="rId23" Type="http://schemas.openxmlformats.org/officeDocument/2006/relationships/slideLayout" Target="../slideLayouts/slideLayout46.xml"/><Relationship Id="rId10" Type="http://schemas.openxmlformats.org/officeDocument/2006/relationships/slideLayout" Target="../slideLayouts/slideLayout33.xml"/><Relationship Id="rId19" Type="http://schemas.openxmlformats.org/officeDocument/2006/relationships/slideLayout" Target="../slideLayouts/slideLayout42.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slideLayout" Target="../slideLayouts/slideLayout37.xml"/><Relationship Id="rId22" Type="http://schemas.openxmlformats.org/officeDocument/2006/relationships/slideLayout" Target="../slideLayouts/slideLayout45.xml"/><Relationship Id="rId27" Type="http://schemas.openxmlformats.org/officeDocument/2006/relationships/image" Target="../media/image11.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4.xml"/><Relationship Id="rId13" Type="http://schemas.openxmlformats.org/officeDocument/2006/relationships/slideLayout" Target="../slideLayouts/slideLayout59.xml"/><Relationship Id="rId18" Type="http://schemas.openxmlformats.org/officeDocument/2006/relationships/slideLayout" Target="../slideLayouts/slideLayout64.xml"/><Relationship Id="rId26" Type="http://schemas.openxmlformats.org/officeDocument/2006/relationships/oleObject" Target="../embeddings/oleObject44.bin"/><Relationship Id="rId3" Type="http://schemas.openxmlformats.org/officeDocument/2006/relationships/slideLayout" Target="../slideLayouts/slideLayout49.xml"/><Relationship Id="rId21" Type="http://schemas.openxmlformats.org/officeDocument/2006/relationships/slideLayout" Target="../slideLayouts/slideLayout67.xml"/><Relationship Id="rId7" Type="http://schemas.openxmlformats.org/officeDocument/2006/relationships/slideLayout" Target="../slideLayouts/slideLayout53.xml"/><Relationship Id="rId12" Type="http://schemas.openxmlformats.org/officeDocument/2006/relationships/slideLayout" Target="../slideLayouts/slideLayout58.xml"/><Relationship Id="rId17" Type="http://schemas.openxmlformats.org/officeDocument/2006/relationships/slideLayout" Target="../slideLayouts/slideLayout63.xml"/><Relationship Id="rId25" Type="http://schemas.openxmlformats.org/officeDocument/2006/relationships/tags" Target="../tags/tag47.xml"/><Relationship Id="rId2" Type="http://schemas.openxmlformats.org/officeDocument/2006/relationships/slideLayout" Target="../slideLayouts/slideLayout48.xml"/><Relationship Id="rId16" Type="http://schemas.openxmlformats.org/officeDocument/2006/relationships/slideLayout" Target="../slideLayouts/slideLayout62.xml"/><Relationship Id="rId20" Type="http://schemas.openxmlformats.org/officeDocument/2006/relationships/slideLayout" Target="../slideLayouts/slideLayout66.xml"/><Relationship Id="rId1" Type="http://schemas.openxmlformats.org/officeDocument/2006/relationships/slideLayout" Target="../slideLayouts/slideLayout47.xml"/><Relationship Id="rId6" Type="http://schemas.openxmlformats.org/officeDocument/2006/relationships/slideLayout" Target="../slideLayouts/slideLayout52.xml"/><Relationship Id="rId11" Type="http://schemas.openxmlformats.org/officeDocument/2006/relationships/slideLayout" Target="../slideLayouts/slideLayout57.xml"/><Relationship Id="rId24" Type="http://schemas.openxmlformats.org/officeDocument/2006/relationships/theme" Target="../theme/theme5.xml"/><Relationship Id="rId5" Type="http://schemas.openxmlformats.org/officeDocument/2006/relationships/slideLayout" Target="../slideLayouts/slideLayout51.xml"/><Relationship Id="rId15" Type="http://schemas.openxmlformats.org/officeDocument/2006/relationships/slideLayout" Target="../slideLayouts/slideLayout61.xml"/><Relationship Id="rId23" Type="http://schemas.openxmlformats.org/officeDocument/2006/relationships/slideLayout" Target="../slideLayouts/slideLayout69.xml"/><Relationship Id="rId10" Type="http://schemas.openxmlformats.org/officeDocument/2006/relationships/slideLayout" Target="../slideLayouts/slideLayout56.xml"/><Relationship Id="rId19" Type="http://schemas.openxmlformats.org/officeDocument/2006/relationships/slideLayout" Target="../slideLayouts/slideLayout65.xml"/><Relationship Id="rId4" Type="http://schemas.openxmlformats.org/officeDocument/2006/relationships/slideLayout" Target="../slideLayouts/slideLayout50.xml"/><Relationship Id="rId9" Type="http://schemas.openxmlformats.org/officeDocument/2006/relationships/slideLayout" Target="../slideLayouts/slideLayout55.xml"/><Relationship Id="rId14" Type="http://schemas.openxmlformats.org/officeDocument/2006/relationships/slideLayout" Target="../slideLayouts/slideLayout60.xml"/><Relationship Id="rId22" Type="http://schemas.openxmlformats.org/officeDocument/2006/relationships/slideLayout" Target="../slideLayouts/slideLayout68.xml"/><Relationship Id="rId27" Type="http://schemas.openxmlformats.org/officeDocument/2006/relationships/image" Target="../media/image1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6"/>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7" imgW="624" imgH="623" progId="TCLayout.ActiveDocument.1">
                  <p:embed/>
                </p:oleObj>
              </mc:Choice>
              <mc:Fallback>
                <p:oleObj name="think-cellスライド" r:id="rId7"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73.xml"/><Relationship Id="rId5" Type="http://schemas.openxmlformats.org/officeDocument/2006/relationships/image" Target="../media/image27.emf"/><Relationship Id="rId4" Type="http://schemas.openxmlformats.org/officeDocument/2006/relationships/oleObject" Target="../embeddings/oleObject53.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74.xml"/><Relationship Id="rId5" Type="http://schemas.openxmlformats.org/officeDocument/2006/relationships/image" Target="../media/image27.emf"/><Relationship Id="rId4" Type="http://schemas.openxmlformats.org/officeDocument/2006/relationships/oleObject" Target="../embeddings/oleObject54.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31.svg"/><Relationship Id="rId2" Type="http://schemas.openxmlformats.org/officeDocument/2006/relationships/image" Target="../media/image30.png"/><Relationship Id="rId1" Type="http://schemas.openxmlformats.org/officeDocument/2006/relationships/slideLayout" Target="../slideLayouts/slideLayout3.xml"/><Relationship Id="rId5" Type="http://schemas.openxmlformats.org/officeDocument/2006/relationships/image" Target="../media/image33.svg"/><Relationship Id="rId4" Type="http://schemas.openxmlformats.org/officeDocument/2006/relationships/image" Target="../media/image3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75.xml"/><Relationship Id="rId5" Type="http://schemas.openxmlformats.org/officeDocument/2006/relationships/image" Target="../media/image27.emf"/><Relationship Id="rId4" Type="http://schemas.openxmlformats.org/officeDocument/2006/relationships/oleObject" Target="../embeddings/oleObject55.bin"/></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76.xml"/><Relationship Id="rId5" Type="http://schemas.openxmlformats.org/officeDocument/2006/relationships/image" Target="../media/image27.emf"/><Relationship Id="rId4" Type="http://schemas.openxmlformats.org/officeDocument/2006/relationships/oleObject" Target="../embeddings/oleObject56.bin"/></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Layout" Target="../slideLayouts/slideLayout3.xml"/><Relationship Id="rId1" Type="http://schemas.openxmlformats.org/officeDocument/2006/relationships/tags" Target="../tags/tag77.xml"/><Relationship Id="rId4" Type="http://schemas.openxmlformats.org/officeDocument/2006/relationships/image" Target="../media/image27.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tags" Target="../tags/tag78.xml"/><Relationship Id="rId4" Type="http://schemas.openxmlformats.org/officeDocument/2006/relationships/image" Target="../media/image27.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xml"/><Relationship Id="rId1" Type="http://schemas.openxmlformats.org/officeDocument/2006/relationships/tags" Target="../tags/tag79.xml"/><Relationship Id="rId4" Type="http://schemas.openxmlformats.org/officeDocument/2006/relationships/image" Target="../media/image27.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3.xml"/><Relationship Id="rId1" Type="http://schemas.openxmlformats.org/officeDocument/2006/relationships/tags" Target="../tags/tag80.xml"/><Relationship Id="rId4" Type="http://schemas.openxmlformats.org/officeDocument/2006/relationships/image" Target="../media/image27.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3.xml"/><Relationship Id="rId1" Type="http://schemas.openxmlformats.org/officeDocument/2006/relationships/tags" Target="../tags/tag81.xml"/><Relationship Id="rId4" Type="http://schemas.openxmlformats.org/officeDocument/2006/relationships/image" Target="../media/image27.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Layout" Target="../slideLayouts/slideLayout3.xml"/><Relationship Id="rId1" Type="http://schemas.openxmlformats.org/officeDocument/2006/relationships/tags" Target="../tags/tag82.xml"/><Relationship Id="rId4" Type="http://schemas.openxmlformats.org/officeDocument/2006/relationships/image" Target="../media/image2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26.svg"/><Relationship Id="rId3" Type="http://schemas.openxmlformats.org/officeDocument/2006/relationships/image" Target="../media/image16.svg"/><Relationship Id="rId7" Type="http://schemas.openxmlformats.org/officeDocument/2006/relationships/image" Target="../media/image20.svg"/><Relationship Id="rId12" Type="http://schemas.openxmlformats.org/officeDocument/2006/relationships/image" Target="../media/image25.png"/><Relationship Id="rId2" Type="http://schemas.openxmlformats.org/officeDocument/2006/relationships/image" Target="../media/image15.png"/><Relationship Id="rId1" Type="http://schemas.openxmlformats.org/officeDocument/2006/relationships/slideLayout" Target="../slideLayouts/slideLayout3.xml"/><Relationship Id="rId6" Type="http://schemas.openxmlformats.org/officeDocument/2006/relationships/image" Target="../media/image19.png"/><Relationship Id="rId11" Type="http://schemas.openxmlformats.org/officeDocument/2006/relationships/image" Target="../media/image24.svg"/><Relationship Id="rId5" Type="http://schemas.openxmlformats.org/officeDocument/2006/relationships/image" Target="../media/image18.sv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sv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image" Target="../media/image29.emf"/><Relationship Id="rId2" Type="http://schemas.openxmlformats.org/officeDocument/2006/relationships/slideLayout" Target="../slideLayouts/slideLayout3.xml"/><Relationship Id="rId1" Type="http://schemas.openxmlformats.org/officeDocument/2006/relationships/tags" Target="../tags/tag72.xml"/><Relationship Id="rId6" Type="http://schemas.openxmlformats.org/officeDocument/2006/relationships/image" Target="../media/image28.png"/><Relationship Id="rId5" Type="http://schemas.openxmlformats.org/officeDocument/2006/relationships/image" Target="../media/image27.emf"/><Relationship Id="rId4" Type="http://schemas.openxmlformats.org/officeDocument/2006/relationships/oleObject" Target="../embeddings/oleObject52.bin"/></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B541C-B85F-B119-D1C7-B3A635696830}"/>
              </a:ext>
            </a:extLst>
          </p:cNvPr>
          <p:cNvSpPr>
            <a:spLocks noGrp="1"/>
          </p:cNvSpPr>
          <p:nvPr>
            <p:ph type="title"/>
          </p:nvPr>
        </p:nvSpPr>
        <p:spPr/>
        <p:txBody>
          <a:bodyPr/>
          <a:lstStyle/>
          <a:p>
            <a:r>
              <a:rPr kumimoji="1" lang="ja-JP" altLang="en-US"/>
              <a:t>目次</a:t>
            </a:r>
          </a:p>
        </p:txBody>
      </p:sp>
      <p:sp>
        <p:nvSpPr>
          <p:cNvPr id="3" name="コンテンツ プレースホルダー 2">
            <a:extLst>
              <a:ext uri="{FF2B5EF4-FFF2-40B4-BE49-F238E27FC236}">
                <a16:creationId xmlns:a16="http://schemas.microsoft.com/office/drawing/2014/main" id="{352EA303-7378-87E6-3C25-5022CAB45F23}"/>
              </a:ext>
            </a:extLst>
          </p:cNvPr>
          <p:cNvSpPr>
            <a:spLocks noGrp="1"/>
          </p:cNvSpPr>
          <p:nvPr>
            <p:ph sz="quarter" idx="10"/>
          </p:nvPr>
        </p:nvSpPr>
        <p:spPr/>
        <p:txBody>
          <a:bodyPr>
            <a:normAutofit fontScale="92500" lnSpcReduction="10000"/>
          </a:bodyPr>
          <a:lstStyle/>
          <a:p>
            <a:pPr marL="342900" indent="-342900">
              <a:buFont typeface="+mj-lt"/>
              <a:buAutoNum type="arabicPeriod"/>
            </a:pPr>
            <a:r>
              <a:rPr lang="ja-JP" altLang="en-US"/>
              <a:t>はじめに</a:t>
            </a:r>
            <a:endParaRPr lang="en-US" altLang="ja-JP"/>
          </a:p>
          <a:p>
            <a:pPr marL="342900" indent="-342900">
              <a:buFont typeface="+mj-lt"/>
              <a:buAutoNum type="arabicPeriod"/>
            </a:pPr>
            <a:r>
              <a:rPr lang="ja-JP" altLang="en-US" sz="1600"/>
              <a:t>プロジェクト概要</a:t>
            </a:r>
            <a:endParaRPr lang="en-US" altLang="ja-JP" sz="1600"/>
          </a:p>
          <a:p>
            <a:pPr marL="342900" indent="-342900">
              <a:buFont typeface="+mj-lt"/>
              <a:buAutoNum type="arabicPeriod"/>
            </a:pPr>
            <a:r>
              <a:rPr lang="ja-JP" altLang="en-US" sz="1600"/>
              <a:t>業務要件・機能要件・非機能要件</a:t>
            </a:r>
            <a:endParaRPr lang="en-US" altLang="ja-JP" sz="1600"/>
          </a:p>
          <a:p>
            <a:pPr marL="342900" indent="-342900">
              <a:buFont typeface="+mj-lt"/>
              <a:buAutoNum type="arabicPeriod"/>
            </a:pPr>
            <a:r>
              <a:rPr lang="ja-JP" altLang="en-US"/>
              <a:t>システムアーキテクチャ</a:t>
            </a:r>
            <a:endParaRPr lang="en-US" altLang="ja-JP"/>
          </a:p>
          <a:p>
            <a:pPr marL="342900" indent="-342900">
              <a:buFont typeface="+mj-lt"/>
              <a:buAutoNum type="arabicPeriod"/>
            </a:pPr>
            <a:r>
              <a:rPr lang="ja-JP" altLang="en-US"/>
              <a:t>データ移行</a:t>
            </a:r>
            <a:endParaRPr lang="en-US" altLang="ja-JP"/>
          </a:p>
          <a:p>
            <a:pPr marL="342900" indent="-342900">
              <a:buFont typeface="+mj-lt"/>
              <a:buAutoNum type="arabicPeriod"/>
            </a:pPr>
            <a:r>
              <a:rPr lang="ja-JP" altLang="en-US" sz="1600"/>
              <a:t>プロジェクトスケジュール</a:t>
            </a:r>
            <a:endParaRPr lang="en-US" altLang="ja-JP" sz="1600"/>
          </a:p>
          <a:p>
            <a:pPr marL="342900" indent="-342900">
              <a:buFont typeface="+mj-lt"/>
              <a:buAutoNum type="arabicPeriod"/>
            </a:pPr>
            <a:r>
              <a:rPr lang="ja-JP" altLang="en-US"/>
              <a:t>提案内容の依頼</a:t>
            </a:r>
            <a:endParaRPr lang="en-US" altLang="ja-JP"/>
          </a:p>
          <a:p>
            <a:pPr marL="342900" indent="-342900">
              <a:buFont typeface="+mj-lt"/>
              <a:buAutoNum type="arabicPeriod"/>
            </a:pPr>
            <a:r>
              <a:rPr lang="ja-JP" altLang="en-US" sz="1600"/>
              <a:t>工数・費用見積方法</a:t>
            </a:r>
            <a:endParaRPr lang="en-US" altLang="ja-JP" sz="1600"/>
          </a:p>
          <a:p>
            <a:pPr marL="342900" indent="-342900">
              <a:buFont typeface="+mj-lt"/>
              <a:buAutoNum type="arabicPeriod"/>
            </a:pPr>
            <a:r>
              <a:rPr lang="ja-JP" altLang="en-US" sz="1600"/>
              <a:t>評価基準と選定プロセス</a:t>
            </a:r>
            <a:endParaRPr lang="en-US" altLang="ja-JP" sz="1600"/>
          </a:p>
          <a:p>
            <a:pPr marL="342900" indent="-342900">
              <a:buFont typeface="+mj-lt"/>
              <a:buAutoNum type="arabicPeriod"/>
            </a:pPr>
            <a:r>
              <a:rPr lang="ja-JP" altLang="en-US"/>
              <a:t>契約条件</a:t>
            </a:r>
            <a:endParaRPr lang="en-US" altLang="ja-JP"/>
          </a:p>
          <a:p>
            <a:pPr marL="342900" indent="-342900">
              <a:buFont typeface="+mj-lt"/>
              <a:buAutoNum type="arabicPeriod"/>
            </a:pPr>
            <a:r>
              <a:rPr lang="ja-JP" altLang="en-US" sz="1600"/>
              <a:t>質問と回答のプロセス</a:t>
            </a:r>
            <a:endParaRPr lang="en-US" altLang="ja-JP" sz="1600"/>
          </a:p>
          <a:p>
            <a:pPr marL="342900" indent="-342900">
              <a:buFont typeface="+mj-lt"/>
              <a:buAutoNum type="arabicPeriod"/>
            </a:pPr>
            <a:r>
              <a:rPr lang="ja-JP" altLang="en-US"/>
              <a:t>付録</a:t>
            </a:r>
            <a:endParaRPr lang="en-US" altLang="ja-JP" sz="1600"/>
          </a:p>
        </p:txBody>
      </p:sp>
    </p:spTree>
    <p:extLst>
      <p:ext uri="{BB962C8B-B14F-4D97-AF65-F5344CB8AC3E}">
        <p14:creationId xmlns:p14="http://schemas.microsoft.com/office/powerpoint/2010/main" val="21101357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98A7ADB-691F-A3B7-F233-D1320CCA9920}"/>
              </a:ext>
            </a:extLst>
          </p:cNvPr>
          <p:cNvGraphicFramePr>
            <a:graphicFrameLocks noChangeAspect="1"/>
          </p:cNvGraphicFramePr>
          <p:nvPr>
            <p:custDataLst>
              <p:tags r:id="rId1"/>
            </p:custDataLst>
            <p:extLst>
              <p:ext uri="{D42A27DB-BD31-4B8C-83A1-F6EECF244321}">
                <p14:modId xmlns:p14="http://schemas.microsoft.com/office/powerpoint/2010/main" val="293210327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639" imgH="639" progId="TCLayout.ActiveDocument.1">
                  <p:embed/>
                </p:oleObj>
              </mc:Choice>
              <mc:Fallback>
                <p:oleObj name="think-cellスライド" r:id="rId4" imgW="639" imgH="639" progId="TCLayout.ActiveDocument.1">
                  <p:embed/>
                  <p:pic>
                    <p:nvPicPr>
                      <p:cNvPr id="4" name="think-cell data - do not delete" hidden="1">
                        <a:extLst>
                          <a:ext uri="{FF2B5EF4-FFF2-40B4-BE49-F238E27FC236}">
                            <a16:creationId xmlns:a16="http://schemas.microsoft.com/office/drawing/2014/main" id="{398A7ADB-691F-A3B7-F233-D1320CCA992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E0A6D62A-4315-18B2-22FF-039369B1D469}"/>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defPPr>
              <a:defRPr lang="ja-JP"/>
            </a:defPPr>
            <a:lvl1pPr marL="0" algn="l" defTabSz="914400" rtl="0" eaLnBrk="1" latinLnBrk="0" hangingPunct="1">
              <a:defRPr kumimoji="1" sz="1130"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8394356-8693-4048-8EAF-2BF05B04AA80}" type="slidenum">
              <a:rPr lang="ja-JP" altLang="en-US" smtClean="0"/>
              <a:pPr/>
              <a:t>10</a:t>
            </a:fld>
            <a:endParaRPr lang="ja-JP" altLang="en-US"/>
          </a:p>
        </p:txBody>
      </p:sp>
      <p:sp>
        <p:nvSpPr>
          <p:cNvPr id="21" name="タイトル 3">
            <a:extLst>
              <a:ext uri="{FF2B5EF4-FFF2-40B4-BE49-F238E27FC236}">
                <a16:creationId xmlns:a16="http://schemas.microsoft.com/office/drawing/2014/main" id="{9479CE55-9C2F-2D00-FFB6-F4C500316214}"/>
              </a:ext>
            </a:extLst>
          </p:cNvPr>
          <p:cNvSpPr>
            <a:spLocks noGrp="1"/>
          </p:cNvSpPr>
          <p:nvPr>
            <p:ph type="title"/>
          </p:nvPr>
        </p:nvSpPr>
        <p:spPr>
          <a:xfrm>
            <a:off x="414338" y="255588"/>
            <a:ext cx="9326562" cy="368300"/>
          </a:xfrm>
        </p:spPr>
        <p:txBody>
          <a:bodyPr vert="horz"/>
          <a:lstStyle/>
          <a:p>
            <a:r>
              <a:rPr lang="en-US" altLang="ja-JP"/>
              <a:t>2. </a:t>
            </a:r>
            <a:r>
              <a:rPr lang="ja-JP" altLang="en-US"/>
              <a:t>プロジェクト概要　</a:t>
            </a:r>
            <a:r>
              <a:rPr lang="en-US" altLang="ja-JP"/>
              <a:t>–</a:t>
            </a:r>
            <a:r>
              <a:rPr lang="ja-JP" altLang="en-US"/>
              <a:t>新アプリへの統合方針</a:t>
            </a:r>
            <a:r>
              <a:rPr lang="en-US" altLang="ja-JP"/>
              <a:t>–</a:t>
            </a:r>
            <a:endParaRPr kumimoji="1" lang="ja-JP" altLang="en-US"/>
          </a:p>
        </p:txBody>
      </p:sp>
      <p:sp>
        <p:nvSpPr>
          <p:cNvPr id="33" name="コンテンツ プレースホルダー 2">
            <a:extLst>
              <a:ext uri="{FF2B5EF4-FFF2-40B4-BE49-F238E27FC236}">
                <a16:creationId xmlns:a16="http://schemas.microsoft.com/office/drawing/2014/main" id="{27206E7D-5240-612B-A115-35209FC75960}"/>
              </a:ext>
            </a:extLst>
          </p:cNvPr>
          <p:cNvSpPr>
            <a:spLocks noGrp="1"/>
          </p:cNvSpPr>
          <p:nvPr>
            <p:ph sz="quarter" idx="10"/>
          </p:nvPr>
        </p:nvSpPr>
        <p:spPr>
          <a:xfrm>
            <a:off x="414338" y="857251"/>
            <a:ext cx="11550650" cy="1288420"/>
          </a:xfrm>
        </p:spPr>
        <p:txBody>
          <a:bodyPr/>
          <a:lstStyle/>
          <a:p>
            <a:pPr marL="0" indent="0">
              <a:buNone/>
            </a:pPr>
            <a:r>
              <a:rPr kumimoji="1" lang="ja-JP" altLang="en-US"/>
              <a:t>新アプリの要件は、黄色</a:t>
            </a:r>
            <a:r>
              <a:rPr kumimoji="1" lang="en-US" altLang="ja-JP"/>
              <a:t>DB</a:t>
            </a:r>
            <a:r>
              <a:rPr kumimoji="1" lang="ja-JP" altLang="en-US"/>
              <a:t>の要件をベースに定めています。黄</a:t>
            </a:r>
            <a:r>
              <a:rPr kumimoji="1" lang="en-US" altLang="ja-JP"/>
              <a:t>DB</a:t>
            </a:r>
            <a:r>
              <a:rPr lang="ja-JP" altLang="en-US"/>
              <a:t>と青</a:t>
            </a:r>
            <a:r>
              <a:rPr lang="en-US" altLang="ja-JP"/>
              <a:t>DB</a:t>
            </a:r>
            <a:r>
              <a:rPr lang="ja-JP" altLang="en-US"/>
              <a:t>に</a:t>
            </a:r>
            <a:r>
              <a:rPr kumimoji="1" lang="ja-JP" altLang="en-US"/>
              <a:t>要件差異がある場合はユーザーと調整の上、要件を見直している</a:t>
            </a:r>
          </a:p>
        </p:txBody>
      </p:sp>
      <p:sp>
        <p:nvSpPr>
          <p:cNvPr id="9" name="楕円 8">
            <a:extLst>
              <a:ext uri="{FF2B5EF4-FFF2-40B4-BE49-F238E27FC236}">
                <a16:creationId xmlns:a16="http://schemas.microsoft.com/office/drawing/2014/main" id="{8FC7581B-798A-17A2-177D-10A82E1310D0}"/>
              </a:ext>
            </a:extLst>
          </p:cNvPr>
          <p:cNvSpPr/>
          <p:nvPr/>
        </p:nvSpPr>
        <p:spPr>
          <a:xfrm>
            <a:off x="4857456" y="5266891"/>
            <a:ext cx="790009" cy="823527"/>
          </a:xfrm>
          <a:prstGeom prst="ellipse">
            <a:avLst/>
          </a:prstGeom>
          <a:solidFill>
            <a:srgbClr val="005BAB">
              <a:alpha val="50196"/>
            </a:srgbClr>
          </a:solidFill>
          <a:ln w="28575" cap="flat" cmpd="sng" algn="ctr">
            <a:solidFill>
              <a:schemeClr val="accent1">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endParaRPr kumimoji="1" lang="ja-JP" altLang="en-US" sz="1400"/>
          </a:p>
        </p:txBody>
      </p:sp>
      <p:sp>
        <p:nvSpPr>
          <p:cNvPr id="10" name="正方形/長方形 9">
            <a:extLst>
              <a:ext uri="{FF2B5EF4-FFF2-40B4-BE49-F238E27FC236}">
                <a16:creationId xmlns:a16="http://schemas.microsoft.com/office/drawing/2014/main" id="{E92D0112-3E98-602A-24D6-072F1F903E5F}"/>
              </a:ext>
            </a:extLst>
          </p:cNvPr>
          <p:cNvSpPr/>
          <p:nvPr/>
        </p:nvSpPr>
        <p:spPr>
          <a:xfrm>
            <a:off x="2933203" y="1777405"/>
            <a:ext cx="914981" cy="1762500"/>
          </a:xfrm>
          <a:prstGeom prst="rect">
            <a:avLst/>
          </a:prstGeom>
          <a:solidFill>
            <a:schemeClr val="bg2">
              <a:lumMod val="9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en-US" altLang="ja-JP" sz="1400" err="1"/>
              <a:t>AsIs</a:t>
            </a:r>
            <a:endParaRPr kumimoji="1" lang="ja-JP" altLang="en-US" sz="1400"/>
          </a:p>
        </p:txBody>
      </p:sp>
      <p:sp>
        <p:nvSpPr>
          <p:cNvPr id="12" name="楕円 11">
            <a:extLst>
              <a:ext uri="{FF2B5EF4-FFF2-40B4-BE49-F238E27FC236}">
                <a16:creationId xmlns:a16="http://schemas.microsoft.com/office/drawing/2014/main" id="{1C7A4274-46FF-C0E2-5F6B-AAEE435E4D7E}"/>
              </a:ext>
            </a:extLst>
          </p:cNvPr>
          <p:cNvSpPr/>
          <p:nvPr/>
        </p:nvSpPr>
        <p:spPr>
          <a:xfrm>
            <a:off x="4851597" y="2315262"/>
            <a:ext cx="1152188" cy="1145455"/>
          </a:xfrm>
          <a:prstGeom prst="ellipse">
            <a:avLst/>
          </a:prstGeom>
          <a:solidFill>
            <a:srgbClr val="FFFF00">
              <a:alpha val="50196"/>
            </a:srgbClr>
          </a:solidFill>
          <a:ln w="28575" cap="flat" cmpd="sng" algn="ctr">
            <a:solidFill>
              <a:srgbClr val="FFC000"/>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t>製品仕様書管理</a:t>
            </a:r>
            <a:endParaRPr kumimoji="1" lang="en-US" altLang="ja-JP" sz="1200"/>
          </a:p>
          <a:p>
            <a:pPr algn="ctr"/>
            <a:r>
              <a:rPr lang="ja-JP" altLang="en-US" sz="1200"/>
              <a:t>（黄）</a:t>
            </a:r>
            <a:endParaRPr kumimoji="1" lang="ja-JP" altLang="en-US" sz="1200"/>
          </a:p>
        </p:txBody>
      </p:sp>
      <p:sp>
        <p:nvSpPr>
          <p:cNvPr id="13" name="楕円 12">
            <a:extLst>
              <a:ext uri="{FF2B5EF4-FFF2-40B4-BE49-F238E27FC236}">
                <a16:creationId xmlns:a16="http://schemas.microsoft.com/office/drawing/2014/main" id="{2DB8821B-FEB2-5D7B-51DB-9254CE52ACC0}"/>
              </a:ext>
            </a:extLst>
          </p:cNvPr>
          <p:cNvSpPr/>
          <p:nvPr/>
        </p:nvSpPr>
        <p:spPr>
          <a:xfrm>
            <a:off x="7429836" y="2315262"/>
            <a:ext cx="1145455" cy="1145455"/>
          </a:xfrm>
          <a:prstGeom prst="ellipse">
            <a:avLst/>
          </a:prstGeom>
          <a:solidFill>
            <a:schemeClr val="bg1">
              <a:alpha val="50196"/>
            </a:schemeClr>
          </a:solidFill>
          <a:ln w="28575" cap="flat" cmpd="sng" algn="ctr">
            <a:solidFill>
              <a:schemeClr val="bg1">
                <a:lumMod val="5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t>個別</a:t>
            </a:r>
            <a:r>
              <a:rPr kumimoji="1" lang="en-US" altLang="ja-JP" sz="1200"/>
              <a:t>DB</a:t>
            </a:r>
          </a:p>
          <a:p>
            <a:pPr algn="ctr"/>
            <a:r>
              <a:rPr lang="ja-JP" altLang="en-US" sz="1200"/>
              <a:t>（白）</a:t>
            </a:r>
            <a:endParaRPr kumimoji="1" lang="ja-JP" altLang="en-US" sz="1200"/>
          </a:p>
        </p:txBody>
      </p:sp>
      <p:sp>
        <p:nvSpPr>
          <p:cNvPr id="14" name="楕円 13">
            <a:extLst>
              <a:ext uri="{FF2B5EF4-FFF2-40B4-BE49-F238E27FC236}">
                <a16:creationId xmlns:a16="http://schemas.microsoft.com/office/drawing/2014/main" id="{24AC699E-D56C-3B10-434C-2443E4D1969E}"/>
              </a:ext>
            </a:extLst>
          </p:cNvPr>
          <p:cNvSpPr/>
          <p:nvPr/>
        </p:nvSpPr>
        <p:spPr>
          <a:xfrm>
            <a:off x="6140884" y="2315262"/>
            <a:ext cx="1152188" cy="1145455"/>
          </a:xfrm>
          <a:prstGeom prst="ellipse">
            <a:avLst/>
          </a:prstGeom>
          <a:solidFill>
            <a:srgbClr val="005BAB">
              <a:alpha val="50196"/>
            </a:srgbClr>
          </a:solidFill>
          <a:ln w="28575" cap="flat" cmpd="sng" algn="ctr">
            <a:solidFill>
              <a:schemeClr val="accent1">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t>納入仕様書管理（青）</a:t>
            </a:r>
          </a:p>
        </p:txBody>
      </p:sp>
      <p:sp>
        <p:nvSpPr>
          <p:cNvPr id="15" name="正方形/長方形 14">
            <a:extLst>
              <a:ext uri="{FF2B5EF4-FFF2-40B4-BE49-F238E27FC236}">
                <a16:creationId xmlns:a16="http://schemas.microsoft.com/office/drawing/2014/main" id="{9173EDB6-DF88-53A8-F4C9-432452D3984F}"/>
              </a:ext>
            </a:extLst>
          </p:cNvPr>
          <p:cNvSpPr/>
          <p:nvPr/>
        </p:nvSpPr>
        <p:spPr>
          <a:xfrm>
            <a:off x="2933206" y="3905807"/>
            <a:ext cx="914980" cy="2313923"/>
          </a:xfrm>
          <a:prstGeom prst="rect">
            <a:avLst/>
          </a:prstGeom>
          <a:solidFill>
            <a:schemeClr val="bg2">
              <a:lumMod val="9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en-US" altLang="ja-JP" sz="1400" err="1"/>
              <a:t>ToBe</a:t>
            </a:r>
            <a:endParaRPr kumimoji="1" lang="ja-JP" altLang="en-US" sz="1400"/>
          </a:p>
        </p:txBody>
      </p:sp>
      <p:sp>
        <p:nvSpPr>
          <p:cNvPr id="16" name="楕円 15">
            <a:extLst>
              <a:ext uri="{FF2B5EF4-FFF2-40B4-BE49-F238E27FC236}">
                <a16:creationId xmlns:a16="http://schemas.microsoft.com/office/drawing/2014/main" id="{243A56F9-0442-0EF1-3579-CA0B689D166F}"/>
              </a:ext>
            </a:extLst>
          </p:cNvPr>
          <p:cNvSpPr/>
          <p:nvPr/>
        </p:nvSpPr>
        <p:spPr>
          <a:xfrm>
            <a:off x="4208090" y="4745036"/>
            <a:ext cx="1298733" cy="1291144"/>
          </a:xfrm>
          <a:prstGeom prst="ellipse">
            <a:avLst/>
          </a:prstGeom>
          <a:solidFill>
            <a:srgbClr val="FFFF00">
              <a:alpha val="50196"/>
            </a:srgbClr>
          </a:solidFill>
          <a:ln w="28575" cap="flat" cmpd="sng" algn="ctr">
            <a:solidFill>
              <a:srgbClr val="FFC000"/>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t>新アプリ</a:t>
            </a:r>
          </a:p>
        </p:txBody>
      </p:sp>
      <p:cxnSp>
        <p:nvCxnSpPr>
          <p:cNvPr id="17" name="直線矢印コネクタ 16">
            <a:extLst>
              <a:ext uri="{FF2B5EF4-FFF2-40B4-BE49-F238E27FC236}">
                <a16:creationId xmlns:a16="http://schemas.microsoft.com/office/drawing/2014/main" id="{DD18E999-CF37-A461-9960-1314C0F35750}"/>
              </a:ext>
            </a:extLst>
          </p:cNvPr>
          <p:cNvCxnSpPr>
            <a:cxnSpLocks/>
          </p:cNvCxnSpPr>
          <p:nvPr/>
        </p:nvCxnSpPr>
        <p:spPr>
          <a:xfrm flipV="1">
            <a:off x="5427691" y="5082225"/>
            <a:ext cx="632295" cy="111349"/>
          </a:xfrm>
          <a:prstGeom prst="straightConnector1">
            <a:avLst/>
          </a:prstGeom>
          <a:ln w="6350" cap="flat" cmpd="sng" algn="ctr">
            <a:solidFill>
              <a:schemeClr val="tx1"/>
            </a:solidFill>
            <a:prstDash val="solid"/>
            <a:miter lim="800000"/>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5DFBA55E-3EE2-A808-6A7E-5E49F2553F25}"/>
              </a:ext>
            </a:extLst>
          </p:cNvPr>
          <p:cNvSpPr/>
          <p:nvPr/>
        </p:nvSpPr>
        <p:spPr>
          <a:xfrm>
            <a:off x="6073918" y="4897559"/>
            <a:ext cx="3184879" cy="369332"/>
          </a:xfrm>
          <a:prstGeom prst="rect">
            <a:avLst/>
          </a:prstGeom>
          <a:no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kumimoji="1" lang="ja-JP" altLang="en-US" sz="1200"/>
              <a:t>製品仕様書管理（黄）の機能</a:t>
            </a:r>
            <a:r>
              <a:rPr lang="ja-JP" altLang="en-US" sz="1200"/>
              <a:t>ベースとする</a:t>
            </a:r>
            <a:endParaRPr kumimoji="1" lang="ja-JP" altLang="en-US" sz="1200"/>
          </a:p>
        </p:txBody>
      </p:sp>
      <p:sp>
        <p:nvSpPr>
          <p:cNvPr id="19" name="正方形/長方形 18">
            <a:extLst>
              <a:ext uri="{FF2B5EF4-FFF2-40B4-BE49-F238E27FC236}">
                <a16:creationId xmlns:a16="http://schemas.microsoft.com/office/drawing/2014/main" id="{5AD1170F-B859-DAF2-B626-E9575BA82482}"/>
              </a:ext>
            </a:extLst>
          </p:cNvPr>
          <p:cNvSpPr/>
          <p:nvPr/>
        </p:nvSpPr>
        <p:spPr>
          <a:xfrm>
            <a:off x="6073918" y="5393915"/>
            <a:ext cx="3184879" cy="696503"/>
          </a:xfrm>
          <a:prstGeom prst="rect">
            <a:avLst/>
          </a:prstGeom>
          <a:no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kumimoji="1" lang="ja-JP" altLang="en-US" sz="1200"/>
              <a:t>ユーザー調整を通じで納入仕様書管理（青）の</a:t>
            </a:r>
            <a:r>
              <a:rPr lang="ja-JP" altLang="en-US" sz="1200"/>
              <a:t>要件取り込み済み</a:t>
            </a:r>
            <a:endParaRPr kumimoji="1" lang="en-US" altLang="ja-JP" sz="1200"/>
          </a:p>
        </p:txBody>
      </p:sp>
      <p:cxnSp>
        <p:nvCxnSpPr>
          <p:cNvPr id="20" name="直線矢印コネクタ 19">
            <a:extLst>
              <a:ext uri="{FF2B5EF4-FFF2-40B4-BE49-F238E27FC236}">
                <a16:creationId xmlns:a16="http://schemas.microsoft.com/office/drawing/2014/main" id="{4FEAB718-71CB-DF9C-6FB9-CB9AF09AF8FF}"/>
              </a:ext>
            </a:extLst>
          </p:cNvPr>
          <p:cNvCxnSpPr>
            <a:cxnSpLocks/>
            <a:endCxn id="19" idx="1"/>
          </p:cNvCxnSpPr>
          <p:nvPr/>
        </p:nvCxnSpPr>
        <p:spPr>
          <a:xfrm flipV="1">
            <a:off x="5506823" y="5742167"/>
            <a:ext cx="567095" cy="131069"/>
          </a:xfrm>
          <a:prstGeom prst="straightConnector1">
            <a:avLst/>
          </a:prstGeom>
          <a:ln w="6350" cap="flat" cmpd="sng" algn="ctr">
            <a:solidFill>
              <a:schemeClr val="tx1"/>
            </a:solidFill>
            <a:prstDash val="solid"/>
            <a:miter lim="800000"/>
            <a:headEnd type="oval" w="med" len="med"/>
            <a:tailEnd type="oval"/>
          </a:ln>
        </p:spPr>
        <p:style>
          <a:lnRef idx="1">
            <a:schemeClr val="accent1"/>
          </a:lnRef>
          <a:fillRef idx="0">
            <a:schemeClr val="accent1"/>
          </a:fillRef>
          <a:effectRef idx="0">
            <a:schemeClr val="accent1"/>
          </a:effectRef>
          <a:fontRef idx="minor">
            <a:schemeClr val="tx1"/>
          </a:fontRef>
        </p:style>
      </p:cxnSp>
      <p:sp>
        <p:nvSpPr>
          <p:cNvPr id="22" name="コンテンツ プレースホルダー 5">
            <a:extLst>
              <a:ext uri="{FF2B5EF4-FFF2-40B4-BE49-F238E27FC236}">
                <a16:creationId xmlns:a16="http://schemas.microsoft.com/office/drawing/2014/main" id="{F6C776B0-13B6-B7EF-785B-163A01F21805}"/>
              </a:ext>
            </a:extLst>
          </p:cNvPr>
          <p:cNvSpPr txBox="1">
            <a:spLocks/>
          </p:cNvSpPr>
          <p:nvPr/>
        </p:nvSpPr>
        <p:spPr>
          <a:xfrm>
            <a:off x="4079799" y="1777405"/>
            <a:ext cx="5178998" cy="1762500"/>
          </a:xfrm>
          <a:prstGeom prst="rect">
            <a:avLst/>
          </a:prstGeom>
          <a:ln w="9525" cap="flat" cmpd="sng" algn="ctr">
            <a:solidFill>
              <a:srgbClr val="53565A"/>
            </a:solidFill>
            <a:prstDash val="solid"/>
            <a:round/>
            <a:headEnd type="none" w="med" len="med"/>
            <a:tailEnd type="none" w="med" len="med"/>
          </a:ln>
        </p:spPr>
        <p:txBody>
          <a:bodyPr vert="horz" lIns="72000" tIns="72000" rIns="72000" bIns="72000" rtlCol="0" anchor="t" anchorCtr="0">
            <a:normAutofit/>
          </a:bodyPr>
          <a:lstStyle>
            <a:lvl1pPr marL="0" indent="0" algn="l" defTabSz="914400"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kumimoji="1" sz="20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kumimoji="1" sz="1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71450" indent="-171450">
              <a:buFont typeface="Wingdings" panose="05000000000000000000" pitchFamily="2" charset="2"/>
              <a:buChar char="Ø"/>
            </a:pPr>
            <a:r>
              <a:rPr lang="ja-JP" altLang="en-US" sz="1200">
                <a:latin typeface="+mn-ea"/>
              </a:rPr>
              <a:t>代表</a:t>
            </a:r>
            <a:r>
              <a:rPr lang="en-US" altLang="ja-JP" sz="1200">
                <a:latin typeface="+mn-ea"/>
              </a:rPr>
              <a:t>DB</a:t>
            </a:r>
            <a:r>
              <a:rPr lang="ja-JP" altLang="en-US" sz="1200">
                <a:latin typeface="+mn-ea"/>
              </a:rPr>
              <a:t>（運用単位）　黄：</a:t>
            </a:r>
            <a:r>
              <a:rPr lang="en-US" altLang="ja-JP" sz="1200">
                <a:latin typeface="+mn-ea"/>
              </a:rPr>
              <a:t>12DB</a:t>
            </a:r>
            <a:r>
              <a:rPr lang="ja-JP" altLang="en-US" sz="1200">
                <a:latin typeface="+mn-ea"/>
              </a:rPr>
              <a:t>、青：</a:t>
            </a:r>
            <a:r>
              <a:rPr lang="en-US" altLang="ja-JP" sz="1200">
                <a:latin typeface="+mn-ea"/>
              </a:rPr>
              <a:t>1DB</a:t>
            </a:r>
            <a:r>
              <a:rPr lang="ja-JP" altLang="en-US" sz="1200">
                <a:latin typeface="+mn-ea"/>
              </a:rPr>
              <a:t>、白：</a:t>
            </a:r>
            <a:r>
              <a:rPr lang="en-US" altLang="ja-JP" sz="1200">
                <a:latin typeface="+mn-ea"/>
              </a:rPr>
              <a:t>12DB</a:t>
            </a:r>
          </a:p>
          <a:p>
            <a:r>
              <a:rPr lang="en-US" altLang="ja-JP" sz="1000">
                <a:latin typeface="+mn-ea"/>
              </a:rPr>
              <a:t>※</a:t>
            </a:r>
            <a:r>
              <a:rPr lang="ja-JP" altLang="en-US" sz="1000">
                <a:latin typeface="+mn-ea"/>
              </a:rPr>
              <a:t>実</a:t>
            </a:r>
            <a:r>
              <a:rPr lang="en-US" altLang="ja-JP" sz="1000">
                <a:latin typeface="+mn-ea"/>
              </a:rPr>
              <a:t>DB</a:t>
            </a:r>
            <a:r>
              <a:rPr lang="ja-JP" altLang="en-US" sz="1000">
                <a:latin typeface="+mn-ea"/>
              </a:rPr>
              <a:t>数</a:t>
            </a:r>
            <a:r>
              <a:rPr lang="en-US" altLang="ja-JP" sz="1000">
                <a:latin typeface="+mn-ea"/>
              </a:rPr>
              <a:t>57DB</a:t>
            </a:r>
            <a:r>
              <a:rPr lang="ja-JP" altLang="en-US" sz="1000">
                <a:latin typeface="+mn-ea"/>
              </a:rPr>
              <a:t>（黄：</a:t>
            </a:r>
            <a:r>
              <a:rPr lang="en-US" altLang="ja-JP" sz="1000">
                <a:latin typeface="+mn-ea"/>
              </a:rPr>
              <a:t>33DB</a:t>
            </a:r>
            <a:r>
              <a:rPr lang="ja-JP" altLang="en-US" sz="1000">
                <a:latin typeface="+mn-ea"/>
              </a:rPr>
              <a:t>、青：</a:t>
            </a:r>
            <a:r>
              <a:rPr lang="en-US" altLang="ja-JP" sz="1000">
                <a:latin typeface="+mn-ea"/>
              </a:rPr>
              <a:t>12DB</a:t>
            </a:r>
            <a:r>
              <a:rPr lang="ja-JP" altLang="en-US" sz="1000">
                <a:latin typeface="+mn-ea"/>
              </a:rPr>
              <a:t>、白：</a:t>
            </a:r>
            <a:r>
              <a:rPr lang="en-US" altLang="ja-JP" sz="1000">
                <a:latin typeface="+mn-ea"/>
              </a:rPr>
              <a:t>12DB</a:t>
            </a:r>
            <a:r>
              <a:rPr lang="ja-JP" altLang="en-US" sz="1000">
                <a:latin typeface="+mn-ea"/>
              </a:rPr>
              <a:t>）</a:t>
            </a:r>
            <a:endParaRPr lang="en-US" altLang="ja-JP" sz="1200">
              <a:latin typeface="+mn-ea"/>
            </a:endParaRPr>
          </a:p>
        </p:txBody>
      </p:sp>
      <p:sp>
        <p:nvSpPr>
          <p:cNvPr id="23" name="コンテンツ プレースホルダー 5">
            <a:extLst>
              <a:ext uri="{FF2B5EF4-FFF2-40B4-BE49-F238E27FC236}">
                <a16:creationId xmlns:a16="http://schemas.microsoft.com/office/drawing/2014/main" id="{42242A84-F8D6-2031-0349-02FEEB3F34C1}"/>
              </a:ext>
            </a:extLst>
          </p:cNvPr>
          <p:cNvSpPr txBox="1">
            <a:spLocks/>
          </p:cNvSpPr>
          <p:nvPr/>
        </p:nvSpPr>
        <p:spPr>
          <a:xfrm>
            <a:off x="4079799" y="3905807"/>
            <a:ext cx="5178998" cy="2313923"/>
          </a:xfrm>
          <a:prstGeom prst="rect">
            <a:avLst/>
          </a:prstGeom>
          <a:ln w="9525" cap="flat" cmpd="sng" algn="ctr">
            <a:solidFill>
              <a:srgbClr val="53565A"/>
            </a:solidFill>
            <a:prstDash val="solid"/>
            <a:round/>
            <a:headEnd type="none" w="med" len="med"/>
            <a:tailEnd type="none" w="med" len="med"/>
          </a:ln>
        </p:spPr>
        <p:txBody>
          <a:bodyPr vert="horz" lIns="72000" tIns="72000" rIns="72000" bIns="72000" rtlCol="0" anchor="t" anchorCtr="0">
            <a:normAutofit/>
          </a:bodyPr>
          <a:lstStyle>
            <a:lvl1pPr marL="0" indent="0" algn="l" defTabSz="914400" rtl="0" eaLnBrk="1" latinLnBrk="0" hangingPunct="1">
              <a:spcBef>
                <a:spcPct val="20000"/>
              </a:spcBef>
              <a:buFont typeface="Arial" panose="020B0604020202020204" pitchFamily="34" charset="0"/>
              <a:buNone/>
              <a:defRPr kumimoji="1" sz="2400" kern="1200">
                <a:solidFill>
                  <a:schemeClr val="tx1"/>
                </a:solidFill>
                <a:latin typeface="+mn-lt"/>
                <a:ea typeface="+mn-ea"/>
                <a:cs typeface="+mn-cs"/>
              </a:defRPr>
            </a:lvl1pPr>
            <a:lvl2pPr marL="457200" indent="0" algn="l" defTabSz="914400" rtl="0" eaLnBrk="1" latinLnBrk="0" hangingPunct="1">
              <a:spcBef>
                <a:spcPct val="20000"/>
              </a:spcBef>
              <a:buFont typeface="Arial" panose="020B0604020202020204" pitchFamily="34" charset="0"/>
              <a:buNone/>
              <a:defRPr kumimoji="1" sz="2000" kern="1200">
                <a:solidFill>
                  <a:schemeClr val="tx1"/>
                </a:solidFill>
                <a:latin typeface="+mn-lt"/>
                <a:ea typeface="+mn-ea"/>
                <a:cs typeface="+mn-cs"/>
              </a:defRPr>
            </a:lvl2pPr>
            <a:lvl3pPr marL="914400" indent="0" algn="l" defTabSz="914400" rtl="0" eaLnBrk="1" latinLnBrk="0" hangingPunct="1">
              <a:spcBef>
                <a:spcPct val="20000"/>
              </a:spcBef>
              <a:buFont typeface="Arial" panose="020B0604020202020204" pitchFamily="34" charset="0"/>
              <a:buNone/>
              <a:defRPr kumimoji="1" sz="1800" kern="1200">
                <a:solidFill>
                  <a:schemeClr val="tx1"/>
                </a:solidFill>
                <a:latin typeface="+mn-lt"/>
                <a:ea typeface="+mn-ea"/>
                <a:cs typeface="+mn-cs"/>
              </a:defRPr>
            </a:lvl3pPr>
            <a:lvl4pPr marL="1371600" indent="0" algn="l" defTabSz="914400"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4pPr>
            <a:lvl5pPr marL="1828800" indent="0" algn="l" defTabSz="914400" rtl="0" eaLnBrk="1" latinLnBrk="0" hangingPunct="1">
              <a:spcBef>
                <a:spcPct val="20000"/>
              </a:spcBef>
              <a:buFont typeface="Arial" panose="020B0604020202020204" pitchFamily="34" charset="0"/>
              <a:buNone/>
              <a:defRPr kumimoji="1" sz="16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171450" indent="-171450">
              <a:buFont typeface="Wingdings" panose="05000000000000000000" pitchFamily="2" charset="2"/>
              <a:buChar char="Ø"/>
            </a:pPr>
            <a:r>
              <a:rPr lang="ja-JP" altLang="en-US" sz="1200">
                <a:latin typeface="+mn-ea"/>
              </a:rPr>
              <a:t>製品仕様書管理（黄）の要件をベースとした</a:t>
            </a:r>
            <a:endParaRPr lang="en-US" altLang="ja-JP" sz="1200">
              <a:latin typeface="+mn-ea"/>
            </a:endParaRPr>
          </a:p>
          <a:p>
            <a:pPr marL="171450" indent="-171450">
              <a:buFont typeface="Wingdings" panose="05000000000000000000" pitchFamily="2" charset="2"/>
              <a:buChar char="Ø"/>
            </a:pPr>
            <a:r>
              <a:rPr lang="ja-JP" altLang="en-US" sz="1200">
                <a:latin typeface="+mn-ea"/>
              </a:rPr>
              <a:t>納入仕様書（青）の要件のうち、黄にないものを取込可否判断した</a:t>
            </a:r>
            <a:endParaRPr lang="en-US" altLang="ja-JP" sz="1200">
              <a:latin typeface="+mn-ea"/>
            </a:endParaRPr>
          </a:p>
          <a:p>
            <a:r>
              <a:rPr lang="en-US" altLang="ja-JP" sz="1000">
                <a:latin typeface="+mn-ea"/>
              </a:rPr>
              <a:t>※</a:t>
            </a:r>
            <a:r>
              <a:rPr lang="ja-JP" altLang="en-US" sz="1000">
                <a:latin typeface="+mn-ea"/>
              </a:rPr>
              <a:t>個別（白）の要件は取込まず、新アプリに統合可能か判断いただいた</a:t>
            </a:r>
            <a:br>
              <a:rPr lang="en-US" altLang="ja-JP" sz="1000">
                <a:latin typeface="+mn-ea"/>
              </a:rPr>
            </a:br>
            <a:endParaRPr lang="ja-JP" altLang="en-US" sz="1100">
              <a:latin typeface="+mn-ea"/>
            </a:endParaRPr>
          </a:p>
        </p:txBody>
      </p:sp>
      <p:sp>
        <p:nvSpPr>
          <p:cNvPr id="24" name="二等辺三角形 23">
            <a:extLst>
              <a:ext uri="{FF2B5EF4-FFF2-40B4-BE49-F238E27FC236}">
                <a16:creationId xmlns:a16="http://schemas.microsoft.com/office/drawing/2014/main" id="{94C676EF-56EF-7137-93BD-6398E87F6035}"/>
              </a:ext>
            </a:extLst>
          </p:cNvPr>
          <p:cNvSpPr/>
          <p:nvPr/>
        </p:nvSpPr>
        <p:spPr>
          <a:xfrm rot="10800000">
            <a:off x="4079798" y="3638072"/>
            <a:ext cx="5178996" cy="140711"/>
          </a:xfrm>
          <a:prstGeom prst="triangle">
            <a:avLst/>
          </a:prstGeom>
          <a:solidFill>
            <a:schemeClr val="bg2">
              <a:lumMod val="9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endParaRPr lang="ja-JP" altLang="en-US" sz="1600"/>
          </a:p>
        </p:txBody>
      </p:sp>
    </p:spTree>
    <p:extLst>
      <p:ext uri="{BB962C8B-B14F-4D97-AF65-F5344CB8AC3E}">
        <p14:creationId xmlns:p14="http://schemas.microsoft.com/office/powerpoint/2010/main" val="27818429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 name="think-cell data - do not delete" hidden="1">
            <a:extLst>
              <a:ext uri="{FF2B5EF4-FFF2-40B4-BE49-F238E27FC236}">
                <a16:creationId xmlns:a16="http://schemas.microsoft.com/office/drawing/2014/main" id="{16CBF628-3CD0-EB74-A283-148D80FCCAEC}"/>
              </a:ext>
            </a:extLst>
          </p:cNvPr>
          <p:cNvGraphicFramePr>
            <a:graphicFrameLocks noChangeAspect="1"/>
          </p:cNvGraphicFramePr>
          <p:nvPr>
            <p:custDataLst>
              <p:tags r:id="rId1"/>
            </p:custDataLst>
            <p:extLst>
              <p:ext uri="{D42A27DB-BD31-4B8C-83A1-F6EECF244321}">
                <p14:modId xmlns:p14="http://schemas.microsoft.com/office/powerpoint/2010/main" val="9446625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639" imgH="639" progId="TCLayout.ActiveDocument.1">
                  <p:embed/>
                </p:oleObj>
              </mc:Choice>
              <mc:Fallback>
                <p:oleObj name="think-cellスライド" r:id="rId4" imgW="639" imgH="639" progId="TCLayout.ActiveDocument.1">
                  <p:embed/>
                  <p:pic>
                    <p:nvPicPr>
                      <p:cNvPr id="63" name="think-cell data - do not delete" hidden="1">
                        <a:extLst>
                          <a:ext uri="{FF2B5EF4-FFF2-40B4-BE49-F238E27FC236}">
                            <a16:creationId xmlns:a16="http://schemas.microsoft.com/office/drawing/2014/main" id="{16CBF628-3CD0-EB74-A283-148D80FCCAE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D0A05567-1794-E3B8-3784-68639EF3EA26}"/>
              </a:ext>
            </a:extLst>
          </p:cNvPr>
          <p:cNvSpPr>
            <a:spLocks noGrp="1"/>
          </p:cNvSpPr>
          <p:nvPr>
            <p:ph type="title"/>
          </p:nvPr>
        </p:nvSpPr>
        <p:spPr>
          <a:xfrm>
            <a:off x="414338" y="251379"/>
            <a:ext cx="9327072" cy="369332"/>
          </a:xfrm>
        </p:spPr>
        <p:txBody>
          <a:bodyPr vert="horz"/>
          <a:lstStyle/>
          <a:p>
            <a:r>
              <a:rPr lang="en-US" altLang="ja-JP"/>
              <a:t>2. </a:t>
            </a:r>
            <a:r>
              <a:rPr lang="ja-JP" altLang="en-US"/>
              <a:t>プロジェクト概要　</a:t>
            </a:r>
            <a:r>
              <a:rPr lang="en-US" altLang="ja-JP"/>
              <a:t>–</a:t>
            </a:r>
            <a:r>
              <a:rPr lang="ja-JP" altLang="en-US"/>
              <a:t>新アプリへの統合方針</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5AC5FCBC-F0CF-FA9F-8ACE-533CE20763E3}"/>
              </a:ext>
            </a:extLst>
          </p:cNvPr>
          <p:cNvSpPr>
            <a:spLocks noGrp="1"/>
          </p:cNvSpPr>
          <p:nvPr>
            <p:ph sz="quarter" idx="10"/>
          </p:nvPr>
        </p:nvSpPr>
        <p:spPr>
          <a:xfrm>
            <a:off x="414338" y="857251"/>
            <a:ext cx="11550650" cy="790480"/>
          </a:xfrm>
        </p:spPr>
        <p:txBody>
          <a:bodyPr/>
          <a:lstStyle/>
          <a:p>
            <a:pPr marL="0" indent="0">
              <a:buNone/>
            </a:pPr>
            <a:r>
              <a:rPr kumimoji="1" lang="ja-JP" altLang="en-US"/>
              <a:t>新アプリは、複数の</a:t>
            </a:r>
            <a:r>
              <a:rPr kumimoji="1" lang="en-US" altLang="ja-JP"/>
              <a:t>DB</a:t>
            </a:r>
            <a:r>
              <a:rPr kumimoji="1" lang="ja-JP" altLang="en-US"/>
              <a:t>に格納されたデータを一つのアプリケーションに格納する</a:t>
            </a:r>
            <a:endParaRPr kumimoji="1" lang="en-US" altLang="ja-JP"/>
          </a:p>
        </p:txBody>
      </p:sp>
      <p:sp>
        <p:nvSpPr>
          <p:cNvPr id="5" name="正方形/長方形 4">
            <a:extLst>
              <a:ext uri="{FF2B5EF4-FFF2-40B4-BE49-F238E27FC236}">
                <a16:creationId xmlns:a16="http://schemas.microsoft.com/office/drawing/2014/main" id="{33F7E1E0-63A8-753F-47CA-5DBB30BD11C6}"/>
              </a:ext>
            </a:extLst>
          </p:cNvPr>
          <p:cNvSpPr/>
          <p:nvPr/>
        </p:nvSpPr>
        <p:spPr>
          <a:xfrm>
            <a:off x="850016" y="2292769"/>
            <a:ext cx="4845905" cy="2082941"/>
          </a:xfrm>
          <a:prstGeom prst="rect">
            <a:avLst/>
          </a:prstGeom>
          <a:solidFill>
            <a:sysClr val="window" lastClr="FFFFFF">
              <a:lumMod val="95000"/>
            </a:sysClr>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lang="en-US" altLang="ja-JP" sz="1400"/>
              <a:t>3DB</a:t>
            </a:r>
            <a:r>
              <a:rPr lang="ja-JP" altLang="en-US" sz="1400"/>
              <a:t>で</a:t>
            </a:r>
            <a:r>
              <a:rPr lang="en-US" altLang="ja-JP" sz="1400"/>
              <a:t>1</a:t>
            </a:r>
            <a:r>
              <a:rPr lang="ja-JP" altLang="en-US" sz="1400"/>
              <a:t>セットとなる構成</a:t>
            </a:r>
            <a:endParaRPr kumimoji="0" lang="ja-JP" altLang="en-US" sz="1400" b="0" i="0" u="none" strike="noStrike" kern="0" cap="none" spc="0" normalizeH="0" baseline="0" noProof="0">
              <a:ln>
                <a:noFill/>
              </a:ln>
              <a:solidFill>
                <a:prstClr val="black"/>
              </a:solidFill>
              <a:effectLst/>
              <a:uLnTx/>
              <a:uFillTx/>
              <a:latin typeface="游ゴシック Medium 本文"/>
              <a:ea typeface="Yu Gothic UI"/>
            </a:endParaRPr>
          </a:p>
        </p:txBody>
      </p:sp>
      <p:grpSp>
        <p:nvGrpSpPr>
          <p:cNvPr id="11" name="グループ化 10">
            <a:extLst>
              <a:ext uri="{FF2B5EF4-FFF2-40B4-BE49-F238E27FC236}">
                <a16:creationId xmlns:a16="http://schemas.microsoft.com/office/drawing/2014/main" id="{295C294D-471A-8BB4-2C7B-00793F0759EA}"/>
              </a:ext>
            </a:extLst>
          </p:cNvPr>
          <p:cNvGrpSpPr/>
          <p:nvPr/>
        </p:nvGrpSpPr>
        <p:grpSpPr>
          <a:xfrm>
            <a:off x="2424523" y="2699899"/>
            <a:ext cx="2252232" cy="1201982"/>
            <a:chOff x="1794276" y="2499138"/>
            <a:chExt cx="3145562" cy="1466953"/>
          </a:xfrm>
        </p:grpSpPr>
        <p:sp>
          <p:nvSpPr>
            <p:cNvPr id="38" name="フローチャート: 磁気ディスク 37">
              <a:extLst>
                <a:ext uri="{FF2B5EF4-FFF2-40B4-BE49-F238E27FC236}">
                  <a16:creationId xmlns:a16="http://schemas.microsoft.com/office/drawing/2014/main" id="{F964E1D5-C986-AD48-9220-83ABC58997DA}"/>
                </a:ext>
              </a:extLst>
            </p:cNvPr>
            <p:cNvSpPr/>
            <p:nvPr/>
          </p:nvSpPr>
          <p:spPr>
            <a:xfrm>
              <a:off x="2881190" y="2499138"/>
              <a:ext cx="979148" cy="714078"/>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製品仕様書管理</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sp>
          <p:nvSpPr>
            <p:cNvPr id="12" name="フローチャート: 磁気ディスク 11">
              <a:extLst>
                <a:ext uri="{FF2B5EF4-FFF2-40B4-BE49-F238E27FC236}">
                  <a16:creationId xmlns:a16="http://schemas.microsoft.com/office/drawing/2014/main" id="{E493E86C-83C0-9CE2-12CE-C3CF40D6665A}"/>
                </a:ext>
              </a:extLst>
            </p:cNvPr>
            <p:cNvSpPr/>
            <p:nvPr/>
          </p:nvSpPr>
          <p:spPr>
            <a:xfrm>
              <a:off x="1794276" y="3194801"/>
              <a:ext cx="979148" cy="752875"/>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品質情報</a:t>
              </a:r>
              <a:r>
                <a:rPr kumimoji="0" lang="en-US" altLang="ja-JP" sz="800" b="0" i="0" u="none" strike="noStrike" kern="0" cap="none" spc="0" normalizeH="0" baseline="0" noProof="0">
                  <a:ln>
                    <a:noFill/>
                  </a:ln>
                  <a:solidFill>
                    <a:srgbClr val="000000"/>
                  </a:solidFill>
                  <a:effectLst/>
                  <a:uLnTx/>
                  <a:uFillTx/>
                  <a:latin typeface="游ゴシック Medium 本文"/>
                </a:rPr>
                <a:t>M 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sp>
          <p:nvSpPr>
            <p:cNvPr id="40" name="フローチャート: 磁気ディスク 39">
              <a:extLst>
                <a:ext uri="{FF2B5EF4-FFF2-40B4-BE49-F238E27FC236}">
                  <a16:creationId xmlns:a16="http://schemas.microsoft.com/office/drawing/2014/main" id="{3D87AB1F-4987-2A6A-22E4-6C675A9682D2}"/>
                </a:ext>
              </a:extLst>
            </p:cNvPr>
            <p:cNvSpPr/>
            <p:nvPr/>
          </p:nvSpPr>
          <p:spPr>
            <a:xfrm>
              <a:off x="3960690" y="3213216"/>
              <a:ext cx="979148" cy="752875"/>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関連文書</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cxnSp>
          <p:nvCxnSpPr>
            <p:cNvPr id="41" name="コネクタ: カギ線 40">
              <a:extLst>
                <a:ext uri="{FF2B5EF4-FFF2-40B4-BE49-F238E27FC236}">
                  <a16:creationId xmlns:a16="http://schemas.microsoft.com/office/drawing/2014/main" id="{22260760-CEEE-B1F6-E70B-B85F38D936F1}"/>
                </a:ext>
              </a:extLst>
            </p:cNvPr>
            <p:cNvCxnSpPr>
              <a:cxnSpLocks/>
              <a:stCxn id="12" idx="1"/>
              <a:endCxn id="38" idx="2"/>
            </p:cNvCxnSpPr>
            <p:nvPr/>
          </p:nvCxnSpPr>
          <p:spPr>
            <a:xfrm rot="5400000" flipH="1" flipV="1">
              <a:off x="2413208" y="2726819"/>
              <a:ext cx="338624" cy="597340"/>
            </a:xfrm>
            <a:prstGeom prst="bentConnector2">
              <a:avLst/>
            </a:prstGeom>
            <a:noFill/>
            <a:ln w="6350" cap="flat" cmpd="sng" algn="ctr">
              <a:solidFill>
                <a:srgbClr val="000000"/>
              </a:solidFill>
              <a:prstDash val="solid"/>
              <a:miter lim="800000"/>
              <a:headEnd type="triangle" w="med" len="med"/>
              <a:tailEnd type="triangle"/>
            </a:ln>
            <a:effectLst/>
          </p:spPr>
        </p:cxnSp>
        <p:cxnSp>
          <p:nvCxnSpPr>
            <p:cNvPr id="42" name="コネクタ: カギ線 41">
              <a:extLst>
                <a:ext uri="{FF2B5EF4-FFF2-40B4-BE49-F238E27FC236}">
                  <a16:creationId xmlns:a16="http://schemas.microsoft.com/office/drawing/2014/main" id="{8534F2CA-A4A6-0396-58F8-677B0432EB85}"/>
                </a:ext>
              </a:extLst>
            </p:cNvPr>
            <p:cNvCxnSpPr>
              <a:cxnSpLocks/>
              <a:stCxn id="40" idx="1"/>
              <a:endCxn id="38" idx="4"/>
            </p:cNvCxnSpPr>
            <p:nvPr/>
          </p:nvCxnSpPr>
          <p:spPr>
            <a:xfrm rot="16200000" flipV="1">
              <a:off x="3976782" y="2739734"/>
              <a:ext cx="357039" cy="589926"/>
            </a:xfrm>
            <a:prstGeom prst="bentConnector2">
              <a:avLst/>
            </a:prstGeom>
            <a:noFill/>
            <a:ln w="6350" cap="flat" cmpd="sng" algn="ctr">
              <a:solidFill>
                <a:srgbClr val="000000"/>
              </a:solidFill>
              <a:prstDash val="solid"/>
              <a:miter lim="800000"/>
              <a:headEnd type="triangle" w="med" len="med"/>
              <a:tailEnd type="triangle"/>
            </a:ln>
            <a:effectLst/>
          </p:spPr>
        </p:cxnSp>
      </p:grpSp>
      <p:sp>
        <p:nvSpPr>
          <p:cNvPr id="43" name="乗算記号 42">
            <a:extLst>
              <a:ext uri="{FF2B5EF4-FFF2-40B4-BE49-F238E27FC236}">
                <a16:creationId xmlns:a16="http://schemas.microsoft.com/office/drawing/2014/main" id="{0B5409A0-C2E4-CEBA-63C8-31F062B8A5EA}"/>
              </a:ext>
            </a:extLst>
          </p:cNvPr>
          <p:cNvSpPr/>
          <p:nvPr/>
        </p:nvSpPr>
        <p:spPr>
          <a:xfrm>
            <a:off x="4687641" y="3123631"/>
            <a:ext cx="339954" cy="292549"/>
          </a:xfrm>
          <a:prstGeom prst="mathMultiply">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Medium 本文"/>
              <a:ea typeface="Yu Gothic UI"/>
            </a:endParaRPr>
          </a:p>
        </p:txBody>
      </p:sp>
      <p:sp>
        <p:nvSpPr>
          <p:cNvPr id="44" name="正方形/長方形 43">
            <a:extLst>
              <a:ext uri="{FF2B5EF4-FFF2-40B4-BE49-F238E27FC236}">
                <a16:creationId xmlns:a16="http://schemas.microsoft.com/office/drawing/2014/main" id="{3B38CB76-5869-F698-D39B-8146F814FBF9}"/>
              </a:ext>
            </a:extLst>
          </p:cNvPr>
          <p:cNvSpPr/>
          <p:nvPr/>
        </p:nvSpPr>
        <p:spPr>
          <a:xfrm>
            <a:off x="5027595" y="3106866"/>
            <a:ext cx="536633" cy="326077"/>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prstClr val="black"/>
                </a:solidFill>
                <a:effectLst/>
                <a:uLnTx/>
                <a:uFillTx/>
                <a:latin typeface="游ゴシック Medium 本文"/>
                <a:ea typeface="Yu Gothic UI"/>
              </a:rPr>
              <a:t>11</a:t>
            </a:r>
            <a:r>
              <a:rPr kumimoji="0" lang="ja-JP" altLang="en-US" sz="1200" b="1" i="0" u="none" strike="noStrike" kern="0" cap="none" spc="0" normalizeH="0" baseline="0" noProof="0">
                <a:ln>
                  <a:noFill/>
                </a:ln>
                <a:solidFill>
                  <a:prstClr val="black"/>
                </a:solidFill>
                <a:effectLst/>
                <a:uLnTx/>
                <a:uFillTx/>
                <a:latin typeface="游ゴシック Medium 本文"/>
                <a:ea typeface="Yu Gothic UI"/>
              </a:rPr>
              <a:t>セット</a:t>
            </a:r>
          </a:p>
        </p:txBody>
      </p:sp>
      <p:sp>
        <p:nvSpPr>
          <p:cNvPr id="45" name="正方形/長方形 44">
            <a:extLst>
              <a:ext uri="{FF2B5EF4-FFF2-40B4-BE49-F238E27FC236}">
                <a16:creationId xmlns:a16="http://schemas.microsoft.com/office/drawing/2014/main" id="{DDA2F8E0-0EFD-F817-E3DE-36B432149972}"/>
              </a:ext>
            </a:extLst>
          </p:cNvPr>
          <p:cNvSpPr/>
          <p:nvPr/>
        </p:nvSpPr>
        <p:spPr>
          <a:xfrm>
            <a:off x="850016" y="4523680"/>
            <a:ext cx="4845905" cy="2082941"/>
          </a:xfrm>
          <a:prstGeom prst="rect">
            <a:avLst/>
          </a:prstGeom>
          <a:solidFill>
            <a:sysClr val="window" lastClr="FFFFFF">
              <a:lumMod val="95000"/>
            </a:sysClr>
          </a:solidFill>
          <a:ln w="25400" cap="flat" cmpd="sng" algn="ctr">
            <a:noFill/>
            <a:prstDash val="solid"/>
          </a:ln>
          <a:effectLst/>
        </p:spPr>
        <p:txBody>
          <a:bodyPr rtlCol="0" anchor="t"/>
          <a:lstStyle/>
          <a:p>
            <a:r>
              <a:rPr lang="ja-JP" altLang="en-US" sz="1400"/>
              <a:t>納入仕様書管理</a:t>
            </a:r>
            <a:r>
              <a:rPr lang="en-US" altLang="ja-JP" sz="1400"/>
              <a:t>1DB</a:t>
            </a:r>
            <a:r>
              <a:rPr lang="ja-JP" altLang="en-US" sz="1400"/>
              <a:t>を複数の事業部で利用する構成</a:t>
            </a:r>
          </a:p>
        </p:txBody>
      </p:sp>
      <p:sp>
        <p:nvSpPr>
          <p:cNvPr id="47" name="フローチャート: 磁気ディスク 46">
            <a:extLst>
              <a:ext uri="{FF2B5EF4-FFF2-40B4-BE49-F238E27FC236}">
                <a16:creationId xmlns:a16="http://schemas.microsoft.com/office/drawing/2014/main" id="{7ED6F529-F436-ADC7-CA68-EA52C37AB813}"/>
              </a:ext>
            </a:extLst>
          </p:cNvPr>
          <p:cNvSpPr/>
          <p:nvPr/>
        </p:nvSpPr>
        <p:spPr>
          <a:xfrm>
            <a:off x="3729845" y="5193226"/>
            <a:ext cx="701073" cy="585096"/>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納入仕様書管理</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sp>
        <p:nvSpPr>
          <p:cNvPr id="16" name="フローチャート: 磁気ディスク 15">
            <a:extLst>
              <a:ext uri="{FF2B5EF4-FFF2-40B4-BE49-F238E27FC236}">
                <a16:creationId xmlns:a16="http://schemas.microsoft.com/office/drawing/2014/main" id="{4EDA646F-D4F7-3AF7-D4FA-862CE6631701}"/>
              </a:ext>
            </a:extLst>
          </p:cNvPr>
          <p:cNvSpPr/>
          <p:nvPr/>
        </p:nvSpPr>
        <p:spPr>
          <a:xfrm>
            <a:off x="2440183" y="5897569"/>
            <a:ext cx="701073" cy="484197"/>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品質情報</a:t>
            </a:r>
            <a:r>
              <a:rPr kumimoji="0" lang="en-US" altLang="ja-JP" sz="800" b="0" i="0" u="none" strike="noStrike" kern="0" cap="none" spc="0" normalizeH="0" baseline="0" noProof="0">
                <a:ln>
                  <a:noFill/>
                </a:ln>
                <a:solidFill>
                  <a:srgbClr val="000000"/>
                </a:solidFill>
                <a:effectLst/>
                <a:uLnTx/>
                <a:uFillTx/>
                <a:latin typeface="游ゴシック Medium 本文"/>
              </a:rPr>
              <a:t>M 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sp>
        <p:nvSpPr>
          <p:cNvPr id="49" name="フローチャート: 磁気ディスク 48">
            <a:extLst>
              <a:ext uri="{FF2B5EF4-FFF2-40B4-BE49-F238E27FC236}">
                <a16:creationId xmlns:a16="http://schemas.microsoft.com/office/drawing/2014/main" id="{3BF8E160-E2B6-3262-9D8C-BEA7DDC11C6E}"/>
              </a:ext>
            </a:extLst>
          </p:cNvPr>
          <p:cNvSpPr/>
          <p:nvPr/>
        </p:nvSpPr>
        <p:spPr>
          <a:xfrm>
            <a:off x="3186795" y="5912658"/>
            <a:ext cx="701073" cy="484197"/>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関連文書</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cxnSp>
        <p:nvCxnSpPr>
          <p:cNvPr id="50" name="コネクタ: カギ線 49">
            <a:extLst>
              <a:ext uri="{FF2B5EF4-FFF2-40B4-BE49-F238E27FC236}">
                <a16:creationId xmlns:a16="http://schemas.microsoft.com/office/drawing/2014/main" id="{7C41444C-38BE-9139-E4CE-819C5CF330F5}"/>
              </a:ext>
            </a:extLst>
          </p:cNvPr>
          <p:cNvCxnSpPr>
            <a:cxnSpLocks/>
            <a:stCxn id="16" idx="1"/>
            <a:endCxn id="47" idx="2"/>
          </p:cNvCxnSpPr>
          <p:nvPr/>
        </p:nvCxnSpPr>
        <p:spPr>
          <a:xfrm rot="5400000" flipH="1" flipV="1">
            <a:off x="3054385" y="5222110"/>
            <a:ext cx="411795" cy="939125"/>
          </a:xfrm>
          <a:prstGeom prst="bentConnector2">
            <a:avLst/>
          </a:prstGeom>
          <a:noFill/>
          <a:ln w="6350" cap="flat" cmpd="sng" algn="ctr">
            <a:solidFill>
              <a:srgbClr val="000000"/>
            </a:solidFill>
            <a:prstDash val="solid"/>
            <a:miter lim="800000"/>
            <a:headEnd type="triangle" w="med" len="med"/>
            <a:tailEnd type="triangle"/>
          </a:ln>
          <a:effectLst/>
        </p:spPr>
      </p:cxnSp>
      <p:cxnSp>
        <p:nvCxnSpPr>
          <p:cNvPr id="21" name="コネクタ: カギ線 20">
            <a:extLst>
              <a:ext uri="{FF2B5EF4-FFF2-40B4-BE49-F238E27FC236}">
                <a16:creationId xmlns:a16="http://schemas.microsoft.com/office/drawing/2014/main" id="{58779764-8F02-2466-AC43-910B892614F6}"/>
              </a:ext>
            </a:extLst>
          </p:cNvPr>
          <p:cNvCxnSpPr>
            <a:cxnSpLocks/>
            <a:stCxn id="49" idx="1"/>
            <a:endCxn id="47" idx="2"/>
          </p:cNvCxnSpPr>
          <p:nvPr/>
        </p:nvCxnSpPr>
        <p:spPr>
          <a:xfrm rot="5400000" flipH="1" flipV="1">
            <a:off x="3420146" y="5602960"/>
            <a:ext cx="426884" cy="192513"/>
          </a:xfrm>
          <a:prstGeom prst="bentConnector2">
            <a:avLst/>
          </a:prstGeom>
          <a:noFill/>
          <a:ln w="6350" cap="flat" cmpd="sng" algn="ctr">
            <a:solidFill>
              <a:srgbClr val="000000"/>
            </a:solidFill>
            <a:prstDash val="solid"/>
            <a:miter lim="800000"/>
            <a:headEnd type="triangle" w="med" len="med"/>
            <a:tailEnd type="triangle"/>
          </a:ln>
          <a:effectLst/>
        </p:spPr>
      </p:cxnSp>
      <p:sp>
        <p:nvSpPr>
          <p:cNvPr id="52" name="フローチャート: 磁気ディスク 51">
            <a:extLst>
              <a:ext uri="{FF2B5EF4-FFF2-40B4-BE49-F238E27FC236}">
                <a16:creationId xmlns:a16="http://schemas.microsoft.com/office/drawing/2014/main" id="{B29CBE74-00AD-4C7A-31A2-0F3E0B0521DD}"/>
              </a:ext>
            </a:extLst>
          </p:cNvPr>
          <p:cNvSpPr/>
          <p:nvPr/>
        </p:nvSpPr>
        <p:spPr>
          <a:xfrm>
            <a:off x="4198504" y="5924131"/>
            <a:ext cx="701073" cy="484197"/>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品質情報</a:t>
            </a:r>
            <a:r>
              <a:rPr kumimoji="0" lang="en-US" altLang="ja-JP" sz="800" b="0" i="0" u="none" strike="noStrike" kern="0" cap="none" spc="0" normalizeH="0" baseline="0" noProof="0">
                <a:ln>
                  <a:noFill/>
                </a:ln>
                <a:solidFill>
                  <a:srgbClr val="000000"/>
                </a:solidFill>
                <a:effectLst/>
                <a:uLnTx/>
                <a:uFillTx/>
                <a:latin typeface="游ゴシック Medium 本文"/>
              </a:rPr>
              <a:t>M 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sp>
        <p:nvSpPr>
          <p:cNvPr id="22" name="フローチャート: 磁気ディスク 21">
            <a:extLst>
              <a:ext uri="{FF2B5EF4-FFF2-40B4-BE49-F238E27FC236}">
                <a16:creationId xmlns:a16="http://schemas.microsoft.com/office/drawing/2014/main" id="{60D64C8E-93B3-1CC6-B5C7-14F82BD95896}"/>
              </a:ext>
            </a:extLst>
          </p:cNvPr>
          <p:cNvSpPr/>
          <p:nvPr/>
        </p:nvSpPr>
        <p:spPr>
          <a:xfrm>
            <a:off x="4945116" y="5939220"/>
            <a:ext cx="701073" cy="484197"/>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関連文書</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cxnSp>
        <p:nvCxnSpPr>
          <p:cNvPr id="23" name="コネクタ: カギ線 22">
            <a:extLst>
              <a:ext uri="{FF2B5EF4-FFF2-40B4-BE49-F238E27FC236}">
                <a16:creationId xmlns:a16="http://schemas.microsoft.com/office/drawing/2014/main" id="{DE77AD09-F94A-9659-E943-4F9EF917AE27}"/>
              </a:ext>
            </a:extLst>
          </p:cNvPr>
          <p:cNvCxnSpPr>
            <a:cxnSpLocks/>
            <a:stCxn id="52" idx="1"/>
            <a:endCxn id="47" idx="4"/>
          </p:cNvCxnSpPr>
          <p:nvPr/>
        </p:nvCxnSpPr>
        <p:spPr>
          <a:xfrm rot="16200000" flipV="1">
            <a:off x="4270802" y="5645891"/>
            <a:ext cx="438357" cy="118123"/>
          </a:xfrm>
          <a:prstGeom prst="bentConnector2">
            <a:avLst/>
          </a:prstGeom>
          <a:noFill/>
          <a:ln w="6350" cap="flat" cmpd="sng" algn="ctr">
            <a:solidFill>
              <a:srgbClr val="000000"/>
            </a:solidFill>
            <a:prstDash val="solid"/>
            <a:miter lim="800000"/>
            <a:headEnd type="triangle" w="med" len="med"/>
            <a:tailEnd type="triangle"/>
          </a:ln>
          <a:effectLst/>
        </p:spPr>
      </p:cxnSp>
      <p:cxnSp>
        <p:nvCxnSpPr>
          <p:cNvPr id="55" name="コネクタ: カギ線 54">
            <a:extLst>
              <a:ext uri="{FF2B5EF4-FFF2-40B4-BE49-F238E27FC236}">
                <a16:creationId xmlns:a16="http://schemas.microsoft.com/office/drawing/2014/main" id="{B66FE85E-A3D0-A8CB-C357-5434D0204B57}"/>
              </a:ext>
            </a:extLst>
          </p:cNvPr>
          <p:cNvCxnSpPr>
            <a:cxnSpLocks/>
            <a:stCxn id="22" idx="1"/>
            <a:endCxn id="47" idx="4"/>
          </p:cNvCxnSpPr>
          <p:nvPr/>
        </p:nvCxnSpPr>
        <p:spPr>
          <a:xfrm rot="16200000" flipV="1">
            <a:off x="4636563" y="5280129"/>
            <a:ext cx="453446" cy="864735"/>
          </a:xfrm>
          <a:prstGeom prst="bentConnector2">
            <a:avLst/>
          </a:prstGeom>
          <a:noFill/>
          <a:ln w="6350" cap="flat" cmpd="sng" algn="ctr">
            <a:solidFill>
              <a:srgbClr val="000000"/>
            </a:solidFill>
            <a:prstDash val="solid"/>
            <a:miter lim="800000"/>
            <a:headEnd type="triangle" w="med" len="med"/>
            <a:tailEnd type="triangle"/>
          </a:ln>
          <a:effectLst/>
        </p:spPr>
      </p:cxnSp>
      <p:sp>
        <p:nvSpPr>
          <p:cNvPr id="24" name="正方形/長方形 23">
            <a:extLst>
              <a:ext uri="{FF2B5EF4-FFF2-40B4-BE49-F238E27FC236}">
                <a16:creationId xmlns:a16="http://schemas.microsoft.com/office/drawing/2014/main" id="{34982B47-73BE-E3C4-94AE-DAA37BA6B11C}"/>
              </a:ext>
            </a:extLst>
          </p:cNvPr>
          <p:cNvSpPr/>
          <p:nvPr/>
        </p:nvSpPr>
        <p:spPr>
          <a:xfrm>
            <a:off x="2394645" y="5805866"/>
            <a:ext cx="1521414" cy="628741"/>
          </a:xfrm>
          <a:prstGeom prst="rect">
            <a:avLst/>
          </a:prstGeom>
          <a:noFill/>
          <a:ln w="19050" cap="flat" cmpd="sng" algn="ctr">
            <a:solidFill>
              <a:srgbClr val="00B0F0"/>
            </a:solidFill>
            <a:prstDash val="dash"/>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prstClr val="black"/>
              </a:solidFill>
              <a:effectLst/>
              <a:uLnTx/>
              <a:uFillTx/>
              <a:latin typeface="游ゴシック Medium 本文"/>
              <a:ea typeface="Yu Gothic UI"/>
            </a:endParaRPr>
          </a:p>
        </p:txBody>
      </p:sp>
      <p:sp>
        <p:nvSpPr>
          <p:cNvPr id="1024" name="正方形/長方形 1023">
            <a:extLst>
              <a:ext uri="{FF2B5EF4-FFF2-40B4-BE49-F238E27FC236}">
                <a16:creationId xmlns:a16="http://schemas.microsoft.com/office/drawing/2014/main" id="{B8AD5350-C9A7-8392-D44A-453E8BFEB5C0}"/>
              </a:ext>
            </a:extLst>
          </p:cNvPr>
          <p:cNvSpPr/>
          <p:nvPr/>
        </p:nvSpPr>
        <p:spPr>
          <a:xfrm>
            <a:off x="2365539" y="2695739"/>
            <a:ext cx="2341152" cy="1271866"/>
          </a:xfrm>
          <a:prstGeom prst="rect">
            <a:avLst/>
          </a:prstGeom>
          <a:noFill/>
          <a:ln w="19050" cap="flat" cmpd="sng" algn="ctr">
            <a:solidFill>
              <a:srgbClr val="00B0F0"/>
            </a:solidFill>
            <a:prstDash val="dash"/>
            <a:miter lim="800000"/>
            <a:headEnd type="none" w="med" len="med"/>
            <a:tailEnd type="none" w="med" len="med"/>
          </a:ln>
          <a:effectLst/>
        </p:spPr>
        <p:txBody>
          <a:bodyPr lIns="72000" tIns="72000" rIns="72000" bIns="72000" rtlCol="0" anchor="t" anchorCtr="0"/>
          <a:lstStyle/>
          <a:p>
            <a:pPr marL="171450" marR="0" lvl="0" indent="-171450" defTabSz="91440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ja-JP" altLang="en-US" sz="1200" b="0" i="0" u="none" strike="noStrike" kern="0" cap="none" spc="0" normalizeH="0" baseline="0" noProof="0">
              <a:ln>
                <a:noFill/>
              </a:ln>
              <a:solidFill>
                <a:prstClr val="black"/>
              </a:solidFill>
              <a:effectLst/>
              <a:uLnTx/>
              <a:uFillTx/>
              <a:latin typeface="游ゴシック Medium 本文"/>
              <a:ea typeface="Yu Gothic UI"/>
            </a:endParaRPr>
          </a:p>
        </p:txBody>
      </p:sp>
      <p:sp>
        <p:nvSpPr>
          <p:cNvPr id="25" name="正方形/長方形 24">
            <a:extLst>
              <a:ext uri="{FF2B5EF4-FFF2-40B4-BE49-F238E27FC236}">
                <a16:creationId xmlns:a16="http://schemas.microsoft.com/office/drawing/2014/main" id="{4D739AC8-552C-E825-B9E6-E2868EA05986}"/>
              </a:ext>
            </a:extLst>
          </p:cNvPr>
          <p:cNvSpPr/>
          <p:nvPr/>
        </p:nvSpPr>
        <p:spPr>
          <a:xfrm>
            <a:off x="3705738" y="6366551"/>
            <a:ext cx="701073" cy="326077"/>
          </a:xfrm>
          <a:prstGeom prst="rect">
            <a:avLst/>
          </a:prstGeom>
          <a:no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ja-JP" sz="1200" b="1" i="0" u="none" strike="noStrike" kern="0" cap="none" spc="0" normalizeH="0" baseline="0" noProof="0">
                <a:ln>
                  <a:noFill/>
                </a:ln>
                <a:solidFill>
                  <a:prstClr val="black"/>
                </a:solidFill>
                <a:effectLst/>
                <a:uLnTx/>
                <a:uFillTx/>
                <a:latin typeface="游ゴシック Medium 本文"/>
                <a:ea typeface="Yu Gothic UI"/>
              </a:rPr>
              <a:t>5</a:t>
            </a:r>
            <a:r>
              <a:rPr kumimoji="0" lang="ja-JP" altLang="en-US" sz="1200" b="1" i="0" u="none" strike="noStrike" kern="0" cap="none" spc="0" normalizeH="0" baseline="0" noProof="0">
                <a:ln>
                  <a:noFill/>
                </a:ln>
                <a:solidFill>
                  <a:prstClr val="black"/>
                </a:solidFill>
                <a:effectLst/>
                <a:uLnTx/>
                <a:uFillTx/>
                <a:latin typeface="游ゴシック Medium 本文"/>
                <a:ea typeface="Yu Gothic UI"/>
              </a:rPr>
              <a:t>セット</a:t>
            </a:r>
          </a:p>
        </p:txBody>
      </p:sp>
      <p:sp>
        <p:nvSpPr>
          <p:cNvPr id="26" name="フローチャート: 磁気ディスク 25">
            <a:extLst>
              <a:ext uri="{FF2B5EF4-FFF2-40B4-BE49-F238E27FC236}">
                <a16:creationId xmlns:a16="http://schemas.microsoft.com/office/drawing/2014/main" id="{DD801FB6-7C91-F4DD-75F8-15B0CBF540DC}"/>
              </a:ext>
            </a:extLst>
          </p:cNvPr>
          <p:cNvSpPr/>
          <p:nvPr/>
        </p:nvSpPr>
        <p:spPr>
          <a:xfrm>
            <a:off x="4549040" y="4798467"/>
            <a:ext cx="701073" cy="539336"/>
          </a:xfrm>
          <a:prstGeom prst="flowChartMagneticDisk">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800" b="0" i="0" u="none" strike="noStrike" kern="0" cap="none" spc="0" normalizeH="0" baseline="0" noProof="0">
                <a:ln>
                  <a:noFill/>
                </a:ln>
                <a:solidFill>
                  <a:srgbClr val="000000"/>
                </a:solidFill>
                <a:effectLst/>
                <a:uLnTx/>
                <a:uFillTx/>
                <a:latin typeface="游ゴシック Medium 本文"/>
              </a:rPr>
              <a:t>アーカイブ</a:t>
            </a:r>
            <a:r>
              <a:rPr kumimoji="0" lang="en-US" altLang="ja-JP" sz="800" b="0" i="0" u="none" strike="noStrike" kern="0" cap="none" spc="0" normalizeH="0" baseline="0" noProof="0">
                <a:ln>
                  <a:noFill/>
                </a:ln>
                <a:solidFill>
                  <a:srgbClr val="000000"/>
                </a:solidFill>
                <a:effectLst/>
                <a:uLnTx/>
                <a:uFillTx/>
                <a:latin typeface="游ゴシック Medium 本文"/>
              </a:rPr>
              <a:t>DB</a:t>
            </a:r>
            <a:endParaRPr kumimoji="0" lang="ja-JP" altLang="en-US" sz="800" b="0" i="0" u="none" strike="noStrike" kern="0" cap="none" spc="0" normalizeH="0" baseline="0" noProof="0">
              <a:ln>
                <a:noFill/>
              </a:ln>
              <a:solidFill>
                <a:srgbClr val="000000"/>
              </a:solidFill>
              <a:effectLst/>
              <a:uLnTx/>
              <a:uFillTx/>
              <a:latin typeface="游ゴシック Medium 本文"/>
            </a:endParaRPr>
          </a:p>
        </p:txBody>
      </p:sp>
      <p:cxnSp>
        <p:nvCxnSpPr>
          <p:cNvPr id="59" name="コネクタ: カギ線 58">
            <a:extLst>
              <a:ext uri="{FF2B5EF4-FFF2-40B4-BE49-F238E27FC236}">
                <a16:creationId xmlns:a16="http://schemas.microsoft.com/office/drawing/2014/main" id="{4C5E6883-A110-FFD2-CF9A-340137748A43}"/>
              </a:ext>
            </a:extLst>
          </p:cNvPr>
          <p:cNvCxnSpPr>
            <a:cxnSpLocks/>
            <a:stCxn id="47" idx="1"/>
            <a:endCxn id="26" idx="2"/>
          </p:cNvCxnSpPr>
          <p:nvPr/>
        </p:nvCxnSpPr>
        <p:spPr>
          <a:xfrm rot="5400000" flipH="1" flipV="1">
            <a:off x="4252166" y="4896352"/>
            <a:ext cx="125091" cy="468658"/>
          </a:xfrm>
          <a:prstGeom prst="bentConnector2">
            <a:avLst/>
          </a:prstGeom>
          <a:noFill/>
          <a:ln w="6350" cap="flat" cmpd="sng" algn="ctr">
            <a:solidFill>
              <a:srgbClr val="000000"/>
            </a:solidFill>
            <a:prstDash val="solid"/>
            <a:miter lim="800000"/>
            <a:headEnd type="triangle" w="med" len="med"/>
            <a:tailEnd type="triangle"/>
          </a:ln>
          <a:effectLst/>
        </p:spPr>
      </p:cxnSp>
      <p:sp>
        <p:nvSpPr>
          <p:cNvPr id="60" name="乗算記号 59">
            <a:extLst>
              <a:ext uri="{FF2B5EF4-FFF2-40B4-BE49-F238E27FC236}">
                <a16:creationId xmlns:a16="http://schemas.microsoft.com/office/drawing/2014/main" id="{FDA0A5FE-48E0-CEAF-BA7B-4E8B2C4EA91B}"/>
              </a:ext>
            </a:extLst>
          </p:cNvPr>
          <p:cNvSpPr/>
          <p:nvPr/>
        </p:nvSpPr>
        <p:spPr>
          <a:xfrm>
            <a:off x="3507570" y="6377740"/>
            <a:ext cx="339954" cy="292549"/>
          </a:xfrm>
          <a:prstGeom prst="mathMultiply">
            <a:avLst/>
          </a:prstGeom>
          <a:solidFill>
            <a:sysClr val="window" lastClr="FFFFFF">
              <a:lumMod val="85000"/>
            </a:sysClr>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ja-JP" altLang="en-US" sz="1800" b="0" i="0" u="none" strike="noStrike" kern="0" cap="none" spc="0" normalizeH="0" baseline="0" noProof="0">
              <a:ln>
                <a:noFill/>
              </a:ln>
              <a:solidFill>
                <a:prstClr val="black"/>
              </a:solidFill>
              <a:effectLst/>
              <a:uLnTx/>
              <a:uFillTx/>
              <a:latin typeface="游ゴシック Medium 本文"/>
              <a:ea typeface="Yu Gothic UI"/>
            </a:endParaRPr>
          </a:p>
        </p:txBody>
      </p:sp>
      <p:sp>
        <p:nvSpPr>
          <p:cNvPr id="28" name="楕円 27">
            <a:extLst>
              <a:ext uri="{FF2B5EF4-FFF2-40B4-BE49-F238E27FC236}">
                <a16:creationId xmlns:a16="http://schemas.microsoft.com/office/drawing/2014/main" id="{4179D515-9077-AA45-2C64-C3B799DE6E91}"/>
              </a:ext>
            </a:extLst>
          </p:cNvPr>
          <p:cNvSpPr/>
          <p:nvPr/>
        </p:nvSpPr>
        <p:spPr>
          <a:xfrm>
            <a:off x="959550" y="2761512"/>
            <a:ext cx="1152188" cy="1145455"/>
          </a:xfrm>
          <a:prstGeom prst="ellipse">
            <a:avLst/>
          </a:prstGeom>
          <a:solidFill>
            <a:srgbClr val="FFFF00">
              <a:alpha val="50196"/>
            </a:srgbClr>
          </a:solidFill>
          <a:ln w="28575" cap="flat" cmpd="sng" algn="ctr">
            <a:solidFill>
              <a:srgbClr val="FFC000"/>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latin typeface="游ゴシック Medium 本文"/>
              </a:rPr>
              <a:t>製品仕様書管理</a:t>
            </a:r>
            <a:endParaRPr kumimoji="1" lang="en-US" altLang="ja-JP" sz="1200">
              <a:latin typeface="游ゴシック Medium 本文"/>
            </a:endParaRPr>
          </a:p>
          <a:p>
            <a:pPr algn="ctr"/>
            <a:r>
              <a:rPr lang="ja-JP" altLang="en-US" sz="1200">
                <a:latin typeface="游ゴシック Medium 本文"/>
              </a:rPr>
              <a:t>（黄）</a:t>
            </a:r>
            <a:endParaRPr kumimoji="1" lang="ja-JP" altLang="en-US" sz="1200">
              <a:latin typeface="游ゴシック Medium 本文"/>
            </a:endParaRPr>
          </a:p>
        </p:txBody>
      </p:sp>
      <p:sp>
        <p:nvSpPr>
          <p:cNvPr id="32" name="楕円 31">
            <a:extLst>
              <a:ext uri="{FF2B5EF4-FFF2-40B4-BE49-F238E27FC236}">
                <a16:creationId xmlns:a16="http://schemas.microsoft.com/office/drawing/2014/main" id="{2011BB2F-2F6F-E45B-E923-9F50ECD462AC}"/>
              </a:ext>
            </a:extLst>
          </p:cNvPr>
          <p:cNvSpPr/>
          <p:nvPr/>
        </p:nvSpPr>
        <p:spPr>
          <a:xfrm>
            <a:off x="1003377" y="5238189"/>
            <a:ext cx="1152188" cy="1145455"/>
          </a:xfrm>
          <a:prstGeom prst="ellipse">
            <a:avLst/>
          </a:prstGeom>
          <a:solidFill>
            <a:srgbClr val="005BAB">
              <a:alpha val="50196"/>
            </a:srgbClr>
          </a:solidFill>
          <a:ln w="28575" cap="flat" cmpd="sng" algn="ctr">
            <a:solidFill>
              <a:schemeClr val="accent1">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r>
              <a:rPr kumimoji="1" lang="ja-JP" altLang="en-US" sz="1200">
                <a:latin typeface="游ゴシック Medium 本文"/>
              </a:rPr>
              <a:t>納入仕様書管理（青）</a:t>
            </a:r>
          </a:p>
        </p:txBody>
      </p:sp>
      <p:sp>
        <p:nvSpPr>
          <p:cNvPr id="1025" name="矢印: 右 1024">
            <a:extLst>
              <a:ext uri="{FF2B5EF4-FFF2-40B4-BE49-F238E27FC236}">
                <a16:creationId xmlns:a16="http://schemas.microsoft.com/office/drawing/2014/main" id="{A9CD3A6D-F025-2F09-3A0F-1E8CCACC5787}"/>
              </a:ext>
            </a:extLst>
          </p:cNvPr>
          <p:cNvSpPr/>
          <p:nvPr/>
        </p:nvSpPr>
        <p:spPr>
          <a:xfrm>
            <a:off x="6046458" y="3919585"/>
            <a:ext cx="319431" cy="1058159"/>
          </a:xfrm>
          <a:prstGeom prst="rightArrow">
            <a:avLst>
              <a:gd name="adj1" fmla="val 50000"/>
              <a:gd name="adj2" fmla="val 1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游ゴシック Medium 本文"/>
            </a:endParaRPr>
          </a:p>
        </p:txBody>
      </p:sp>
      <p:sp>
        <p:nvSpPr>
          <p:cNvPr id="1026" name="正方形/長方形 1025">
            <a:extLst>
              <a:ext uri="{FF2B5EF4-FFF2-40B4-BE49-F238E27FC236}">
                <a16:creationId xmlns:a16="http://schemas.microsoft.com/office/drawing/2014/main" id="{EC8AD51C-9BB8-A5BE-A768-563775EB5F3F}"/>
              </a:ext>
            </a:extLst>
          </p:cNvPr>
          <p:cNvSpPr/>
          <p:nvPr/>
        </p:nvSpPr>
        <p:spPr>
          <a:xfrm>
            <a:off x="6616962" y="2292769"/>
            <a:ext cx="4911423" cy="4313852"/>
          </a:xfrm>
          <a:prstGeom prst="rect">
            <a:avLst/>
          </a:prstGeom>
          <a:solidFill>
            <a:sysClr val="window" lastClr="FFFFFF">
              <a:lumMod val="95000"/>
            </a:sysClr>
          </a:solidFill>
          <a:ln w="25400" cap="flat" cmpd="sng" algn="ctr">
            <a:no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ja-JP" sz="1400" kern="0">
                <a:solidFill>
                  <a:prstClr val="black"/>
                </a:solidFill>
                <a:latin typeface="游ゴシック Medium 本文"/>
                <a:ea typeface="Yu Gothic UI"/>
              </a:rPr>
              <a:t>1</a:t>
            </a:r>
            <a:r>
              <a:rPr kumimoji="0" lang="ja-JP" altLang="en-US" sz="1400" kern="0">
                <a:solidFill>
                  <a:prstClr val="black"/>
                </a:solidFill>
                <a:latin typeface="游ゴシック Medium 本文"/>
                <a:ea typeface="Yu Gothic UI"/>
              </a:rPr>
              <a:t>つのアプリに品質情報</a:t>
            </a:r>
            <a:r>
              <a:rPr kumimoji="0" lang="en-US" altLang="ja-JP" sz="1400" kern="0">
                <a:solidFill>
                  <a:prstClr val="black"/>
                </a:solidFill>
                <a:latin typeface="游ゴシック Medium 本文"/>
                <a:ea typeface="Yu Gothic UI"/>
              </a:rPr>
              <a:t>MDB</a:t>
            </a:r>
            <a:r>
              <a:rPr kumimoji="0" lang="ja-JP" altLang="en-US" sz="1400" kern="0">
                <a:solidFill>
                  <a:prstClr val="black"/>
                </a:solidFill>
                <a:latin typeface="游ゴシック Medium 本文"/>
                <a:ea typeface="Yu Gothic UI"/>
              </a:rPr>
              <a:t>や関連文書</a:t>
            </a:r>
            <a:r>
              <a:rPr kumimoji="0" lang="en-US" altLang="ja-JP" sz="1400" kern="0">
                <a:solidFill>
                  <a:prstClr val="black"/>
                </a:solidFill>
                <a:latin typeface="游ゴシック Medium 本文"/>
                <a:ea typeface="Yu Gothic UI"/>
              </a:rPr>
              <a:t>DB</a:t>
            </a:r>
            <a:r>
              <a:rPr kumimoji="0" lang="ja-JP" altLang="en-US" sz="1400" kern="0">
                <a:solidFill>
                  <a:prstClr val="black"/>
                </a:solidFill>
                <a:latin typeface="游ゴシック Medium 本文"/>
                <a:ea typeface="Yu Gothic UI"/>
              </a:rPr>
              <a:t>のデータを格納する構成</a:t>
            </a:r>
            <a:endParaRPr kumimoji="0" lang="ja-JP" altLang="en-US" sz="1400" b="0" i="0" u="none" strike="noStrike" kern="0" cap="none" spc="0" normalizeH="0" baseline="0" noProof="0">
              <a:ln>
                <a:noFill/>
              </a:ln>
              <a:solidFill>
                <a:prstClr val="black"/>
              </a:solidFill>
              <a:effectLst/>
              <a:uLnTx/>
              <a:uFillTx/>
              <a:latin typeface="游ゴシック Medium 本文"/>
              <a:ea typeface="Yu Gothic UI"/>
            </a:endParaRPr>
          </a:p>
        </p:txBody>
      </p:sp>
      <p:cxnSp>
        <p:nvCxnSpPr>
          <p:cNvPr id="1028" name="直線コネクタ 1027">
            <a:extLst>
              <a:ext uri="{FF2B5EF4-FFF2-40B4-BE49-F238E27FC236}">
                <a16:creationId xmlns:a16="http://schemas.microsoft.com/office/drawing/2014/main" id="{EDF40407-5882-9AEC-AC63-1EFE556D2242}"/>
              </a:ext>
            </a:extLst>
          </p:cNvPr>
          <p:cNvCxnSpPr>
            <a:cxnSpLocks/>
          </p:cNvCxnSpPr>
          <p:nvPr/>
        </p:nvCxnSpPr>
        <p:spPr>
          <a:xfrm>
            <a:off x="959550" y="4448665"/>
            <a:ext cx="4736371" cy="0"/>
          </a:xfrm>
          <a:prstGeom prst="line">
            <a:avLst/>
          </a:prstGeom>
          <a:ln w="6350" cap="flat" cmpd="sng" algn="ctr">
            <a:solidFill>
              <a:schemeClr val="tx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034" name="楕円 1033">
            <a:extLst>
              <a:ext uri="{FF2B5EF4-FFF2-40B4-BE49-F238E27FC236}">
                <a16:creationId xmlns:a16="http://schemas.microsoft.com/office/drawing/2014/main" id="{495BD38E-4917-5E9E-BD0A-3CD8E426BE05}"/>
              </a:ext>
            </a:extLst>
          </p:cNvPr>
          <p:cNvSpPr/>
          <p:nvPr/>
        </p:nvSpPr>
        <p:spPr>
          <a:xfrm>
            <a:off x="7339933" y="4263240"/>
            <a:ext cx="790009" cy="823527"/>
          </a:xfrm>
          <a:prstGeom prst="ellipse">
            <a:avLst/>
          </a:prstGeom>
          <a:solidFill>
            <a:srgbClr val="005BAB">
              <a:alpha val="50196"/>
            </a:srgbClr>
          </a:solidFill>
          <a:ln w="28575" cap="flat" cmpd="sng" algn="ctr">
            <a:solidFill>
              <a:schemeClr val="accent1">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algn="ctr"/>
            <a:endParaRPr kumimoji="1" lang="ja-JP" altLang="en-US" sz="1400">
              <a:latin typeface="游ゴシック Medium 本文"/>
            </a:endParaRPr>
          </a:p>
        </p:txBody>
      </p:sp>
      <p:sp>
        <p:nvSpPr>
          <p:cNvPr id="1035" name="楕円 1034">
            <a:extLst>
              <a:ext uri="{FF2B5EF4-FFF2-40B4-BE49-F238E27FC236}">
                <a16:creationId xmlns:a16="http://schemas.microsoft.com/office/drawing/2014/main" id="{4C903460-496C-C681-690A-A24C1448CBC4}"/>
              </a:ext>
            </a:extLst>
          </p:cNvPr>
          <p:cNvSpPr/>
          <p:nvPr/>
        </p:nvSpPr>
        <p:spPr>
          <a:xfrm>
            <a:off x="6690567" y="3741385"/>
            <a:ext cx="1298733" cy="1291144"/>
          </a:xfrm>
          <a:prstGeom prst="ellipse">
            <a:avLst/>
          </a:prstGeom>
          <a:solidFill>
            <a:srgbClr val="FFFF00">
              <a:alpha val="50196"/>
            </a:srgbClr>
          </a:solidFill>
          <a:ln w="28575" cap="flat" cmpd="sng" algn="ctr">
            <a:solidFill>
              <a:srgbClr val="FFC000"/>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72000" rIns="36000" bIns="72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200" b="0" i="0" u="none" strike="noStrike" kern="0" cap="none" spc="0" normalizeH="0" baseline="0" noProof="0">
                <a:ln>
                  <a:noFill/>
                </a:ln>
                <a:solidFill>
                  <a:prstClr val="black"/>
                </a:solidFill>
                <a:effectLst/>
                <a:uLnTx/>
                <a:uFillTx/>
                <a:latin typeface="游ゴシック Medium 本文"/>
                <a:ea typeface="Yu Gothic UI"/>
              </a:rPr>
              <a:t>新アプリ</a:t>
            </a:r>
          </a:p>
        </p:txBody>
      </p:sp>
      <p:grpSp>
        <p:nvGrpSpPr>
          <p:cNvPr id="1043" name="グループ化 1042">
            <a:extLst>
              <a:ext uri="{FF2B5EF4-FFF2-40B4-BE49-F238E27FC236}">
                <a16:creationId xmlns:a16="http://schemas.microsoft.com/office/drawing/2014/main" id="{5FD35F4E-0E54-3F85-5938-6BD58431ECF8}"/>
              </a:ext>
            </a:extLst>
          </p:cNvPr>
          <p:cNvGrpSpPr/>
          <p:nvPr/>
        </p:nvGrpSpPr>
        <p:grpSpPr>
          <a:xfrm>
            <a:off x="8480288" y="3475654"/>
            <a:ext cx="2632233" cy="1946020"/>
            <a:chOff x="8600217" y="3791666"/>
            <a:chExt cx="2632233" cy="1946020"/>
          </a:xfrm>
        </p:grpSpPr>
        <p:sp>
          <p:nvSpPr>
            <p:cNvPr id="1036" name="円柱 1035">
              <a:extLst>
                <a:ext uri="{FF2B5EF4-FFF2-40B4-BE49-F238E27FC236}">
                  <a16:creationId xmlns:a16="http://schemas.microsoft.com/office/drawing/2014/main" id="{94E50195-D61D-F6E4-5809-CB9EA121AD6B}"/>
                </a:ext>
              </a:extLst>
            </p:cNvPr>
            <p:cNvSpPr/>
            <p:nvPr/>
          </p:nvSpPr>
          <p:spPr>
            <a:xfrm>
              <a:off x="8600217" y="3791666"/>
              <a:ext cx="2632233" cy="1946020"/>
            </a:xfrm>
            <a:prstGeom prst="can">
              <a:avLst>
                <a:gd name="adj" fmla="val 18148"/>
              </a:avLst>
            </a:prstGeom>
            <a:solidFill>
              <a:srgbClr val="D7E0E5"/>
            </a:solidFill>
            <a:ln w="6350" cap="flat" cmpd="sng" algn="ctr">
              <a:solidFill>
                <a:srgbClr val="000000"/>
              </a:solidFill>
              <a:prstDash val="solid"/>
              <a:miter lim="800000"/>
              <a:headEnd type="none" w="med" len="med"/>
              <a:tailEnd type="none" w="med" len="med"/>
            </a:ln>
            <a:effectLst/>
          </p:spPr>
          <p:txBody>
            <a:bodyPr lIns="72000" tIns="72000" rIns="72000" bIns="72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ja-JP" altLang="en-US" sz="1000" b="0" i="0" u="none" strike="noStrike" kern="0" cap="none" spc="0" normalizeH="0" baseline="0" noProof="0">
                  <a:ln>
                    <a:noFill/>
                  </a:ln>
                  <a:solidFill>
                    <a:srgbClr val="000000"/>
                  </a:solidFill>
                  <a:effectLst/>
                  <a:uLnTx/>
                  <a:uFillTx/>
                  <a:latin typeface="游ゴシック Medium 本文"/>
                </a:rPr>
                <a:t>新アプリ</a:t>
              </a:r>
            </a:p>
          </p:txBody>
        </p:sp>
        <p:sp>
          <p:nvSpPr>
            <p:cNvPr id="1037" name="正方形/長方形 1036">
              <a:extLst>
                <a:ext uri="{FF2B5EF4-FFF2-40B4-BE49-F238E27FC236}">
                  <a16:creationId xmlns:a16="http://schemas.microsoft.com/office/drawing/2014/main" id="{3CC11C88-C267-18F9-5864-9E8BE69B41B6}"/>
                </a:ext>
              </a:extLst>
            </p:cNvPr>
            <p:cNvSpPr/>
            <p:nvPr/>
          </p:nvSpPr>
          <p:spPr>
            <a:xfrm>
              <a:off x="8789740" y="4444544"/>
              <a:ext cx="1071599" cy="327352"/>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latin typeface="游ゴシック Medium 本文"/>
                </a:rPr>
                <a:t>製品仕様書データ</a:t>
              </a:r>
              <a:r>
                <a:rPr lang="en-US" altLang="ja-JP" sz="800">
                  <a:solidFill>
                    <a:schemeClr val="tx1"/>
                  </a:solidFill>
                  <a:latin typeface="游ゴシック Medium 本文"/>
                </a:rPr>
                <a:t>/</a:t>
              </a:r>
              <a:br>
                <a:rPr lang="en-US" altLang="ja-JP" sz="800">
                  <a:solidFill>
                    <a:schemeClr val="tx1"/>
                  </a:solidFill>
                  <a:latin typeface="游ゴシック Medium 本文"/>
                </a:rPr>
              </a:br>
              <a:r>
                <a:rPr lang="ja-JP" altLang="en-US" sz="800">
                  <a:solidFill>
                    <a:schemeClr val="tx1"/>
                  </a:solidFill>
                  <a:latin typeface="游ゴシック Medium 本文"/>
                </a:rPr>
                <a:t>納入仕様書データ</a:t>
              </a:r>
              <a:endParaRPr kumimoji="1" lang="ja-JP" altLang="en-US" sz="800">
                <a:solidFill>
                  <a:schemeClr val="tx1"/>
                </a:solidFill>
                <a:latin typeface="游ゴシック Medium 本文"/>
              </a:endParaRPr>
            </a:p>
          </p:txBody>
        </p:sp>
        <p:sp>
          <p:nvSpPr>
            <p:cNvPr id="1038" name="正方形/長方形 1037">
              <a:extLst>
                <a:ext uri="{FF2B5EF4-FFF2-40B4-BE49-F238E27FC236}">
                  <a16:creationId xmlns:a16="http://schemas.microsoft.com/office/drawing/2014/main" id="{D452C09D-7C28-48E3-0895-AD9B6EFF7F1F}"/>
                </a:ext>
              </a:extLst>
            </p:cNvPr>
            <p:cNvSpPr/>
            <p:nvPr/>
          </p:nvSpPr>
          <p:spPr>
            <a:xfrm>
              <a:off x="8789740" y="4815666"/>
              <a:ext cx="1071599" cy="327352"/>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solidFill>
                    <a:schemeClr val="tx1"/>
                  </a:solidFill>
                  <a:latin typeface="游ゴシック Medium 本文"/>
                </a:rPr>
                <a:t>品質情報データ</a:t>
              </a:r>
            </a:p>
          </p:txBody>
        </p:sp>
        <p:sp>
          <p:nvSpPr>
            <p:cNvPr id="1040" name="正方形/長方形 1039">
              <a:extLst>
                <a:ext uri="{FF2B5EF4-FFF2-40B4-BE49-F238E27FC236}">
                  <a16:creationId xmlns:a16="http://schemas.microsoft.com/office/drawing/2014/main" id="{09181840-28C0-A36C-7665-F7CE22E90004}"/>
                </a:ext>
              </a:extLst>
            </p:cNvPr>
            <p:cNvSpPr/>
            <p:nvPr/>
          </p:nvSpPr>
          <p:spPr>
            <a:xfrm>
              <a:off x="8789739" y="5186788"/>
              <a:ext cx="1071599" cy="327352"/>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latin typeface="游ゴシック Medium 本文"/>
                </a:rPr>
                <a:t>関連文書データ</a:t>
              </a:r>
              <a:endParaRPr kumimoji="1" lang="ja-JP" altLang="en-US" sz="800">
                <a:solidFill>
                  <a:schemeClr val="tx1"/>
                </a:solidFill>
                <a:latin typeface="游ゴシック Medium 本文"/>
              </a:endParaRPr>
            </a:p>
          </p:txBody>
        </p:sp>
        <p:sp>
          <p:nvSpPr>
            <p:cNvPr id="1044" name="正方形/長方形 1043">
              <a:extLst>
                <a:ext uri="{FF2B5EF4-FFF2-40B4-BE49-F238E27FC236}">
                  <a16:creationId xmlns:a16="http://schemas.microsoft.com/office/drawing/2014/main" id="{C79A6405-5294-3A8A-0483-614844D2EF46}"/>
                </a:ext>
              </a:extLst>
            </p:cNvPr>
            <p:cNvSpPr/>
            <p:nvPr/>
          </p:nvSpPr>
          <p:spPr>
            <a:xfrm>
              <a:off x="9972555" y="4444544"/>
              <a:ext cx="1071599" cy="327352"/>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latin typeface="游ゴシック Medium 本文"/>
                </a:rPr>
                <a:t>その他各種トランザクションデータ</a:t>
              </a:r>
              <a:endParaRPr kumimoji="1" lang="ja-JP" altLang="en-US" sz="800">
                <a:solidFill>
                  <a:schemeClr val="tx1"/>
                </a:solidFill>
                <a:latin typeface="游ゴシック Medium 本文"/>
              </a:endParaRPr>
            </a:p>
          </p:txBody>
        </p:sp>
        <p:sp>
          <p:nvSpPr>
            <p:cNvPr id="1045" name="正方形/長方形 1044">
              <a:extLst>
                <a:ext uri="{FF2B5EF4-FFF2-40B4-BE49-F238E27FC236}">
                  <a16:creationId xmlns:a16="http://schemas.microsoft.com/office/drawing/2014/main" id="{1CC7C085-0F9B-A663-FD4B-63B6E903A221}"/>
                </a:ext>
              </a:extLst>
            </p:cNvPr>
            <p:cNvSpPr/>
            <p:nvPr/>
          </p:nvSpPr>
          <p:spPr>
            <a:xfrm>
              <a:off x="9972555" y="4821539"/>
              <a:ext cx="1071599" cy="327352"/>
            </a:xfrm>
            <a:prstGeom prst="rect">
              <a:avLst/>
            </a:prstGeom>
            <a:solidFill>
              <a:schemeClr val="bg1"/>
            </a:solidFill>
            <a:ln>
              <a:solidFill>
                <a:schemeClr val="tx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800">
                  <a:solidFill>
                    <a:schemeClr val="tx1"/>
                  </a:solidFill>
                  <a:latin typeface="游ゴシック Medium 本文"/>
                </a:rPr>
                <a:t>その他各種マスタデータ</a:t>
              </a:r>
              <a:endParaRPr kumimoji="1" lang="ja-JP" altLang="en-US" sz="800">
                <a:solidFill>
                  <a:schemeClr val="tx1"/>
                </a:solidFill>
                <a:latin typeface="游ゴシック Medium 本文"/>
              </a:endParaRPr>
            </a:p>
          </p:txBody>
        </p:sp>
      </p:grpSp>
      <p:sp>
        <p:nvSpPr>
          <p:cNvPr id="1041" name="正方形/長方形 1040">
            <a:extLst>
              <a:ext uri="{FF2B5EF4-FFF2-40B4-BE49-F238E27FC236}">
                <a16:creationId xmlns:a16="http://schemas.microsoft.com/office/drawing/2014/main" id="{6F484746-8613-E20E-B48C-05348226826D}"/>
              </a:ext>
            </a:extLst>
          </p:cNvPr>
          <p:cNvSpPr/>
          <p:nvPr/>
        </p:nvSpPr>
        <p:spPr>
          <a:xfrm>
            <a:off x="850017" y="1777405"/>
            <a:ext cx="4845904" cy="360000"/>
          </a:xfrm>
          <a:prstGeom prst="rect">
            <a:avLst/>
          </a:prstGeom>
          <a:solidFill>
            <a:schemeClr val="bg2">
              <a:lumMod val="9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en-US" altLang="ja-JP" sz="1400" err="1"/>
              <a:t>AsIs</a:t>
            </a:r>
            <a:endParaRPr kumimoji="1" lang="ja-JP" altLang="en-US" sz="1400"/>
          </a:p>
        </p:txBody>
      </p:sp>
      <p:sp>
        <p:nvSpPr>
          <p:cNvPr id="1042" name="正方形/長方形 1041">
            <a:extLst>
              <a:ext uri="{FF2B5EF4-FFF2-40B4-BE49-F238E27FC236}">
                <a16:creationId xmlns:a16="http://schemas.microsoft.com/office/drawing/2014/main" id="{9A6D5F2B-A33A-F016-87C8-5866A10CE0C4}"/>
              </a:ext>
            </a:extLst>
          </p:cNvPr>
          <p:cNvSpPr/>
          <p:nvPr/>
        </p:nvSpPr>
        <p:spPr>
          <a:xfrm>
            <a:off x="6616968" y="1777405"/>
            <a:ext cx="4911417" cy="360000"/>
          </a:xfrm>
          <a:prstGeom prst="rect">
            <a:avLst/>
          </a:prstGeom>
          <a:solidFill>
            <a:schemeClr val="bg2">
              <a:lumMod val="90000"/>
            </a:scheme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en-US" altLang="ja-JP" sz="1400" err="1"/>
              <a:t>ToBe</a:t>
            </a:r>
            <a:endParaRPr kumimoji="1" lang="ja-JP" altLang="en-US" sz="1400"/>
          </a:p>
        </p:txBody>
      </p:sp>
    </p:spTree>
    <p:extLst>
      <p:ext uri="{BB962C8B-B14F-4D97-AF65-F5344CB8AC3E}">
        <p14:creationId xmlns:p14="http://schemas.microsoft.com/office/powerpoint/2010/main" val="2981206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05567-1794-E3B8-3784-68639EF3EA26}"/>
              </a:ext>
            </a:extLst>
          </p:cNvPr>
          <p:cNvSpPr>
            <a:spLocks noGrp="1"/>
          </p:cNvSpPr>
          <p:nvPr>
            <p:ph type="title"/>
          </p:nvPr>
        </p:nvSpPr>
        <p:spPr>
          <a:xfrm>
            <a:off x="414338" y="251379"/>
            <a:ext cx="9327072" cy="369332"/>
          </a:xfrm>
        </p:spPr>
        <p:txBody>
          <a:bodyPr/>
          <a:lstStyle/>
          <a:p>
            <a:r>
              <a:rPr kumimoji="1" lang="en-US" altLang="ja-JP"/>
              <a:t>3</a:t>
            </a:r>
            <a:r>
              <a:rPr kumimoji="1" lang="ja-JP" altLang="en-US"/>
              <a:t>．業務要件・機能要件・非機能要件</a:t>
            </a:r>
          </a:p>
        </p:txBody>
      </p:sp>
      <p:sp>
        <p:nvSpPr>
          <p:cNvPr id="3" name="コンテンツ プレースホルダー 2">
            <a:extLst>
              <a:ext uri="{FF2B5EF4-FFF2-40B4-BE49-F238E27FC236}">
                <a16:creationId xmlns:a16="http://schemas.microsoft.com/office/drawing/2014/main" id="{5AC5FCBC-F0CF-FA9F-8ACE-533CE20763E3}"/>
              </a:ext>
            </a:extLst>
          </p:cNvPr>
          <p:cNvSpPr>
            <a:spLocks noGrp="1"/>
          </p:cNvSpPr>
          <p:nvPr>
            <p:ph sz="quarter" idx="10"/>
          </p:nvPr>
        </p:nvSpPr>
        <p:spPr>
          <a:xfrm>
            <a:off x="414338" y="857251"/>
            <a:ext cx="11550650" cy="1288420"/>
          </a:xfrm>
        </p:spPr>
        <p:txBody>
          <a:bodyPr/>
          <a:lstStyle/>
          <a:p>
            <a:pPr marL="0" indent="0">
              <a:buNone/>
            </a:pPr>
            <a:r>
              <a:rPr lang="ja-JP" altLang="en-US"/>
              <a:t>「</a:t>
            </a:r>
            <a:r>
              <a:rPr lang="en-US" altLang="ja-JP"/>
              <a:t>Notes</a:t>
            </a:r>
            <a:r>
              <a:rPr lang="ja-JP" altLang="en-US"/>
              <a:t>刷新プロジェクト</a:t>
            </a:r>
            <a:r>
              <a:rPr lang="en-US" altLang="ja-JP"/>
              <a:t>_RFP</a:t>
            </a:r>
            <a:r>
              <a:rPr lang="ja-JP" altLang="en-US"/>
              <a:t>別紙</a:t>
            </a:r>
            <a:r>
              <a:rPr lang="en-US" altLang="ja-JP"/>
              <a:t>_</a:t>
            </a:r>
            <a:r>
              <a:rPr lang="ja-JP" altLang="en-US"/>
              <a:t>製品仕様書管理</a:t>
            </a:r>
            <a:r>
              <a:rPr lang="en-US" altLang="ja-JP"/>
              <a:t>_</a:t>
            </a:r>
            <a:r>
              <a:rPr lang="ja-JP" altLang="en-US"/>
              <a:t>業務・機能・非機能要件一覧」参照</a:t>
            </a:r>
            <a:endParaRPr lang="en-US" altLang="ja-JP"/>
          </a:p>
          <a:p>
            <a:pPr marL="0" indent="0">
              <a:buNone/>
            </a:pPr>
            <a:r>
              <a:rPr lang="en-US" altLang="ja-JP"/>
              <a:t>※</a:t>
            </a:r>
            <a:r>
              <a:rPr lang="ja-JP" altLang="en-US"/>
              <a:t>設計・実装の過程において変更が発生する可能性あり。</a:t>
            </a:r>
            <a:endParaRPr lang="en-US" altLang="ja-JP"/>
          </a:p>
          <a:p>
            <a:pPr marL="0" indent="0">
              <a:buNone/>
            </a:pPr>
            <a:endParaRPr kumimoji="1" lang="ja-JP" altLang="en-US"/>
          </a:p>
        </p:txBody>
      </p:sp>
    </p:spTree>
    <p:extLst>
      <p:ext uri="{BB962C8B-B14F-4D97-AF65-F5344CB8AC3E}">
        <p14:creationId xmlns:p14="http://schemas.microsoft.com/office/powerpoint/2010/main" val="1358519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A05567-1794-E3B8-3784-68639EF3EA26}"/>
              </a:ext>
            </a:extLst>
          </p:cNvPr>
          <p:cNvSpPr>
            <a:spLocks noGrp="1"/>
          </p:cNvSpPr>
          <p:nvPr>
            <p:ph type="title"/>
          </p:nvPr>
        </p:nvSpPr>
        <p:spPr>
          <a:xfrm>
            <a:off x="414338" y="251379"/>
            <a:ext cx="9327072" cy="369332"/>
          </a:xfrm>
        </p:spPr>
        <p:txBody>
          <a:bodyPr/>
          <a:lstStyle/>
          <a:p>
            <a:r>
              <a:rPr kumimoji="1" lang="en-US" altLang="ja-JP"/>
              <a:t>4. </a:t>
            </a:r>
            <a:r>
              <a:rPr kumimoji="1" lang="ja-JP" altLang="en-US"/>
              <a:t>システムアーキテクチャ</a:t>
            </a:r>
          </a:p>
        </p:txBody>
      </p:sp>
      <p:sp>
        <p:nvSpPr>
          <p:cNvPr id="3" name="コンテンツ プレースホルダー 2">
            <a:extLst>
              <a:ext uri="{FF2B5EF4-FFF2-40B4-BE49-F238E27FC236}">
                <a16:creationId xmlns:a16="http://schemas.microsoft.com/office/drawing/2014/main" id="{5AC5FCBC-F0CF-FA9F-8ACE-533CE20763E3}"/>
              </a:ext>
            </a:extLst>
          </p:cNvPr>
          <p:cNvSpPr>
            <a:spLocks noGrp="1"/>
          </p:cNvSpPr>
          <p:nvPr>
            <p:ph sz="quarter" idx="10"/>
          </p:nvPr>
        </p:nvSpPr>
        <p:spPr>
          <a:xfrm>
            <a:off x="414338" y="857251"/>
            <a:ext cx="11550650" cy="790480"/>
          </a:xfrm>
        </p:spPr>
        <p:txBody>
          <a:bodyPr/>
          <a:lstStyle/>
          <a:p>
            <a:pPr marL="0" indent="0">
              <a:buNone/>
            </a:pPr>
            <a:r>
              <a:rPr kumimoji="1" lang="ja-JP" altLang="en-US"/>
              <a:t>本システムは、</a:t>
            </a:r>
            <a:r>
              <a:rPr kumimoji="1" lang="en-US" altLang="ja-JP"/>
              <a:t>MCC</a:t>
            </a:r>
            <a:r>
              <a:rPr kumimoji="1" lang="ja-JP" altLang="en-US"/>
              <a:t>指定のソリューションを用いて開発を行うこと。</a:t>
            </a:r>
            <a:r>
              <a:rPr kumimoji="1" lang="ja-JP" altLang="en-US">
                <a:highlight>
                  <a:srgbClr val="00FFFF"/>
                </a:highlight>
              </a:rPr>
              <a:t>（</a:t>
            </a:r>
            <a:r>
              <a:rPr kumimoji="1" lang="en-US" altLang="ja-JP">
                <a:highlight>
                  <a:srgbClr val="00FFFF"/>
                </a:highlight>
              </a:rPr>
              <a:t>2025/7/1</a:t>
            </a:r>
            <a:r>
              <a:rPr kumimoji="1" lang="ja-JP" altLang="en-US">
                <a:highlight>
                  <a:srgbClr val="00FFFF"/>
                </a:highlight>
              </a:rPr>
              <a:t>時点でソリューション選定中）</a:t>
            </a:r>
            <a:endParaRPr lang="en-US" altLang="ja-JP">
              <a:highlight>
                <a:srgbClr val="00FFFF"/>
              </a:highlight>
            </a:endParaRPr>
          </a:p>
          <a:p>
            <a:pPr marL="0" indent="0">
              <a:spcBef>
                <a:spcPts val="0"/>
              </a:spcBef>
              <a:buNone/>
            </a:pPr>
            <a:r>
              <a:rPr kumimoji="1" lang="ja-JP" altLang="en-US"/>
              <a:t>想定アーキテクチャは以下の通りだが、事業者にて最適</a:t>
            </a:r>
            <a:r>
              <a:rPr lang="ja-JP" altLang="en-US"/>
              <a:t>なアーキテクチャを検討し、提案すること。</a:t>
            </a:r>
            <a:endParaRPr kumimoji="1" lang="en-US" altLang="ja-JP"/>
          </a:p>
        </p:txBody>
      </p:sp>
      <p:sp>
        <p:nvSpPr>
          <p:cNvPr id="33" name="テキスト ボックス 32">
            <a:extLst>
              <a:ext uri="{FF2B5EF4-FFF2-40B4-BE49-F238E27FC236}">
                <a16:creationId xmlns:a16="http://schemas.microsoft.com/office/drawing/2014/main" id="{8988B2A1-EE2E-55B2-CC60-6620FD560785}"/>
              </a:ext>
            </a:extLst>
          </p:cNvPr>
          <p:cNvSpPr txBox="1"/>
          <p:nvPr/>
        </p:nvSpPr>
        <p:spPr>
          <a:xfrm>
            <a:off x="814812" y="6563973"/>
            <a:ext cx="7613965" cy="25348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r>
              <a:rPr kumimoji="1" lang="en-US" altLang="ja-JP" sz="900"/>
              <a:t>※</a:t>
            </a:r>
            <a:r>
              <a:rPr lang="ja-JP" altLang="en-US" sz="900"/>
              <a:t>開発環境・</a:t>
            </a:r>
            <a:r>
              <a:rPr lang="en-US" altLang="ja-JP" sz="900"/>
              <a:t>UAT</a:t>
            </a:r>
            <a:r>
              <a:rPr lang="ja-JP" altLang="en-US" sz="900"/>
              <a:t>環境・本番環境の</a:t>
            </a:r>
            <a:r>
              <a:rPr lang="en-US" altLang="ja-JP" sz="900"/>
              <a:t>3</a:t>
            </a:r>
            <a:r>
              <a:rPr lang="ja-JP" altLang="en-US" sz="900"/>
              <a:t>種類の環境を用意すること。</a:t>
            </a:r>
            <a:endParaRPr kumimoji="1" lang="en-US" altLang="ja-JP" sz="900"/>
          </a:p>
        </p:txBody>
      </p:sp>
      <p:grpSp>
        <p:nvGrpSpPr>
          <p:cNvPr id="17" name="Graphic 1100">
            <a:extLst>
              <a:ext uri="{FF2B5EF4-FFF2-40B4-BE49-F238E27FC236}">
                <a16:creationId xmlns:a16="http://schemas.microsoft.com/office/drawing/2014/main" id="{B78B1DF7-6CEB-9CF6-CC63-0580D74B8867}"/>
              </a:ext>
            </a:extLst>
          </p:cNvPr>
          <p:cNvGrpSpPr>
            <a:grpSpLocks noChangeAspect="1"/>
          </p:cNvGrpSpPr>
          <p:nvPr/>
        </p:nvGrpSpPr>
        <p:grpSpPr bwMode="gray">
          <a:xfrm>
            <a:off x="9538792" y="3201534"/>
            <a:ext cx="537583" cy="501597"/>
            <a:chOff x="2560447" y="2375167"/>
            <a:chExt cx="362309" cy="361971"/>
          </a:xfrm>
          <a:solidFill>
            <a:schemeClr val="tx1">
              <a:lumMod val="50000"/>
              <a:lumOff val="50000"/>
            </a:schemeClr>
          </a:solidFill>
        </p:grpSpPr>
        <p:sp>
          <p:nvSpPr>
            <p:cNvPr id="18" name="Graphic 1100">
              <a:extLst>
                <a:ext uri="{FF2B5EF4-FFF2-40B4-BE49-F238E27FC236}">
                  <a16:creationId xmlns:a16="http://schemas.microsoft.com/office/drawing/2014/main" id="{A847FA50-390F-55B4-4BD5-60942841E879}"/>
                </a:ext>
              </a:extLst>
            </p:cNvPr>
            <p:cNvSpPr/>
            <p:nvPr/>
          </p:nvSpPr>
          <p:spPr bwMode="gray">
            <a:xfrm>
              <a:off x="2560447" y="2375167"/>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349204 h 361971"/>
                <a:gd name="connsiteX7" fmla="*/ 12780 w 362309"/>
                <a:gd name="connsiteY7" fmla="*/ 181305 h 361971"/>
                <a:gd name="connsiteX8" fmla="*/ 180835 w 362309"/>
                <a:gd name="connsiteY8" fmla="*/ 12768 h 361971"/>
                <a:gd name="connsiteX9" fmla="*/ 349529 w 362309"/>
                <a:gd name="connsiteY9" fmla="*/ 180667 h 361971"/>
                <a:gd name="connsiteX10" fmla="*/ 349529 w 362309"/>
                <a:gd name="connsiteY10" fmla="*/ 180667 h 361971"/>
                <a:gd name="connsiteX11" fmla="*/ 181474 w 362309"/>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1077"/>
                    <a:pt x="281157" y="0"/>
                    <a:pt x="181474" y="0"/>
                  </a:cubicBezTo>
                  <a:close/>
                  <a:moveTo>
                    <a:pt x="181474" y="349204"/>
                  </a:moveTo>
                  <a:cubicBezTo>
                    <a:pt x="88181" y="349204"/>
                    <a:pt x="12780" y="273873"/>
                    <a:pt x="12780" y="181305"/>
                  </a:cubicBezTo>
                  <a:cubicBezTo>
                    <a:pt x="12780" y="88099"/>
                    <a:pt x="88181" y="12768"/>
                    <a:pt x="180835" y="12768"/>
                  </a:cubicBezTo>
                  <a:cubicBezTo>
                    <a:pt x="274128" y="12768"/>
                    <a:pt x="349529" y="88099"/>
                    <a:pt x="349529" y="180667"/>
                  </a:cubicBezTo>
                  <a:cubicBezTo>
                    <a:pt x="349529" y="180667"/>
                    <a:pt x="349529" y="180667"/>
                    <a:pt x="349529" y="180667"/>
                  </a:cubicBezTo>
                  <a:cubicBezTo>
                    <a:pt x="349529" y="273873"/>
                    <a:pt x="274128" y="349204"/>
                    <a:pt x="181474" y="349204"/>
                  </a:cubicBezTo>
                  <a:close/>
                </a:path>
              </a:pathLst>
            </a:custGeom>
            <a:grpFill/>
            <a:ln w="6390" cap="flat">
              <a:noFill/>
              <a:prstDash val="solid"/>
              <a:miter/>
            </a:ln>
          </p:spPr>
          <p:txBody>
            <a:bodyPr wrap="none" lIns="0" tIns="0" rIns="0" bIns="0" rtlCol="0" anchor="ctr"/>
            <a:lstStyle/>
            <a:p>
              <a:pPr algn="ctr"/>
              <a:endParaRPr lang="ja-JP" altLang="en-US" sz="900">
                <a:latin typeface="+mn-ea"/>
                <a:sym typeface="+mn-lt"/>
              </a:endParaRPr>
            </a:p>
          </p:txBody>
        </p:sp>
        <p:sp>
          <p:nvSpPr>
            <p:cNvPr id="19" name="Graphic 1100">
              <a:extLst>
                <a:ext uri="{FF2B5EF4-FFF2-40B4-BE49-F238E27FC236}">
                  <a16:creationId xmlns:a16="http://schemas.microsoft.com/office/drawing/2014/main" id="{7EADA570-D813-541F-67F4-AAF484A03323}"/>
                </a:ext>
              </a:extLst>
            </p:cNvPr>
            <p:cNvSpPr/>
            <p:nvPr/>
          </p:nvSpPr>
          <p:spPr bwMode="gray">
            <a:xfrm>
              <a:off x="2631376" y="2480503"/>
              <a:ext cx="219272" cy="176836"/>
            </a:xfrm>
            <a:custGeom>
              <a:avLst/>
              <a:gdLst>
                <a:gd name="connsiteX0" fmla="*/ 213424 w 219272"/>
                <a:gd name="connsiteY0" fmla="*/ 0 h 176836"/>
                <a:gd name="connsiteX1" fmla="*/ 6390 w 219272"/>
                <a:gd name="connsiteY1" fmla="*/ 0 h 176836"/>
                <a:gd name="connsiteX2" fmla="*/ 0 w 219272"/>
                <a:gd name="connsiteY2" fmla="*/ 6384 h 176836"/>
                <a:gd name="connsiteX3" fmla="*/ 0 w 219272"/>
                <a:gd name="connsiteY3" fmla="*/ 139809 h 176836"/>
                <a:gd name="connsiteX4" fmla="*/ 6390 w 219272"/>
                <a:gd name="connsiteY4" fmla="*/ 146193 h 176836"/>
                <a:gd name="connsiteX5" fmla="*/ 103517 w 219272"/>
                <a:gd name="connsiteY5" fmla="*/ 146193 h 176836"/>
                <a:gd name="connsiteX6" fmla="*/ 103517 w 219272"/>
                <a:gd name="connsiteY6" fmla="*/ 164068 h 176836"/>
                <a:gd name="connsiteX7" fmla="*/ 72206 w 219272"/>
                <a:gd name="connsiteY7" fmla="*/ 164068 h 176836"/>
                <a:gd name="connsiteX8" fmla="*/ 65816 w 219272"/>
                <a:gd name="connsiteY8" fmla="*/ 170452 h 176836"/>
                <a:gd name="connsiteX9" fmla="*/ 72206 w 219272"/>
                <a:gd name="connsiteY9" fmla="*/ 176836 h 176836"/>
                <a:gd name="connsiteX10" fmla="*/ 146969 w 219272"/>
                <a:gd name="connsiteY10" fmla="*/ 176836 h 176836"/>
                <a:gd name="connsiteX11" fmla="*/ 153358 w 219272"/>
                <a:gd name="connsiteY11" fmla="*/ 170452 h 176836"/>
                <a:gd name="connsiteX12" fmla="*/ 146969 w 219272"/>
                <a:gd name="connsiteY12" fmla="*/ 164068 h 176836"/>
                <a:gd name="connsiteX13" fmla="*/ 115658 w 219272"/>
                <a:gd name="connsiteY13" fmla="*/ 164068 h 176836"/>
                <a:gd name="connsiteX14" fmla="*/ 115658 w 219272"/>
                <a:gd name="connsiteY14" fmla="*/ 146193 h 176836"/>
                <a:gd name="connsiteX15" fmla="*/ 212785 w 219272"/>
                <a:gd name="connsiteY15" fmla="*/ 146193 h 176836"/>
                <a:gd name="connsiteX16" fmla="*/ 219175 w 219272"/>
                <a:gd name="connsiteY16" fmla="*/ 139809 h 176836"/>
                <a:gd name="connsiteX17" fmla="*/ 219175 w 219272"/>
                <a:gd name="connsiteY17" fmla="*/ 6384 h 176836"/>
                <a:gd name="connsiteX18" fmla="*/ 213424 w 219272"/>
                <a:gd name="connsiteY18" fmla="*/ 0 h 176836"/>
                <a:gd name="connsiteX19" fmla="*/ 207034 w 219272"/>
                <a:gd name="connsiteY19" fmla="*/ 133425 h 176836"/>
                <a:gd name="connsiteX20" fmla="*/ 12780 w 219272"/>
                <a:gd name="connsiteY20" fmla="*/ 133425 h 176836"/>
                <a:gd name="connsiteX21" fmla="*/ 12780 w 219272"/>
                <a:gd name="connsiteY21" fmla="*/ 12768 h 176836"/>
                <a:gd name="connsiteX22" fmla="*/ 207034 w 219272"/>
                <a:gd name="connsiteY22" fmla="*/ 12768 h 176836"/>
                <a:gd name="connsiteX23" fmla="*/ 207034 w 219272"/>
                <a:gd name="connsiteY23" fmla="*/ 133425 h 17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272" h="176836">
                  <a:moveTo>
                    <a:pt x="213424" y="0"/>
                  </a:moveTo>
                  <a:lnTo>
                    <a:pt x="6390" y="0"/>
                  </a:lnTo>
                  <a:cubicBezTo>
                    <a:pt x="2556" y="0"/>
                    <a:pt x="0" y="2554"/>
                    <a:pt x="0" y="6384"/>
                  </a:cubicBezTo>
                  <a:lnTo>
                    <a:pt x="0" y="139809"/>
                  </a:lnTo>
                  <a:cubicBezTo>
                    <a:pt x="0" y="143640"/>
                    <a:pt x="2556" y="146193"/>
                    <a:pt x="6390" y="146193"/>
                  </a:cubicBezTo>
                  <a:lnTo>
                    <a:pt x="103517" y="146193"/>
                  </a:lnTo>
                  <a:lnTo>
                    <a:pt x="103517" y="164068"/>
                  </a:lnTo>
                  <a:lnTo>
                    <a:pt x="72206" y="164068"/>
                  </a:lnTo>
                  <a:cubicBezTo>
                    <a:pt x="68372" y="164068"/>
                    <a:pt x="65816" y="166622"/>
                    <a:pt x="65816" y="170452"/>
                  </a:cubicBezTo>
                  <a:cubicBezTo>
                    <a:pt x="65816" y="174283"/>
                    <a:pt x="68372" y="176836"/>
                    <a:pt x="72206" y="176836"/>
                  </a:cubicBezTo>
                  <a:lnTo>
                    <a:pt x="146969" y="176836"/>
                  </a:lnTo>
                  <a:cubicBezTo>
                    <a:pt x="150803" y="176836"/>
                    <a:pt x="153358" y="174283"/>
                    <a:pt x="153358" y="170452"/>
                  </a:cubicBezTo>
                  <a:cubicBezTo>
                    <a:pt x="153358" y="166622"/>
                    <a:pt x="150803" y="164068"/>
                    <a:pt x="146969" y="164068"/>
                  </a:cubicBezTo>
                  <a:lnTo>
                    <a:pt x="115658" y="164068"/>
                  </a:lnTo>
                  <a:lnTo>
                    <a:pt x="115658" y="146193"/>
                  </a:lnTo>
                  <a:lnTo>
                    <a:pt x="212785" y="146193"/>
                  </a:lnTo>
                  <a:cubicBezTo>
                    <a:pt x="216619" y="146193"/>
                    <a:pt x="219175" y="143640"/>
                    <a:pt x="219175" y="139809"/>
                  </a:cubicBezTo>
                  <a:lnTo>
                    <a:pt x="219175" y="6384"/>
                  </a:lnTo>
                  <a:cubicBezTo>
                    <a:pt x="219814" y="2554"/>
                    <a:pt x="217258" y="0"/>
                    <a:pt x="213424" y="0"/>
                  </a:cubicBezTo>
                  <a:close/>
                  <a:moveTo>
                    <a:pt x="207034" y="133425"/>
                  </a:moveTo>
                  <a:lnTo>
                    <a:pt x="12780" y="133425"/>
                  </a:lnTo>
                  <a:lnTo>
                    <a:pt x="12780" y="12768"/>
                  </a:lnTo>
                  <a:lnTo>
                    <a:pt x="207034" y="12768"/>
                  </a:lnTo>
                  <a:lnTo>
                    <a:pt x="207034" y="133425"/>
                  </a:lnTo>
                  <a:close/>
                </a:path>
              </a:pathLst>
            </a:custGeom>
            <a:grpFill/>
            <a:ln w="6390" cap="flat">
              <a:noFill/>
              <a:prstDash val="solid"/>
              <a:miter/>
            </a:ln>
          </p:spPr>
          <p:txBody>
            <a:bodyPr wrap="none" lIns="0" tIns="0" rIns="0" bIns="0" rtlCol="0" anchor="ctr"/>
            <a:lstStyle/>
            <a:p>
              <a:pPr algn="ctr"/>
              <a:endParaRPr lang="ja-JP" altLang="en-US" sz="900">
                <a:latin typeface="+mn-ea"/>
                <a:sym typeface="+mn-lt"/>
              </a:endParaRPr>
            </a:p>
          </p:txBody>
        </p:sp>
      </p:grpSp>
      <p:sp>
        <p:nvSpPr>
          <p:cNvPr id="20" name="正方形/長方形 19">
            <a:extLst>
              <a:ext uri="{FF2B5EF4-FFF2-40B4-BE49-F238E27FC236}">
                <a16:creationId xmlns:a16="http://schemas.microsoft.com/office/drawing/2014/main" id="{72AA3B56-70C8-3A1B-98DB-C1C969AEF948}"/>
              </a:ext>
            </a:extLst>
          </p:cNvPr>
          <p:cNvSpPr/>
          <p:nvPr/>
        </p:nvSpPr>
        <p:spPr>
          <a:xfrm>
            <a:off x="8962828" y="2468517"/>
            <a:ext cx="1693228" cy="2632099"/>
          </a:xfrm>
          <a:prstGeom prst="rect">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en-US" altLang="ja-JP" sz="1200">
                <a:solidFill>
                  <a:schemeClr val="tx1"/>
                </a:solidFill>
              </a:rPr>
              <a:t>SAP(CIH)</a:t>
            </a:r>
            <a:r>
              <a:rPr kumimoji="1" lang="ja-JP" altLang="en-US" sz="1200">
                <a:solidFill>
                  <a:schemeClr val="tx1"/>
                </a:solidFill>
              </a:rPr>
              <a:t>・</a:t>
            </a:r>
            <a:r>
              <a:rPr kumimoji="1" lang="en-US" altLang="ja-JP" sz="1200" err="1">
                <a:solidFill>
                  <a:schemeClr val="tx1"/>
                </a:solidFill>
              </a:rPr>
              <a:t>Entra</a:t>
            </a:r>
            <a:r>
              <a:rPr kumimoji="1" lang="en-US" altLang="ja-JP" sz="1200">
                <a:solidFill>
                  <a:schemeClr val="tx1"/>
                </a:solidFill>
              </a:rPr>
              <a:t> ID</a:t>
            </a:r>
            <a:br>
              <a:rPr kumimoji="1" lang="en-US" altLang="ja-JP" sz="1200">
                <a:solidFill>
                  <a:schemeClr val="tx1"/>
                </a:solidFill>
              </a:rPr>
            </a:br>
            <a:r>
              <a:rPr kumimoji="1" lang="en-US" altLang="ja-JP" sz="1200">
                <a:solidFill>
                  <a:schemeClr val="tx1"/>
                </a:solidFill>
              </a:rPr>
              <a:t>SharePoint Online</a:t>
            </a:r>
          </a:p>
          <a:p>
            <a:pPr algn="ctr"/>
            <a:r>
              <a:rPr kumimoji="1" lang="ja-JP" altLang="en-US" sz="1200">
                <a:solidFill>
                  <a:schemeClr val="tx1"/>
                </a:solidFill>
              </a:rPr>
              <a:t>等の外部接続先</a:t>
            </a:r>
          </a:p>
        </p:txBody>
      </p:sp>
      <p:pic>
        <p:nvPicPr>
          <p:cNvPr id="29" name="グラフィックス 28" descr="データベース 枠線">
            <a:extLst>
              <a:ext uri="{FF2B5EF4-FFF2-40B4-BE49-F238E27FC236}">
                <a16:creationId xmlns:a16="http://schemas.microsoft.com/office/drawing/2014/main" id="{532462DF-338E-7998-92B7-9581C308DBD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37916" y="4096008"/>
            <a:ext cx="537583" cy="455995"/>
          </a:xfrm>
          <a:prstGeom prst="rect">
            <a:avLst/>
          </a:prstGeom>
        </p:spPr>
      </p:pic>
      <p:sp>
        <p:nvSpPr>
          <p:cNvPr id="53" name="正方形/長方形 52">
            <a:extLst>
              <a:ext uri="{FF2B5EF4-FFF2-40B4-BE49-F238E27FC236}">
                <a16:creationId xmlns:a16="http://schemas.microsoft.com/office/drawing/2014/main" id="{7DEC8A40-3B12-CD52-4D10-D4B4E416AD8A}"/>
              </a:ext>
            </a:extLst>
          </p:cNvPr>
          <p:cNvSpPr/>
          <p:nvPr/>
        </p:nvSpPr>
        <p:spPr>
          <a:xfrm>
            <a:off x="1961576" y="2580372"/>
            <a:ext cx="6156357" cy="3084722"/>
          </a:xfrm>
          <a:prstGeom prst="rect">
            <a:avLst/>
          </a:prstGeom>
          <a:solidFill>
            <a:schemeClr val="bg1"/>
          </a:solidFill>
          <a:ln w="3175" cap="flat" cmpd="sng" algn="ctr">
            <a:solidFill>
              <a:srgbClr val="53565A"/>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endParaRPr kumimoji="1" lang="ja-JP" altLang="en-US" sz="1000"/>
          </a:p>
        </p:txBody>
      </p:sp>
      <p:sp>
        <p:nvSpPr>
          <p:cNvPr id="51" name="正方形/長方形 50">
            <a:extLst>
              <a:ext uri="{FF2B5EF4-FFF2-40B4-BE49-F238E27FC236}">
                <a16:creationId xmlns:a16="http://schemas.microsoft.com/office/drawing/2014/main" id="{D74C536B-F781-65CA-C7C7-2729FEE9E6FF}"/>
              </a:ext>
            </a:extLst>
          </p:cNvPr>
          <p:cNvSpPr/>
          <p:nvPr/>
        </p:nvSpPr>
        <p:spPr>
          <a:xfrm>
            <a:off x="1809176" y="2427972"/>
            <a:ext cx="6156357" cy="3084722"/>
          </a:xfrm>
          <a:prstGeom prst="rect">
            <a:avLst/>
          </a:prstGeom>
          <a:solidFill>
            <a:schemeClr val="bg1"/>
          </a:solidFill>
          <a:ln w="3175" cap="flat" cmpd="sng" algn="ctr">
            <a:solidFill>
              <a:srgbClr val="53565A"/>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endParaRPr kumimoji="1" lang="ja-JP" altLang="en-US" sz="1000"/>
          </a:p>
        </p:txBody>
      </p:sp>
      <p:sp>
        <p:nvSpPr>
          <p:cNvPr id="48" name="正方形/長方形 47">
            <a:extLst>
              <a:ext uri="{FF2B5EF4-FFF2-40B4-BE49-F238E27FC236}">
                <a16:creationId xmlns:a16="http://schemas.microsoft.com/office/drawing/2014/main" id="{6E678CB3-F59F-E416-3B8B-957B2091A25C}"/>
              </a:ext>
            </a:extLst>
          </p:cNvPr>
          <p:cNvSpPr/>
          <p:nvPr/>
        </p:nvSpPr>
        <p:spPr>
          <a:xfrm>
            <a:off x="1656776" y="2275572"/>
            <a:ext cx="6156357" cy="3084722"/>
          </a:xfrm>
          <a:prstGeom prst="rect">
            <a:avLst/>
          </a:prstGeom>
          <a:solidFill>
            <a:schemeClr val="bg1"/>
          </a:solidFill>
          <a:ln w="3175" cap="flat" cmpd="sng" algn="ctr">
            <a:solidFill>
              <a:srgbClr val="53565A"/>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r>
              <a:rPr lang="ja-JP" altLang="en-US" sz="1000"/>
              <a:t>利用事業部</a:t>
            </a:r>
            <a:r>
              <a:rPr lang="en-US" altLang="ja-JP" sz="1000"/>
              <a:t>A </a:t>
            </a:r>
            <a:r>
              <a:rPr lang="ja-JP" altLang="en-US" sz="1000"/>
              <a:t>　製品仕様書管理</a:t>
            </a:r>
            <a:r>
              <a:rPr lang="en-US" altLang="ja-JP" sz="1000"/>
              <a:t>APP</a:t>
            </a:r>
            <a:endParaRPr kumimoji="1" lang="ja-JP" altLang="en-US" sz="1000"/>
          </a:p>
        </p:txBody>
      </p:sp>
      <p:pic>
        <p:nvPicPr>
          <p:cNvPr id="34" name="グラフィックス 33" descr="ノート PC 枠線">
            <a:extLst>
              <a:ext uri="{FF2B5EF4-FFF2-40B4-BE49-F238E27FC236}">
                <a16:creationId xmlns:a16="http://schemas.microsoft.com/office/drawing/2014/main" id="{8117734A-0263-FAED-C6B6-12CF39BC69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5195" y="2621151"/>
            <a:ext cx="675183" cy="675183"/>
          </a:xfrm>
          <a:prstGeom prst="rect">
            <a:avLst/>
          </a:prstGeom>
        </p:spPr>
      </p:pic>
      <p:pic>
        <p:nvPicPr>
          <p:cNvPr id="35" name="グラフィックス 34" descr="ノート PC 枠線">
            <a:extLst>
              <a:ext uri="{FF2B5EF4-FFF2-40B4-BE49-F238E27FC236}">
                <a16:creationId xmlns:a16="http://schemas.microsoft.com/office/drawing/2014/main" id="{4DC37391-28EE-0E31-F066-BC198454946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5195" y="3314440"/>
            <a:ext cx="675183" cy="675183"/>
          </a:xfrm>
          <a:prstGeom prst="rect">
            <a:avLst/>
          </a:prstGeom>
        </p:spPr>
      </p:pic>
      <p:pic>
        <p:nvPicPr>
          <p:cNvPr id="36" name="グラフィックス 35" descr="ノート PC 枠線">
            <a:extLst>
              <a:ext uri="{FF2B5EF4-FFF2-40B4-BE49-F238E27FC236}">
                <a16:creationId xmlns:a16="http://schemas.microsoft.com/office/drawing/2014/main" id="{015CD2D1-AC44-9CFD-7B54-5FE12EF6967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945195" y="4415350"/>
            <a:ext cx="675183" cy="675183"/>
          </a:xfrm>
          <a:prstGeom prst="rect">
            <a:avLst/>
          </a:prstGeom>
        </p:spPr>
      </p:pic>
      <p:sp>
        <p:nvSpPr>
          <p:cNvPr id="46" name="テキスト ボックス 45">
            <a:extLst>
              <a:ext uri="{FF2B5EF4-FFF2-40B4-BE49-F238E27FC236}">
                <a16:creationId xmlns:a16="http://schemas.microsoft.com/office/drawing/2014/main" id="{9660E036-84B0-EA59-8FA7-D6559155F457}"/>
              </a:ext>
            </a:extLst>
          </p:cNvPr>
          <p:cNvSpPr txBox="1"/>
          <p:nvPr/>
        </p:nvSpPr>
        <p:spPr>
          <a:xfrm>
            <a:off x="1918036" y="4012415"/>
            <a:ext cx="675183" cy="387795"/>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vert="eaVert" wrap="square" lIns="36000" tIns="36000" rIns="36000" bIns="36000" rtlCol="0" anchor="ctr" anchorCtr="0">
            <a:noAutofit/>
          </a:bodyPr>
          <a:lstStyle/>
          <a:p>
            <a:pPr algn="l"/>
            <a:r>
              <a:rPr kumimoji="1" lang="ja-JP" altLang="en-US" sz="1200"/>
              <a:t>．．．</a:t>
            </a:r>
          </a:p>
        </p:txBody>
      </p:sp>
      <p:sp>
        <p:nvSpPr>
          <p:cNvPr id="1069" name="正方形/長方形 1068">
            <a:extLst>
              <a:ext uri="{FF2B5EF4-FFF2-40B4-BE49-F238E27FC236}">
                <a16:creationId xmlns:a16="http://schemas.microsoft.com/office/drawing/2014/main" id="{F8A1C882-9328-1781-78FA-E499F6207952}"/>
              </a:ext>
            </a:extLst>
          </p:cNvPr>
          <p:cNvSpPr/>
          <p:nvPr/>
        </p:nvSpPr>
        <p:spPr>
          <a:xfrm>
            <a:off x="4508627" y="2395069"/>
            <a:ext cx="3032911" cy="2873162"/>
          </a:xfrm>
          <a:prstGeom prst="rect">
            <a:avLst/>
          </a:prstGeom>
          <a:solidFill>
            <a:schemeClr val="bg2"/>
          </a:solidFill>
          <a:ln w="190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r>
              <a:rPr lang="en-US" altLang="ja-JP" sz="1000"/>
              <a:t>※</a:t>
            </a:r>
            <a:endParaRPr kumimoji="1" lang="ja-JP" altLang="en-US" sz="1000"/>
          </a:p>
        </p:txBody>
      </p:sp>
      <p:cxnSp>
        <p:nvCxnSpPr>
          <p:cNvPr id="1039" name="直線コネクタ 1038">
            <a:extLst>
              <a:ext uri="{FF2B5EF4-FFF2-40B4-BE49-F238E27FC236}">
                <a16:creationId xmlns:a16="http://schemas.microsoft.com/office/drawing/2014/main" id="{1BDB8636-B313-810F-E1A2-231BDF08762D}"/>
              </a:ext>
            </a:extLst>
          </p:cNvPr>
          <p:cNvCxnSpPr>
            <a:cxnSpLocks/>
          </p:cNvCxnSpPr>
          <p:nvPr/>
        </p:nvCxnSpPr>
        <p:spPr>
          <a:xfrm>
            <a:off x="6918023" y="4686573"/>
            <a:ext cx="204480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5651243-AB33-C43F-3C1E-C806C9AA1AB0}"/>
              </a:ext>
            </a:extLst>
          </p:cNvPr>
          <p:cNvCxnSpPr>
            <a:cxnSpLocks/>
          </p:cNvCxnSpPr>
          <p:nvPr/>
        </p:nvCxnSpPr>
        <p:spPr>
          <a:xfrm>
            <a:off x="6918023" y="2976848"/>
            <a:ext cx="204480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7B0C02A4-7546-6FAD-D185-9ADC130DA7E9}"/>
              </a:ext>
            </a:extLst>
          </p:cNvPr>
          <p:cNvSpPr/>
          <p:nvPr/>
        </p:nvSpPr>
        <p:spPr>
          <a:xfrm>
            <a:off x="5224795" y="2468517"/>
            <a:ext cx="1693228" cy="982800"/>
          </a:xfrm>
          <a:prstGeom prst="rect">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1200">
                <a:solidFill>
                  <a:schemeClr val="tx1"/>
                </a:solidFill>
              </a:rPr>
              <a:t>アプリ</a:t>
            </a:r>
          </a:p>
        </p:txBody>
      </p:sp>
      <p:grpSp>
        <p:nvGrpSpPr>
          <p:cNvPr id="6" name="Graphic 1100">
            <a:extLst>
              <a:ext uri="{FF2B5EF4-FFF2-40B4-BE49-F238E27FC236}">
                <a16:creationId xmlns:a16="http://schemas.microsoft.com/office/drawing/2014/main" id="{63A93EA6-8F8A-6A0C-2B9B-E7C251500DE2}"/>
              </a:ext>
            </a:extLst>
          </p:cNvPr>
          <p:cNvGrpSpPr>
            <a:grpSpLocks noChangeAspect="1"/>
          </p:cNvGrpSpPr>
          <p:nvPr/>
        </p:nvGrpSpPr>
        <p:grpSpPr bwMode="gray">
          <a:xfrm>
            <a:off x="5814837" y="2799824"/>
            <a:ext cx="537583" cy="501597"/>
            <a:chOff x="2560447" y="2375167"/>
            <a:chExt cx="362309" cy="361971"/>
          </a:xfrm>
          <a:solidFill>
            <a:schemeClr val="tx1">
              <a:lumMod val="50000"/>
              <a:lumOff val="50000"/>
            </a:schemeClr>
          </a:solidFill>
        </p:grpSpPr>
        <p:sp>
          <p:nvSpPr>
            <p:cNvPr id="7" name="Graphic 1100">
              <a:extLst>
                <a:ext uri="{FF2B5EF4-FFF2-40B4-BE49-F238E27FC236}">
                  <a16:creationId xmlns:a16="http://schemas.microsoft.com/office/drawing/2014/main" id="{DAC96507-1498-D5B7-AD19-F01A657BB021}"/>
                </a:ext>
              </a:extLst>
            </p:cNvPr>
            <p:cNvSpPr/>
            <p:nvPr/>
          </p:nvSpPr>
          <p:spPr bwMode="gray">
            <a:xfrm>
              <a:off x="2560447" y="2375167"/>
              <a:ext cx="362309" cy="361971"/>
            </a:xfrm>
            <a:custGeom>
              <a:avLst/>
              <a:gdLst>
                <a:gd name="connsiteX0" fmla="*/ 181474 w 362309"/>
                <a:gd name="connsiteY0" fmla="*/ 0 h 361971"/>
                <a:gd name="connsiteX1" fmla="*/ 0 w 362309"/>
                <a:gd name="connsiteY1" fmla="*/ 180667 h 361971"/>
                <a:gd name="connsiteX2" fmla="*/ 180835 w 362309"/>
                <a:gd name="connsiteY2" fmla="*/ 361972 h 361971"/>
                <a:gd name="connsiteX3" fmla="*/ 362309 w 362309"/>
                <a:gd name="connsiteY3" fmla="*/ 181305 h 361971"/>
                <a:gd name="connsiteX4" fmla="*/ 362309 w 362309"/>
                <a:gd name="connsiteY4" fmla="*/ 181305 h 361971"/>
                <a:gd name="connsiteX5" fmla="*/ 181474 w 362309"/>
                <a:gd name="connsiteY5" fmla="*/ 0 h 361971"/>
                <a:gd name="connsiteX6" fmla="*/ 181474 w 362309"/>
                <a:gd name="connsiteY6" fmla="*/ 349204 h 361971"/>
                <a:gd name="connsiteX7" fmla="*/ 12780 w 362309"/>
                <a:gd name="connsiteY7" fmla="*/ 181305 h 361971"/>
                <a:gd name="connsiteX8" fmla="*/ 180835 w 362309"/>
                <a:gd name="connsiteY8" fmla="*/ 12768 h 361971"/>
                <a:gd name="connsiteX9" fmla="*/ 349529 w 362309"/>
                <a:gd name="connsiteY9" fmla="*/ 180667 h 361971"/>
                <a:gd name="connsiteX10" fmla="*/ 349529 w 362309"/>
                <a:gd name="connsiteY10" fmla="*/ 180667 h 361971"/>
                <a:gd name="connsiteX11" fmla="*/ 181474 w 362309"/>
                <a:gd name="connsiteY11" fmla="*/ 349204 h 361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309" h="361971">
                  <a:moveTo>
                    <a:pt x="181474" y="0"/>
                  </a:moveTo>
                  <a:cubicBezTo>
                    <a:pt x="81152" y="0"/>
                    <a:pt x="0" y="81077"/>
                    <a:pt x="0" y="180667"/>
                  </a:cubicBezTo>
                  <a:cubicBezTo>
                    <a:pt x="0" y="280895"/>
                    <a:pt x="81152" y="361972"/>
                    <a:pt x="180835" y="361972"/>
                  </a:cubicBezTo>
                  <a:cubicBezTo>
                    <a:pt x="281157" y="361972"/>
                    <a:pt x="362309" y="280895"/>
                    <a:pt x="362309" y="181305"/>
                  </a:cubicBezTo>
                  <a:cubicBezTo>
                    <a:pt x="362309" y="181305"/>
                    <a:pt x="362309" y="181305"/>
                    <a:pt x="362309" y="181305"/>
                  </a:cubicBezTo>
                  <a:cubicBezTo>
                    <a:pt x="362309" y="81077"/>
                    <a:pt x="281157" y="0"/>
                    <a:pt x="181474" y="0"/>
                  </a:cubicBezTo>
                  <a:close/>
                  <a:moveTo>
                    <a:pt x="181474" y="349204"/>
                  </a:moveTo>
                  <a:cubicBezTo>
                    <a:pt x="88181" y="349204"/>
                    <a:pt x="12780" y="273873"/>
                    <a:pt x="12780" y="181305"/>
                  </a:cubicBezTo>
                  <a:cubicBezTo>
                    <a:pt x="12780" y="88099"/>
                    <a:pt x="88181" y="12768"/>
                    <a:pt x="180835" y="12768"/>
                  </a:cubicBezTo>
                  <a:cubicBezTo>
                    <a:pt x="274128" y="12768"/>
                    <a:pt x="349529" y="88099"/>
                    <a:pt x="349529" y="180667"/>
                  </a:cubicBezTo>
                  <a:cubicBezTo>
                    <a:pt x="349529" y="180667"/>
                    <a:pt x="349529" y="180667"/>
                    <a:pt x="349529" y="180667"/>
                  </a:cubicBezTo>
                  <a:cubicBezTo>
                    <a:pt x="349529" y="273873"/>
                    <a:pt x="274128" y="349204"/>
                    <a:pt x="181474" y="349204"/>
                  </a:cubicBezTo>
                  <a:close/>
                </a:path>
              </a:pathLst>
            </a:custGeom>
            <a:grpFill/>
            <a:ln w="6390" cap="flat">
              <a:noFill/>
              <a:prstDash val="solid"/>
              <a:miter/>
            </a:ln>
          </p:spPr>
          <p:txBody>
            <a:bodyPr wrap="none" lIns="0" tIns="0" rIns="0" bIns="0" rtlCol="0" anchor="ctr"/>
            <a:lstStyle/>
            <a:p>
              <a:pPr algn="ctr"/>
              <a:endParaRPr lang="ja-JP" altLang="en-US" sz="900">
                <a:latin typeface="+mn-ea"/>
                <a:sym typeface="+mn-lt"/>
              </a:endParaRPr>
            </a:p>
          </p:txBody>
        </p:sp>
        <p:sp>
          <p:nvSpPr>
            <p:cNvPr id="8" name="Graphic 1100">
              <a:extLst>
                <a:ext uri="{FF2B5EF4-FFF2-40B4-BE49-F238E27FC236}">
                  <a16:creationId xmlns:a16="http://schemas.microsoft.com/office/drawing/2014/main" id="{73498A03-B144-17C4-DC90-F3B3F0C63BE6}"/>
                </a:ext>
              </a:extLst>
            </p:cNvPr>
            <p:cNvSpPr/>
            <p:nvPr/>
          </p:nvSpPr>
          <p:spPr bwMode="gray">
            <a:xfrm>
              <a:off x="2631376" y="2480503"/>
              <a:ext cx="219272" cy="176836"/>
            </a:xfrm>
            <a:custGeom>
              <a:avLst/>
              <a:gdLst>
                <a:gd name="connsiteX0" fmla="*/ 213424 w 219272"/>
                <a:gd name="connsiteY0" fmla="*/ 0 h 176836"/>
                <a:gd name="connsiteX1" fmla="*/ 6390 w 219272"/>
                <a:gd name="connsiteY1" fmla="*/ 0 h 176836"/>
                <a:gd name="connsiteX2" fmla="*/ 0 w 219272"/>
                <a:gd name="connsiteY2" fmla="*/ 6384 h 176836"/>
                <a:gd name="connsiteX3" fmla="*/ 0 w 219272"/>
                <a:gd name="connsiteY3" fmla="*/ 139809 h 176836"/>
                <a:gd name="connsiteX4" fmla="*/ 6390 w 219272"/>
                <a:gd name="connsiteY4" fmla="*/ 146193 h 176836"/>
                <a:gd name="connsiteX5" fmla="*/ 103517 w 219272"/>
                <a:gd name="connsiteY5" fmla="*/ 146193 h 176836"/>
                <a:gd name="connsiteX6" fmla="*/ 103517 w 219272"/>
                <a:gd name="connsiteY6" fmla="*/ 164068 h 176836"/>
                <a:gd name="connsiteX7" fmla="*/ 72206 w 219272"/>
                <a:gd name="connsiteY7" fmla="*/ 164068 h 176836"/>
                <a:gd name="connsiteX8" fmla="*/ 65816 w 219272"/>
                <a:gd name="connsiteY8" fmla="*/ 170452 h 176836"/>
                <a:gd name="connsiteX9" fmla="*/ 72206 w 219272"/>
                <a:gd name="connsiteY9" fmla="*/ 176836 h 176836"/>
                <a:gd name="connsiteX10" fmla="*/ 146969 w 219272"/>
                <a:gd name="connsiteY10" fmla="*/ 176836 h 176836"/>
                <a:gd name="connsiteX11" fmla="*/ 153358 w 219272"/>
                <a:gd name="connsiteY11" fmla="*/ 170452 h 176836"/>
                <a:gd name="connsiteX12" fmla="*/ 146969 w 219272"/>
                <a:gd name="connsiteY12" fmla="*/ 164068 h 176836"/>
                <a:gd name="connsiteX13" fmla="*/ 115658 w 219272"/>
                <a:gd name="connsiteY13" fmla="*/ 164068 h 176836"/>
                <a:gd name="connsiteX14" fmla="*/ 115658 w 219272"/>
                <a:gd name="connsiteY14" fmla="*/ 146193 h 176836"/>
                <a:gd name="connsiteX15" fmla="*/ 212785 w 219272"/>
                <a:gd name="connsiteY15" fmla="*/ 146193 h 176836"/>
                <a:gd name="connsiteX16" fmla="*/ 219175 w 219272"/>
                <a:gd name="connsiteY16" fmla="*/ 139809 h 176836"/>
                <a:gd name="connsiteX17" fmla="*/ 219175 w 219272"/>
                <a:gd name="connsiteY17" fmla="*/ 6384 h 176836"/>
                <a:gd name="connsiteX18" fmla="*/ 213424 w 219272"/>
                <a:gd name="connsiteY18" fmla="*/ 0 h 176836"/>
                <a:gd name="connsiteX19" fmla="*/ 207034 w 219272"/>
                <a:gd name="connsiteY19" fmla="*/ 133425 h 176836"/>
                <a:gd name="connsiteX20" fmla="*/ 12780 w 219272"/>
                <a:gd name="connsiteY20" fmla="*/ 133425 h 176836"/>
                <a:gd name="connsiteX21" fmla="*/ 12780 w 219272"/>
                <a:gd name="connsiteY21" fmla="*/ 12768 h 176836"/>
                <a:gd name="connsiteX22" fmla="*/ 207034 w 219272"/>
                <a:gd name="connsiteY22" fmla="*/ 12768 h 176836"/>
                <a:gd name="connsiteX23" fmla="*/ 207034 w 219272"/>
                <a:gd name="connsiteY23" fmla="*/ 133425 h 176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19272" h="176836">
                  <a:moveTo>
                    <a:pt x="213424" y="0"/>
                  </a:moveTo>
                  <a:lnTo>
                    <a:pt x="6390" y="0"/>
                  </a:lnTo>
                  <a:cubicBezTo>
                    <a:pt x="2556" y="0"/>
                    <a:pt x="0" y="2554"/>
                    <a:pt x="0" y="6384"/>
                  </a:cubicBezTo>
                  <a:lnTo>
                    <a:pt x="0" y="139809"/>
                  </a:lnTo>
                  <a:cubicBezTo>
                    <a:pt x="0" y="143640"/>
                    <a:pt x="2556" y="146193"/>
                    <a:pt x="6390" y="146193"/>
                  </a:cubicBezTo>
                  <a:lnTo>
                    <a:pt x="103517" y="146193"/>
                  </a:lnTo>
                  <a:lnTo>
                    <a:pt x="103517" y="164068"/>
                  </a:lnTo>
                  <a:lnTo>
                    <a:pt x="72206" y="164068"/>
                  </a:lnTo>
                  <a:cubicBezTo>
                    <a:pt x="68372" y="164068"/>
                    <a:pt x="65816" y="166622"/>
                    <a:pt x="65816" y="170452"/>
                  </a:cubicBezTo>
                  <a:cubicBezTo>
                    <a:pt x="65816" y="174283"/>
                    <a:pt x="68372" y="176836"/>
                    <a:pt x="72206" y="176836"/>
                  </a:cubicBezTo>
                  <a:lnTo>
                    <a:pt x="146969" y="176836"/>
                  </a:lnTo>
                  <a:cubicBezTo>
                    <a:pt x="150803" y="176836"/>
                    <a:pt x="153358" y="174283"/>
                    <a:pt x="153358" y="170452"/>
                  </a:cubicBezTo>
                  <a:cubicBezTo>
                    <a:pt x="153358" y="166622"/>
                    <a:pt x="150803" y="164068"/>
                    <a:pt x="146969" y="164068"/>
                  </a:cubicBezTo>
                  <a:lnTo>
                    <a:pt x="115658" y="164068"/>
                  </a:lnTo>
                  <a:lnTo>
                    <a:pt x="115658" y="146193"/>
                  </a:lnTo>
                  <a:lnTo>
                    <a:pt x="212785" y="146193"/>
                  </a:lnTo>
                  <a:cubicBezTo>
                    <a:pt x="216619" y="146193"/>
                    <a:pt x="219175" y="143640"/>
                    <a:pt x="219175" y="139809"/>
                  </a:cubicBezTo>
                  <a:lnTo>
                    <a:pt x="219175" y="6384"/>
                  </a:lnTo>
                  <a:cubicBezTo>
                    <a:pt x="219814" y="2554"/>
                    <a:pt x="217258" y="0"/>
                    <a:pt x="213424" y="0"/>
                  </a:cubicBezTo>
                  <a:close/>
                  <a:moveTo>
                    <a:pt x="207034" y="133425"/>
                  </a:moveTo>
                  <a:lnTo>
                    <a:pt x="12780" y="133425"/>
                  </a:lnTo>
                  <a:lnTo>
                    <a:pt x="12780" y="12768"/>
                  </a:lnTo>
                  <a:lnTo>
                    <a:pt x="207034" y="12768"/>
                  </a:lnTo>
                  <a:lnTo>
                    <a:pt x="207034" y="133425"/>
                  </a:lnTo>
                  <a:close/>
                </a:path>
              </a:pathLst>
            </a:custGeom>
            <a:grpFill/>
            <a:ln w="6390" cap="flat">
              <a:noFill/>
              <a:prstDash val="solid"/>
              <a:miter/>
            </a:ln>
          </p:spPr>
          <p:txBody>
            <a:bodyPr wrap="none" lIns="0" tIns="0" rIns="0" bIns="0" rtlCol="0" anchor="ctr"/>
            <a:lstStyle/>
            <a:p>
              <a:pPr algn="ctr"/>
              <a:endParaRPr lang="ja-JP" altLang="en-US" sz="900">
                <a:latin typeface="+mn-ea"/>
                <a:sym typeface="+mn-lt"/>
              </a:endParaRPr>
            </a:p>
          </p:txBody>
        </p:sp>
      </p:grpSp>
      <p:cxnSp>
        <p:nvCxnSpPr>
          <p:cNvPr id="30" name="直線コネクタ 29">
            <a:extLst>
              <a:ext uri="{FF2B5EF4-FFF2-40B4-BE49-F238E27FC236}">
                <a16:creationId xmlns:a16="http://schemas.microsoft.com/office/drawing/2014/main" id="{34B31DDF-2BA0-9ADD-836B-A496A57BFF21}"/>
              </a:ext>
            </a:extLst>
          </p:cNvPr>
          <p:cNvCxnSpPr>
            <a:cxnSpLocks/>
            <a:endCxn id="14" idx="0"/>
          </p:cNvCxnSpPr>
          <p:nvPr/>
        </p:nvCxnSpPr>
        <p:spPr>
          <a:xfrm>
            <a:off x="6071409" y="3451317"/>
            <a:ext cx="0" cy="66649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グラフィックス 12" descr="データベース 枠線">
            <a:extLst>
              <a:ext uri="{FF2B5EF4-FFF2-40B4-BE49-F238E27FC236}">
                <a16:creationId xmlns:a16="http://schemas.microsoft.com/office/drawing/2014/main" id="{919DF391-08C1-47F5-3AB5-C5DCD899501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02617" y="4458575"/>
            <a:ext cx="537583" cy="455995"/>
          </a:xfrm>
          <a:prstGeom prst="rect">
            <a:avLst/>
          </a:prstGeom>
        </p:spPr>
      </p:pic>
      <p:sp>
        <p:nvSpPr>
          <p:cNvPr id="14" name="正方形/長方形 13">
            <a:extLst>
              <a:ext uri="{FF2B5EF4-FFF2-40B4-BE49-F238E27FC236}">
                <a16:creationId xmlns:a16="http://schemas.microsoft.com/office/drawing/2014/main" id="{CD8CE175-BFBE-87B7-FD4B-BE135AA23A43}"/>
              </a:ext>
            </a:extLst>
          </p:cNvPr>
          <p:cNvSpPr/>
          <p:nvPr/>
        </p:nvSpPr>
        <p:spPr>
          <a:xfrm>
            <a:off x="5224795" y="4117815"/>
            <a:ext cx="1693228" cy="982801"/>
          </a:xfrm>
          <a:prstGeom prst="rect">
            <a:avLst/>
          </a:prstGeom>
          <a:noFill/>
          <a:ln>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1" lang="ja-JP" altLang="en-US" sz="1200">
                <a:solidFill>
                  <a:schemeClr val="tx1"/>
                </a:solidFill>
              </a:rPr>
              <a:t>ストレージ</a:t>
            </a:r>
          </a:p>
        </p:txBody>
      </p:sp>
      <p:cxnSp>
        <p:nvCxnSpPr>
          <p:cNvPr id="27" name="コネクタ: カギ線 26">
            <a:extLst>
              <a:ext uri="{FF2B5EF4-FFF2-40B4-BE49-F238E27FC236}">
                <a16:creationId xmlns:a16="http://schemas.microsoft.com/office/drawing/2014/main" id="{2437E5F4-2134-CB8E-C8FE-66D2317303B1}"/>
              </a:ext>
            </a:extLst>
          </p:cNvPr>
          <p:cNvCxnSpPr>
            <a:cxnSpLocks/>
            <a:stCxn id="34" idx="3"/>
            <a:endCxn id="4" idx="1"/>
          </p:cNvCxnSpPr>
          <p:nvPr/>
        </p:nvCxnSpPr>
        <p:spPr>
          <a:xfrm>
            <a:off x="2620378" y="2958743"/>
            <a:ext cx="2604417" cy="1174"/>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コネクタ: カギ線 36">
            <a:extLst>
              <a:ext uri="{FF2B5EF4-FFF2-40B4-BE49-F238E27FC236}">
                <a16:creationId xmlns:a16="http://schemas.microsoft.com/office/drawing/2014/main" id="{22A40555-B591-0A89-65BA-E9EF9E309AA3}"/>
              </a:ext>
            </a:extLst>
          </p:cNvPr>
          <p:cNvCxnSpPr>
            <a:cxnSpLocks/>
            <a:stCxn id="36" idx="3"/>
            <a:endCxn id="4" idx="1"/>
          </p:cNvCxnSpPr>
          <p:nvPr/>
        </p:nvCxnSpPr>
        <p:spPr>
          <a:xfrm flipV="1">
            <a:off x="2620378" y="2959917"/>
            <a:ext cx="2604417" cy="179302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コネクタ: カギ線 38">
            <a:extLst>
              <a:ext uri="{FF2B5EF4-FFF2-40B4-BE49-F238E27FC236}">
                <a16:creationId xmlns:a16="http://schemas.microsoft.com/office/drawing/2014/main" id="{A9DE328C-7F9E-D2F9-13D8-D962479B3277}"/>
              </a:ext>
            </a:extLst>
          </p:cNvPr>
          <p:cNvCxnSpPr>
            <a:cxnSpLocks/>
            <a:stCxn id="35" idx="3"/>
            <a:endCxn id="4" idx="1"/>
          </p:cNvCxnSpPr>
          <p:nvPr/>
        </p:nvCxnSpPr>
        <p:spPr>
          <a:xfrm flipV="1">
            <a:off x="2620378" y="2959917"/>
            <a:ext cx="2604417" cy="692115"/>
          </a:xfrm>
          <a:prstGeom prst="bentConnector3">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C756EB83-9F4A-4D0F-387C-DE09E58D1F4D}"/>
              </a:ext>
            </a:extLst>
          </p:cNvPr>
          <p:cNvCxnSpPr>
            <a:cxnSpLocks/>
          </p:cNvCxnSpPr>
          <p:nvPr/>
        </p:nvCxnSpPr>
        <p:spPr>
          <a:xfrm>
            <a:off x="7813133" y="3129248"/>
            <a:ext cx="114969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F350BFD-36E6-18BB-A25E-626805C13D18}"/>
              </a:ext>
            </a:extLst>
          </p:cNvPr>
          <p:cNvCxnSpPr>
            <a:cxnSpLocks/>
          </p:cNvCxnSpPr>
          <p:nvPr/>
        </p:nvCxnSpPr>
        <p:spPr>
          <a:xfrm>
            <a:off x="7813133" y="4840352"/>
            <a:ext cx="114969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9CDE5243-4BEF-F2F2-E57F-951738967B74}"/>
              </a:ext>
            </a:extLst>
          </p:cNvPr>
          <p:cNvCxnSpPr>
            <a:cxnSpLocks/>
          </p:cNvCxnSpPr>
          <p:nvPr/>
        </p:nvCxnSpPr>
        <p:spPr>
          <a:xfrm>
            <a:off x="7965533" y="4992752"/>
            <a:ext cx="99729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07684963-3031-E131-F905-8FC614FE97B2}"/>
              </a:ext>
            </a:extLst>
          </p:cNvPr>
          <p:cNvCxnSpPr>
            <a:cxnSpLocks/>
          </p:cNvCxnSpPr>
          <p:nvPr/>
        </p:nvCxnSpPr>
        <p:spPr>
          <a:xfrm>
            <a:off x="7965533" y="3296334"/>
            <a:ext cx="997295"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39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10A5A0E4-B99A-05A0-9F97-EC349AD235C3}"/>
              </a:ext>
            </a:extLst>
          </p:cNvPr>
          <p:cNvGraphicFramePr>
            <a:graphicFrameLocks noChangeAspect="1"/>
          </p:cNvGraphicFramePr>
          <p:nvPr>
            <p:custDataLst>
              <p:tags r:id="rId1"/>
            </p:custDataLst>
            <p:extLst>
              <p:ext uri="{D42A27DB-BD31-4B8C-83A1-F6EECF244321}">
                <p14:modId xmlns:p14="http://schemas.microsoft.com/office/powerpoint/2010/main" val="29130556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639" imgH="639" progId="TCLayout.ActiveDocument.1">
                  <p:embed/>
                </p:oleObj>
              </mc:Choice>
              <mc:Fallback>
                <p:oleObj name="think-cellスライド" r:id="rId4" imgW="639" imgH="639" progId="TCLayout.ActiveDocument.1">
                  <p:embed/>
                  <p:pic>
                    <p:nvPicPr>
                      <p:cNvPr id="6" name="think-cell data - do not delete" hidden="1">
                        <a:extLst>
                          <a:ext uri="{FF2B5EF4-FFF2-40B4-BE49-F238E27FC236}">
                            <a16:creationId xmlns:a16="http://schemas.microsoft.com/office/drawing/2014/main" id="{10A5A0E4-B99A-05A0-9F97-EC349AD235C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D0A05567-1794-E3B8-3784-68639EF3EA26}"/>
              </a:ext>
            </a:extLst>
          </p:cNvPr>
          <p:cNvSpPr>
            <a:spLocks noGrp="1"/>
          </p:cNvSpPr>
          <p:nvPr>
            <p:ph type="title"/>
          </p:nvPr>
        </p:nvSpPr>
        <p:spPr/>
        <p:txBody>
          <a:bodyPr vert="horz"/>
          <a:lstStyle/>
          <a:p>
            <a:r>
              <a:rPr kumimoji="1" lang="en-US" altLang="ja-JP"/>
              <a:t>5. </a:t>
            </a:r>
            <a:r>
              <a:rPr lang="ja-JP" altLang="en-US"/>
              <a:t>データ移行</a:t>
            </a:r>
            <a:endParaRPr kumimoji="1" lang="ja-JP" altLang="en-US"/>
          </a:p>
        </p:txBody>
      </p:sp>
      <p:sp>
        <p:nvSpPr>
          <p:cNvPr id="3" name="コンテンツ プレースホルダー 2">
            <a:extLst>
              <a:ext uri="{FF2B5EF4-FFF2-40B4-BE49-F238E27FC236}">
                <a16:creationId xmlns:a16="http://schemas.microsoft.com/office/drawing/2014/main" id="{5AC5FCBC-F0CF-FA9F-8ACE-533CE20763E3}"/>
              </a:ext>
            </a:extLst>
          </p:cNvPr>
          <p:cNvSpPr>
            <a:spLocks noGrp="1"/>
          </p:cNvSpPr>
          <p:nvPr>
            <p:ph sz="quarter" idx="10"/>
          </p:nvPr>
        </p:nvSpPr>
        <p:spPr/>
        <p:txBody>
          <a:bodyPr vert="horz" lIns="0" tIns="0" rIns="0" bIns="0" rtlCol="0" anchor="t">
            <a:normAutofit/>
          </a:bodyPr>
          <a:lstStyle/>
          <a:p>
            <a:pPr marL="0" indent="0">
              <a:buNone/>
            </a:pPr>
            <a:r>
              <a:rPr lang="ja-JP" altLang="en-US">
                <a:cs typeface="Arial"/>
              </a:rPr>
              <a:t>データ移行に関する費用も見積もりに含めること、またツールの作成やライセンス利用がある場合は内訳に含めること。</a:t>
            </a:r>
            <a:br>
              <a:rPr lang="en-US" altLang="ja-JP">
                <a:cs typeface="Arial"/>
              </a:rPr>
            </a:br>
            <a:r>
              <a:rPr lang="ja-JP" altLang="en-US">
                <a:cs typeface="Arial"/>
              </a:rPr>
              <a:t>データ移行は、基本的にすべてのデータを対象とする。</a:t>
            </a:r>
            <a:br>
              <a:rPr lang="en-US" altLang="ja-JP">
                <a:cs typeface="Arial"/>
              </a:rPr>
            </a:br>
            <a:r>
              <a:rPr lang="en-US" altLang="ja-JP">
                <a:cs typeface="Arial"/>
              </a:rPr>
              <a:t>※Notes</a:t>
            </a:r>
            <a:r>
              <a:rPr lang="ja-JP" altLang="en-US">
                <a:cs typeface="Arial"/>
              </a:rPr>
              <a:t>から</a:t>
            </a:r>
            <a:r>
              <a:rPr lang="en-US" altLang="ja-JP"/>
              <a:t>Microsoft SharePoint Online </a:t>
            </a:r>
            <a:r>
              <a:rPr lang="ja-JP" altLang="en-US"/>
              <a:t>へデータ移行するためのツールは提供可能。</a:t>
            </a:r>
            <a:r>
              <a:rPr lang="en-US" altLang="ja-JP">
                <a:cs typeface="Arial"/>
              </a:rPr>
              <a:t>N</a:t>
            </a:r>
            <a:r>
              <a:rPr lang="en-US" altLang="ja-JP"/>
              <a:t>otes</a:t>
            </a:r>
            <a:r>
              <a:rPr lang="ja-JP" altLang="en-US"/>
              <a:t>の添付ファイル含む全データを</a:t>
            </a:r>
            <a:r>
              <a:rPr lang="en-US" altLang="ja-JP"/>
              <a:t>XML</a:t>
            </a:r>
            <a:r>
              <a:rPr lang="ja-JP" altLang="en-US"/>
              <a:t>形式で取得可能。</a:t>
            </a:r>
            <a:br>
              <a:rPr lang="en-US" altLang="ja-JP"/>
            </a:br>
            <a:r>
              <a:rPr lang="en-US" altLang="ja-JP">
                <a:cs typeface="Arial"/>
              </a:rPr>
              <a:t>※ Notes</a:t>
            </a:r>
            <a:r>
              <a:rPr lang="ja-JP" altLang="en-US">
                <a:cs typeface="Arial"/>
              </a:rPr>
              <a:t>のプラットフォーム機能としてテキストデータのみを対象としたテーブルを</a:t>
            </a:r>
            <a:r>
              <a:rPr lang="en-US" altLang="ja-JP">
                <a:cs typeface="Arial"/>
              </a:rPr>
              <a:t>CSV</a:t>
            </a:r>
            <a:r>
              <a:rPr lang="ja-JP" altLang="en-US">
                <a:cs typeface="Arial"/>
              </a:rPr>
              <a:t>形式で提供可能。</a:t>
            </a:r>
            <a:br>
              <a:rPr lang="en-US" altLang="ja-JP">
                <a:cs typeface="Arial"/>
              </a:rPr>
            </a:br>
            <a:br>
              <a:rPr lang="en-US" altLang="ja-JP">
                <a:cs typeface="Arial"/>
              </a:rPr>
            </a:br>
            <a:endParaRPr lang="ja-JP" altLang="en-US">
              <a:cs typeface="Arial"/>
            </a:endParaRPr>
          </a:p>
          <a:p>
            <a:pPr marL="0" indent="0">
              <a:buNone/>
            </a:pPr>
            <a:endParaRPr lang="ja-JP" altLang="en-US">
              <a:cs typeface="Arial"/>
            </a:endParaRPr>
          </a:p>
        </p:txBody>
      </p:sp>
    </p:spTree>
    <p:extLst>
      <p:ext uri="{BB962C8B-B14F-4D97-AF65-F5344CB8AC3E}">
        <p14:creationId xmlns:p14="http://schemas.microsoft.com/office/powerpoint/2010/main" val="950965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8BDA53D0-60FD-07B0-0880-F225655E2175}"/>
              </a:ext>
            </a:extLst>
          </p:cNvPr>
          <p:cNvGraphicFramePr>
            <a:graphicFrameLocks noChangeAspect="1"/>
          </p:cNvGraphicFramePr>
          <p:nvPr>
            <p:custDataLst>
              <p:tags r:id="rId1"/>
            </p:custDataLst>
            <p:extLst>
              <p:ext uri="{D42A27DB-BD31-4B8C-83A1-F6EECF244321}">
                <p14:modId xmlns:p14="http://schemas.microsoft.com/office/powerpoint/2010/main" val="205662366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639" imgH="639" progId="TCLayout.ActiveDocument.1">
                  <p:embed/>
                </p:oleObj>
              </mc:Choice>
              <mc:Fallback>
                <p:oleObj name="think-cellスライド" r:id="rId4" imgW="639" imgH="639" progId="TCLayout.ActiveDocument.1">
                  <p:embed/>
                  <p:pic>
                    <p:nvPicPr>
                      <p:cNvPr id="6" name="think-cell data - do not delete" hidden="1">
                        <a:extLst>
                          <a:ext uri="{FF2B5EF4-FFF2-40B4-BE49-F238E27FC236}">
                            <a16:creationId xmlns:a16="http://schemas.microsoft.com/office/drawing/2014/main" id="{8BDA53D0-60FD-07B0-0880-F225655E2175}"/>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D0A05567-1794-E3B8-3784-68639EF3EA26}"/>
              </a:ext>
            </a:extLst>
          </p:cNvPr>
          <p:cNvSpPr>
            <a:spLocks noGrp="1"/>
          </p:cNvSpPr>
          <p:nvPr>
            <p:ph type="title"/>
          </p:nvPr>
        </p:nvSpPr>
        <p:spPr/>
        <p:txBody>
          <a:bodyPr vert="horz"/>
          <a:lstStyle/>
          <a:p>
            <a:r>
              <a:rPr lang="en-US" altLang="ja-JP"/>
              <a:t>6</a:t>
            </a:r>
            <a:r>
              <a:rPr kumimoji="1" lang="en-US" altLang="ja-JP"/>
              <a:t>. </a:t>
            </a:r>
            <a:r>
              <a:rPr kumimoji="1" lang="ja-JP" altLang="en-US"/>
              <a:t>プロジェクトスケジュール</a:t>
            </a:r>
          </a:p>
        </p:txBody>
      </p:sp>
      <p:sp>
        <p:nvSpPr>
          <p:cNvPr id="3" name="コンテンツ プレースホルダー 2">
            <a:extLst>
              <a:ext uri="{FF2B5EF4-FFF2-40B4-BE49-F238E27FC236}">
                <a16:creationId xmlns:a16="http://schemas.microsoft.com/office/drawing/2014/main" id="{5AC5FCBC-F0CF-FA9F-8ACE-533CE20763E3}"/>
              </a:ext>
            </a:extLst>
          </p:cNvPr>
          <p:cNvSpPr>
            <a:spLocks noGrp="1"/>
          </p:cNvSpPr>
          <p:nvPr>
            <p:ph sz="quarter" idx="10"/>
          </p:nvPr>
        </p:nvSpPr>
        <p:spPr/>
        <p:txBody>
          <a:bodyPr vert="horz" lIns="0" tIns="0" rIns="0" bIns="0" rtlCol="0" anchor="t">
            <a:normAutofit/>
          </a:bodyPr>
          <a:lstStyle/>
          <a:p>
            <a:pPr marL="0" indent="0">
              <a:buNone/>
            </a:pPr>
            <a:r>
              <a:rPr lang="ja-JP" altLang="en-US">
                <a:cs typeface="Arial"/>
              </a:rPr>
              <a:t>本更改は、以下スケジュールに従って進めることを想定しております。</a:t>
            </a:r>
            <a:endParaRPr lang="en-US" altLang="ja-JP">
              <a:cs typeface="Arial"/>
            </a:endParaRPr>
          </a:p>
          <a:p>
            <a:pPr marL="0" indent="0">
              <a:spcBef>
                <a:spcPts val="0"/>
              </a:spcBef>
              <a:buNone/>
            </a:pPr>
            <a:r>
              <a:rPr lang="ja-JP" altLang="en-US">
                <a:cs typeface="Arial"/>
              </a:rPr>
              <a:t>スケジュールの詳細については、事業者にて検討のうえ、ご提案ください。</a:t>
            </a:r>
          </a:p>
        </p:txBody>
      </p:sp>
      <p:sp>
        <p:nvSpPr>
          <p:cNvPr id="4" name="正方形/長方形 3">
            <a:extLst>
              <a:ext uri="{FF2B5EF4-FFF2-40B4-BE49-F238E27FC236}">
                <a16:creationId xmlns:a16="http://schemas.microsoft.com/office/drawing/2014/main" id="{C7B30A91-B49C-FE5D-01BD-6122BA34B725}"/>
              </a:ext>
            </a:extLst>
          </p:cNvPr>
          <p:cNvSpPr/>
          <p:nvPr/>
        </p:nvSpPr>
        <p:spPr>
          <a:xfrm>
            <a:off x="7938142" y="1357727"/>
            <a:ext cx="3045249" cy="565161"/>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r>
              <a:rPr kumimoji="1" lang="en-US" altLang="ja-JP" sz="1200">
                <a:solidFill>
                  <a:srgbClr val="FF0000"/>
                </a:solidFill>
              </a:rPr>
              <a:t>IS</a:t>
            </a:r>
            <a:r>
              <a:rPr lang="ja-JP" altLang="en-US" sz="1200">
                <a:solidFill>
                  <a:srgbClr val="FF0000"/>
                </a:solidFill>
              </a:rPr>
              <a:t>にてご記載いただく</a:t>
            </a:r>
            <a:br>
              <a:rPr lang="en-US" altLang="ja-JP" sz="1200">
                <a:solidFill>
                  <a:srgbClr val="FF0000"/>
                </a:solidFill>
              </a:rPr>
            </a:br>
            <a:r>
              <a:rPr lang="ja-JP" altLang="en-US" sz="1200">
                <a:solidFill>
                  <a:srgbClr val="FF0000"/>
                </a:solidFill>
              </a:rPr>
              <a:t>（</a:t>
            </a:r>
            <a:r>
              <a:rPr lang="en-US" altLang="ja-JP" sz="1200">
                <a:solidFill>
                  <a:srgbClr val="FF0000"/>
                </a:solidFill>
              </a:rPr>
              <a:t>DTC</a:t>
            </a:r>
            <a:r>
              <a:rPr lang="ja-JP" altLang="en-US" sz="1200">
                <a:solidFill>
                  <a:srgbClr val="FF0000"/>
                </a:solidFill>
              </a:rPr>
              <a:t>にて枠のみ用意）</a:t>
            </a:r>
            <a:endParaRPr lang="en-US" altLang="ja-JP" sz="1200">
              <a:solidFill>
                <a:srgbClr val="FF0000"/>
              </a:solidFill>
            </a:endParaRPr>
          </a:p>
        </p:txBody>
      </p:sp>
      <p:sp>
        <p:nvSpPr>
          <p:cNvPr id="14" name="正方形/長方形 13">
            <a:extLst>
              <a:ext uri="{FF2B5EF4-FFF2-40B4-BE49-F238E27FC236}">
                <a16:creationId xmlns:a16="http://schemas.microsoft.com/office/drawing/2014/main" id="{CED3ED91-1AED-3C2E-1498-B1A1DABACF5C}"/>
              </a:ext>
            </a:extLst>
          </p:cNvPr>
          <p:cNvSpPr/>
          <p:nvPr/>
        </p:nvSpPr>
        <p:spPr>
          <a:xfrm>
            <a:off x="1083608" y="3826490"/>
            <a:ext cx="1119728" cy="1213687"/>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4308" tIns="88615" rIns="44308" bIns="88615" rtlCol="0" anchor="ctr" anchorCtr="0"/>
          <a:lstStyle/>
          <a:p>
            <a:pPr algn="ctr"/>
            <a:r>
              <a:rPr kumimoji="1" lang="ja-JP" altLang="en-US" sz="1000">
                <a:solidFill>
                  <a:schemeClr val="bg1"/>
                </a:solidFill>
              </a:rPr>
              <a:t>プロジェクト</a:t>
            </a:r>
            <a:endParaRPr kumimoji="1" lang="en-US" altLang="ja-JP" sz="1000">
              <a:solidFill>
                <a:schemeClr val="bg1"/>
              </a:solidFill>
            </a:endParaRPr>
          </a:p>
          <a:p>
            <a:pPr algn="ctr"/>
            <a:r>
              <a:rPr kumimoji="1" lang="ja-JP" altLang="en-US" sz="1000">
                <a:solidFill>
                  <a:schemeClr val="bg1"/>
                </a:solidFill>
              </a:rPr>
              <a:t>スケジュール</a:t>
            </a:r>
          </a:p>
        </p:txBody>
      </p:sp>
      <p:sp>
        <p:nvSpPr>
          <p:cNvPr id="15" name="AutoShape 9">
            <a:extLst>
              <a:ext uri="{FF2B5EF4-FFF2-40B4-BE49-F238E27FC236}">
                <a16:creationId xmlns:a16="http://schemas.microsoft.com/office/drawing/2014/main" id="{1B9067BF-CB7A-C6A3-B37B-6F5C28368F89}"/>
              </a:ext>
            </a:extLst>
          </p:cNvPr>
          <p:cNvSpPr>
            <a:spLocks noChangeArrowheads="1"/>
          </p:cNvSpPr>
          <p:nvPr/>
        </p:nvSpPr>
        <p:spPr bwMode="gray">
          <a:xfrm>
            <a:off x="2264435" y="3825818"/>
            <a:ext cx="2085623" cy="1213687"/>
          </a:xfrm>
          <a:prstGeom prst="homePlate">
            <a:avLst>
              <a:gd name="adj" fmla="val 18227"/>
            </a:avLst>
          </a:prstGeom>
          <a:solidFill>
            <a:schemeClr val="bg2"/>
          </a:solid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90564">
              <a:buSzPct val="100000"/>
            </a:pPr>
            <a:r>
              <a:rPr lang="en-US" altLang="ja-JP" sz="1100">
                <a:solidFill>
                  <a:prstClr val="black"/>
                </a:solidFill>
                <a:sym typeface="+mn-lt"/>
              </a:rPr>
              <a:t>RFP</a:t>
            </a:r>
            <a:r>
              <a:rPr lang="ja-JP" altLang="en-US" sz="1100">
                <a:solidFill>
                  <a:prstClr val="black"/>
                </a:solidFill>
                <a:sym typeface="+mn-lt"/>
              </a:rPr>
              <a:t>回答・</a:t>
            </a:r>
            <a:endParaRPr lang="en-US" altLang="ja-JP" sz="1100">
              <a:solidFill>
                <a:prstClr val="black"/>
              </a:solidFill>
              <a:sym typeface="+mn-lt"/>
            </a:endParaRPr>
          </a:p>
          <a:p>
            <a:pPr algn="ctr" defTabSz="990564">
              <a:buSzPct val="100000"/>
            </a:pPr>
            <a:r>
              <a:rPr lang="ja-JP" altLang="en-US" sz="1100">
                <a:solidFill>
                  <a:prstClr val="black"/>
                </a:solidFill>
                <a:sym typeface="+mn-lt"/>
              </a:rPr>
              <a:t>ベンダー選定</a:t>
            </a:r>
            <a:endParaRPr lang="en-US" altLang="ja-JP" sz="1100">
              <a:solidFill>
                <a:prstClr val="black"/>
              </a:solidFill>
              <a:sym typeface="+mn-lt"/>
            </a:endParaRPr>
          </a:p>
        </p:txBody>
      </p:sp>
      <p:graphicFrame>
        <p:nvGraphicFramePr>
          <p:cNvPr id="18" name="表 4">
            <a:extLst>
              <a:ext uri="{FF2B5EF4-FFF2-40B4-BE49-F238E27FC236}">
                <a16:creationId xmlns:a16="http://schemas.microsoft.com/office/drawing/2014/main" id="{D1E15A98-FC24-5216-3916-518137721EF0}"/>
              </a:ext>
            </a:extLst>
          </p:cNvPr>
          <p:cNvGraphicFramePr>
            <a:graphicFrameLocks noGrp="1"/>
          </p:cNvGraphicFramePr>
          <p:nvPr/>
        </p:nvGraphicFramePr>
        <p:xfrm>
          <a:off x="2248806" y="2717351"/>
          <a:ext cx="8442012" cy="518160"/>
        </p:xfrm>
        <a:graphic>
          <a:graphicData uri="http://schemas.openxmlformats.org/drawingml/2006/table">
            <a:tbl>
              <a:tblPr firstRow="1" bandRow="1">
                <a:tableStyleId>{073A0DAA-6AF3-43AB-8588-CEC1D06C72B9}</a:tableStyleId>
              </a:tblPr>
              <a:tblGrid>
                <a:gridCol w="703501">
                  <a:extLst>
                    <a:ext uri="{9D8B030D-6E8A-4147-A177-3AD203B41FA5}">
                      <a16:colId xmlns:a16="http://schemas.microsoft.com/office/drawing/2014/main" val="1531017234"/>
                    </a:ext>
                  </a:extLst>
                </a:gridCol>
                <a:gridCol w="703501">
                  <a:extLst>
                    <a:ext uri="{9D8B030D-6E8A-4147-A177-3AD203B41FA5}">
                      <a16:colId xmlns:a16="http://schemas.microsoft.com/office/drawing/2014/main" val="2615755983"/>
                    </a:ext>
                  </a:extLst>
                </a:gridCol>
                <a:gridCol w="703501">
                  <a:extLst>
                    <a:ext uri="{9D8B030D-6E8A-4147-A177-3AD203B41FA5}">
                      <a16:colId xmlns:a16="http://schemas.microsoft.com/office/drawing/2014/main" val="1620448384"/>
                    </a:ext>
                  </a:extLst>
                </a:gridCol>
                <a:gridCol w="703501">
                  <a:extLst>
                    <a:ext uri="{9D8B030D-6E8A-4147-A177-3AD203B41FA5}">
                      <a16:colId xmlns:a16="http://schemas.microsoft.com/office/drawing/2014/main" val="48922572"/>
                    </a:ext>
                  </a:extLst>
                </a:gridCol>
                <a:gridCol w="703501">
                  <a:extLst>
                    <a:ext uri="{9D8B030D-6E8A-4147-A177-3AD203B41FA5}">
                      <a16:colId xmlns:a16="http://schemas.microsoft.com/office/drawing/2014/main" val="3438465026"/>
                    </a:ext>
                  </a:extLst>
                </a:gridCol>
                <a:gridCol w="703501">
                  <a:extLst>
                    <a:ext uri="{9D8B030D-6E8A-4147-A177-3AD203B41FA5}">
                      <a16:colId xmlns:a16="http://schemas.microsoft.com/office/drawing/2014/main" val="2213296550"/>
                    </a:ext>
                  </a:extLst>
                </a:gridCol>
                <a:gridCol w="703501">
                  <a:extLst>
                    <a:ext uri="{9D8B030D-6E8A-4147-A177-3AD203B41FA5}">
                      <a16:colId xmlns:a16="http://schemas.microsoft.com/office/drawing/2014/main" val="229060064"/>
                    </a:ext>
                  </a:extLst>
                </a:gridCol>
                <a:gridCol w="703501">
                  <a:extLst>
                    <a:ext uri="{9D8B030D-6E8A-4147-A177-3AD203B41FA5}">
                      <a16:colId xmlns:a16="http://schemas.microsoft.com/office/drawing/2014/main" val="4057020679"/>
                    </a:ext>
                  </a:extLst>
                </a:gridCol>
                <a:gridCol w="703501">
                  <a:extLst>
                    <a:ext uri="{9D8B030D-6E8A-4147-A177-3AD203B41FA5}">
                      <a16:colId xmlns:a16="http://schemas.microsoft.com/office/drawing/2014/main" val="1289788102"/>
                    </a:ext>
                  </a:extLst>
                </a:gridCol>
                <a:gridCol w="703501">
                  <a:extLst>
                    <a:ext uri="{9D8B030D-6E8A-4147-A177-3AD203B41FA5}">
                      <a16:colId xmlns:a16="http://schemas.microsoft.com/office/drawing/2014/main" val="2259191348"/>
                    </a:ext>
                  </a:extLst>
                </a:gridCol>
                <a:gridCol w="703501">
                  <a:extLst>
                    <a:ext uri="{9D8B030D-6E8A-4147-A177-3AD203B41FA5}">
                      <a16:colId xmlns:a16="http://schemas.microsoft.com/office/drawing/2014/main" val="3938789046"/>
                    </a:ext>
                  </a:extLst>
                </a:gridCol>
                <a:gridCol w="703501">
                  <a:extLst>
                    <a:ext uri="{9D8B030D-6E8A-4147-A177-3AD203B41FA5}">
                      <a16:colId xmlns:a16="http://schemas.microsoft.com/office/drawing/2014/main" val="2931549773"/>
                    </a:ext>
                  </a:extLst>
                </a:gridCol>
              </a:tblGrid>
              <a:tr h="0">
                <a:tc gridSpan="8">
                  <a:txBody>
                    <a:bodyPr/>
                    <a:lstStyle/>
                    <a:p>
                      <a:pPr marL="0" algn="ctr" defTabSz="914400" rtl="0" eaLnBrk="1" latinLnBrk="0" hangingPunct="1"/>
                      <a:r>
                        <a:rPr kumimoji="1" lang="en-US" altLang="ja-JP" sz="1000" b="0" kern="1200">
                          <a:solidFill>
                            <a:schemeClr val="lt1"/>
                          </a:solidFill>
                          <a:latin typeface="+mn-lt"/>
                          <a:ea typeface="+mn-ea"/>
                          <a:cs typeface="+mn-cs"/>
                        </a:rPr>
                        <a:t>2025</a:t>
                      </a:r>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tc hMerge="1">
                  <a:txBody>
                    <a:bodyPr/>
                    <a:lstStyle/>
                    <a:p>
                      <a:pPr marL="0" algn="ctr" defTabSz="914400" rtl="0" eaLnBrk="1" latinLnBrk="0" hangingPunct="1"/>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tc hMerge="1">
                  <a:txBody>
                    <a:bodyPr/>
                    <a:lstStyle/>
                    <a:p>
                      <a:pPr marL="0" algn="ctr" defTabSz="914400" rtl="0" eaLnBrk="1" latinLnBrk="0" hangingPunct="1"/>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tc hMerge="1">
                  <a:txBody>
                    <a:bodyPr/>
                    <a:lstStyle/>
                    <a:p>
                      <a:pPr marL="0" algn="ctr" defTabSz="914400" rtl="0" eaLnBrk="1" latinLnBrk="0" hangingPunct="1"/>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tc gridSpan="4">
                  <a:txBody>
                    <a:bodyPr/>
                    <a:lstStyle/>
                    <a:p>
                      <a:pPr marL="0" algn="ctr" defTabSz="914400" rtl="0" eaLnBrk="1" latinLnBrk="0" hangingPunct="1"/>
                      <a:r>
                        <a:rPr kumimoji="1" lang="en-US" altLang="ja-JP" sz="1000" b="0" kern="1200">
                          <a:solidFill>
                            <a:schemeClr val="lt1"/>
                          </a:solidFill>
                          <a:latin typeface="+mn-lt"/>
                          <a:ea typeface="+mn-ea"/>
                          <a:cs typeface="+mn-cs"/>
                        </a:rPr>
                        <a:t>2026</a:t>
                      </a:r>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tc hMerge="1">
                  <a:txBody>
                    <a:bodyPr/>
                    <a:lstStyle/>
                    <a:p>
                      <a:pPr marL="0" algn="ctr" defTabSz="914400" rtl="0" eaLnBrk="1" latinLnBrk="0" hangingPunct="1"/>
                      <a:endParaRPr kumimoji="1" lang="ja-JP" altLang="en-US" sz="1000" b="0" kern="1200">
                        <a:solidFill>
                          <a:schemeClr val="lt1"/>
                        </a:solidFill>
                        <a:latin typeface="+mn-lt"/>
                        <a:ea typeface="+mn-ea"/>
                        <a:cs typeface="+mn-cs"/>
                      </a:endParaRPr>
                    </a:p>
                  </a:txBody>
                  <a:tcPr>
                    <a:lnB w="28575" cap="flat" cmpd="sng" algn="ctr">
                      <a:solidFill>
                        <a:schemeClr val="bg1"/>
                      </a:solidFill>
                      <a:prstDash val="solid"/>
                      <a:round/>
                      <a:headEnd type="none" w="med" len="med"/>
                      <a:tailEnd type="none" w="med" len="med"/>
                    </a:lnB>
                    <a:solidFill>
                      <a:schemeClr val="accent2"/>
                    </a:solidFill>
                  </a:tcPr>
                </a:tc>
                <a:tc hMerge="1">
                  <a:txBody>
                    <a:bodyPr/>
                    <a:lstStyle/>
                    <a:p>
                      <a:endParaRPr kumimoji="1" lang="ja-JP" altLang="en-US"/>
                    </a:p>
                  </a:txBody>
                  <a:tcPr/>
                </a:tc>
                <a:extLst>
                  <a:ext uri="{0D108BD9-81ED-4DB2-BD59-A6C34878D82A}">
                    <a16:rowId xmlns:a16="http://schemas.microsoft.com/office/drawing/2014/main" val="1240805350"/>
                  </a:ext>
                </a:extLst>
              </a:tr>
              <a:tr h="223144">
                <a:tc>
                  <a:txBody>
                    <a:bodyPr/>
                    <a:lstStyle/>
                    <a:p>
                      <a:pPr marL="0" algn="l" defTabSz="914400" rtl="0" eaLnBrk="1" latinLnBrk="0" hangingPunct="1"/>
                      <a:r>
                        <a:rPr kumimoji="1" lang="en-US" altLang="ja-JP" sz="1200" b="0" kern="1200">
                          <a:solidFill>
                            <a:schemeClr val="lt1"/>
                          </a:solidFill>
                          <a:latin typeface="+mn-lt"/>
                          <a:ea typeface="+mn-ea"/>
                          <a:cs typeface="+mn-cs"/>
                        </a:rPr>
                        <a:t>5</a:t>
                      </a:r>
                      <a:endParaRPr kumimoji="1" lang="ja-JP" altLang="en-US" sz="12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6</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7</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8</a:t>
                      </a:r>
                      <a:endParaRPr kumimoji="1" lang="ja-JP" altLang="en-US" sz="1000" b="0" kern="120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9</a:t>
                      </a:r>
                      <a:endParaRPr kumimoji="1" lang="ja-JP" altLang="en-US" sz="1000" b="0" kern="120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10</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11</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12</a:t>
                      </a:r>
                      <a:endParaRPr kumimoji="1" lang="ja-JP" altLang="en-US" sz="1000" b="0" kern="1200">
                        <a:solidFill>
                          <a:schemeClr val="lt1"/>
                        </a:solidFill>
                        <a:latin typeface="+mn-lt"/>
                        <a:ea typeface="+mn-ea"/>
                        <a:cs typeface="+mn-cs"/>
                      </a:endParaRPr>
                    </a:p>
                  </a:txBody>
                  <a:tcPr>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1</a:t>
                      </a:r>
                      <a:endParaRPr kumimoji="1" lang="ja-JP" altLang="en-US" sz="1000" b="0" kern="1200">
                        <a:solidFill>
                          <a:schemeClr val="lt1"/>
                        </a:solidFill>
                        <a:latin typeface="+mn-lt"/>
                        <a:ea typeface="+mn-ea"/>
                        <a:cs typeface="+mn-cs"/>
                      </a:endParaRPr>
                    </a:p>
                  </a:txBody>
                  <a:tcPr>
                    <a:lnL w="28575" cap="flat" cmpd="sng" algn="ctr">
                      <a:solidFill>
                        <a:schemeClr val="bg1"/>
                      </a:solidFill>
                      <a:prstDash val="solid"/>
                      <a:round/>
                      <a:headEnd type="none" w="med" len="med"/>
                      <a:tailEnd type="none" w="med" len="med"/>
                    </a:lnL>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2</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3</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tc>
                  <a:txBody>
                    <a:bodyPr/>
                    <a:lstStyle/>
                    <a:p>
                      <a:pPr marL="0" algn="l" defTabSz="914400" rtl="0" eaLnBrk="1" latinLnBrk="0" hangingPunct="1"/>
                      <a:r>
                        <a:rPr kumimoji="1" lang="en-US" altLang="ja-JP" sz="1000" b="0" kern="1200">
                          <a:solidFill>
                            <a:schemeClr val="lt1"/>
                          </a:solidFill>
                          <a:latin typeface="+mn-lt"/>
                          <a:ea typeface="+mn-ea"/>
                          <a:cs typeface="+mn-cs"/>
                        </a:rPr>
                        <a:t>4</a:t>
                      </a:r>
                      <a:endParaRPr kumimoji="1" lang="ja-JP" altLang="en-US" sz="1000" b="0" kern="1200">
                        <a:solidFill>
                          <a:schemeClr val="lt1"/>
                        </a:solidFill>
                        <a:latin typeface="+mn-lt"/>
                        <a:ea typeface="+mn-ea"/>
                        <a:cs typeface="+mn-cs"/>
                      </a:endParaRPr>
                    </a:p>
                  </a:txBody>
                  <a:tcPr>
                    <a:lnT w="28575" cap="flat" cmpd="sng" algn="ctr">
                      <a:solidFill>
                        <a:schemeClr val="bg1"/>
                      </a:solidFill>
                      <a:prstDash val="solid"/>
                      <a:round/>
                      <a:headEnd type="none" w="med" len="med"/>
                      <a:tailEnd type="none" w="med" len="med"/>
                    </a:lnT>
                    <a:solidFill>
                      <a:schemeClr val="accent6">
                        <a:lumMod val="75000"/>
                      </a:schemeClr>
                    </a:solidFill>
                  </a:tcPr>
                </a:tc>
                <a:extLst>
                  <a:ext uri="{0D108BD9-81ED-4DB2-BD59-A6C34878D82A}">
                    <a16:rowId xmlns:a16="http://schemas.microsoft.com/office/drawing/2014/main" val="2102957095"/>
                  </a:ext>
                </a:extLst>
              </a:tr>
            </a:tbl>
          </a:graphicData>
        </a:graphic>
      </p:graphicFrame>
      <p:sp>
        <p:nvSpPr>
          <p:cNvPr id="20" name="正方形/長方形 19">
            <a:extLst>
              <a:ext uri="{FF2B5EF4-FFF2-40B4-BE49-F238E27FC236}">
                <a16:creationId xmlns:a16="http://schemas.microsoft.com/office/drawing/2014/main" id="{6FAFFD01-61C3-A7EB-6153-DCAAC1DAADAE}"/>
              </a:ext>
            </a:extLst>
          </p:cNvPr>
          <p:cNvSpPr/>
          <p:nvPr/>
        </p:nvSpPr>
        <p:spPr>
          <a:xfrm>
            <a:off x="1083608" y="3235511"/>
            <a:ext cx="1119728" cy="518160"/>
          </a:xfrm>
          <a:prstGeom prst="rect">
            <a:avLst/>
          </a:prstGeom>
          <a:solidFill>
            <a:schemeClr val="accent3"/>
          </a:solidFill>
          <a:ln w="12700">
            <a:noFill/>
          </a:ln>
        </p:spPr>
        <p:style>
          <a:lnRef idx="2">
            <a:schemeClr val="accent1">
              <a:shade val="50000"/>
            </a:schemeClr>
          </a:lnRef>
          <a:fillRef idx="1">
            <a:schemeClr val="accent1"/>
          </a:fillRef>
          <a:effectRef idx="0">
            <a:schemeClr val="accent1"/>
          </a:effectRef>
          <a:fontRef idx="minor">
            <a:schemeClr val="lt1"/>
          </a:fontRef>
        </p:style>
        <p:txBody>
          <a:bodyPr lIns="44308" tIns="88615" rIns="44308" bIns="88615" rtlCol="0" anchor="ctr" anchorCtr="0"/>
          <a:lstStyle/>
          <a:p>
            <a:pPr algn="ctr"/>
            <a:r>
              <a:rPr lang="ja-JP" altLang="en-US" sz="1000">
                <a:solidFill>
                  <a:schemeClr val="bg1"/>
                </a:solidFill>
              </a:rPr>
              <a:t>マイルストン</a:t>
            </a:r>
            <a:endParaRPr kumimoji="1" lang="ja-JP" altLang="en-US" sz="1000">
              <a:solidFill>
                <a:schemeClr val="bg1"/>
              </a:solidFill>
            </a:endParaRPr>
          </a:p>
        </p:txBody>
      </p:sp>
      <p:sp>
        <p:nvSpPr>
          <p:cNvPr id="21" name="テキスト ボックス 20">
            <a:extLst>
              <a:ext uri="{FF2B5EF4-FFF2-40B4-BE49-F238E27FC236}">
                <a16:creationId xmlns:a16="http://schemas.microsoft.com/office/drawing/2014/main" id="{B49B040A-2454-CBF8-97CB-393EB379D50C}"/>
              </a:ext>
            </a:extLst>
          </p:cNvPr>
          <p:cNvSpPr txBox="1"/>
          <p:nvPr/>
        </p:nvSpPr>
        <p:spPr>
          <a:xfrm>
            <a:off x="4209590" y="3317060"/>
            <a:ext cx="1658867" cy="387384"/>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sz="1000"/>
              <a:t>▼</a:t>
            </a:r>
            <a:r>
              <a:rPr kumimoji="1" lang="en-US" altLang="ja-JP" sz="1000"/>
              <a:t>RFP</a:t>
            </a:r>
            <a:r>
              <a:rPr kumimoji="1" lang="ja-JP" altLang="en-US" sz="1000"/>
              <a:t>回答締め切り</a:t>
            </a:r>
          </a:p>
        </p:txBody>
      </p:sp>
      <p:sp>
        <p:nvSpPr>
          <p:cNvPr id="23" name="AutoShape 9">
            <a:extLst>
              <a:ext uri="{FF2B5EF4-FFF2-40B4-BE49-F238E27FC236}">
                <a16:creationId xmlns:a16="http://schemas.microsoft.com/office/drawing/2014/main" id="{2E41EEBC-AF07-D2E3-B55B-19478B7B70EE}"/>
              </a:ext>
            </a:extLst>
          </p:cNvPr>
          <p:cNvSpPr>
            <a:spLocks noChangeArrowheads="1"/>
          </p:cNvSpPr>
          <p:nvPr/>
        </p:nvSpPr>
        <p:spPr bwMode="gray">
          <a:xfrm>
            <a:off x="4350058" y="3825818"/>
            <a:ext cx="3558604" cy="1213687"/>
          </a:xfrm>
          <a:prstGeom prst="homePlate">
            <a:avLst>
              <a:gd name="adj" fmla="val 18227"/>
            </a:avLst>
          </a:prstGeom>
          <a:solidFill>
            <a:schemeClr val="bg2"/>
          </a:solid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90564">
              <a:buSzPct val="100000"/>
            </a:pPr>
            <a:r>
              <a:rPr lang="ja-JP" altLang="en-US" sz="1100">
                <a:solidFill>
                  <a:prstClr val="black"/>
                </a:solidFill>
                <a:sym typeface="+mn-lt"/>
              </a:rPr>
              <a:t>設計・開発・移行</a:t>
            </a:r>
            <a:endParaRPr lang="en-US" altLang="ja-JP" sz="1100">
              <a:solidFill>
                <a:prstClr val="black"/>
              </a:solidFill>
              <a:sym typeface="+mn-lt"/>
            </a:endParaRPr>
          </a:p>
        </p:txBody>
      </p:sp>
      <p:sp>
        <p:nvSpPr>
          <p:cNvPr id="24" name="テキスト ボックス 23">
            <a:extLst>
              <a:ext uri="{FF2B5EF4-FFF2-40B4-BE49-F238E27FC236}">
                <a16:creationId xmlns:a16="http://schemas.microsoft.com/office/drawing/2014/main" id="{CFF121E0-F299-BBB6-FD16-ECD5FF85C1BF}"/>
              </a:ext>
            </a:extLst>
          </p:cNvPr>
          <p:cNvSpPr txBox="1"/>
          <p:nvPr/>
        </p:nvSpPr>
        <p:spPr>
          <a:xfrm>
            <a:off x="7801900" y="3300899"/>
            <a:ext cx="1658867" cy="387384"/>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sz="1000"/>
              <a:t>▼</a:t>
            </a:r>
            <a:r>
              <a:rPr lang="ja-JP" altLang="en-US" sz="1000"/>
              <a:t>アプリリリース</a:t>
            </a:r>
            <a:endParaRPr kumimoji="1" lang="ja-JP" altLang="en-US" sz="1000"/>
          </a:p>
        </p:txBody>
      </p:sp>
      <p:sp>
        <p:nvSpPr>
          <p:cNvPr id="26" name="AutoShape 9">
            <a:extLst>
              <a:ext uri="{FF2B5EF4-FFF2-40B4-BE49-F238E27FC236}">
                <a16:creationId xmlns:a16="http://schemas.microsoft.com/office/drawing/2014/main" id="{1650DEB7-220A-CF3C-A8FF-FB91C84DCC0C}"/>
              </a:ext>
            </a:extLst>
          </p:cNvPr>
          <p:cNvSpPr>
            <a:spLocks noChangeArrowheads="1"/>
          </p:cNvSpPr>
          <p:nvPr/>
        </p:nvSpPr>
        <p:spPr bwMode="gray">
          <a:xfrm>
            <a:off x="7908662" y="3825818"/>
            <a:ext cx="2782156" cy="1213687"/>
          </a:xfrm>
          <a:prstGeom prst="homePlate">
            <a:avLst>
              <a:gd name="adj" fmla="val 18227"/>
            </a:avLst>
          </a:prstGeom>
          <a:solidFill>
            <a:schemeClr val="bg2"/>
          </a:solidFill>
          <a:ln w="12700" algn="ctr">
            <a:no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90564">
              <a:buSzPct val="100000"/>
            </a:pPr>
            <a:r>
              <a:rPr lang="ja-JP" altLang="en-US" sz="1100">
                <a:solidFill>
                  <a:prstClr val="black"/>
                </a:solidFill>
                <a:sym typeface="+mn-lt"/>
              </a:rPr>
              <a:t>本番稼働</a:t>
            </a:r>
            <a:endParaRPr lang="en-US" altLang="ja-JP" sz="1100">
              <a:solidFill>
                <a:prstClr val="black"/>
              </a:solidFill>
              <a:sym typeface="+mn-lt"/>
            </a:endParaRPr>
          </a:p>
        </p:txBody>
      </p:sp>
    </p:spTree>
    <p:extLst>
      <p:ext uri="{BB962C8B-B14F-4D97-AF65-F5344CB8AC3E}">
        <p14:creationId xmlns:p14="http://schemas.microsoft.com/office/powerpoint/2010/main" val="302818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9EBDBA9A-456F-9A62-AC5E-E3F9F0777791}"/>
              </a:ext>
            </a:extLst>
          </p:cNvPr>
          <p:cNvGraphicFramePr>
            <a:graphicFrameLocks noChangeAspect="1"/>
          </p:cNvGraphicFramePr>
          <p:nvPr>
            <p:custDataLst>
              <p:tags r:id="rId1"/>
            </p:custDataLst>
            <p:extLst>
              <p:ext uri="{D42A27DB-BD31-4B8C-83A1-F6EECF244321}">
                <p14:modId xmlns:p14="http://schemas.microsoft.com/office/powerpoint/2010/main" val="20562369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9EBDBA9A-456F-9A62-AC5E-E3F9F0777791}"/>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04431BFE-673B-D93B-07D2-F0693138F971}"/>
              </a:ext>
            </a:extLst>
          </p:cNvPr>
          <p:cNvSpPr>
            <a:spLocks noGrp="1"/>
          </p:cNvSpPr>
          <p:nvPr>
            <p:ph type="title"/>
          </p:nvPr>
        </p:nvSpPr>
        <p:spPr/>
        <p:txBody>
          <a:bodyPr vert="horz"/>
          <a:lstStyle/>
          <a:p>
            <a:r>
              <a:rPr kumimoji="1" lang="en-US" altLang="ja-JP"/>
              <a:t>7. </a:t>
            </a:r>
            <a:r>
              <a:rPr kumimoji="1" lang="ja-JP" altLang="en-US"/>
              <a:t>提案内容の</a:t>
            </a:r>
            <a:r>
              <a:rPr lang="ja-JP" altLang="en-US"/>
              <a:t>依頼</a:t>
            </a:r>
            <a:endParaRPr kumimoji="1" lang="ja-JP" altLang="en-US"/>
          </a:p>
        </p:txBody>
      </p:sp>
      <p:sp>
        <p:nvSpPr>
          <p:cNvPr id="3" name="コンテンツ プレースホルダー 2">
            <a:extLst>
              <a:ext uri="{FF2B5EF4-FFF2-40B4-BE49-F238E27FC236}">
                <a16:creationId xmlns:a16="http://schemas.microsoft.com/office/drawing/2014/main" id="{958EE09D-8538-2575-1EDD-BBDBBD085E9F}"/>
              </a:ext>
            </a:extLst>
          </p:cNvPr>
          <p:cNvSpPr>
            <a:spLocks noGrp="1"/>
          </p:cNvSpPr>
          <p:nvPr>
            <p:ph sz="quarter" idx="10"/>
          </p:nvPr>
        </p:nvSpPr>
        <p:spPr/>
        <p:txBody>
          <a:bodyPr>
            <a:normAutofit/>
          </a:bodyPr>
          <a:lstStyle/>
          <a:p>
            <a:pPr marL="0" indent="0">
              <a:spcBef>
                <a:spcPts val="0"/>
              </a:spcBef>
              <a:buNone/>
            </a:pPr>
            <a:r>
              <a:rPr lang="ja-JP" altLang="en-US" sz="1600"/>
              <a:t>提案者は、以下の項目に関する提案をご提出ください。</a:t>
            </a:r>
            <a:endParaRPr lang="en-US" altLang="ja-JP" sz="1600"/>
          </a:p>
          <a:p>
            <a:pPr marL="0" indent="0">
              <a:spcBef>
                <a:spcPts val="0"/>
              </a:spcBef>
              <a:buNone/>
            </a:pPr>
            <a:r>
              <a:rPr lang="ja-JP" altLang="en-US" sz="1600"/>
              <a:t>なお、回答にあたっては、実現可能な要件と構築不可とする要件を明示してください。</a:t>
            </a:r>
            <a:endParaRPr lang="en-US" altLang="ja-JP" sz="1600"/>
          </a:p>
          <a:p>
            <a:pPr marL="702900" lvl="1" indent="-342900">
              <a:spcBef>
                <a:spcPts val="600"/>
              </a:spcBef>
              <a:buFont typeface="+mj-lt"/>
              <a:buAutoNum type="arabicPeriod"/>
            </a:pPr>
            <a:r>
              <a:rPr lang="ja-JP" altLang="en-US"/>
              <a:t>システム化の概要（システムアーキテクチャを含む）</a:t>
            </a:r>
          </a:p>
          <a:p>
            <a:pPr marL="702900" lvl="1" indent="-342900">
              <a:spcBef>
                <a:spcPts val="0"/>
              </a:spcBef>
              <a:buFont typeface="+mj-lt"/>
              <a:buAutoNum type="arabicPeriod"/>
            </a:pPr>
            <a:r>
              <a:rPr lang="ja-JP" altLang="en-US"/>
              <a:t>業務要件における提案</a:t>
            </a:r>
          </a:p>
          <a:p>
            <a:pPr marL="702900" lvl="1" indent="-342900">
              <a:spcBef>
                <a:spcPts val="0"/>
              </a:spcBef>
              <a:buFont typeface="+mj-lt"/>
              <a:buAutoNum type="arabicPeriod"/>
            </a:pPr>
            <a:r>
              <a:rPr lang="ja-JP" altLang="en-US"/>
              <a:t>機能要件における提案</a:t>
            </a:r>
          </a:p>
          <a:p>
            <a:pPr marL="702900" lvl="1" indent="-342900">
              <a:spcBef>
                <a:spcPts val="0"/>
              </a:spcBef>
              <a:buFont typeface="+mj-lt"/>
              <a:buAutoNum type="arabicPeriod"/>
            </a:pPr>
            <a:r>
              <a:rPr lang="ja-JP" altLang="en-US"/>
              <a:t>非機能要件における提案</a:t>
            </a:r>
            <a:endParaRPr lang="en-US" altLang="ja-JP"/>
          </a:p>
          <a:p>
            <a:pPr marL="702900" lvl="1" indent="-342900">
              <a:spcBef>
                <a:spcPts val="0"/>
              </a:spcBef>
              <a:buFont typeface="+mj-lt"/>
              <a:buAutoNum type="arabicPeriod"/>
            </a:pPr>
            <a:r>
              <a:rPr lang="ja-JP" altLang="en-US"/>
              <a:t>その他追加提案</a:t>
            </a:r>
          </a:p>
          <a:p>
            <a:pPr marL="702900" lvl="1" indent="-342900">
              <a:spcBef>
                <a:spcPts val="0"/>
              </a:spcBef>
              <a:buFont typeface="+mj-lt"/>
              <a:buAutoNum type="arabicPeriod"/>
            </a:pPr>
            <a:r>
              <a:rPr lang="ja-JP" altLang="en-US"/>
              <a:t>見積金額</a:t>
            </a:r>
            <a:endParaRPr lang="en-US" altLang="ja-JP"/>
          </a:p>
          <a:p>
            <a:pPr marL="702900" lvl="1" indent="-342900">
              <a:spcBef>
                <a:spcPts val="0"/>
              </a:spcBef>
              <a:buFont typeface="+mj-lt"/>
              <a:buAutoNum type="arabicPeriod"/>
            </a:pPr>
            <a:r>
              <a:rPr lang="ja-JP" altLang="en-US"/>
              <a:t>開発スケジュール</a:t>
            </a:r>
            <a:endParaRPr lang="en-US" altLang="ja-JP"/>
          </a:p>
          <a:p>
            <a:pPr marL="702900" lvl="1" indent="-342900">
              <a:spcBef>
                <a:spcPts val="0"/>
              </a:spcBef>
              <a:buFont typeface="+mj-lt"/>
              <a:buAutoNum type="arabicPeriod"/>
            </a:pPr>
            <a:r>
              <a:rPr lang="ja-JP" altLang="en-US"/>
              <a:t>プロジェクト体制</a:t>
            </a:r>
          </a:p>
        </p:txBody>
      </p:sp>
    </p:spTree>
    <p:extLst>
      <p:ext uri="{BB962C8B-B14F-4D97-AF65-F5344CB8AC3E}">
        <p14:creationId xmlns:p14="http://schemas.microsoft.com/office/powerpoint/2010/main" val="13825744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FFB98CC-1396-E233-8EDE-03D00AE24CD8}"/>
              </a:ext>
            </a:extLst>
          </p:cNvPr>
          <p:cNvGraphicFramePr>
            <a:graphicFrameLocks noChangeAspect="1"/>
          </p:cNvGraphicFramePr>
          <p:nvPr>
            <p:custDataLst>
              <p:tags r:id="rId1"/>
            </p:custDataLst>
            <p:extLst>
              <p:ext uri="{D42A27DB-BD31-4B8C-83A1-F6EECF244321}">
                <p14:modId xmlns:p14="http://schemas.microsoft.com/office/powerpoint/2010/main" val="14391457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7FFB98CC-1396-E233-8EDE-03D00AE24CD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B020FFD4-6C27-A028-AE15-7BBD4FA06DC5}"/>
              </a:ext>
            </a:extLst>
          </p:cNvPr>
          <p:cNvSpPr>
            <a:spLocks noGrp="1"/>
          </p:cNvSpPr>
          <p:nvPr>
            <p:ph type="title"/>
          </p:nvPr>
        </p:nvSpPr>
        <p:spPr/>
        <p:txBody>
          <a:bodyPr vert="horz"/>
          <a:lstStyle/>
          <a:p>
            <a:r>
              <a:rPr kumimoji="1" lang="en-US" altLang="ja-JP"/>
              <a:t>8. </a:t>
            </a:r>
            <a:r>
              <a:rPr kumimoji="1" lang="ja-JP" altLang="en-US"/>
              <a:t>工数・費用見積方法</a:t>
            </a:r>
          </a:p>
        </p:txBody>
      </p:sp>
      <p:sp>
        <p:nvSpPr>
          <p:cNvPr id="3" name="コンテンツ プレースホルダー 2">
            <a:extLst>
              <a:ext uri="{FF2B5EF4-FFF2-40B4-BE49-F238E27FC236}">
                <a16:creationId xmlns:a16="http://schemas.microsoft.com/office/drawing/2014/main" id="{A0A8B3CB-9C2D-A5D2-B6F2-E7FBB998B892}"/>
              </a:ext>
            </a:extLst>
          </p:cNvPr>
          <p:cNvSpPr>
            <a:spLocks noGrp="1"/>
          </p:cNvSpPr>
          <p:nvPr>
            <p:ph sz="quarter" idx="10"/>
          </p:nvPr>
        </p:nvSpPr>
        <p:spPr/>
        <p:txBody>
          <a:bodyPr/>
          <a:lstStyle/>
          <a:p>
            <a:pPr marL="0" indent="0">
              <a:buNone/>
            </a:pPr>
            <a:r>
              <a:rPr lang="ja-JP" altLang="en-US"/>
              <a:t>見積もりにあたっては、開発工数と移行工数をそれぞれ見積もり、提出してください。</a:t>
            </a:r>
            <a:endParaRPr lang="en-US" altLang="ja-JP"/>
          </a:p>
          <a:p>
            <a:pPr marL="0" indent="0">
              <a:spcBef>
                <a:spcPts val="600"/>
              </a:spcBef>
              <a:buNone/>
            </a:pPr>
            <a:r>
              <a:rPr lang="ja-JP" altLang="en-US"/>
              <a:t>加えて、以下の前提での見積もりを実施してください。</a:t>
            </a:r>
            <a:endParaRPr lang="en-US" altLang="ja-JP"/>
          </a:p>
          <a:p>
            <a:pPr lvl="1">
              <a:spcBef>
                <a:spcPts val="0"/>
              </a:spcBef>
              <a:buFont typeface="Wingdings" panose="05000000000000000000" pitchFamily="2" charset="2"/>
              <a:buChar char="Ø"/>
            </a:pPr>
            <a:r>
              <a:rPr lang="ja-JP" altLang="en-US"/>
              <a:t>キャンバスアプリとして見積もりを実施すること。（モデル駆動型での開発は行わない前提）</a:t>
            </a:r>
            <a:endParaRPr lang="en-US" altLang="ja-JP"/>
          </a:p>
          <a:p>
            <a:pPr lvl="1">
              <a:spcBef>
                <a:spcPts val="0"/>
              </a:spcBef>
              <a:buFont typeface="Wingdings" panose="05000000000000000000" pitchFamily="2" charset="2"/>
              <a:buChar char="Ø"/>
            </a:pPr>
            <a:r>
              <a:rPr lang="ja-JP" altLang="en-US"/>
              <a:t>発注時期と想定開発期間は、本紙「</a:t>
            </a:r>
            <a:r>
              <a:rPr lang="en-US" altLang="ja-JP"/>
              <a:t>5. </a:t>
            </a:r>
            <a:r>
              <a:rPr lang="ja-JP" altLang="en-US"/>
              <a:t>プロジェクトスケジュール」の内容として見積を実施すること。</a:t>
            </a:r>
            <a:endParaRPr lang="en-US" altLang="ja-JP"/>
          </a:p>
          <a:p>
            <a:pPr lvl="1">
              <a:spcBef>
                <a:spcPts val="0"/>
              </a:spcBef>
              <a:buFont typeface="Wingdings" panose="05000000000000000000" pitchFamily="2" charset="2"/>
              <a:buChar char="Ø"/>
            </a:pPr>
            <a:r>
              <a:rPr lang="ja-JP" altLang="en-US"/>
              <a:t>ユーザー教育を加味すること。</a:t>
            </a:r>
            <a:endParaRPr lang="en-US" altLang="ja-JP"/>
          </a:p>
          <a:p>
            <a:pPr marL="0" indent="0">
              <a:spcBef>
                <a:spcPts val="0"/>
              </a:spcBef>
              <a:buNone/>
            </a:pPr>
            <a:endParaRPr lang="en-US" altLang="ja-JP"/>
          </a:p>
        </p:txBody>
      </p:sp>
    </p:spTree>
    <p:extLst>
      <p:ext uri="{BB962C8B-B14F-4D97-AF65-F5344CB8AC3E}">
        <p14:creationId xmlns:p14="http://schemas.microsoft.com/office/powerpoint/2010/main" val="36990353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37177CEB-1BCC-0271-7A1C-00531895FE5A}"/>
              </a:ext>
            </a:extLst>
          </p:cNvPr>
          <p:cNvGraphicFramePr>
            <a:graphicFrameLocks noChangeAspect="1"/>
          </p:cNvGraphicFramePr>
          <p:nvPr>
            <p:custDataLst>
              <p:tags r:id="rId1"/>
            </p:custDataLst>
            <p:extLst>
              <p:ext uri="{D42A27DB-BD31-4B8C-83A1-F6EECF244321}">
                <p14:modId xmlns:p14="http://schemas.microsoft.com/office/powerpoint/2010/main" val="173212430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4" name="think-cell data - do not delete" hidden="1">
                        <a:extLst>
                          <a:ext uri="{FF2B5EF4-FFF2-40B4-BE49-F238E27FC236}">
                            <a16:creationId xmlns:a16="http://schemas.microsoft.com/office/drawing/2014/main" id="{37177CEB-1BCC-0271-7A1C-00531895FE5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774387E2-1B83-8588-9E96-28CE76BE8344}"/>
              </a:ext>
            </a:extLst>
          </p:cNvPr>
          <p:cNvSpPr>
            <a:spLocks noGrp="1"/>
          </p:cNvSpPr>
          <p:nvPr>
            <p:ph type="title"/>
          </p:nvPr>
        </p:nvSpPr>
        <p:spPr/>
        <p:txBody>
          <a:bodyPr vert="horz"/>
          <a:lstStyle/>
          <a:p>
            <a:r>
              <a:rPr lang="en-US" altLang="ja-JP"/>
              <a:t>9</a:t>
            </a:r>
            <a:r>
              <a:rPr kumimoji="1" lang="en-US" altLang="ja-JP"/>
              <a:t>. </a:t>
            </a:r>
            <a:r>
              <a:rPr kumimoji="1" lang="ja-JP" altLang="en-US"/>
              <a:t>評価基準と選定プロセス</a:t>
            </a:r>
          </a:p>
        </p:txBody>
      </p:sp>
      <p:sp>
        <p:nvSpPr>
          <p:cNvPr id="5" name="正方形/長方形 4">
            <a:extLst>
              <a:ext uri="{FF2B5EF4-FFF2-40B4-BE49-F238E27FC236}">
                <a16:creationId xmlns:a16="http://schemas.microsoft.com/office/drawing/2014/main" id="{401F35BE-3164-E50E-0E41-07296793FEFD}"/>
              </a:ext>
            </a:extLst>
          </p:cNvPr>
          <p:cNvSpPr/>
          <p:nvPr/>
        </p:nvSpPr>
        <p:spPr>
          <a:xfrm>
            <a:off x="4517044" y="359069"/>
            <a:ext cx="3345237" cy="670357"/>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r>
              <a:rPr kumimoji="1" lang="en-US" altLang="ja-JP" sz="1200">
                <a:solidFill>
                  <a:srgbClr val="FF0000"/>
                </a:solidFill>
              </a:rPr>
              <a:t>DTC</a:t>
            </a:r>
            <a:r>
              <a:rPr kumimoji="1" lang="ja-JP" altLang="en-US" sz="1200">
                <a:solidFill>
                  <a:srgbClr val="FF0000"/>
                </a:solidFill>
              </a:rPr>
              <a:t>にて一般的な評価項目を提示の上、</a:t>
            </a:r>
            <a:r>
              <a:rPr kumimoji="1" lang="en-US" altLang="ja-JP" sz="1200">
                <a:solidFill>
                  <a:srgbClr val="FF0000"/>
                </a:solidFill>
              </a:rPr>
              <a:t>IS</a:t>
            </a:r>
            <a:r>
              <a:rPr lang="ja-JP" altLang="en-US" sz="1200">
                <a:solidFill>
                  <a:srgbClr val="FF0000"/>
                </a:solidFill>
              </a:rPr>
              <a:t>にてご記載いただく</a:t>
            </a:r>
            <a:endParaRPr kumimoji="1" lang="ja-JP" altLang="en-US" sz="1200">
              <a:solidFill>
                <a:srgbClr val="FF0000"/>
              </a:solidFill>
            </a:endParaRPr>
          </a:p>
        </p:txBody>
      </p:sp>
      <p:sp>
        <p:nvSpPr>
          <p:cNvPr id="6" name="正方形/長方形 5">
            <a:extLst>
              <a:ext uri="{FF2B5EF4-FFF2-40B4-BE49-F238E27FC236}">
                <a16:creationId xmlns:a16="http://schemas.microsoft.com/office/drawing/2014/main" id="{2FCDB31C-2447-F8D2-3E5B-4CCDFFFADCAB}"/>
              </a:ext>
            </a:extLst>
          </p:cNvPr>
          <p:cNvSpPr/>
          <p:nvPr/>
        </p:nvSpPr>
        <p:spPr>
          <a:xfrm>
            <a:off x="3003786" y="1748519"/>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業務要件の適合度</a:t>
            </a:r>
            <a:endParaRPr kumimoji="1" lang="ja-JP" altLang="en-US" sz="1000">
              <a:solidFill>
                <a:schemeClr val="bg1"/>
              </a:solidFill>
            </a:endParaRPr>
          </a:p>
        </p:txBody>
      </p:sp>
      <p:sp>
        <p:nvSpPr>
          <p:cNvPr id="7" name="正方形/長方形 6">
            <a:extLst>
              <a:ext uri="{FF2B5EF4-FFF2-40B4-BE49-F238E27FC236}">
                <a16:creationId xmlns:a16="http://schemas.microsoft.com/office/drawing/2014/main" id="{213930BE-CFA9-D71C-97FE-C737842F74EB}"/>
              </a:ext>
            </a:extLst>
          </p:cNvPr>
          <p:cNvSpPr/>
          <p:nvPr/>
        </p:nvSpPr>
        <p:spPr>
          <a:xfrm>
            <a:off x="3003786" y="2300511"/>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機能要件の適合度</a:t>
            </a:r>
            <a:endParaRPr kumimoji="1" lang="ja-JP" altLang="en-US" sz="1000">
              <a:solidFill>
                <a:schemeClr val="bg1"/>
              </a:solidFill>
            </a:endParaRPr>
          </a:p>
        </p:txBody>
      </p:sp>
      <p:sp>
        <p:nvSpPr>
          <p:cNvPr id="8" name="正方形/長方形 7">
            <a:extLst>
              <a:ext uri="{FF2B5EF4-FFF2-40B4-BE49-F238E27FC236}">
                <a16:creationId xmlns:a16="http://schemas.microsoft.com/office/drawing/2014/main" id="{BDF985EB-BEB4-9C8F-7597-D2B5F3B56532}"/>
              </a:ext>
            </a:extLst>
          </p:cNvPr>
          <p:cNvSpPr/>
          <p:nvPr/>
        </p:nvSpPr>
        <p:spPr>
          <a:xfrm>
            <a:off x="3003786" y="2852503"/>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非機能要件の適合度</a:t>
            </a:r>
            <a:endParaRPr kumimoji="1" lang="ja-JP" altLang="en-US" sz="1000">
              <a:solidFill>
                <a:schemeClr val="bg1"/>
              </a:solidFill>
            </a:endParaRPr>
          </a:p>
        </p:txBody>
      </p:sp>
      <p:sp>
        <p:nvSpPr>
          <p:cNvPr id="9" name="正方形/長方形 8">
            <a:extLst>
              <a:ext uri="{FF2B5EF4-FFF2-40B4-BE49-F238E27FC236}">
                <a16:creationId xmlns:a16="http://schemas.microsoft.com/office/drawing/2014/main" id="{5EE329C8-D5B6-5A05-491F-CFC944256278}"/>
              </a:ext>
            </a:extLst>
          </p:cNvPr>
          <p:cNvSpPr/>
          <p:nvPr/>
        </p:nvSpPr>
        <p:spPr>
          <a:xfrm>
            <a:off x="3003786" y="3404495"/>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ベンダーの実績</a:t>
            </a:r>
            <a:endParaRPr kumimoji="1" lang="ja-JP" altLang="en-US" sz="1000">
              <a:solidFill>
                <a:schemeClr val="bg1"/>
              </a:solidFill>
            </a:endParaRPr>
          </a:p>
        </p:txBody>
      </p:sp>
      <p:sp>
        <p:nvSpPr>
          <p:cNvPr id="10" name="正方形/長方形 9">
            <a:extLst>
              <a:ext uri="{FF2B5EF4-FFF2-40B4-BE49-F238E27FC236}">
                <a16:creationId xmlns:a16="http://schemas.microsoft.com/office/drawing/2014/main" id="{6B3963C5-9F11-1893-0F18-10ACAB63D1B2}"/>
              </a:ext>
            </a:extLst>
          </p:cNvPr>
          <p:cNvSpPr/>
          <p:nvPr/>
        </p:nvSpPr>
        <p:spPr>
          <a:xfrm>
            <a:off x="3003786" y="4509693"/>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体制</a:t>
            </a:r>
            <a:endParaRPr kumimoji="1" lang="ja-JP" altLang="en-US" sz="1000">
              <a:solidFill>
                <a:schemeClr val="bg1"/>
              </a:solidFill>
            </a:endParaRPr>
          </a:p>
        </p:txBody>
      </p:sp>
      <p:sp>
        <p:nvSpPr>
          <p:cNvPr id="11" name="正方形/長方形 10">
            <a:extLst>
              <a:ext uri="{FF2B5EF4-FFF2-40B4-BE49-F238E27FC236}">
                <a16:creationId xmlns:a16="http://schemas.microsoft.com/office/drawing/2014/main" id="{8CA6868B-5004-9980-D1E4-6E1C06DBE787}"/>
              </a:ext>
            </a:extLst>
          </p:cNvPr>
          <p:cNvSpPr/>
          <p:nvPr/>
        </p:nvSpPr>
        <p:spPr>
          <a:xfrm>
            <a:off x="3003786" y="5061685"/>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スケジュール</a:t>
            </a:r>
            <a:endParaRPr kumimoji="1" lang="ja-JP" altLang="en-US" sz="1000">
              <a:solidFill>
                <a:schemeClr val="bg1"/>
              </a:solidFill>
            </a:endParaRPr>
          </a:p>
        </p:txBody>
      </p:sp>
      <p:sp>
        <p:nvSpPr>
          <p:cNvPr id="12" name="正方形/長方形 11">
            <a:extLst>
              <a:ext uri="{FF2B5EF4-FFF2-40B4-BE49-F238E27FC236}">
                <a16:creationId xmlns:a16="http://schemas.microsoft.com/office/drawing/2014/main" id="{A966271B-7D01-9F91-0BCD-DCD6871F2DC6}"/>
              </a:ext>
            </a:extLst>
          </p:cNvPr>
          <p:cNvSpPr/>
          <p:nvPr/>
        </p:nvSpPr>
        <p:spPr>
          <a:xfrm>
            <a:off x="3003786" y="3957701"/>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コスト</a:t>
            </a:r>
            <a:endParaRPr kumimoji="1" lang="ja-JP" altLang="en-US" sz="1000">
              <a:solidFill>
                <a:schemeClr val="bg1"/>
              </a:solidFill>
            </a:endParaRPr>
          </a:p>
        </p:txBody>
      </p:sp>
      <p:sp>
        <p:nvSpPr>
          <p:cNvPr id="13" name="正方形/長方形 12">
            <a:extLst>
              <a:ext uri="{FF2B5EF4-FFF2-40B4-BE49-F238E27FC236}">
                <a16:creationId xmlns:a16="http://schemas.microsoft.com/office/drawing/2014/main" id="{60B974E4-ED99-4814-60D9-1ED19482968A}"/>
              </a:ext>
            </a:extLst>
          </p:cNvPr>
          <p:cNvSpPr/>
          <p:nvPr/>
        </p:nvSpPr>
        <p:spPr>
          <a:xfrm>
            <a:off x="3003786" y="5613677"/>
            <a:ext cx="1333544" cy="485526"/>
          </a:xfrm>
          <a:prstGeom prst="rect">
            <a:avLst/>
          </a:prstGeom>
          <a:solidFill>
            <a:schemeClr val="accent6"/>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追加提案有無</a:t>
            </a:r>
            <a:endParaRPr kumimoji="1" lang="ja-JP" altLang="en-US" sz="1000">
              <a:solidFill>
                <a:schemeClr val="bg1"/>
              </a:solidFill>
            </a:endParaRPr>
          </a:p>
        </p:txBody>
      </p:sp>
      <p:sp>
        <p:nvSpPr>
          <p:cNvPr id="14" name="正方形/長方形 13">
            <a:extLst>
              <a:ext uri="{FF2B5EF4-FFF2-40B4-BE49-F238E27FC236}">
                <a16:creationId xmlns:a16="http://schemas.microsoft.com/office/drawing/2014/main" id="{065BF273-B534-E926-91ED-A76A1A4E4518}"/>
              </a:ext>
            </a:extLst>
          </p:cNvPr>
          <p:cNvSpPr/>
          <p:nvPr/>
        </p:nvSpPr>
        <p:spPr>
          <a:xfrm>
            <a:off x="1806165" y="1748518"/>
            <a:ext cx="1115059" cy="2141503"/>
          </a:xfrm>
          <a:prstGeom prst="rect">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en-US" altLang="ja-JP" sz="1000">
                <a:solidFill>
                  <a:schemeClr val="bg1"/>
                </a:solidFill>
              </a:rPr>
              <a:t>Quality</a:t>
            </a:r>
            <a:endParaRPr kumimoji="1" lang="ja-JP" altLang="en-US" sz="1000">
              <a:solidFill>
                <a:schemeClr val="bg1"/>
              </a:solidFill>
            </a:endParaRPr>
          </a:p>
        </p:txBody>
      </p:sp>
      <p:sp>
        <p:nvSpPr>
          <p:cNvPr id="15" name="正方形/長方形 14">
            <a:extLst>
              <a:ext uri="{FF2B5EF4-FFF2-40B4-BE49-F238E27FC236}">
                <a16:creationId xmlns:a16="http://schemas.microsoft.com/office/drawing/2014/main" id="{03A5C875-DCEA-54FB-7887-0A87EA4039F2}"/>
              </a:ext>
            </a:extLst>
          </p:cNvPr>
          <p:cNvSpPr/>
          <p:nvPr/>
        </p:nvSpPr>
        <p:spPr>
          <a:xfrm>
            <a:off x="1806165" y="4509692"/>
            <a:ext cx="1115059" cy="1037519"/>
          </a:xfrm>
          <a:prstGeom prst="rect">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en-US" altLang="ja-JP" sz="1000">
                <a:solidFill>
                  <a:schemeClr val="bg1"/>
                </a:solidFill>
              </a:rPr>
              <a:t>Delivery</a:t>
            </a:r>
            <a:endParaRPr kumimoji="1" lang="ja-JP" altLang="en-US" sz="1000">
              <a:solidFill>
                <a:schemeClr val="bg1"/>
              </a:solidFill>
            </a:endParaRPr>
          </a:p>
        </p:txBody>
      </p:sp>
      <p:sp>
        <p:nvSpPr>
          <p:cNvPr id="16" name="正方形/長方形 15">
            <a:extLst>
              <a:ext uri="{FF2B5EF4-FFF2-40B4-BE49-F238E27FC236}">
                <a16:creationId xmlns:a16="http://schemas.microsoft.com/office/drawing/2014/main" id="{5108FC10-58BD-6C30-EABF-E2778374413E}"/>
              </a:ext>
            </a:extLst>
          </p:cNvPr>
          <p:cNvSpPr/>
          <p:nvPr/>
        </p:nvSpPr>
        <p:spPr>
          <a:xfrm>
            <a:off x="1806165" y="3957702"/>
            <a:ext cx="1115059" cy="485526"/>
          </a:xfrm>
          <a:prstGeom prst="rect">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en-US" altLang="ja-JP" sz="1000">
                <a:solidFill>
                  <a:schemeClr val="bg1"/>
                </a:solidFill>
              </a:rPr>
              <a:t>Cost</a:t>
            </a:r>
            <a:endParaRPr kumimoji="1" lang="ja-JP" altLang="en-US" sz="1000">
              <a:solidFill>
                <a:schemeClr val="bg1"/>
              </a:solidFill>
            </a:endParaRPr>
          </a:p>
        </p:txBody>
      </p:sp>
      <p:sp>
        <p:nvSpPr>
          <p:cNvPr id="18" name="TextBox 5">
            <a:extLst>
              <a:ext uri="{FF2B5EF4-FFF2-40B4-BE49-F238E27FC236}">
                <a16:creationId xmlns:a16="http://schemas.microsoft.com/office/drawing/2014/main" id="{50BBF22A-C203-6D3A-C5F7-251E1961FCF5}"/>
              </a:ext>
            </a:extLst>
          </p:cNvPr>
          <p:cNvSpPr txBox="1"/>
          <p:nvPr/>
        </p:nvSpPr>
        <p:spPr>
          <a:xfrm>
            <a:off x="1806165" y="1373719"/>
            <a:ext cx="2531165"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kern="0" noProof="1">
                <a:solidFill>
                  <a:srgbClr val="000000"/>
                </a:solidFill>
                <a:latin typeface="Yu Gothic UI"/>
                <a:ea typeface="Yu Gothic UI"/>
                <a:cs typeface="Arial" charset="0"/>
              </a:rPr>
              <a:t>評価項目</a:t>
            </a:r>
            <a:endParaRPr kumimoji="0" lang="en-US" sz="1400" b="1" i="0" u="none" strike="noStrike" kern="0" cap="none" spc="0" normalizeH="0" baseline="0" noProof="1">
              <a:ln>
                <a:noFill/>
              </a:ln>
              <a:solidFill>
                <a:srgbClr val="000000"/>
              </a:solidFill>
              <a:effectLst/>
              <a:uLnTx/>
              <a:uFillTx/>
              <a:latin typeface="Yu Gothic UI"/>
              <a:ea typeface="Yu Gothic UI"/>
              <a:cs typeface="Arial" charset="0"/>
            </a:endParaRPr>
          </a:p>
        </p:txBody>
      </p:sp>
      <p:cxnSp>
        <p:nvCxnSpPr>
          <p:cNvPr id="19" name="直線コネクタ 18">
            <a:extLst>
              <a:ext uri="{FF2B5EF4-FFF2-40B4-BE49-F238E27FC236}">
                <a16:creationId xmlns:a16="http://schemas.microsoft.com/office/drawing/2014/main" id="{E1F01337-2680-9655-14BB-4602894BE645}"/>
              </a:ext>
            </a:extLst>
          </p:cNvPr>
          <p:cNvCxnSpPr>
            <a:cxnSpLocks/>
          </p:cNvCxnSpPr>
          <p:nvPr/>
        </p:nvCxnSpPr>
        <p:spPr bwMode="gray">
          <a:xfrm>
            <a:off x="1806164" y="1651955"/>
            <a:ext cx="2531165"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D633F955-0072-DF03-2AA3-74DD28E16641}"/>
              </a:ext>
            </a:extLst>
          </p:cNvPr>
          <p:cNvSpPr/>
          <p:nvPr/>
        </p:nvSpPr>
        <p:spPr>
          <a:xfrm>
            <a:off x="4419892" y="1748519"/>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kumimoji="1" lang="ja-JP" altLang="en-US" sz="1000"/>
              <a:t>業務を理解した提案内容になっているか</a:t>
            </a:r>
          </a:p>
        </p:txBody>
      </p:sp>
      <p:sp>
        <p:nvSpPr>
          <p:cNvPr id="22" name="正方形/長方形 21">
            <a:extLst>
              <a:ext uri="{FF2B5EF4-FFF2-40B4-BE49-F238E27FC236}">
                <a16:creationId xmlns:a16="http://schemas.microsoft.com/office/drawing/2014/main" id="{F8F5ACF8-85D5-BBCE-B7BB-CFD5BD4F019E}"/>
              </a:ext>
            </a:extLst>
          </p:cNvPr>
          <p:cNvSpPr/>
          <p:nvPr/>
        </p:nvSpPr>
        <p:spPr>
          <a:xfrm>
            <a:off x="4419892" y="2300511"/>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lang="ja-JP" altLang="en-US" sz="1000"/>
              <a:t>提案されたシステムが機能要件を漏れなく充足しているか</a:t>
            </a:r>
            <a:endParaRPr lang="en-US" altLang="ja-JP" sz="1000"/>
          </a:p>
          <a:p>
            <a:pPr marL="171450" indent="-171450" algn="l">
              <a:buFont typeface="Wingdings" panose="05000000000000000000" pitchFamily="2" charset="2"/>
              <a:buChar char="Ø"/>
            </a:pPr>
            <a:r>
              <a:rPr kumimoji="1" lang="ja-JP" altLang="en-US" sz="1000"/>
              <a:t>任意要件に対する提案があるか</a:t>
            </a:r>
          </a:p>
        </p:txBody>
      </p:sp>
      <p:sp>
        <p:nvSpPr>
          <p:cNvPr id="23" name="正方形/長方形 22">
            <a:extLst>
              <a:ext uri="{FF2B5EF4-FFF2-40B4-BE49-F238E27FC236}">
                <a16:creationId xmlns:a16="http://schemas.microsoft.com/office/drawing/2014/main" id="{5FBC5FAC-2B32-7CA4-C451-924AC9580BF7}"/>
              </a:ext>
            </a:extLst>
          </p:cNvPr>
          <p:cNvSpPr/>
          <p:nvPr/>
        </p:nvSpPr>
        <p:spPr>
          <a:xfrm>
            <a:off x="4419892" y="2852503"/>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lang="ja-JP" altLang="en-US" sz="1000"/>
              <a:t>可用性・性能・拡張性・セキュリティなどが考慮された提案となっているか</a:t>
            </a:r>
            <a:endParaRPr kumimoji="1" lang="ja-JP" altLang="en-US" sz="1000"/>
          </a:p>
        </p:txBody>
      </p:sp>
      <p:sp>
        <p:nvSpPr>
          <p:cNvPr id="24" name="正方形/長方形 23">
            <a:extLst>
              <a:ext uri="{FF2B5EF4-FFF2-40B4-BE49-F238E27FC236}">
                <a16:creationId xmlns:a16="http://schemas.microsoft.com/office/drawing/2014/main" id="{CB79700A-91FA-4509-550D-A9B8E985106D}"/>
              </a:ext>
            </a:extLst>
          </p:cNvPr>
          <p:cNvSpPr/>
          <p:nvPr/>
        </p:nvSpPr>
        <p:spPr>
          <a:xfrm>
            <a:off x="4419892" y="3404495"/>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kumimoji="1" lang="ja-JP" altLang="en-US" sz="1000"/>
              <a:t>類似システムの開発実績があるか</a:t>
            </a:r>
            <a:endParaRPr lang="en-US"/>
          </a:p>
        </p:txBody>
      </p:sp>
      <p:sp>
        <p:nvSpPr>
          <p:cNvPr id="25" name="正方形/長方形 24">
            <a:extLst>
              <a:ext uri="{FF2B5EF4-FFF2-40B4-BE49-F238E27FC236}">
                <a16:creationId xmlns:a16="http://schemas.microsoft.com/office/drawing/2014/main" id="{FF2023C4-931E-50D9-F470-CF86BA0FB110}"/>
              </a:ext>
            </a:extLst>
          </p:cNvPr>
          <p:cNvSpPr/>
          <p:nvPr/>
        </p:nvSpPr>
        <p:spPr>
          <a:xfrm>
            <a:off x="4419892" y="4509693"/>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kumimoji="1" lang="ja-JP" altLang="en-US" sz="1000"/>
              <a:t>実績や資格を有したメンバーが参画しているか</a:t>
            </a:r>
            <a:endParaRPr kumimoji="1" lang="en-US" altLang="ja-JP" sz="1000"/>
          </a:p>
          <a:p>
            <a:pPr marL="171450" indent="-171450" algn="l">
              <a:buFont typeface="Wingdings" panose="05000000000000000000" pitchFamily="2" charset="2"/>
              <a:buChar char="Ø"/>
            </a:pPr>
            <a:r>
              <a:rPr lang="ja-JP" altLang="en-US" sz="1000"/>
              <a:t>リリース後のサポート体制について提案されているか</a:t>
            </a:r>
            <a:endParaRPr kumimoji="1" lang="ja-JP" altLang="en-US" sz="1000"/>
          </a:p>
        </p:txBody>
      </p:sp>
      <p:sp>
        <p:nvSpPr>
          <p:cNvPr id="26" name="正方形/長方形 25">
            <a:extLst>
              <a:ext uri="{FF2B5EF4-FFF2-40B4-BE49-F238E27FC236}">
                <a16:creationId xmlns:a16="http://schemas.microsoft.com/office/drawing/2014/main" id="{A40FE172-9619-B1C7-11C1-9EE6C9925156}"/>
              </a:ext>
            </a:extLst>
          </p:cNvPr>
          <p:cNvSpPr/>
          <p:nvPr/>
        </p:nvSpPr>
        <p:spPr>
          <a:xfrm>
            <a:off x="4419892" y="5061685"/>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lang="ja-JP" altLang="en-US" sz="1000"/>
              <a:t>フィジビリティのあるスケジュールが提案されているか</a:t>
            </a:r>
            <a:endParaRPr kumimoji="1" lang="ja-JP" altLang="en-US" sz="1000"/>
          </a:p>
        </p:txBody>
      </p:sp>
      <p:sp>
        <p:nvSpPr>
          <p:cNvPr id="27" name="正方形/長方形 26">
            <a:extLst>
              <a:ext uri="{FF2B5EF4-FFF2-40B4-BE49-F238E27FC236}">
                <a16:creationId xmlns:a16="http://schemas.microsoft.com/office/drawing/2014/main" id="{3E7B5739-2603-E9AD-BBC6-8E4F5CE28B6B}"/>
              </a:ext>
            </a:extLst>
          </p:cNvPr>
          <p:cNvSpPr/>
          <p:nvPr/>
        </p:nvSpPr>
        <p:spPr>
          <a:xfrm>
            <a:off x="4419892" y="3957701"/>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lang="ja-JP" altLang="en-US" sz="1000"/>
              <a:t>妥当な見積金額が提示されているか</a:t>
            </a:r>
            <a:endParaRPr kumimoji="1" lang="ja-JP" altLang="en-US" sz="1000"/>
          </a:p>
        </p:txBody>
      </p:sp>
      <p:sp>
        <p:nvSpPr>
          <p:cNvPr id="28" name="正方形/長方形 27">
            <a:extLst>
              <a:ext uri="{FF2B5EF4-FFF2-40B4-BE49-F238E27FC236}">
                <a16:creationId xmlns:a16="http://schemas.microsoft.com/office/drawing/2014/main" id="{C9FA33CA-D681-32FB-2A22-A426F61E1906}"/>
              </a:ext>
            </a:extLst>
          </p:cNvPr>
          <p:cNvSpPr/>
          <p:nvPr/>
        </p:nvSpPr>
        <p:spPr>
          <a:xfrm>
            <a:off x="4419892" y="5613677"/>
            <a:ext cx="5622323" cy="485526"/>
          </a:xfrm>
          <a:prstGeom prst="rect">
            <a:avLst/>
          </a:prstGeom>
          <a:noFill/>
          <a:ln w="6350" cap="flat" cmpd="sng" algn="ctr">
            <a:solidFill>
              <a:schemeClr val="tx1"/>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marL="171450" indent="-171450" algn="l">
              <a:buFont typeface="Wingdings" panose="05000000000000000000" pitchFamily="2" charset="2"/>
              <a:buChar char="Ø"/>
            </a:pPr>
            <a:r>
              <a:rPr lang="ja-JP" altLang="en-US" sz="1000"/>
              <a:t>追加提案がされているか</a:t>
            </a:r>
            <a:endParaRPr kumimoji="1" lang="ja-JP" altLang="en-US" sz="1000"/>
          </a:p>
        </p:txBody>
      </p:sp>
      <p:sp>
        <p:nvSpPr>
          <p:cNvPr id="29" name="TextBox 5">
            <a:extLst>
              <a:ext uri="{FF2B5EF4-FFF2-40B4-BE49-F238E27FC236}">
                <a16:creationId xmlns:a16="http://schemas.microsoft.com/office/drawing/2014/main" id="{514C6389-7B36-491B-04E7-29343E319D82}"/>
              </a:ext>
            </a:extLst>
          </p:cNvPr>
          <p:cNvSpPr txBox="1"/>
          <p:nvPr/>
        </p:nvSpPr>
        <p:spPr>
          <a:xfrm>
            <a:off x="4419894" y="1373719"/>
            <a:ext cx="5622322" cy="30777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kern="0" noProof="1">
                <a:solidFill>
                  <a:srgbClr val="000000"/>
                </a:solidFill>
                <a:latin typeface="Yu Gothic UI"/>
                <a:ea typeface="Yu Gothic UI"/>
                <a:cs typeface="Arial" charset="0"/>
              </a:rPr>
              <a:t>評価基準</a:t>
            </a:r>
            <a:endParaRPr kumimoji="0" lang="en-US" sz="1400" b="1" i="0" u="none" strike="noStrike" kern="0" cap="none" spc="0" normalizeH="0" baseline="0" noProof="1">
              <a:ln>
                <a:noFill/>
              </a:ln>
              <a:solidFill>
                <a:srgbClr val="000000"/>
              </a:solidFill>
              <a:effectLst/>
              <a:uLnTx/>
              <a:uFillTx/>
              <a:latin typeface="Yu Gothic UI"/>
              <a:ea typeface="Yu Gothic UI"/>
              <a:cs typeface="Arial" charset="0"/>
            </a:endParaRPr>
          </a:p>
        </p:txBody>
      </p:sp>
      <p:cxnSp>
        <p:nvCxnSpPr>
          <p:cNvPr id="30" name="直線コネクタ 29">
            <a:extLst>
              <a:ext uri="{FF2B5EF4-FFF2-40B4-BE49-F238E27FC236}">
                <a16:creationId xmlns:a16="http://schemas.microsoft.com/office/drawing/2014/main" id="{BED1CF5D-F9D6-3126-E7A4-7C9EDAED8647}"/>
              </a:ext>
            </a:extLst>
          </p:cNvPr>
          <p:cNvCxnSpPr>
            <a:cxnSpLocks/>
          </p:cNvCxnSpPr>
          <p:nvPr/>
        </p:nvCxnSpPr>
        <p:spPr bwMode="gray">
          <a:xfrm>
            <a:off x="4419892" y="1651955"/>
            <a:ext cx="5622322"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45" name="コンテンツ プレースホルダー 2">
            <a:extLst>
              <a:ext uri="{FF2B5EF4-FFF2-40B4-BE49-F238E27FC236}">
                <a16:creationId xmlns:a16="http://schemas.microsoft.com/office/drawing/2014/main" id="{B0E60698-A9FF-830E-4D93-0B672DD74789}"/>
              </a:ext>
            </a:extLst>
          </p:cNvPr>
          <p:cNvSpPr>
            <a:spLocks noGrp="1"/>
          </p:cNvSpPr>
          <p:nvPr>
            <p:ph sz="quarter" idx="10"/>
          </p:nvPr>
        </p:nvSpPr>
        <p:spPr>
          <a:xfrm>
            <a:off x="414338" y="857251"/>
            <a:ext cx="11550650" cy="5380038"/>
          </a:xfrm>
        </p:spPr>
        <p:txBody>
          <a:bodyPr/>
          <a:lstStyle/>
          <a:p>
            <a:pPr marL="0" indent="0">
              <a:buNone/>
            </a:pPr>
            <a:r>
              <a:rPr kumimoji="1" lang="en-US" altLang="ja-JP"/>
              <a:t>【</a:t>
            </a:r>
            <a:r>
              <a:rPr lang="ja-JP" altLang="en-US"/>
              <a:t>参考</a:t>
            </a:r>
            <a:r>
              <a:rPr lang="en-US" altLang="ja-JP"/>
              <a:t>】</a:t>
            </a:r>
            <a:r>
              <a:rPr lang="ja-JP" altLang="en-US"/>
              <a:t>一般的な評価項目</a:t>
            </a:r>
            <a:endParaRPr kumimoji="1" lang="ja-JP" altLang="en-US"/>
          </a:p>
        </p:txBody>
      </p:sp>
      <p:sp>
        <p:nvSpPr>
          <p:cNvPr id="46" name="正方形/長方形 45">
            <a:extLst>
              <a:ext uri="{FF2B5EF4-FFF2-40B4-BE49-F238E27FC236}">
                <a16:creationId xmlns:a16="http://schemas.microsoft.com/office/drawing/2014/main" id="{E3C8E8E5-3C70-78D5-2C40-F802E46176AC}"/>
              </a:ext>
            </a:extLst>
          </p:cNvPr>
          <p:cNvSpPr/>
          <p:nvPr/>
        </p:nvSpPr>
        <p:spPr>
          <a:xfrm>
            <a:off x="1806165" y="5613677"/>
            <a:ext cx="1115059" cy="485526"/>
          </a:xfrm>
          <a:prstGeom prst="rect">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1"/>
          <a:lstStyle/>
          <a:p>
            <a:pPr algn="l"/>
            <a:r>
              <a:rPr lang="ja-JP" altLang="en-US" sz="1000">
                <a:solidFill>
                  <a:schemeClr val="bg1"/>
                </a:solidFill>
              </a:rPr>
              <a:t>その他</a:t>
            </a:r>
            <a:endParaRPr kumimoji="1" lang="ja-JP" altLang="en-US" sz="1000">
              <a:solidFill>
                <a:schemeClr val="bg1"/>
              </a:solidFill>
            </a:endParaRPr>
          </a:p>
        </p:txBody>
      </p:sp>
    </p:spTree>
    <p:extLst>
      <p:ext uri="{BB962C8B-B14F-4D97-AF65-F5344CB8AC3E}">
        <p14:creationId xmlns:p14="http://schemas.microsoft.com/office/powerpoint/2010/main" val="1607116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F161AB73-FA06-956F-EA9D-DAB6A0D0CE85}"/>
              </a:ext>
            </a:extLst>
          </p:cNvPr>
          <p:cNvGraphicFramePr>
            <a:graphicFrameLocks noChangeAspect="1"/>
          </p:cNvGraphicFramePr>
          <p:nvPr>
            <p:custDataLst>
              <p:tags r:id="rId1"/>
            </p:custDataLst>
            <p:extLst>
              <p:ext uri="{D42A27DB-BD31-4B8C-83A1-F6EECF244321}">
                <p14:modId xmlns:p14="http://schemas.microsoft.com/office/powerpoint/2010/main" val="4409572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6" name="think-cell data - do not delete" hidden="1">
                        <a:extLst>
                          <a:ext uri="{FF2B5EF4-FFF2-40B4-BE49-F238E27FC236}">
                            <a16:creationId xmlns:a16="http://schemas.microsoft.com/office/drawing/2014/main" id="{F161AB73-FA06-956F-EA9D-DAB6A0D0CE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774387E2-1B83-8588-9E96-28CE76BE8344}"/>
              </a:ext>
            </a:extLst>
          </p:cNvPr>
          <p:cNvSpPr>
            <a:spLocks noGrp="1"/>
          </p:cNvSpPr>
          <p:nvPr>
            <p:ph type="title"/>
          </p:nvPr>
        </p:nvSpPr>
        <p:spPr/>
        <p:txBody>
          <a:bodyPr vert="horz"/>
          <a:lstStyle/>
          <a:p>
            <a:r>
              <a:rPr lang="en-US" altLang="ja-JP"/>
              <a:t>10</a:t>
            </a:r>
            <a:r>
              <a:rPr kumimoji="1" lang="en-US" altLang="ja-JP"/>
              <a:t>. </a:t>
            </a:r>
            <a:r>
              <a:rPr kumimoji="1" lang="ja-JP" altLang="en-US"/>
              <a:t>契約条件</a:t>
            </a:r>
          </a:p>
        </p:txBody>
      </p:sp>
      <p:sp>
        <p:nvSpPr>
          <p:cNvPr id="3" name="コンテンツ プレースホルダー 2">
            <a:extLst>
              <a:ext uri="{FF2B5EF4-FFF2-40B4-BE49-F238E27FC236}">
                <a16:creationId xmlns:a16="http://schemas.microsoft.com/office/drawing/2014/main" id="{6EAE7A3A-06C6-4B70-81BE-EA3ACD66B011}"/>
              </a:ext>
            </a:extLst>
          </p:cNvPr>
          <p:cNvSpPr>
            <a:spLocks noGrp="1"/>
          </p:cNvSpPr>
          <p:nvPr>
            <p:ph sz="quarter" idx="10"/>
          </p:nvPr>
        </p:nvSpPr>
        <p:spPr/>
        <p:txBody>
          <a:bodyPr/>
          <a:lstStyle/>
          <a:p>
            <a:pPr marL="0" indent="0">
              <a:buNone/>
            </a:pPr>
            <a:r>
              <a:rPr kumimoji="1" lang="en-US" altLang="ja-JP">
                <a:solidFill>
                  <a:srgbClr val="FF0000"/>
                </a:solidFill>
              </a:rPr>
              <a:t>XXX</a:t>
            </a:r>
            <a:endParaRPr kumimoji="1" lang="ja-JP" altLang="en-US">
              <a:solidFill>
                <a:srgbClr val="FF0000"/>
              </a:solidFill>
            </a:endParaRPr>
          </a:p>
        </p:txBody>
      </p:sp>
      <p:sp>
        <p:nvSpPr>
          <p:cNvPr id="5" name="正方形/長方形 4">
            <a:extLst>
              <a:ext uri="{FF2B5EF4-FFF2-40B4-BE49-F238E27FC236}">
                <a16:creationId xmlns:a16="http://schemas.microsoft.com/office/drawing/2014/main" id="{64D002DD-9CB3-4207-49B1-EEA972E979F3}"/>
              </a:ext>
            </a:extLst>
          </p:cNvPr>
          <p:cNvSpPr/>
          <p:nvPr/>
        </p:nvSpPr>
        <p:spPr>
          <a:xfrm>
            <a:off x="2184849" y="2145671"/>
            <a:ext cx="6298247" cy="1964602"/>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r>
              <a:rPr kumimoji="1" lang="en-US" altLang="ja-JP" sz="1200">
                <a:solidFill>
                  <a:srgbClr val="FF0000"/>
                </a:solidFill>
              </a:rPr>
              <a:t>IS</a:t>
            </a:r>
            <a:r>
              <a:rPr lang="ja-JP" altLang="en-US" sz="1200">
                <a:solidFill>
                  <a:srgbClr val="FF0000"/>
                </a:solidFill>
              </a:rPr>
              <a:t>にてご記載いただく</a:t>
            </a:r>
            <a:endParaRPr kumimoji="1" lang="ja-JP" altLang="en-US" sz="1200">
              <a:solidFill>
                <a:srgbClr val="FF0000"/>
              </a:solidFill>
            </a:endParaRPr>
          </a:p>
        </p:txBody>
      </p:sp>
    </p:spTree>
    <p:extLst>
      <p:ext uri="{BB962C8B-B14F-4D97-AF65-F5344CB8AC3E}">
        <p14:creationId xmlns:p14="http://schemas.microsoft.com/office/powerpoint/2010/main" val="1087221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B541C-B85F-B119-D1C7-B3A635696830}"/>
              </a:ext>
            </a:extLst>
          </p:cNvPr>
          <p:cNvSpPr>
            <a:spLocks noGrp="1"/>
          </p:cNvSpPr>
          <p:nvPr>
            <p:ph type="title"/>
          </p:nvPr>
        </p:nvSpPr>
        <p:spPr/>
        <p:txBody>
          <a:bodyPr/>
          <a:lstStyle/>
          <a:p>
            <a:r>
              <a:rPr kumimoji="1" lang="en-US" altLang="ja-JP"/>
              <a:t>1. </a:t>
            </a:r>
            <a:r>
              <a:rPr lang="ja-JP" altLang="en-US"/>
              <a:t>はじめに</a:t>
            </a:r>
            <a:endParaRPr kumimoji="1" lang="ja-JP" altLang="en-US"/>
          </a:p>
        </p:txBody>
      </p:sp>
      <p:sp>
        <p:nvSpPr>
          <p:cNvPr id="3" name="コンテンツ プレースホルダー 2">
            <a:extLst>
              <a:ext uri="{FF2B5EF4-FFF2-40B4-BE49-F238E27FC236}">
                <a16:creationId xmlns:a16="http://schemas.microsoft.com/office/drawing/2014/main" id="{352EA303-7378-87E6-3C25-5022CAB45F23}"/>
              </a:ext>
            </a:extLst>
          </p:cNvPr>
          <p:cNvSpPr>
            <a:spLocks noGrp="1"/>
          </p:cNvSpPr>
          <p:nvPr>
            <p:ph sz="quarter" idx="10"/>
          </p:nvPr>
        </p:nvSpPr>
        <p:spPr/>
        <p:txBody>
          <a:bodyPr/>
          <a:lstStyle/>
          <a:p>
            <a:pPr marL="0" indent="0">
              <a:buNone/>
            </a:pPr>
            <a:r>
              <a:rPr lang="ja-JP" altLang="en-US" sz="1600"/>
              <a:t>本書は、新システム構築にあたっての基本情報、要件事項をまとめております。皆様には本書に基づいた具体的なソリューションをご提案を頂きたく、よろしくお願い申し上げます。</a:t>
            </a:r>
            <a:endParaRPr lang="en-US" altLang="ja-JP" sz="1600"/>
          </a:p>
          <a:p>
            <a:pPr marL="0" indent="0">
              <a:spcBef>
                <a:spcPts val="600"/>
              </a:spcBef>
              <a:buNone/>
            </a:pPr>
            <a:r>
              <a:rPr lang="ja-JP" altLang="en-US" sz="1600"/>
              <a:t>なお、本書には弊社の機密情報や具体的なシステム構成などの重要情報を含みますので、取扱いにご注意願います。</a:t>
            </a:r>
            <a:endParaRPr kumimoji="1" lang="ja-JP" altLang="en-US" sz="1600"/>
          </a:p>
        </p:txBody>
      </p:sp>
    </p:spTree>
    <p:extLst>
      <p:ext uri="{BB962C8B-B14F-4D97-AF65-F5344CB8AC3E}">
        <p14:creationId xmlns:p14="http://schemas.microsoft.com/office/powerpoint/2010/main" val="10020184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20B6B76D-BDB1-31C6-68A6-BFFBB2931414}"/>
              </a:ext>
            </a:extLst>
          </p:cNvPr>
          <p:cNvGraphicFramePr>
            <a:graphicFrameLocks noChangeAspect="1"/>
          </p:cNvGraphicFramePr>
          <p:nvPr>
            <p:custDataLst>
              <p:tags r:id="rId1"/>
            </p:custDataLst>
            <p:extLst>
              <p:ext uri="{D42A27DB-BD31-4B8C-83A1-F6EECF244321}">
                <p14:modId xmlns:p14="http://schemas.microsoft.com/office/powerpoint/2010/main" val="40723267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20B6B76D-BDB1-31C6-68A6-BFFBB293141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774387E2-1B83-8588-9E96-28CE76BE8344}"/>
              </a:ext>
            </a:extLst>
          </p:cNvPr>
          <p:cNvSpPr>
            <a:spLocks noGrp="1"/>
          </p:cNvSpPr>
          <p:nvPr>
            <p:ph type="title"/>
          </p:nvPr>
        </p:nvSpPr>
        <p:spPr/>
        <p:txBody>
          <a:bodyPr vert="horz"/>
          <a:lstStyle/>
          <a:p>
            <a:r>
              <a:rPr lang="en-US" altLang="ja-JP"/>
              <a:t>11</a:t>
            </a:r>
            <a:r>
              <a:rPr kumimoji="1" lang="en-US" altLang="ja-JP"/>
              <a:t>. </a:t>
            </a:r>
            <a:r>
              <a:rPr kumimoji="1" lang="ja-JP" altLang="en-US"/>
              <a:t>質問と回答のプロセス</a:t>
            </a:r>
          </a:p>
        </p:txBody>
      </p:sp>
      <p:sp>
        <p:nvSpPr>
          <p:cNvPr id="3" name="コンテンツ プレースホルダー 2">
            <a:extLst>
              <a:ext uri="{FF2B5EF4-FFF2-40B4-BE49-F238E27FC236}">
                <a16:creationId xmlns:a16="http://schemas.microsoft.com/office/drawing/2014/main" id="{6EAE7A3A-06C6-4B70-81BE-EA3ACD66B011}"/>
              </a:ext>
            </a:extLst>
          </p:cNvPr>
          <p:cNvSpPr>
            <a:spLocks noGrp="1"/>
          </p:cNvSpPr>
          <p:nvPr>
            <p:ph sz="quarter" idx="10"/>
          </p:nvPr>
        </p:nvSpPr>
        <p:spPr/>
        <p:txBody>
          <a:bodyPr/>
          <a:lstStyle/>
          <a:p>
            <a:pPr marL="0" indent="0">
              <a:buNone/>
            </a:pPr>
            <a:r>
              <a:rPr lang="ja-JP" altLang="en-US"/>
              <a:t>提案に際し質問がある場合には、「</a:t>
            </a:r>
            <a:r>
              <a:rPr lang="en-US" altLang="ja-JP"/>
              <a:t>Notes</a:t>
            </a:r>
            <a:r>
              <a:rPr lang="ja-JP" altLang="en-US"/>
              <a:t>刷新プロジェクト</a:t>
            </a:r>
            <a:r>
              <a:rPr lang="en-US" altLang="ja-JP"/>
              <a:t>_</a:t>
            </a:r>
            <a:r>
              <a:rPr lang="ja-JP" altLang="en-US"/>
              <a:t>製品仕様書管理</a:t>
            </a:r>
            <a:r>
              <a:rPr lang="en-US" altLang="ja-JP"/>
              <a:t>_RFP</a:t>
            </a:r>
            <a:r>
              <a:rPr lang="ja-JP" altLang="en-US"/>
              <a:t>別紙</a:t>
            </a:r>
            <a:r>
              <a:rPr lang="en-US" altLang="ja-JP"/>
              <a:t>_QA_(</a:t>
            </a:r>
            <a:r>
              <a:rPr lang="ja-JP" altLang="en-US"/>
              <a:t>提案会社名</a:t>
            </a:r>
            <a:r>
              <a:rPr lang="en-US" altLang="ja-JP"/>
              <a:t>).xlsx</a:t>
            </a:r>
            <a:r>
              <a:rPr lang="ja-JP" altLang="en-US"/>
              <a:t>」に会社名および質問内容を記入し、以下の期間中に、問い合わせ先に送付してください。</a:t>
            </a:r>
            <a:endParaRPr lang="en-US" altLang="ja-JP"/>
          </a:p>
          <a:p>
            <a:pPr marL="0" indent="0">
              <a:spcBef>
                <a:spcPts val="0"/>
              </a:spcBef>
              <a:buNone/>
            </a:pPr>
            <a:r>
              <a:rPr kumimoji="1" lang="ja-JP" altLang="en-US"/>
              <a:t>なお、質問内容や回答は、本提案に参加いただ</a:t>
            </a:r>
            <a:r>
              <a:rPr lang="ja-JP" altLang="en-US"/>
              <a:t>いた</a:t>
            </a:r>
            <a:r>
              <a:rPr kumimoji="1" lang="ja-JP" altLang="en-US"/>
              <a:t>すべての会社に対し、共有いたします。</a:t>
            </a:r>
            <a:endParaRPr lang="en-US" altLang="ja-JP"/>
          </a:p>
          <a:p>
            <a:pPr lvl="1">
              <a:buFont typeface="Wingdings" panose="05000000000000000000" pitchFamily="2" charset="2"/>
              <a:buChar char="n"/>
            </a:pPr>
            <a:r>
              <a:rPr lang="ja-JP" altLang="en-US"/>
              <a:t>問い合わせ先</a:t>
            </a:r>
            <a:br>
              <a:rPr lang="en-US" altLang="ja-JP"/>
            </a:br>
            <a:r>
              <a:rPr lang="en-US" altLang="ja-JP">
                <a:solidFill>
                  <a:srgbClr val="FF0000"/>
                </a:solidFill>
              </a:rPr>
              <a:t>XXX</a:t>
            </a:r>
          </a:p>
          <a:p>
            <a:pPr lvl="1">
              <a:spcBef>
                <a:spcPts val="0"/>
              </a:spcBef>
              <a:buFont typeface="Wingdings" panose="05000000000000000000" pitchFamily="2" charset="2"/>
              <a:buChar char="n"/>
            </a:pPr>
            <a:r>
              <a:rPr kumimoji="1" lang="ja-JP" altLang="en-US"/>
              <a:t>問い合わせ期間</a:t>
            </a:r>
            <a:br>
              <a:rPr kumimoji="1" lang="en-US" altLang="ja-JP"/>
            </a:br>
            <a:r>
              <a:rPr kumimoji="1" lang="en-US" altLang="ja-JP">
                <a:solidFill>
                  <a:srgbClr val="FF0000"/>
                </a:solidFill>
              </a:rPr>
              <a:t>YYYY/MM/DD ~ YYYY/MM/DD</a:t>
            </a:r>
          </a:p>
        </p:txBody>
      </p:sp>
      <p:sp>
        <p:nvSpPr>
          <p:cNvPr id="6" name="正方形/長方形 5">
            <a:extLst>
              <a:ext uri="{FF2B5EF4-FFF2-40B4-BE49-F238E27FC236}">
                <a16:creationId xmlns:a16="http://schemas.microsoft.com/office/drawing/2014/main" id="{1796A9B5-B9BA-8C20-E876-DC66F75C65C8}"/>
              </a:ext>
            </a:extLst>
          </p:cNvPr>
          <p:cNvSpPr/>
          <p:nvPr/>
        </p:nvSpPr>
        <p:spPr>
          <a:xfrm>
            <a:off x="8302027" y="2969537"/>
            <a:ext cx="3340729" cy="1964602"/>
          </a:xfrm>
          <a:prstGeom prst="rect">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r>
              <a:rPr kumimoji="1" lang="en-US" altLang="ja-JP" sz="1200">
                <a:solidFill>
                  <a:srgbClr val="FF0000"/>
                </a:solidFill>
              </a:rPr>
              <a:t>IS</a:t>
            </a:r>
            <a:r>
              <a:rPr lang="ja-JP" altLang="en-US" sz="1200">
                <a:solidFill>
                  <a:srgbClr val="FF0000"/>
                </a:solidFill>
              </a:rPr>
              <a:t>にてご記載いただく</a:t>
            </a:r>
            <a:endParaRPr kumimoji="1" lang="ja-JP" altLang="en-US" sz="1200">
              <a:solidFill>
                <a:srgbClr val="FF0000"/>
              </a:solidFill>
            </a:endParaRPr>
          </a:p>
        </p:txBody>
      </p:sp>
    </p:spTree>
    <p:extLst>
      <p:ext uri="{BB962C8B-B14F-4D97-AF65-F5344CB8AC3E}">
        <p14:creationId xmlns:p14="http://schemas.microsoft.com/office/powerpoint/2010/main" val="21579167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394A906-684E-557E-2E02-44AEDD460E49}"/>
              </a:ext>
            </a:extLst>
          </p:cNvPr>
          <p:cNvGraphicFramePr>
            <a:graphicFrameLocks noChangeAspect="1"/>
          </p:cNvGraphicFramePr>
          <p:nvPr>
            <p:custDataLst>
              <p:tags r:id="rId1"/>
            </p:custDataLst>
            <p:extLst>
              <p:ext uri="{D42A27DB-BD31-4B8C-83A1-F6EECF244321}">
                <p14:modId xmlns:p14="http://schemas.microsoft.com/office/powerpoint/2010/main" val="998949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639" imgH="639" progId="TCLayout.ActiveDocument.1">
                  <p:embed/>
                </p:oleObj>
              </mc:Choice>
              <mc:Fallback>
                <p:oleObj name="think-cellスライド" r:id="rId3" imgW="639" imgH="639" progId="TCLayout.ActiveDocument.1">
                  <p:embed/>
                  <p:pic>
                    <p:nvPicPr>
                      <p:cNvPr id="5" name="think-cell data - do not delete" hidden="1">
                        <a:extLst>
                          <a:ext uri="{FF2B5EF4-FFF2-40B4-BE49-F238E27FC236}">
                            <a16:creationId xmlns:a16="http://schemas.microsoft.com/office/drawing/2014/main" id="{C394A906-684E-557E-2E02-44AEDD460E4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タイトル 1">
            <a:extLst>
              <a:ext uri="{FF2B5EF4-FFF2-40B4-BE49-F238E27FC236}">
                <a16:creationId xmlns:a16="http://schemas.microsoft.com/office/drawing/2014/main" id="{774387E2-1B83-8588-9E96-28CE76BE8344}"/>
              </a:ext>
            </a:extLst>
          </p:cNvPr>
          <p:cNvSpPr>
            <a:spLocks noGrp="1"/>
          </p:cNvSpPr>
          <p:nvPr>
            <p:ph type="title"/>
          </p:nvPr>
        </p:nvSpPr>
        <p:spPr/>
        <p:txBody>
          <a:bodyPr vert="horz"/>
          <a:lstStyle/>
          <a:p>
            <a:r>
              <a:rPr kumimoji="1" lang="en-US" altLang="ja-JP"/>
              <a:t>12. </a:t>
            </a:r>
            <a:r>
              <a:rPr kumimoji="1" lang="ja-JP" altLang="en-US"/>
              <a:t>付録</a:t>
            </a:r>
          </a:p>
        </p:txBody>
      </p:sp>
      <p:sp>
        <p:nvSpPr>
          <p:cNvPr id="3" name="コンテンツ プレースホルダー 2">
            <a:extLst>
              <a:ext uri="{FF2B5EF4-FFF2-40B4-BE49-F238E27FC236}">
                <a16:creationId xmlns:a16="http://schemas.microsoft.com/office/drawing/2014/main" id="{6EAE7A3A-06C6-4B70-81BE-EA3ACD66B011}"/>
              </a:ext>
            </a:extLst>
          </p:cNvPr>
          <p:cNvSpPr>
            <a:spLocks noGrp="1"/>
          </p:cNvSpPr>
          <p:nvPr>
            <p:ph sz="quarter" idx="10"/>
          </p:nvPr>
        </p:nvSpPr>
        <p:spPr/>
        <p:txBody>
          <a:bodyPr/>
          <a:lstStyle/>
          <a:p>
            <a:pPr>
              <a:buFont typeface="Wingdings" panose="05000000000000000000" pitchFamily="2" charset="2"/>
              <a:buChar char="n"/>
            </a:pPr>
            <a:r>
              <a:rPr kumimoji="1" lang="en-US" altLang="ja-JP"/>
              <a:t>Notes</a:t>
            </a:r>
            <a:r>
              <a:rPr kumimoji="1" lang="ja-JP" altLang="en-US"/>
              <a:t>刷新プロジェクト</a:t>
            </a:r>
            <a:r>
              <a:rPr kumimoji="1" lang="en-US" altLang="ja-JP"/>
              <a:t>_</a:t>
            </a:r>
            <a:r>
              <a:rPr kumimoji="1" lang="ja-JP" altLang="en-US"/>
              <a:t>製品仕様書管理</a:t>
            </a:r>
            <a:r>
              <a:rPr kumimoji="1" lang="en-US" altLang="ja-JP"/>
              <a:t>_RFP</a:t>
            </a:r>
            <a:r>
              <a:rPr kumimoji="1" lang="ja-JP" altLang="en-US"/>
              <a:t>付録</a:t>
            </a:r>
            <a:r>
              <a:rPr kumimoji="1" lang="en-US" altLang="ja-JP"/>
              <a:t>_</a:t>
            </a:r>
            <a:r>
              <a:rPr kumimoji="1" lang="ja-JP" altLang="en-US"/>
              <a:t>申し送り事項一覧：</a:t>
            </a:r>
            <a:br>
              <a:rPr kumimoji="1" lang="en-US" altLang="ja-JP"/>
            </a:br>
            <a:r>
              <a:rPr kumimoji="1" lang="ja-JP" altLang="en-US"/>
              <a:t>要件定義工程でユーザからヒアリングした、設計工程において考慮すべき事項をまとめたドキュメント。</a:t>
            </a:r>
            <a:endParaRPr lang="en-US" altLang="ja-JP"/>
          </a:p>
        </p:txBody>
      </p:sp>
    </p:spTree>
    <p:extLst>
      <p:ext uri="{BB962C8B-B14F-4D97-AF65-F5344CB8AC3E}">
        <p14:creationId xmlns:p14="http://schemas.microsoft.com/office/powerpoint/2010/main" val="5659686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11A227-62F1-09AB-38BF-BB3245461C06}"/>
              </a:ext>
            </a:extLst>
          </p:cNvPr>
          <p:cNvSpPr>
            <a:spLocks noGrp="1"/>
          </p:cNvSpPr>
          <p:nvPr>
            <p:ph type="title"/>
          </p:nvPr>
        </p:nvSpPr>
        <p:spPr/>
        <p:txBody>
          <a:bodyPr/>
          <a:lstStyle/>
          <a:p>
            <a:r>
              <a:rPr lang="en-US" altLang="ja-JP"/>
              <a:t>2. </a:t>
            </a:r>
            <a:r>
              <a:rPr lang="ja-JP" altLang="en-US"/>
              <a:t>プロジェクト概要　</a:t>
            </a:r>
            <a:r>
              <a:rPr lang="en-US" altLang="ja-JP"/>
              <a:t>–Notes</a:t>
            </a:r>
            <a:r>
              <a:rPr lang="ja-JP" altLang="en-US"/>
              <a:t>刷新プロジェクトの概要</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FAAB2AF3-5B4E-7F54-7C2A-102EE063431B}"/>
              </a:ext>
            </a:extLst>
          </p:cNvPr>
          <p:cNvSpPr>
            <a:spLocks noGrp="1"/>
          </p:cNvSpPr>
          <p:nvPr>
            <p:ph sz="quarter" idx="10"/>
          </p:nvPr>
        </p:nvSpPr>
        <p:spPr/>
        <p:txBody>
          <a:bodyPr/>
          <a:lstStyle/>
          <a:p>
            <a:pPr marL="0" indent="0">
              <a:buNone/>
            </a:pPr>
            <a:r>
              <a:rPr kumimoji="1" lang="ja-JP" altLang="en-US"/>
              <a:t>当社全体で使用している現行の</a:t>
            </a:r>
            <a:r>
              <a:rPr kumimoji="1" lang="en-US" altLang="ja-JP"/>
              <a:t>Notes</a:t>
            </a:r>
            <a:r>
              <a:rPr lang="ja-JP" altLang="en-US"/>
              <a:t>が</a:t>
            </a:r>
            <a:r>
              <a:rPr kumimoji="1" lang="en-US" altLang="ja-JP"/>
              <a:t>2024</a:t>
            </a:r>
            <a:r>
              <a:rPr kumimoji="1" lang="ja-JP" altLang="en-US"/>
              <a:t>年</a:t>
            </a:r>
            <a:r>
              <a:rPr kumimoji="1" lang="en-US" altLang="ja-JP"/>
              <a:t>6</a:t>
            </a:r>
            <a:r>
              <a:rPr kumimoji="1" lang="ja-JP" altLang="en-US"/>
              <a:t>月でサポートが終了していることに伴い、早急な移行が求められており、</a:t>
            </a:r>
            <a:r>
              <a:rPr kumimoji="1" lang="en-US" altLang="ja-JP"/>
              <a:t>2025</a:t>
            </a:r>
            <a:r>
              <a:rPr kumimoji="1" lang="ja-JP" altLang="en-US"/>
              <a:t>年</a:t>
            </a:r>
            <a:r>
              <a:rPr kumimoji="1" lang="en-US" altLang="ja-JP"/>
              <a:t>5</a:t>
            </a:r>
            <a:r>
              <a:rPr kumimoji="1" lang="ja-JP" altLang="en-US"/>
              <a:t>月現在も開発・移行作業を実施している。</a:t>
            </a:r>
            <a:endParaRPr kumimoji="1" lang="en-US" altLang="ja-JP"/>
          </a:p>
          <a:p>
            <a:pPr marL="0" indent="0">
              <a:buNone/>
            </a:pPr>
            <a:r>
              <a:rPr lang="ja-JP" altLang="en-US"/>
              <a:t>本プロジェクトは、以下に示す各種ドキュメントに記載された方針に従い、実施されるものである。</a:t>
            </a:r>
            <a:endParaRPr lang="en-US" altLang="ja-JP"/>
          </a:p>
          <a:p>
            <a:pPr lvl="1">
              <a:spcBef>
                <a:spcPts val="0"/>
              </a:spcBef>
              <a:buFont typeface="Wingdings" panose="05000000000000000000" pitchFamily="2" charset="2"/>
              <a:buChar char="Ø"/>
            </a:pPr>
            <a:r>
              <a:rPr kumimoji="1" lang="en-US" altLang="ja-JP"/>
              <a:t>Notes</a:t>
            </a:r>
            <a:r>
              <a:rPr kumimoji="1" lang="ja-JP" altLang="en-US"/>
              <a:t>アプリ刷新プロジェクト</a:t>
            </a:r>
            <a:r>
              <a:rPr kumimoji="1" lang="en-US" altLang="ja-JP"/>
              <a:t>_</a:t>
            </a:r>
            <a:r>
              <a:rPr kumimoji="1" lang="ja-JP" altLang="en-US"/>
              <a:t>プロジェクト憲章</a:t>
            </a:r>
            <a:r>
              <a:rPr kumimoji="1" lang="en-US" altLang="ja-JP"/>
              <a:t>_v1.pptx</a:t>
            </a:r>
          </a:p>
          <a:p>
            <a:pPr lvl="1">
              <a:spcBef>
                <a:spcPts val="0"/>
              </a:spcBef>
              <a:buFont typeface="Wingdings" panose="05000000000000000000" pitchFamily="2" charset="2"/>
              <a:buChar char="Ø"/>
            </a:pPr>
            <a:r>
              <a:rPr kumimoji="1" lang="en-US" altLang="ja-JP"/>
              <a:t>Notes</a:t>
            </a:r>
            <a:r>
              <a:rPr kumimoji="1" lang="ja-JP" altLang="en-US"/>
              <a:t>アプリ刷新プロジェクト</a:t>
            </a:r>
            <a:r>
              <a:rPr kumimoji="1" lang="en-US" altLang="ja-JP"/>
              <a:t>_</a:t>
            </a:r>
            <a:r>
              <a:rPr kumimoji="1" lang="ja-JP" altLang="en-US"/>
              <a:t>プロジェクト実行計画書</a:t>
            </a:r>
            <a:r>
              <a:rPr kumimoji="1" lang="en-US" altLang="ja-JP"/>
              <a:t>_v2.pptx</a:t>
            </a:r>
          </a:p>
          <a:p>
            <a:pPr lvl="1">
              <a:spcBef>
                <a:spcPts val="0"/>
              </a:spcBef>
              <a:buFont typeface="Wingdings" panose="05000000000000000000" pitchFamily="2" charset="2"/>
              <a:buChar char="Ø"/>
            </a:pPr>
            <a:r>
              <a:rPr kumimoji="1" lang="en-US" altLang="ja-JP"/>
              <a:t>Notes</a:t>
            </a:r>
            <a:r>
              <a:rPr kumimoji="1" lang="ja-JP" altLang="en-US"/>
              <a:t>アプリ刷新プロジェクト</a:t>
            </a:r>
            <a:r>
              <a:rPr kumimoji="1" lang="en-US" altLang="ja-JP"/>
              <a:t>_</a:t>
            </a:r>
            <a:r>
              <a:rPr kumimoji="1" lang="ja-JP" altLang="en-US"/>
              <a:t>プロジェクト管理計画書</a:t>
            </a:r>
            <a:r>
              <a:rPr kumimoji="1" lang="en-US" altLang="ja-JP"/>
              <a:t>_v7.pptx</a:t>
            </a:r>
          </a:p>
          <a:p>
            <a:pPr lvl="1">
              <a:spcBef>
                <a:spcPts val="0"/>
              </a:spcBef>
              <a:buFont typeface="Wingdings" panose="05000000000000000000" pitchFamily="2" charset="2"/>
              <a:buChar char="Ø"/>
            </a:pPr>
            <a:endParaRPr kumimoji="1" lang="en-US" altLang="ja-JP"/>
          </a:p>
        </p:txBody>
      </p:sp>
    </p:spTree>
    <p:extLst>
      <p:ext uri="{BB962C8B-B14F-4D97-AF65-F5344CB8AC3E}">
        <p14:creationId xmlns:p14="http://schemas.microsoft.com/office/powerpoint/2010/main" val="550027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0A6D62A-4315-18B2-22FF-039369B1D469}"/>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defPPr>
              <a:defRPr lang="ja-JP"/>
            </a:defPPr>
            <a:lvl1pPr marL="0" algn="l" defTabSz="914400" rtl="0" eaLnBrk="1" latinLnBrk="0" hangingPunct="1">
              <a:defRPr kumimoji="1" sz="1130"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8394356-8693-4048-8EAF-2BF05B04AA80}" type="slidenum">
              <a:rPr lang="ja-JP" altLang="en-US" smtClean="0"/>
              <a:pPr/>
              <a:t>4</a:t>
            </a:fld>
            <a:endParaRPr lang="ja-JP" altLang="en-US"/>
          </a:p>
        </p:txBody>
      </p:sp>
      <p:sp>
        <p:nvSpPr>
          <p:cNvPr id="4" name="タイトル 3">
            <a:extLst>
              <a:ext uri="{FF2B5EF4-FFF2-40B4-BE49-F238E27FC236}">
                <a16:creationId xmlns:a16="http://schemas.microsoft.com/office/drawing/2014/main" id="{6BEF1BF9-6B6C-3BE3-A59F-28D48E4D9235}"/>
              </a:ext>
            </a:extLst>
          </p:cNvPr>
          <p:cNvSpPr>
            <a:spLocks noGrp="1"/>
          </p:cNvSpPr>
          <p:nvPr>
            <p:ph type="title"/>
          </p:nvPr>
        </p:nvSpPr>
        <p:spPr/>
        <p:txBody>
          <a:bodyPr/>
          <a:lstStyle/>
          <a:p>
            <a:r>
              <a:rPr lang="en-US" altLang="ja-JP"/>
              <a:t>2. </a:t>
            </a:r>
            <a:r>
              <a:rPr lang="ja-JP" altLang="en-US"/>
              <a:t>プロジェクト概要　</a:t>
            </a:r>
            <a:r>
              <a:rPr lang="en-US" altLang="ja-JP"/>
              <a:t>–</a:t>
            </a:r>
            <a:r>
              <a:rPr lang="ja-JP" altLang="en-US"/>
              <a:t>本プロジェクトの背景・目的</a:t>
            </a:r>
            <a:r>
              <a:rPr lang="en-US" altLang="ja-JP"/>
              <a:t>–</a:t>
            </a:r>
            <a:endParaRPr kumimoji="1" lang="ja-JP" altLang="en-US"/>
          </a:p>
        </p:txBody>
      </p:sp>
      <p:sp>
        <p:nvSpPr>
          <p:cNvPr id="8" name="TextBox 5">
            <a:extLst>
              <a:ext uri="{FF2B5EF4-FFF2-40B4-BE49-F238E27FC236}">
                <a16:creationId xmlns:a16="http://schemas.microsoft.com/office/drawing/2014/main" id="{AF6306C8-AB3D-814B-A031-C6AB9F31C8B8}"/>
              </a:ext>
            </a:extLst>
          </p:cNvPr>
          <p:cNvSpPr txBox="1"/>
          <p:nvPr/>
        </p:nvSpPr>
        <p:spPr>
          <a:xfrm>
            <a:off x="414338" y="2203144"/>
            <a:ext cx="2381345" cy="26203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目的</a:t>
            </a:r>
            <a:endParaRPr kumimoji="0" lang="en-US" sz="1400" b="1" i="0" u="none" strike="noStrike" kern="0" cap="none" spc="0" normalizeH="0" baseline="0" noProof="1">
              <a:ln>
                <a:noFill/>
              </a:ln>
              <a:solidFill>
                <a:srgbClr val="000000"/>
              </a:solidFill>
              <a:effectLst/>
              <a:uLnTx/>
              <a:uFillTx/>
              <a:latin typeface="Yu Gothic UI"/>
              <a:ea typeface="Yu Gothic UI"/>
              <a:cs typeface="Arial" charset="0"/>
            </a:endParaRPr>
          </a:p>
        </p:txBody>
      </p:sp>
      <p:cxnSp>
        <p:nvCxnSpPr>
          <p:cNvPr id="9" name="直線コネクタ 8">
            <a:extLst>
              <a:ext uri="{FF2B5EF4-FFF2-40B4-BE49-F238E27FC236}">
                <a16:creationId xmlns:a16="http://schemas.microsoft.com/office/drawing/2014/main" id="{5A5FB39B-F239-3AE2-C697-91E0D5DC5D5E}"/>
              </a:ext>
            </a:extLst>
          </p:cNvPr>
          <p:cNvCxnSpPr>
            <a:cxnSpLocks/>
          </p:cNvCxnSpPr>
          <p:nvPr/>
        </p:nvCxnSpPr>
        <p:spPr bwMode="gray">
          <a:xfrm>
            <a:off x="414337" y="2481380"/>
            <a:ext cx="2381345"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正方形/長方形 20">
            <a:extLst>
              <a:ext uri="{FF2B5EF4-FFF2-40B4-BE49-F238E27FC236}">
                <a16:creationId xmlns:a16="http://schemas.microsoft.com/office/drawing/2014/main" id="{02D39044-2B77-D03A-3665-F0C2C5448B63}"/>
              </a:ext>
            </a:extLst>
          </p:cNvPr>
          <p:cNvSpPr/>
          <p:nvPr/>
        </p:nvSpPr>
        <p:spPr>
          <a:xfrm>
            <a:off x="414336" y="2558005"/>
            <a:ext cx="2381345" cy="841091"/>
          </a:xfrm>
          <a:prstGeom prst="rect">
            <a:avLst/>
          </a:prstGeom>
          <a:solidFill>
            <a:schemeClr val="accent2"/>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開発・管理コストの削減</a:t>
            </a:r>
          </a:p>
        </p:txBody>
      </p:sp>
      <p:sp>
        <p:nvSpPr>
          <p:cNvPr id="22" name="正方形/長方形 21">
            <a:extLst>
              <a:ext uri="{FF2B5EF4-FFF2-40B4-BE49-F238E27FC236}">
                <a16:creationId xmlns:a16="http://schemas.microsoft.com/office/drawing/2014/main" id="{99C97E1C-2FF5-FBFE-49DC-8740765B3858}"/>
              </a:ext>
            </a:extLst>
          </p:cNvPr>
          <p:cNvSpPr/>
          <p:nvPr/>
        </p:nvSpPr>
        <p:spPr>
          <a:xfrm>
            <a:off x="3019577" y="2558004"/>
            <a:ext cx="3888420" cy="841091"/>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設計の異なる</a:t>
            </a:r>
            <a:r>
              <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Notes DB</a:t>
            </a: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（合計</a:t>
            </a:r>
            <a:r>
              <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53DB</a:t>
            </a: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）を個別にマイグレーションすることになり、開発コストが膨大になる</a:t>
            </a:r>
            <a:endPar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19" name="正方形/長方形 18">
            <a:extLst>
              <a:ext uri="{FF2B5EF4-FFF2-40B4-BE49-F238E27FC236}">
                <a16:creationId xmlns:a16="http://schemas.microsoft.com/office/drawing/2014/main" id="{D63634A9-C725-B2B4-0966-FAD837012A1B}"/>
              </a:ext>
            </a:extLst>
          </p:cNvPr>
          <p:cNvSpPr/>
          <p:nvPr/>
        </p:nvSpPr>
        <p:spPr>
          <a:xfrm>
            <a:off x="414336" y="3467515"/>
            <a:ext cx="1183645" cy="2607849"/>
          </a:xfrm>
          <a:prstGeom prst="rect">
            <a:avLst/>
          </a:prstGeom>
          <a:solidFill>
            <a:schemeClr val="accent2"/>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データ活用基盤の準備状態の実現</a:t>
            </a:r>
          </a:p>
        </p:txBody>
      </p:sp>
      <p:sp>
        <p:nvSpPr>
          <p:cNvPr id="20" name="正方形/長方形 19">
            <a:extLst>
              <a:ext uri="{FF2B5EF4-FFF2-40B4-BE49-F238E27FC236}">
                <a16:creationId xmlns:a16="http://schemas.microsoft.com/office/drawing/2014/main" id="{EA594E1E-70E3-92C4-F40B-ABB9341D5FD1}"/>
              </a:ext>
            </a:extLst>
          </p:cNvPr>
          <p:cNvSpPr/>
          <p:nvPr/>
        </p:nvSpPr>
        <p:spPr>
          <a:xfrm>
            <a:off x="3019576" y="3460601"/>
            <a:ext cx="3888419" cy="841090"/>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類似業務であっても各部門、事業所が固有要件により独自のデータ管理を行っている</a:t>
            </a:r>
            <a:endPar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24" name="TextBox 5">
            <a:extLst>
              <a:ext uri="{FF2B5EF4-FFF2-40B4-BE49-F238E27FC236}">
                <a16:creationId xmlns:a16="http://schemas.microsoft.com/office/drawing/2014/main" id="{B94F9CFA-93D3-6C07-EBDD-3F2D7935C54D}"/>
              </a:ext>
            </a:extLst>
          </p:cNvPr>
          <p:cNvSpPr txBox="1"/>
          <p:nvPr/>
        </p:nvSpPr>
        <p:spPr>
          <a:xfrm>
            <a:off x="3019576" y="2203144"/>
            <a:ext cx="3888419" cy="26203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現状の課題（</a:t>
            </a:r>
            <a:r>
              <a:rPr kumimoji="0" lang="en-US" altLang="ja-JP" sz="1400" b="1" i="0" u="none" strike="noStrike" kern="0" cap="none" spc="0" normalizeH="0" baseline="0" noProof="1">
                <a:ln>
                  <a:noFill/>
                </a:ln>
                <a:solidFill>
                  <a:srgbClr val="000000"/>
                </a:solidFill>
                <a:effectLst/>
                <a:uLnTx/>
                <a:uFillTx/>
                <a:latin typeface="Yu Gothic UI"/>
                <a:ea typeface="Yu Gothic UI"/>
                <a:cs typeface="Arial" charset="0"/>
              </a:rPr>
              <a:t>AsIs</a:t>
            </a: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a:t>
            </a:r>
            <a:endParaRPr kumimoji="0" lang="en-US" sz="1400" b="1" i="0" u="none" strike="noStrike" kern="0" cap="none" spc="0" normalizeH="0" baseline="0" noProof="1">
              <a:ln>
                <a:noFill/>
              </a:ln>
              <a:solidFill>
                <a:srgbClr val="000000"/>
              </a:solidFill>
              <a:effectLst/>
              <a:uLnTx/>
              <a:uFillTx/>
              <a:latin typeface="Yu Gothic UI"/>
              <a:ea typeface="Yu Gothic UI"/>
              <a:cs typeface="Arial" charset="0"/>
            </a:endParaRPr>
          </a:p>
        </p:txBody>
      </p:sp>
      <p:cxnSp>
        <p:nvCxnSpPr>
          <p:cNvPr id="25" name="直線コネクタ 24">
            <a:extLst>
              <a:ext uri="{FF2B5EF4-FFF2-40B4-BE49-F238E27FC236}">
                <a16:creationId xmlns:a16="http://schemas.microsoft.com/office/drawing/2014/main" id="{A78CF954-12E9-3AEC-E96C-6BF8B159CE78}"/>
              </a:ext>
            </a:extLst>
          </p:cNvPr>
          <p:cNvCxnSpPr>
            <a:cxnSpLocks/>
          </p:cNvCxnSpPr>
          <p:nvPr/>
        </p:nvCxnSpPr>
        <p:spPr bwMode="gray">
          <a:xfrm>
            <a:off x="3019576" y="2481380"/>
            <a:ext cx="388841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27" name="正方形/長方形 26">
            <a:extLst>
              <a:ext uri="{FF2B5EF4-FFF2-40B4-BE49-F238E27FC236}">
                <a16:creationId xmlns:a16="http://schemas.microsoft.com/office/drawing/2014/main" id="{22674D01-039B-00B7-76D7-77BA2AA56AEA}"/>
              </a:ext>
            </a:extLst>
          </p:cNvPr>
          <p:cNvSpPr/>
          <p:nvPr/>
        </p:nvSpPr>
        <p:spPr>
          <a:xfrm>
            <a:off x="7526473" y="2558004"/>
            <a:ext cx="3888420" cy="841091"/>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lang="ja-JP" altLang="en-US" sz="1200" noProof="1">
                <a:latin typeface="Yu Gothic UI" panose="020B0500000000000000" pitchFamily="50" charset="-128"/>
                <a:ea typeface="Yu Gothic UI" panose="020B0500000000000000" pitchFamily="50" charset="-128"/>
                <a:sym typeface="Yu Gothic UI" panose="020B0500000000000000" pitchFamily="50" charset="-128"/>
              </a:rPr>
              <a:t>各</a:t>
            </a:r>
            <a:r>
              <a:rPr lang="en-US" altLang="ja-JP" sz="1200" noProof="1">
                <a:latin typeface="Yu Gothic UI" panose="020B0500000000000000" pitchFamily="50" charset="-128"/>
                <a:ea typeface="Yu Gothic UI" panose="020B0500000000000000" pitchFamily="50" charset="-128"/>
                <a:sym typeface="Yu Gothic UI" panose="020B0500000000000000" pitchFamily="50" charset="-128"/>
              </a:rPr>
              <a:t>DB</a:t>
            </a:r>
            <a:r>
              <a:rPr lang="ja-JP" altLang="en-US" sz="1200" noProof="1">
                <a:latin typeface="Yu Gothic UI" panose="020B0500000000000000" pitchFamily="50" charset="-128"/>
                <a:ea typeface="Yu Gothic UI" panose="020B0500000000000000" pitchFamily="50" charset="-128"/>
                <a:sym typeface="Yu Gothic UI" panose="020B0500000000000000" pitchFamily="50" charset="-128"/>
              </a:rPr>
              <a:t>で共通実装されている、製品仕様書管理の根幹となる機能に集約し、実装するアプリケーションを</a:t>
            </a:r>
            <a:r>
              <a:rPr lang="en-US" altLang="ja-JP" sz="1200" noProof="1">
                <a:latin typeface="Yu Gothic UI" panose="020B0500000000000000" pitchFamily="50" charset="-128"/>
                <a:ea typeface="Yu Gothic UI" panose="020B0500000000000000" pitchFamily="50" charset="-128"/>
                <a:sym typeface="Yu Gothic UI" panose="020B0500000000000000" pitchFamily="50" charset="-128"/>
              </a:rPr>
              <a:t>1</a:t>
            </a:r>
            <a:r>
              <a:rPr lang="ja-JP" altLang="en-US" sz="1200" noProof="1">
                <a:latin typeface="Yu Gothic UI" panose="020B0500000000000000" pitchFamily="50" charset="-128"/>
                <a:ea typeface="Yu Gothic UI" panose="020B0500000000000000" pitchFamily="50" charset="-128"/>
                <a:sym typeface="Yu Gothic UI" panose="020B0500000000000000" pitchFamily="50" charset="-128"/>
              </a:rPr>
              <a:t>つとすることで開発・管理コストを抑える</a:t>
            </a:r>
            <a:endParaRPr lang="en-US" altLang="ja-JP" sz="1200" noProof="1">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28" name="正方形/長方形 27">
            <a:extLst>
              <a:ext uri="{FF2B5EF4-FFF2-40B4-BE49-F238E27FC236}">
                <a16:creationId xmlns:a16="http://schemas.microsoft.com/office/drawing/2014/main" id="{A317C059-D9F9-D64E-9E8C-029605CBDB10}"/>
              </a:ext>
            </a:extLst>
          </p:cNvPr>
          <p:cNvSpPr/>
          <p:nvPr/>
        </p:nvSpPr>
        <p:spPr>
          <a:xfrm>
            <a:off x="7526472" y="3460600"/>
            <a:ext cx="3888419" cy="841092"/>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kumimoji="1" lang="ja-JP" altLang="en-US"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現状取り扱っているデータは事業所・部門横断で標準化する​</a:t>
            </a:r>
          </a:p>
          <a:p>
            <a:pPr marL="108000" indent="-108000" defTabSz="885077" fontAlgn="auto">
              <a:spcBef>
                <a:spcPts val="0"/>
              </a:spcBef>
              <a:spcAft>
                <a:spcPts val="0"/>
              </a:spcAft>
              <a:buFont typeface="Arial" panose="020B0604020202020204" pitchFamily="34" charset="0"/>
              <a:buChar char="•"/>
              <a:defRPr/>
            </a:pPr>
            <a:r>
              <a:rPr kumimoji="1" lang="ja-JP" altLang="en-US"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事業所・部門別に保有したい固有情報がある場合は、固有情報の入力欄に入れて個別管理する</a:t>
            </a:r>
            <a:endParaRPr kumimoji="1" lang="en-US" altLang="ja-JP"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29" name="TextBox 5">
            <a:extLst>
              <a:ext uri="{FF2B5EF4-FFF2-40B4-BE49-F238E27FC236}">
                <a16:creationId xmlns:a16="http://schemas.microsoft.com/office/drawing/2014/main" id="{BB000336-3E8F-B048-43B5-ECC6D97ACD07}"/>
              </a:ext>
            </a:extLst>
          </p:cNvPr>
          <p:cNvSpPr txBox="1"/>
          <p:nvPr/>
        </p:nvSpPr>
        <p:spPr>
          <a:xfrm>
            <a:off x="7526472" y="2203144"/>
            <a:ext cx="3888419" cy="262035"/>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本プロジェクトの</a:t>
            </a:r>
            <a:r>
              <a:rPr kumimoji="0" lang="ja-JP" altLang="en-US" sz="1400" b="1" kern="0" noProof="1">
                <a:solidFill>
                  <a:srgbClr val="000000"/>
                </a:solidFill>
                <a:latin typeface="Yu Gothic UI"/>
                <a:ea typeface="Yu Gothic UI"/>
                <a:cs typeface="Arial" charset="0"/>
              </a:rPr>
              <a:t>将来</a:t>
            </a: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像（</a:t>
            </a:r>
            <a:r>
              <a:rPr kumimoji="0" lang="en-US" altLang="ja-JP" sz="1400" b="1" i="0" u="none" strike="noStrike" kern="0" cap="none" spc="0" normalizeH="0" baseline="0" noProof="1">
                <a:ln>
                  <a:noFill/>
                </a:ln>
                <a:solidFill>
                  <a:srgbClr val="000000"/>
                </a:solidFill>
                <a:effectLst/>
                <a:uLnTx/>
                <a:uFillTx/>
                <a:latin typeface="Yu Gothic UI"/>
                <a:ea typeface="Yu Gothic UI"/>
                <a:cs typeface="Arial" charset="0"/>
              </a:rPr>
              <a:t>ToBe</a:t>
            </a:r>
            <a:r>
              <a:rPr kumimoji="0" lang="ja-JP" altLang="en-US" sz="1400" b="1" i="0" u="none" strike="noStrike" kern="0" cap="none" spc="0" normalizeH="0" baseline="0" noProof="1">
                <a:ln>
                  <a:noFill/>
                </a:ln>
                <a:solidFill>
                  <a:srgbClr val="000000"/>
                </a:solidFill>
                <a:effectLst/>
                <a:uLnTx/>
                <a:uFillTx/>
                <a:latin typeface="Yu Gothic UI"/>
                <a:ea typeface="Yu Gothic UI"/>
                <a:cs typeface="Arial" charset="0"/>
              </a:rPr>
              <a:t>）</a:t>
            </a:r>
            <a:endParaRPr kumimoji="0" lang="en-US" sz="1400" b="1" i="0" u="none" strike="noStrike" kern="0" cap="none" spc="0" normalizeH="0" baseline="0" noProof="1">
              <a:ln>
                <a:noFill/>
              </a:ln>
              <a:solidFill>
                <a:srgbClr val="000000"/>
              </a:solidFill>
              <a:effectLst/>
              <a:uLnTx/>
              <a:uFillTx/>
              <a:latin typeface="Yu Gothic UI"/>
              <a:ea typeface="Yu Gothic UI"/>
              <a:cs typeface="Arial" charset="0"/>
            </a:endParaRPr>
          </a:p>
        </p:txBody>
      </p:sp>
      <p:cxnSp>
        <p:nvCxnSpPr>
          <p:cNvPr id="30" name="直線コネクタ 29">
            <a:extLst>
              <a:ext uri="{FF2B5EF4-FFF2-40B4-BE49-F238E27FC236}">
                <a16:creationId xmlns:a16="http://schemas.microsoft.com/office/drawing/2014/main" id="{522D7432-38BE-AD41-06A0-B4A5A230B1BA}"/>
              </a:ext>
            </a:extLst>
          </p:cNvPr>
          <p:cNvCxnSpPr>
            <a:cxnSpLocks/>
          </p:cNvCxnSpPr>
          <p:nvPr/>
        </p:nvCxnSpPr>
        <p:spPr bwMode="gray">
          <a:xfrm>
            <a:off x="7526472" y="2481380"/>
            <a:ext cx="3888419" cy="0"/>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31" name="矢印: 右 30">
            <a:extLst>
              <a:ext uri="{FF2B5EF4-FFF2-40B4-BE49-F238E27FC236}">
                <a16:creationId xmlns:a16="http://schemas.microsoft.com/office/drawing/2014/main" id="{3F5C9F97-7B30-8F85-1275-3C2C6CB9277A}"/>
              </a:ext>
            </a:extLst>
          </p:cNvPr>
          <p:cNvSpPr/>
          <p:nvPr/>
        </p:nvSpPr>
        <p:spPr>
          <a:xfrm>
            <a:off x="7057518" y="3701770"/>
            <a:ext cx="319431" cy="1058159"/>
          </a:xfrm>
          <a:prstGeom prst="rightArrow">
            <a:avLst>
              <a:gd name="adj1" fmla="val 50000"/>
              <a:gd name="adj2" fmla="val 10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endParaRPr>
          </a:p>
        </p:txBody>
      </p:sp>
      <p:sp>
        <p:nvSpPr>
          <p:cNvPr id="33" name="正方形/長方形 32">
            <a:extLst>
              <a:ext uri="{FF2B5EF4-FFF2-40B4-BE49-F238E27FC236}">
                <a16:creationId xmlns:a16="http://schemas.microsoft.com/office/drawing/2014/main" id="{28879A96-F53C-489E-B76E-60569D2EB1C5}"/>
              </a:ext>
            </a:extLst>
          </p:cNvPr>
          <p:cNvSpPr/>
          <p:nvPr/>
        </p:nvSpPr>
        <p:spPr>
          <a:xfrm>
            <a:off x="3019576" y="4347438"/>
            <a:ext cx="3888419" cy="841090"/>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kumimoji="1"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不正確・不完全なデータ（手入力によるミス、情報更新されていないものなど）を保有している</a:t>
            </a:r>
            <a:endParaRPr kumimoji="1"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34" name="正方形/長方形 33">
            <a:extLst>
              <a:ext uri="{FF2B5EF4-FFF2-40B4-BE49-F238E27FC236}">
                <a16:creationId xmlns:a16="http://schemas.microsoft.com/office/drawing/2014/main" id="{7DC418D2-796E-D3B8-7783-D2738C1AB010}"/>
              </a:ext>
            </a:extLst>
          </p:cNvPr>
          <p:cNvSpPr/>
          <p:nvPr/>
        </p:nvSpPr>
        <p:spPr>
          <a:xfrm>
            <a:off x="7526472" y="4347438"/>
            <a:ext cx="3888419" cy="841092"/>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kumimoji="1" lang="ja-JP" altLang="en-US"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アプリへの入力ルールを厳格化する​</a:t>
            </a:r>
          </a:p>
          <a:p>
            <a:pPr marL="108000" indent="-108000" defTabSz="885077" fontAlgn="auto">
              <a:spcBef>
                <a:spcPts val="0"/>
              </a:spcBef>
              <a:spcAft>
                <a:spcPts val="0"/>
              </a:spcAft>
              <a:buFont typeface="Arial" panose="020B0604020202020204" pitchFamily="34" charset="0"/>
              <a:buChar char="•"/>
              <a:defRPr/>
            </a:pPr>
            <a:r>
              <a:rPr kumimoji="1" lang="ja-JP" altLang="en-US"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データクレンジングを実施する​</a:t>
            </a:r>
          </a:p>
          <a:p>
            <a:pPr marL="108000" indent="-108000" defTabSz="885077" fontAlgn="auto">
              <a:spcBef>
                <a:spcPts val="0"/>
              </a:spcBef>
              <a:spcAft>
                <a:spcPts val="0"/>
              </a:spcAft>
              <a:buFont typeface="Arial" panose="020B0604020202020204" pitchFamily="34" charset="0"/>
              <a:buChar char="•"/>
              <a:defRPr/>
            </a:pPr>
            <a:r>
              <a:rPr kumimoji="1" lang="ja-JP" altLang="en-US"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マスターデータ管理を導入する</a:t>
            </a:r>
            <a:endParaRPr kumimoji="1" lang="en-US" altLang="ja-JP"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35" name="正方形/長方形 34">
            <a:extLst>
              <a:ext uri="{FF2B5EF4-FFF2-40B4-BE49-F238E27FC236}">
                <a16:creationId xmlns:a16="http://schemas.microsoft.com/office/drawing/2014/main" id="{1D568795-37C8-79DA-5EFC-3ACE34B9B9B7}"/>
              </a:ext>
            </a:extLst>
          </p:cNvPr>
          <p:cNvSpPr/>
          <p:nvPr/>
        </p:nvSpPr>
        <p:spPr>
          <a:xfrm>
            <a:off x="3019576" y="5234274"/>
            <a:ext cx="3888419" cy="841090"/>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分析基盤が未整備で、</a:t>
            </a:r>
            <a:r>
              <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Excel</a:t>
            </a: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や手作業による分析に頼っている・十分な分析に至っていない</a:t>
            </a:r>
            <a:endParaRPr kumimoji="1" lang="en-US" altLang="ja-JP"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36" name="正方形/長方形 35">
            <a:extLst>
              <a:ext uri="{FF2B5EF4-FFF2-40B4-BE49-F238E27FC236}">
                <a16:creationId xmlns:a16="http://schemas.microsoft.com/office/drawing/2014/main" id="{C57495E6-611D-4CE7-F61F-8DE6A18629AA}"/>
              </a:ext>
            </a:extLst>
          </p:cNvPr>
          <p:cNvSpPr/>
          <p:nvPr/>
        </p:nvSpPr>
        <p:spPr>
          <a:xfrm>
            <a:off x="7526472" y="5234274"/>
            <a:ext cx="3888419" cy="841092"/>
          </a:xfrm>
          <a:prstGeom prst="rect">
            <a:avLst/>
          </a:prstGeom>
          <a:solidFill>
            <a:sysClr val="window" lastClr="FFFFFF"/>
          </a:solidFill>
          <a:ln w="12700" cap="flat" cmpd="sng" algn="ctr">
            <a:solidFill>
              <a:srgbClr val="B4B4B4"/>
            </a:solidFill>
            <a:prstDash val="solid"/>
          </a:ln>
          <a:effectLst/>
        </p:spPr>
        <p:txBody>
          <a:bodyPr lIns="72000" tIns="14625" rIns="29250" bIns="14625" rtlCol="0" anchor="ctr" anchorCtr="0"/>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marL="108000" indent="-108000" defTabSz="885077" fontAlgn="auto">
              <a:spcBef>
                <a:spcPts val="0"/>
              </a:spcBef>
              <a:spcAft>
                <a:spcPts val="0"/>
              </a:spcAft>
              <a:buFont typeface="Arial" panose="020B0604020202020204" pitchFamily="34" charset="0"/>
              <a:buChar char="•"/>
              <a:defRPr/>
            </a:pPr>
            <a:r>
              <a:rPr kumimoji="1"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類似入力項目・データテーブルを集約し、分析が可能な状態でデータを保持する</a:t>
            </a:r>
            <a:endParaRPr kumimoji="1"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a:p>
            <a:pPr marL="108000" indent="-108000" defTabSz="885077" fontAlgn="auto">
              <a:spcBef>
                <a:spcPts val="0"/>
              </a:spcBef>
              <a:spcAft>
                <a:spcPts val="0"/>
              </a:spcAft>
              <a:buFont typeface="Arial" panose="020B0604020202020204" pitchFamily="34" charset="0"/>
              <a:buChar char="•"/>
              <a:defRPr/>
            </a:pPr>
            <a:r>
              <a:rPr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クラウド型データプラットフォームを導入する</a:t>
            </a:r>
            <a:endParaRPr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a:p>
            <a:pPr marL="108000" indent="-108000" defTabSz="885077" fontAlgn="auto">
              <a:spcBef>
                <a:spcPts val="0"/>
              </a:spcBef>
              <a:spcAft>
                <a:spcPts val="0"/>
              </a:spcAft>
              <a:buFont typeface="Arial" panose="020B0604020202020204" pitchFamily="34" charset="0"/>
              <a:buChar char="•"/>
              <a:defRPr/>
            </a:pPr>
            <a:r>
              <a:rPr kumimoji="1" lang="en-US" altLang="ja-JP"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BI</a:t>
            </a:r>
            <a:r>
              <a:rPr kumimoji="1" lang="ja-JP" altLang="en-US" sz="1200" noProof="1">
                <a:solidFill>
                  <a:prstClr val="black"/>
                </a:solidFill>
                <a:latin typeface="Yu Gothic UI" panose="020B0500000000000000" pitchFamily="50" charset="-128"/>
                <a:ea typeface="Yu Gothic UI" panose="020B0500000000000000" pitchFamily="50" charset="-128"/>
                <a:sym typeface="Yu Gothic UI" panose="020B0500000000000000" pitchFamily="50" charset="-128"/>
              </a:rPr>
              <a:t>ツールを活用する</a:t>
            </a:r>
            <a:endParaRPr kumimoji="1" lang="en-US" altLang="ja-JP" sz="1200">
              <a:solidFill>
                <a:prstClr val="black"/>
              </a:solidFill>
              <a:latin typeface="Yu Gothic UI" panose="020B0500000000000000" pitchFamily="50" charset="-128"/>
              <a:ea typeface="Yu Gothic UI" panose="020B0500000000000000" pitchFamily="50" charset="-128"/>
              <a:sym typeface="Yu Gothic UI" panose="020B0500000000000000" pitchFamily="50" charset="-128"/>
            </a:endParaRPr>
          </a:p>
        </p:txBody>
      </p:sp>
      <p:sp>
        <p:nvSpPr>
          <p:cNvPr id="45" name="正方形/長方形 44">
            <a:extLst>
              <a:ext uri="{FF2B5EF4-FFF2-40B4-BE49-F238E27FC236}">
                <a16:creationId xmlns:a16="http://schemas.microsoft.com/office/drawing/2014/main" id="{DDDB76C5-A1F9-4186-682C-8485043D898B}"/>
              </a:ext>
            </a:extLst>
          </p:cNvPr>
          <p:cNvSpPr/>
          <p:nvPr/>
        </p:nvSpPr>
        <p:spPr>
          <a:xfrm>
            <a:off x="1637232" y="3462889"/>
            <a:ext cx="1158451" cy="841090"/>
          </a:xfrm>
          <a:prstGeom prst="rect">
            <a:avLst/>
          </a:prstGeom>
          <a:solidFill>
            <a:schemeClr val="accent2"/>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データの</a:t>
            </a:r>
            <a:endParaRPr lang="en-US" altLang="ja-JP"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endParaRPr>
          </a:p>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サイロ化</a:t>
            </a:r>
          </a:p>
        </p:txBody>
      </p:sp>
      <p:sp>
        <p:nvSpPr>
          <p:cNvPr id="46" name="正方形/長方形 45">
            <a:extLst>
              <a:ext uri="{FF2B5EF4-FFF2-40B4-BE49-F238E27FC236}">
                <a16:creationId xmlns:a16="http://schemas.microsoft.com/office/drawing/2014/main" id="{1DF31BB4-91B7-848F-56CE-D115F6FF5049}"/>
              </a:ext>
            </a:extLst>
          </p:cNvPr>
          <p:cNvSpPr/>
          <p:nvPr/>
        </p:nvSpPr>
        <p:spPr>
          <a:xfrm>
            <a:off x="1637232" y="4352012"/>
            <a:ext cx="1158451" cy="841090"/>
          </a:xfrm>
          <a:prstGeom prst="rect">
            <a:avLst/>
          </a:prstGeom>
          <a:solidFill>
            <a:schemeClr val="accent2"/>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データの</a:t>
            </a:r>
            <a:endParaRPr lang="en-US" altLang="ja-JP"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endParaRPr>
          </a:p>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品質</a:t>
            </a:r>
          </a:p>
        </p:txBody>
      </p:sp>
      <p:sp>
        <p:nvSpPr>
          <p:cNvPr id="47" name="正方形/長方形 46">
            <a:extLst>
              <a:ext uri="{FF2B5EF4-FFF2-40B4-BE49-F238E27FC236}">
                <a16:creationId xmlns:a16="http://schemas.microsoft.com/office/drawing/2014/main" id="{216B3FAF-8898-756E-D6E1-B491301A28DA}"/>
              </a:ext>
            </a:extLst>
          </p:cNvPr>
          <p:cNvSpPr/>
          <p:nvPr/>
        </p:nvSpPr>
        <p:spPr>
          <a:xfrm>
            <a:off x="1637232" y="5241136"/>
            <a:ext cx="1158451" cy="841090"/>
          </a:xfrm>
          <a:prstGeom prst="rect">
            <a:avLst/>
          </a:prstGeom>
          <a:solidFill>
            <a:schemeClr val="accent2"/>
          </a:solidFill>
          <a:ln w="19050" cap="flat" cmpd="sng" algn="ctr">
            <a:noFill/>
            <a:prstDash val="solid"/>
          </a:ln>
          <a:effectLst/>
        </p:spPr>
        <p:txBody>
          <a:bodyPr rtlCol="0" anchor="ct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適切な</a:t>
            </a:r>
            <a:endParaRPr lang="en-US" altLang="ja-JP"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endParaRPr>
          </a:p>
          <a:p>
            <a:pPr algn="ctr" defTabSz="742950" fontAlgn="auto">
              <a:spcBef>
                <a:spcPts val="0"/>
              </a:spcBef>
              <a:spcAft>
                <a:spcPts val="0"/>
              </a:spcAft>
              <a:defRPr/>
            </a:pPr>
            <a:r>
              <a:rPr lang="ja-JP" altLang="en-US" sz="1200" b="1" kern="0" noProof="1">
                <a:solidFill>
                  <a:schemeClr val="bg1"/>
                </a:solidFill>
                <a:latin typeface="Yu Gothic UI" panose="020B0500000000000000" pitchFamily="50" charset="-128"/>
                <a:ea typeface="Yu Gothic UI" panose="020B0500000000000000" pitchFamily="50" charset="-128"/>
                <a:sym typeface="Yu Gothic UI" panose="020B0500000000000000" pitchFamily="50" charset="-128"/>
              </a:rPr>
              <a:t>ツール・システム</a:t>
            </a:r>
          </a:p>
        </p:txBody>
      </p:sp>
      <p:sp>
        <p:nvSpPr>
          <p:cNvPr id="6" name="コンテンツ プレースホルダー 2">
            <a:extLst>
              <a:ext uri="{FF2B5EF4-FFF2-40B4-BE49-F238E27FC236}">
                <a16:creationId xmlns:a16="http://schemas.microsoft.com/office/drawing/2014/main" id="{F3B61D40-C17B-1094-01B0-50466B1760C6}"/>
              </a:ext>
            </a:extLst>
          </p:cNvPr>
          <p:cNvSpPr>
            <a:spLocks noGrp="1"/>
          </p:cNvSpPr>
          <p:nvPr>
            <p:ph sz="quarter" idx="10"/>
          </p:nvPr>
        </p:nvSpPr>
        <p:spPr>
          <a:xfrm>
            <a:off x="414338" y="857251"/>
            <a:ext cx="11550650" cy="1288420"/>
          </a:xfrm>
        </p:spPr>
        <p:txBody>
          <a:bodyPr/>
          <a:lstStyle/>
          <a:p>
            <a:pPr marL="0" indent="0">
              <a:buNone/>
            </a:pPr>
            <a:r>
              <a:rPr kumimoji="1" lang="ja-JP" altLang="en-US"/>
              <a:t>当社では、製品仕様書管理についても、前述の通り部署ごとに個別で</a:t>
            </a:r>
            <a:r>
              <a:rPr kumimoji="1" lang="en-US" altLang="ja-JP"/>
              <a:t>Notes DB</a:t>
            </a:r>
            <a:r>
              <a:rPr kumimoji="1" lang="ja-JP" altLang="en-US"/>
              <a:t>を開発</a:t>
            </a:r>
            <a:r>
              <a:rPr lang="ja-JP" altLang="en-US"/>
              <a:t>のうえ業務を</a:t>
            </a:r>
            <a:r>
              <a:rPr kumimoji="1" lang="ja-JP" altLang="en-US"/>
              <a:t>実施して</a:t>
            </a:r>
            <a:r>
              <a:rPr lang="ja-JP" altLang="en-US"/>
              <a:t>おり、早急なシステム移行が必要となっている。</a:t>
            </a:r>
            <a:r>
              <a:rPr kumimoji="1" lang="ja-JP" altLang="en-US"/>
              <a:t>本更改では、以下に示す目的に従い、システムを一本化の上再構築を行う。</a:t>
            </a:r>
          </a:p>
          <a:p>
            <a:pPr marL="0" indent="0">
              <a:buNone/>
            </a:pPr>
            <a:endParaRPr kumimoji="1" lang="ja-JP" altLang="en-US"/>
          </a:p>
        </p:txBody>
      </p:sp>
    </p:spTree>
    <p:extLst>
      <p:ext uri="{BB962C8B-B14F-4D97-AF65-F5344CB8AC3E}">
        <p14:creationId xmlns:p14="http://schemas.microsoft.com/office/powerpoint/2010/main" val="39099410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3191C4-3B31-19BA-645A-FC93BE1FAB34}"/>
              </a:ext>
            </a:extLst>
          </p:cNvPr>
          <p:cNvSpPr>
            <a:spLocks noGrp="1"/>
          </p:cNvSpPr>
          <p:nvPr>
            <p:ph type="title"/>
          </p:nvPr>
        </p:nvSpPr>
        <p:spPr/>
        <p:txBody>
          <a:bodyPr/>
          <a:lstStyle/>
          <a:p>
            <a:r>
              <a:rPr lang="en-US" altLang="ja-JP"/>
              <a:t>2. </a:t>
            </a:r>
            <a:r>
              <a:rPr lang="ja-JP" altLang="en-US"/>
              <a:t>プロジェクト概要　</a:t>
            </a:r>
            <a:r>
              <a:rPr lang="en-US" altLang="ja-JP"/>
              <a:t>–</a:t>
            </a:r>
            <a:r>
              <a:rPr lang="ja-JP" altLang="en-US"/>
              <a:t>データ管理状況の移行ステップ</a:t>
            </a:r>
            <a:r>
              <a:rPr lang="en-US" altLang="ja-JP"/>
              <a:t>–</a:t>
            </a:r>
            <a:endParaRPr kumimoji="1" lang="ja-JP" altLang="en-US"/>
          </a:p>
        </p:txBody>
      </p:sp>
      <p:grpSp>
        <p:nvGrpSpPr>
          <p:cNvPr id="4" name="グループ化 3">
            <a:extLst>
              <a:ext uri="{FF2B5EF4-FFF2-40B4-BE49-F238E27FC236}">
                <a16:creationId xmlns:a16="http://schemas.microsoft.com/office/drawing/2014/main" id="{F505BA59-0637-30AA-87B0-0E2BB2FAE226}"/>
              </a:ext>
            </a:extLst>
          </p:cNvPr>
          <p:cNvGrpSpPr/>
          <p:nvPr/>
        </p:nvGrpSpPr>
        <p:grpSpPr>
          <a:xfrm>
            <a:off x="1156341" y="2105014"/>
            <a:ext cx="9879319" cy="1761865"/>
            <a:chOff x="1881266" y="1607086"/>
            <a:chExt cx="7422478" cy="1200687"/>
          </a:xfrm>
        </p:grpSpPr>
        <p:sp>
          <p:nvSpPr>
            <p:cNvPr id="5" name="Freeform 8">
              <a:extLst>
                <a:ext uri="{FF2B5EF4-FFF2-40B4-BE49-F238E27FC236}">
                  <a16:creationId xmlns:a16="http://schemas.microsoft.com/office/drawing/2014/main" id="{6815AB93-9EF6-7BA5-BD9F-F648EA240D0D}"/>
                </a:ext>
              </a:extLst>
            </p:cNvPr>
            <p:cNvSpPr>
              <a:spLocks/>
            </p:cNvSpPr>
            <p:nvPr/>
          </p:nvSpPr>
          <p:spPr bwMode="gray">
            <a:xfrm>
              <a:off x="1881266" y="1607086"/>
              <a:ext cx="7350047" cy="955756"/>
            </a:xfrm>
            <a:custGeom>
              <a:avLst/>
              <a:gdLst>
                <a:gd name="T0" fmla="*/ 0 w 5281"/>
                <a:gd name="T1" fmla="*/ 2147483647 h 1635"/>
                <a:gd name="T2" fmla="*/ 0 w 5281"/>
                <a:gd name="T3" fmla="*/ 2147483647 h 1635"/>
                <a:gd name="T4" fmla="*/ 2147483647 w 5281"/>
                <a:gd name="T5" fmla="*/ 2147483647 h 1635"/>
                <a:gd name="T6" fmla="*/ 2147483647 w 5281"/>
                <a:gd name="T7" fmla="*/ 2147483647 h 1635"/>
                <a:gd name="T8" fmla="*/ 2147483647 w 5281"/>
                <a:gd name="T9" fmla="*/ 2147483647 h 1635"/>
                <a:gd name="T10" fmla="*/ 2147483647 w 5281"/>
                <a:gd name="T11" fmla="*/ 0 h 1635"/>
                <a:gd name="T12" fmla="*/ 2147483647 w 5281"/>
                <a:gd name="T13" fmla="*/ 0 h 1635"/>
                <a:gd name="T14" fmla="*/ 0 60000 65536"/>
                <a:gd name="T15" fmla="*/ 0 60000 65536"/>
                <a:gd name="T16" fmla="*/ 0 60000 65536"/>
                <a:gd name="T17" fmla="*/ 0 60000 65536"/>
                <a:gd name="T18" fmla="*/ 0 60000 65536"/>
                <a:gd name="T19" fmla="*/ 0 60000 65536"/>
                <a:gd name="T20" fmla="*/ 0 60000 65536"/>
                <a:gd name="T21" fmla="*/ 0 w 5281"/>
                <a:gd name="T22" fmla="*/ 0 h 1635"/>
                <a:gd name="T23" fmla="*/ 5281 w 5281"/>
                <a:gd name="T24" fmla="*/ 1635 h 163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281" h="1635">
                  <a:moveTo>
                    <a:pt x="0" y="1634"/>
                  </a:moveTo>
                  <a:lnTo>
                    <a:pt x="0" y="1089"/>
                  </a:lnTo>
                  <a:lnTo>
                    <a:pt x="1760" y="1089"/>
                  </a:lnTo>
                  <a:lnTo>
                    <a:pt x="1760" y="544"/>
                  </a:lnTo>
                  <a:lnTo>
                    <a:pt x="3520" y="544"/>
                  </a:lnTo>
                  <a:lnTo>
                    <a:pt x="3520" y="0"/>
                  </a:lnTo>
                  <a:lnTo>
                    <a:pt x="5280" y="0"/>
                  </a:lnTo>
                </a:path>
              </a:pathLst>
            </a:custGeom>
            <a:noFill/>
            <a:ln w="12700" cap="rnd">
              <a:solidFill>
                <a:srgbClr val="75787B"/>
              </a:solidFill>
              <a:round/>
              <a:headEnd type="none" w="sm" len="sm"/>
              <a:tailEnd type="arrow" w="lg" len="lg"/>
            </a:ln>
          </p:spPr>
          <p:txBody>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ja-JP" altLang="en-US" sz="2000" b="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 name="Rectangle 6">
              <a:extLst>
                <a:ext uri="{FF2B5EF4-FFF2-40B4-BE49-F238E27FC236}">
                  <a16:creationId xmlns:a16="http://schemas.microsoft.com/office/drawing/2014/main" id="{4D109237-2C4E-903F-DDB8-3DBFAD3BEEB2}"/>
                </a:ext>
              </a:extLst>
            </p:cNvPr>
            <p:cNvSpPr>
              <a:spLocks noChangeArrowheads="1"/>
            </p:cNvSpPr>
            <p:nvPr/>
          </p:nvSpPr>
          <p:spPr bwMode="gray">
            <a:xfrm>
              <a:off x="1980411" y="2245864"/>
              <a:ext cx="2124220" cy="247182"/>
            </a:xfrm>
            <a:prstGeom prst="rect">
              <a:avLst/>
            </a:prstGeom>
            <a:noFill/>
            <a:ln w="12700" algn="ctr">
              <a:noFill/>
              <a:miter lim="800000"/>
              <a:headEnd/>
              <a:tailEnd/>
            </a:ln>
          </p:spPr>
          <p:txBody>
            <a:bodyPr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400" b="1" i="0" u="none" strike="noStrike" kern="1200" cap="none" spc="0" normalizeH="0" baseline="0" noProof="0">
                  <a:ln>
                    <a:noFill/>
                  </a:ln>
                  <a:solidFill>
                    <a:prstClr val="black"/>
                  </a:solidFill>
                  <a:effectLst/>
                  <a:uLnTx/>
                  <a:uFillTx/>
                  <a:latin typeface="Calibri"/>
                  <a:ea typeface="Yu Gothic UI"/>
                  <a:cs typeface="Arial" charset="0"/>
                  <a:sym typeface="+mn-lt"/>
                </a:rPr>
                <a:t>現行（</a:t>
              </a:r>
              <a:r>
                <a:rPr kumimoji="0" lang="en-US" altLang="ja-JP" sz="1400" b="1" i="0" u="none" strike="noStrike" kern="1200" cap="none" spc="0" normalizeH="0" baseline="0" noProof="0">
                  <a:ln>
                    <a:noFill/>
                  </a:ln>
                  <a:solidFill>
                    <a:prstClr val="black"/>
                  </a:solidFill>
                  <a:effectLst/>
                  <a:uLnTx/>
                  <a:uFillTx/>
                  <a:latin typeface="Calibri"/>
                  <a:ea typeface="Yu Gothic UI"/>
                  <a:cs typeface="Arial" charset="0"/>
                  <a:sym typeface="+mn-lt"/>
                </a:rPr>
                <a:t>Notes</a:t>
              </a:r>
              <a:r>
                <a:rPr kumimoji="0" lang="ja-JP" altLang="en-US" sz="1400" b="1" i="0" u="none" strike="noStrike" kern="1200" cap="none" spc="0" normalizeH="0" baseline="0" noProof="0">
                  <a:ln>
                    <a:noFill/>
                  </a:ln>
                  <a:solidFill>
                    <a:prstClr val="black"/>
                  </a:solidFill>
                  <a:effectLst/>
                  <a:uLnTx/>
                  <a:uFillTx/>
                  <a:latin typeface="Calibri"/>
                  <a:ea typeface="Yu Gothic UI"/>
                  <a:cs typeface="Arial" charset="0"/>
                  <a:sym typeface="+mn-lt"/>
                </a:rPr>
                <a:t>）</a:t>
              </a:r>
              <a:endParaRPr kumimoji="0" lang="en-US" altLang="ja-JP" sz="1400" b="1"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 name="Rectangle 6">
              <a:extLst>
                <a:ext uri="{FF2B5EF4-FFF2-40B4-BE49-F238E27FC236}">
                  <a16:creationId xmlns:a16="http://schemas.microsoft.com/office/drawing/2014/main" id="{8B6508C9-5A81-9889-F376-2F700D419FB5}"/>
                </a:ext>
              </a:extLst>
            </p:cNvPr>
            <p:cNvSpPr>
              <a:spLocks noChangeArrowheads="1"/>
            </p:cNvSpPr>
            <p:nvPr/>
          </p:nvSpPr>
          <p:spPr bwMode="gray">
            <a:xfrm>
              <a:off x="4573709" y="1931331"/>
              <a:ext cx="2124220" cy="247182"/>
            </a:xfrm>
            <a:prstGeom prst="rect">
              <a:avLst/>
            </a:prstGeom>
            <a:noFill/>
            <a:ln w="12700" algn="ctr">
              <a:noFill/>
              <a:miter lim="800000"/>
              <a:headEnd/>
              <a:tailEnd/>
            </a:ln>
          </p:spPr>
          <p:txBody>
            <a:bodyPr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400" b="1">
                  <a:solidFill>
                    <a:prstClr val="black"/>
                  </a:solidFill>
                  <a:latin typeface="Calibri"/>
                  <a:ea typeface="Yu Gothic UI"/>
                  <a:cs typeface="Arial" charset="0"/>
                  <a:sym typeface="+mn-lt"/>
                </a:rPr>
                <a:t>利活用途上期</a:t>
              </a:r>
              <a:endParaRPr kumimoji="0" lang="en-US" altLang="ja-JP" sz="1400" b="1"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8" name="Rectangle 6">
              <a:extLst>
                <a:ext uri="{FF2B5EF4-FFF2-40B4-BE49-F238E27FC236}">
                  <a16:creationId xmlns:a16="http://schemas.microsoft.com/office/drawing/2014/main" id="{EE26A081-2CF4-3D4E-35AC-F1CBF5123D5C}"/>
                </a:ext>
              </a:extLst>
            </p:cNvPr>
            <p:cNvSpPr>
              <a:spLocks noChangeArrowheads="1"/>
            </p:cNvSpPr>
            <p:nvPr/>
          </p:nvSpPr>
          <p:spPr bwMode="gray">
            <a:xfrm>
              <a:off x="7014296" y="1611763"/>
              <a:ext cx="2124220" cy="247182"/>
            </a:xfrm>
            <a:prstGeom prst="rect">
              <a:avLst/>
            </a:prstGeom>
            <a:noFill/>
            <a:ln w="12700" algn="ctr">
              <a:noFill/>
              <a:miter lim="800000"/>
              <a:headEnd/>
              <a:tailEnd/>
            </a:ln>
          </p:spPr>
          <p:txBody>
            <a:bodyPr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400" b="1">
                  <a:solidFill>
                    <a:prstClr val="black"/>
                  </a:solidFill>
                  <a:latin typeface="Calibri"/>
                  <a:ea typeface="Yu Gothic UI"/>
                  <a:cs typeface="Arial" charset="0"/>
                  <a:sym typeface="+mn-lt"/>
                </a:rPr>
                <a:t>利活用</a:t>
              </a:r>
              <a:r>
                <a:rPr kumimoji="0" lang="ja-JP" altLang="en-US" sz="1400" b="1" i="0" u="none" strike="noStrike" kern="1200" cap="none" spc="0" normalizeH="0" baseline="0" noProof="0">
                  <a:ln>
                    <a:noFill/>
                  </a:ln>
                  <a:solidFill>
                    <a:prstClr val="black"/>
                  </a:solidFill>
                  <a:effectLst/>
                  <a:uLnTx/>
                  <a:uFillTx/>
                  <a:latin typeface="Calibri"/>
                  <a:ea typeface="Yu Gothic UI"/>
                  <a:cs typeface="Arial" charset="0"/>
                  <a:sym typeface="+mn-lt"/>
                </a:rPr>
                <a:t>期</a:t>
              </a:r>
              <a:endParaRPr kumimoji="0" lang="en-US" altLang="ja-JP" sz="1400" b="1"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9" name="Rectangle 4">
              <a:extLst>
                <a:ext uri="{FF2B5EF4-FFF2-40B4-BE49-F238E27FC236}">
                  <a16:creationId xmlns:a16="http://schemas.microsoft.com/office/drawing/2014/main" id="{CD63C076-3E58-5C77-F026-44BED55FEFAD}"/>
                </a:ext>
              </a:extLst>
            </p:cNvPr>
            <p:cNvSpPr>
              <a:spLocks noChangeArrowheads="1"/>
            </p:cNvSpPr>
            <p:nvPr/>
          </p:nvSpPr>
          <p:spPr bwMode="gray">
            <a:xfrm>
              <a:off x="1881267" y="2531480"/>
              <a:ext cx="2425028" cy="276293"/>
            </a:xfrm>
            <a:prstGeom prst="rect">
              <a:avLst/>
            </a:prstGeom>
            <a:noFill/>
            <a:ln w="9525" algn="ctr">
              <a:noFill/>
              <a:miter lim="800000"/>
              <a:headEnd/>
              <a:tailEnd/>
            </a:ln>
          </p:spPr>
          <p:txBody>
            <a:bodyPr lIns="72000" tIns="72000" rIns="72000" bIns="72000"/>
            <a:lstStyle/>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en-US" altLang="ja-JP" sz="1200" err="1">
                  <a:solidFill>
                    <a:prstClr val="black"/>
                  </a:solidFill>
                  <a:latin typeface="Calibri"/>
                  <a:ea typeface="Yu Gothic UI"/>
                  <a:cs typeface="Arial" charset="0"/>
                  <a:sym typeface="+mn-lt"/>
                </a:rPr>
                <a:t>NotesDB</a:t>
              </a:r>
              <a:r>
                <a:rPr kumimoji="0" lang="ja-JP" altLang="en-US" sz="1200">
                  <a:solidFill>
                    <a:prstClr val="black"/>
                  </a:solidFill>
                  <a:latin typeface="Calibri"/>
                  <a:ea typeface="Yu Gothic UI"/>
                  <a:cs typeface="Arial" charset="0"/>
                  <a:sym typeface="+mn-lt"/>
                </a:rPr>
                <a:t>を利用している状態</a:t>
              </a:r>
              <a:endParaRPr kumimoji="0" lang="en-US" altLang="ja-JP" sz="1200">
                <a:solidFill>
                  <a:prstClr val="black"/>
                </a:solidFill>
                <a:latin typeface="Calibri"/>
                <a:ea typeface="Yu Gothic UI"/>
                <a:cs typeface="Arial" charset="0"/>
                <a:sym typeface="+mn-lt"/>
              </a:endParaRPr>
            </a:p>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a:solidFill>
                    <a:prstClr val="black"/>
                  </a:solidFill>
                  <a:latin typeface="Calibri"/>
                  <a:ea typeface="Yu Gothic UI"/>
                  <a:cs typeface="Arial" charset="0"/>
                  <a:sym typeface="+mn-lt"/>
                </a:rPr>
                <a:t>データ利活用を行える環境下にない、手作業による分析を行っている</a:t>
              </a:r>
              <a:endPar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10" name="Rectangle 4">
              <a:extLst>
                <a:ext uri="{FF2B5EF4-FFF2-40B4-BE49-F238E27FC236}">
                  <a16:creationId xmlns:a16="http://schemas.microsoft.com/office/drawing/2014/main" id="{A06ECB66-8A6C-9701-FCB9-1BBF2AA6158D}"/>
                </a:ext>
              </a:extLst>
            </p:cNvPr>
            <p:cNvSpPr>
              <a:spLocks noChangeArrowheads="1"/>
            </p:cNvSpPr>
            <p:nvPr/>
          </p:nvSpPr>
          <p:spPr bwMode="gray">
            <a:xfrm>
              <a:off x="6805019" y="1952928"/>
              <a:ext cx="2498725" cy="722809"/>
            </a:xfrm>
            <a:prstGeom prst="rect">
              <a:avLst/>
            </a:prstGeom>
            <a:noFill/>
            <a:ln w="9525" algn="ctr">
              <a:noFill/>
              <a:miter lim="800000"/>
              <a:headEnd/>
              <a:tailEnd/>
            </a:ln>
          </p:spPr>
          <p:txBody>
            <a:bodyPr lIns="72000" tIns="72000" rIns="72000" bIns="72000"/>
            <a:lstStyle/>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データが結合している状態</a:t>
              </a:r>
              <a:endParaRPr kumimoji="0" lang="en-US" altLang="ja-JP" sz="1200">
                <a:solidFill>
                  <a:prstClr val="black"/>
                </a:solidFill>
                <a:latin typeface="Calibri"/>
                <a:ea typeface="Yu Gothic UI"/>
                <a:cs typeface="Arial" charset="0"/>
                <a:sym typeface="+mn-lt"/>
              </a:endParaRPr>
            </a:p>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意思決定・業務改善・競争力強化などに活用されており</a:t>
              </a:r>
              <a:r>
                <a:rPr kumimoji="0" lang="ja-JP" altLang="en-US" sz="1200" i="0" u="none" strike="noStrike" kern="1200" cap="none" spc="0" normalizeH="0" baseline="0" noProof="0">
                  <a:ln>
                    <a:noFill/>
                  </a:ln>
                  <a:effectLst/>
                  <a:uLnTx/>
                  <a:uFillTx/>
                  <a:latin typeface="Calibri"/>
                  <a:ea typeface="Yu Gothic UI"/>
                  <a:cs typeface="Arial" charset="0"/>
                  <a:sym typeface="+mn-lt"/>
                </a:rPr>
                <a:t>、資産価値が最大化されている</a:t>
              </a:r>
              <a:endParaRPr kumimoji="0" lang="en-US" altLang="ja-JP" sz="1200" i="0" u="none" strike="noStrike" kern="1200" cap="none" spc="0" normalizeH="0" baseline="0" noProof="0">
                <a:ln>
                  <a:noFill/>
                </a:ln>
                <a:effectLst/>
                <a:uLnTx/>
                <a:uFillTx/>
                <a:latin typeface="Calibri"/>
                <a:ea typeface="Yu Gothic UI"/>
                <a:cs typeface="Arial" charset="0"/>
                <a:sym typeface="+mn-lt"/>
              </a:endParaRPr>
            </a:p>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i="0" u="none" strike="noStrike" kern="1200" cap="none" spc="0" normalizeH="0" baseline="0" noProof="0">
                  <a:ln>
                    <a:noFill/>
                  </a:ln>
                  <a:effectLst/>
                  <a:uLnTx/>
                  <a:uFillTx/>
                  <a:latin typeface="Calibri"/>
                  <a:ea typeface="Yu Gothic UI"/>
                  <a:cs typeface="Arial" charset="0"/>
                  <a:sym typeface="+mn-lt"/>
                </a:rPr>
                <a:t>完成期に至るためにはデータ管理方針の制定が必要（当プロジェクトでは検討対象外）</a:t>
              </a:r>
            </a:p>
          </p:txBody>
        </p:sp>
        <p:sp>
          <p:nvSpPr>
            <p:cNvPr id="11" name="Rectangle 4">
              <a:extLst>
                <a:ext uri="{FF2B5EF4-FFF2-40B4-BE49-F238E27FC236}">
                  <a16:creationId xmlns:a16="http://schemas.microsoft.com/office/drawing/2014/main" id="{60D0BFC8-6CE2-80EC-7324-A9EC508450B1}"/>
                </a:ext>
              </a:extLst>
            </p:cNvPr>
            <p:cNvSpPr>
              <a:spLocks noChangeArrowheads="1"/>
            </p:cNvSpPr>
            <p:nvPr/>
          </p:nvSpPr>
          <p:spPr bwMode="gray">
            <a:xfrm>
              <a:off x="4324718" y="2269683"/>
              <a:ext cx="2498725" cy="533743"/>
            </a:xfrm>
            <a:prstGeom prst="rect">
              <a:avLst/>
            </a:prstGeom>
            <a:noFill/>
            <a:ln w="9525" algn="ctr">
              <a:noFill/>
              <a:miter lim="800000"/>
              <a:headEnd/>
              <a:tailEnd/>
            </a:ln>
          </p:spPr>
          <p:txBody>
            <a:bodyPr lIns="72000" tIns="72000" rIns="72000" bIns="72000"/>
            <a:lstStyle/>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データを利活用</a:t>
              </a:r>
              <a:r>
                <a:rPr kumimoji="0" lang="ja-JP" altLang="en-US" sz="1200">
                  <a:solidFill>
                    <a:prstClr val="black"/>
                  </a:solidFill>
                  <a:latin typeface="Calibri"/>
                  <a:ea typeface="Yu Gothic UI"/>
                  <a:cs typeface="Arial" charset="0"/>
                  <a:sym typeface="+mn-lt"/>
                </a:rPr>
                <a:t>す</a:t>
              </a: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る基盤・仕組み</a:t>
              </a:r>
              <a:r>
                <a:rPr kumimoji="0" lang="ja-JP" altLang="en-US" sz="1200">
                  <a:solidFill>
                    <a:prstClr val="black"/>
                  </a:solidFill>
                  <a:latin typeface="Calibri"/>
                  <a:ea typeface="Yu Gothic UI"/>
                  <a:cs typeface="Arial" charset="0"/>
                  <a:sym typeface="+mn-lt"/>
                </a:rPr>
                <a:t>が</a:t>
              </a: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存在する状態</a:t>
              </a:r>
              <a:endParaRPr kumimoji="0" lang="en-US" altLang="ja-JP" sz="1200" b="0" i="0" u="none" strike="noStrike" kern="1200" cap="none" spc="0" normalizeH="0" baseline="0" noProof="0">
                <a:ln>
                  <a:noFill/>
                </a:ln>
                <a:solidFill>
                  <a:prstClr val="black"/>
                </a:solidFill>
                <a:effectLst/>
                <a:uLnTx/>
                <a:uFillTx/>
                <a:latin typeface="Calibri"/>
                <a:ea typeface="Yu Gothic UI"/>
                <a:cs typeface="Arial" charset="0"/>
                <a:sym typeface="+mn-lt"/>
              </a:endParaRPr>
            </a:p>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データが部分的に結合・管理されて</a:t>
              </a:r>
              <a:r>
                <a:rPr kumimoji="0" lang="ja-JP" altLang="en-US" sz="1200">
                  <a:solidFill>
                    <a:prstClr val="black"/>
                  </a:solidFill>
                  <a:latin typeface="Calibri"/>
                  <a:ea typeface="Yu Gothic UI"/>
                  <a:cs typeface="Arial" charset="0"/>
                  <a:sym typeface="+mn-lt"/>
                </a:rPr>
                <a:t>いるが</a:t>
              </a: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、統合はできておらず</a:t>
              </a:r>
              <a:r>
                <a:rPr kumimoji="0" lang="ja-JP" altLang="en-US" sz="1200" i="0" strike="noStrike" kern="1200" cap="none" spc="0" normalizeH="0" baseline="0" noProof="0">
                  <a:ln>
                    <a:noFill/>
                  </a:ln>
                  <a:solidFill>
                    <a:prstClr val="black"/>
                  </a:solidFill>
                  <a:effectLst/>
                  <a:uLnTx/>
                  <a:uFillTx/>
                  <a:latin typeface="Calibri"/>
                  <a:ea typeface="Yu Gothic UI"/>
                  <a:cs typeface="Arial" charset="0"/>
                  <a:sym typeface="+mn-lt"/>
                </a:rPr>
                <a:t>部分最適</a:t>
              </a:r>
              <a:r>
                <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rPr>
                <a:t>になっている</a:t>
              </a:r>
              <a:endParaRPr kumimoji="0" lang="en-US" altLang="ja-JP" sz="1200" b="0" i="0" u="none" strike="noStrike" kern="1200" cap="none" spc="0" normalizeH="0" baseline="0" noProof="0">
                <a:ln>
                  <a:noFill/>
                </a:ln>
                <a:solidFill>
                  <a:prstClr val="black"/>
                </a:solidFill>
                <a:effectLst/>
                <a:uLnTx/>
                <a:uFillTx/>
                <a:latin typeface="Calibri"/>
                <a:ea typeface="Yu Gothic UI"/>
                <a:cs typeface="Arial" charset="0"/>
                <a:sym typeface="+mn-lt"/>
              </a:endParaRPr>
            </a:p>
            <a:p>
              <a:pPr marL="169863" marR="0" lvl="1" indent="-168275" algn="l" defTabSz="914400" rtl="0" eaLnBrk="1" fontAlgn="base" latinLnBrk="0" hangingPunct="1">
                <a:lnSpc>
                  <a:spcPct val="106000"/>
                </a:lnSpc>
                <a:spcBef>
                  <a:spcPts val="1056"/>
                </a:spcBef>
                <a:spcAft>
                  <a:spcPct val="0"/>
                </a:spcAft>
                <a:buClr>
                  <a:prstClr val="black"/>
                </a:buClr>
                <a:buSzTx/>
                <a:buFont typeface="Wingdings" pitchFamily="2" charset="2"/>
                <a:buChar char="n"/>
                <a:tabLst/>
                <a:defRPr/>
              </a:pPr>
              <a:r>
                <a:rPr kumimoji="0" lang="ja-JP" altLang="en-US" sz="1200">
                  <a:solidFill>
                    <a:prstClr val="black"/>
                  </a:solidFill>
                  <a:latin typeface="Calibri"/>
                  <a:ea typeface="Yu Gothic UI"/>
                  <a:cs typeface="Arial" charset="0"/>
                  <a:sym typeface="+mn-lt"/>
                </a:rPr>
                <a:t>利活用期への移行の準備状態</a:t>
              </a:r>
              <a:endParaRPr kumimoji="0" lang="ja-JP" altLang="en-US" sz="1200" b="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grpSp>
      <p:sp>
        <p:nvSpPr>
          <p:cNvPr id="12" name="フローチャート: 磁気ディスク 11">
            <a:extLst>
              <a:ext uri="{FF2B5EF4-FFF2-40B4-BE49-F238E27FC236}">
                <a16:creationId xmlns:a16="http://schemas.microsoft.com/office/drawing/2014/main" id="{F5CA109B-B618-DDF3-D2A0-8737478589C9}"/>
              </a:ext>
            </a:extLst>
          </p:cNvPr>
          <p:cNvSpPr/>
          <p:nvPr/>
        </p:nvSpPr>
        <p:spPr>
          <a:xfrm>
            <a:off x="1760473" y="4413197"/>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endParaRPr kumimoji="1" lang="ja-JP" altLang="en-US" sz="1200"/>
          </a:p>
        </p:txBody>
      </p:sp>
      <p:sp>
        <p:nvSpPr>
          <p:cNvPr id="13" name="フローチャート: 磁気ディスク 12">
            <a:extLst>
              <a:ext uri="{FF2B5EF4-FFF2-40B4-BE49-F238E27FC236}">
                <a16:creationId xmlns:a16="http://schemas.microsoft.com/office/drawing/2014/main" id="{8DFD3515-F722-05CF-2478-0A4DDA90A038}"/>
              </a:ext>
            </a:extLst>
          </p:cNvPr>
          <p:cNvSpPr/>
          <p:nvPr/>
        </p:nvSpPr>
        <p:spPr>
          <a:xfrm>
            <a:off x="2267154" y="4413197"/>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4" name="フローチャート: 磁気ディスク 13">
            <a:extLst>
              <a:ext uri="{FF2B5EF4-FFF2-40B4-BE49-F238E27FC236}">
                <a16:creationId xmlns:a16="http://schemas.microsoft.com/office/drawing/2014/main" id="{84848834-6E01-2DC4-7C61-111C708BBA45}"/>
              </a:ext>
            </a:extLst>
          </p:cNvPr>
          <p:cNvSpPr/>
          <p:nvPr/>
        </p:nvSpPr>
        <p:spPr>
          <a:xfrm>
            <a:off x="2773834" y="4413197"/>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5" name="フローチャート: 磁気ディスク 14">
            <a:extLst>
              <a:ext uri="{FF2B5EF4-FFF2-40B4-BE49-F238E27FC236}">
                <a16:creationId xmlns:a16="http://schemas.microsoft.com/office/drawing/2014/main" id="{5C1B38DA-BE49-365B-EFFA-B822A2250049}"/>
              </a:ext>
            </a:extLst>
          </p:cNvPr>
          <p:cNvSpPr/>
          <p:nvPr/>
        </p:nvSpPr>
        <p:spPr>
          <a:xfrm>
            <a:off x="3280515" y="4413197"/>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6" name="フローチャート: 磁気ディスク 15">
            <a:extLst>
              <a:ext uri="{FF2B5EF4-FFF2-40B4-BE49-F238E27FC236}">
                <a16:creationId xmlns:a16="http://schemas.microsoft.com/office/drawing/2014/main" id="{B54117E2-C984-6B16-3182-35DFDDE70B21}"/>
              </a:ext>
            </a:extLst>
          </p:cNvPr>
          <p:cNvSpPr/>
          <p:nvPr/>
        </p:nvSpPr>
        <p:spPr>
          <a:xfrm>
            <a:off x="1760473" y="4826996"/>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7" name="フローチャート: 磁気ディスク 16">
            <a:extLst>
              <a:ext uri="{FF2B5EF4-FFF2-40B4-BE49-F238E27FC236}">
                <a16:creationId xmlns:a16="http://schemas.microsoft.com/office/drawing/2014/main" id="{89D0B45C-8E35-A403-4366-28C77444156C}"/>
              </a:ext>
            </a:extLst>
          </p:cNvPr>
          <p:cNvSpPr/>
          <p:nvPr/>
        </p:nvSpPr>
        <p:spPr>
          <a:xfrm>
            <a:off x="2267154" y="4826996"/>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8" name="フローチャート: 磁気ディスク 17">
            <a:extLst>
              <a:ext uri="{FF2B5EF4-FFF2-40B4-BE49-F238E27FC236}">
                <a16:creationId xmlns:a16="http://schemas.microsoft.com/office/drawing/2014/main" id="{CEA29857-4E64-DCD7-61A2-321BDF422ACE}"/>
              </a:ext>
            </a:extLst>
          </p:cNvPr>
          <p:cNvSpPr/>
          <p:nvPr/>
        </p:nvSpPr>
        <p:spPr>
          <a:xfrm>
            <a:off x="2773834" y="4826996"/>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9" name="フローチャート: 磁気ディスク 18">
            <a:extLst>
              <a:ext uri="{FF2B5EF4-FFF2-40B4-BE49-F238E27FC236}">
                <a16:creationId xmlns:a16="http://schemas.microsoft.com/office/drawing/2014/main" id="{F98C9287-880C-A1A7-E213-40E988C91BC0}"/>
              </a:ext>
            </a:extLst>
          </p:cNvPr>
          <p:cNvSpPr/>
          <p:nvPr/>
        </p:nvSpPr>
        <p:spPr>
          <a:xfrm>
            <a:off x="3280515" y="4826996"/>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20" name="フローチャート: 磁気ディスク 19">
            <a:extLst>
              <a:ext uri="{FF2B5EF4-FFF2-40B4-BE49-F238E27FC236}">
                <a16:creationId xmlns:a16="http://schemas.microsoft.com/office/drawing/2014/main" id="{64493A08-2BDF-5233-88A0-1C30B87221E6}"/>
              </a:ext>
            </a:extLst>
          </p:cNvPr>
          <p:cNvSpPr/>
          <p:nvPr/>
        </p:nvSpPr>
        <p:spPr>
          <a:xfrm>
            <a:off x="1760473" y="5240795"/>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21" name="フローチャート: 磁気ディスク 20">
            <a:extLst>
              <a:ext uri="{FF2B5EF4-FFF2-40B4-BE49-F238E27FC236}">
                <a16:creationId xmlns:a16="http://schemas.microsoft.com/office/drawing/2014/main" id="{E3E255E5-7753-98CA-1B98-E84FEA8925CF}"/>
              </a:ext>
            </a:extLst>
          </p:cNvPr>
          <p:cNvSpPr/>
          <p:nvPr/>
        </p:nvSpPr>
        <p:spPr>
          <a:xfrm>
            <a:off x="2267154" y="5240795"/>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22" name="フローチャート: 磁気ディスク 21">
            <a:extLst>
              <a:ext uri="{FF2B5EF4-FFF2-40B4-BE49-F238E27FC236}">
                <a16:creationId xmlns:a16="http://schemas.microsoft.com/office/drawing/2014/main" id="{03D02367-360D-0838-7232-78850EE017A6}"/>
              </a:ext>
            </a:extLst>
          </p:cNvPr>
          <p:cNvSpPr/>
          <p:nvPr/>
        </p:nvSpPr>
        <p:spPr>
          <a:xfrm>
            <a:off x="2773834" y="5240795"/>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23" name="フローチャート: 磁気ディスク 22">
            <a:extLst>
              <a:ext uri="{FF2B5EF4-FFF2-40B4-BE49-F238E27FC236}">
                <a16:creationId xmlns:a16="http://schemas.microsoft.com/office/drawing/2014/main" id="{FEA6BE2E-5D2D-E469-3954-B2BC7EF27793}"/>
              </a:ext>
            </a:extLst>
          </p:cNvPr>
          <p:cNvSpPr/>
          <p:nvPr/>
        </p:nvSpPr>
        <p:spPr>
          <a:xfrm>
            <a:off x="3280515" y="5240795"/>
            <a:ext cx="463520" cy="335064"/>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117" name="TextBox 5">
            <a:extLst>
              <a:ext uri="{FF2B5EF4-FFF2-40B4-BE49-F238E27FC236}">
                <a16:creationId xmlns:a16="http://schemas.microsoft.com/office/drawing/2014/main" id="{175D070A-FBD9-068D-BEF2-D43ACD476799}"/>
              </a:ext>
            </a:extLst>
          </p:cNvPr>
          <p:cNvSpPr txBox="1"/>
          <p:nvPr/>
        </p:nvSpPr>
        <p:spPr>
          <a:xfrm>
            <a:off x="1156341" y="1723182"/>
            <a:ext cx="9879319"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ja-JP" altLang="en-US" sz="1600" b="1" u="sng" kern="0" noProof="1">
                <a:solidFill>
                  <a:srgbClr val="000000"/>
                </a:solidFill>
                <a:latin typeface="Yu Gothic UI"/>
                <a:ea typeface="Yu Gothic UI"/>
                <a:cs typeface="Arial" charset="0"/>
              </a:rPr>
              <a:t>データの管理状況の移行ステップ</a:t>
            </a:r>
            <a:endParaRPr kumimoji="0" lang="en-US" sz="1600" b="1" i="0" u="sng" strike="noStrike" kern="0" cap="none" spc="0" normalizeH="0" baseline="0" noProof="1">
              <a:ln>
                <a:noFill/>
              </a:ln>
              <a:solidFill>
                <a:srgbClr val="000000"/>
              </a:solidFill>
              <a:effectLst/>
              <a:uLnTx/>
              <a:uFillTx/>
              <a:latin typeface="Yu Gothic UI"/>
              <a:ea typeface="Yu Gothic UI"/>
              <a:cs typeface="Arial" charset="0"/>
            </a:endParaRPr>
          </a:p>
        </p:txBody>
      </p:sp>
      <p:sp>
        <p:nvSpPr>
          <p:cNvPr id="36" name="フローチャート: 磁気ディスク 35">
            <a:extLst>
              <a:ext uri="{FF2B5EF4-FFF2-40B4-BE49-F238E27FC236}">
                <a16:creationId xmlns:a16="http://schemas.microsoft.com/office/drawing/2014/main" id="{605D1420-051B-C15A-6D52-78CFF3B35479}"/>
              </a:ext>
            </a:extLst>
          </p:cNvPr>
          <p:cNvSpPr/>
          <p:nvPr/>
        </p:nvSpPr>
        <p:spPr>
          <a:xfrm>
            <a:off x="5083849" y="4310912"/>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algn="l"/>
            <a:endParaRPr kumimoji="1" lang="ja-JP" altLang="en-US" sz="1200"/>
          </a:p>
        </p:txBody>
      </p:sp>
      <p:sp>
        <p:nvSpPr>
          <p:cNvPr id="37" name="フローチャート: 磁気ディスク 36">
            <a:extLst>
              <a:ext uri="{FF2B5EF4-FFF2-40B4-BE49-F238E27FC236}">
                <a16:creationId xmlns:a16="http://schemas.microsoft.com/office/drawing/2014/main" id="{C0A3D3AD-CB63-3D6C-E830-5D4CA836BB3F}"/>
              </a:ext>
            </a:extLst>
          </p:cNvPr>
          <p:cNvSpPr/>
          <p:nvPr/>
        </p:nvSpPr>
        <p:spPr>
          <a:xfrm>
            <a:off x="5859405" y="4310912"/>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8" name="フローチャート: 磁気ディスク 37">
            <a:extLst>
              <a:ext uri="{FF2B5EF4-FFF2-40B4-BE49-F238E27FC236}">
                <a16:creationId xmlns:a16="http://schemas.microsoft.com/office/drawing/2014/main" id="{191AB78D-B786-E421-2233-93D10FB29677}"/>
              </a:ext>
            </a:extLst>
          </p:cNvPr>
          <p:cNvSpPr/>
          <p:nvPr/>
        </p:nvSpPr>
        <p:spPr>
          <a:xfrm>
            <a:off x="6634962" y="4310912"/>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grpSp>
        <p:nvGrpSpPr>
          <p:cNvPr id="94" name="グループ化 93">
            <a:extLst>
              <a:ext uri="{FF2B5EF4-FFF2-40B4-BE49-F238E27FC236}">
                <a16:creationId xmlns:a16="http://schemas.microsoft.com/office/drawing/2014/main" id="{F793B8AC-A137-8F4F-7E58-D5B9CA64FBCC}"/>
              </a:ext>
            </a:extLst>
          </p:cNvPr>
          <p:cNvGrpSpPr/>
          <p:nvPr/>
        </p:nvGrpSpPr>
        <p:grpSpPr>
          <a:xfrm>
            <a:off x="6716855" y="4947633"/>
            <a:ext cx="453645" cy="500709"/>
            <a:chOff x="6798719" y="5341166"/>
            <a:chExt cx="548910" cy="605858"/>
          </a:xfrm>
        </p:grpSpPr>
        <p:pic>
          <p:nvPicPr>
            <p:cNvPr id="58" name="グラフィックス 57" descr="円グラフ 単色塗りつぶし">
              <a:extLst>
                <a:ext uri="{FF2B5EF4-FFF2-40B4-BE49-F238E27FC236}">
                  <a16:creationId xmlns:a16="http://schemas.microsoft.com/office/drawing/2014/main" id="{2CE86A45-3DA1-F191-BCCD-BB623B837F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7136" y="5559229"/>
              <a:ext cx="320493" cy="387795"/>
            </a:xfrm>
            <a:prstGeom prst="rect">
              <a:avLst/>
            </a:prstGeom>
          </p:spPr>
        </p:pic>
        <p:pic>
          <p:nvPicPr>
            <p:cNvPr id="60" name="グラフィックス 59" descr="ガント チャート 単色塗りつぶし">
              <a:extLst>
                <a:ext uri="{FF2B5EF4-FFF2-40B4-BE49-F238E27FC236}">
                  <a16:creationId xmlns:a16="http://schemas.microsoft.com/office/drawing/2014/main" id="{8E487C9E-FEA0-A937-5FD6-4E558EE8AA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98719" y="5341166"/>
              <a:ext cx="320493" cy="387795"/>
            </a:xfrm>
            <a:prstGeom prst="rect">
              <a:avLst/>
            </a:prstGeom>
          </p:spPr>
        </p:pic>
      </p:grpSp>
      <p:grpSp>
        <p:nvGrpSpPr>
          <p:cNvPr id="95" name="グループ化 94">
            <a:extLst>
              <a:ext uri="{FF2B5EF4-FFF2-40B4-BE49-F238E27FC236}">
                <a16:creationId xmlns:a16="http://schemas.microsoft.com/office/drawing/2014/main" id="{78B6B4C7-ECFA-2E5C-0161-045E4DB145F8}"/>
              </a:ext>
            </a:extLst>
          </p:cNvPr>
          <p:cNvGrpSpPr/>
          <p:nvPr/>
        </p:nvGrpSpPr>
        <p:grpSpPr>
          <a:xfrm>
            <a:off x="5553504" y="4947633"/>
            <a:ext cx="453645" cy="500709"/>
            <a:chOff x="6798719" y="5341166"/>
            <a:chExt cx="548910" cy="605858"/>
          </a:xfrm>
        </p:grpSpPr>
        <p:pic>
          <p:nvPicPr>
            <p:cNvPr id="96" name="グラフィックス 95" descr="円グラフ 単色塗りつぶし">
              <a:extLst>
                <a:ext uri="{FF2B5EF4-FFF2-40B4-BE49-F238E27FC236}">
                  <a16:creationId xmlns:a16="http://schemas.microsoft.com/office/drawing/2014/main" id="{14A693BF-C5E8-1217-2FE9-420237AFBA3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27136" y="5559229"/>
              <a:ext cx="320493" cy="387795"/>
            </a:xfrm>
            <a:prstGeom prst="rect">
              <a:avLst/>
            </a:prstGeom>
          </p:spPr>
        </p:pic>
        <p:pic>
          <p:nvPicPr>
            <p:cNvPr id="97" name="グラフィックス 96" descr="ガント チャート 単色塗りつぶし">
              <a:extLst>
                <a:ext uri="{FF2B5EF4-FFF2-40B4-BE49-F238E27FC236}">
                  <a16:creationId xmlns:a16="http://schemas.microsoft.com/office/drawing/2014/main" id="{3687AF30-D896-8594-0C0E-7F18B415222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798719" y="5341166"/>
              <a:ext cx="320493" cy="387795"/>
            </a:xfrm>
            <a:prstGeom prst="rect">
              <a:avLst/>
            </a:prstGeom>
          </p:spPr>
        </p:pic>
      </p:grpSp>
      <p:cxnSp>
        <p:nvCxnSpPr>
          <p:cNvPr id="101" name="直線コネクタ 100">
            <a:extLst>
              <a:ext uri="{FF2B5EF4-FFF2-40B4-BE49-F238E27FC236}">
                <a16:creationId xmlns:a16="http://schemas.microsoft.com/office/drawing/2014/main" id="{F08715F9-DFF9-2A58-447C-40E3F74FFB54}"/>
              </a:ext>
            </a:extLst>
          </p:cNvPr>
          <p:cNvCxnSpPr>
            <a:cxnSpLocks/>
            <a:stCxn id="36" idx="3"/>
          </p:cNvCxnSpPr>
          <p:nvPr/>
        </p:nvCxnSpPr>
        <p:spPr>
          <a:xfrm>
            <a:off x="5392322" y="4801479"/>
            <a:ext cx="426052" cy="176593"/>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51692F9-C760-EC48-CE8A-CA595C1F0CD9}"/>
              </a:ext>
            </a:extLst>
          </p:cNvPr>
          <p:cNvCxnSpPr>
            <a:cxnSpLocks/>
          </p:cNvCxnSpPr>
          <p:nvPr/>
        </p:nvCxnSpPr>
        <p:spPr>
          <a:xfrm flipH="1">
            <a:off x="5818374" y="4801479"/>
            <a:ext cx="351386" cy="176593"/>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C3A22605-60EC-26E6-CF39-3755BDA3CD4A}"/>
              </a:ext>
            </a:extLst>
          </p:cNvPr>
          <p:cNvCxnSpPr>
            <a:cxnSpLocks/>
          </p:cNvCxnSpPr>
          <p:nvPr/>
        </p:nvCxnSpPr>
        <p:spPr>
          <a:xfrm>
            <a:off x="6952540" y="4801479"/>
            <a:ext cx="0" cy="176593"/>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tangle 6">
            <a:extLst>
              <a:ext uri="{FF2B5EF4-FFF2-40B4-BE49-F238E27FC236}">
                <a16:creationId xmlns:a16="http://schemas.microsoft.com/office/drawing/2014/main" id="{F75DB049-E694-FC1B-F084-72E53D5388F7}"/>
              </a:ext>
            </a:extLst>
          </p:cNvPr>
          <p:cNvSpPr>
            <a:spLocks noChangeArrowheads="1"/>
          </p:cNvSpPr>
          <p:nvPr/>
        </p:nvSpPr>
        <p:spPr bwMode="gray">
          <a:xfrm>
            <a:off x="5172520" y="5383794"/>
            <a:ext cx="1235309" cy="254823"/>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分析ツール</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128" name="Rectangle 6">
            <a:extLst>
              <a:ext uri="{FF2B5EF4-FFF2-40B4-BE49-F238E27FC236}">
                <a16:creationId xmlns:a16="http://schemas.microsoft.com/office/drawing/2014/main" id="{E09FC045-EABC-E944-E041-0C34726B1C37}"/>
              </a:ext>
            </a:extLst>
          </p:cNvPr>
          <p:cNvSpPr>
            <a:spLocks noChangeArrowheads="1"/>
          </p:cNvSpPr>
          <p:nvPr/>
        </p:nvSpPr>
        <p:spPr bwMode="gray">
          <a:xfrm>
            <a:off x="6334885" y="5383794"/>
            <a:ext cx="1235309" cy="254823"/>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分析ツール</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1" name="フローチャート: 磁気ディスク 60">
            <a:extLst>
              <a:ext uri="{FF2B5EF4-FFF2-40B4-BE49-F238E27FC236}">
                <a16:creationId xmlns:a16="http://schemas.microsoft.com/office/drawing/2014/main" id="{63F393EE-A832-94B0-81CD-26707E808187}"/>
              </a:ext>
            </a:extLst>
          </p:cNvPr>
          <p:cNvSpPr/>
          <p:nvPr/>
        </p:nvSpPr>
        <p:spPr>
          <a:xfrm>
            <a:off x="8299030" y="4317269"/>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62" name="フローチャート: 磁気ディスク 61">
            <a:extLst>
              <a:ext uri="{FF2B5EF4-FFF2-40B4-BE49-F238E27FC236}">
                <a16:creationId xmlns:a16="http://schemas.microsoft.com/office/drawing/2014/main" id="{F2068D6F-170C-DE81-940B-B83553459127}"/>
              </a:ext>
            </a:extLst>
          </p:cNvPr>
          <p:cNvSpPr/>
          <p:nvPr/>
        </p:nvSpPr>
        <p:spPr>
          <a:xfrm>
            <a:off x="9074586" y="4317269"/>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63" name="フローチャート: 磁気ディスク 62">
            <a:extLst>
              <a:ext uri="{FF2B5EF4-FFF2-40B4-BE49-F238E27FC236}">
                <a16:creationId xmlns:a16="http://schemas.microsoft.com/office/drawing/2014/main" id="{919EF869-51F4-F354-D692-765ED9F01D5F}"/>
              </a:ext>
            </a:extLst>
          </p:cNvPr>
          <p:cNvSpPr/>
          <p:nvPr/>
        </p:nvSpPr>
        <p:spPr>
          <a:xfrm>
            <a:off x="9850143" y="4317269"/>
            <a:ext cx="616945" cy="490567"/>
          </a:xfrm>
          <a:prstGeom prst="flowChartMagneticDisk">
            <a:avLst/>
          </a:prstGeom>
          <a:solidFill>
            <a:srgbClr val="B9B9B9"/>
          </a:solidFill>
          <a:ln w="6350" cap="flat" cmpd="sng" algn="ctr">
            <a:solidFill>
              <a:srgbClr val="FFFFFF"/>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pic>
        <p:nvPicPr>
          <p:cNvPr id="77" name="グラフィックス 76" descr="さざ波 単色塗りつぶし">
            <a:extLst>
              <a:ext uri="{FF2B5EF4-FFF2-40B4-BE49-F238E27FC236}">
                <a16:creationId xmlns:a16="http://schemas.microsoft.com/office/drawing/2014/main" id="{D3454877-198C-2E3D-C5AC-189A4C7D0CC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180934" y="5096056"/>
            <a:ext cx="426574" cy="426575"/>
          </a:xfrm>
          <a:prstGeom prst="rect">
            <a:avLst/>
          </a:prstGeom>
        </p:spPr>
      </p:pic>
      <p:cxnSp>
        <p:nvCxnSpPr>
          <p:cNvPr id="79" name="直線コネクタ 78">
            <a:extLst>
              <a:ext uri="{FF2B5EF4-FFF2-40B4-BE49-F238E27FC236}">
                <a16:creationId xmlns:a16="http://schemas.microsoft.com/office/drawing/2014/main" id="{21D8652A-666E-2656-EC4C-78BC2E1B6080}"/>
              </a:ext>
            </a:extLst>
          </p:cNvPr>
          <p:cNvCxnSpPr>
            <a:cxnSpLocks/>
            <a:stCxn id="61" idx="3"/>
            <a:endCxn id="119" idx="0"/>
          </p:cNvCxnSpPr>
          <p:nvPr/>
        </p:nvCxnSpPr>
        <p:spPr>
          <a:xfrm>
            <a:off x="8607503" y="4807836"/>
            <a:ext cx="794569" cy="129304"/>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E9C38B1-4B53-57E5-87AC-32B4BEAB898B}"/>
              </a:ext>
            </a:extLst>
          </p:cNvPr>
          <p:cNvCxnSpPr>
            <a:cxnSpLocks/>
            <a:stCxn id="62" idx="3"/>
            <a:endCxn id="119" idx="0"/>
          </p:cNvCxnSpPr>
          <p:nvPr/>
        </p:nvCxnSpPr>
        <p:spPr>
          <a:xfrm>
            <a:off x="9383059" y="4807836"/>
            <a:ext cx="19013" cy="129304"/>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B22C3B5B-3937-D70D-2D03-EEE01B83E60D}"/>
              </a:ext>
            </a:extLst>
          </p:cNvPr>
          <p:cNvCxnSpPr>
            <a:cxnSpLocks/>
            <a:stCxn id="63" idx="3"/>
            <a:endCxn id="119" idx="0"/>
          </p:cNvCxnSpPr>
          <p:nvPr/>
        </p:nvCxnSpPr>
        <p:spPr>
          <a:xfrm flipH="1">
            <a:off x="9402072" y="4807836"/>
            <a:ext cx="756544" cy="129304"/>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200790F0-7996-7F87-365B-3755C37F8B0C}"/>
              </a:ext>
            </a:extLst>
          </p:cNvPr>
          <p:cNvGrpSpPr/>
          <p:nvPr/>
        </p:nvGrpSpPr>
        <p:grpSpPr>
          <a:xfrm>
            <a:off x="9626684" y="5420218"/>
            <a:ext cx="556989" cy="553252"/>
            <a:chOff x="4940089" y="5428605"/>
            <a:chExt cx="741352" cy="736377"/>
          </a:xfrm>
        </p:grpSpPr>
        <p:pic>
          <p:nvPicPr>
            <p:cNvPr id="91" name="グラフィックス 90" descr="円グラフ 単色塗りつぶし">
              <a:extLst>
                <a:ext uri="{FF2B5EF4-FFF2-40B4-BE49-F238E27FC236}">
                  <a16:creationId xmlns:a16="http://schemas.microsoft.com/office/drawing/2014/main" id="{0AA596DB-C5C8-4EB1-8C6C-DB01F9E3668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360951" y="5529376"/>
              <a:ext cx="320490" cy="320490"/>
            </a:xfrm>
            <a:prstGeom prst="rect">
              <a:avLst/>
            </a:prstGeom>
          </p:spPr>
        </p:pic>
        <p:pic>
          <p:nvPicPr>
            <p:cNvPr id="92" name="グラフィックス 91" descr="レーダー チャート 単色塗りつぶし">
              <a:extLst>
                <a:ext uri="{FF2B5EF4-FFF2-40B4-BE49-F238E27FC236}">
                  <a16:creationId xmlns:a16="http://schemas.microsoft.com/office/drawing/2014/main" id="{5349FEEB-4F35-3617-B796-73BF0BDD79E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141896" y="5738405"/>
              <a:ext cx="426573" cy="426577"/>
            </a:xfrm>
            <a:prstGeom prst="rect">
              <a:avLst/>
            </a:prstGeom>
          </p:spPr>
        </p:pic>
        <p:pic>
          <p:nvPicPr>
            <p:cNvPr id="93" name="グラフィックス 92" descr="ガント チャート 単色塗りつぶし">
              <a:extLst>
                <a:ext uri="{FF2B5EF4-FFF2-40B4-BE49-F238E27FC236}">
                  <a16:creationId xmlns:a16="http://schemas.microsoft.com/office/drawing/2014/main" id="{70A19305-2FE6-0AD1-669F-A43132CF1C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40089" y="5428605"/>
              <a:ext cx="426576" cy="426573"/>
            </a:xfrm>
            <a:prstGeom prst="rect">
              <a:avLst/>
            </a:prstGeom>
          </p:spPr>
        </p:pic>
      </p:grpSp>
      <p:cxnSp>
        <p:nvCxnSpPr>
          <p:cNvPr id="106" name="直線コネクタ 105">
            <a:extLst>
              <a:ext uri="{FF2B5EF4-FFF2-40B4-BE49-F238E27FC236}">
                <a16:creationId xmlns:a16="http://schemas.microsoft.com/office/drawing/2014/main" id="{20B137FE-7E80-6FDB-FABC-EB75400EC918}"/>
              </a:ext>
            </a:extLst>
          </p:cNvPr>
          <p:cNvCxnSpPr>
            <a:cxnSpLocks/>
            <a:stCxn id="61" idx="4"/>
            <a:endCxn id="62" idx="2"/>
          </p:cNvCxnSpPr>
          <p:nvPr/>
        </p:nvCxnSpPr>
        <p:spPr>
          <a:xfrm>
            <a:off x="8915976" y="4562552"/>
            <a:ext cx="158611"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8926245D-C04A-EC09-1A1F-FDDC03E4C73F}"/>
              </a:ext>
            </a:extLst>
          </p:cNvPr>
          <p:cNvCxnSpPr>
            <a:cxnSpLocks/>
            <a:stCxn id="62" idx="4"/>
            <a:endCxn id="63" idx="2"/>
          </p:cNvCxnSpPr>
          <p:nvPr/>
        </p:nvCxnSpPr>
        <p:spPr>
          <a:xfrm>
            <a:off x="9691532" y="4562552"/>
            <a:ext cx="158612" cy="0"/>
          </a:xfrm>
          <a:prstGeom prst="line">
            <a:avLst/>
          </a:prstGeom>
          <a:ln w="6350" cap="flat" cmpd="sng" algn="ctr">
            <a:solidFill>
              <a:schemeClr val="tx1"/>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9" name="Rectangle 6">
            <a:extLst>
              <a:ext uri="{FF2B5EF4-FFF2-40B4-BE49-F238E27FC236}">
                <a16:creationId xmlns:a16="http://schemas.microsoft.com/office/drawing/2014/main" id="{92B8F6D1-3747-1660-BA99-BA4D56AB427C}"/>
              </a:ext>
            </a:extLst>
          </p:cNvPr>
          <p:cNvSpPr>
            <a:spLocks noChangeArrowheads="1"/>
          </p:cNvSpPr>
          <p:nvPr/>
        </p:nvSpPr>
        <p:spPr bwMode="gray">
          <a:xfrm>
            <a:off x="7852470" y="4937140"/>
            <a:ext cx="3099204"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統合データプラットフォーム </a:t>
            </a:r>
            <a:r>
              <a:rPr kumimoji="0" lang="en-US" altLang="ja-JP" sz="1050">
                <a:solidFill>
                  <a:prstClr val="black"/>
                </a:solidFill>
                <a:latin typeface="Calibri"/>
                <a:ea typeface="Yu Gothic UI"/>
                <a:cs typeface="Arial" charset="0"/>
                <a:sym typeface="+mn-lt"/>
              </a:rPr>
              <a:t>(Data Lake , DWH)</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129" name="Rectangle 6">
            <a:extLst>
              <a:ext uri="{FF2B5EF4-FFF2-40B4-BE49-F238E27FC236}">
                <a16:creationId xmlns:a16="http://schemas.microsoft.com/office/drawing/2014/main" id="{D17B9FBA-3EF4-6BEF-8493-2173E647BBA8}"/>
              </a:ext>
            </a:extLst>
          </p:cNvPr>
          <p:cNvSpPr>
            <a:spLocks noChangeArrowheads="1"/>
          </p:cNvSpPr>
          <p:nvPr/>
        </p:nvSpPr>
        <p:spPr bwMode="gray">
          <a:xfrm>
            <a:off x="9530185" y="5258257"/>
            <a:ext cx="1235309" cy="254823"/>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分析ツール</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27" name="Rectangle 6">
            <a:extLst>
              <a:ext uri="{FF2B5EF4-FFF2-40B4-BE49-F238E27FC236}">
                <a16:creationId xmlns:a16="http://schemas.microsoft.com/office/drawing/2014/main" id="{3961DA64-A761-EFCE-347F-3A1E0C180FD7}"/>
              </a:ext>
            </a:extLst>
          </p:cNvPr>
          <p:cNvSpPr>
            <a:spLocks noChangeArrowheads="1"/>
          </p:cNvSpPr>
          <p:nvPr/>
        </p:nvSpPr>
        <p:spPr bwMode="gray">
          <a:xfrm>
            <a:off x="8111926" y="5213651"/>
            <a:ext cx="1235309" cy="30942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rPr>
              <a:t>AI</a:t>
            </a: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（人工知能）</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cxnSp>
        <p:nvCxnSpPr>
          <p:cNvPr id="143" name="コネクタ: カギ線 142">
            <a:extLst>
              <a:ext uri="{FF2B5EF4-FFF2-40B4-BE49-F238E27FC236}">
                <a16:creationId xmlns:a16="http://schemas.microsoft.com/office/drawing/2014/main" id="{B8124D41-B24A-AD33-5FE6-FD57A01DE90F}"/>
              </a:ext>
            </a:extLst>
          </p:cNvPr>
          <p:cNvCxnSpPr>
            <a:cxnSpLocks/>
          </p:cNvCxnSpPr>
          <p:nvPr/>
        </p:nvCxnSpPr>
        <p:spPr>
          <a:xfrm rot="16200000" flipH="1">
            <a:off x="4303400" y="3810574"/>
            <a:ext cx="90268" cy="3690109"/>
          </a:xfrm>
          <a:prstGeom prst="bentConnector3">
            <a:avLst>
              <a:gd name="adj1" fmla="val 628623"/>
            </a:avLst>
          </a:prstGeom>
          <a:ln w="28575" cap="flat" cmpd="sng" algn="ctr">
            <a:solidFill>
              <a:schemeClr val="accent1"/>
            </a:solidFill>
            <a:prstDash val="solid"/>
            <a:miter lim="800000"/>
            <a:headEnd type="none" w="med" len="med"/>
            <a:tailEnd type="arrow"/>
          </a:ln>
        </p:spPr>
        <p:style>
          <a:lnRef idx="1">
            <a:schemeClr val="accent1"/>
          </a:lnRef>
          <a:fillRef idx="0">
            <a:schemeClr val="accent1"/>
          </a:fillRef>
          <a:effectRef idx="0">
            <a:schemeClr val="accent1"/>
          </a:effectRef>
          <a:fontRef idx="minor">
            <a:schemeClr val="tx1"/>
          </a:fontRef>
        </p:style>
      </p:cxnSp>
      <p:pic>
        <p:nvPicPr>
          <p:cNvPr id="24" name="グラフィックス 23" descr="歯車 単色塗りつぶし">
            <a:extLst>
              <a:ext uri="{FF2B5EF4-FFF2-40B4-BE49-F238E27FC236}">
                <a16:creationId xmlns:a16="http://schemas.microsoft.com/office/drawing/2014/main" id="{71C67307-4231-C1AA-0072-BF3B63858FC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8602209" y="5439740"/>
            <a:ext cx="387795" cy="387795"/>
          </a:xfrm>
          <a:prstGeom prst="rect">
            <a:avLst/>
          </a:prstGeom>
        </p:spPr>
      </p:pic>
      <p:pic>
        <p:nvPicPr>
          <p:cNvPr id="26" name="グラフィックス 25" descr="人工知能 枠線">
            <a:extLst>
              <a:ext uri="{FF2B5EF4-FFF2-40B4-BE49-F238E27FC236}">
                <a16:creationId xmlns:a16="http://schemas.microsoft.com/office/drawing/2014/main" id="{4FFCC90B-75EB-0F08-D9A9-4F51ABBB4CE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8889318" y="5427000"/>
            <a:ext cx="387795" cy="387795"/>
          </a:xfrm>
          <a:prstGeom prst="rect">
            <a:avLst/>
          </a:prstGeom>
        </p:spPr>
      </p:pic>
      <p:sp>
        <p:nvSpPr>
          <p:cNvPr id="34" name="Rectangle 6">
            <a:extLst>
              <a:ext uri="{FF2B5EF4-FFF2-40B4-BE49-F238E27FC236}">
                <a16:creationId xmlns:a16="http://schemas.microsoft.com/office/drawing/2014/main" id="{CE584187-F931-AC56-1E19-D4D171588C64}"/>
              </a:ext>
            </a:extLst>
          </p:cNvPr>
          <p:cNvSpPr>
            <a:spLocks noChangeArrowheads="1"/>
          </p:cNvSpPr>
          <p:nvPr/>
        </p:nvSpPr>
        <p:spPr bwMode="gray">
          <a:xfrm>
            <a:off x="5104181"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35" name="Rectangle 6">
            <a:extLst>
              <a:ext uri="{FF2B5EF4-FFF2-40B4-BE49-F238E27FC236}">
                <a16:creationId xmlns:a16="http://schemas.microsoft.com/office/drawing/2014/main" id="{F58ECC2B-D198-6E7A-D0B2-9594FD5CB44C}"/>
              </a:ext>
            </a:extLst>
          </p:cNvPr>
          <p:cNvSpPr>
            <a:spLocks noChangeArrowheads="1"/>
          </p:cNvSpPr>
          <p:nvPr/>
        </p:nvSpPr>
        <p:spPr bwMode="gray">
          <a:xfrm>
            <a:off x="5879737"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59" name="Rectangle 6">
            <a:extLst>
              <a:ext uri="{FF2B5EF4-FFF2-40B4-BE49-F238E27FC236}">
                <a16:creationId xmlns:a16="http://schemas.microsoft.com/office/drawing/2014/main" id="{A106E3D4-5968-A7DE-7C5E-75AAC38C4AB5}"/>
              </a:ext>
            </a:extLst>
          </p:cNvPr>
          <p:cNvSpPr>
            <a:spLocks noChangeArrowheads="1"/>
          </p:cNvSpPr>
          <p:nvPr/>
        </p:nvSpPr>
        <p:spPr bwMode="gray">
          <a:xfrm>
            <a:off x="6655294"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4" name="Rectangle 6">
            <a:extLst>
              <a:ext uri="{FF2B5EF4-FFF2-40B4-BE49-F238E27FC236}">
                <a16:creationId xmlns:a16="http://schemas.microsoft.com/office/drawing/2014/main" id="{8EEFDF46-61E9-05EF-A56D-89EB19B756F5}"/>
              </a:ext>
            </a:extLst>
          </p:cNvPr>
          <p:cNvSpPr>
            <a:spLocks noChangeArrowheads="1"/>
          </p:cNvSpPr>
          <p:nvPr/>
        </p:nvSpPr>
        <p:spPr bwMode="gray">
          <a:xfrm>
            <a:off x="8319363"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5" name="Rectangle 6">
            <a:extLst>
              <a:ext uri="{FF2B5EF4-FFF2-40B4-BE49-F238E27FC236}">
                <a16:creationId xmlns:a16="http://schemas.microsoft.com/office/drawing/2014/main" id="{0E488700-5825-2E54-BFF2-5F18405B483C}"/>
              </a:ext>
            </a:extLst>
          </p:cNvPr>
          <p:cNvSpPr>
            <a:spLocks noChangeArrowheads="1"/>
          </p:cNvSpPr>
          <p:nvPr/>
        </p:nvSpPr>
        <p:spPr bwMode="gray">
          <a:xfrm>
            <a:off x="9094919"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6" name="Rectangle 6">
            <a:extLst>
              <a:ext uri="{FF2B5EF4-FFF2-40B4-BE49-F238E27FC236}">
                <a16:creationId xmlns:a16="http://schemas.microsoft.com/office/drawing/2014/main" id="{4CF7125D-E37D-F9BF-F4BE-448ED3C7A892}"/>
              </a:ext>
            </a:extLst>
          </p:cNvPr>
          <p:cNvSpPr>
            <a:spLocks noChangeArrowheads="1"/>
          </p:cNvSpPr>
          <p:nvPr/>
        </p:nvSpPr>
        <p:spPr bwMode="gray">
          <a:xfrm>
            <a:off x="9870476" y="4483566"/>
            <a:ext cx="576280"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a:solidFill>
                  <a:prstClr val="black"/>
                </a:solidFill>
                <a:latin typeface="Calibri"/>
                <a:ea typeface="Yu Gothic UI"/>
                <a:cs typeface="Arial" charset="0"/>
                <a:sym typeface="+mn-lt"/>
              </a:rPr>
              <a:t>データ</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7" name="Rectangle 6">
            <a:extLst>
              <a:ext uri="{FF2B5EF4-FFF2-40B4-BE49-F238E27FC236}">
                <a16:creationId xmlns:a16="http://schemas.microsoft.com/office/drawing/2014/main" id="{C041C1A5-345C-C19F-DBA9-373557ABD131}"/>
              </a:ext>
            </a:extLst>
          </p:cNvPr>
          <p:cNvSpPr>
            <a:spLocks noChangeArrowheads="1"/>
          </p:cNvSpPr>
          <p:nvPr/>
        </p:nvSpPr>
        <p:spPr bwMode="gray">
          <a:xfrm>
            <a:off x="1765040" y="4493133"/>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8" name="Rectangle 6">
            <a:extLst>
              <a:ext uri="{FF2B5EF4-FFF2-40B4-BE49-F238E27FC236}">
                <a16:creationId xmlns:a16="http://schemas.microsoft.com/office/drawing/2014/main" id="{B8279536-8011-903E-1397-8FCD461C0743}"/>
              </a:ext>
            </a:extLst>
          </p:cNvPr>
          <p:cNvSpPr>
            <a:spLocks noChangeArrowheads="1"/>
          </p:cNvSpPr>
          <p:nvPr/>
        </p:nvSpPr>
        <p:spPr bwMode="gray">
          <a:xfrm>
            <a:off x="2276286" y="4493133"/>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69" name="Rectangle 6">
            <a:extLst>
              <a:ext uri="{FF2B5EF4-FFF2-40B4-BE49-F238E27FC236}">
                <a16:creationId xmlns:a16="http://schemas.microsoft.com/office/drawing/2014/main" id="{98142BF9-043E-2746-F503-AB267D09EDFC}"/>
              </a:ext>
            </a:extLst>
          </p:cNvPr>
          <p:cNvSpPr>
            <a:spLocks noChangeArrowheads="1"/>
          </p:cNvSpPr>
          <p:nvPr/>
        </p:nvSpPr>
        <p:spPr bwMode="gray">
          <a:xfrm>
            <a:off x="2770198" y="4493133"/>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0" name="Rectangle 6">
            <a:extLst>
              <a:ext uri="{FF2B5EF4-FFF2-40B4-BE49-F238E27FC236}">
                <a16:creationId xmlns:a16="http://schemas.microsoft.com/office/drawing/2014/main" id="{547BDA3A-987D-55D0-F475-705681AFB969}"/>
              </a:ext>
            </a:extLst>
          </p:cNvPr>
          <p:cNvSpPr>
            <a:spLocks noChangeArrowheads="1"/>
          </p:cNvSpPr>
          <p:nvPr/>
        </p:nvSpPr>
        <p:spPr bwMode="gray">
          <a:xfrm>
            <a:off x="3289648" y="4493133"/>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1" name="Rectangle 6">
            <a:extLst>
              <a:ext uri="{FF2B5EF4-FFF2-40B4-BE49-F238E27FC236}">
                <a16:creationId xmlns:a16="http://schemas.microsoft.com/office/drawing/2014/main" id="{CC57831D-A58A-46D9-B1B0-43CDE192D65D}"/>
              </a:ext>
            </a:extLst>
          </p:cNvPr>
          <p:cNvSpPr>
            <a:spLocks noChangeArrowheads="1"/>
          </p:cNvSpPr>
          <p:nvPr/>
        </p:nvSpPr>
        <p:spPr bwMode="gray">
          <a:xfrm>
            <a:off x="1765040" y="4913632"/>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2" name="Rectangle 6">
            <a:extLst>
              <a:ext uri="{FF2B5EF4-FFF2-40B4-BE49-F238E27FC236}">
                <a16:creationId xmlns:a16="http://schemas.microsoft.com/office/drawing/2014/main" id="{6CAD9AFC-B27B-3CC9-BE27-E74876BF1682}"/>
              </a:ext>
            </a:extLst>
          </p:cNvPr>
          <p:cNvSpPr>
            <a:spLocks noChangeArrowheads="1"/>
          </p:cNvSpPr>
          <p:nvPr/>
        </p:nvSpPr>
        <p:spPr bwMode="gray">
          <a:xfrm>
            <a:off x="2276286" y="4913632"/>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3" name="Rectangle 6">
            <a:extLst>
              <a:ext uri="{FF2B5EF4-FFF2-40B4-BE49-F238E27FC236}">
                <a16:creationId xmlns:a16="http://schemas.microsoft.com/office/drawing/2014/main" id="{C669A76B-FF69-A845-2210-7358BC314691}"/>
              </a:ext>
            </a:extLst>
          </p:cNvPr>
          <p:cNvSpPr>
            <a:spLocks noChangeArrowheads="1"/>
          </p:cNvSpPr>
          <p:nvPr/>
        </p:nvSpPr>
        <p:spPr bwMode="gray">
          <a:xfrm>
            <a:off x="2770198" y="4913632"/>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4" name="Rectangle 6">
            <a:extLst>
              <a:ext uri="{FF2B5EF4-FFF2-40B4-BE49-F238E27FC236}">
                <a16:creationId xmlns:a16="http://schemas.microsoft.com/office/drawing/2014/main" id="{D28F9863-7697-26B8-0F0F-E2D5209C202B}"/>
              </a:ext>
            </a:extLst>
          </p:cNvPr>
          <p:cNvSpPr>
            <a:spLocks noChangeArrowheads="1"/>
          </p:cNvSpPr>
          <p:nvPr/>
        </p:nvSpPr>
        <p:spPr bwMode="gray">
          <a:xfrm>
            <a:off x="3289648" y="4913632"/>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5" name="Rectangle 6">
            <a:extLst>
              <a:ext uri="{FF2B5EF4-FFF2-40B4-BE49-F238E27FC236}">
                <a16:creationId xmlns:a16="http://schemas.microsoft.com/office/drawing/2014/main" id="{E607BA5A-6A6E-5D7A-E8D7-8962381F0ECB}"/>
              </a:ext>
            </a:extLst>
          </p:cNvPr>
          <p:cNvSpPr>
            <a:spLocks noChangeArrowheads="1"/>
          </p:cNvSpPr>
          <p:nvPr/>
        </p:nvSpPr>
        <p:spPr bwMode="gray">
          <a:xfrm>
            <a:off x="1765040" y="5334131"/>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6" name="Rectangle 6">
            <a:extLst>
              <a:ext uri="{FF2B5EF4-FFF2-40B4-BE49-F238E27FC236}">
                <a16:creationId xmlns:a16="http://schemas.microsoft.com/office/drawing/2014/main" id="{36B9CE89-8BD4-88A5-2870-665349E55AD8}"/>
              </a:ext>
            </a:extLst>
          </p:cNvPr>
          <p:cNvSpPr>
            <a:spLocks noChangeArrowheads="1"/>
          </p:cNvSpPr>
          <p:nvPr/>
        </p:nvSpPr>
        <p:spPr bwMode="gray">
          <a:xfrm>
            <a:off x="2276286" y="5334131"/>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78" name="Rectangle 6">
            <a:extLst>
              <a:ext uri="{FF2B5EF4-FFF2-40B4-BE49-F238E27FC236}">
                <a16:creationId xmlns:a16="http://schemas.microsoft.com/office/drawing/2014/main" id="{5714A6E8-2AA4-B956-8046-771CDAD5871D}"/>
              </a:ext>
            </a:extLst>
          </p:cNvPr>
          <p:cNvSpPr>
            <a:spLocks noChangeArrowheads="1"/>
          </p:cNvSpPr>
          <p:nvPr/>
        </p:nvSpPr>
        <p:spPr bwMode="gray">
          <a:xfrm>
            <a:off x="2770198" y="5334131"/>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80" name="Rectangle 6">
            <a:extLst>
              <a:ext uri="{FF2B5EF4-FFF2-40B4-BE49-F238E27FC236}">
                <a16:creationId xmlns:a16="http://schemas.microsoft.com/office/drawing/2014/main" id="{F6947214-14FC-A35D-49C7-F565C0FF4102}"/>
              </a:ext>
            </a:extLst>
          </p:cNvPr>
          <p:cNvSpPr>
            <a:spLocks noChangeArrowheads="1"/>
          </p:cNvSpPr>
          <p:nvPr/>
        </p:nvSpPr>
        <p:spPr bwMode="gray">
          <a:xfrm>
            <a:off x="3289648" y="5334131"/>
            <a:ext cx="454387" cy="214218"/>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900">
                <a:solidFill>
                  <a:prstClr val="black"/>
                </a:solidFill>
                <a:latin typeface="Calibri"/>
                <a:ea typeface="Yu Gothic UI"/>
                <a:cs typeface="Arial" charset="0"/>
                <a:sym typeface="+mn-lt"/>
              </a:rPr>
              <a:t>データ</a:t>
            </a:r>
            <a:endParaRPr kumimoji="0" lang="en-US" altLang="ja-JP" sz="9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cxnSp>
        <p:nvCxnSpPr>
          <p:cNvPr id="29" name="コネクタ: カギ線 28">
            <a:extLst>
              <a:ext uri="{FF2B5EF4-FFF2-40B4-BE49-F238E27FC236}">
                <a16:creationId xmlns:a16="http://schemas.microsoft.com/office/drawing/2014/main" id="{1CAA680A-CB4F-0B55-C344-5161C541DF0C}"/>
              </a:ext>
            </a:extLst>
          </p:cNvPr>
          <p:cNvCxnSpPr>
            <a:cxnSpLocks/>
          </p:cNvCxnSpPr>
          <p:nvPr/>
        </p:nvCxnSpPr>
        <p:spPr>
          <a:xfrm flipV="1">
            <a:off x="6169762" y="5728554"/>
            <a:ext cx="3223091" cy="454963"/>
          </a:xfrm>
          <a:prstGeom prst="bentConnector3">
            <a:avLst>
              <a:gd name="adj1" fmla="val 99999"/>
            </a:avLst>
          </a:prstGeom>
          <a:ln w="28575" cap="flat" cmpd="sng" algn="ctr">
            <a:solidFill>
              <a:srgbClr val="A7A8AA"/>
            </a:solidFill>
            <a:prstDash val="dash"/>
            <a:miter lim="800000"/>
            <a:headEnd type="none" w="med" len="med"/>
            <a:tailEnd type="arrow"/>
          </a:ln>
        </p:spPr>
        <p:style>
          <a:lnRef idx="1">
            <a:schemeClr val="accent1"/>
          </a:lnRef>
          <a:fillRef idx="0">
            <a:schemeClr val="accent1"/>
          </a:fillRef>
          <a:effectRef idx="0">
            <a:schemeClr val="accent1"/>
          </a:effectRef>
          <a:fontRef idx="minor">
            <a:schemeClr val="tx1"/>
          </a:fontRef>
        </p:style>
      </p:cxnSp>
      <p:sp>
        <p:nvSpPr>
          <p:cNvPr id="32" name="Rectangle 6">
            <a:extLst>
              <a:ext uri="{FF2B5EF4-FFF2-40B4-BE49-F238E27FC236}">
                <a16:creationId xmlns:a16="http://schemas.microsoft.com/office/drawing/2014/main" id="{1FFFFD33-E50D-0F20-D15D-AB4D8E2A7D63}"/>
              </a:ext>
            </a:extLst>
          </p:cNvPr>
          <p:cNvSpPr>
            <a:spLocks noChangeArrowheads="1"/>
          </p:cNvSpPr>
          <p:nvPr/>
        </p:nvSpPr>
        <p:spPr bwMode="gray">
          <a:xfrm>
            <a:off x="10689611" y="5575859"/>
            <a:ext cx="1152766" cy="368288"/>
          </a:xfrm>
          <a:prstGeom prst="rect">
            <a:avLst/>
          </a:prstGeom>
          <a:noFill/>
          <a:ln w="12700" algn="ctr">
            <a:noFill/>
            <a:miter lim="800000"/>
            <a:headEnd/>
            <a:tailEnd/>
          </a:ln>
        </p:spPr>
        <p:txBody>
          <a:bodyPr wrap="square" lIns="72000" tIns="72000" rIns="72000" bIns="72000">
            <a:spAutoFit/>
          </a:bodyPr>
          <a:lstStyle/>
          <a:p>
            <a:pPr marL="0" marR="0" lvl="0" indent="0" defTabSz="762000" rtl="0" eaLnBrk="0" fontAlgn="base" latinLnBrk="0" hangingPunct="0">
              <a:lnSpc>
                <a:spcPct val="106000"/>
              </a:lnSpc>
              <a:spcBef>
                <a:spcPct val="0"/>
              </a:spcBef>
              <a:spcAft>
                <a:spcPct val="0"/>
              </a:spcAft>
              <a:buClrTx/>
              <a:buSzTx/>
              <a:buFontTx/>
              <a:buNone/>
              <a:tabLst/>
              <a:defRPr/>
            </a:pPr>
            <a:r>
              <a:rPr kumimoji="0" lang="en-US" altLang="ja-JP" sz="700" i="0" u="none" strike="noStrike" kern="1200" cap="none" spc="0" normalizeH="0" baseline="0" noProof="0">
                <a:ln>
                  <a:noFill/>
                </a:ln>
                <a:solidFill>
                  <a:prstClr val="black"/>
                </a:solidFill>
                <a:effectLst/>
                <a:uLnTx/>
                <a:uFillTx/>
                <a:latin typeface="Calibri"/>
                <a:ea typeface="Yu Gothic UI"/>
                <a:cs typeface="Arial" charset="0"/>
                <a:sym typeface="+mn-lt"/>
              </a:rPr>
              <a:t>※</a:t>
            </a:r>
            <a:r>
              <a:rPr kumimoji="0" lang="ja-JP" altLang="en-US" sz="700" i="0" u="none" strike="noStrike" kern="1200" cap="none" spc="0" normalizeH="0" baseline="0" noProof="0">
                <a:ln>
                  <a:noFill/>
                </a:ln>
                <a:solidFill>
                  <a:prstClr val="black"/>
                </a:solidFill>
                <a:effectLst/>
                <a:uLnTx/>
                <a:uFillTx/>
                <a:latin typeface="Calibri"/>
                <a:ea typeface="Yu Gothic UI"/>
                <a:cs typeface="Arial" charset="0"/>
                <a:sym typeface="+mn-lt"/>
              </a:rPr>
              <a:t>当社におけるデータ利活用プラットフォームは未確定</a:t>
            </a:r>
            <a:endParaRPr kumimoji="0" lang="en-US" altLang="ja-JP" sz="70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25" name="テキスト ボックス 24">
            <a:extLst>
              <a:ext uri="{FF2B5EF4-FFF2-40B4-BE49-F238E27FC236}">
                <a16:creationId xmlns:a16="http://schemas.microsoft.com/office/drawing/2014/main" id="{60BF6A1B-A3E9-0C37-2062-254026A22944}"/>
              </a:ext>
            </a:extLst>
          </p:cNvPr>
          <p:cNvSpPr txBox="1"/>
          <p:nvPr/>
        </p:nvSpPr>
        <p:spPr bwMode="gray">
          <a:xfrm>
            <a:off x="4054033" y="6254725"/>
            <a:ext cx="589001" cy="255053"/>
          </a:xfrm>
          <a:prstGeom prst="rect">
            <a:avLst/>
          </a:prstGeom>
          <a:noFill/>
          <a:ln w="12700" algn="ctr">
            <a:noFill/>
            <a:miter lim="800000"/>
            <a:headEnd/>
            <a:tailEnd/>
          </a:ln>
        </p:spPr>
        <p:txBody>
          <a:bodyPr rot="0" spcFirstLastPara="0" vertOverflow="overflow" horzOverflow="overflow" vert="horz" wrap="square" lIns="36000" tIns="36000" rIns="36000" bIns="0" numCol="1" spcCol="0" rtlCol="0" fromWordArt="0" anchor="t" anchorCtr="0" forceAA="0" compatLnSpc="1">
            <a:prstTxWarp prst="textNoShape">
              <a:avLst/>
            </a:prstTxWarp>
            <a:noAutofit/>
          </a:bodyPr>
          <a:lstStyle>
            <a:defPPr>
              <a:defRPr lang="en-US"/>
            </a:defPPr>
            <a:lvl1pPr marL="90488" marR="0" indent="-90488" defTabSz="990564" eaLnBrk="1" fontAlgn="auto" latinLnBrk="0" hangingPunct="1">
              <a:lnSpc>
                <a:spcPct val="100000"/>
              </a:lnSpc>
              <a:spcBef>
                <a:spcPts val="0"/>
              </a:spcBef>
              <a:spcAft>
                <a:spcPts val="0"/>
              </a:spcAft>
              <a:buClrTx/>
              <a:buSzPct val="100000"/>
              <a:buFont typeface="Arial" panose="020B0604020202020204" pitchFamily="34" charset="0"/>
              <a:buChar char="•"/>
              <a:tabLst/>
              <a:defRPr kumimoji="1" sz="1400">
                <a:latin typeface="+mn-lt"/>
                <a:cs typeface="+mn-cs"/>
              </a:defRPr>
            </a:lvl1pPr>
          </a:lstStyle>
          <a:p>
            <a:pPr marL="0" indent="0">
              <a:buNone/>
              <a:defRPr/>
            </a:pPr>
            <a:r>
              <a:rPr lang="ja-JP" altLang="en-US" sz="1200" b="1">
                <a:solidFill>
                  <a:schemeClr val="accent1"/>
                </a:solidFill>
                <a:latin typeface="Yu Gothic UI" panose="020B0500000000000000" pitchFamily="50" charset="-128"/>
                <a:ea typeface="Yu Gothic UI" panose="020B0500000000000000" pitchFamily="50" charset="-128"/>
              </a:rPr>
              <a:t>本更改</a:t>
            </a:r>
            <a:endParaRPr lang="en-US" altLang="ja-JP" sz="1200" b="1">
              <a:solidFill>
                <a:schemeClr val="accent1"/>
              </a:solidFill>
              <a:latin typeface="Yu Gothic UI" panose="020B0500000000000000" pitchFamily="50" charset="-128"/>
              <a:ea typeface="Yu Gothic UI" panose="020B0500000000000000" pitchFamily="50" charset="-128"/>
            </a:endParaRPr>
          </a:p>
        </p:txBody>
      </p:sp>
      <p:sp>
        <p:nvSpPr>
          <p:cNvPr id="30" name="テキスト ボックス 29">
            <a:extLst>
              <a:ext uri="{FF2B5EF4-FFF2-40B4-BE49-F238E27FC236}">
                <a16:creationId xmlns:a16="http://schemas.microsoft.com/office/drawing/2014/main" id="{B7631E58-4C67-E8C6-D6C8-CEDCB87E2400}"/>
              </a:ext>
            </a:extLst>
          </p:cNvPr>
          <p:cNvSpPr txBox="1"/>
          <p:nvPr/>
        </p:nvSpPr>
        <p:spPr bwMode="gray">
          <a:xfrm>
            <a:off x="7004255" y="6254725"/>
            <a:ext cx="1689156" cy="255053"/>
          </a:xfrm>
          <a:prstGeom prst="rect">
            <a:avLst/>
          </a:prstGeom>
          <a:noFill/>
          <a:ln w="12700" algn="ctr">
            <a:noFill/>
            <a:miter lim="800000"/>
            <a:headEnd/>
            <a:tailEnd/>
          </a:ln>
        </p:spPr>
        <p:txBody>
          <a:bodyPr rot="0" spcFirstLastPara="0" vertOverflow="overflow" horzOverflow="overflow" vert="horz" wrap="square" lIns="36000" tIns="36000" rIns="36000" bIns="0" numCol="1" spcCol="0" rtlCol="0" fromWordArt="0" anchor="t" anchorCtr="0" forceAA="0" compatLnSpc="1">
            <a:prstTxWarp prst="textNoShape">
              <a:avLst/>
            </a:prstTxWarp>
            <a:noAutofit/>
          </a:bodyPr>
          <a:lstStyle>
            <a:defPPr>
              <a:defRPr lang="en-US"/>
            </a:defPPr>
            <a:lvl1pPr marL="90488" marR="0" indent="-90488" defTabSz="990564" eaLnBrk="1" fontAlgn="auto" latinLnBrk="0" hangingPunct="1">
              <a:lnSpc>
                <a:spcPct val="100000"/>
              </a:lnSpc>
              <a:spcBef>
                <a:spcPts val="0"/>
              </a:spcBef>
              <a:spcAft>
                <a:spcPts val="0"/>
              </a:spcAft>
              <a:buClrTx/>
              <a:buSzPct val="100000"/>
              <a:buFont typeface="Arial" panose="020B0604020202020204" pitchFamily="34" charset="0"/>
              <a:buChar char="•"/>
              <a:tabLst/>
              <a:defRPr kumimoji="1" sz="1400">
                <a:latin typeface="+mn-lt"/>
                <a:cs typeface="+mn-cs"/>
              </a:defRPr>
            </a:lvl1pPr>
          </a:lstStyle>
          <a:p>
            <a:pPr marL="0" indent="0">
              <a:buNone/>
              <a:defRPr/>
            </a:pPr>
            <a:r>
              <a:rPr lang="ja-JP" altLang="en-US" sz="1200" b="1">
                <a:solidFill>
                  <a:schemeClr val="tx1">
                    <a:lumMod val="50000"/>
                    <a:lumOff val="50000"/>
                  </a:schemeClr>
                </a:solidFill>
                <a:latin typeface="Yu Gothic UI" panose="020B0500000000000000" pitchFamily="50" charset="-128"/>
                <a:ea typeface="Yu Gothic UI" panose="020B0500000000000000" pitchFamily="50" charset="-128"/>
              </a:rPr>
              <a:t>次回以降のシステム更改</a:t>
            </a:r>
            <a:endParaRPr lang="en-US" altLang="ja-JP" sz="1200" b="1">
              <a:solidFill>
                <a:schemeClr val="tx1">
                  <a:lumMod val="50000"/>
                  <a:lumOff val="50000"/>
                </a:schemeClr>
              </a:solidFill>
              <a:latin typeface="Yu Gothic UI" panose="020B0500000000000000" pitchFamily="50" charset="-128"/>
              <a:ea typeface="Yu Gothic UI" panose="020B0500000000000000" pitchFamily="50" charset="-128"/>
            </a:endParaRPr>
          </a:p>
        </p:txBody>
      </p:sp>
      <p:sp>
        <p:nvSpPr>
          <p:cNvPr id="33" name="コンテンツ プレースホルダー 2">
            <a:extLst>
              <a:ext uri="{FF2B5EF4-FFF2-40B4-BE49-F238E27FC236}">
                <a16:creationId xmlns:a16="http://schemas.microsoft.com/office/drawing/2014/main" id="{7EF6A114-6C21-9564-E387-74BD9CD740F2}"/>
              </a:ext>
            </a:extLst>
          </p:cNvPr>
          <p:cNvSpPr>
            <a:spLocks noGrp="1"/>
          </p:cNvSpPr>
          <p:nvPr>
            <p:ph sz="quarter" idx="10"/>
          </p:nvPr>
        </p:nvSpPr>
        <p:spPr>
          <a:xfrm>
            <a:off x="414338" y="857251"/>
            <a:ext cx="11550650" cy="1288420"/>
          </a:xfrm>
        </p:spPr>
        <p:txBody>
          <a:bodyPr/>
          <a:lstStyle/>
          <a:p>
            <a:pPr marL="0" indent="0">
              <a:buNone/>
            </a:pPr>
            <a:r>
              <a:rPr kumimoji="1" lang="ja-JP" altLang="en-US"/>
              <a:t>本更改においては、データ管理状況の移行ステップとして、データを十分に利活用でき、かつその資産価値を最大化することができる状態である、</a:t>
            </a:r>
            <a:r>
              <a:rPr kumimoji="1" lang="en-US" altLang="ja-JP"/>
              <a:t>『</a:t>
            </a:r>
            <a:r>
              <a:rPr kumimoji="1" lang="ja-JP" altLang="en-US"/>
              <a:t>利活用途上期</a:t>
            </a:r>
            <a:r>
              <a:rPr kumimoji="1" lang="en-US" altLang="ja-JP"/>
              <a:t>』</a:t>
            </a:r>
            <a:r>
              <a:rPr kumimoji="1" lang="ja-JP" altLang="en-US"/>
              <a:t>への移行を目的とする。</a:t>
            </a:r>
          </a:p>
          <a:p>
            <a:pPr marL="0" indent="0">
              <a:buNone/>
            </a:pPr>
            <a:endParaRPr kumimoji="1" lang="ja-JP" altLang="en-US"/>
          </a:p>
        </p:txBody>
      </p:sp>
      <p:sp>
        <p:nvSpPr>
          <p:cNvPr id="3" name="正方形/長方形 2">
            <a:extLst>
              <a:ext uri="{FF2B5EF4-FFF2-40B4-BE49-F238E27FC236}">
                <a16:creationId xmlns:a16="http://schemas.microsoft.com/office/drawing/2014/main" id="{C2776C4B-20C0-5C2D-29E6-F9D2F990983A}"/>
              </a:ext>
            </a:extLst>
          </p:cNvPr>
          <p:cNvSpPr/>
          <p:nvPr/>
        </p:nvSpPr>
        <p:spPr>
          <a:xfrm>
            <a:off x="8194362" y="4921784"/>
            <a:ext cx="2476072" cy="1053116"/>
          </a:xfrm>
          <a:prstGeom prst="rect">
            <a:avLst/>
          </a:prstGeom>
          <a:solidFill>
            <a:srgbClr val="D7E0E5">
              <a:alpha val="50196"/>
            </a:srgbClr>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39" name="Rectangle 6">
            <a:extLst>
              <a:ext uri="{FF2B5EF4-FFF2-40B4-BE49-F238E27FC236}">
                <a16:creationId xmlns:a16="http://schemas.microsoft.com/office/drawing/2014/main" id="{B7150956-19D5-AE85-D119-9CBBE3572639}"/>
              </a:ext>
            </a:extLst>
          </p:cNvPr>
          <p:cNvSpPr>
            <a:spLocks noChangeArrowheads="1"/>
          </p:cNvSpPr>
          <p:nvPr/>
        </p:nvSpPr>
        <p:spPr bwMode="gray">
          <a:xfrm>
            <a:off x="7643911" y="4104304"/>
            <a:ext cx="1235309"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例</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40" name="Rectangle 6">
            <a:extLst>
              <a:ext uri="{FF2B5EF4-FFF2-40B4-BE49-F238E27FC236}">
                <a16:creationId xmlns:a16="http://schemas.microsoft.com/office/drawing/2014/main" id="{4481EE34-AF41-372B-41DA-BEAEBEC0F953}"/>
              </a:ext>
            </a:extLst>
          </p:cNvPr>
          <p:cNvSpPr>
            <a:spLocks noChangeArrowheads="1"/>
          </p:cNvSpPr>
          <p:nvPr/>
        </p:nvSpPr>
        <p:spPr bwMode="gray">
          <a:xfrm>
            <a:off x="4327056" y="4148655"/>
            <a:ext cx="1235309"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例</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
        <p:nvSpPr>
          <p:cNvPr id="41" name="Rectangle 6">
            <a:extLst>
              <a:ext uri="{FF2B5EF4-FFF2-40B4-BE49-F238E27FC236}">
                <a16:creationId xmlns:a16="http://schemas.microsoft.com/office/drawing/2014/main" id="{D0CC58C5-607C-A025-C875-1118960D2E41}"/>
              </a:ext>
            </a:extLst>
          </p:cNvPr>
          <p:cNvSpPr>
            <a:spLocks noChangeArrowheads="1"/>
          </p:cNvSpPr>
          <p:nvPr/>
        </p:nvSpPr>
        <p:spPr bwMode="gray">
          <a:xfrm>
            <a:off x="1083582" y="4219662"/>
            <a:ext cx="1235309" cy="308336"/>
          </a:xfrm>
          <a:prstGeom prst="rect">
            <a:avLst/>
          </a:prstGeom>
          <a:noFill/>
          <a:ln w="12700" algn="ctr">
            <a:noFill/>
            <a:miter lim="800000"/>
            <a:headEnd/>
            <a:tailEnd/>
          </a:ln>
        </p:spPr>
        <p:txBody>
          <a:bodyPr wrap="square" lIns="72000" tIns="72000" rIns="72000" bIns="72000">
            <a:spAutoFit/>
          </a:bodyPr>
          <a:lstStyle/>
          <a:p>
            <a:pPr marL="0" marR="0" lvl="0" indent="0" algn="ctr" defTabSz="762000" rtl="0" eaLnBrk="0" fontAlgn="base" latinLnBrk="0" hangingPunct="0">
              <a:lnSpc>
                <a:spcPct val="106000"/>
              </a:lnSpc>
              <a:spcBef>
                <a:spcPct val="0"/>
              </a:spcBef>
              <a:spcAft>
                <a:spcPct val="0"/>
              </a:spcAft>
              <a:buClrTx/>
              <a:buSzTx/>
              <a:buFontTx/>
              <a:buNone/>
              <a:tabLst/>
              <a:defRPr/>
            </a:pPr>
            <a:r>
              <a:rPr kumimoji="0" lang="ja-JP" altLang="en-US" sz="1050" i="0" u="none" strike="noStrike" kern="1200" cap="none" spc="0" normalizeH="0" baseline="0" noProof="0">
                <a:ln>
                  <a:noFill/>
                </a:ln>
                <a:solidFill>
                  <a:prstClr val="black"/>
                </a:solidFill>
                <a:effectLst/>
                <a:uLnTx/>
                <a:uFillTx/>
                <a:latin typeface="Calibri"/>
                <a:ea typeface="Yu Gothic UI"/>
                <a:cs typeface="Arial" charset="0"/>
                <a:sym typeface="+mn-lt"/>
              </a:rPr>
              <a:t>例</a:t>
            </a:r>
            <a:endParaRPr kumimoji="0" lang="en-US" altLang="ja-JP" sz="1050" i="0" u="none" strike="noStrike" kern="1200" cap="none" spc="0" normalizeH="0" baseline="0" noProof="0">
              <a:ln>
                <a:noFill/>
              </a:ln>
              <a:solidFill>
                <a:prstClr val="black"/>
              </a:solidFill>
              <a:effectLst/>
              <a:uLnTx/>
              <a:uFillTx/>
              <a:latin typeface="Calibri"/>
              <a:ea typeface="Yu Gothic UI"/>
              <a:cs typeface="Arial" charset="0"/>
              <a:sym typeface="+mn-lt"/>
            </a:endParaRPr>
          </a:p>
        </p:txBody>
      </p:sp>
    </p:spTree>
    <p:extLst>
      <p:ext uri="{BB962C8B-B14F-4D97-AF65-F5344CB8AC3E}">
        <p14:creationId xmlns:p14="http://schemas.microsoft.com/office/powerpoint/2010/main" val="9090655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D0960845-9AFA-31AF-6A19-211E46506DB1}"/>
              </a:ext>
            </a:extLst>
          </p:cNvPr>
          <p:cNvGraphicFramePr>
            <a:graphicFrameLocks noChangeAspect="1"/>
          </p:cNvGraphicFramePr>
          <p:nvPr>
            <p:custDataLst>
              <p:tags r:id="rId1"/>
            </p:custDataLst>
            <p:extLst>
              <p:ext uri="{D42A27DB-BD31-4B8C-83A1-F6EECF244321}">
                <p14:modId xmlns:p14="http://schemas.microsoft.com/office/powerpoint/2010/main" val="401484066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639" imgH="639" progId="TCLayout.ActiveDocument.1">
                  <p:embed/>
                </p:oleObj>
              </mc:Choice>
              <mc:Fallback>
                <p:oleObj name="think-cellスライド" r:id="rId4" imgW="639" imgH="639" progId="TCLayout.ActiveDocument.1">
                  <p:embed/>
                  <p:pic>
                    <p:nvPicPr>
                      <p:cNvPr id="4" name="think-cell data - do not delete" hidden="1">
                        <a:extLst>
                          <a:ext uri="{FF2B5EF4-FFF2-40B4-BE49-F238E27FC236}">
                            <a16:creationId xmlns:a16="http://schemas.microsoft.com/office/drawing/2014/main" id="{D0960845-9AFA-31AF-6A19-211E46506DB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スライド番号プレースホルダー 1">
            <a:extLst>
              <a:ext uri="{FF2B5EF4-FFF2-40B4-BE49-F238E27FC236}">
                <a16:creationId xmlns:a16="http://schemas.microsoft.com/office/drawing/2014/main" id="{E0A6D62A-4315-18B2-22FF-039369B1D469}"/>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defPPr>
              <a:defRPr lang="ja-JP"/>
            </a:defPPr>
            <a:lvl1pPr marL="0" algn="l" defTabSz="914400" rtl="0" eaLnBrk="1" latinLnBrk="0" hangingPunct="1">
              <a:defRPr kumimoji="1" sz="1130"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8394356-8693-4048-8EAF-2BF05B04AA80}" type="slidenum">
              <a:rPr lang="ja-JP" altLang="en-US" smtClean="0"/>
              <a:pPr/>
              <a:t>6</a:t>
            </a:fld>
            <a:endParaRPr lang="ja-JP" altLang="en-US"/>
          </a:p>
        </p:txBody>
      </p:sp>
      <p:sp>
        <p:nvSpPr>
          <p:cNvPr id="21" name="タイトル 3">
            <a:extLst>
              <a:ext uri="{FF2B5EF4-FFF2-40B4-BE49-F238E27FC236}">
                <a16:creationId xmlns:a16="http://schemas.microsoft.com/office/drawing/2014/main" id="{9479CE55-9C2F-2D00-FFB6-F4C500316214}"/>
              </a:ext>
            </a:extLst>
          </p:cNvPr>
          <p:cNvSpPr>
            <a:spLocks noGrp="1"/>
          </p:cNvSpPr>
          <p:nvPr>
            <p:ph type="title"/>
          </p:nvPr>
        </p:nvSpPr>
        <p:spPr>
          <a:xfrm>
            <a:off x="414338" y="255588"/>
            <a:ext cx="9326562" cy="368300"/>
          </a:xfrm>
        </p:spPr>
        <p:txBody>
          <a:bodyPr vert="horz"/>
          <a:lstStyle/>
          <a:p>
            <a:r>
              <a:rPr lang="en-US" altLang="ja-JP"/>
              <a:t>2. </a:t>
            </a:r>
            <a:r>
              <a:rPr lang="ja-JP" altLang="en-US"/>
              <a:t>プロジェクト概要　</a:t>
            </a:r>
            <a:r>
              <a:rPr lang="en-US" altLang="ja-JP"/>
              <a:t>–</a:t>
            </a:r>
            <a:r>
              <a:rPr lang="ja-JP" altLang="en-US"/>
              <a:t>本更改における</a:t>
            </a:r>
            <a:r>
              <a:rPr lang="en-US" altLang="ja-JP"/>
              <a:t>DB</a:t>
            </a:r>
            <a:r>
              <a:rPr lang="ja-JP" altLang="en-US"/>
              <a:t>の分類</a:t>
            </a:r>
            <a:r>
              <a:rPr lang="en-US" altLang="ja-JP"/>
              <a:t>–</a:t>
            </a:r>
            <a:endParaRPr kumimoji="1" lang="ja-JP" altLang="en-US"/>
          </a:p>
        </p:txBody>
      </p:sp>
      <p:sp>
        <p:nvSpPr>
          <p:cNvPr id="33" name="コンテンツ プレースホルダー 2">
            <a:extLst>
              <a:ext uri="{FF2B5EF4-FFF2-40B4-BE49-F238E27FC236}">
                <a16:creationId xmlns:a16="http://schemas.microsoft.com/office/drawing/2014/main" id="{27206E7D-5240-612B-A115-35209FC75960}"/>
              </a:ext>
            </a:extLst>
          </p:cNvPr>
          <p:cNvSpPr>
            <a:spLocks noGrp="1"/>
          </p:cNvSpPr>
          <p:nvPr>
            <p:ph sz="quarter" idx="10"/>
          </p:nvPr>
        </p:nvSpPr>
        <p:spPr>
          <a:xfrm>
            <a:off x="414338" y="857251"/>
            <a:ext cx="11550650" cy="1288420"/>
          </a:xfrm>
        </p:spPr>
        <p:txBody>
          <a:bodyPr/>
          <a:lstStyle/>
          <a:p>
            <a:pPr marL="0" indent="0">
              <a:buNone/>
            </a:pPr>
            <a:r>
              <a:rPr lang="ja-JP" altLang="en-US"/>
              <a:t>製品仕様書管理・納入仕様書管理で使用されている</a:t>
            </a:r>
            <a:r>
              <a:rPr lang="en-US" altLang="ja-JP"/>
              <a:t>DB</a:t>
            </a:r>
            <a:r>
              <a:rPr lang="ja-JP" altLang="en-US"/>
              <a:t>一覧から、設計情報を加味して分類している。分類結果から製品仕様書管理（黄）・納入仕様書管理（青）・その他個別</a:t>
            </a:r>
            <a:r>
              <a:rPr lang="en-US" altLang="ja-JP"/>
              <a:t>DB</a:t>
            </a:r>
            <a:r>
              <a:rPr lang="ja-JP" altLang="en-US"/>
              <a:t>（白）と定義。</a:t>
            </a:r>
            <a:endParaRPr lang="en-US" altLang="ja-JP"/>
          </a:p>
          <a:p>
            <a:pPr marL="0" indent="0">
              <a:buNone/>
            </a:pPr>
            <a:endParaRPr kumimoji="1" lang="ja-JP" altLang="en-US"/>
          </a:p>
          <a:p>
            <a:pPr marL="0" indent="0">
              <a:buNone/>
            </a:pPr>
            <a:endParaRPr kumimoji="1" lang="ja-JP" altLang="en-US"/>
          </a:p>
        </p:txBody>
      </p:sp>
      <p:sp>
        <p:nvSpPr>
          <p:cNvPr id="11" name="Rectangle 1">
            <a:extLst>
              <a:ext uri="{FF2B5EF4-FFF2-40B4-BE49-F238E27FC236}">
                <a16:creationId xmlns:a16="http://schemas.microsoft.com/office/drawing/2014/main" id="{6926BF21-80C5-0D89-28D5-9F59FD1FB261}"/>
              </a:ext>
            </a:extLst>
          </p:cNvPr>
          <p:cNvSpPr>
            <a:spLocks noChangeArrowheads="1"/>
          </p:cNvSpPr>
          <p:nvPr/>
        </p:nvSpPr>
        <p:spPr bwMode="auto">
          <a:xfrm>
            <a:off x="4305300" y="1281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Noto Sans JP" panose="020B0200000000000000" pitchFamily="50" charset="-128"/>
                <a:ea typeface="Noto Sans JP" panose="020B0200000000000000"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pic>
        <p:nvPicPr>
          <p:cNvPr id="8" name="図 7">
            <a:extLst>
              <a:ext uri="{FF2B5EF4-FFF2-40B4-BE49-F238E27FC236}">
                <a16:creationId xmlns:a16="http://schemas.microsoft.com/office/drawing/2014/main" id="{977CE3AC-2ADC-4709-8D55-E4DACB5BD395}"/>
              </a:ext>
            </a:extLst>
          </p:cNvPr>
          <p:cNvPicPr>
            <a:picLocks noChangeAspect="1"/>
          </p:cNvPicPr>
          <p:nvPr/>
        </p:nvPicPr>
        <p:blipFill rotWithShape="1">
          <a:blip r:embed="rId6"/>
          <a:srcRect r="17877"/>
          <a:stretch/>
        </p:blipFill>
        <p:spPr>
          <a:xfrm>
            <a:off x="4394725" y="2301268"/>
            <a:ext cx="2634887" cy="4032857"/>
          </a:xfrm>
          <a:prstGeom prst="rect">
            <a:avLst/>
          </a:prstGeom>
        </p:spPr>
      </p:pic>
      <p:grpSp>
        <p:nvGrpSpPr>
          <p:cNvPr id="9" name="グループ化 8">
            <a:extLst>
              <a:ext uri="{FF2B5EF4-FFF2-40B4-BE49-F238E27FC236}">
                <a16:creationId xmlns:a16="http://schemas.microsoft.com/office/drawing/2014/main" id="{002988CC-EABF-F1EA-D1F5-33F51B611D9B}"/>
              </a:ext>
            </a:extLst>
          </p:cNvPr>
          <p:cNvGrpSpPr/>
          <p:nvPr/>
        </p:nvGrpSpPr>
        <p:grpSpPr>
          <a:xfrm>
            <a:off x="4394725" y="1891247"/>
            <a:ext cx="7463899" cy="180909"/>
            <a:chOff x="4714875" y="1891247"/>
            <a:chExt cx="5868988" cy="180909"/>
          </a:xfrm>
        </p:grpSpPr>
        <p:cxnSp>
          <p:nvCxnSpPr>
            <p:cNvPr id="10" name="直線矢印コネクタ 9">
              <a:extLst>
                <a:ext uri="{FF2B5EF4-FFF2-40B4-BE49-F238E27FC236}">
                  <a16:creationId xmlns:a16="http://schemas.microsoft.com/office/drawing/2014/main" id="{B8684FCD-C1C9-6862-C347-649FB1FF2D14}"/>
                </a:ext>
              </a:extLst>
            </p:cNvPr>
            <p:cNvCxnSpPr>
              <a:cxnSpLocks/>
            </p:cNvCxnSpPr>
            <p:nvPr/>
          </p:nvCxnSpPr>
          <p:spPr>
            <a:xfrm>
              <a:off x="4714875" y="1975299"/>
              <a:ext cx="5868988" cy="6402"/>
            </a:xfrm>
            <a:prstGeom prst="straightConnector1">
              <a:avLst/>
            </a:prstGeom>
            <a:ln w="6350" cap="flat" cmpd="sng" algn="ctr">
              <a:solidFill>
                <a:srgbClr val="53565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73F6F8FF-DA6D-7627-94F8-44A5E1B1190B}"/>
                </a:ext>
              </a:extLst>
            </p:cNvPr>
            <p:cNvSpPr txBox="1"/>
            <p:nvPr/>
          </p:nvSpPr>
          <p:spPr>
            <a:xfrm>
              <a:off x="6905821" y="1891247"/>
              <a:ext cx="1487096" cy="180909"/>
            </a:xfrm>
            <a:prstGeom prst="rect">
              <a:avLst/>
            </a:prstGeom>
            <a:solidFill>
              <a:schemeClr val="bg1"/>
            </a:solid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ctr"/>
              <a:r>
                <a:rPr kumimoji="1" lang="ja-JP" altLang="en-US" sz="1400"/>
                <a:t>分類結果</a:t>
              </a:r>
            </a:p>
          </p:txBody>
        </p:sp>
      </p:grpSp>
      <p:pic>
        <p:nvPicPr>
          <p:cNvPr id="13" name="図 12">
            <a:extLst>
              <a:ext uri="{FF2B5EF4-FFF2-40B4-BE49-F238E27FC236}">
                <a16:creationId xmlns:a16="http://schemas.microsoft.com/office/drawing/2014/main" id="{FFB85C40-3A34-FEF9-DFAB-FF4189707425}"/>
              </a:ext>
            </a:extLst>
          </p:cNvPr>
          <p:cNvPicPr>
            <a:picLocks noChangeAspect="1"/>
          </p:cNvPicPr>
          <p:nvPr/>
        </p:nvPicPr>
        <p:blipFill>
          <a:blip r:embed="rId7"/>
          <a:srcRect r="28143"/>
          <a:stretch/>
        </p:blipFill>
        <p:spPr>
          <a:xfrm>
            <a:off x="414338" y="2301268"/>
            <a:ext cx="2592621" cy="4032857"/>
          </a:xfrm>
          <a:prstGeom prst="rect">
            <a:avLst/>
          </a:prstGeom>
        </p:spPr>
      </p:pic>
      <p:grpSp>
        <p:nvGrpSpPr>
          <p:cNvPr id="14" name="グループ化 13">
            <a:extLst>
              <a:ext uri="{FF2B5EF4-FFF2-40B4-BE49-F238E27FC236}">
                <a16:creationId xmlns:a16="http://schemas.microsoft.com/office/drawing/2014/main" id="{AF3F25CC-A49A-D965-036D-F27D7A2A978A}"/>
              </a:ext>
            </a:extLst>
          </p:cNvPr>
          <p:cNvGrpSpPr/>
          <p:nvPr/>
        </p:nvGrpSpPr>
        <p:grpSpPr>
          <a:xfrm>
            <a:off x="407988" y="1891247"/>
            <a:ext cx="2592621" cy="180909"/>
            <a:chOff x="4714875" y="1891247"/>
            <a:chExt cx="5868988" cy="180909"/>
          </a:xfrm>
        </p:grpSpPr>
        <p:cxnSp>
          <p:nvCxnSpPr>
            <p:cNvPr id="15" name="直線矢印コネクタ 14">
              <a:extLst>
                <a:ext uri="{FF2B5EF4-FFF2-40B4-BE49-F238E27FC236}">
                  <a16:creationId xmlns:a16="http://schemas.microsoft.com/office/drawing/2014/main" id="{CB0A10AD-8003-9FEE-BBF8-04A92CF3A460}"/>
                </a:ext>
              </a:extLst>
            </p:cNvPr>
            <p:cNvCxnSpPr>
              <a:cxnSpLocks/>
            </p:cNvCxnSpPr>
            <p:nvPr/>
          </p:nvCxnSpPr>
          <p:spPr>
            <a:xfrm>
              <a:off x="4714875" y="1975299"/>
              <a:ext cx="5868988" cy="6402"/>
            </a:xfrm>
            <a:prstGeom prst="straightConnector1">
              <a:avLst/>
            </a:prstGeom>
            <a:ln w="6350" cap="flat" cmpd="sng" algn="ctr">
              <a:solidFill>
                <a:srgbClr val="53565A"/>
              </a:solidFill>
              <a:prstDash val="solid"/>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61E21DA7-20EE-2170-96FE-B04B070B02DB}"/>
                </a:ext>
              </a:extLst>
            </p:cNvPr>
            <p:cNvSpPr txBox="1"/>
            <p:nvPr/>
          </p:nvSpPr>
          <p:spPr>
            <a:xfrm>
              <a:off x="5720794" y="1891247"/>
              <a:ext cx="3857148" cy="180909"/>
            </a:xfrm>
            <a:prstGeom prst="rect">
              <a:avLst/>
            </a:prstGeom>
            <a:solidFill>
              <a:schemeClr val="bg1"/>
            </a:solid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ctr"/>
              <a:r>
                <a:rPr kumimoji="1" lang="ja-JP" altLang="en-US" sz="1400"/>
                <a:t>データベース一覧</a:t>
              </a:r>
            </a:p>
          </p:txBody>
        </p:sp>
      </p:grpSp>
      <p:sp>
        <p:nvSpPr>
          <p:cNvPr id="17" name="正方形/長方形 16">
            <a:extLst>
              <a:ext uri="{FF2B5EF4-FFF2-40B4-BE49-F238E27FC236}">
                <a16:creationId xmlns:a16="http://schemas.microsoft.com/office/drawing/2014/main" id="{ED5D4038-1246-C5C3-F1C4-110CC2487F2D}"/>
              </a:ext>
            </a:extLst>
          </p:cNvPr>
          <p:cNvSpPr/>
          <p:nvPr/>
        </p:nvSpPr>
        <p:spPr>
          <a:xfrm>
            <a:off x="7132210" y="2301268"/>
            <a:ext cx="4726415" cy="2232632"/>
          </a:xfrm>
          <a:prstGeom prst="rect">
            <a:avLst/>
          </a:prstGeom>
          <a:no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l"/>
            <a:r>
              <a:rPr kumimoji="1" lang="en-US" altLang="ja-JP" sz="1200" b="1" u="sng">
                <a:solidFill>
                  <a:schemeClr val="accent2"/>
                </a:solidFill>
              </a:rPr>
              <a:t>【</a:t>
            </a:r>
            <a:r>
              <a:rPr kumimoji="1" lang="ja-JP" altLang="en-US" sz="1200" b="1" u="sng">
                <a:solidFill>
                  <a:schemeClr val="accent2"/>
                </a:solidFill>
              </a:rPr>
              <a:t>製品仕様書管理（黄）</a:t>
            </a:r>
            <a:r>
              <a:rPr kumimoji="1" lang="en-US" altLang="ja-JP" sz="1200" b="1" u="sng">
                <a:solidFill>
                  <a:schemeClr val="accent2"/>
                </a:solidFill>
              </a:rPr>
              <a:t>】</a:t>
            </a:r>
            <a:r>
              <a:rPr kumimoji="1" lang="ja-JP" altLang="en-US" sz="1200"/>
              <a:t>全</a:t>
            </a:r>
            <a:r>
              <a:rPr kumimoji="1" lang="en-US" altLang="ja-JP" sz="1200"/>
              <a:t>33DB</a:t>
            </a:r>
          </a:p>
          <a:p>
            <a:pPr marL="171450" indent="-171450" algn="l">
              <a:buFont typeface="Arial" panose="020B0604020202020204" pitchFamily="34" charset="0"/>
              <a:buChar char="•"/>
            </a:pPr>
            <a:r>
              <a:rPr lang="en-US" altLang="ja-JP" sz="1200"/>
              <a:t>3DB</a:t>
            </a:r>
            <a:r>
              <a:rPr lang="ja-JP" altLang="en-US" sz="1200"/>
              <a:t>で</a:t>
            </a:r>
            <a:r>
              <a:rPr lang="en-US" altLang="ja-JP" sz="1200"/>
              <a:t>1</a:t>
            </a:r>
            <a:r>
              <a:rPr lang="ja-JP" altLang="en-US" sz="1200"/>
              <a:t>セットとなる構成（同一設計）</a:t>
            </a:r>
            <a:br>
              <a:rPr lang="en-US" altLang="ja-JP" sz="1200"/>
            </a:br>
            <a:r>
              <a:rPr lang="en-US" altLang="ja-JP" sz="1200"/>
              <a:t>※</a:t>
            </a:r>
            <a:r>
              <a:rPr kumimoji="1" lang="ja-JP" altLang="en-US" sz="1200"/>
              <a:t>製品仕様書管理</a:t>
            </a:r>
            <a:r>
              <a:rPr kumimoji="1" lang="en-US" altLang="ja-JP" sz="1200"/>
              <a:t>DB/</a:t>
            </a:r>
            <a:r>
              <a:rPr lang="ja-JP" altLang="en-US" sz="1200"/>
              <a:t>関連文書</a:t>
            </a:r>
            <a:r>
              <a:rPr lang="en-US" altLang="ja-JP" sz="1200"/>
              <a:t>DB/</a:t>
            </a:r>
            <a:r>
              <a:rPr kumimoji="1" lang="ja-JP" altLang="en-US" sz="1200"/>
              <a:t>品質情報</a:t>
            </a:r>
            <a:r>
              <a:rPr kumimoji="1" lang="en-US" altLang="ja-JP" sz="1200"/>
              <a:t>M</a:t>
            </a:r>
          </a:p>
        </p:txBody>
      </p:sp>
      <p:sp>
        <p:nvSpPr>
          <p:cNvPr id="18" name="正方形/長方形 17">
            <a:extLst>
              <a:ext uri="{FF2B5EF4-FFF2-40B4-BE49-F238E27FC236}">
                <a16:creationId xmlns:a16="http://schemas.microsoft.com/office/drawing/2014/main" id="{17919466-A422-A802-62A4-F2235F499057}"/>
              </a:ext>
            </a:extLst>
          </p:cNvPr>
          <p:cNvSpPr/>
          <p:nvPr/>
        </p:nvSpPr>
        <p:spPr>
          <a:xfrm>
            <a:off x="7132210" y="4569882"/>
            <a:ext cx="4726415" cy="797927"/>
          </a:xfrm>
          <a:prstGeom prst="rect">
            <a:avLst/>
          </a:prstGeom>
          <a:no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en-US" altLang="ja-JP" sz="1200" b="1" u="sng">
                <a:solidFill>
                  <a:schemeClr val="accent2"/>
                </a:solidFill>
              </a:rPr>
              <a:t>【</a:t>
            </a:r>
            <a:r>
              <a:rPr lang="ja-JP" altLang="en-US" sz="1200" b="1" u="sng">
                <a:solidFill>
                  <a:schemeClr val="accent2"/>
                </a:solidFill>
              </a:rPr>
              <a:t>納入仕様書管理（青）</a:t>
            </a:r>
            <a:r>
              <a:rPr lang="en-US" altLang="ja-JP" sz="1200" b="1" u="sng">
                <a:solidFill>
                  <a:schemeClr val="accent2"/>
                </a:solidFill>
              </a:rPr>
              <a:t>】</a:t>
            </a:r>
            <a:r>
              <a:rPr lang="ja-JP" altLang="en-US" sz="1200"/>
              <a:t>全</a:t>
            </a:r>
            <a:r>
              <a:rPr lang="en-US" altLang="ja-JP" sz="1200"/>
              <a:t>12DB</a:t>
            </a:r>
          </a:p>
          <a:p>
            <a:pPr marL="171450" indent="-171450">
              <a:buFont typeface="Arial" panose="020B0604020202020204" pitchFamily="34" charset="0"/>
              <a:buChar char="•"/>
            </a:pPr>
            <a:r>
              <a:rPr lang="ja-JP" altLang="en-US" sz="1200"/>
              <a:t>納入仕様書管理</a:t>
            </a:r>
            <a:r>
              <a:rPr lang="en-US" altLang="ja-JP" sz="1200"/>
              <a:t>1DB</a:t>
            </a:r>
            <a:r>
              <a:rPr lang="ja-JP" altLang="en-US" sz="1200"/>
              <a:t>を複数の事業部で利用する構成（同一設計）</a:t>
            </a:r>
            <a:br>
              <a:rPr lang="en-US" altLang="ja-JP" sz="1200"/>
            </a:br>
            <a:r>
              <a:rPr lang="en-US" altLang="ja-JP" sz="1200"/>
              <a:t>※</a:t>
            </a:r>
            <a:r>
              <a:rPr lang="ja-JP" altLang="en-US" sz="1200"/>
              <a:t>仕様書関連文書</a:t>
            </a:r>
            <a:r>
              <a:rPr lang="en-US" altLang="ja-JP" sz="1200"/>
              <a:t>DB/</a:t>
            </a:r>
            <a:r>
              <a:rPr lang="ja-JP" altLang="en-US" sz="1200"/>
              <a:t>品質情報マスター</a:t>
            </a:r>
            <a:endParaRPr lang="en-US" altLang="ja-JP" sz="1200"/>
          </a:p>
          <a:p>
            <a:pPr marL="171450" indent="-171450">
              <a:buFont typeface="Arial" panose="020B0604020202020204" pitchFamily="34" charset="0"/>
              <a:buChar char="•"/>
            </a:pPr>
            <a:r>
              <a:rPr lang="ja-JP" altLang="en-US" sz="1200"/>
              <a:t>アーカイブ用の</a:t>
            </a:r>
            <a:r>
              <a:rPr lang="en-US" altLang="ja-JP" sz="1200"/>
              <a:t>DB</a:t>
            </a:r>
            <a:r>
              <a:rPr lang="ja-JP" altLang="en-US" sz="1200"/>
              <a:t>を持つ構成</a:t>
            </a:r>
            <a:endParaRPr lang="en-US" altLang="ja-JP" sz="1200"/>
          </a:p>
        </p:txBody>
      </p:sp>
      <p:sp>
        <p:nvSpPr>
          <p:cNvPr id="19" name="正方形/長方形 18">
            <a:extLst>
              <a:ext uri="{FF2B5EF4-FFF2-40B4-BE49-F238E27FC236}">
                <a16:creationId xmlns:a16="http://schemas.microsoft.com/office/drawing/2014/main" id="{9FB641D7-EA18-27F1-0787-0F01A9FD9423}"/>
              </a:ext>
            </a:extLst>
          </p:cNvPr>
          <p:cNvSpPr/>
          <p:nvPr/>
        </p:nvSpPr>
        <p:spPr>
          <a:xfrm>
            <a:off x="7132210" y="5391150"/>
            <a:ext cx="4726415" cy="942975"/>
          </a:xfrm>
          <a:prstGeom prst="rect">
            <a:avLst/>
          </a:prstGeom>
          <a:no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l"/>
            <a:r>
              <a:rPr kumimoji="1" lang="en-US" altLang="ja-JP" sz="1200" b="1" u="sng">
                <a:solidFill>
                  <a:schemeClr val="accent2"/>
                </a:solidFill>
              </a:rPr>
              <a:t>【</a:t>
            </a:r>
            <a:r>
              <a:rPr lang="ja-JP" altLang="en-US" sz="1200" b="1" u="sng">
                <a:solidFill>
                  <a:schemeClr val="accent2"/>
                </a:solidFill>
              </a:rPr>
              <a:t>その他個別</a:t>
            </a:r>
            <a:r>
              <a:rPr lang="en-US" altLang="ja-JP" sz="1200" b="1" u="sng">
                <a:solidFill>
                  <a:schemeClr val="accent2"/>
                </a:solidFill>
              </a:rPr>
              <a:t>DB</a:t>
            </a:r>
            <a:r>
              <a:rPr kumimoji="1" lang="en-US" altLang="ja-JP" sz="1200" b="1" u="sng">
                <a:solidFill>
                  <a:schemeClr val="accent2"/>
                </a:solidFill>
              </a:rPr>
              <a:t>】</a:t>
            </a:r>
            <a:r>
              <a:rPr kumimoji="1" lang="ja-JP" altLang="en-US" sz="1200"/>
              <a:t>全</a:t>
            </a:r>
            <a:r>
              <a:rPr kumimoji="1" lang="en-US" altLang="ja-JP" sz="1200"/>
              <a:t>8DB</a:t>
            </a:r>
          </a:p>
          <a:p>
            <a:pPr marL="171450" indent="-171450" algn="l">
              <a:buFont typeface="Arial" panose="020B0604020202020204" pitchFamily="34" charset="0"/>
              <a:buChar char="•"/>
            </a:pPr>
            <a:r>
              <a:rPr lang="ja-JP" altLang="en-US" sz="1200"/>
              <a:t>それぞれ設計が異なり、独立した構成</a:t>
            </a:r>
            <a:endParaRPr lang="en-US" altLang="ja-JP" sz="1200"/>
          </a:p>
        </p:txBody>
      </p:sp>
      <p:sp>
        <p:nvSpPr>
          <p:cNvPr id="20" name="矢印: 右 19">
            <a:extLst>
              <a:ext uri="{FF2B5EF4-FFF2-40B4-BE49-F238E27FC236}">
                <a16:creationId xmlns:a16="http://schemas.microsoft.com/office/drawing/2014/main" id="{48E0FD0C-BD50-524D-9EC9-227AF6CD92ED}"/>
              </a:ext>
            </a:extLst>
          </p:cNvPr>
          <p:cNvSpPr/>
          <p:nvPr/>
        </p:nvSpPr>
        <p:spPr>
          <a:xfrm>
            <a:off x="3109557" y="3855733"/>
            <a:ext cx="1182570" cy="1209675"/>
          </a:xfrm>
          <a:prstGeom prst="rightArrow">
            <a:avLst>
              <a:gd name="adj1" fmla="val 50000"/>
              <a:gd name="adj2" fmla="val 33891"/>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kumimoji="1" lang="ja-JP" altLang="en-US" sz="1200">
                <a:solidFill>
                  <a:schemeClr val="bg1"/>
                </a:solidFill>
              </a:rPr>
              <a:t>設計情報による分類</a:t>
            </a:r>
          </a:p>
        </p:txBody>
      </p:sp>
      <p:cxnSp>
        <p:nvCxnSpPr>
          <p:cNvPr id="5" name="直線コネクタ 4">
            <a:extLst>
              <a:ext uri="{FF2B5EF4-FFF2-40B4-BE49-F238E27FC236}">
                <a16:creationId xmlns:a16="http://schemas.microsoft.com/office/drawing/2014/main" id="{21ED941A-F491-483F-E1DA-1F4828EBD9BA}"/>
              </a:ext>
            </a:extLst>
          </p:cNvPr>
          <p:cNvCxnSpPr>
            <a:cxnSpLocks/>
          </p:cNvCxnSpPr>
          <p:nvPr/>
        </p:nvCxnSpPr>
        <p:spPr>
          <a:xfrm flipV="1">
            <a:off x="7132210" y="4545570"/>
            <a:ext cx="4726414" cy="12642"/>
          </a:xfrm>
          <a:prstGeom prst="line">
            <a:avLst/>
          </a:prstGeom>
          <a:ln w="6350" cap="flat" cmpd="sng" algn="ctr">
            <a:solidFill>
              <a:schemeClr val="tx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9EF06AB0-1EA4-965A-1BC6-3CC650B69284}"/>
              </a:ext>
            </a:extLst>
          </p:cNvPr>
          <p:cNvCxnSpPr>
            <a:cxnSpLocks/>
          </p:cNvCxnSpPr>
          <p:nvPr/>
        </p:nvCxnSpPr>
        <p:spPr>
          <a:xfrm>
            <a:off x="7132210" y="5379479"/>
            <a:ext cx="4726414" cy="0"/>
          </a:xfrm>
          <a:prstGeom prst="line">
            <a:avLst/>
          </a:prstGeom>
          <a:ln w="6350" cap="flat" cmpd="sng" algn="ctr">
            <a:solidFill>
              <a:schemeClr val="tx1"/>
            </a:solidFill>
            <a:prstDash val="dash"/>
            <a:miter lim="800000"/>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2139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98CD4-E169-7704-1C74-0C9694AE4AEB}"/>
              </a:ext>
            </a:extLst>
          </p:cNvPr>
          <p:cNvSpPr>
            <a:spLocks noGrp="1"/>
          </p:cNvSpPr>
          <p:nvPr>
            <p:ph type="title"/>
          </p:nvPr>
        </p:nvSpPr>
        <p:spPr/>
        <p:txBody>
          <a:bodyPr/>
          <a:lstStyle/>
          <a:p>
            <a:r>
              <a:rPr lang="en-US" altLang="ja-JP"/>
              <a:t>2. </a:t>
            </a:r>
            <a:r>
              <a:rPr lang="ja-JP" altLang="en-US"/>
              <a:t>プロジェクト概要　</a:t>
            </a:r>
            <a:r>
              <a:rPr lang="en-US" altLang="ja-JP"/>
              <a:t>–</a:t>
            </a:r>
            <a:r>
              <a:rPr lang="ja-JP" altLang="en-US"/>
              <a:t>対象</a:t>
            </a:r>
            <a:r>
              <a:rPr lang="en-US" altLang="ja-JP"/>
              <a:t>DB</a:t>
            </a:r>
            <a:r>
              <a:rPr lang="ja-JP" altLang="en-US"/>
              <a:t>（黄）</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853A2A03-43F1-887C-449C-B198B9A682FB}"/>
              </a:ext>
            </a:extLst>
          </p:cNvPr>
          <p:cNvSpPr>
            <a:spLocks noGrp="1"/>
          </p:cNvSpPr>
          <p:nvPr>
            <p:ph sz="quarter" idx="10"/>
          </p:nvPr>
        </p:nvSpPr>
        <p:spPr>
          <a:xfrm>
            <a:off x="414338" y="857251"/>
            <a:ext cx="11550650" cy="781426"/>
          </a:xfrm>
        </p:spPr>
        <p:txBody>
          <a:bodyPr>
            <a:normAutofit/>
          </a:bodyPr>
          <a:lstStyle/>
          <a:p>
            <a:pPr marL="0" indent="0">
              <a:buNone/>
            </a:pPr>
            <a:r>
              <a:rPr kumimoji="1" lang="ja-JP" altLang="en-US"/>
              <a:t>対象となる黄色</a:t>
            </a:r>
            <a:r>
              <a:rPr kumimoji="1" lang="en-US" altLang="ja-JP"/>
              <a:t>DB</a:t>
            </a:r>
            <a:r>
              <a:rPr kumimoji="1" lang="ja-JP" altLang="en-US"/>
              <a:t>は</a:t>
            </a:r>
            <a:r>
              <a:rPr kumimoji="1" lang="en-US" altLang="ja-JP"/>
              <a:t>33DB</a:t>
            </a:r>
            <a:r>
              <a:rPr lang="ja-JP" altLang="en-US"/>
              <a:t>であり、</a:t>
            </a:r>
            <a:r>
              <a:rPr kumimoji="1" lang="ja-JP" altLang="en-US"/>
              <a:t>基本的に</a:t>
            </a:r>
            <a:r>
              <a:rPr kumimoji="1" lang="en-US" altLang="ja-JP"/>
              <a:t>3</a:t>
            </a:r>
            <a:r>
              <a:rPr lang="ja-JP" altLang="en-US"/>
              <a:t>つの関連</a:t>
            </a:r>
            <a:r>
              <a:rPr lang="en-US" altLang="ja-JP"/>
              <a:t>DB</a:t>
            </a:r>
            <a:r>
              <a:rPr lang="ja-JP" altLang="en-US"/>
              <a:t>が連携する構成である</a:t>
            </a:r>
            <a:r>
              <a:rPr lang="ja-JP" altLang="en-US" sz="1600"/>
              <a:t>。代表</a:t>
            </a:r>
            <a:r>
              <a:rPr lang="en-US" altLang="ja-JP" sz="1600"/>
              <a:t>DB</a:t>
            </a:r>
            <a:r>
              <a:rPr lang="ja-JP" altLang="en-US"/>
              <a:t>は関連</a:t>
            </a:r>
            <a:r>
              <a:rPr lang="en-US" altLang="ja-JP"/>
              <a:t>DB</a:t>
            </a:r>
            <a:r>
              <a:rPr lang="ja-JP" altLang="en-US"/>
              <a:t>のうち、</a:t>
            </a:r>
            <a:r>
              <a:rPr lang="ja-JP" altLang="en-US" sz="1600"/>
              <a:t>業務の中心となる</a:t>
            </a:r>
            <a:r>
              <a:rPr lang="en-US" altLang="ja-JP" sz="1600"/>
              <a:t>DB</a:t>
            </a:r>
            <a:r>
              <a:rPr lang="ja-JP" altLang="en-US" sz="1600"/>
              <a:t>を指す。使用状況によって関連</a:t>
            </a:r>
            <a:r>
              <a:rPr lang="en-US" altLang="ja-JP" sz="1600"/>
              <a:t>DB</a:t>
            </a:r>
            <a:r>
              <a:rPr lang="ja-JP" altLang="en-US" sz="1600"/>
              <a:t>が少ない場合がある。</a:t>
            </a:r>
            <a:endParaRPr kumimoji="1" lang="en-US" altLang="ja-JP"/>
          </a:p>
        </p:txBody>
      </p:sp>
      <p:graphicFrame>
        <p:nvGraphicFramePr>
          <p:cNvPr id="5" name="表 4">
            <a:extLst>
              <a:ext uri="{FF2B5EF4-FFF2-40B4-BE49-F238E27FC236}">
                <a16:creationId xmlns:a16="http://schemas.microsoft.com/office/drawing/2014/main" id="{FFC0049E-3CED-4509-ACE8-01DE5FE5483B}"/>
              </a:ext>
            </a:extLst>
          </p:cNvPr>
          <p:cNvGraphicFramePr>
            <a:graphicFrameLocks noGrp="1"/>
          </p:cNvGraphicFramePr>
          <p:nvPr>
            <p:extLst>
              <p:ext uri="{D42A27DB-BD31-4B8C-83A1-F6EECF244321}">
                <p14:modId xmlns:p14="http://schemas.microsoft.com/office/powerpoint/2010/main" val="3239066730"/>
              </p:ext>
            </p:extLst>
          </p:nvPr>
        </p:nvGraphicFramePr>
        <p:xfrm>
          <a:off x="722154" y="1871333"/>
          <a:ext cx="4860000" cy="3953621"/>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1303211"/>
                    </a:ext>
                  </a:extLst>
                </a:gridCol>
                <a:gridCol w="1188000">
                  <a:extLst>
                    <a:ext uri="{9D8B030D-6E8A-4147-A177-3AD203B41FA5}">
                      <a16:colId xmlns:a16="http://schemas.microsoft.com/office/drawing/2014/main" val="152224258"/>
                    </a:ext>
                  </a:extLst>
                </a:gridCol>
                <a:gridCol w="3420000">
                  <a:extLst>
                    <a:ext uri="{9D8B030D-6E8A-4147-A177-3AD203B41FA5}">
                      <a16:colId xmlns:a16="http://schemas.microsoft.com/office/drawing/2014/main" val="3597827193"/>
                    </a:ext>
                  </a:extLst>
                </a:gridCol>
              </a:tblGrid>
              <a:tr h="281621">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関連</a:t>
                      </a:r>
                      <a:r>
                        <a:rPr kumimoji="1" lang="en-US" altLang="ja-JP" sz="1100"/>
                        <a:t>DB</a:t>
                      </a:r>
                      <a:r>
                        <a:rPr kumimoji="1" lang="ja-JP" altLang="en-US" sz="110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イオン</a:t>
                      </a:r>
                      <a:r>
                        <a:rPr kumimoji="1" lang="en-US" altLang="ja-JP" sz="1100" b="0" kern="1200">
                          <a:solidFill>
                            <a:schemeClr val="tx1"/>
                          </a:solidFill>
                          <a:latin typeface="+mn-lt"/>
                          <a:ea typeface="+mn-ea"/>
                          <a:cs typeface="+mn-cs"/>
                        </a:rPr>
                        <a:t>) </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イオン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32277357"/>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イオン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475888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イオン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126348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4</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イメージング</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イメージング</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149403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5</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イメージング</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28487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6</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イメージング</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97431468"/>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7</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ガリナイ</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ガリナイ</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307087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8</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ガリナイ</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2044647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9</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ガリナイ</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81905"/>
                  </a:ext>
                </a:extLst>
              </a:tr>
              <a:tr h="432000">
                <a:tc>
                  <a:txBody>
                    <a:bodyPr/>
                    <a:lstStyle/>
                    <a:p>
                      <a:pPr marL="0" algn="r" defTabSz="914400" rtl="0" eaLnBrk="1" latinLnBrk="0" hangingPunct="1"/>
                      <a:r>
                        <a:rPr kumimoji="1" lang="en-US" altLang="ja-JP" sz="1100" b="0" kern="1200">
                          <a:solidFill>
                            <a:schemeClr val="tx1"/>
                          </a:solidFill>
                          <a:latin typeface="+mn-lt"/>
                          <a:ea typeface="+mn-ea"/>
                          <a:cs typeface="+mn-cs"/>
                        </a:rPr>
                        <a:t>10</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ディスプ</a:t>
                      </a:r>
                      <a:r>
                        <a:rPr kumimoji="1" lang="en-US" altLang="ja-JP" sz="1100" b="0" kern="1200">
                          <a:solidFill>
                            <a:schemeClr val="tx1"/>
                          </a:solidFill>
                          <a:latin typeface="+mn-lt"/>
                          <a:ea typeface="+mn-ea"/>
                          <a:cs typeface="+mn-cs"/>
                        </a:rPr>
                        <a:t>) </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ディスプ</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6153598"/>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11</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パフォケミ</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パフォケミ</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608626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12</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パフォケミ</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57870256"/>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パフォケミ</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93705346"/>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14</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納入仕様書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納入仕様書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43283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15</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納入 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037631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16</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納入 品質情報ﾏｽﾀｰ</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95602059"/>
                  </a:ext>
                </a:extLst>
              </a:tr>
            </a:tbl>
          </a:graphicData>
        </a:graphic>
      </p:graphicFrame>
      <p:graphicFrame>
        <p:nvGraphicFramePr>
          <p:cNvPr id="7" name="表 6">
            <a:extLst>
              <a:ext uri="{FF2B5EF4-FFF2-40B4-BE49-F238E27FC236}">
                <a16:creationId xmlns:a16="http://schemas.microsoft.com/office/drawing/2014/main" id="{221FCFD6-FE11-97DE-B9F1-AA97DFF3B60D}"/>
              </a:ext>
            </a:extLst>
          </p:cNvPr>
          <p:cNvGraphicFramePr>
            <a:graphicFrameLocks noGrp="1"/>
          </p:cNvGraphicFramePr>
          <p:nvPr>
            <p:extLst>
              <p:ext uri="{D42A27DB-BD31-4B8C-83A1-F6EECF244321}">
                <p14:modId xmlns:p14="http://schemas.microsoft.com/office/powerpoint/2010/main" val="3984923881"/>
              </p:ext>
            </p:extLst>
          </p:nvPr>
        </p:nvGraphicFramePr>
        <p:xfrm>
          <a:off x="6388114" y="1871332"/>
          <a:ext cx="4860000" cy="395280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1303211"/>
                    </a:ext>
                  </a:extLst>
                </a:gridCol>
                <a:gridCol w="1188000">
                  <a:extLst>
                    <a:ext uri="{9D8B030D-6E8A-4147-A177-3AD203B41FA5}">
                      <a16:colId xmlns:a16="http://schemas.microsoft.com/office/drawing/2014/main" val="152224258"/>
                    </a:ext>
                  </a:extLst>
                </a:gridCol>
                <a:gridCol w="3420000">
                  <a:extLst>
                    <a:ext uri="{9D8B030D-6E8A-4147-A177-3AD203B41FA5}">
                      <a16:colId xmlns:a16="http://schemas.microsoft.com/office/drawing/2014/main" val="3597827193"/>
                    </a:ext>
                  </a:extLst>
                </a:gridCol>
              </a:tblGrid>
              <a:tr h="280800">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関連</a:t>
                      </a:r>
                      <a:r>
                        <a:rPr kumimoji="1" lang="en-US" altLang="ja-JP" sz="1100"/>
                        <a:t>DB</a:t>
                      </a:r>
                      <a:r>
                        <a:rPr kumimoji="1" lang="ja-JP" altLang="en-US" sz="110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17</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フォスファー</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フォスファー</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納入仕様書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2291274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18</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フォスファー</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0374794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19</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フォスファー</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6337178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20</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工業フィルム</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工業フィルム</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7166165"/>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21</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工業フィルム</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505833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22</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zh-TW"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工業フィルム</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356156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2">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無機化学品</a:t>
                      </a:r>
                      <a:r>
                        <a:rPr kumimoji="1" lang="en-US" altLang="zh-TW" sz="1100" b="0" kern="1200">
                          <a:solidFill>
                            <a:schemeClr val="tx1"/>
                          </a:solidFill>
                          <a:latin typeface="+mn-lt"/>
                          <a:ea typeface="+mn-ea"/>
                          <a:cs typeface="+mn-cs"/>
                        </a:rPr>
                        <a:t>)</a:t>
                      </a:r>
                    </a:p>
                    <a:p>
                      <a:pPr marL="0" algn="l" defTabSz="914400" rtl="0" eaLnBrk="1" fontAlgn="ctr" latinLnBrk="0" hangingPunct="1"/>
                      <a:r>
                        <a:rPr kumimoji="1" lang="zh-TW" altLang="en-US" sz="1100" b="0" kern="120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無機化学品</a:t>
                      </a:r>
                      <a:r>
                        <a:rPr kumimoji="1" lang="en-US" altLang="zh-TW" sz="1100" b="0" kern="1200">
                          <a:solidFill>
                            <a:schemeClr val="tx1"/>
                          </a:solidFill>
                          <a:latin typeface="+mn-lt"/>
                          <a:ea typeface="+mn-ea"/>
                          <a:cs typeface="+mn-cs"/>
                        </a:rPr>
                        <a:t>) </a:t>
                      </a:r>
                      <a:r>
                        <a:rPr kumimoji="1" lang="zh-TW" altLang="en-US" sz="1100" b="0" kern="1200">
                          <a:solidFill>
                            <a:schemeClr val="tx1"/>
                          </a:solidFill>
                          <a:latin typeface="+mn-lt"/>
                          <a:ea typeface="+mn-ea"/>
                          <a:cs typeface="+mn-cs"/>
                        </a:rPr>
                        <a:t>製品仕様書 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50989467"/>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24</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zh-TW"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無機化学品</a:t>
                      </a:r>
                      <a:r>
                        <a:rPr kumimoji="1" lang="en-US" altLang="zh-TW" sz="1100" b="0" kern="1200">
                          <a:solidFill>
                            <a:schemeClr val="tx1"/>
                          </a:solidFill>
                          <a:latin typeface="+mn-lt"/>
                          <a:ea typeface="+mn-ea"/>
                          <a:cs typeface="+mn-cs"/>
                        </a:rPr>
                        <a:t>) </a:t>
                      </a:r>
                      <a:r>
                        <a:rPr kumimoji="1" lang="zh-TW"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56308885"/>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25</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sz="1100" b="0" kern="1200">
                          <a:solidFill>
                            <a:schemeClr val="tx1"/>
                          </a:solidFill>
                          <a:latin typeface="+mn-lt"/>
                          <a:ea typeface="+mn-ea"/>
                          <a:cs typeface="+mn-cs"/>
                        </a:rPr>
                        <a:t>JER</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zh-TW" sz="1100" b="0" kern="1200">
                          <a:solidFill>
                            <a:schemeClr val="tx1"/>
                          </a:solidFill>
                          <a:latin typeface="+mn-lt"/>
                          <a:ea typeface="+mn-ea"/>
                          <a:cs typeface="+mn-cs"/>
                        </a:rPr>
                        <a:t>JER </a:t>
                      </a:r>
                      <a:r>
                        <a:rPr kumimoji="1" lang="zh-TW"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7788036"/>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26</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JER </a:t>
                      </a:r>
                      <a:r>
                        <a:rPr kumimoji="1" lang="ja-JP" altLang="en-US" sz="1100" b="0" kern="1200">
                          <a:solidFill>
                            <a:schemeClr val="tx1"/>
                          </a:solidFill>
                          <a:latin typeface="+mn-lt"/>
                          <a:ea typeface="+mn-ea"/>
                          <a:cs typeface="+mn-cs"/>
                        </a:rPr>
                        <a:t>関連文書</a:t>
                      </a:r>
                      <a:endParaRPr kumimoji="1" lang="zh-TW"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3922168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27</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sz="1100" b="0" kern="1200">
                          <a:solidFill>
                            <a:schemeClr val="tx1"/>
                          </a:solidFill>
                          <a:latin typeface="+mn-lt"/>
                          <a:ea typeface="+mn-ea"/>
                          <a:cs typeface="+mn-cs"/>
                        </a:rPr>
                        <a:t>JER </a:t>
                      </a:r>
                      <a:r>
                        <a:rPr kumimoji="1" lang="ja-JP" altLang="en-US" sz="1100" b="0" kern="1200">
                          <a:solidFill>
                            <a:schemeClr val="tx1"/>
                          </a:solidFill>
                          <a:latin typeface="+mn-lt"/>
                          <a:ea typeface="+mn-ea"/>
                          <a:cs typeface="+mn-cs"/>
                        </a:rPr>
                        <a:t>品質情報</a:t>
                      </a:r>
                      <a:r>
                        <a:rPr kumimoji="1" lang="en-US" sz="1100" b="0" kern="1200">
                          <a:solidFill>
                            <a:schemeClr val="tx1"/>
                          </a:solidFill>
                          <a:latin typeface="+mn-lt"/>
                          <a:ea typeface="+mn-ea"/>
                          <a:cs typeface="+mn-cs"/>
                        </a:rPr>
                        <a:t>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742402886"/>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28</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ja-JP" altLang="en-US" sz="1100" b="0" kern="1200">
                          <a:solidFill>
                            <a:schemeClr val="tx1"/>
                          </a:solidFill>
                          <a:latin typeface="+mn-lt"/>
                          <a:ea typeface="+mn-ea"/>
                          <a:cs typeface="+mn-cs"/>
                        </a:rPr>
                        <a:t>規格・仕様書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100" b="0" kern="1200">
                          <a:solidFill>
                            <a:schemeClr val="tx1"/>
                          </a:solidFill>
                          <a:latin typeface="+mn-lt"/>
                          <a:ea typeface="+mn-ea"/>
                          <a:cs typeface="+mn-cs"/>
                        </a:rPr>
                        <a:t>規格・仕様書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61029955"/>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29</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221681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30</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品質情報</a:t>
                      </a:r>
                      <a:r>
                        <a:rPr kumimoji="1" lang="en-US" sz="1100" b="0" kern="1200">
                          <a:solidFill>
                            <a:schemeClr val="tx1"/>
                          </a:solidFill>
                          <a:latin typeface="+mn-lt"/>
                          <a:ea typeface="+mn-ea"/>
                          <a:cs typeface="+mn-cs"/>
                        </a:rPr>
                        <a:t>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75333207"/>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31</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3">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a:t>
                      </a:r>
                    </a:p>
                    <a:p>
                      <a:pPr marL="0" algn="l" defTabSz="914400" rtl="0" eaLnBrk="1" fontAlgn="ctr" latinLnBrk="0" hangingPunct="1"/>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製品仕様書管理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6072224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32</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関連文書</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5146622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ファイン</a:t>
                      </a:r>
                      <a:r>
                        <a:rPr kumimoji="1" lang="en-US" altLang="ja-JP" sz="1100" b="0" kern="1200">
                          <a:solidFill>
                            <a:schemeClr val="tx1"/>
                          </a:solidFill>
                          <a:latin typeface="+mn-lt"/>
                          <a:ea typeface="+mn-ea"/>
                          <a:cs typeface="+mn-cs"/>
                        </a:rPr>
                        <a:t>) </a:t>
                      </a:r>
                      <a:r>
                        <a:rPr kumimoji="1" lang="ja-JP" altLang="en-US" sz="1100" b="0" kern="1200">
                          <a:solidFill>
                            <a:schemeClr val="tx1"/>
                          </a:solidFill>
                          <a:latin typeface="+mn-lt"/>
                          <a:ea typeface="+mn-ea"/>
                          <a:cs typeface="+mn-cs"/>
                        </a:rPr>
                        <a:t>品質情報Ｍ</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98660895"/>
                  </a:ext>
                </a:extLst>
              </a:tr>
            </a:tbl>
          </a:graphicData>
        </a:graphic>
      </p:graphicFrame>
      <p:sp>
        <p:nvSpPr>
          <p:cNvPr id="8" name="正方形/長方形 7">
            <a:extLst>
              <a:ext uri="{FF2B5EF4-FFF2-40B4-BE49-F238E27FC236}">
                <a16:creationId xmlns:a16="http://schemas.microsoft.com/office/drawing/2014/main" id="{91510983-2798-79C1-D9E9-2C60650E1375}"/>
              </a:ext>
            </a:extLst>
          </p:cNvPr>
          <p:cNvSpPr/>
          <p:nvPr/>
        </p:nvSpPr>
        <p:spPr>
          <a:xfrm>
            <a:off x="722154" y="1613426"/>
            <a:ext cx="10525960" cy="189203"/>
          </a:xfrm>
          <a:prstGeom prst="rect">
            <a:avLst/>
          </a:prstGeom>
          <a:solidFill>
            <a:srgbClr val="FFFF99"/>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製品仕様書管理（黄）</a:t>
            </a:r>
          </a:p>
        </p:txBody>
      </p:sp>
    </p:spTree>
    <p:extLst>
      <p:ext uri="{BB962C8B-B14F-4D97-AF65-F5344CB8AC3E}">
        <p14:creationId xmlns:p14="http://schemas.microsoft.com/office/powerpoint/2010/main" val="419658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F98CD4-E169-7704-1C74-0C9694AE4AEB}"/>
              </a:ext>
            </a:extLst>
          </p:cNvPr>
          <p:cNvSpPr>
            <a:spLocks noGrp="1"/>
          </p:cNvSpPr>
          <p:nvPr>
            <p:ph type="title"/>
          </p:nvPr>
        </p:nvSpPr>
        <p:spPr/>
        <p:txBody>
          <a:bodyPr/>
          <a:lstStyle/>
          <a:p>
            <a:r>
              <a:rPr lang="en-US" altLang="ja-JP"/>
              <a:t>2. </a:t>
            </a:r>
            <a:r>
              <a:rPr lang="ja-JP" altLang="en-US"/>
              <a:t>プロジェクト概要　</a:t>
            </a:r>
            <a:r>
              <a:rPr lang="en-US" altLang="ja-JP"/>
              <a:t>–</a:t>
            </a:r>
            <a:r>
              <a:rPr lang="ja-JP" altLang="en-US"/>
              <a:t>対象</a:t>
            </a:r>
            <a:r>
              <a:rPr lang="en-US" altLang="ja-JP"/>
              <a:t>DB</a:t>
            </a:r>
            <a:r>
              <a:rPr lang="ja-JP" altLang="en-US"/>
              <a:t>（青・白）</a:t>
            </a:r>
            <a:r>
              <a:rPr lang="en-US" altLang="ja-JP"/>
              <a:t>–</a:t>
            </a:r>
            <a:endParaRPr kumimoji="1" lang="ja-JP" altLang="en-US"/>
          </a:p>
        </p:txBody>
      </p:sp>
      <p:sp>
        <p:nvSpPr>
          <p:cNvPr id="3" name="コンテンツ プレースホルダー 2">
            <a:extLst>
              <a:ext uri="{FF2B5EF4-FFF2-40B4-BE49-F238E27FC236}">
                <a16:creationId xmlns:a16="http://schemas.microsoft.com/office/drawing/2014/main" id="{853A2A03-43F1-887C-449C-B198B9A682FB}"/>
              </a:ext>
            </a:extLst>
          </p:cNvPr>
          <p:cNvSpPr>
            <a:spLocks noGrp="1"/>
          </p:cNvSpPr>
          <p:nvPr>
            <p:ph sz="quarter" idx="10"/>
          </p:nvPr>
        </p:nvSpPr>
        <p:spPr>
          <a:xfrm>
            <a:off x="414338" y="857251"/>
            <a:ext cx="11550650" cy="781426"/>
          </a:xfrm>
        </p:spPr>
        <p:txBody>
          <a:bodyPr>
            <a:normAutofit/>
          </a:bodyPr>
          <a:lstStyle/>
          <a:p>
            <a:pPr marL="0" indent="0">
              <a:buNone/>
            </a:pPr>
            <a:r>
              <a:rPr kumimoji="1" lang="ja-JP" altLang="en-US"/>
              <a:t>対象となる青色</a:t>
            </a:r>
            <a:r>
              <a:rPr kumimoji="1" lang="en-US" altLang="ja-JP"/>
              <a:t>DB</a:t>
            </a:r>
            <a:r>
              <a:rPr kumimoji="1" lang="ja-JP" altLang="en-US"/>
              <a:t>は</a:t>
            </a:r>
            <a:r>
              <a:rPr lang="en-US" altLang="ja-JP"/>
              <a:t>12</a:t>
            </a:r>
            <a:r>
              <a:rPr kumimoji="1" lang="en-US" altLang="ja-JP"/>
              <a:t>DB</a:t>
            </a:r>
            <a:r>
              <a:rPr lang="ja-JP" altLang="en-US"/>
              <a:t>であり、</a:t>
            </a:r>
            <a:r>
              <a:rPr lang="en-US" altLang="ja-JP"/>
              <a:t>1</a:t>
            </a:r>
            <a:r>
              <a:rPr lang="ja-JP" altLang="en-US"/>
              <a:t>つの</a:t>
            </a:r>
            <a:r>
              <a:rPr lang="en-US" altLang="ja-JP"/>
              <a:t>DB</a:t>
            </a:r>
            <a:r>
              <a:rPr lang="ja-JP" altLang="en-US"/>
              <a:t>と事業所ごとにある</a:t>
            </a:r>
            <a:r>
              <a:rPr lang="en-US" altLang="ja-JP"/>
              <a:t>2</a:t>
            </a:r>
            <a:r>
              <a:rPr lang="ja-JP" altLang="en-US"/>
              <a:t>つの</a:t>
            </a:r>
            <a:r>
              <a:rPr lang="en-US" altLang="ja-JP"/>
              <a:t>DB</a:t>
            </a:r>
            <a:r>
              <a:rPr lang="ja-JP" altLang="en-US"/>
              <a:t>が連携する構成である</a:t>
            </a:r>
            <a:r>
              <a:rPr lang="ja-JP" altLang="en-US" sz="1600"/>
              <a:t>。代表</a:t>
            </a:r>
            <a:r>
              <a:rPr lang="en-US" altLang="ja-JP" sz="1600"/>
              <a:t>DB</a:t>
            </a:r>
            <a:r>
              <a:rPr lang="ja-JP" altLang="en-US"/>
              <a:t>は</a:t>
            </a:r>
            <a:r>
              <a:rPr lang="ja-JP" altLang="en-US" sz="1600"/>
              <a:t>業務の中心となる</a:t>
            </a:r>
            <a:r>
              <a:rPr lang="en-US" altLang="ja-JP" sz="1600"/>
              <a:t>DB</a:t>
            </a:r>
            <a:r>
              <a:rPr lang="ja-JP" altLang="en-US" sz="1600"/>
              <a:t>を指す。対象となる白</a:t>
            </a:r>
            <a:r>
              <a:rPr lang="en-US" altLang="ja-JP" sz="1600"/>
              <a:t>DB</a:t>
            </a:r>
            <a:r>
              <a:rPr lang="ja-JP" altLang="en-US"/>
              <a:t>は</a:t>
            </a:r>
            <a:r>
              <a:rPr lang="en-US" altLang="ja-JP"/>
              <a:t>8DB</a:t>
            </a:r>
            <a:r>
              <a:rPr lang="ja-JP" altLang="en-US"/>
              <a:t>であり、それぞれが独立した構成である。</a:t>
            </a:r>
            <a:endParaRPr kumimoji="1" lang="en-US" altLang="ja-JP"/>
          </a:p>
        </p:txBody>
      </p:sp>
      <p:graphicFrame>
        <p:nvGraphicFramePr>
          <p:cNvPr id="5" name="表 4">
            <a:extLst>
              <a:ext uri="{FF2B5EF4-FFF2-40B4-BE49-F238E27FC236}">
                <a16:creationId xmlns:a16="http://schemas.microsoft.com/office/drawing/2014/main" id="{FFC0049E-3CED-4509-ACE8-01DE5FE5483B}"/>
              </a:ext>
            </a:extLst>
          </p:cNvPr>
          <p:cNvGraphicFramePr>
            <a:graphicFrameLocks noGrp="1"/>
          </p:cNvGraphicFramePr>
          <p:nvPr>
            <p:extLst>
              <p:ext uri="{D42A27DB-BD31-4B8C-83A1-F6EECF244321}">
                <p14:modId xmlns:p14="http://schemas.microsoft.com/office/powerpoint/2010/main" val="2256188869"/>
              </p:ext>
            </p:extLst>
          </p:nvPr>
        </p:nvGraphicFramePr>
        <p:xfrm>
          <a:off x="722154" y="1871333"/>
          <a:ext cx="4860000" cy="2873621"/>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1303211"/>
                    </a:ext>
                  </a:extLst>
                </a:gridCol>
                <a:gridCol w="1188000">
                  <a:extLst>
                    <a:ext uri="{9D8B030D-6E8A-4147-A177-3AD203B41FA5}">
                      <a16:colId xmlns:a16="http://schemas.microsoft.com/office/drawing/2014/main" val="152224258"/>
                    </a:ext>
                  </a:extLst>
                </a:gridCol>
                <a:gridCol w="3420000">
                  <a:extLst>
                    <a:ext uri="{9D8B030D-6E8A-4147-A177-3AD203B41FA5}">
                      <a16:colId xmlns:a16="http://schemas.microsoft.com/office/drawing/2014/main" val="3597827193"/>
                    </a:ext>
                  </a:extLst>
                </a:gridCol>
              </a:tblGrid>
              <a:tr h="281621">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関連</a:t>
                      </a:r>
                      <a:r>
                        <a:rPr kumimoji="1" lang="en-US" altLang="ja-JP" sz="1100"/>
                        <a:t>DB</a:t>
                      </a:r>
                      <a:r>
                        <a:rPr kumimoji="1" lang="ja-JP" altLang="en-US" sz="1100"/>
                        <a:t>名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rowSpan="12">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ja-JP" altLang="en-US" sz="1100" b="0" kern="1200" noProof="0">
                          <a:solidFill>
                            <a:schemeClr val="tx1"/>
                          </a:solidFill>
                          <a:latin typeface="+mn-lt"/>
                          <a:ea typeface="+mn-ea"/>
                          <a:cs typeface="+mn-cs"/>
                        </a:rPr>
                        <a:t>納入仕様書管理</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1100" b="0" kern="120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32277357"/>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endParaRPr kumimoji="1" lang="ja-JP" altLang="en-US"/>
                    </a:p>
                  </a:txBody>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アーカイブ</a:t>
                      </a:r>
                      <a:r>
                        <a:rPr kumimoji="1" lang="en-US" altLang="ja-JP" sz="1100" b="0" kern="1200">
                          <a:solidFill>
                            <a:schemeClr val="tx1"/>
                          </a:solidFill>
                          <a:latin typeface="+mn-lt"/>
                          <a:ea typeface="+mn-ea"/>
                          <a:cs typeface="+mn-cs"/>
                        </a:rPr>
                        <a:t>】</a:t>
                      </a:r>
                      <a:r>
                        <a:rPr kumimoji="1" lang="ja-JP" altLang="en-US" sz="1100" b="0" kern="1200">
                          <a:solidFill>
                            <a:schemeClr val="tx1"/>
                          </a:solidFill>
                          <a:latin typeface="+mn-lt"/>
                          <a:ea typeface="+mn-ea"/>
                          <a:cs typeface="+mn-cs"/>
                        </a:rPr>
                        <a:t>納入仕様書 管理</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15962907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黒崎</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126348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4</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黒崎</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品質情報ﾏｽﾀ</a:t>
                      </a:r>
                      <a:r>
                        <a:rPr kumimoji="1" lang="en-US" altLang="zh-TW" sz="1100" b="0" kern="120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149403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5</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四日市</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仕様書関連文書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6828487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6</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四日市</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品質情報ﾏｽﾀ</a:t>
                      </a:r>
                      <a:r>
                        <a:rPr kumimoji="1" lang="en-US" altLang="zh-TW" sz="1100" b="0" kern="120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97431468"/>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7</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岡山</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307087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8</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岡山</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品質情報ﾏｽﾀｰ</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20446472"/>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9</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鹿島</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09381905"/>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10</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鹿島</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品質情報ﾏｽﾀ</a:t>
                      </a:r>
                      <a:r>
                        <a:rPr kumimoji="1" lang="en-US" altLang="zh-TW" sz="1100" b="0" kern="120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6153598"/>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11</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小名浜</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仕様書 関連文書</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6086260"/>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12</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vMerge="1">
                  <a:txBody>
                    <a:bodyPr/>
                    <a:lstStyle/>
                    <a:p>
                      <a:pPr marL="0" algn="l" defTabSz="914400" rtl="0" eaLnBrk="1" fontAlgn="ctr" latinLnBrk="0" hangingPunct="1"/>
                      <a:endParaRPr kumimoji="1" lang="ja-JP" altLang="en-US" sz="1100" b="0" kern="1200">
                        <a:solidFill>
                          <a:schemeClr val="tx1"/>
                        </a:solidFill>
                        <a:latin typeface="+mn-lt"/>
                        <a:ea typeface="+mn-ea"/>
                        <a:cs typeface="+mn-cs"/>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小名浜</a:t>
                      </a:r>
                      <a:r>
                        <a:rPr kumimoji="1" lang="en-US" altLang="zh-TW" sz="1100" b="0" kern="1200">
                          <a:solidFill>
                            <a:schemeClr val="tx1"/>
                          </a:solidFill>
                          <a:latin typeface="+mn-lt"/>
                          <a:ea typeface="+mn-ea"/>
                          <a:cs typeface="+mn-cs"/>
                        </a:rPr>
                        <a:t>)</a:t>
                      </a:r>
                      <a:r>
                        <a:rPr kumimoji="1" lang="zh-TW" altLang="en-US" sz="1100" b="0" kern="1200">
                          <a:solidFill>
                            <a:schemeClr val="tx1"/>
                          </a:solidFill>
                          <a:latin typeface="+mn-lt"/>
                          <a:ea typeface="+mn-ea"/>
                          <a:cs typeface="+mn-cs"/>
                        </a:rPr>
                        <a:t>品質情報ﾏｽﾀ</a:t>
                      </a:r>
                      <a:r>
                        <a:rPr kumimoji="1" lang="en-US" altLang="zh-TW" sz="1100" b="0" kern="1200">
                          <a:solidFill>
                            <a:schemeClr val="tx1"/>
                          </a:solidFill>
                          <a:latin typeface="+mn-lt"/>
                          <a:ea typeface="+mn-ea"/>
                          <a:cs typeface="+mn-cs"/>
                        </a:rPr>
                        <a:t>-</a:t>
                      </a:r>
                    </a:p>
                  </a:txBody>
                  <a:tcPr marL="46800" marR="468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857870256"/>
                  </a:ext>
                </a:extLst>
              </a:tr>
            </a:tbl>
          </a:graphicData>
        </a:graphic>
      </p:graphicFrame>
      <p:sp>
        <p:nvSpPr>
          <p:cNvPr id="8" name="正方形/長方形 7">
            <a:extLst>
              <a:ext uri="{FF2B5EF4-FFF2-40B4-BE49-F238E27FC236}">
                <a16:creationId xmlns:a16="http://schemas.microsoft.com/office/drawing/2014/main" id="{91510983-2798-79C1-D9E9-2C60650E1375}"/>
              </a:ext>
            </a:extLst>
          </p:cNvPr>
          <p:cNvSpPr/>
          <p:nvPr/>
        </p:nvSpPr>
        <p:spPr>
          <a:xfrm>
            <a:off x="722154" y="1613426"/>
            <a:ext cx="4860000" cy="189203"/>
          </a:xfrm>
          <a:prstGeom prst="rect">
            <a:avLst/>
          </a:prstGeom>
          <a:solidFill>
            <a:srgbClr val="BBDFFF"/>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納入仕様書管理（青）</a:t>
            </a:r>
          </a:p>
        </p:txBody>
      </p:sp>
      <p:sp>
        <p:nvSpPr>
          <p:cNvPr id="4" name="正方形/長方形 3">
            <a:extLst>
              <a:ext uri="{FF2B5EF4-FFF2-40B4-BE49-F238E27FC236}">
                <a16:creationId xmlns:a16="http://schemas.microsoft.com/office/drawing/2014/main" id="{4933CB23-9E5B-4313-D246-78C20766025E}"/>
              </a:ext>
            </a:extLst>
          </p:cNvPr>
          <p:cNvSpPr/>
          <p:nvPr/>
        </p:nvSpPr>
        <p:spPr>
          <a:xfrm>
            <a:off x="6388114" y="1613426"/>
            <a:ext cx="4860000" cy="189203"/>
          </a:xfrm>
          <a:prstGeom prst="rect">
            <a:avLst/>
          </a:prstGeom>
          <a:solidFill>
            <a:schemeClr val="bg1"/>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その他個別</a:t>
            </a:r>
            <a:r>
              <a:rPr kumimoji="1" lang="en-US" altLang="ja-JP" sz="1200" b="1"/>
              <a:t>DB</a:t>
            </a:r>
            <a:r>
              <a:rPr kumimoji="1" lang="ja-JP" altLang="en-US" sz="1200" b="1"/>
              <a:t>（白）</a:t>
            </a:r>
          </a:p>
        </p:txBody>
      </p:sp>
      <p:graphicFrame>
        <p:nvGraphicFramePr>
          <p:cNvPr id="6" name="表 5">
            <a:extLst>
              <a:ext uri="{FF2B5EF4-FFF2-40B4-BE49-F238E27FC236}">
                <a16:creationId xmlns:a16="http://schemas.microsoft.com/office/drawing/2014/main" id="{8AFBD887-3976-C94C-C3EB-26B5D4E24F83}"/>
              </a:ext>
            </a:extLst>
          </p:cNvPr>
          <p:cNvGraphicFramePr>
            <a:graphicFrameLocks noGrp="1"/>
          </p:cNvGraphicFramePr>
          <p:nvPr>
            <p:extLst>
              <p:ext uri="{D42A27DB-BD31-4B8C-83A1-F6EECF244321}">
                <p14:modId xmlns:p14="http://schemas.microsoft.com/office/powerpoint/2010/main" val="3833458875"/>
              </p:ext>
            </p:extLst>
          </p:nvPr>
        </p:nvGraphicFramePr>
        <p:xfrm>
          <a:off x="6388114" y="1871332"/>
          <a:ext cx="4860000" cy="2008800"/>
        </p:xfrm>
        <a:graphic>
          <a:graphicData uri="http://schemas.openxmlformats.org/drawingml/2006/table">
            <a:tbl>
              <a:tblPr firstRow="1" bandRow="1">
                <a:tableStyleId>{5C22544A-7EE6-4342-B048-85BDC9FD1C3A}</a:tableStyleId>
              </a:tblPr>
              <a:tblGrid>
                <a:gridCol w="252000">
                  <a:extLst>
                    <a:ext uri="{9D8B030D-6E8A-4147-A177-3AD203B41FA5}">
                      <a16:colId xmlns:a16="http://schemas.microsoft.com/office/drawing/2014/main" val="1303211"/>
                    </a:ext>
                  </a:extLst>
                </a:gridCol>
                <a:gridCol w="4608000">
                  <a:extLst>
                    <a:ext uri="{9D8B030D-6E8A-4147-A177-3AD203B41FA5}">
                      <a16:colId xmlns:a16="http://schemas.microsoft.com/office/drawing/2014/main" val="152224258"/>
                    </a:ext>
                  </a:extLst>
                </a:gridCol>
              </a:tblGrid>
              <a:tr h="280800">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1</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貿易管理・納入仕様書ＤＢ</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2291274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2</a:t>
                      </a: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納入仕様書システム</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90374794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3</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1100" b="0" kern="1200">
                          <a:solidFill>
                            <a:schemeClr val="tx1"/>
                          </a:solidFill>
                          <a:latin typeface="+mn-lt"/>
                          <a:ea typeface="+mn-ea"/>
                          <a:cs typeface="+mn-cs"/>
                        </a:rPr>
                        <a:t>ＡＮ納入仕様書管理</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6337178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4</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シート納入仕様書</a:t>
                      </a:r>
                      <a:r>
                        <a:rPr kumimoji="1" lang="en-US" altLang="ja-JP" sz="1100" b="0" kern="1200">
                          <a:solidFill>
                            <a:schemeClr val="tx1"/>
                          </a:solidFill>
                          <a:latin typeface="+mn-lt"/>
                          <a:ea typeface="+mn-ea"/>
                          <a:cs typeface="+mn-cs"/>
                        </a:rPr>
                        <a:t>DB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7166165"/>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5</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zh-TW" altLang="en-US" sz="1100" b="0" kern="1200">
                          <a:solidFill>
                            <a:schemeClr val="tx1"/>
                          </a:solidFill>
                          <a:latin typeface="+mn-lt"/>
                          <a:ea typeface="+mn-ea"/>
                          <a:cs typeface="+mn-cs"/>
                        </a:rPr>
                        <a:t>化成品購買仕様書掲示</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5058334"/>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6</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メタブレン納入仕様書</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3561561"/>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7</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納入仕様書</a:t>
                      </a:r>
                      <a:r>
                        <a:rPr kumimoji="1" lang="en-US" sz="1100" b="0" kern="1200">
                          <a:solidFill>
                            <a:schemeClr val="tx1"/>
                          </a:solidFill>
                          <a:latin typeface="+mn-lt"/>
                          <a:ea typeface="+mn-ea"/>
                          <a:cs typeface="+mn-cs"/>
                        </a:rPr>
                        <a:t>DB</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50989467"/>
                  </a:ext>
                </a:extLst>
              </a:tr>
              <a:tr h="216000">
                <a:tc>
                  <a:txBody>
                    <a:bodyPr/>
                    <a:lstStyle/>
                    <a:p>
                      <a:pPr marL="0" algn="r" defTabSz="914400" rtl="0" eaLnBrk="1" latinLnBrk="0" hangingPunct="1"/>
                      <a:r>
                        <a:rPr kumimoji="1" lang="en-US" altLang="ja-JP" sz="1100" b="0" kern="1200">
                          <a:solidFill>
                            <a:schemeClr val="tx1"/>
                          </a:solidFill>
                          <a:latin typeface="+mn-lt"/>
                          <a:ea typeface="+mn-ea"/>
                          <a:cs typeface="+mn-cs"/>
                        </a:rPr>
                        <a:t>8</a:t>
                      </a:r>
                      <a:endParaRPr kumimoji="1" lang="ja-JP" altLang="en-US" sz="1100" b="0" kern="1200">
                        <a:solidFill>
                          <a:schemeClr val="tx1"/>
                        </a:solidFill>
                        <a:latin typeface="+mn-lt"/>
                        <a:ea typeface="+mn-ea"/>
                        <a:cs typeface="+mn-cs"/>
                      </a:endParaRPr>
                    </a:p>
                  </a:txBody>
                  <a:tcPr marL="45720" marR="45720" marT="0"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algn="l" defTabSz="914400" rtl="0" eaLnBrk="1" fontAlgn="ctr" latinLnBrk="0" hangingPunct="1"/>
                      <a:r>
                        <a:rPr kumimoji="1" lang="ja-JP" altLang="en-US" sz="1100" b="0" kern="1200">
                          <a:solidFill>
                            <a:schemeClr val="tx1"/>
                          </a:solidFill>
                          <a:latin typeface="+mn-lt"/>
                          <a:ea typeface="+mn-ea"/>
                          <a:cs typeface="+mn-cs"/>
                        </a:rPr>
                        <a:t>納入仕様書・調査書</a:t>
                      </a:r>
                      <a:r>
                        <a:rPr kumimoji="1" lang="en-US" altLang="ja-JP" sz="1100" b="0" kern="1200">
                          <a:solidFill>
                            <a:schemeClr val="tx1"/>
                          </a:solidFill>
                          <a:latin typeface="+mn-lt"/>
                          <a:ea typeface="+mn-ea"/>
                          <a:cs typeface="+mn-cs"/>
                        </a:rPr>
                        <a:t>DB</a:t>
                      </a:r>
                      <a:r>
                        <a:rPr kumimoji="1" lang="ja-JP" altLang="en-US" sz="1100" b="0" kern="1200">
                          <a:solidFill>
                            <a:schemeClr val="tx1"/>
                          </a:solidFill>
                          <a:latin typeface="+mn-lt"/>
                          <a:ea typeface="+mn-ea"/>
                          <a:cs typeface="+mn-cs"/>
                        </a:rPr>
                        <a:t>（スペシャリティポリマー部）</a:t>
                      </a:r>
                    </a:p>
                  </a:txBody>
                  <a:tcPr marL="9525" marR="9525"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656308885"/>
                  </a:ext>
                </a:extLst>
              </a:tr>
            </a:tbl>
          </a:graphicData>
        </a:graphic>
      </p:graphicFrame>
    </p:spTree>
    <p:extLst>
      <p:ext uri="{BB962C8B-B14F-4D97-AF65-F5344CB8AC3E}">
        <p14:creationId xmlns:p14="http://schemas.microsoft.com/office/powerpoint/2010/main" val="4072447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E0A6D62A-4315-18B2-22FF-039369B1D469}"/>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defPPr>
              <a:defRPr lang="ja-JP"/>
            </a:defPPr>
            <a:lvl1pPr marL="0" algn="l" defTabSz="914400" rtl="0" eaLnBrk="1" latinLnBrk="0" hangingPunct="1">
              <a:defRPr kumimoji="1" sz="1130" kern="1200">
                <a:solidFill>
                  <a:schemeClr val="tx1"/>
                </a:solidFill>
                <a:latin typeface="+mj-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48394356-8693-4048-8EAF-2BF05B04AA80}" type="slidenum">
              <a:rPr lang="ja-JP" altLang="en-US" smtClean="0"/>
              <a:pPr/>
              <a:t>9</a:t>
            </a:fld>
            <a:endParaRPr lang="ja-JP" altLang="en-US"/>
          </a:p>
        </p:txBody>
      </p:sp>
      <p:sp>
        <p:nvSpPr>
          <p:cNvPr id="21" name="タイトル 3">
            <a:extLst>
              <a:ext uri="{FF2B5EF4-FFF2-40B4-BE49-F238E27FC236}">
                <a16:creationId xmlns:a16="http://schemas.microsoft.com/office/drawing/2014/main" id="{9479CE55-9C2F-2D00-FFB6-F4C500316214}"/>
              </a:ext>
            </a:extLst>
          </p:cNvPr>
          <p:cNvSpPr>
            <a:spLocks noGrp="1"/>
          </p:cNvSpPr>
          <p:nvPr>
            <p:ph type="title"/>
          </p:nvPr>
        </p:nvSpPr>
        <p:spPr>
          <a:xfrm>
            <a:off x="414338" y="255588"/>
            <a:ext cx="9326562" cy="368300"/>
          </a:xfrm>
        </p:spPr>
        <p:txBody>
          <a:bodyPr/>
          <a:lstStyle/>
          <a:p>
            <a:r>
              <a:rPr lang="en-US" altLang="ja-JP"/>
              <a:t>2. </a:t>
            </a:r>
            <a:r>
              <a:rPr lang="ja-JP" altLang="en-US"/>
              <a:t>プロジェクト概要　</a:t>
            </a:r>
            <a:r>
              <a:rPr lang="en-US" altLang="ja-JP"/>
              <a:t>–</a:t>
            </a:r>
            <a:r>
              <a:rPr lang="ja-JP" altLang="en-US"/>
              <a:t>本更改における集約対象の事業部</a:t>
            </a:r>
            <a:r>
              <a:rPr lang="en-US" altLang="ja-JP"/>
              <a:t>–</a:t>
            </a:r>
            <a:endParaRPr kumimoji="1" lang="ja-JP" altLang="en-US"/>
          </a:p>
        </p:txBody>
      </p:sp>
      <p:sp>
        <p:nvSpPr>
          <p:cNvPr id="33" name="コンテンツ プレースホルダー 2">
            <a:extLst>
              <a:ext uri="{FF2B5EF4-FFF2-40B4-BE49-F238E27FC236}">
                <a16:creationId xmlns:a16="http://schemas.microsoft.com/office/drawing/2014/main" id="{27206E7D-5240-612B-A115-35209FC75960}"/>
              </a:ext>
            </a:extLst>
          </p:cNvPr>
          <p:cNvSpPr>
            <a:spLocks noGrp="1"/>
          </p:cNvSpPr>
          <p:nvPr>
            <p:ph sz="quarter" idx="10"/>
          </p:nvPr>
        </p:nvSpPr>
        <p:spPr>
          <a:xfrm>
            <a:off x="414338" y="857251"/>
            <a:ext cx="11550650" cy="1288420"/>
          </a:xfrm>
        </p:spPr>
        <p:txBody>
          <a:bodyPr/>
          <a:lstStyle/>
          <a:p>
            <a:pPr marL="0" indent="0">
              <a:buNone/>
            </a:pPr>
            <a:r>
              <a:rPr kumimoji="1" lang="ja-JP" altLang="en-US"/>
              <a:t>本更改の集約対象となる代表</a:t>
            </a:r>
            <a:r>
              <a:rPr kumimoji="1" lang="en-US" altLang="ja-JP"/>
              <a:t>DB</a:t>
            </a:r>
            <a:r>
              <a:rPr kumimoji="1" lang="ja-JP" altLang="en-US"/>
              <a:t>の利用者は、事業部単位で分かれる。</a:t>
            </a:r>
          </a:p>
          <a:p>
            <a:pPr marL="0" indent="0">
              <a:buNone/>
            </a:pPr>
            <a:endParaRPr kumimoji="1" lang="ja-JP" altLang="en-US"/>
          </a:p>
        </p:txBody>
      </p:sp>
      <p:sp>
        <p:nvSpPr>
          <p:cNvPr id="11" name="Rectangle 1">
            <a:extLst>
              <a:ext uri="{FF2B5EF4-FFF2-40B4-BE49-F238E27FC236}">
                <a16:creationId xmlns:a16="http://schemas.microsoft.com/office/drawing/2014/main" id="{6926BF21-80C5-0D89-28D5-9F59FD1FB261}"/>
              </a:ext>
            </a:extLst>
          </p:cNvPr>
          <p:cNvSpPr>
            <a:spLocks noChangeArrowheads="1"/>
          </p:cNvSpPr>
          <p:nvPr/>
        </p:nvSpPr>
        <p:spPr bwMode="auto">
          <a:xfrm>
            <a:off x="4305300" y="1281113"/>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ja-JP" altLang="ja-JP" sz="1800" b="0" i="0" u="none" strike="noStrike" cap="none" normalizeH="0" baseline="0">
                <a:ln>
                  <a:noFill/>
                </a:ln>
                <a:solidFill>
                  <a:srgbClr val="000000"/>
                </a:solidFill>
                <a:effectLst/>
                <a:latin typeface="Noto Sans JP" panose="020B0200000000000000" pitchFamily="50" charset="-128"/>
                <a:ea typeface="Noto Sans JP" panose="020B0200000000000000" pitchFamily="50" charset="-128"/>
              </a:rPr>
              <a:t> </a:t>
            </a:r>
            <a:endParaRPr kumimoji="0" lang="ja-JP" altLang="ja-JP" sz="1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ja-JP" altLang="ja-JP" sz="1800" b="0" i="0" u="none" strike="noStrike" cap="none" normalizeH="0" baseline="0">
              <a:ln>
                <a:noFill/>
              </a:ln>
              <a:solidFill>
                <a:schemeClr val="tx1"/>
              </a:solidFill>
              <a:effectLst/>
              <a:latin typeface="Arial" panose="020B0604020202020204" pitchFamily="34" charset="0"/>
            </a:endParaRPr>
          </a:p>
        </p:txBody>
      </p:sp>
      <p:sp>
        <p:nvSpPr>
          <p:cNvPr id="52" name="正方形/長方形 51">
            <a:extLst>
              <a:ext uri="{FF2B5EF4-FFF2-40B4-BE49-F238E27FC236}">
                <a16:creationId xmlns:a16="http://schemas.microsoft.com/office/drawing/2014/main" id="{7B2B42CE-2971-D977-7856-04C81A3D19B1}"/>
              </a:ext>
            </a:extLst>
          </p:cNvPr>
          <p:cNvSpPr/>
          <p:nvPr/>
        </p:nvSpPr>
        <p:spPr>
          <a:xfrm>
            <a:off x="414336" y="1653482"/>
            <a:ext cx="3795219" cy="189203"/>
          </a:xfrm>
          <a:prstGeom prst="rect">
            <a:avLst/>
          </a:prstGeom>
          <a:solidFill>
            <a:srgbClr val="FFFF99"/>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製品仕様書管理（黄色）</a:t>
            </a:r>
          </a:p>
        </p:txBody>
      </p:sp>
      <p:sp>
        <p:nvSpPr>
          <p:cNvPr id="53" name="正方形/長方形 52">
            <a:extLst>
              <a:ext uri="{FF2B5EF4-FFF2-40B4-BE49-F238E27FC236}">
                <a16:creationId xmlns:a16="http://schemas.microsoft.com/office/drawing/2014/main" id="{E07A375E-EF6A-8DBA-B174-D0DFCACC7D6D}"/>
              </a:ext>
            </a:extLst>
          </p:cNvPr>
          <p:cNvSpPr/>
          <p:nvPr/>
        </p:nvSpPr>
        <p:spPr>
          <a:xfrm>
            <a:off x="4285704" y="1653482"/>
            <a:ext cx="3795219" cy="189203"/>
          </a:xfrm>
          <a:prstGeom prst="rect">
            <a:avLst/>
          </a:prstGeom>
          <a:solidFill>
            <a:schemeClr val="accent1">
              <a:lumMod val="20000"/>
              <a:lumOff val="80000"/>
            </a:schemeClr>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納入仕様書管理（青色）</a:t>
            </a:r>
          </a:p>
        </p:txBody>
      </p:sp>
      <p:sp>
        <p:nvSpPr>
          <p:cNvPr id="54" name="正方形/長方形 53">
            <a:extLst>
              <a:ext uri="{FF2B5EF4-FFF2-40B4-BE49-F238E27FC236}">
                <a16:creationId xmlns:a16="http://schemas.microsoft.com/office/drawing/2014/main" id="{EA2BD9EF-A76B-6FBC-DAD7-C0EE49EE3A8C}"/>
              </a:ext>
            </a:extLst>
          </p:cNvPr>
          <p:cNvSpPr/>
          <p:nvPr/>
        </p:nvSpPr>
        <p:spPr>
          <a:xfrm>
            <a:off x="8169769" y="1653482"/>
            <a:ext cx="3795219" cy="189203"/>
          </a:xfrm>
          <a:prstGeom prst="rect">
            <a:avLst/>
          </a:prstGeom>
          <a:solidFill>
            <a:schemeClr val="bg1"/>
          </a:solidFill>
          <a:ln w="6350" cap="flat" cmpd="sng" algn="ctr">
            <a:solidFill>
              <a:schemeClr val="accent3">
                <a:lumMod val="60000"/>
                <a:lumOff val="40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kumimoji="1" lang="ja-JP" altLang="en-US" sz="1200" b="1"/>
              <a:t>その他個別</a:t>
            </a:r>
            <a:r>
              <a:rPr kumimoji="1" lang="en-US" altLang="ja-JP" sz="1200" b="1"/>
              <a:t>DB</a:t>
            </a:r>
            <a:r>
              <a:rPr kumimoji="1" lang="ja-JP" altLang="en-US" sz="1200" b="1"/>
              <a:t>（白色）</a:t>
            </a:r>
          </a:p>
        </p:txBody>
      </p:sp>
      <p:graphicFrame>
        <p:nvGraphicFramePr>
          <p:cNvPr id="55" name="表 54">
            <a:extLst>
              <a:ext uri="{FF2B5EF4-FFF2-40B4-BE49-F238E27FC236}">
                <a16:creationId xmlns:a16="http://schemas.microsoft.com/office/drawing/2014/main" id="{BE64058A-09E2-B64F-C3CB-997AFD25CFB9}"/>
              </a:ext>
            </a:extLst>
          </p:cNvPr>
          <p:cNvGraphicFramePr>
            <a:graphicFrameLocks noGrp="1"/>
          </p:cNvGraphicFramePr>
          <p:nvPr>
            <p:extLst>
              <p:ext uri="{D42A27DB-BD31-4B8C-83A1-F6EECF244321}">
                <p14:modId xmlns:p14="http://schemas.microsoft.com/office/powerpoint/2010/main" val="885912471"/>
              </p:ext>
            </p:extLst>
          </p:nvPr>
        </p:nvGraphicFramePr>
        <p:xfrm>
          <a:off x="414336" y="1898620"/>
          <a:ext cx="3777288" cy="3787080"/>
        </p:xfrm>
        <a:graphic>
          <a:graphicData uri="http://schemas.openxmlformats.org/drawingml/2006/table">
            <a:tbl>
              <a:tblPr firstRow="1" bandRow="1">
                <a:tableStyleId>{5C22544A-7EE6-4342-B048-85BDC9FD1C3A}</a:tableStyleId>
              </a:tblPr>
              <a:tblGrid>
                <a:gridCol w="213288">
                  <a:extLst>
                    <a:ext uri="{9D8B030D-6E8A-4147-A177-3AD203B41FA5}">
                      <a16:colId xmlns:a16="http://schemas.microsoft.com/office/drawing/2014/main" val="1303211"/>
                    </a:ext>
                  </a:extLst>
                </a:gridCol>
                <a:gridCol w="900000">
                  <a:extLst>
                    <a:ext uri="{9D8B030D-6E8A-4147-A177-3AD203B41FA5}">
                      <a16:colId xmlns:a16="http://schemas.microsoft.com/office/drawing/2014/main" val="152224258"/>
                    </a:ext>
                  </a:extLst>
                </a:gridCol>
                <a:gridCol w="2664000">
                  <a:extLst>
                    <a:ext uri="{9D8B030D-6E8A-4147-A177-3AD203B41FA5}">
                      <a16:colId xmlns:a16="http://schemas.microsoft.com/office/drawing/2014/main" val="3597827193"/>
                    </a:ext>
                  </a:extLst>
                </a:gridCol>
              </a:tblGrid>
              <a:tr h="221750">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利用事業部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52000">
                <a:tc>
                  <a:txBody>
                    <a:bodyPr/>
                    <a:lstStyle/>
                    <a:p>
                      <a:pPr algn="l"/>
                      <a:r>
                        <a:rPr kumimoji="1" lang="en-US" altLang="ja-JP" sz="800">
                          <a:latin typeface="Meiryo UI" panose="020B0604030504040204" pitchFamily="50" charset="-128"/>
                          <a:ea typeface="Meiryo UI" panose="020B0604030504040204" pitchFamily="50" charset="-128"/>
                        </a:rPr>
                        <a:t>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イオン</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ＳＭＢＧ　アドバンストソリューションズ統括本部　水・環境事業本部　分離材事業部　（イオン技術グループ</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管理グループ）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32277357"/>
                  </a:ext>
                </a:extLst>
              </a:tr>
              <a:tr h="252000">
                <a:tc>
                  <a:txBody>
                    <a:bodyPr/>
                    <a:lstStyle/>
                    <a:p>
                      <a:pPr algn="l"/>
                      <a:r>
                        <a:rPr kumimoji="1" lang="en-US" altLang="ja-JP" sz="800">
                          <a:latin typeface="Meiryo UI" panose="020B0604030504040204" pitchFamily="50" charset="-128"/>
                          <a:ea typeface="Meiryo UI" panose="020B0604030504040204" pitchFamily="50" charset="-128"/>
                        </a:rPr>
                        <a:t>2</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イメージング</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アドバンストソリューションズビジネスグループ　技術戦略本部　情電技術部　オプトエレクトロニクスアプリケーショングループ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1494032"/>
                  </a:ext>
                </a:extLst>
              </a:tr>
              <a:tr h="252000">
                <a:tc>
                  <a:txBody>
                    <a:bodyPr/>
                    <a:lstStyle/>
                    <a:p>
                      <a:pPr algn="l"/>
                      <a:r>
                        <a:rPr kumimoji="1" lang="en-US" altLang="ja-JP" sz="800">
                          <a:latin typeface="Meiryo UI" panose="020B0604030504040204" pitchFamily="50" charset="-128"/>
                          <a:ea typeface="Meiryo UI" panose="020B0604030504040204" pitchFamily="50" charset="-128"/>
                        </a:rPr>
                        <a:t>3</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ガリナイ</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関東事業所　筑波製造部</a:t>
                      </a:r>
                      <a:r>
                        <a:rPr lang="ja-JP" altLang="en-US" sz="700" b="0" i="0" u="none" strike="noStrike">
                          <a:solidFill>
                            <a:srgbClr val="000000"/>
                          </a:solidFill>
                          <a:effectLst/>
                          <a:latin typeface="Meiryo UI" panose="020B0604030504040204" pitchFamily="50" charset="-128"/>
                          <a:ea typeface="Meiryo UI" panose="020B0604030504040204" pitchFamily="50" charset="-128"/>
                        </a:rPr>
                        <a:t>　（</a:t>
                      </a:r>
                      <a:r>
                        <a:rPr lang="en-US" altLang="ja-JP" sz="700" b="0" i="0" u="none" strike="noStrike" err="1">
                          <a:solidFill>
                            <a:srgbClr val="000000"/>
                          </a:solidFill>
                          <a:effectLst/>
                          <a:latin typeface="Meiryo UI" panose="020B0604030504040204" pitchFamily="50" charset="-128"/>
                          <a:ea typeface="Meiryo UI" panose="020B0604030504040204" pitchFamily="50" charset="-128"/>
                        </a:rPr>
                        <a:t>GaN</a:t>
                      </a:r>
                      <a:r>
                        <a:rPr lang="ja-JP" altLang="en-US" sz="700" b="0" i="0" u="none" strike="noStrike">
                          <a:solidFill>
                            <a:srgbClr val="000000"/>
                          </a:solidFill>
                          <a:effectLst/>
                          <a:latin typeface="Meiryo UI" panose="020B0604030504040204" pitchFamily="50" charset="-128"/>
                          <a:ea typeface="Meiryo UI" panose="020B0604030504040204" pitchFamily="50" charset="-128"/>
                        </a:rPr>
                        <a:t>企画管理グループ）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3070874"/>
                  </a:ext>
                </a:extLst>
              </a:tr>
              <a:tr h="252000">
                <a:tc>
                  <a:txBody>
                    <a:bodyPr/>
                    <a:lstStyle/>
                    <a:p>
                      <a:pPr algn="l"/>
                      <a:r>
                        <a:rPr kumimoji="1" lang="en-US" altLang="ja-JP" sz="800">
                          <a:latin typeface="Meiryo UI" panose="020B0604030504040204" pitchFamily="50" charset="-128"/>
                          <a:ea typeface="Meiryo UI" panose="020B0604030504040204" pitchFamily="50" charset="-128"/>
                        </a:rPr>
                        <a:t>4</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ディスプ</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ASBG</a:t>
                      </a:r>
                      <a:r>
                        <a:rPr lang="ja-JP" altLang="en-US" sz="700" b="0" i="0" u="none" strike="noStrike">
                          <a:solidFill>
                            <a:srgbClr val="000000"/>
                          </a:solidFill>
                          <a:effectLst/>
                          <a:latin typeface="Meiryo UI" panose="020B0604030504040204" pitchFamily="50" charset="-128"/>
                          <a:ea typeface="Meiryo UI" panose="020B0604030504040204" pitchFamily="50" charset="-128"/>
                        </a:rPr>
                        <a:t>　電池・エレクトロニクス本部　エレクトロニクスマテリアルズ事業部ディスプレイ材料</a:t>
                      </a:r>
                      <a:r>
                        <a:rPr lang="en-US" altLang="ja-JP" sz="700" b="0" i="0" u="none" strike="noStrike">
                          <a:solidFill>
                            <a:srgbClr val="000000"/>
                          </a:solidFill>
                          <a:effectLst/>
                          <a:latin typeface="Meiryo UI" panose="020B0604030504040204" pitchFamily="50" charset="-128"/>
                          <a:ea typeface="Meiryo UI" panose="020B0604030504040204" pitchFamily="50" charset="-128"/>
                        </a:rPr>
                        <a:t>G</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6153598"/>
                  </a:ext>
                </a:extLst>
              </a:tr>
              <a:tr h="252000">
                <a:tc>
                  <a:txBody>
                    <a:bodyPr/>
                    <a:lstStyle/>
                    <a:p>
                      <a:pPr algn="l"/>
                      <a:r>
                        <a:rPr kumimoji="1" lang="en-US" altLang="ja-JP" sz="800">
                          <a:latin typeface="Meiryo UI" panose="020B0604030504040204" pitchFamily="50" charset="-128"/>
                          <a:ea typeface="Meiryo UI" panose="020B0604030504040204" pitchFamily="50" charset="-128"/>
                        </a:rPr>
                        <a:t>5</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パフォケミ</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ＭＭＡ＆デリバティブズビジネスグループ　コーティング＆アディティブスグローバルビジネス本部　コーティング事業部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6086260"/>
                  </a:ext>
                </a:extLst>
              </a:tr>
              <a:tr h="252000">
                <a:tc>
                  <a:txBody>
                    <a:bodyPr/>
                    <a:lstStyle/>
                    <a:p>
                      <a:pPr algn="l"/>
                      <a:r>
                        <a:rPr kumimoji="1" lang="en-US" altLang="ja-JP" sz="800">
                          <a:latin typeface="Meiryo UI" panose="020B0604030504040204" pitchFamily="50" charset="-128"/>
                          <a:ea typeface="Meiryo UI" panose="020B0604030504040204" pitchFamily="50" charset="-128"/>
                        </a:rPr>
                        <a:t>6</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ファイン</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デリバティブズビジネスグループ　コーティング＆アディティブスグローバルビジネス本部　コーティング＆アディティブス技術部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432833"/>
                  </a:ext>
                </a:extLst>
              </a:tr>
              <a:tr h="252000">
                <a:tc>
                  <a:txBody>
                    <a:bodyPr/>
                    <a:lstStyle/>
                    <a:p>
                      <a:pPr algn="l"/>
                      <a:r>
                        <a:rPr kumimoji="1" lang="en-US" altLang="ja-JP" sz="800">
                          <a:latin typeface="Meiryo UI" panose="020B0604030504040204" pitchFamily="50" charset="-128"/>
                          <a:ea typeface="Meiryo UI" panose="020B0604030504040204" pitchFamily="50" charset="-128"/>
                        </a:rPr>
                        <a:t>7</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ファイン</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デリバティブズビジネスグループ　コーティング＆アディティブスグローバルビジネス本部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A&amp;FC</a:t>
                      </a:r>
                      <a:r>
                        <a:rPr lang="ja-JP" altLang="en-US" sz="700" b="0" i="0" u="none" strike="noStrike">
                          <a:solidFill>
                            <a:srgbClr val="000000"/>
                          </a:solidFill>
                          <a:effectLst/>
                          <a:latin typeface="Meiryo UI" panose="020B0604030504040204" pitchFamily="50" charset="-128"/>
                          <a:ea typeface="Meiryo UI" panose="020B0604030504040204" pitchFamily="50" charset="-128"/>
                        </a:rPr>
                        <a:t>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00376311"/>
                  </a:ext>
                </a:extLst>
              </a:tr>
              <a:tr h="252000">
                <a:tc>
                  <a:txBody>
                    <a:bodyPr/>
                    <a:lstStyle/>
                    <a:p>
                      <a:pPr algn="l"/>
                      <a:r>
                        <a:rPr kumimoji="1" lang="en-US" altLang="ja-JP" sz="800">
                          <a:latin typeface="Meiryo UI" panose="020B0604030504040204" pitchFamily="50" charset="-128"/>
                          <a:ea typeface="Meiryo UI" panose="020B0604030504040204" pitchFamily="50" charset="-128"/>
                        </a:rPr>
                        <a:t>8</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フォスファー</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ＳＭＢＧ　アドバンストソリューションズ統括本部　技術戦略本部　情電技術部　エネルギー変換材料グループ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95602059"/>
                  </a:ext>
                </a:extLst>
              </a:tr>
              <a:tr h="252000">
                <a:tc>
                  <a:txBody>
                    <a:bodyPr/>
                    <a:lstStyle/>
                    <a:p>
                      <a:pPr algn="l"/>
                      <a:r>
                        <a:rPr kumimoji="1" lang="en-US" altLang="ja-JP" sz="800">
                          <a:latin typeface="Meiryo UI" panose="020B0604030504040204" pitchFamily="50" charset="-128"/>
                          <a:ea typeface="Meiryo UI" panose="020B0604030504040204" pitchFamily="50" charset="-128"/>
                        </a:rPr>
                        <a:t>9</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フォスファー</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ＳＭＢＧ　アドバンストソリューションズ統括本部　技術戦略本部　情電技術部　オプトエレクトロニクスアプリケーショングループ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22912741"/>
                  </a:ext>
                </a:extLst>
              </a:tr>
              <a:tr h="252000">
                <a:tc>
                  <a:txBody>
                    <a:bodyPr/>
                    <a:lstStyle/>
                    <a:p>
                      <a:pPr algn="l"/>
                      <a:r>
                        <a:rPr kumimoji="1" lang="en-US" altLang="ja-JP" sz="800">
                          <a:latin typeface="Meiryo UI" panose="020B0604030504040204" pitchFamily="50" charset="-128"/>
                          <a:ea typeface="Meiryo UI" panose="020B0604030504040204" pitchFamily="50" charset="-128"/>
                        </a:rPr>
                        <a:t>10</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工業フィルム</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アドバンストフィルムズ＆ポリマーズビジネスグループ　スペシャリティフィルムズ本部　工業・メディカルフィルムズ事業部</a:t>
                      </a:r>
                      <a:endParaRPr lang="zh-TW"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5058334"/>
                  </a:ext>
                </a:extLst>
              </a:tr>
              <a:tr h="252000">
                <a:tc>
                  <a:txBody>
                    <a:bodyPr/>
                    <a:lstStyle/>
                    <a:p>
                      <a:pPr algn="l"/>
                      <a:r>
                        <a:rPr kumimoji="1" lang="en-US" altLang="ja-JP" sz="800">
                          <a:latin typeface="Meiryo UI" panose="020B0604030504040204" pitchFamily="50" charset="-128"/>
                          <a:ea typeface="Meiryo UI" panose="020B0604030504040204" pitchFamily="50" charset="-128"/>
                        </a:rPr>
                        <a:t>11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zh-TW" sz="700" b="0" i="0" u="none" strike="noStrike">
                          <a:solidFill>
                            <a:srgbClr val="000000"/>
                          </a:solidFill>
                          <a:effectLst/>
                          <a:latin typeface="Meiryo UI" panose="020B0604030504040204" pitchFamily="50" charset="-128"/>
                          <a:ea typeface="Meiryo UI" panose="020B0604030504040204" pitchFamily="50" charset="-128"/>
                        </a:rPr>
                        <a:t>(</a:t>
                      </a:r>
                      <a:r>
                        <a:rPr lang="zh-TW" altLang="en-US" sz="700" b="0" i="0" u="none" strike="noStrike">
                          <a:solidFill>
                            <a:srgbClr val="000000"/>
                          </a:solidFill>
                          <a:effectLst/>
                          <a:latin typeface="Meiryo UI" panose="020B0604030504040204" pitchFamily="50" charset="-128"/>
                          <a:ea typeface="Meiryo UI" panose="020B0604030504040204" pitchFamily="50" charset="-128"/>
                        </a:rPr>
                        <a:t>無機化学品</a:t>
                      </a:r>
                      <a:r>
                        <a:rPr lang="en-US" altLang="zh-TW" sz="700" b="0" i="0" u="none" strike="noStrike">
                          <a:solidFill>
                            <a:srgbClr val="000000"/>
                          </a:solidFill>
                          <a:effectLst/>
                          <a:latin typeface="Meiryo UI" panose="020B0604030504040204" pitchFamily="50" charset="-128"/>
                          <a:ea typeface="Meiryo UI" panose="020B0604030504040204" pitchFamily="50" charset="-128"/>
                        </a:rPr>
                        <a:t>) </a:t>
                      </a:r>
                      <a:r>
                        <a:rPr lang="zh-TW" altLang="en-US" sz="700" b="0" i="0" u="none" strike="noStrike">
                          <a:solidFill>
                            <a:srgbClr val="000000"/>
                          </a:solidFill>
                          <a:effectLst/>
                          <a:latin typeface="Meiryo UI" panose="020B0604030504040204" pitchFamily="50" charset="-128"/>
                          <a:ea typeface="Meiryo UI" panose="020B0604030504040204" pitchFamily="50" charset="-128"/>
                        </a:rPr>
                        <a:t>製品仕様書 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デリバティブズビジネスグループ　コーティング＆アディティブスグローバルビジネス本部　コーティング事業部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3561561"/>
                  </a:ext>
                </a:extLst>
              </a:tr>
              <a:tr h="252000">
                <a:tc>
                  <a:txBody>
                    <a:bodyPr/>
                    <a:lstStyle/>
                    <a:p>
                      <a:pPr algn="l"/>
                      <a:r>
                        <a:rPr kumimoji="1" lang="en-US" altLang="ja-JP" sz="800">
                          <a:latin typeface="Meiryo UI" panose="020B0604030504040204" pitchFamily="50" charset="-128"/>
                          <a:ea typeface="Meiryo UI" panose="020B0604030504040204" pitchFamily="50" charset="-128"/>
                        </a:rPr>
                        <a:t>12</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sz="700" b="0" i="0" u="none" strike="noStrike">
                          <a:solidFill>
                            <a:srgbClr val="000000"/>
                          </a:solidFill>
                          <a:effectLst/>
                          <a:latin typeface="Meiryo UI" panose="020B0604030504040204" pitchFamily="50" charset="-128"/>
                          <a:ea typeface="Meiryo UI" panose="020B0604030504040204" pitchFamily="50" charset="-128"/>
                        </a:rPr>
                        <a:t>JER </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ＭＣＣ　サプライチェーン所管　オペレーション（日本）本部　東海事業所　品質保証部　品質保証２グループ</a:t>
                      </a:r>
                      <a:endParaRPr lang="zh-TW"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7788036"/>
                  </a:ext>
                </a:extLst>
              </a:tr>
              <a:tr h="252000">
                <a:tc>
                  <a:txBody>
                    <a:bodyPr/>
                    <a:lstStyle/>
                    <a:p>
                      <a:pPr algn="l"/>
                      <a:r>
                        <a:rPr kumimoji="1" lang="en-US" altLang="ja-JP" sz="800">
                          <a:latin typeface="Meiryo UI" panose="020B0604030504040204" pitchFamily="50" charset="-128"/>
                          <a:ea typeface="Meiryo UI" panose="020B0604030504040204" pitchFamily="50" charset="-128"/>
                        </a:rPr>
                        <a:t>13</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規格・仕様書</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ＳＭＢＧ　Ｒ＆Ｄ本部　フィルムズテクノロジーセンター　グローバルポリエステルフィルムズグループ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61029955"/>
                  </a:ext>
                </a:extLst>
              </a:tr>
              <a:tr h="252000">
                <a:tc>
                  <a:txBody>
                    <a:bodyPr/>
                    <a:lstStyle/>
                    <a:p>
                      <a:pPr algn="l"/>
                      <a:r>
                        <a:rPr kumimoji="1" lang="en-US" altLang="ja-JP" sz="800">
                          <a:latin typeface="Meiryo UI" panose="020B0604030504040204" pitchFamily="50" charset="-128"/>
                          <a:ea typeface="Meiryo UI" panose="020B0604030504040204" pitchFamily="50" charset="-128"/>
                        </a:rPr>
                        <a:t>14</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ファイン</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製品仕様書管理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デリバティブズビジネスグループ　コーティング＆アディティブスグローバルビジネス本部　コーティング＆アディティブス技術部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60722242"/>
                  </a:ext>
                </a:extLst>
              </a:tr>
            </a:tbl>
          </a:graphicData>
        </a:graphic>
      </p:graphicFrame>
      <p:graphicFrame>
        <p:nvGraphicFramePr>
          <p:cNvPr id="56" name="表 55">
            <a:extLst>
              <a:ext uri="{FF2B5EF4-FFF2-40B4-BE49-F238E27FC236}">
                <a16:creationId xmlns:a16="http://schemas.microsoft.com/office/drawing/2014/main" id="{C1811DCC-BC13-B280-8C8D-3E862482548D}"/>
              </a:ext>
            </a:extLst>
          </p:cNvPr>
          <p:cNvGraphicFramePr>
            <a:graphicFrameLocks noGrp="1"/>
          </p:cNvGraphicFramePr>
          <p:nvPr>
            <p:extLst>
              <p:ext uri="{D42A27DB-BD31-4B8C-83A1-F6EECF244321}">
                <p14:modId xmlns:p14="http://schemas.microsoft.com/office/powerpoint/2010/main" val="2239258888"/>
              </p:ext>
            </p:extLst>
          </p:nvPr>
        </p:nvGraphicFramePr>
        <p:xfrm>
          <a:off x="4294669" y="1898620"/>
          <a:ext cx="3777288" cy="3535080"/>
        </p:xfrm>
        <a:graphic>
          <a:graphicData uri="http://schemas.openxmlformats.org/drawingml/2006/table">
            <a:tbl>
              <a:tblPr firstRow="1" bandRow="1">
                <a:tableStyleId>{5C22544A-7EE6-4342-B048-85BDC9FD1C3A}</a:tableStyleId>
              </a:tblPr>
              <a:tblGrid>
                <a:gridCol w="213288">
                  <a:extLst>
                    <a:ext uri="{9D8B030D-6E8A-4147-A177-3AD203B41FA5}">
                      <a16:colId xmlns:a16="http://schemas.microsoft.com/office/drawing/2014/main" val="1303211"/>
                    </a:ext>
                  </a:extLst>
                </a:gridCol>
                <a:gridCol w="900000">
                  <a:extLst>
                    <a:ext uri="{9D8B030D-6E8A-4147-A177-3AD203B41FA5}">
                      <a16:colId xmlns:a16="http://schemas.microsoft.com/office/drawing/2014/main" val="152224258"/>
                    </a:ext>
                  </a:extLst>
                </a:gridCol>
                <a:gridCol w="2664000">
                  <a:extLst>
                    <a:ext uri="{9D8B030D-6E8A-4147-A177-3AD203B41FA5}">
                      <a16:colId xmlns:a16="http://schemas.microsoft.com/office/drawing/2014/main" val="3597827193"/>
                    </a:ext>
                  </a:extLst>
                </a:gridCol>
              </a:tblGrid>
              <a:tr h="221750">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利用事業部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52000">
                <a:tc>
                  <a:txBody>
                    <a:bodyPr/>
                    <a:lstStyle/>
                    <a:p>
                      <a:r>
                        <a:rPr kumimoji="1" lang="en-US" altLang="ja-JP" sz="800">
                          <a:latin typeface="Meiryo UI" panose="020B0604030504040204" pitchFamily="50" charset="-128"/>
                          <a:ea typeface="Meiryo UI" panose="020B0604030504040204" pitchFamily="50" charset="-128"/>
                        </a:rPr>
                        <a:t>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オレフィン・アロマ事業部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32277357"/>
                  </a:ext>
                </a:extLst>
              </a:tr>
              <a:tr h="252000">
                <a:tc>
                  <a:txBody>
                    <a:bodyPr/>
                    <a:lstStyle/>
                    <a:p>
                      <a:r>
                        <a:rPr kumimoji="1" lang="en-US" altLang="ja-JP" sz="800">
                          <a:latin typeface="Meiryo UI" panose="020B0604030504040204" pitchFamily="50" charset="-128"/>
                          <a:ea typeface="Meiryo UI" panose="020B0604030504040204" pitchFamily="50" charset="-128"/>
                        </a:rPr>
                        <a:t>2</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Ｃ２ケミカル事業部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1494032"/>
                  </a:ext>
                </a:extLst>
              </a:tr>
              <a:tr h="252000">
                <a:tc>
                  <a:txBody>
                    <a:bodyPr/>
                    <a:lstStyle/>
                    <a:p>
                      <a:r>
                        <a:rPr kumimoji="1" lang="en-US" altLang="ja-JP" sz="800">
                          <a:latin typeface="Meiryo UI" panose="020B0604030504040204" pitchFamily="50" charset="-128"/>
                          <a:ea typeface="Meiryo UI" panose="020B0604030504040204" pitchFamily="50" charset="-128"/>
                        </a:rPr>
                        <a:t>3</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Ｃ３ケミカル事業部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3070874"/>
                  </a:ext>
                </a:extLst>
              </a:tr>
              <a:tr h="252000">
                <a:tc>
                  <a:txBody>
                    <a:bodyPr/>
                    <a:lstStyle/>
                    <a:p>
                      <a:r>
                        <a:rPr kumimoji="1" lang="en-US" altLang="ja-JP" sz="800">
                          <a:latin typeface="Meiryo UI" panose="020B0604030504040204" pitchFamily="50" charset="-128"/>
                          <a:ea typeface="Meiryo UI" panose="020B0604030504040204" pitchFamily="50" charset="-128"/>
                        </a:rPr>
                        <a:t>4</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ＰＨＬ・ＰＣ事業部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6153598"/>
                  </a:ext>
                </a:extLst>
              </a:tr>
              <a:tr h="252000">
                <a:tc>
                  <a:txBody>
                    <a:bodyPr/>
                    <a:lstStyle/>
                    <a:p>
                      <a:r>
                        <a:rPr kumimoji="1" lang="en-US" altLang="ja-JP" sz="800">
                          <a:latin typeface="Meiryo UI" panose="020B0604030504040204" pitchFamily="50" charset="-128"/>
                          <a:ea typeface="Meiryo UI" panose="020B0604030504040204" pitchFamily="50" charset="-128"/>
                        </a:rPr>
                        <a:t>5</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Ｃ４・ＰＢＴ事業部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6086260"/>
                  </a:ext>
                </a:extLst>
              </a:tr>
              <a:tr h="252000">
                <a:tc>
                  <a:txBody>
                    <a:bodyPr/>
                    <a:lstStyle/>
                    <a:p>
                      <a:r>
                        <a:rPr kumimoji="1" lang="en-US" altLang="ja-JP" sz="800">
                          <a:latin typeface="Meiryo UI" panose="020B0604030504040204" pitchFamily="50" charset="-128"/>
                          <a:ea typeface="Meiryo UI" panose="020B0604030504040204" pitchFamily="50" charset="-128"/>
                        </a:rPr>
                        <a:t>6</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マテリアルズ＆ポリマーズ事業本部 新規バイオケミカル室</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432833"/>
                  </a:ext>
                </a:extLst>
              </a:tr>
              <a:tr h="252000">
                <a:tc>
                  <a:txBody>
                    <a:bodyPr/>
                    <a:lstStyle/>
                    <a:p>
                      <a:r>
                        <a:rPr kumimoji="1" lang="en-US" altLang="ja-JP" sz="800">
                          <a:latin typeface="Meiryo UI" panose="020B0604030504040204" pitchFamily="50" charset="-128"/>
                          <a:ea typeface="Meiryo UI" panose="020B0604030504040204" pitchFamily="50" charset="-128"/>
                        </a:rPr>
                        <a:t>7</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戦略企画本部 ＣＮ・ＣＥ戦略部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95602059"/>
                  </a:ext>
                </a:extLst>
              </a:tr>
              <a:tr h="252000">
                <a:tc>
                  <a:txBody>
                    <a:bodyPr/>
                    <a:lstStyle/>
                    <a:p>
                      <a:r>
                        <a:rPr kumimoji="1" lang="en-US" altLang="ja-JP" sz="800">
                          <a:latin typeface="Meiryo UI" panose="020B0604030504040204" pitchFamily="50" charset="-128"/>
                          <a:ea typeface="Meiryo UI" panose="020B0604030504040204" pitchFamily="50" charset="-128"/>
                        </a:rPr>
                        <a:t>8</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技術統括本部 基盤技術部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822912741"/>
                  </a:ext>
                </a:extLst>
              </a:tr>
              <a:tr h="252000">
                <a:tc>
                  <a:txBody>
                    <a:bodyPr/>
                    <a:lstStyle/>
                    <a:p>
                      <a:r>
                        <a:rPr kumimoji="1" lang="en-US" altLang="ja-JP" sz="800">
                          <a:latin typeface="Meiryo UI" panose="020B0604030504040204" pitchFamily="50" charset="-128"/>
                          <a:ea typeface="Meiryo UI" panose="020B0604030504040204" pitchFamily="50" charset="-128"/>
                        </a:rPr>
                        <a:t>9</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ベーシックマテリアルズ＆ポリマーズビジネスグループ　炭素事業本部 炭素材・ＣＢゴム部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7166165"/>
                  </a:ext>
                </a:extLst>
              </a:tr>
              <a:tr h="252000">
                <a:tc>
                  <a:txBody>
                    <a:bodyPr/>
                    <a:lstStyle/>
                    <a:p>
                      <a:r>
                        <a:rPr kumimoji="1" lang="en-US" altLang="ja-JP" sz="800">
                          <a:latin typeface="Meiryo UI" panose="020B0604030504040204" pitchFamily="50" charset="-128"/>
                          <a:ea typeface="Meiryo UI" panose="020B0604030504040204" pitchFamily="50" charset="-128"/>
                        </a:rPr>
                        <a:t>10</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ＭＭＡ＆デリバティブズビジネスグループ　コーティング＆アディティブスグローバルビジネス本部 Ａ＆ＦＣ事業部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5058334"/>
                  </a:ext>
                </a:extLst>
              </a:tr>
              <a:tr h="252000">
                <a:tc>
                  <a:txBody>
                    <a:bodyPr/>
                    <a:lstStyle/>
                    <a:p>
                      <a:r>
                        <a:rPr kumimoji="1" lang="en-US" altLang="ja-JP" sz="800">
                          <a:latin typeface="Meiryo UI" panose="020B0604030504040204" pitchFamily="50" charset="-128"/>
                          <a:ea typeface="Meiryo UI" panose="020B0604030504040204" pitchFamily="50" charset="-128"/>
                        </a:rPr>
                        <a:t>11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アドバンストソリューションズビジネスグループ　半導体本部 半導体マテリアルズ事業部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93561561"/>
                  </a:ext>
                </a:extLst>
              </a:tr>
              <a:tr h="252000">
                <a:tc>
                  <a:txBody>
                    <a:bodyPr/>
                    <a:lstStyle/>
                    <a:p>
                      <a:r>
                        <a:rPr kumimoji="1" lang="en-US" altLang="ja-JP" sz="800">
                          <a:latin typeface="Meiryo UI" panose="020B0604030504040204" pitchFamily="50" charset="-128"/>
                          <a:ea typeface="Meiryo UI" panose="020B0604030504040204" pitchFamily="50" charset="-128"/>
                        </a:rPr>
                        <a:t>12</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アドバンストソリューションズビジネスグループ　半導体本部 インキュベーション部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447788036"/>
                  </a:ext>
                </a:extLst>
              </a:tr>
              <a:tr h="252000">
                <a:tc>
                  <a:txBody>
                    <a:bodyPr/>
                    <a:lstStyle/>
                    <a:p>
                      <a:r>
                        <a:rPr kumimoji="1" lang="en-US" altLang="ja-JP" sz="800">
                          <a:latin typeface="Meiryo UI" panose="020B0604030504040204" pitchFamily="50" charset="-128"/>
                          <a:ea typeface="Meiryo UI" panose="020B0604030504040204" pitchFamily="50" charset="-128"/>
                        </a:rPr>
                        <a:t>13</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n-cs"/>
                        </a:rPr>
                        <a:t>納入仕様書管理</a:t>
                      </a: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アドバンストソリューションズビジネスグループ　水・環境事業本部 分離材事業部（管理グループ）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961029955"/>
                  </a:ext>
                </a:extLst>
              </a:tr>
            </a:tbl>
          </a:graphicData>
        </a:graphic>
      </p:graphicFrame>
      <p:graphicFrame>
        <p:nvGraphicFramePr>
          <p:cNvPr id="57" name="表 56">
            <a:extLst>
              <a:ext uri="{FF2B5EF4-FFF2-40B4-BE49-F238E27FC236}">
                <a16:creationId xmlns:a16="http://schemas.microsoft.com/office/drawing/2014/main" id="{2A8E22C9-7003-251F-848C-737383A91EB7}"/>
              </a:ext>
            </a:extLst>
          </p:cNvPr>
          <p:cNvGraphicFramePr>
            <a:graphicFrameLocks noGrp="1"/>
          </p:cNvGraphicFramePr>
          <p:nvPr>
            <p:extLst>
              <p:ext uri="{D42A27DB-BD31-4B8C-83A1-F6EECF244321}">
                <p14:modId xmlns:p14="http://schemas.microsoft.com/office/powerpoint/2010/main" val="774343998"/>
              </p:ext>
            </p:extLst>
          </p:nvPr>
        </p:nvGraphicFramePr>
        <p:xfrm>
          <a:off x="8169769" y="1898621"/>
          <a:ext cx="3777288" cy="3186210"/>
        </p:xfrm>
        <a:graphic>
          <a:graphicData uri="http://schemas.openxmlformats.org/drawingml/2006/table">
            <a:tbl>
              <a:tblPr firstRow="1" bandRow="1">
                <a:tableStyleId>{5C22544A-7EE6-4342-B048-85BDC9FD1C3A}</a:tableStyleId>
              </a:tblPr>
              <a:tblGrid>
                <a:gridCol w="213288">
                  <a:extLst>
                    <a:ext uri="{9D8B030D-6E8A-4147-A177-3AD203B41FA5}">
                      <a16:colId xmlns:a16="http://schemas.microsoft.com/office/drawing/2014/main" val="1303211"/>
                    </a:ext>
                  </a:extLst>
                </a:gridCol>
                <a:gridCol w="900000">
                  <a:extLst>
                    <a:ext uri="{9D8B030D-6E8A-4147-A177-3AD203B41FA5}">
                      <a16:colId xmlns:a16="http://schemas.microsoft.com/office/drawing/2014/main" val="152224258"/>
                    </a:ext>
                  </a:extLst>
                </a:gridCol>
                <a:gridCol w="2664000">
                  <a:extLst>
                    <a:ext uri="{9D8B030D-6E8A-4147-A177-3AD203B41FA5}">
                      <a16:colId xmlns:a16="http://schemas.microsoft.com/office/drawing/2014/main" val="3597827193"/>
                    </a:ext>
                  </a:extLst>
                </a:gridCol>
              </a:tblGrid>
              <a:tr h="221750">
                <a:tc>
                  <a:txBody>
                    <a:bodyPr/>
                    <a:lstStyle/>
                    <a:p>
                      <a:r>
                        <a:rPr kumimoji="1" lang="en-US" altLang="ja-JP" sz="1100"/>
                        <a:t>#</a:t>
                      </a:r>
                      <a:endParaRPr kumimoji="1" lang="ja-JP" altLang="en-US" sz="1100"/>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代表</a:t>
                      </a:r>
                      <a:r>
                        <a:rPr kumimoji="1" lang="en-US" altLang="ja-JP" sz="1100"/>
                        <a:t>DB</a:t>
                      </a:r>
                      <a:r>
                        <a:rPr kumimoji="1" lang="ja-JP" altLang="en-US" sz="1100"/>
                        <a:t>名</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tc>
                  <a:txBody>
                    <a:bodyPr/>
                    <a:lstStyle/>
                    <a:p>
                      <a:r>
                        <a:rPr kumimoji="1" lang="ja-JP" altLang="en-US" sz="1100"/>
                        <a:t>利用事業部　　　　　　　　</a:t>
                      </a:r>
                    </a:p>
                  </a:txBody>
                  <a:tcPr marL="36000" marR="36000">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tx1">
                        <a:lumMod val="50000"/>
                        <a:lumOff val="50000"/>
                      </a:schemeClr>
                    </a:solidFill>
                  </a:tcPr>
                </a:tc>
                <a:extLst>
                  <a:ext uri="{0D108BD9-81ED-4DB2-BD59-A6C34878D82A}">
                    <a16:rowId xmlns:a16="http://schemas.microsoft.com/office/drawing/2014/main" val="3051084503"/>
                  </a:ext>
                </a:extLst>
              </a:tr>
              <a:tr h="252000">
                <a:tc>
                  <a:txBody>
                    <a:bodyPr/>
                    <a:lstStyle/>
                    <a:p>
                      <a:pPr algn="l"/>
                      <a:r>
                        <a:rPr kumimoji="1" lang="en-US" altLang="ja-JP" sz="800">
                          <a:latin typeface="Meiryo UI" panose="020B0604030504040204" pitchFamily="50" charset="-128"/>
                          <a:ea typeface="Meiryo UI" panose="020B0604030504040204" pitchFamily="50" charset="-128"/>
                        </a:rPr>
                        <a:t>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貿易管理・納入仕様書ＤＢ</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SF&amp;P-BG SF</a:t>
                      </a:r>
                      <a:r>
                        <a:rPr lang="ja-JP" altLang="en-US" sz="700" b="0" i="0" u="none" strike="noStrike">
                          <a:solidFill>
                            <a:srgbClr val="000000"/>
                          </a:solidFill>
                          <a:effectLst/>
                          <a:latin typeface="Meiryo UI" panose="020B0604030504040204" pitchFamily="50" charset="-128"/>
                          <a:ea typeface="Meiryo UI" panose="020B0604030504040204" pitchFamily="50" charset="-128"/>
                        </a:rPr>
                        <a:t>本部 工業・メディカルフィルムズ事業部 インダストリーテクノロジー</a:t>
                      </a:r>
                      <a:r>
                        <a:rPr lang="en-US" altLang="ja-JP" sz="700" b="0" i="0" u="none" strike="noStrike">
                          <a:solidFill>
                            <a:srgbClr val="000000"/>
                          </a:solidFill>
                          <a:effectLst/>
                          <a:latin typeface="Meiryo UI" panose="020B0604030504040204" pitchFamily="50" charset="-128"/>
                          <a:ea typeface="Meiryo UI" panose="020B0604030504040204" pitchFamily="50" charset="-128"/>
                        </a:rPr>
                        <a:t>G</a:t>
                      </a:r>
                      <a:endParaRPr lang="ja-JP"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32277357"/>
                  </a:ext>
                </a:extLst>
              </a:tr>
              <a:tr h="252000">
                <a:tc>
                  <a:txBody>
                    <a:bodyPr/>
                    <a:lstStyle/>
                    <a:p>
                      <a:pPr algn="l"/>
                      <a:r>
                        <a:rPr kumimoji="1" lang="en-US" altLang="ja-JP" sz="800">
                          <a:latin typeface="Meiryo UI" panose="020B0604030504040204" pitchFamily="50" charset="-128"/>
                          <a:ea typeface="Meiryo UI" panose="020B0604030504040204" pitchFamily="50" charset="-128"/>
                        </a:rPr>
                        <a:t>2</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貿易管理・納入仕様書ＤＢ</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en-US" altLang="ja-JP" sz="700" b="0" i="0" u="none" strike="noStrike">
                          <a:solidFill>
                            <a:srgbClr val="000000"/>
                          </a:solidFill>
                          <a:effectLst/>
                          <a:latin typeface="Meiryo UI" panose="020B0604030504040204" pitchFamily="50" charset="-128"/>
                          <a:ea typeface="Meiryo UI" panose="020B0604030504040204" pitchFamily="50" charset="-128"/>
                        </a:rPr>
                        <a:t>AF&amp;P-BG R&amp;D</a:t>
                      </a:r>
                      <a:r>
                        <a:rPr lang="ja-JP" altLang="en-US" sz="700" b="0" i="0" u="none" strike="noStrike">
                          <a:solidFill>
                            <a:srgbClr val="000000"/>
                          </a:solidFill>
                          <a:effectLst/>
                          <a:latin typeface="Meiryo UI" panose="020B0604030504040204" pitchFamily="50" charset="-128"/>
                          <a:ea typeface="Meiryo UI" panose="020B0604030504040204" pitchFamily="50" charset="-128"/>
                        </a:rPr>
                        <a:t>本部　スペシャリティフィルムズテクノロジーセンター　工業・メディカルフィルム</a:t>
                      </a:r>
                      <a:r>
                        <a:rPr lang="en-US" altLang="ja-JP" sz="700" b="0" i="0" u="none" strike="noStrike">
                          <a:solidFill>
                            <a:srgbClr val="000000"/>
                          </a:solidFill>
                          <a:effectLst/>
                          <a:latin typeface="Meiryo UI" panose="020B0604030504040204" pitchFamily="50" charset="-128"/>
                          <a:ea typeface="Meiryo UI" panose="020B0604030504040204" pitchFamily="50" charset="-128"/>
                        </a:rPr>
                        <a:t>G FF</a:t>
                      </a:r>
                      <a:r>
                        <a:rPr lang="ja-JP" altLang="en-US" sz="700" b="0" i="0" u="none" strike="noStrike">
                          <a:solidFill>
                            <a:srgbClr val="000000"/>
                          </a:solidFill>
                          <a:effectLst/>
                          <a:latin typeface="Meiryo UI" panose="020B0604030504040204" pitchFamily="50" charset="-128"/>
                          <a:ea typeface="Meiryo UI" panose="020B0604030504040204" pitchFamily="50" charset="-128"/>
                        </a:rPr>
                        <a:t>技術１</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81494032"/>
                  </a:ext>
                </a:extLst>
              </a:tr>
              <a:tr h="252000">
                <a:tc>
                  <a:txBody>
                    <a:bodyPr/>
                    <a:lstStyle/>
                    <a:p>
                      <a:pPr algn="l"/>
                      <a:r>
                        <a:rPr kumimoji="1" lang="en-US" altLang="ja-JP" sz="800">
                          <a:latin typeface="Meiryo UI" panose="020B0604030504040204" pitchFamily="50" charset="-128"/>
                          <a:ea typeface="Meiryo UI" panose="020B0604030504040204" pitchFamily="50" charset="-128"/>
                        </a:rPr>
                        <a:t>3</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納入仕様書システム</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コーティング・アディティブス技術部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SPR</a:t>
                      </a:r>
                      <a:r>
                        <a:rPr lang="ja-JP" altLang="en-US" sz="700" b="0" i="0" u="none" strike="noStrike">
                          <a:solidFill>
                            <a:srgbClr val="000000"/>
                          </a:solidFill>
                          <a:effectLst/>
                          <a:latin typeface="Meiryo UI" panose="020B0604030504040204" pitchFamily="50" charset="-128"/>
                          <a:ea typeface="Meiryo UI" panose="020B0604030504040204" pitchFamily="50" charset="-128"/>
                        </a:rPr>
                        <a:t>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03070874"/>
                  </a:ext>
                </a:extLst>
              </a:tr>
              <a:tr h="252000">
                <a:tc>
                  <a:txBody>
                    <a:bodyPr/>
                    <a:lstStyle/>
                    <a:p>
                      <a:pPr algn="l"/>
                      <a:r>
                        <a:rPr kumimoji="1" lang="en-US" altLang="ja-JP" sz="800">
                          <a:latin typeface="Meiryo UI" panose="020B0604030504040204" pitchFamily="50" charset="-128"/>
                          <a:ea typeface="Meiryo UI" panose="020B0604030504040204" pitchFamily="50" charset="-128"/>
                        </a:rPr>
                        <a:t>4</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納入仕様書システム</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コーティング・アディティブス技術部　コーティング事業部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596153598"/>
                  </a:ext>
                </a:extLst>
              </a:tr>
              <a:tr h="252000">
                <a:tc>
                  <a:txBody>
                    <a:bodyPr/>
                    <a:lstStyle/>
                    <a:p>
                      <a:pPr algn="l"/>
                      <a:r>
                        <a:rPr kumimoji="1" lang="en-US" altLang="ja-JP" sz="800">
                          <a:latin typeface="Meiryo UI" panose="020B0604030504040204" pitchFamily="50" charset="-128"/>
                          <a:ea typeface="Meiryo UI" panose="020B0604030504040204" pitchFamily="50" charset="-128"/>
                        </a:rPr>
                        <a:t>5</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ＡＮ納入仕様書管理</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ポリマーズ＆コンパウンズ／ＭＭＡビジネスグループ　ＭＭＡグローバルテクノロジー本部　ＡＮ技術部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716086260"/>
                  </a:ext>
                </a:extLst>
              </a:tr>
              <a:tr h="252000">
                <a:tc>
                  <a:txBody>
                    <a:bodyPr/>
                    <a:lstStyle/>
                    <a:p>
                      <a:pPr algn="l"/>
                      <a:r>
                        <a:rPr kumimoji="1" lang="en-US" altLang="ja-JP" sz="800">
                          <a:latin typeface="Meiryo UI" panose="020B0604030504040204" pitchFamily="50" charset="-128"/>
                          <a:ea typeface="Meiryo UI" panose="020B0604030504040204" pitchFamily="50" charset="-128"/>
                        </a:rPr>
                        <a:t>6</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シート納入仕様書</a:t>
                      </a:r>
                      <a:r>
                        <a:rPr lang="en-US" altLang="ja-JP" sz="700" b="0" i="0" u="none" strike="noStrike">
                          <a:solidFill>
                            <a:srgbClr val="000000"/>
                          </a:solidFill>
                          <a:effectLst/>
                          <a:latin typeface="Meiryo UI" panose="020B0604030504040204" pitchFamily="50" charset="-128"/>
                          <a:ea typeface="Meiryo UI" panose="020B0604030504040204" pitchFamily="50" charset="-128"/>
                        </a:rPr>
                        <a:t>DB</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ＭＭＡ＆デリバティブズビジネスグループ　ＭＭＡ／ＰＭＭＡグローバルビジネス本部　ＰＭＭＡ技術部　ＰＭＭＡ　シートグループ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432833"/>
                  </a:ext>
                </a:extLst>
              </a:tr>
              <a:tr h="252000">
                <a:tc>
                  <a:txBody>
                    <a:bodyPr/>
                    <a:lstStyle/>
                    <a:p>
                      <a:pPr algn="l"/>
                      <a:r>
                        <a:rPr kumimoji="1" lang="en-US" altLang="ja-JP" sz="800">
                          <a:latin typeface="Meiryo UI" panose="020B0604030504040204" pitchFamily="50" charset="-128"/>
                          <a:ea typeface="Meiryo UI" panose="020B0604030504040204" pitchFamily="50" charset="-128"/>
                        </a:rPr>
                        <a:t>7</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zh-TW" altLang="en-US" sz="700" b="0" i="0" u="none" strike="noStrike">
                          <a:solidFill>
                            <a:srgbClr val="000000"/>
                          </a:solidFill>
                          <a:effectLst/>
                          <a:latin typeface="Meiryo UI" panose="020B0604030504040204" pitchFamily="50" charset="-128"/>
                          <a:ea typeface="Meiryo UI" panose="020B0604030504040204" pitchFamily="50" charset="-128"/>
                        </a:rPr>
                        <a:t>化成品購買仕様書掲示</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ＭＭＡ＆デリバティブズビジネスグループ　ＭＭＡ／ＰＭＭＡグローバルビジネス本部　ＭＭＡ技術部　化成品製造部　企画調整グループ</a:t>
                      </a:r>
                      <a:endParaRPr lang="zh-TW" altLang="en-US"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195602059"/>
                  </a:ext>
                </a:extLst>
              </a:tr>
              <a:tr h="252000">
                <a:tc>
                  <a:txBody>
                    <a:bodyPr/>
                    <a:lstStyle/>
                    <a:p>
                      <a:pPr algn="l"/>
                      <a:r>
                        <a:rPr kumimoji="1" lang="en-US" altLang="ja-JP" sz="800">
                          <a:latin typeface="Meiryo UI" panose="020B0604030504040204" pitchFamily="50" charset="-128"/>
                          <a:ea typeface="Meiryo UI" panose="020B0604030504040204" pitchFamily="50" charset="-128"/>
                        </a:rPr>
                        <a:t>8</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メタブレン納入仕様書</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コーティング・アディティブス技術部　製品技術グループ</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677166165"/>
                  </a:ext>
                </a:extLst>
              </a:tr>
              <a:tr h="252000">
                <a:tc>
                  <a:txBody>
                    <a:bodyPr/>
                    <a:lstStyle/>
                    <a:p>
                      <a:pPr algn="l"/>
                      <a:r>
                        <a:rPr kumimoji="1" lang="en-US" altLang="ja-JP" sz="800">
                          <a:latin typeface="Meiryo UI" panose="020B0604030504040204" pitchFamily="50" charset="-128"/>
                          <a:ea typeface="Meiryo UI" panose="020B0604030504040204" pitchFamily="50" charset="-128"/>
                        </a:rPr>
                        <a:t>9</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a:t>
                      </a:r>
                      <a:r>
                        <a:rPr lang="en-US" sz="700" b="0" i="0" u="none" strike="noStrike">
                          <a:solidFill>
                            <a:srgbClr val="000000"/>
                          </a:solidFill>
                          <a:effectLst/>
                          <a:latin typeface="Meiryo UI" panose="020B0604030504040204" pitchFamily="50" charset="-128"/>
                          <a:ea typeface="Meiryo UI" panose="020B0604030504040204" pitchFamily="50" charset="-128"/>
                        </a:rPr>
                        <a:t>DB</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コーティング・アディティブス技術部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SPR</a:t>
                      </a:r>
                      <a:r>
                        <a:rPr lang="ja-JP" altLang="en-US" sz="700" b="0" i="0" u="none" strike="noStrike">
                          <a:solidFill>
                            <a:srgbClr val="000000"/>
                          </a:solidFill>
                          <a:effectLst/>
                          <a:latin typeface="Meiryo UI" panose="020B0604030504040204" pitchFamily="50" charset="-128"/>
                          <a:ea typeface="Meiryo UI" panose="020B0604030504040204" pitchFamily="50" charset="-128"/>
                        </a:rPr>
                        <a:t>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525058334"/>
                  </a:ext>
                </a:extLst>
              </a:tr>
              <a:tr h="252000">
                <a:tc>
                  <a:txBody>
                    <a:bodyPr/>
                    <a:lstStyle/>
                    <a:p>
                      <a:pPr algn="l"/>
                      <a:r>
                        <a:rPr kumimoji="1" lang="en-US" altLang="ja-JP" sz="800">
                          <a:latin typeface="Meiryo UI" panose="020B0604030504040204" pitchFamily="50" charset="-128"/>
                          <a:ea typeface="Meiryo UI" panose="020B0604030504040204" pitchFamily="50" charset="-128"/>
                        </a:rPr>
                        <a:t>10</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400" rtl="0" eaLnBrk="1" fontAlgn="ctr" latinLnBrk="0" hangingPunct="1">
                        <a:lnSpc>
                          <a:spcPct val="100000"/>
                        </a:lnSpc>
                        <a:spcBef>
                          <a:spcPts val="0"/>
                        </a:spcBef>
                        <a:spcAft>
                          <a:spcPts val="0"/>
                        </a:spcAft>
                        <a:buClrTx/>
                        <a:buSzTx/>
                        <a:buFontTx/>
                        <a:buNone/>
                        <a:tabLst/>
                        <a:defRPr/>
                      </a:pP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納入仕様書・調査書</a:t>
                      </a:r>
                      <a:r>
                        <a:rPr lang="en-US" altLang="ja-JP" sz="700" b="0" i="0" u="none" strike="noStrike">
                          <a:solidFill>
                            <a:srgbClr val="000000"/>
                          </a:solidFill>
                          <a:effectLst/>
                          <a:latin typeface="Meiryo UI" panose="020B0604030504040204" pitchFamily="50" charset="-128"/>
                          <a:ea typeface="Meiryo UI" panose="020B0604030504040204" pitchFamily="50" charset="-128"/>
                        </a:rPr>
                        <a:t>DB</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（スペシャリティポリマー部</a:t>
                      </a:r>
                      <a:endParaRPr lang="en-US" altLang="ja-JP" sz="700" b="0" i="0" u="none" strike="noStrike">
                        <a:solidFill>
                          <a:srgbClr val="000000"/>
                        </a:solidFill>
                        <a:effectLst/>
                        <a:latin typeface="Meiryo UI" panose="020B0604030504040204" pitchFamily="50" charset="-128"/>
                        <a:ea typeface="Meiryo UI" panose="020B0604030504040204" pitchFamily="50" charset="-128"/>
                      </a:endParaRP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コーティング・アディティブス技術部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SPR</a:t>
                      </a:r>
                      <a:r>
                        <a:rPr lang="ja-JP" altLang="en-US" sz="700" b="0" i="0" u="none" strike="noStrike">
                          <a:solidFill>
                            <a:srgbClr val="000000"/>
                          </a:solidFill>
                          <a:effectLst/>
                          <a:latin typeface="Meiryo UI" panose="020B0604030504040204" pitchFamily="50" charset="-128"/>
                          <a:ea typeface="Meiryo UI" panose="020B0604030504040204" pitchFamily="50" charset="-128"/>
                        </a:rPr>
                        <a:t>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757982496"/>
                  </a:ext>
                </a:extLst>
              </a:tr>
              <a:tr h="0">
                <a:tc>
                  <a:txBody>
                    <a:bodyPr/>
                    <a:lstStyle/>
                    <a:p>
                      <a:pPr algn="l"/>
                      <a:r>
                        <a:rPr kumimoji="1" lang="en-US" altLang="ja-JP" sz="800">
                          <a:latin typeface="Meiryo UI" panose="020B0604030504040204" pitchFamily="50" charset="-128"/>
                          <a:ea typeface="Meiryo UI" panose="020B0604030504040204" pitchFamily="50" charset="-128"/>
                        </a:rPr>
                        <a:t>11</a:t>
                      </a:r>
                      <a:endParaRPr kumimoji="1" lang="ja-JP" altLang="en-US" sz="800">
                        <a:latin typeface="Meiryo UI" panose="020B0604030504040204" pitchFamily="50" charset="-128"/>
                        <a:ea typeface="Meiryo UI" panose="020B0604030504040204" pitchFamily="50" charset="-128"/>
                      </a:endParaRPr>
                    </a:p>
                  </a:txBody>
                  <a:tcPr marL="36000" marR="3600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納入仕様書・調査書</a:t>
                      </a:r>
                      <a:r>
                        <a:rPr lang="en-US" altLang="ja-JP" sz="700" b="0" i="0" u="none" strike="noStrike">
                          <a:solidFill>
                            <a:srgbClr val="000000"/>
                          </a:solidFill>
                          <a:effectLst/>
                          <a:latin typeface="Meiryo UI" panose="020B0604030504040204" pitchFamily="50" charset="-128"/>
                          <a:ea typeface="Meiryo UI" panose="020B0604030504040204" pitchFamily="50" charset="-128"/>
                        </a:rPr>
                        <a:t>DB</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（スペシャリティポリマー部）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fontAlgn="ctr"/>
                      <a:r>
                        <a:rPr lang="ja-JP" altLang="en-US" sz="700" b="0" i="0" u="none" strike="noStrike">
                          <a:solidFill>
                            <a:srgbClr val="000000"/>
                          </a:solidFill>
                          <a:effectLst/>
                          <a:latin typeface="Meiryo UI" panose="020B0604030504040204" pitchFamily="50" charset="-128"/>
                          <a:ea typeface="Meiryo UI" panose="020B0604030504040204" pitchFamily="50" charset="-128"/>
                        </a:rPr>
                        <a:t>ＭＭＡ</a:t>
                      </a:r>
                      <a:r>
                        <a:rPr lang="en-US" altLang="ja-JP" sz="700" b="0" i="0" u="none" strike="noStrike">
                          <a:solidFill>
                            <a:srgbClr val="000000"/>
                          </a:solidFill>
                          <a:effectLst/>
                          <a:latin typeface="Meiryo UI" panose="020B0604030504040204" pitchFamily="50" charset="-128"/>
                          <a:ea typeface="Meiryo UI" panose="020B0604030504040204" pitchFamily="50" charset="-128"/>
                        </a:rPr>
                        <a:t>&amp;</a:t>
                      </a:r>
                      <a:r>
                        <a:rPr lang="ja-JP" altLang="en-US" sz="700" b="0" i="0" u="none" strike="noStrike">
                          <a:solidFill>
                            <a:srgbClr val="000000"/>
                          </a:solidFill>
                          <a:effectLst/>
                          <a:latin typeface="Meiryo UI" panose="020B0604030504040204" pitchFamily="50" charset="-128"/>
                          <a:ea typeface="Meiryo UI" panose="020B0604030504040204" pitchFamily="50" charset="-128"/>
                        </a:rPr>
                        <a:t>デリバティブスビジネスグループ　コーティング・アディティブスグローバルビジネス本部　</a:t>
                      </a:r>
                      <a:r>
                        <a:rPr lang="en-US" altLang="ja-JP" sz="700" b="0" i="0" u="none" strike="noStrike">
                          <a:solidFill>
                            <a:srgbClr val="000000"/>
                          </a:solidFill>
                          <a:effectLst/>
                          <a:latin typeface="Meiryo UI" panose="020B0604030504040204" pitchFamily="50" charset="-128"/>
                          <a:ea typeface="Meiryo UI" panose="020B0604030504040204" pitchFamily="50" charset="-128"/>
                        </a:rPr>
                        <a:t> </a:t>
                      </a:r>
                      <a:r>
                        <a:rPr lang="ja-JP" altLang="en-US" sz="700" b="0" i="0" u="none" strike="noStrike">
                          <a:solidFill>
                            <a:srgbClr val="000000"/>
                          </a:solidFill>
                          <a:effectLst/>
                          <a:latin typeface="Meiryo UI" panose="020B0604030504040204" pitchFamily="50" charset="-128"/>
                          <a:ea typeface="Meiryo UI" panose="020B0604030504040204" pitchFamily="50" charset="-128"/>
                        </a:rPr>
                        <a:t>コーティング・アディティブス技術部　コーティング事業部</a:t>
                      </a:r>
                    </a:p>
                  </a:txBody>
                  <a:tcPr marL="36000" marR="36000" marT="9525" marB="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960722242"/>
                  </a:ext>
                </a:extLst>
              </a:tr>
            </a:tbl>
          </a:graphicData>
        </a:graphic>
      </p:graphicFrame>
    </p:spTree>
    <p:extLst>
      <p:ext uri="{BB962C8B-B14F-4D97-AF65-F5344CB8AC3E}">
        <p14:creationId xmlns:p14="http://schemas.microsoft.com/office/powerpoint/2010/main" val="169863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D8FCBCAB954336408DEB4A5D02F0741B" ma:contentTypeVersion="20" ma:contentTypeDescription="新しいドキュメントを作成します。" ma:contentTypeScope="" ma:versionID="f961dddaeff2f93d5470b5af79597af6">
  <xsd:schema xmlns:xsd="http://www.w3.org/2001/XMLSchema" xmlns:xs="http://www.w3.org/2001/XMLSchema" xmlns:p="http://schemas.microsoft.com/office/2006/metadata/properties" xmlns:ns2="9bcccf7a-90e7-4c41-b561-df0396e3d8d6" xmlns:ns3="bd230ec0-5253-49d5-b08f-f3f2f62a1ffc" targetNamespace="http://schemas.microsoft.com/office/2006/metadata/properties" ma:root="true" ma:fieldsID="ef5005ed78bffd3de17cfce921e1dc28" ns2:_="" ns3:_="">
    <xsd:import namespace="9bcccf7a-90e7-4c41-b561-df0396e3d8d6"/>
    <xsd:import namespace="bd230ec0-5253-49d5-b08f-f3f2f62a1ff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3:SharedWithUsers" minOccurs="0"/>
                <xsd:element ref="ns3:SharedWithDetails" minOccurs="0"/>
                <xsd:element ref="ns2:MediaLengthInSeconds" minOccurs="0"/>
                <xsd:element ref="ns2:MediaServiceGenerationTime" minOccurs="0"/>
                <xsd:element ref="ns2:MediaServiceEventHashCode" minOccurs="0"/>
                <xsd:element ref="ns2:lcf76f155ced4ddcb4097134ff3c332f" minOccurs="0"/>
                <xsd:element ref="ns3:TaxCatchAll" minOccurs="0"/>
                <xsd:element ref="ns2:_x3042__x3042__x3042_" minOccurs="0"/>
                <xsd:element ref="ns2:_x0054_ag2" minOccurs="0"/>
                <xsd:element ref="ns2:_x0054_ag3"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bcccf7a-90e7-4c41-b561-df0396e3d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lcf76f155ced4ddcb4097134ff3c332f" ma:index="20" nillable="true" ma:taxonomy="true" ma:internalName="lcf76f155ced4ddcb4097134ff3c332f" ma:taxonomyFieldName="MediaServiceImageTags" ma:displayName="画像タグ" ma:readOnly="false" ma:fieldId="{5cf76f15-5ced-4ddc-b409-7134ff3c332f}" ma:taxonomyMulti="true" ma:sspId="08ec21e9-19a1-4e51-8266-82527bcf3341" ma:termSetId="09814cd3-568e-fe90-9814-8d621ff8fb84" ma:anchorId="fba54fb3-c3e1-fe81-a776-ca4b69148c4d" ma:open="true" ma:isKeyword="false">
      <xsd:complexType>
        <xsd:sequence>
          <xsd:element ref="pc:Terms" minOccurs="0" maxOccurs="1"/>
        </xsd:sequence>
      </xsd:complexType>
    </xsd:element>
    <xsd:element name="_x3042__x3042__x3042_" ma:index="22" nillable="true" ma:displayName="あああ" ma:format="Dropdown" ma:internalName="_x3042__x3042__x3042_">
      <xsd:simpleType>
        <xsd:union memberTypes="dms:Text">
          <xsd:simpleType>
            <xsd:restriction base="dms:Choice">
              <xsd:enumeration value="選択肢 1"/>
            </xsd:restriction>
          </xsd:simpleType>
        </xsd:union>
      </xsd:simpleType>
    </xsd:element>
    <xsd:element name="_x0054_ag2" ma:index="23" nillable="true" ma:displayName="Tag2" ma:format="Dropdown" ma:internalName="_x0054_ag2">
      <xsd:simpleType>
        <xsd:union memberTypes="dms:Text">
          <xsd:simpleType>
            <xsd:restriction base="dms:Choice">
              <xsd:enumeration value="選択肢 1"/>
              <xsd:enumeration value="選択肢 2"/>
              <xsd:enumeration value="選択肢 3"/>
            </xsd:restriction>
          </xsd:simpleType>
        </xsd:union>
      </xsd:simpleType>
    </xsd:element>
    <xsd:element name="_x0054_ag3" ma:index="24" nillable="true" ma:displayName="Tag3" ma:format="Dropdown" ma:internalName="_x0054_ag3">
      <xsd:simpleType>
        <xsd:union memberTypes="dms:Text">
          <xsd:simpleType>
            <xsd:restriction base="dms:Choice">
              <xsd:enumeration value="選択肢 1"/>
              <xsd:enumeration value="選択肢 2"/>
              <xsd:enumeration value="選択肢 3"/>
            </xsd:restriction>
          </xsd:simpleType>
        </xsd:union>
      </xsd:simpleType>
    </xsd:element>
    <xsd:element name="MediaServiceObjectDetectorVersions" ma:index="25" nillable="true" ma:displayName="MediaServiceObjectDetectorVersions"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d230ec0-5253-49d5-b08f-f3f2f62a1ffc" elementFormDefault="qualified">
    <xsd:import namespace="http://schemas.microsoft.com/office/2006/documentManagement/types"/>
    <xsd:import namespace="http://schemas.microsoft.com/office/infopath/2007/PartnerControls"/>
    <xsd:element name="SharedWithUsers" ma:index="14"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共有相手の詳細情報" ma:internalName="SharedWithDetails" ma:readOnly="true">
      <xsd:simpleType>
        <xsd:restriction base="dms:Note">
          <xsd:maxLength value="255"/>
        </xsd:restriction>
      </xsd:simpleType>
    </xsd:element>
    <xsd:element name="TaxCatchAll" ma:index="21" nillable="true" ma:displayName="Taxonomy Catch All Column" ma:hidden="true" ma:list="{3c69b169-0e59-4a18-807b-6ebd83c52ca6}" ma:internalName="TaxCatchAll" ma:showField="CatchAllData" ma:web="bd230ec0-5253-49d5-b08f-f3f2f62a1ff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bcccf7a-90e7-4c41-b561-df0396e3d8d6">
      <Terms xmlns="http://schemas.microsoft.com/office/infopath/2007/PartnerControls"/>
    </lcf76f155ced4ddcb4097134ff3c332f>
    <TaxCatchAll xmlns="bd230ec0-5253-49d5-b08f-f3f2f62a1ffc" xsi:nil="true"/>
    <_x0054_ag3 xmlns="9bcccf7a-90e7-4c41-b561-df0396e3d8d6" xsi:nil="true"/>
    <_x0054_ag2 xmlns="9bcccf7a-90e7-4c41-b561-df0396e3d8d6" xsi:nil="true"/>
    <_x3042__x3042__x3042_ xmlns="9bcccf7a-90e7-4c41-b561-df0396e3d8d6" xsi:nil="true"/>
  </documentManagement>
</p:properties>
</file>

<file path=customXml/itemProps1.xml><?xml version="1.0" encoding="utf-8"?>
<ds:datastoreItem xmlns:ds="http://schemas.openxmlformats.org/officeDocument/2006/customXml" ds:itemID="{82C8DAA3-5B2F-432E-BFB1-38F8C18C10E8}"/>
</file>

<file path=customXml/itemProps2.xml><?xml version="1.0" encoding="utf-8"?>
<ds:datastoreItem xmlns:ds="http://schemas.openxmlformats.org/officeDocument/2006/customXml" ds:itemID="{4216C17B-9ACF-4273-9EF4-F7A543FAF213}">
  <ds:schemaRefs>
    <ds:schemaRef ds:uri="http://schemas.microsoft.com/sharepoint/v3/contenttype/forms"/>
  </ds:schemaRefs>
</ds:datastoreItem>
</file>

<file path=customXml/itemProps3.xml><?xml version="1.0" encoding="utf-8"?>
<ds:datastoreItem xmlns:ds="http://schemas.openxmlformats.org/officeDocument/2006/customXml" ds:itemID="{E31EB569-1790-46AF-B846-C3C8AF03910D}">
  <ds:schemaRefs>
    <ds:schemaRef ds:uri="1e4a447b-9560-42e8-893e-f4215a3220b6"/>
    <ds:schemaRef ds:uri="596019e9-1edf-4dc1-99fb-682fc8d87733"/>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Application>Microsoft Office PowerPoint</Application>
  <PresentationFormat>Widescreen</PresentationFormat>
  <Slides>21</Slides>
  <Notes>7</Notes>
  <HiddenSlides>0</HiddenSlides>
  <ScaleCrop>false</ScaleCrop>
  <HeadingPairs>
    <vt:vector size="4" baseType="variant">
      <vt:variant>
        <vt:lpstr>Theme</vt:lpstr>
      </vt:variant>
      <vt:variant>
        <vt:i4>5</vt:i4>
      </vt:variant>
      <vt:variant>
        <vt:lpstr>Slide Titles</vt:lpstr>
      </vt:variant>
      <vt:variant>
        <vt:i4>21</vt:i4>
      </vt:variant>
    </vt:vector>
  </HeadingPairs>
  <TitlesOfParts>
    <vt:vector size="26" baseType="lpstr">
      <vt:lpstr>1_Confidential_Main template_Blue and Cool gray</vt:lpstr>
      <vt:lpstr>2_Main template_Blue and Cool gray</vt:lpstr>
      <vt:lpstr>DT Template_A4_J_202201</vt:lpstr>
      <vt:lpstr>DT Template_16:9_J_202201</vt:lpstr>
      <vt:lpstr>2_DT Template_16:9_J_202201</vt:lpstr>
      <vt:lpstr>目次</vt:lpstr>
      <vt:lpstr>1. はじめに</vt:lpstr>
      <vt:lpstr>2. プロジェクト概要　–Notes刷新プロジェクトの概要–</vt:lpstr>
      <vt:lpstr>2. プロジェクト概要　–本プロジェクトの背景・目的–</vt:lpstr>
      <vt:lpstr>2. プロジェクト概要　–データ管理状況の移行ステップ–</vt:lpstr>
      <vt:lpstr>2. プロジェクト概要　–本更改におけるDBの分類–</vt:lpstr>
      <vt:lpstr>2. プロジェクト概要　–対象DB（黄）–</vt:lpstr>
      <vt:lpstr>2. プロジェクト概要　–対象DB（青・白）–</vt:lpstr>
      <vt:lpstr>2. プロジェクト概要　–本更改における集約対象の事業部–</vt:lpstr>
      <vt:lpstr>2. プロジェクト概要　–新アプリへの統合方針–</vt:lpstr>
      <vt:lpstr>2. プロジェクト概要　–新アプリへの統合方針–</vt:lpstr>
      <vt:lpstr>3．業務要件・機能要件・非機能要件</vt:lpstr>
      <vt:lpstr>4. システムアーキテクチャ</vt:lpstr>
      <vt:lpstr>5. データ移行</vt:lpstr>
      <vt:lpstr>6. プロジェクトスケジュール</vt:lpstr>
      <vt:lpstr>7. 提案内容の依頼</vt:lpstr>
      <vt:lpstr>8. 工数・費用見積方法</vt:lpstr>
      <vt:lpstr>9. 評価基準と選定プロセス</vt:lpstr>
      <vt:lpstr>10. 契約条件</vt:lpstr>
      <vt:lpstr>11. 質問と回答のプロセス</vt:lpstr>
      <vt:lpstr>12. 付録</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revision>3</cp:revision>
  <dcterms:created xsi:type="dcterms:W3CDTF">2023-05-25T05:41:10Z</dcterms:created>
  <dcterms:modified xsi:type="dcterms:W3CDTF">2025-07-11T09:16:39Z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0x010100D8FCBCAB954336408DEB4A5D02F0741B</vt:lpwstr>
  </property>
</Properties>
</file>