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Default Extension="png" ContentType="image/png"/>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3.xml" ContentType="application/vnd.openxmlformats-officedocument.drawingml.diagramData+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4" r:id="rId3"/>
    <p:sldId id="257" r:id="rId4"/>
    <p:sldId id="266" r:id="rId5"/>
    <p:sldId id="265" r:id="rId6"/>
    <p:sldId id="258" r:id="rId7"/>
    <p:sldId id="261" r:id="rId8"/>
    <p:sldId id="260" r:id="rId9"/>
    <p:sldId id="262" r:id="rId10"/>
    <p:sldId id="267" r:id="rId11"/>
    <p:sldId id="302" r:id="rId12"/>
    <p:sldId id="268" r:id="rId13"/>
    <p:sldId id="269" r:id="rId14"/>
    <p:sldId id="270" r:id="rId15"/>
    <p:sldId id="271" r:id="rId16"/>
    <p:sldId id="273" r:id="rId17"/>
    <p:sldId id="303" r:id="rId18"/>
    <p:sldId id="275" r:id="rId19"/>
    <p:sldId id="276" r:id="rId20"/>
    <p:sldId id="287" r:id="rId21"/>
    <p:sldId id="278" r:id="rId22"/>
    <p:sldId id="277" r:id="rId23"/>
    <p:sldId id="279" r:id="rId24"/>
    <p:sldId id="280" r:id="rId25"/>
    <p:sldId id="272" r:id="rId26"/>
    <p:sldId id="304" r:id="rId27"/>
    <p:sldId id="281" r:id="rId28"/>
    <p:sldId id="282" r:id="rId29"/>
    <p:sldId id="283" r:id="rId30"/>
    <p:sldId id="285" r:id="rId31"/>
    <p:sldId id="305" r:id="rId32"/>
    <p:sldId id="274" r:id="rId33"/>
    <p:sldId id="288" r:id="rId34"/>
    <p:sldId id="306" r:id="rId35"/>
    <p:sldId id="289" r:id="rId36"/>
    <p:sldId id="290" r:id="rId37"/>
    <p:sldId id="291" r:id="rId38"/>
    <p:sldId id="292" r:id="rId39"/>
    <p:sldId id="293" r:id="rId40"/>
    <p:sldId id="294" r:id="rId41"/>
    <p:sldId id="300" r:id="rId42"/>
    <p:sldId id="295" r:id="rId43"/>
    <p:sldId id="296" r:id="rId44"/>
    <p:sldId id="297" r:id="rId45"/>
    <p:sldId id="298" r:id="rId46"/>
    <p:sldId id="301" r:id="rId47"/>
    <p:sldId id="299" r:id="rId48"/>
    <p:sldId id="30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B251EC-B5F0-4654-A101-AA35111646B0}" v="769" dt="2023-03-25T17:24:13.649"/>
    <p1510:client id="{5D83767C-E504-4E18-907C-DF61720F4A33}" v="362" dt="2023-03-23T11:20:27.686"/>
    <p1510:client id="{5F8CDF79-E8EE-4E3B-A137-5DD9D8687869}" v="1509" dt="2023-03-25T15:03:08.930"/>
    <p1510:client id="{B9902786-7302-4B24-B9D7-B94D26E6CB6C}" v="183" dt="2023-03-24T10:38:04.269"/>
    <p1510:client id="{E139B8C5-8B5F-41D8-BCBB-529CA7DA8BB4}" v="655" dt="2023-03-22T18:57:45.989"/>
    <p1510:client id="{F27F2651-86A6-400A-B595-29A50F343DAB}" v="19" dt="2023-03-23T08:45:32.199"/>
    <p1510:client id="{FA1C83F9-02BA-4D14-B2DD-AF43D5E7139C}" v="1275" dt="2023-03-25T15:56:33.6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3" d="100"/>
          <a:sy n="73" d="100"/>
        </p:scale>
        <p:origin x="-42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B449EE-4584-4B74-A163-0AA622888450}" type="doc">
      <dgm:prSet loTypeId="urn:microsoft.com/office/officeart/2016/7/layout/LinearBlockProcessNumbered" loCatId="process" qsTypeId="urn:microsoft.com/office/officeart/2005/8/quickstyle/simple1" qsCatId="simple" csTypeId="urn:microsoft.com/office/officeart/2005/8/colors/accent1_3" csCatId="accent1" phldr="1"/>
      <dgm:spPr/>
      <dgm:t>
        <a:bodyPr/>
        <a:lstStyle/>
        <a:p>
          <a:endParaRPr lang="en-US"/>
        </a:p>
      </dgm:t>
    </dgm:pt>
    <dgm:pt modelId="{F956104A-5AE8-49B1-AC9A-D7570105F670}">
      <dgm:prSet/>
      <dgm:spPr/>
      <dgm:t>
        <a:bodyPr/>
        <a:lstStyle/>
        <a:p>
          <a:r>
            <a:rPr lang="en-US" dirty="0"/>
            <a:t>Exploratory analysis and insights</a:t>
          </a:r>
        </a:p>
      </dgm:t>
    </dgm:pt>
    <dgm:pt modelId="{B451D69A-A845-481A-A1F7-E005EB6D9EC7}" type="parTrans" cxnId="{C80C014C-0E7C-4109-99A2-33B84319862A}">
      <dgm:prSet/>
      <dgm:spPr/>
      <dgm:t>
        <a:bodyPr/>
        <a:lstStyle/>
        <a:p>
          <a:endParaRPr lang="en-US"/>
        </a:p>
      </dgm:t>
    </dgm:pt>
    <dgm:pt modelId="{61204740-D026-499C-ACBC-F84ACC9336CB}" type="sibTrans" cxnId="{C80C014C-0E7C-4109-99A2-33B84319862A}">
      <dgm:prSet phldrT="02" phldr="0"/>
      <dgm:spPr/>
      <dgm:t>
        <a:bodyPr/>
        <a:lstStyle/>
        <a:p>
          <a:r>
            <a:rPr lang="en-US"/>
            <a:t>02</a:t>
          </a:r>
        </a:p>
      </dgm:t>
    </dgm:pt>
    <dgm:pt modelId="{04FE24DB-8F7F-404A-B3AA-125CAD0E8C64}">
      <dgm:prSet/>
      <dgm:spPr/>
      <dgm:t>
        <a:bodyPr/>
        <a:lstStyle/>
        <a:p>
          <a:r>
            <a:rPr lang="en-US" dirty="0"/>
            <a:t>RFM analysis for customer segmentation</a:t>
          </a:r>
        </a:p>
      </dgm:t>
    </dgm:pt>
    <dgm:pt modelId="{D7C8BF14-DD80-465B-A563-99A9F6C00D41}" type="parTrans" cxnId="{F1E75D10-9269-4D2A-9B7D-F1433002B8E1}">
      <dgm:prSet/>
      <dgm:spPr/>
      <dgm:t>
        <a:bodyPr/>
        <a:lstStyle/>
        <a:p>
          <a:endParaRPr lang="en-US"/>
        </a:p>
      </dgm:t>
    </dgm:pt>
    <dgm:pt modelId="{710C34F8-3508-4A1F-B366-8622D0C8589C}" type="sibTrans" cxnId="{F1E75D10-9269-4D2A-9B7D-F1433002B8E1}">
      <dgm:prSet phldrT="03" phldr="0"/>
      <dgm:spPr/>
      <dgm:t>
        <a:bodyPr/>
        <a:lstStyle/>
        <a:p>
          <a:r>
            <a:rPr lang="en-US"/>
            <a:t>03</a:t>
          </a:r>
        </a:p>
      </dgm:t>
    </dgm:pt>
    <dgm:pt modelId="{F076BC52-16D4-453B-AC81-4110512C34ED}">
      <dgm:prSet/>
      <dgm:spPr/>
      <dgm:t>
        <a:bodyPr/>
        <a:lstStyle/>
        <a:p>
          <a:r>
            <a:rPr lang="en-US" dirty="0"/>
            <a:t>Identification of customers based on different parameters</a:t>
          </a:r>
        </a:p>
      </dgm:t>
    </dgm:pt>
    <dgm:pt modelId="{7F7BD007-3EA8-4F0A-91AB-148DF3D18CF1}" type="parTrans" cxnId="{1DC497BC-13B5-488B-82D2-233464AAE1E1}">
      <dgm:prSet/>
      <dgm:spPr/>
      <dgm:t>
        <a:bodyPr/>
        <a:lstStyle/>
        <a:p>
          <a:endParaRPr lang="en-US"/>
        </a:p>
      </dgm:t>
    </dgm:pt>
    <dgm:pt modelId="{1FBC08E7-1A82-4BF3-8A20-4F39F7A031B4}" type="sibTrans" cxnId="{1DC497BC-13B5-488B-82D2-233464AAE1E1}">
      <dgm:prSet phldrT="04" phldr="0"/>
      <dgm:spPr/>
      <dgm:t>
        <a:bodyPr/>
        <a:lstStyle/>
        <a:p>
          <a:r>
            <a:rPr lang="en-US"/>
            <a:t>04</a:t>
          </a:r>
        </a:p>
      </dgm:t>
    </dgm:pt>
    <dgm:pt modelId="{942A160A-AE58-4C70-88C9-D70AF20BF2A7}">
      <dgm:prSet/>
      <dgm:spPr/>
      <dgm:t>
        <a:bodyPr/>
        <a:lstStyle/>
        <a:p>
          <a:pPr rtl="0"/>
          <a:r>
            <a:rPr lang="en-US" dirty="0"/>
            <a:t>Recommendations</a:t>
          </a:r>
        </a:p>
      </dgm:t>
    </dgm:pt>
    <dgm:pt modelId="{E701756C-B201-40F2-BCB6-705A20CEC69B}" type="parTrans" cxnId="{2D520A03-E15A-4314-8700-71778431044D}">
      <dgm:prSet/>
      <dgm:spPr/>
      <dgm:t>
        <a:bodyPr/>
        <a:lstStyle/>
        <a:p>
          <a:endParaRPr lang="en-US"/>
        </a:p>
      </dgm:t>
    </dgm:pt>
    <dgm:pt modelId="{D53DF28B-C65E-42DF-99D5-690FB7641F3F}" type="sibTrans" cxnId="{2D520A03-E15A-4314-8700-71778431044D}">
      <dgm:prSet phldrT="05" phldr="0"/>
      <dgm:spPr/>
      <dgm:t>
        <a:bodyPr/>
        <a:lstStyle/>
        <a:p>
          <a:r>
            <a:rPr lang="en-US"/>
            <a:t>05</a:t>
          </a:r>
        </a:p>
      </dgm:t>
    </dgm:pt>
    <dgm:pt modelId="{C124EB89-EC9E-45B0-8AA4-D2F1AFADA9C4}">
      <dgm:prSet phldr="0"/>
      <dgm:spPr/>
      <dgm:t>
        <a:bodyPr/>
        <a:lstStyle/>
        <a:p>
          <a:r>
            <a:rPr lang="en-US" dirty="0"/>
            <a:t>Agenda &amp; Executive Summary of the data</a:t>
          </a:r>
        </a:p>
      </dgm:t>
    </dgm:pt>
    <dgm:pt modelId="{FD89195A-E872-4B7D-8981-770E4E7CF8C1}" type="parTrans" cxnId="{9BEB27F9-D768-404F-B641-0B09DDEDC014}">
      <dgm:prSet/>
      <dgm:spPr/>
      <dgm:t>
        <a:bodyPr/>
        <a:lstStyle/>
        <a:p>
          <a:endParaRPr lang="en-US"/>
        </a:p>
      </dgm:t>
    </dgm:pt>
    <dgm:pt modelId="{A94152D8-7701-4F42-A918-D231E6BEC346}" type="sibTrans" cxnId="{9BEB27F9-D768-404F-B641-0B09DDEDC014}">
      <dgm:prSet phldrT="01" phldr="0"/>
      <dgm:spPr/>
      <dgm:t>
        <a:bodyPr/>
        <a:lstStyle/>
        <a:p>
          <a:r>
            <a:rPr lang="en-US"/>
            <a:t>01</a:t>
          </a:r>
        </a:p>
      </dgm:t>
    </dgm:pt>
    <dgm:pt modelId="{D9E4D097-B676-439B-89A7-72FB40B2141E}" type="pres">
      <dgm:prSet presAssocID="{C1B449EE-4584-4B74-A163-0AA622888450}" presName="Name0" presStyleCnt="0">
        <dgm:presLayoutVars>
          <dgm:animLvl val="lvl"/>
          <dgm:resizeHandles val="exact"/>
        </dgm:presLayoutVars>
      </dgm:prSet>
      <dgm:spPr/>
      <dgm:t>
        <a:bodyPr/>
        <a:lstStyle/>
        <a:p>
          <a:endParaRPr lang="en-US"/>
        </a:p>
      </dgm:t>
    </dgm:pt>
    <dgm:pt modelId="{03B8ECFB-62AF-4FE6-B3E5-3E7DDACAC54F}" type="pres">
      <dgm:prSet presAssocID="{C124EB89-EC9E-45B0-8AA4-D2F1AFADA9C4}" presName="compositeNode" presStyleCnt="0">
        <dgm:presLayoutVars>
          <dgm:bulletEnabled val="1"/>
        </dgm:presLayoutVars>
      </dgm:prSet>
      <dgm:spPr/>
    </dgm:pt>
    <dgm:pt modelId="{FA2F7927-EA14-49EE-A6A8-D42CEF381E95}" type="pres">
      <dgm:prSet presAssocID="{C124EB89-EC9E-45B0-8AA4-D2F1AFADA9C4}" presName="bgRect" presStyleLbl="alignNode1" presStyleIdx="0" presStyleCnt="5"/>
      <dgm:spPr/>
      <dgm:t>
        <a:bodyPr/>
        <a:lstStyle/>
        <a:p>
          <a:endParaRPr lang="en-US"/>
        </a:p>
      </dgm:t>
    </dgm:pt>
    <dgm:pt modelId="{37AD75FD-C286-48D6-A489-2B6BAFA44776}" type="pres">
      <dgm:prSet presAssocID="{A94152D8-7701-4F42-A918-D231E6BEC346}" presName="sibTransNodeRect" presStyleLbl="alignNode1" presStyleIdx="0" presStyleCnt="5">
        <dgm:presLayoutVars>
          <dgm:chMax val="0"/>
          <dgm:bulletEnabled val="1"/>
        </dgm:presLayoutVars>
      </dgm:prSet>
      <dgm:spPr/>
      <dgm:t>
        <a:bodyPr/>
        <a:lstStyle/>
        <a:p>
          <a:endParaRPr lang="en-US"/>
        </a:p>
      </dgm:t>
    </dgm:pt>
    <dgm:pt modelId="{29D4381E-8EF8-45E4-8973-31CFFA3EF143}" type="pres">
      <dgm:prSet presAssocID="{C124EB89-EC9E-45B0-8AA4-D2F1AFADA9C4}" presName="nodeRect" presStyleLbl="alignNode1" presStyleIdx="0" presStyleCnt="5">
        <dgm:presLayoutVars>
          <dgm:bulletEnabled val="1"/>
        </dgm:presLayoutVars>
      </dgm:prSet>
      <dgm:spPr/>
      <dgm:t>
        <a:bodyPr/>
        <a:lstStyle/>
        <a:p>
          <a:endParaRPr lang="en-US"/>
        </a:p>
      </dgm:t>
    </dgm:pt>
    <dgm:pt modelId="{58285467-96D7-443C-BA50-E5E55AB61614}" type="pres">
      <dgm:prSet presAssocID="{A94152D8-7701-4F42-A918-D231E6BEC346}" presName="sibTrans" presStyleCnt="0"/>
      <dgm:spPr/>
    </dgm:pt>
    <dgm:pt modelId="{EECA8ECB-A9AA-40FE-8B90-09C5D4138A90}" type="pres">
      <dgm:prSet presAssocID="{F956104A-5AE8-49B1-AC9A-D7570105F670}" presName="compositeNode" presStyleCnt="0">
        <dgm:presLayoutVars>
          <dgm:bulletEnabled val="1"/>
        </dgm:presLayoutVars>
      </dgm:prSet>
      <dgm:spPr/>
    </dgm:pt>
    <dgm:pt modelId="{50CB298E-DA6A-4C2C-AD60-D400E9A5FE1E}" type="pres">
      <dgm:prSet presAssocID="{F956104A-5AE8-49B1-AC9A-D7570105F670}" presName="bgRect" presStyleLbl="alignNode1" presStyleIdx="1" presStyleCnt="5"/>
      <dgm:spPr/>
      <dgm:t>
        <a:bodyPr/>
        <a:lstStyle/>
        <a:p>
          <a:endParaRPr lang="en-US"/>
        </a:p>
      </dgm:t>
    </dgm:pt>
    <dgm:pt modelId="{CAE911A7-82E8-4B5F-8CA1-20CCE77E7D1D}" type="pres">
      <dgm:prSet presAssocID="{61204740-D026-499C-ACBC-F84ACC9336CB}" presName="sibTransNodeRect" presStyleLbl="alignNode1" presStyleIdx="1" presStyleCnt="5">
        <dgm:presLayoutVars>
          <dgm:chMax val="0"/>
          <dgm:bulletEnabled val="1"/>
        </dgm:presLayoutVars>
      </dgm:prSet>
      <dgm:spPr/>
      <dgm:t>
        <a:bodyPr/>
        <a:lstStyle/>
        <a:p>
          <a:endParaRPr lang="en-US"/>
        </a:p>
      </dgm:t>
    </dgm:pt>
    <dgm:pt modelId="{2A84B97B-2BE8-46F6-8AFF-0ABDD163B309}" type="pres">
      <dgm:prSet presAssocID="{F956104A-5AE8-49B1-AC9A-D7570105F670}" presName="nodeRect" presStyleLbl="alignNode1" presStyleIdx="1" presStyleCnt="5">
        <dgm:presLayoutVars>
          <dgm:bulletEnabled val="1"/>
        </dgm:presLayoutVars>
      </dgm:prSet>
      <dgm:spPr/>
      <dgm:t>
        <a:bodyPr/>
        <a:lstStyle/>
        <a:p>
          <a:endParaRPr lang="en-US"/>
        </a:p>
      </dgm:t>
    </dgm:pt>
    <dgm:pt modelId="{DE590502-FD4A-48D9-9831-97A405D795C3}" type="pres">
      <dgm:prSet presAssocID="{61204740-D026-499C-ACBC-F84ACC9336CB}" presName="sibTrans" presStyleCnt="0"/>
      <dgm:spPr/>
    </dgm:pt>
    <dgm:pt modelId="{347AAE97-BA5F-4AA5-BB1F-B04E268767A2}" type="pres">
      <dgm:prSet presAssocID="{04FE24DB-8F7F-404A-B3AA-125CAD0E8C64}" presName="compositeNode" presStyleCnt="0">
        <dgm:presLayoutVars>
          <dgm:bulletEnabled val="1"/>
        </dgm:presLayoutVars>
      </dgm:prSet>
      <dgm:spPr/>
    </dgm:pt>
    <dgm:pt modelId="{CC34F55F-B7D9-4E42-B76E-A1F4989B392D}" type="pres">
      <dgm:prSet presAssocID="{04FE24DB-8F7F-404A-B3AA-125CAD0E8C64}" presName="bgRect" presStyleLbl="alignNode1" presStyleIdx="2" presStyleCnt="5"/>
      <dgm:spPr/>
      <dgm:t>
        <a:bodyPr/>
        <a:lstStyle/>
        <a:p>
          <a:endParaRPr lang="en-US"/>
        </a:p>
      </dgm:t>
    </dgm:pt>
    <dgm:pt modelId="{8C5AAF75-8459-47D1-BB2E-8233E314578D}" type="pres">
      <dgm:prSet presAssocID="{710C34F8-3508-4A1F-B366-8622D0C8589C}" presName="sibTransNodeRect" presStyleLbl="alignNode1" presStyleIdx="2" presStyleCnt="5">
        <dgm:presLayoutVars>
          <dgm:chMax val="0"/>
          <dgm:bulletEnabled val="1"/>
        </dgm:presLayoutVars>
      </dgm:prSet>
      <dgm:spPr/>
      <dgm:t>
        <a:bodyPr/>
        <a:lstStyle/>
        <a:p>
          <a:endParaRPr lang="en-US"/>
        </a:p>
      </dgm:t>
    </dgm:pt>
    <dgm:pt modelId="{8A452719-A7B0-4D2D-8AFA-87305015B7F1}" type="pres">
      <dgm:prSet presAssocID="{04FE24DB-8F7F-404A-B3AA-125CAD0E8C64}" presName="nodeRect" presStyleLbl="alignNode1" presStyleIdx="2" presStyleCnt="5">
        <dgm:presLayoutVars>
          <dgm:bulletEnabled val="1"/>
        </dgm:presLayoutVars>
      </dgm:prSet>
      <dgm:spPr/>
      <dgm:t>
        <a:bodyPr/>
        <a:lstStyle/>
        <a:p>
          <a:endParaRPr lang="en-US"/>
        </a:p>
      </dgm:t>
    </dgm:pt>
    <dgm:pt modelId="{3AE14457-A042-488A-8734-34C161F47FA5}" type="pres">
      <dgm:prSet presAssocID="{710C34F8-3508-4A1F-B366-8622D0C8589C}" presName="sibTrans" presStyleCnt="0"/>
      <dgm:spPr/>
    </dgm:pt>
    <dgm:pt modelId="{6193BCC4-5F8E-42FF-A864-22A55D44238F}" type="pres">
      <dgm:prSet presAssocID="{F076BC52-16D4-453B-AC81-4110512C34ED}" presName="compositeNode" presStyleCnt="0">
        <dgm:presLayoutVars>
          <dgm:bulletEnabled val="1"/>
        </dgm:presLayoutVars>
      </dgm:prSet>
      <dgm:spPr/>
    </dgm:pt>
    <dgm:pt modelId="{4AC66D29-C660-45ED-86EA-4C539E238F58}" type="pres">
      <dgm:prSet presAssocID="{F076BC52-16D4-453B-AC81-4110512C34ED}" presName="bgRect" presStyleLbl="alignNode1" presStyleIdx="3" presStyleCnt="5"/>
      <dgm:spPr/>
      <dgm:t>
        <a:bodyPr/>
        <a:lstStyle/>
        <a:p>
          <a:endParaRPr lang="en-US"/>
        </a:p>
      </dgm:t>
    </dgm:pt>
    <dgm:pt modelId="{F8E727B8-F32C-4A5C-A988-C22E44D95981}" type="pres">
      <dgm:prSet presAssocID="{1FBC08E7-1A82-4BF3-8A20-4F39F7A031B4}" presName="sibTransNodeRect" presStyleLbl="alignNode1" presStyleIdx="3" presStyleCnt="5">
        <dgm:presLayoutVars>
          <dgm:chMax val="0"/>
          <dgm:bulletEnabled val="1"/>
        </dgm:presLayoutVars>
      </dgm:prSet>
      <dgm:spPr/>
      <dgm:t>
        <a:bodyPr/>
        <a:lstStyle/>
        <a:p>
          <a:endParaRPr lang="en-US"/>
        </a:p>
      </dgm:t>
    </dgm:pt>
    <dgm:pt modelId="{75472190-CF94-41D2-98EA-BE00F5BAFE7B}" type="pres">
      <dgm:prSet presAssocID="{F076BC52-16D4-453B-AC81-4110512C34ED}" presName="nodeRect" presStyleLbl="alignNode1" presStyleIdx="3" presStyleCnt="5">
        <dgm:presLayoutVars>
          <dgm:bulletEnabled val="1"/>
        </dgm:presLayoutVars>
      </dgm:prSet>
      <dgm:spPr/>
      <dgm:t>
        <a:bodyPr/>
        <a:lstStyle/>
        <a:p>
          <a:endParaRPr lang="en-US"/>
        </a:p>
      </dgm:t>
    </dgm:pt>
    <dgm:pt modelId="{464B0C37-FEE0-41C5-9531-6FB9EF1348BE}" type="pres">
      <dgm:prSet presAssocID="{1FBC08E7-1A82-4BF3-8A20-4F39F7A031B4}" presName="sibTrans" presStyleCnt="0"/>
      <dgm:spPr/>
    </dgm:pt>
    <dgm:pt modelId="{D47AF8C6-FD5D-4681-8BC1-6DC8DAF3A4C0}" type="pres">
      <dgm:prSet presAssocID="{942A160A-AE58-4C70-88C9-D70AF20BF2A7}" presName="compositeNode" presStyleCnt="0">
        <dgm:presLayoutVars>
          <dgm:bulletEnabled val="1"/>
        </dgm:presLayoutVars>
      </dgm:prSet>
      <dgm:spPr/>
    </dgm:pt>
    <dgm:pt modelId="{FDE21A00-5411-4D33-9CE8-E465DCCCC20A}" type="pres">
      <dgm:prSet presAssocID="{942A160A-AE58-4C70-88C9-D70AF20BF2A7}" presName="bgRect" presStyleLbl="alignNode1" presStyleIdx="4" presStyleCnt="5"/>
      <dgm:spPr/>
      <dgm:t>
        <a:bodyPr/>
        <a:lstStyle/>
        <a:p>
          <a:endParaRPr lang="en-US"/>
        </a:p>
      </dgm:t>
    </dgm:pt>
    <dgm:pt modelId="{B7B3452E-1DC6-4C59-B5F7-FB6BD09EE807}" type="pres">
      <dgm:prSet presAssocID="{D53DF28B-C65E-42DF-99D5-690FB7641F3F}" presName="sibTransNodeRect" presStyleLbl="alignNode1" presStyleIdx="4" presStyleCnt="5">
        <dgm:presLayoutVars>
          <dgm:chMax val="0"/>
          <dgm:bulletEnabled val="1"/>
        </dgm:presLayoutVars>
      </dgm:prSet>
      <dgm:spPr/>
      <dgm:t>
        <a:bodyPr/>
        <a:lstStyle/>
        <a:p>
          <a:endParaRPr lang="en-US"/>
        </a:p>
      </dgm:t>
    </dgm:pt>
    <dgm:pt modelId="{796D5559-E20B-4392-B0DE-811F88A7EC43}" type="pres">
      <dgm:prSet presAssocID="{942A160A-AE58-4C70-88C9-D70AF20BF2A7}" presName="nodeRect" presStyleLbl="alignNode1" presStyleIdx="4" presStyleCnt="5">
        <dgm:presLayoutVars>
          <dgm:bulletEnabled val="1"/>
        </dgm:presLayoutVars>
      </dgm:prSet>
      <dgm:spPr/>
      <dgm:t>
        <a:bodyPr/>
        <a:lstStyle/>
        <a:p>
          <a:endParaRPr lang="en-US"/>
        </a:p>
      </dgm:t>
    </dgm:pt>
  </dgm:ptLst>
  <dgm:cxnLst>
    <dgm:cxn modelId="{2D520A03-E15A-4314-8700-71778431044D}" srcId="{C1B449EE-4584-4B74-A163-0AA622888450}" destId="{942A160A-AE58-4C70-88C9-D70AF20BF2A7}" srcOrd="4" destOrd="0" parTransId="{E701756C-B201-40F2-BCB6-705A20CEC69B}" sibTransId="{D53DF28B-C65E-42DF-99D5-690FB7641F3F}"/>
    <dgm:cxn modelId="{03FF9D4B-4C8B-4BC5-ADC3-1709F41E9390}" type="presOf" srcId="{F076BC52-16D4-453B-AC81-4110512C34ED}" destId="{75472190-CF94-41D2-98EA-BE00F5BAFE7B}" srcOrd="1" destOrd="0" presId="urn:microsoft.com/office/officeart/2016/7/layout/LinearBlockProcessNumbered"/>
    <dgm:cxn modelId="{7518A752-AEEE-4EAA-9B62-F422F7821A59}" type="presOf" srcId="{A94152D8-7701-4F42-A918-D231E6BEC346}" destId="{37AD75FD-C286-48D6-A489-2B6BAFA44776}" srcOrd="0" destOrd="0" presId="urn:microsoft.com/office/officeart/2016/7/layout/LinearBlockProcessNumbered"/>
    <dgm:cxn modelId="{66D85C79-2D9F-44C3-84C3-E7E969AA1590}" type="presOf" srcId="{F956104A-5AE8-49B1-AC9A-D7570105F670}" destId="{50CB298E-DA6A-4C2C-AD60-D400E9A5FE1E}" srcOrd="0" destOrd="0" presId="urn:microsoft.com/office/officeart/2016/7/layout/LinearBlockProcessNumbered"/>
    <dgm:cxn modelId="{A4F3615A-D151-4DA1-A22B-D6CE624D814B}" type="presOf" srcId="{61204740-D026-499C-ACBC-F84ACC9336CB}" destId="{CAE911A7-82E8-4B5F-8CA1-20CCE77E7D1D}" srcOrd="0" destOrd="0" presId="urn:microsoft.com/office/officeart/2016/7/layout/LinearBlockProcessNumbered"/>
    <dgm:cxn modelId="{82CC6836-1798-424A-9F89-19B1DB20C351}" type="presOf" srcId="{C124EB89-EC9E-45B0-8AA4-D2F1AFADA9C4}" destId="{FA2F7927-EA14-49EE-A6A8-D42CEF381E95}" srcOrd="0" destOrd="0" presId="urn:microsoft.com/office/officeart/2016/7/layout/LinearBlockProcessNumbered"/>
    <dgm:cxn modelId="{26AB2C98-DF01-4457-A415-A530FF2846BA}" type="presOf" srcId="{C124EB89-EC9E-45B0-8AA4-D2F1AFADA9C4}" destId="{29D4381E-8EF8-45E4-8973-31CFFA3EF143}" srcOrd="1" destOrd="0" presId="urn:microsoft.com/office/officeart/2016/7/layout/LinearBlockProcessNumbered"/>
    <dgm:cxn modelId="{D0B4693F-FCD2-4D07-8FD3-0157AF2729A1}" type="presOf" srcId="{942A160A-AE58-4C70-88C9-D70AF20BF2A7}" destId="{FDE21A00-5411-4D33-9CE8-E465DCCCC20A}" srcOrd="0" destOrd="0" presId="urn:microsoft.com/office/officeart/2016/7/layout/LinearBlockProcessNumbered"/>
    <dgm:cxn modelId="{1DC497BC-13B5-488B-82D2-233464AAE1E1}" srcId="{C1B449EE-4584-4B74-A163-0AA622888450}" destId="{F076BC52-16D4-453B-AC81-4110512C34ED}" srcOrd="3" destOrd="0" parTransId="{7F7BD007-3EA8-4F0A-91AB-148DF3D18CF1}" sibTransId="{1FBC08E7-1A82-4BF3-8A20-4F39F7A031B4}"/>
    <dgm:cxn modelId="{BCD89E36-0DD3-4772-B9D6-8A744411CD14}" type="presOf" srcId="{C1B449EE-4584-4B74-A163-0AA622888450}" destId="{D9E4D097-B676-439B-89A7-72FB40B2141E}" srcOrd="0" destOrd="0" presId="urn:microsoft.com/office/officeart/2016/7/layout/LinearBlockProcessNumbered"/>
    <dgm:cxn modelId="{928E1D4E-07A8-4808-8241-C20F8FD4E809}" type="presOf" srcId="{1FBC08E7-1A82-4BF3-8A20-4F39F7A031B4}" destId="{F8E727B8-F32C-4A5C-A988-C22E44D95981}" srcOrd="0" destOrd="0" presId="urn:microsoft.com/office/officeart/2016/7/layout/LinearBlockProcessNumbered"/>
    <dgm:cxn modelId="{A656587E-12F5-49E0-A47A-D0D2ADB8051F}" type="presOf" srcId="{710C34F8-3508-4A1F-B366-8622D0C8589C}" destId="{8C5AAF75-8459-47D1-BB2E-8233E314578D}" srcOrd="0" destOrd="0" presId="urn:microsoft.com/office/officeart/2016/7/layout/LinearBlockProcessNumbered"/>
    <dgm:cxn modelId="{AF0B1116-F13C-461A-B238-56875019E0AD}" type="presOf" srcId="{F956104A-5AE8-49B1-AC9A-D7570105F670}" destId="{2A84B97B-2BE8-46F6-8AFF-0ABDD163B309}" srcOrd="1" destOrd="0" presId="urn:microsoft.com/office/officeart/2016/7/layout/LinearBlockProcessNumbered"/>
    <dgm:cxn modelId="{FA9E7041-BB02-4B26-AA86-A2084929D68B}" type="presOf" srcId="{04FE24DB-8F7F-404A-B3AA-125CAD0E8C64}" destId="{CC34F55F-B7D9-4E42-B76E-A1F4989B392D}" srcOrd="0" destOrd="0" presId="urn:microsoft.com/office/officeart/2016/7/layout/LinearBlockProcessNumbered"/>
    <dgm:cxn modelId="{9BEB27F9-D768-404F-B641-0B09DDEDC014}" srcId="{C1B449EE-4584-4B74-A163-0AA622888450}" destId="{C124EB89-EC9E-45B0-8AA4-D2F1AFADA9C4}" srcOrd="0" destOrd="0" parTransId="{FD89195A-E872-4B7D-8981-770E4E7CF8C1}" sibTransId="{A94152D8-7701-4F42-A918-D231E6BEC346}"/>
    <dgm:cxn modelId="{C80C014C-0E7C-4109-99A2-33B84319862A}" srcId="{C1B449EE-4584-4B74-A163-0AA622888450}" destId="{F956104A-5AE8-49B1-AC9A-D7570105F670}" srcOrd="1" destOrd="0" parTransId="{B451D69A-A845-481A-A1F7-E005EB6D9EC7}" sibTransId="{61204740-D026-499C-ACBC-F84ACC9336CB}"/>
    <dgm:cxn modelId="{0D60E8CD-68F7-4A71-8751-517847ADB68F}" type="presOf" srcId="{04FE24DB-8F7F-404A-B3AA-125CAD0E8C64}" destId="{8A452719-A7B0-4D2D-8AFA-87305015B7F1}" srcOrd="1" destOrd="0" presId="urn:microsoft.com/office/officeart/2016/7/layout/LinearBlockProcessNumbered"/>
    <dgm:cxn modelId="{F1E75D10-9269-4D2A-9B7D-F1433002B8E1}" srcId="{C1B449EE-4584-4B74-A163-0AA622888450}" destId="{04FE24DB-8F7F-404A-B3AA-125CAD0E8C64}" srcOrd="2" destOrd="0" parTransId="{D7C8BF14-DD80-465B-A563-99A9F6C00D41}" sibTransId="{710C34F8-3508-4A1F-B366-8622D0C8589C}"/>
    <dgm:cxn modelId="{50D9B7F8-B179-4EAD-BC6D-61F616212EEC}" type="presOf" srcId="{D53DF28B-C65E-42DF-99D5-690FB7641F3F}" destId="{B7B3452E-1DC6-4C59-B5F7-FB6BD09EE807}" srcOrd="0" destOrd="0" presId="urn:microsoft.com/office/officeart/2016/7/layout/LinearBlockProcessNumbered"/>
    <dgm:cxn modelId="{609E09A3-7626-46C6-BDBE-32B01B1BD676}" type="presOf" srcId="{F076BC52-16D4-453B-AC81-4110512C34ED}" destId="{4AC66D29-C660-45ED-86EA-4C539E238F58}" srcOrd="0" destOrd="0" presId="urn:microsoft.com/office/officeart/2016/7/layout/LinearBlockProcessNumbered"/>
    <dgm:cxn modelId="{19579AB7-12CA-42C8-B1B2-6FB33460790D}" type="presOf" srcId="{942A160A-AE58-4C70-88C9-D70AF20BF2A7}" destId="{796D5559-E20B-4392-B0DE-811F88A7EC43}" srcOrd="1" destOrd="0" presId="urn:microsoft.com/office/officeart/2016/7/layout/LinearBlockProcessNumbered"/>
    <dgm:cxn modelId="{0DE739D0-A919-42BA-B851-FB15A76CE37E}" type="presParOf" srcId="{D9E4D097-B676-439B-89A7-72FB40B2141E}" destId="{03B8ECFB-62AF-4FE6-B3E5-3E7DDACAC54F}" srcOrd="0" destOrd="0" presId="urn:microsoft.com/office/officeart/2016/7/layout/LinearBlockProcessNumbered"/>
    <dgm:cxn modelId="{76B68B4D-BCDF-42C9-8318-1DFA02D64FE3}" type="presParOf" srcId="{03B8ECFB-62AF-4FE6-B3E5-3E7DDACAC54F}" destId="{FA2F7927-EA14-49EE-A6A8-D42CEF381E95}" srcOrd="0" destOrd="0" presId="urn:microsoft.com/office/officeart/2016/7/layout/LinearBlockProcessNumbered"/>
    <dgm:cxn modelId="{017E9B45-57A8-401A-96F6-B4CB525C7D4E}" type="presParOf" srcId="{03B8ECFB-62AF-4FE6-B3E5-3E7DDACAC54F}" destId="{37AD75FD-C286-48D6-A489-2B6BAFA44776}" srcOrd="1" destOrd="0" presId="urn:microsoft.com/office/officeart/2016/7/layout/LinearBlockProcessNumbered"/>
    <dgm:cxn modelId="{39241C6D-41C0-4A98-A50A-228ABCF3E095}" type="presParOf" srcId="{03B8ECFB-62AF-4FE6-B3E5-3E7DDACAC54F}" destId="{29D4381E-8EF8-45E4-8973-31CFFA3EF143}" srcOrd="2" destOrd="0" presId="urn:microsoft.com/office/officeart/2016/7/layout/LinearBlockProcessNumbered"/>
    <dgm:cxn modelId="{58E97C80-0F3A-4371-8B31-838AF85CE4A3}" type="presParOf" srcId="{D9E4D097-B676-439B-89A7-72FB40B2141E}" destId="{58285467-96D7-443C-BA50-E5E55AB61614}" srcOrd="1" destOrd="0" presId="urn:microsoft.com/office/officeart/2016/7/layout/LinearBlockProcessNumbered"/>
    <dgm:cxn modelId="{750EDCBE-6866-42E7-AAE4-9C68380A5C4C}" type="presParOf" srcId="{D9E4D097-B676-439B-89A7-72FB40B2141E}" destId="{EECA8ECB-A9AA-40FE-8B90-09C5D4138A90}" srcOrd="2" destOrd="0" presId="urn:microsoft.com/office/officeart/2016/7/layout/LinearBlockProcessNumbered"/>
    <dgm:cxn modelId="{E20DAA0E-067D-4BB4-9E03-8E70801AF948}" type="presParOf" srcId="{EECA8ECB-A9AA-40FE-8B90-09C5D4138A90}" destId="{50CB298E-DA6A-4C2C-AD60-D400E9A5FE1E}" srcOrd="0" destOrd="0" presId="urn:microsoft.com/office/officeart/2016/7/layout/LinearBlockProcessNumbered"/>
    <dgm:cxn modelId="{7CCD5DD7-F25B-417D-AF5C-C6FAF03214E3}" type="presParOf" srcId="{EECA8ECB-A9AA-40FE-8B90-09C5D4138A90}" destId="{CAE911A7-82E8-4B5F-8CA1-20CCE77E7D1D}" srcOrd="1" destOrd="0" presId="urn:microsoft.com/office/officeart/2016/7/layout/LinearBlockProcessNumbered"/>
    <dgm:cxn modelId="{8900E213-4488-4E9C-BAB4-E6DEBE8F1474}" type="presParOf" srcId="{EECA8ECB-A9AA-40FE-8B90-09C5D4138A90}" destId="{2A84B97B-2BE8-46F6-8AFF-0ABDD163B309}" srcOrd="2" destOrd="0" presId="urn:microsoft.com/office/officeart/2016/7/layout/LinearBlockProcessNumbered"/>
    <dgm:cxn modelId="{A92FA9BF-AAF7-4421-80BF-8D6D5B4F56C7}" type="presParOf" srcId="{D9E4D097-B676-439B-89A7-72FB40B2141E}" destId="{DE590502-FD4A-48D9-9831-97A405D795C3}" srcOrd="3" destOrd="0" presId="urn:microsoft.com/office/officeart/2016/7/layout/LinearBlockProcessNumbered"/>
    <dgm:cxn modelId="{DF55DA88-47B6-4C68-8523-2F4C73167F9C}" type="presParOf" srcId="{D9E4D097-B676-439B-89A7-72FB40B2141E}" destId="{347AAE97-BA5F-4AA5-BB1F-B04E268767A2}" srcOrd="4" destOrd="0" presId="urn:microsoft.com/office/officeart/2016/7/layout/LinearBlockProcessNumbered"/>
    <dgm:cxn modelId="{FAE1A9FD-0302-431E-B9CF-30C481C357FB}" type="presParOf" srcId="{347AAE97-BA5F-4AA5-BB1F-B04E268767A2}" destId="{CC34F55F-B7D9-4E42-B76E-A1F4989B392D}" srcOrd="0" destOrd="0" presId="urn:microsoft.com/office/officeart/2016/7/layout/LinearBlockProcessNumbered"/>
    <dgm:cxn modelId="{9C12BD38-02CB-45F5-964C-63AC01E9376D}" type="presParOf" srcId="{347AAE97-BA5F-4AA5-BB1F-B04E268767A2}" destId="{8C5AAF75-8459-47D1-BB2E-8233E314578D}" srcOrd="1" destOrd="0" presId="urn:microsoft.com/office/officeart/2016/7/layout/LinearBlockProcessNumbered"/>
    <dgm:cxn modelId="{D9ED118F-7C12-413B-A039-E3152FF4C6A1}" type="presParOf" srcId="{347AAE97-BA5F-4AA5-BB1F-B04E268767A2}" destId="{8A452719-A7B0-4D2D-8AFA-87305015B7F1}" srcOrd="2" destOrd="0" presId="urn:microsoft.com/office/officeart/2016/7/layout/LinearBlockProcessNumbered"/>
    <dgm:cxn modelId="{51B3967E-DB26-4ABB-ACE4-6F947231C91C}" type="presParOf" srcId="{D9E4D097-B676-439B-89A7-72FB40B2141E}" destId="{3AE14457-A042-488A-8734-34C161F47FA5}" srcOrd="5" destOrd="0" presId="urn:microsoft.com/office/officeart/2016/7/layout/LinearBlockProcessNumbered"/>
    <dgm:cxn modelId="{42B57163-511E-41C1-92F6-5624E1F0E8FD}" type="presParOf" srcId="{D9E4D097-B676-439B-89A7-72FB40B2141E}" destId="{6193BCC4-5F8E-42FF-A864-22A55D44238F}" srcOrd="6" destOrd="0" presId="urn:microsoft.com/office/officeart/2016/7/layout/LinearBlockProcessNumbered"/>
    <dgm:cxn modelId="{EFFD1EE0-5EC2-498D-B98E-94D74C6DF747}" type="presParOf" srcId="{6193BCC4-5F8E-42FF-A864-22A55D44238F}" destId="{4AC66D29-C660-45ED-86EA-4C539E238F58}" srcOrd="0" destOrd="0" presId="urn:microsoft.com/office/officeart/2016/7/layout/LinearBlockProcessNumbered"/>
    <dgm:cxn modelId="{753D24FE-E141-4393-BA46-1B2AFDE88EA7}" type="presParOf" srcId="{6193BCC4-5F8E-42FF-A864-22A55D44238F}" destId="{F8E727B8-F32C-4A5C-A988-C22E44D95981}" srcOrd="1" destOrd="0" presId="urn:microsoft.com/office/officeart/2016/7/layout/LinearBlockProcessNumbered"/>
    <dgm:cxn modelId="{18CBE279-F94C-4ADC-8FE6-969B4DAABEF7}" type="presParOf" srcId="{6193BCC4-5F8E-42FF-A864-22A55D44238F}" destId="{75472190-CF94-41D2-98EA-BE00F5BAFE7B}" srcOrd="2" destOrd="0" presId="urn:microsoft.com/office/officeart/2016/7/layout/LinearBlockProcessNumbered"/>
    <dgm:cxn modelId="{DA670C58-E242-420A-8D5B-7227A3EE9E3E}" type="presParOf" srcId="{D9E4D097-B676-439B-89A7-72FB40B2141E}" destId="{464B0C37-FEE0-41C5-9531-6FB9EF1348BE}" srcOrd="7" destOrd="0" presId="urn:microsoft.com/office/officeart/2016/7/layout/LinearBlockProcessNumbered"/>
    <dgm:cxn modelId="{A1AAF280-DDC5-43D3-B1A0-29B8B84601A0}" type="presParOf" srcId="{D9E4D097-B676-439B-89A7-72FB40B2141E}" destId="{D47AF8C6-FD5D-4681-8BC1-6DC8DAF3A4C0}" srcOrd="8" destOrd="0" presId="urn:microsoft.com/office/officeart/2016/7/layout/LinearBlockProcessNumbered"/>
    <dgm:cxn modelId="{98E4003D-3D83-41D4-9DEA-27F2591DDE0C}" type="presParOf" srcId="{D47AF8C6-FD5D-4681-8BC1-6DC8DAF3A4C0}" destId="{FDE21A00-5411-4D33-9CE8-E465DCCCC20A}" srcOrd="0" destOrd="0" presId="urn:microsoft.com/office/officeart/2016/7/layout/LinearBlockProcessNumbered"/>
    <dgm:cxn modelId="{6F8076C9-9656-47EB-9806-EA1B4D8B8B47}" type="presParOf" srcId="{D47AF8C6-FD5D-4681-8BC1-6DC8DAF3A4C0}" destId="{B7B3452E-1DC6-4C59-B5F7-FB6BD09EE807}" srcOrd="1" destOrd="0" presId="urn:microsoft.com/office/officeart/2016/7/layout/LinearBlockProcessNumbered"/>
    <dgm:cxn modelId="{781F2BC3-D098-4AB7-A328-06CE12AE1853}" type="presParOf" srcId="{D47AF8C6-FD5D-4681-8BC1-6DC8DAF3A4C0}" destId="{796D5559-E20B-4392-B0DE-811F88A7EC43}" srcOrd="2" destOrd="0" presId="urn:microsoft.com/office/officeart/2016/7/layout/LinearBlockProcessNumbered"/>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264A2D-48F9-4E8A-A3C8-DF582E2D2728}" type="doc">
      <dgm:prSet loTypeId="urn:microsoft.com/office/officeart/2005/8/layout/default#1" loCatId="list" qsTypeId="urn:microsoft.com/office/officeart/2005/8/quickstyle/simple1" qsCatId="simple" csTypeId="urn:microsoft.com/office/officeart/2005/8/colors/accent1_3" csCatId="accent1" phldr="1"/>
      <dgm:spPr/>
      <dgm:t>
        <a:bodyPr/>
        <a:lstStyle/>
        <a:p>
          <a:endParaRPr lang="en-US"/>
        </a:p>
      </dgm:t>
    </dgm:pt>
    <dgm:pt modelId="{96F98D19-95FD-40B4-BCD4-F71E4DB19CC4}">
      <dgm:prSet>
        <dgm:style>
          <a:lnRef idx="0">
            <a:schemeClr val="accent2"/>
          </a:lnRef>
          <a:fillRef idx="3">
            <a:schemeClr val="accent2"/>
          </a:fillRef>
          <a:effectRef idx="3">
            <a:schemeClr val="accent2"/>
          </a:effectRef>
          <a:fontRef idx="minor">
            <a:schemeClr val="lt1"/>
          </a:fontRef>
        </dgm:style>
      </dgm:prSet>
      <dgm:spPr/>
      <dgm:t>
        <a:bodyPr/>
        <a:lstStyle/>
        <a:p>
          <a:r>
            <a:rPr lang="en-US" b="0" i="0" dirty="0" smtClean="0"/>
            <a:t>Each row corresponds to a distinct customer transaction in the data.</a:t>
          </a:r>
          <a:endParaRPr lang="en-US" dirty="0"/>
        </a:p>
      </dgm:t>
    </dgm:pt>
    <dgm:pt modelId="{4BBEA642-FB91-4F1C-8D24-F92A8C3BD83F}" type="parTrans" cxnId="{F5D8055A-4881-461D-A6DC-D94FEFC81E7B}">
      <dgm:prSet/>
      <dgm:spPr/>
      <dgm:t>
        <a:bodyPr/>
        <a:lstStyle/>
        <a:p>
          <a:endParaRPr lang="en-US"/>
        </a:p>
      </dgm:t>
    </dgm:pt>
    <dgm:pt modelId="{4FE5417E-3CE4-4F2C-825F-77D46CEB0315}" type="sibTrans" cxnId="{F5D8055A-4881-461D-A6DC-D94FEFC81E7B}">
      <dgm:prSet phldrT="1"/>
      <dgm:spPr/>
      <dgm:t>
        <a:bodyPr/>
        <a:lstStyle/>
        <a:p>
          <a:endParaRPr lang="en-US"/>
        </a:p>
      </dgm:t>
    </dgm:pt>
    <dgm:pt modelId="{8D4F2F79-2210-4F26-A4DB-DC601A182485}">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b="0" i="0" dirty="0" smtClean="0"/>
            <a:t>Customer segments can be determined using RFM Analysis, considering purchasing frequency, spending amount, and </a:t>
          </a:r>
          <a:r>
            <a:rPr lang="en-US" b="0" i="0" dirty="0" err="1" smtClean="0"/>
            <a:t>recency</a:t>
          </a:r>
          <a:r>
            <a:rPr lang="en-US" b="0" i="0" dirty="0" smtClean="0"/>
            <a:t> of transactions.</a:t>
          </a:r>
          <a:endParaRPr lang="en-US" dirty="0"/>
        </a:p>
      </dgm:t>
    </dgm:pt>
    <dgm:pt modelId="{BE2DADCD-920D-432A-835E-3E96BD8183E7}" type="parTrans" cxnId="{67C6E716-0408-4CFC-BB21-82E06A6EE19A}">
      <dgm:prSet/>
      <dgm:spPr/>
      <dgm:t>
        <a:bodyPr/>
        <a:lstStyle/>
        <a:p>
          <a:endParaRPr lang="en-US"/>
        </a:p>
      </dgm:t>
    </dgm:pt>
    <dgm:pt modelId="{F109B1D5-E1CA-4B45-BF6D-8A8DBCAEDC23}" type="sibTrans" cxnId="{67C6E716-0408-4CFC-BB21-82E06A6EE19A}">
      <dgm:prSet phldrT="2"/>
      <dgm:spPr/>
      <dgm:t>
        <a:bodyPr/>
        <a:lstStyle/>
        <a:p>
          <a:endParaRPr lang="en-US"/>
        </a:p>
      </dgm:t>
    </dgm:pt>
    <dgm:pt modelId="{E14DA6F1-56C3-456C-8FD1-98E3F1A0610D}">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b="0" i="0" dirty="0" smtClean="0"/>
            <a:t>Tailored marketing strategies will differ for each customer segment, necessitating personalized approaches by the company.</a:t>
          </a:r>
          <a:endParaRPr lang="en-US" dirty="0"/>
        </a:p>
      </dgm:t>
    </dgm:pt>
    <dgm:pt modelId="{42ED7473-0152-47A9-AB75-E4E7EC12A1C1}" type="parTrans" cxnId="{4D5D088B-EBAF-4032-93DE-C490AE2AB4D9}">
      <dgm:prSet/>
      <dgm:spPr/>
      <dgm:t>
        <a:bodyPr/>
        <a:lstStyle/>
        <a:p>
          <a:endParaRPr lang="en-US"/>
        </a:p>
      </dgm:t>
    </dgm:pt>
    <dgm:pt modelId="{51762FFA-13EB-4AE7-88CE-8F84B2D3C7C3}" type="sibTrans" cxnId="{4D5D088B-EBAF-4032-93DE-C490AE2AB4D9}">
      <dgm:prSet phldrT="3"/>
      <dgm:spPr/>
      <dgm:t>
        <a:bodyPr/>
        <a:lstStyle/>
        <a:p>
          <a:endParaRPr lang="en-US"/>
        </a:p>
      </dgm:t>
    </dgm:pt>
    <dgm:pt modelId="{56435E8C-E605-417C-81D6-62EE2F85073A}">
      <dgm:prSet>
        <dgm:style>
          <a:lnRef idx="1">
            <a:schemeClr val="accent2"/>
          </a:lnRef>
          <a:fillRef idx="2">
            <a:schemeClr val="accent2"/>
          </a:fillRef>
          <a:effectRef idx="1">
            <a:schemeClr val="accent2"/>
          </a:effectRef>
          <a:fontRef idx="minor">
            <a:schemeClr val="dk1"/>
          </a:fontRef>
        </dgm:style>
      </dgm:prSet>
      <dgm:spPr/>
      <dgm:t>
        <a:bodyPr/>
        <a:lstStyle/>
        <a:p>
          <a:r>
            <a:rPr lang="en-US"/>
            <a:t>The order date and days since last order columns are accurately calculated.</a:t>
          </a:r>
        </a:p>
      </dgm:t>
    </dgm:pt>
    <dgm:pt modelId="{13B05D39-5679-4BBB-816C-24CDE3DDA3EB}" type="parTrans" cxnId="{910AE376-CAA8-42EF-B7D4-E950382D7037}">
      <dgm:prSet/>
      <dgm:spPr/>
      <dgm:t>
        <a:bodyPr/>
        <a:lstStyle/>
        <a:p>
          <a:endParaRPr lang="en-US"/>
        </a:p>
      </dgm:t>
    </dgm:pt>
    <dgm:pt modelId="{ADE6EC31-F0AA-404D-B5D7-B510613AE2B0}" type="sibTrans" cxnId="{910AE376-CAA8-42EF-B7D4-E950382D7037}">
      <dgm:prSet phldrT="4"/>
      <dgm:spPr/>
      <dgm:t>
        <a:bodyPr/>
        <a:lstStyle/>
        <a:p>
          <a:endParaRPr lang="en-US"/>
        </a:p>
      </dgm:t>
    </dgm:pt>
    <dgm:pt modelId="{D01C2E92-67CD-4C40-B3AE-9F5DF2E9EA2F}">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b="0" i="0" dirty="0" smtClean="0"/>
            <a:t>The sales column is derived by multiplying the quantity ordered with the price per unit.</a:t>
          </a:r>
          <a:endParaRPr lang="en-US" dirty="0"/>
        </a:p>
      </dgm:t>
    </dgm:pt>
    <dgm:pt modelId="{B7F4FE9F-48A4-4C92-AECB-C17098363968}" type="parTrans" cxnId="{84E19AD5-DD27-40D1-9C06-69017B0B65A6}">
      <dgm:prSet/>
      <dgm:spPr/>
      <dgm:t>
        <a:bodyPr/>
        <a:lstStyle/>
        <a:p>
          <a:endParaRPr lang="en-US"/>
        </a:p>
      </dgm:t>
    </dgm:pt>
    <dgm:pt modelId="{22ACB43A-CE6B-4621-ABEC-8EF8BABD4B98}" type="sibTrans" cxnId="{84E19AD5-DD27-40D1-9C06-69017B0B65A6}">
      <dgm:prSet phldrT="5"/>
      <dgm:spPr/>
      <dgm:t>
        <a:bodyPr/>
        <a:lstStyle/>
        <a:p>
          <a:endParaRPr lang="en-US"/>
        </a:p>
      </dgm:t>
    </dgm:pt>
    <dgm:pt modelId="{437C36B3-DC30-403B-B3B3-B4B431461BDB}">
      <dgm:prSet>
        <dgm:style>
          <a:lnRef idx="3">
            <a:schemeClr val="lt1"/>
          </a:lnRef>
          <a:fillRef idx="1">
            <a:schemeClr val="accent2"/>
          </a:fillRef>
          <a:effectRef idx="1">
            <a:schemeClr val="accent2"/>
          </a:effectRef>
          <a:fontRef idx="minor">
            <a:schemeClr val="lt1"/>
          </a:fontRef>
        </dgm:style>
      </dgm:prSet>
      <dgm:spPr/>
      <dgm:t>
        <a:bodyPr/>
        <a:lstStyle/>
        <a:p>
          <a:r>
            <a:rPr lang="en-US" b="0" i="0" dirty="0" smtClean="0"/>
            <a:t>The status column precisely reflects the current order status.</a:t>
          </a:r>
          <a:endParaRPr lang="en-US" dirty="0"/>
        </a:p>
      </dgm:t>
    </dgm:pt>
    <dgm:pt modelId="{9BE03A36-5A4E-479F-9B04-E64BC4DBC56B}" type="parTrans" cxnId="{D0A293D4-864F-4D2E-876A-602EE7FE7437}">
      <dgm:prSet/>
      <dgm:spPr/>
      <dgm:t>
        <a:bodyPr/>
        <a:lstStyle/>
        <a:p>
          <a:endParaRPr lang="en-US"/>
        </a:p>
      </dgm:t>
    </dgm:pt>
    <dgm:pt modelId="{BCB3353F-C19F-45BC-9643-F96D3215D6E1}" type="sibTrans" cxnId="{D0A293D4-864F-4D2E-876A-602EE7FE7437}">
      <dgm:prSet phldrT="6"/>
      <dgm:spPr/>
      <dgm:t>
        <a:bodyPr/>
        <a:lstStyle/>
        <a:p>
          <a:endParaRPr lang="en-US"/>
        </a:p>
      </dgm:t>
    </dgm:pt>
    <dgm:pt modelId="{C64EEC64-863A-469D-A2F8-6CD144D9087F}">
      <dgm:prSet>
        <dgm:style>
          <a:lnRef idx="1">
            <a:schemeClr val="accent2"/>
          </a:lnRef>
          <a:fillRef idx="2">
            <a:schemeClr val="accent2"/>
          </a:fillRef>
          <a:effectRef idx="1">
            <a:schemeClr val="accent2"/>
          </a:effectRef>
          <a:fontRef idx="minor">
            <a:schemeClr val="dk1"/>
          </a:fontRef>
        </dgm:style>
      </dgm:prSet>
      <dgm:spPr/>
      <dgm:t>
        <a:bodyPr/>
        <a:lstStyle/>
        <a:p>
          <a:r>
            <a:rPr lang="en-US" b="0" i="0" dirty="0" smtClean="0"/>
            <a:t>The presentation's recommendations stem from insights gleaned through the analysis of transaction data.</a:t>
          </a:r>
          <a:endParaRPr lang="en-US" dirty="0"/>
        </a:p>
      </dgm:t>
    </dgm:pt>
    <dgm:pt modelId="{9AC94506-F04E-4560-89C6-55B5BE6E46ED}" type="parTrans" cxnId="{51482BE2-3722-432B-B907-06A2A78A58EA}">
      <dgm:prSet/>
      <dgm:spPr/>
      <dgm:t>
        <a:bodyPr/>
        <a:lstStyle/>
        <a:p>
          <a:endParaRPr lang="en-US"/>
        </a:p>
      </dgm:t>
    </dgm:pt>
    <dgm:pt modelId="{84095BE6-032B-40DA-92E0-D9DEFCF19E3B}" type="sibTrans" cxnId="{51482BE2-3722-432B-B907-06A2A78A58EA}">
      <dgm:prSet phldrT="7"/>
      <dgm:spPr/>
      <dgm:t>
        <a:bodyPr/>
        <a:lstStyle/>
        <a:p>
          <a:endParaRPr lang="en-US"/>
        </a:p>
      </dgm:t>
    </dgm:pt>
    <dgm:pt modelId="{91C1DC95-8051-472A-99B6-634618B9697C}" type="pres">
      <dgm:prSet presAssocID="{50264A2D-48F9-4E8A-A3C8-DF582E2D2728}" presName="diagram" presStyleCnt="0">
        <dgm:presLayoutVars>
          <dgm:dir/>
          <dgm:resizeHandles val="exact"/>
        </dgm:presLayoutVars>
      </dgm:prSet>
      <dgm:spPr/>
      <dgm:t>
        <a:bodyPr/>
        <a:lstStyle/>
        <a:p>
          <a:endParaRPr lang="en-US"/>
        </a:p>
      </dgm:t>
    </dgm:pt>
    <dgm:pt modelId="{302C9FFE-888C-4864-93AA-4843EAF3A8A6}" type="pres">
      <dgm:prSet presAssocID="{96F98D19-95FD-40B4-BCD4-F71E4DB19CC4}" presName="node" presStyleLbl="node1" presStyleIdx="0" presStyleCnt="7">
        <dgm:presLayoutVars>
          <dgm:bulletEnabled val="1"/>
        </dgm:presLayoutVars>
      </dgm:prSet>
      <dgm:spPr/>
      <dgm:t>
        <a:bodyPr/>
        <a:lstStyle/>
        <a:p>
          <a:endParaRPr lang="en-US"/>
        </a:p>
      </dgm:t>
    </dgm:pt>
    <dgm:pt modelId="{A991ECBD-A3EB-43B8-A4C7-2B59FC0A7A1A}" type="pres">
      <dgm:prSet presAssocID="{4FE5417E-3CE4-4F2C-825F-77D46CEB0315}" presName="sibTrans" presStyleCnt="0"/>
      <dgm:spPr/>
    </dgm:pt>
    <dgm:pt modelId="{B9EFE3A7-6008-4B25-988C-08ECF6140DA3}" type="pres">
      <dgm:prSet presAssocID="{8D4F2F79-2210-4F26-A4DB-DC601A182485}" presName="node" presStyleLbl="node1" presStyleIdx="1" presStyleCnt="7">
        <dgm:presLayoutVars>
          <dgm:bulletEnabled val="1"/>
        </dgm:presLayoutVars>
      </dgm:prSet>
      <dgm:spPr/>
      <dgm:t>
        <a:bodyPr/>
        <a:lstStyle/>
        <a:p>
          <a:endParaRPr lang="en-US"/>
        </a:p>
      </dgm:t>
    </dgm:pt>
    <dgm:pt modelId="{CA3C4E01-414B-4A76-B67B-803CF1F53BFB}" type="pres">
      <dgm:prSet presAssocID="{F109B1D5-E1CA-4B45-BF6D-8A8DBCAEDC23}" presName="sibTrans" presStyleCnt="0"/>
      <dgm:spPr/>
    </dgm:pt>
    <dgm:pt modelId="{A618D3EE-17AC-4399-ABB5-A966100972F1}" type="pres">
      <dgm:prSet presAssocID="{E14DA6F1-56C3-456C-8FD1-98E3F1A0610D}" presName="node" presStyleLbl="node1" presStyleIdx="2" presStyleCnt="7">
        <dgm:presLayoutVars>
          <dgm:bulletEnabled val="1"/>
        </dgm:presLayoutVars>
      </dgm:prSet>
      <dgm:spPr/>
      <dgm:t>
        <a:bodyPr/>
        <a:lstStyle/>
        <a:p>
          <a:endParaRPr lang="en-US"/>
        </a:p>
      </dgm:t>
    </dgm:pt>
    <dgm:pt modelId="{FDE34F16-81CE-441D-AA8A-C77C091E2D2A}" type="pres">
      <dgm:prSet presAssocID="{51762FFA-13EB-4AE7-88CE-8F84B2D3C7C3}" presName="sibTrans" presStyleCnt="0"/>
      <dgm:spPr/>
    </dgm:pt>
    <dgm:pt modelId="{470C2A0A-94B5-46D8-9759-9F05557AA97A}" type="pres">
      <dgm:prSet presAssocID="{56435E8C-E605-417C-81D6-62EE2F85073A}" presName="node" presStyleLbl="node1" presStyleIdx="3" presStyleCnt="7">
        <dgm:presLayoutVars>
          <dgm:bulletEnabled val="1"/>
        </dgm:presLayoutVars>
      </dgm:prSet>
      <dgm:spPr/>
      <dgm:t>
        <a:bodyPr/>
        <a:lstStyle/>
        <a:p>
          <a:endParaRPr lang="en-US"/>
        </a:p>
      </dgm:t>
    </dgm:pt>
    <dgm:pt modelId="{FBE48612-1F67-48F7-8883-136B10C04F86}" type="pres">
      <dgm:prSet presAssocID="{ADE6EC31-F0AA-404D-B5D7-B510613AE2B0}" presName="sibTrans" presStyleCnt="0"/>
      <dgm:spPr/>
    </dgm:pt>
    <dgm:pt modelId="{FC794C63-440E-40F0-9452-3115AA8D12BD}" type="pres">
      <dgm:prSet presAssocID="{D01C2E92-67CD-4C40-B3AE-9F5DF2E9EA2F}" presName="node" presStyleLbl="node1" presStyleIdx="4" presStyleCnt="7">
        <dgm:presLayoutVars>
          <dgm:bulletEnabled val="1"/>
        </dgm:presLayoutVars>
      </dgm:prSet>
      <dgm:spPr/>
      <dgm:t>
        <a:bodyPr/>
        <a:lstStyle/>
        <a:p>
          <a:endParaRPr lang="en-US"/>
        </a:p>
      </dgm:t>
    </dgm:pt>
    <dgm:pt modelId="{AEC598D4-3CF2-4E1B-9BE4-DE55E2A5E7F3}" type="pres">
      <dgm:prSet presAssocID="{22ACB43A-CE6B-4621-ABEC-8EF8BABD4B98}" presName="sibTrans" presStyleCnt="0"/>
      <dgm:spPr/>
    </dgm:pt>
    <dgm:pt modelId="{9EFFD194-3E8F-4FCD-9FA9-C61AC6F2F279}" type="pres">
      <dgm:prSet presAssocID="{437C36B3-DC30-403B-B3B3-B4B431461BDB}" presName="node" presStyleLbl="node1" presStyleIdx="5" presStyleCnt="7">
        <dgm:presLayoutVars>
          <dgm:bulletEnabled val="1"/>
        </dgm:presLayoutVars>
      </dgm:prSet>
      <dgm:spPr/>
      <dgm:t>
        <a:bodyPr/>
        <a:lstStyle/>
        <a:p>
          <a:endParaRPr lang="en-US"/>
        </a:p>
      </dgm:t>
    </dgm:pt>
    <dgm:pt modelId="{6EFC14E8-E119-4019-823A-A740BC612381}" type="pres">
      <dgm:prSet presAssocID="{BCB3353F-C19F-45BC-9643-F96D3215D6E1}" presName="sibTrans" presStyleCnt="0"/>
      <dgm:spPr/>
    </dgm:pt>
    <dgm:pt modelId="{BB327E42-972C-46C5-A66C-B4ED1BDF9DE8}" type="pres">
      <dgm:prSet presAssocID="{C64EEC64-863A-469D-A2F8-6CD144D9087F}" presName="node" presStyleLbl="node1" presStyleIdx="6" presStyleCnt="7">
        <dgm:presLayoutVars>
          <dgm:bulletEnabled val="1"/>
        </dgm:presLayoutVars>
      </dgm:prSet>
      <dgm:spPr/>
      <dgm:t>
        <a:bodyPr/>
        <a:lstStyle/>
        <a:p>
          <a:endParaRPr lang="en-US"/>
        </a:p>
      </dgm:t>
    </dgm:pt>
  </dgm:ptLst>
  <dgm:cxnLst>
    <dgm:cxn modelId="{CBC59DA4-7CFB-4248-8856-474DCFA03A69}" type="presOf" srcId="{56435E8C-E605-417C-81D6-62EE2F85073A}" destId="{470C2A0A-94B5-46D8-9759-9F05557AA97A}" srcOrd="0" destOrd="0" presId="urn:microsoft.com/office/officeart/2005/8/layout/default#1"/>
    <dgm:cxn modelId="{AB8D99CF-89C0-4558-9627-06281A79A858}" type="presOf" srcId="{96F98D19-95FD-40B4-BCD4-F71E4DB19CC4}" destId="{302C9FFE-888C-4864-93AA-4843EAF3A8A6}" srcOrd="0" destOrd="0" presId="urn:microsoft.com/office/officeart/2005/8/layout/default#1"/>
    <dgm:cxn modelId="{67C6E716-0408-4CFC-BB21-82E06A6EE19A}" srcId="{50264A2D-48F9-4E8A-A3C8-DF582E2D2728}" destId="{8D4F2F79-2210-4F26-A4DB-DC601A182485}" srcOrd="1" destOrd="0" parTransId="{BE2DADCD-920D-432A-835E-3E96BD8183E7}" sibTransId="{F109B1D5-E1CA-4B45-BF6D-8A8DBCAEDC23}"/>
    <dgm:cxn modelId="{84E19AD5-DD27-40D1-9C06-69017B0B65A6}" srcId="{50264A2D-48F9-4E8A-A3C8-DF582E2D2728}" destId="{D01C2E92-67CD-4C40-B3AE-9F5DF2E9EA2F}" srcOrd="4" destOrd="0" parTransId="{B7F4FE9F-48A4-4C92-AECB-C17098363968}" sibTransId="{22ACB43A-CE6B-4621-ABEC-8EF8BABD4B98}"/>
    <dgm:cxn modelId="{B6F69212-F689-4BA1-9D4B-7345D49D3792}" type="presOf" srcId="{C64EEC64-863A-469D-A2F8-6CD144D9087F}" destId="{BB327E42-972C-46C5-A66C-B4ED1BDF9DE8}" srcOrd="0" destOrd="0" presId="urn:microsoft.com/office/officeart/2005/8/layout/default#1"/>
    <dgm:cxn modelId="{AF88EBED-79B0-46E8-9020-58B3D4F38AE7}" type="presOf" srcId="{437C36B3-DC30-403B-B3B3-B4B431461BDB}" destId="{9EFFD194-3E8F-4FCD-9FA9-C61AC6F2F279}" srcOrd="0" destOrd="0" presId="urn:microsoft.com/office/officeart/2005/8/layout/default#1"/>
    <dgm:cxn modelId="{51482BE2-3722-432B-B907-06A2A78A58EA}" srcId="{50264A2D-48F9-4E8A-A3C8-DF582E2D2728}" destId="{C64EEC64-863A-469D-A2F8-6CD144D9087F}" srcOrd="6" destOrd="0" parTransId="{9AC94506-F04E-4560-89C6-55B5BE6E46ED}" sibTransId="{84095BE6-032B-40DA-92E0-D9DEFCF19E3B}"/>
    <dgm:cxn modelId="{4D5D088B-EBAF-4032-93DE-C490AE2AB4D9}" srcId="{50264A2D-48F9-4E8A-A3C8-DF582E2D2728}" destId="{E14DA6F1-56C3-456C-8FD1-98E3F1A0610D}" srcOrd="2" destOrd="0" parTransId="{42ED7473-0152-47A9-AB75-E4E7EC12A1C1}" sibTransId="{51762FFA-13EB-4AE7-88CE-8F84B2D3C7C3}"/>
    <dgm:cxn modelId="{910AE376-CAA8-42EF-B7D4-E950382D7037}" srcId="{50264A2D-48F9-4E8A-A3C8-DF582E2D2728}" destId="{56435E8C-E605-417C-81D6-62EE2F85073A}" srcOrd="3" destOrd="0" parTransId="{13B05D39-5679-4BBB-816C-24CDE3DDA3EB}" sibTransId="{ADE6EC31-F0AA-404D-B5D7-B510613AE2B0}"/>
    <dgm:cxn modelId="{BE3F8834-40A2-46CD-A050-B65CDEFF68FD}" type="presOf" srcId="{E14DA6F1-56C3-456C-8FD1-98E3F1A0610D}" destId="{A618D3EE-17AC-4399-ABB5-A966100972F1}" srcOrd="0" destOrd="0" presId="urn:microsoft.com/office/officeart/2005/8/layout/default#1"/>
    <dgm:cxn modelId="{D0A293D4-864F-4D2E-876A-602EE7FE7437}" srcId="{50264A2D-48F9-4E8A-A3C8-DF582E2D2728}" destId="{437C36B3-DC30-403B-B3B3-B4B431461BDB}" srcOrd="5" destOrd="0" parTransId="{9BE03A36-5A4E-479F-9B04-E64BC4DBC56B}" sibTransId="{BCB3353F-C19F-45BC-9643-F96D3215D6E1}"/>
    <dgm:cxn modelId="{FA8F7944-5B4E-4C33-8A2D-2BFD268E7BFA}" type="presOf" srcId="{D01C2E92-67CD-4C40-B3AE-9F5DF2E9EA2F}" destId="{FC794C63-440E-40F0-9452-3115AA8D12BD}" srcOrd="0" destOrd="0" presId="urn:microsoft.com/office/officeart/2005/8/layout/default#1"/>
    <dgm:cxn modelId="{C35B2F80-AED1-43CF-955B-E28D1D418689}" type="presOf" srcId="{8D4F2F79-2210-4F26-A4DB-DC601A182485}" destId="{B9EFE3A7-6008-4B25-988C-08ECF6140DA3}" srcOrd="0" destOrd="0" presId="urn:microsoft.com/office/officeart/2005/8/layout/default#1"/>
    <dgm:cxn modelId="{56C036EB-D46C-4796-94F6-345326302221}" type="presOf" srcId="{50264A2D-48F9-4E8A-A3C8-DF582E2D2728}" destId="{91C1DC95-8051-472A-99B6-634618B9697C}" srcOrd="0" destOrd="0" presId="urn:microsoft.com/office/officeart/2005/8/layout/default#1"/>
    <dgm:cxn modelId="{F5D8055A-4881-461D-A6DC-D94FEFC81E7B}" srcId="{50264A2D-48F9-4E8A-A3C8-DF582E2D2728}" destId="{96F98D19-95FD-40B4-BCD4-F71E4DB19CC4}" srcOrd="0" destOrd="0" parTransId="{4BBEA642-FB91-4F1C-8D24-F92A8C3BD83F}" sibTransId="{4FE5417E-3CE4-4F2C-825F-77D46CEB0315}"/>
    <dgm:cxn modelId="{FA43D01D-5156-4AE1-A622-0ACC75CF3FAC}" type="presParOf" srcId="{91C1DC95-8051-472A-99B6-634618B9697C}" destId="{302C9FFE-888C-4864-93AA-4843EAF3A8A6}" srcOrd="0" destOrd="0" presId="urn:microsoft.com/office/officeart/2005/8/layout/default#1"/>
    <dgm:cxn modelId="{CBF3691B-8BE9-4FCB-859A-A7648574CD7F}" type="presParOf" srcId="{91C1DC95-8051-472A-99B6-634618B9697C}" destId="{A991ECBD-A3EB-43B8-A4C7-2B59FC0A7A1A}" srcOrd="1" destOrd="0" presId="urn:microsoft.com/office/officeart/2005/8/layout/default#1"/>
    <dgm:cxn modelId="{61FC2902-7A6E-4B3A-A609-9F603B62D463}" type="presParOf" srcId="{91C1DC95-8051-472A-99B6-634618B9697C}" destId="{B9EFE3A7-6008-4B25-988C-08ECF6140DA3}" srcOrd="2" destOrd="0" presId="urn:microsoft.com/office/officeart/2005/8/layout/default#1"/>
    <dgm:cxn modelId="{427097FF-A26E-4316-A1AC-1FFBC3D56417}" type="presParOf" srcId="{91C1DC95-8051-472A-99B6-634618B9697C}" destId="{CA3C4E01-414B-4A76-B67B-803CF1F53BFB}" srcOrd="3" destOrd="0" presId="urn:microsoft.com/office/officeart/2005/8/layout/default#1"/>
    <dgm:cxn modelId="{F673E168-0B57-4FA7-B85E-C7A7597E91BB}" type="presParOf" srcId="{91C1DC95-8051-472A-99B6-634618B9697C}" destId="{A618D3EE-17AC-4399-ABB5-A966100972F1}" srcOrd="4" destOrd="0" presId="urn:microsoft.com/office/officeart/2005/8/layout/default#1"/>
    <dgm:cxn modelId="{F90C2165-F077-4748-942B-122086A51AA0}" type="presParOf" srcId="{91C1DC95-8051-472A-99B6-634618B9697C}" destId="{FDE34F16-81CE-441D-AA8A-C77C091E2D2A}" srcOrd="5" destOrd="0" presId="urn:microsoft.com/office/officeart/2005/8/layout/default#1"/>
    <dgm:cxn modelId="{A9741C93-9F5C-4DF8-8930-A4C6A0A46B21}" type="presParOf" srcId="{91C1DC95-8051-472A-99B6-634618B9697C}" destId="{470C2A0A-94B5-46D8-9759-9F05557AA97A}" srcOrd="6" destOrd="0" presId="urn:microsoft.com/office/officeart/2005/8/layout/default#1"/>
    <dgm:cxn modelId="{3E20F798-ED62-4793-AE78-5D1B285267C0}" type="presParOf" srcId="{91C1DC95-8051-472A-99B6-634618B9697C}" destId="{FBE48612-1F67-48F7-8883-136B10C04F86}" srcOrd="7" destOrd="0" presId="urn:microsoft.com/office/officeart/2005/8/layout/default#1"/>
    <dgm:cxn modelId="{4BFC7A87-7AD8-41E8-A04D-35AE7510081D}" type="presParOf" srcId="{91C1DC95-8051-472A-99B6-634618B9697C}" destId="{FC794C63-440E-40F0-9452-3115AA8D12BD}" srcOrd="8" destOrd="0" presId="urn:microsoft.com/office/officeart/2005/8/layout/default#1"/>
    <dgm:cxn modelId="{FE664A8F-CEC1-4CDC-845F-A9C7DC9717BC}" type="presParOf" srcId="{91C1DC95-8051-472A-99B6-634618B9697C}" destId="{AEC598D4-3CF2-4E1B-9BE4-DE55E2A5E7F3}" srcOrd="9" destOrd="0" presId="urn:microsoft.com/office/officeart/2005/8/layout/default#1"/>
    <dgm:cxn modelId="{D26AB3B3-D0B6-4A13-844F-A1A0158D5327}" type="presParOf" srcId="{91C1DC95-8051-472A-99B6-634618B9697C}" destId="{9EFFD194-3E8F-4FCD-9FA9-C61AC6F2F279}" srcOrd="10" destOrd="0" presId="urn:microsoft.com/office/officeart/2005/8/layout/default#1"/>
    <dgm:cxn modelId="{34C67251-B172-4603-83A7-86987F76691C}" type="presParOf" srcId="{91C1DC95-8051-472A-99B6-634618B9697C}" destId="{6EFC14E8-E119-4019-823A-A740BC612381}" srcOrd="11" destOrd="0" presId="urn:microsoft.com/office/officeart/2005/8/layout/default#1"/>
    <dgm:cxn modelId="{A20424D3-6642-4150-BF60-E78BBD71AA43}" type="presParOf" srcId="{91C1DC95-8051-472A-99B6-634618B9697C}" destId="{BB327E42-972C-46C5-A66C-B4ED1BDF9DE8}" srcOrd="12" destOrd="0" presId="urn:microsoft.com/office/officeart/2005/8/layout/defaul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412993-E058-4A93-9690-ECC1E8DACC10}" type="doc">
      <dgm:prSet loTypeId="urn:microsoft.com/office/officeart/2005/8/layout/default#2" loCatId="list" qsTypeId="urn:microsoft.com/office/officeart/2005/8/quickstyle/simple1" qsCatId="simple" csTypeId="urn:microsoft.com/office/officeart/2005/8/colors/colorful2" csCatId="colorful" phldr="1"/>
      <dgm:spPr/>
      <dgm:t>
        <a:bodyPr/>
        <a:lstStyle/>
        <a:p>
          <a:endParaRPr lang="en-US"/>
        </a:p>
      </dgm:t>
    </dgm:pt>
    <dgm:pt modelId="{42745333-F40A-4708-AA18-E8B6D52D897B}">
      <dgm:prSet/>
      <dgm:spPr/>
      <dgm:t>
        <a:bodyPr/>
        <a:lstStyle/>
        <a:p>
          <a:r>
            <a:rPr lang="en-US" b="0" i="0" dirty="0" smtClean="0"/>
            <a:t>Yearly sales have experienced a decline, raising concerns.</a:t>
          </a:r>
          <a:endParaRPr lang="en-US" dirty="0"/>
        </a:p>
      </dgm:t>
    </dgm:pt>
    <dgm:pt modelId="{3D73A7E6-0EA4-4811-A9F9-6CED2DD9B515}" type="parTrans" cxnId="{1A151162-54EB-4289-863B-420B6886C846}">
      <dgm:prSet/>
      <dgm:spPr/>
      <dgm:t>
        <a:bodyPr/>
        <a:lstStyle/>
        <a:p>
          <a:endParaRPr lang="en-US"/>
        </a:p>
      </dgm:t>
    </dgm:pt>
    <dgm:pt modelId="{2A4672D1-A27C-41C4-B48E-2FA8406CF3C9}" type="sibTrans" cxnId="{1A151162-54EB-4289-863B-420B6886C846}">
      <dgm:prSet/>
      <dgm:spPr/>
      <dgm:t>
        <a:bodyPr/>
        <a:lstStyle/>
        <a:p>
          <a:endParaRPr lang="en-US"/>
        </a:p>
      </dgm:t>
    </dgm:pt>
    <dgm:pt modelId="{896E4C8C-00E6-4E6B-8F14-874E9DD14DBF}">
      <dgm:prSet/>
      <dgm:spPr/>
      <dgm:t>
        <a:bodyPr/>
        <a:lstStyle/>
        <a:p>
          <a:r>
            <a:rPr lang="en-US" b="0" i="0" dirty="0" smtClean="0"/>
            <a:t>Quarter 4 stands out with higher sales compared to the other quarters.</a:t>
          </a:r>
          <a:endParaRPr lang="en-US" dirty="0"/>
        </a:p>
      </dgm:t>
    </dgm:pt>
    <dgm:pt modelId="{CEC13290-A29F-46BB-B92A-AC8C629FC766}" type="parTrans" cxnId="{BF2ADA99-9FEF-4BF9-92F1-1795F6CA9B55}">
      <dgm:prSet/>
      <dgm:spPr/>
      <dgm:t>
        <a:bodyPr/>
        <a:lstStyle/>
        <a:p>
          <a:endParaRPr lang="en-US"/>
        </a:p>
      </dgm:t>
    </dgm:pt>
    <dgm:pt modelId="{E9CC413C-775D-4B2D-AF43-549749218628}" type="sibTrans" cxnId="{BF2ADA99-9FEF-4BF9-92F1-1795F6CA9B55}">
      <dgm:prSet/>
      <dgm:spPr/>
      <dgm:t>
        <a:bodyPr/>
        <a:lstStyle/>
        <a:p>
          <a:endParaRPr lang="en-US"/>
        </a:p>
      </dgm:t>
    </dgm:pt>
    <dgm:pt modelId="{40AE33B7-D94F-4600-B0AB-989F0B24B398}">
      <dgm:prSet/>
      <dgm:spPr/>
      <dgm:t>
        <a:bodyPr/>
        <a:lstStyle/>
        <a:p>
          <a:r>
            <a:rPr lang="en-US" b="0" i="0" dirty="0" smtClean="0"/>
            <a:t>Sales maintain consistency during the initial four months of the year.</a:t>
          </a:r>
          <a:endParaRPr lang="en-US" dirty="0"/>
        </a:p>
      </dgm:t>
    </dgm:pt>
    <dgm:pt modelId="{A7E9DB2B-C57F-471C-BAC2-16377860F770}" type="parTrans" cxnId="{CF076B53-6E56-4BE5-8EAC-5F2DBCD1B36E}">
      <dgm:prSet/>
      <dgm:spPr/>
      <dgm:t>
        <a:bodyPr/>
        <a:lstStyle/>
        <a:p>
          <a:endParaRPr lang="en-US"/>
        </a:p>
      </dgm:t>
    </dgm:pt>
    <dgm:pt modelId="{09EF043D-4D26-4184-8BFF-C0C0544A8DE6}" type="sibTrans" cxnId="{CF076B53-6E56-4BE5-8EAC-5F2DBCD1B36E}">
      <dgm:prSet/>
      <dgm:spPr/>
      <dgm:t>
        <a:bodyPr/>
        <a:lstStyle/>
        <a:p>
          <a:endParaRPr lang="en-US"/>
        </a:p>
      </dgm:t>
    </dgm:pt>
    <dgm:pt modelId="{8B0A02C9-4952-4B3D-A577-073863BD21F6}">
      <dgm:prSet/>
      <dgm:spPr/>
      <dgm:t>
        <a:bodyPr/>
        <a:lstStyle/>
        <a:p>
          <a:r>
            <a:rPr lang="en-US" b="0" i="0" dirty="0" smtClean="0"/>
            <a:t>Thursday records the lowest sales, while Sunday garners the highest sales.</a:t>
          </a:r>
          <a:endParaRPr lang="en-US" dirty="0"/>
        </a:p>
      </dgm:t>
    </dgm:pt>
    <dgm:pt modelId="{0C5DBE2F-1300-4A99-A65A-868D558FBC22}" type="parTrans" cxnId="{0D9DCB85-FFDB-4581-B912-F287A962ECF2}">
      <dgm:prSet/>
      <dgm:spPr/>
      <dgm:t>
        <a:bodyPr/>
        <a:lstStyle/>
        <a:p>
          <a:endParaRPr lang="en-US"/>
        </a:p>
      </dgm:t>
    </dgm:pt>
    <dgm:pt modelId="{0B55D948-6D0A-45BF-BB43-52A57780D446}" type="sibTrans" cxnId="{0D9DCB85-FFDB-4581-B912-F287A962ECF2}">
      <dgm:prSet/>
      <dgm:spPr/>
      <dgm:t>
        <a:bodyPr/>
        <a:lstStyle/>
        <a:p>
          <a:endParaRPr lang="en-US"/>
        </a:p>
      </dgm:t>
    </dgm:pt>
    <dgm:pt modelId="{8E8EADDD-D364-4E11-89BC-7E50DD45471C}">
      <dgm:prSet/>
      <dgm:spPr/>
      <dgm:t>
        <a:bodyPr/>
        <a:lstStyle/>
        <a:p>
          <a:r>
            <a:rPr lang="en-US" b="0" i="0" dirty="0" smtClean="0"/>
            <a:t>Sales exhibit an upward trend from Friday through Sunday and show a decline from Monday to Thursday.</a:t>
          </a:r>
          <a:endParaRPr lang="en-US" dirty="0"/>
        </a:p>
      </dgm:t>
    </dgm:pt>
    <dgm:pt modelId="{53CB0A90-D62F-45A3-AA0B-2E3C424A7ACB}" type="parTrans" cxnId="{88DA3A1E-EBAF-4DDE-A55C-2BBDBC0DE00A}">
      <dgm:prSet/>
      <dgm:spPr/>
      <dgm:t>
        <a:bodyPr/>
        <a:lstStyle/>
        <a:p>
          <a:endParaRPr lang="en-US"/>
        </a:p>
      </dgm:t>
    </dgm:pt>
    <dgm:pt modelId="{974236FF-7F01-417A-90E2-134BA8C83F76}" type="sibTrans" cxnId="{88DA3A1E-EBAF-4DDE-A55C-2BBDBC0DE00A}">
      <dgm:prSet/>
      <dgm:spPr/>
      <dgm:t>
        <a:bodyPr/>
        <a:lstStyle/>
        <a:p>
          <a:endParaRPr lang="en-US"/>
        </a:p>
      </dgm:t>
    </dgm:pt>
    <dgm:pt modelId="{DAD2C069-6A21-4118-9547-9AAEEDC17EE7}">
      <dgm:prSet/>
      <dgm:spPr/>
      <dgm:t>
        <a:bodyPr/>
        <a:lstStyle/>
        <a:p>
          <a:r>
            <a:rPr lang="en-US" b="0" i="0" dirty="0" smtClean="0"/>
            <a:t>Sales are notably higher in the early days of the month compared to the later days.</a:t>
          </a:r>
          <a:endParaRPr lang="en-US" dirty="0"/>
        </a:p>
      </dgm:t>
    </dgm:pt>
    <dgm:pt modelId="{8FC608F0-AFD9-4695-B78A-D903F78EB9F6}" type="parTrans" cxnId="{60A8F3F0-2586-4A59-8442-FE152520A791}">
      <dgm:prSet/>
      <dgm:spPr/>
      <dgm:t>
        <a:bodyPr/>
        <a:lstStyle/>
        <a:p>
          <a:endParaRPr lang="en-US"/>
        </a:p>
      </dgm:t>
    </dgm:pt>
    <dgm:pt modelId="{B15A99E1-FE0F-4BB5-A02D-D8A8DD3217E1}" type="sibTrans" cxnId="{60A8F3F0-2586-4A59-8442-FE152520A791}">
      <dgm:prSet/>
      <dgm:spPr/>
      <dgm:t>
        <a:bodyPr/>
        <a:lstStyle/>
        <a:p>
          <a:endParaRPr lang="en-US"/>
        </a:p>
      </dgm:t>
    </dgm:pt>
    <dgm:pt modelId="{63BE5C28-AB78-4ADA-A911-559A64E92AA3}">
      <dgm:prSet/>
      <dgm:spPr/>
      <dgm:t>
        <a:bodyPr/>
        <a:lstStyle/>
        <a:p>
          <a:r>
            <a:rPr lang="en-US" b="0" i="0" dirty="0" smtClean="0"/>
            <a:t>The majority of on-hold orders are attributed to the USA, with a portion originating from Sweden.</a:t>
          </a:r>
          <a:endParaRPr lang="en-US" dirty="0"/>
        </a:p>
      </dgm:t>
    </dgm:pt>
    <dgm:pt modelId="{5E47E697-CEFA-4A96-9CB1-CC1199CD0305}" type="parTrans" cxnId="{CFF23D4F-C083-4425-BC3D-F355D480A49C}">
      <dgm:prSet/>
      <dgm:spPr/>
      <dgm:t>
        <a:bodyPr/>
        <a:lstStyle/>
        <a:p>
          <a:endParaRPr lang="en-US"/>
        </a:p>
      </dgm:t>
    </dgm:pt>
    <dgm:pt modelId="{BCF32246-5A9C-4D73-801E-A6EF4CF99F4D}" type="sibTrans" cxnId="{CFF23D4F-C083-4425-BC3D-F355D480A49C}">
      <dgm:prSet/>
      <dgm:spPr/>
      <dgm:t>
        <a:bodyPr/>
        <a:lstStyle/>
        <a:p>
          <a:endParaRPr lang="en-US"/>
        </a:p>
      </dgm:t>
    </dgm:pt>
    <dgm:pt modelId="{9F21574B-DE98-48CB-8219-CB6AE8D1FA46}">
      <dgm:prSet/>
      <dgm:spPr/>
      <dgm:t>
        <a:bodyPr/>
        <a:lstStyle/>
        <a:p>
          <a:r>
            <a:rPr lang="en-US" b="0" i="0" dirty="0" smtClean="0"/>
            <a:t>Spain, USA, UK, and Sweden exhibit similar counts of canceled orders.</a:t>
          </a:r>
          <a:endParaRPr lang="en-US" dirty="0"/>
        </a:p>
      </dgm:t>
    </dgm:pt>
    <dgm:pt modelId="{668D6DB7-D4FD-4984-AD1B-C391FE89CD7E}" type="parTrans" cxnId="{A92085BE-D823-487B-B65B-AFFAEE05F053}">
      <dgm:prSet/>
      <dgm:spPr/>
      <dgm:t>
        <a:bodyPr/>
        <a:lstStyle/>
        <a:p>
          <a:endParaRPr lang="en-US"/>
        </a:p>
      </dgm:t>
    </dgm:pt>
    <dgm:pt modelId="{3BC62F15-A251-47FA-8D88-B031C84FAB20}" type="sibTrans" cxnId="{A92085BE-D823-487B-B65B-AFFAEE05F053}">
      <dgm:prSet/>
      <dgm:spPr/>
      <dgm:t>
        <a:bodyPr/>
        <a:lstStyle/>
        <a:p>
          <a:endParaRPr lang="en-US"/>
        </a:p>
      </dgm:t>
    </dgm:pt>
    <dgm:pt modelId="{7A85250B-DC1E-493A-8A8F-3E8C654696EC}">
      <dgm:prSet/>
      <dgm:spPr/>
      <dgm:t>
        <a:bodyPr/>
        <a:lstStyle/>
        <a:p>
          <a:r>
            <a:rPr lang="en-US" b="0" i="0" dirty="0" smtClean="0"/>
            <a:t>Spain records the highest number of disputes, with a significant majority successfully resolved.</a:t>
          </a:r>
          <a:endParaRPr lang="en-US" dirty="0"/>
        </a:p>
      </dgm:t>
    </dgm:pt>
    <dgm:pt modelId="{72810AC8-9ECA-47F0-8F00-BA65D2F673AD}" type="parTrans" cxnId="{43ABE6A6-1B46-44A3-9043-7578A20C1639}">
      <dgm:prSet/>
      <dgm:spPr/>
      <dgm:t>
        <a:bodyPr/>
        <a:lstStyle/>
        <a:p>
          <a:endParaRPr lang="en-US"/>
        </a:p>
      </dgm:t>
    </dgm:pt>
    <dgm:pt modelId="{69030AAC-5249-41B3-B466-704514188C60}" type="sibTrans" cxnId="{43ABE6A6-1B46-44A3-9043-7578A20C1639}">
      <dgm:prSet/>
      <dgm:spPr/>
      <dgm:t>
        <a:bodyPr/>
        <a:lstStyle/>
        <a:p>
          <a:endParaRPr lang="en-US"/>
        </a:p>
      </dgm:t>
    </dgm:pt>
    <dgm:pt modelId="{87F2573B-E441-49B9-A969-7112ABAFD1FC}">
      <dgm:prSet/>
      <dgm:spPr/>
      <dgm:t>
        <a:bodyPr/>
        <a:lstStyle/>
        <a:p>
          <a:r>
            <a:rPr lang="en-US" b="0" i="0" dirty="0" smtClean="0"/>
            <a:t>Classic car parts account for the highest percentage of sales.</a:t>
          </a:r>
          <a:endParaRPr lang="en-US" dirty="0"/>
        </a:p>
      </dgm:t>
    </dgm:pt>
    <dgm:pt modelId="{4FAA0D18-B1C8-4266-903F-9A53A3658C5D}" type="parTrans" cxnId="{869B517E-3F42-40BC-8BCC-03E4D7A6CDED}">
      <dgm:prSet/>
      <dgm:spPr/>
      <dgm:t>
        <a:bodyPr/>
        <a:lstStyle/>
        <a:p>
          <a:endParaRPr lang="en-US"/>
        </a:p>
      </dgm:t>
    </dgm:pt>
    <dgm:pt modelId="{02DAE372-175B-4E80-8438-E6D6EB87B9E9}" type="sibTrans" cxnId="{869B517E-3F42-40BC-8BCC-03E4D7A6CDED}">
      <dgm:prSet/>
      <dgm:spPr/>
      <dgm:t>
        <a:bodyPr/>
        <a:lstStyle/>
        <a:p>
          <a:endParaRPr lang="en-US"/>
        </a:p>
      </dgm:t>
    </dgm:pt>
    <dgm:pt modelId="{5E5BBF49-8598-4E57-9B12-915C7DB55A6D}" type="pres">
      <dgm:prSet presAssocID="{4B412993-E058-4A93-9690-ECC1E8DACC10}" presName="diagram" presStyleCnt="0">
        <dgm:presLayoutVars>
          <dgm:dir/>
          <dgm:resizeHandles val="exact"/>
        </dgm:presLayoutVars>
      </dgm:prSet>
      <dgm:spPr/>
      <dgm:t>
        <a:bodyPr/>
        <a:lstStyle/>
        <a:p>
          <a:endParaRPr lang="en-US"/>
        </a:p>
      </dgm:t>
    </dgm:pt>
    <dgm:pt modelId="{6B0F2245-6FA3-4199-B527-6F82BB51CBF7}" type="pres">
      <dgm:prSet presAssocID="{42745333-F40A-4708-AA18-E8B6D52D897B}" presName="node" presStyleLbl="node1" presStyleIdx="0" presStyleCnt="10">
        <dgm:presLayoutVars>
          <dgm:bulletEnabled val="1"/>
        </dgm:presLayoutVars>
      </dgm:prSet>
      <dgm:spPr/>
      <dgm:t>
        <a:bodyPr/>
        <a:lstStyle/>
        <a:p>
          <a:endParaRPr lang="en-US"/>
        </a:p>
      </dgm:t>
    </dgm:pt>
    <dgm:pt modelId="{657A7D90-A6D7-44BB-AE5E-A3888332A481}" type="pres">
      <dgm:prSet presAssocID="{2A4672D1-A27C-41C4-B48E-2FA8406CF3C9}" presName="sibTrans" presStyleCnt="0"/>
      <dgm:spPr/>
    </dgm:pt>
    <dgm:pt modelId="{82C09052-0564-41BC-9D9F-3B7B7656D0CF}" type="pres">
      <dgm:prSet presAssocID="{896E4C8C-00E6-4E6B-8F14-874E9DD14DBF}" presName="node" presStyleLbl="node1" presStyleIdx="1" presStyleCnt="10">
        <dgm:presLayoutVars>
          <dgm:bulletEnabled val="1"/>
        </dgm:presLayoutVars>
      </dgm:prSet>
      <dgm:spPr/>
      <dgm:t>
        <a:bodyPr/>
        <a:lstStyle/>
        <a:p>
          <a:endParaRPr lang="en-US"/>
        </a:p>
      </dgm:t>
    </dgm:pt>
    <dgm:pt modelId="{51B0E342-A8C5-4C8F-BE04-FA0F72DAB3AD}" type="pres">
      <dgm:prSet presAssocID="{E9CC413C-775D-4B2D-AF43-549749218628}" presName="sibTrans" presStyleCnt="0"/>
      <dgm:spPr/>
    </dgm:pt>
    <dgm:pt modelId="{44632FCE-81E8-4ABF-B7BF-B053A376F68C}" type="pres">
      <dgm:prSet presAssocID="{40AE33B7-D94F-4600-B0AB-989F0B24B398}" presName="node" presStyleLbl="node1" presStyleIdx="2" presStyleCnt="10">
        <dgm:presLayoutVars>
          <dgm:bulletEnabled val="1"/>
        </dgm:presLayoutVars>
      </dgm:prSet>
      <dgm:spPr/>
      <dgm:t>
        <a:bodyPr/>
        <a:lstStyle/>
        <a:p>
          <a:endParaRPr lang="en-US"/>
        </a:p>
      </dgm:t>
    </dgm:pt>
    <dgm:pt modelId="{DA9DDB45-2416-4823-B686-7C173053AD1C}" type="pres">
      <dgm:prSet presAssocID="{09EF043D-4D26-4184-8BFF-C0C0544A8DE6}" presName="sibTrans" presStyleCnt="0"/>
      <dgm:spPr/>
    </dgm:pt>
    <dgm:pt modelId="{1D06EEFE-C245-416D-9D49-702857E5C574}" type="pres">
      <dgm:prSet presAssocID="{8B0A02C9-4952-4B3D-A577-073863BD21F6}" presName="node" presStyleLbl="node1" presStyleIdx="3" presStyleCnt="10">
        <dgm:presLayoutVars>
          <dgm:bulletEnabled val="1"/>
        </dgm:presLayoutVars>
      </dgm:prSet>
      <dgm:spPr/>
      <dgm:t>
        <a:bodyPr/>
        <a:lstStyle/>
        <a:p>
          <a:endParaRPr lang="en-US"/>
        </a:p>
      </dgm:t>
    </dgm:pt>
    <dgm:pt modelId="{FBFA5C68-D30A-4185-A503-831DCC229C83}" type="pres">
      <dgm:prSet presAssocID="{0B55D948-6D0A-45BF-BB43-52A57780D446}" presName="sibTrans" presStyleCnt="0"/>
      <dgm:spPr/>
    </dgm:pt>
    <dgm:pt modelId="{56F525F8-04CC-4DE7-82D4-E97EF77598FF}" type="pres">
      <dgm:prSet presAssocID="{8E8EADDD-D364-4E11-89BC-7E50DD45471C}" presName="node" presStyleLbl="node1" presStyleIdx="4" presStyleCnt="10">
        <dgm:presLayoutVars>
          <dgm:bulletEnabled val="1"/>
        </dgm:presLayoutVars>
      </dgm:prSet>
      <dgm:spPr/>
      <dgm:t>
        <a:bodyPr/>
        <a:lstStyle/>
        <a:p>
          <a:endParaRPr lang="en-US"/>
        </a:p>
      </dgm:t>
    </dgm:pt>
    <dgm:pt modelId="{C6F5BEFC-1908-4D56-B5F5-B87018D8D899}" type="pres">
      <dgm:prSet presAssocID="{974236FF-7F01-417A-90E2-134BA8C83F76}" presName="sibTrans" presStyleCnt="0"/>
      <dgm:spPr/>
    </dgm:pt>
    <dgm:pt modelId="{0F8262A6-369F-4C1F-9FB9-502483F59E68}" type="pres">
      <dgm:prSet presAssocID="{DAD2C069-6A21-4118-9547-9AAEEDC17EE7}" presName="node" presStyleLbl="node1" presStyleIdx="5" presStyleCnt="10">
        <dgm:presLayoutVars>
          <dgm:bulletEnabled val="1"/>
        </dgm:presLayoutVars>
      </dgm:prSet>
      <dgm:spPr/>
      <dgm:t>
        <a:bodyPr/>
        <a:lstStyle/>
        <a:p>
          <a:endParaRPr lang="en-US"/>
        </a:p>
      </dgm:t>
    </dgm:pt>
    <dgm:pt modelId="{ACFF33BA-98C2-4DA4-B43C-55BA8A9BE921}" type="pres">
      <dgm:prSet presAssocID="{B15A99E1-FE0F-4BB5-A02D-D8A8DD3217E1}" presName="sibTrans" presStyleCnt="0"/>
      <dgm:spPr/>
    </dgm:pt>
    <dgm:pt modelId="{143E392B-E3CD-4654-9B5A-10F1F25DA29C}" type="pres">
      <dgm:prSet presAssocID="{63BE5C28-AB78-4ADA-A911-559A64E92AA3}" presName="node" presStyleLbl="node1" presStyleIdx="6" presStyleCnt="10">
        <dgm:presLayoutVars>
          <dgm:bulletEnabled val="1"/>
        </dgm:presLayoutVars>
      </dgm:prSet>
      <dgm:spPr/>
      <dgm:t>
        <a:bodyPr/>
        <a:lstStyle/>
        <a:p>
          <a:endParaRPr lang="en-US"/>
        </a:p>
      </dgm:t>
    </dgm:pt>
    <dgm:pt modelId="{4558868E-A936-42AE-A2D8-11D0EA582A97}" type="pres">
      <dgm:prSet presAssocID="{BCF32246-5A9C-4D73-801E-A6EF4CF99F4D}" presName="sibTrans" presStyleCnt="0"/>
      <dgm:spPr/>
    </dgm:pt>
    <dgm:pt modelId="{AC560BB3-DF4F-4EED-AA67-B5F653B062C8}" type="pres">
      <dgm:prSet presAssocID="{9F21574B-DE98-48CB-8219-CB6AE8D1FA46}" presName="node" presStyleLbl="node1" presStyleIdx="7" presStyleCnt="10">
        <dgm:presLayoutVars>
          <dgm:bulletEnabled val="1"/>
        </dgm:presLayoutVars>
      </dgm:prSet>
      <dgm:spPr/>
      <dgm:t>
        <a:bodyPr/>
        <a:lstStyle/>
        <a:p>
          <a:endParaRPr lang="en-US"/>
        </a:p>
      </dgm:t>
    </dgm:pt>
    <dgm:pt modelId="{59766BED-800A-42EA-B3EB-0013DF258EB5}" type="pres">
      <dgm:prSet presAssocID="{3BC62F15-A251-47FA-8D88-B031C84FAB20}" presName="sibTrans" presStyleCnt="0"/>
      <dgm:spPr/>
    </dgm:pt>
    <dgm:pt modelId="{61449321-0B8F-4478-A191-6FF4F74EF698}" type="pres">
      <dgm:prSet presAssocID="{7A85250B-DC1E-493A-8A8F-3E8C654696EC}" presName="node" presStyleLbl="node1" presStyleIdx="8" presStyleCnt="10">
        <dgm:presLayoutVars>
          <dgm:bulletEnabled val="1"/>
        </dgm:presLayoutVars>
      </dgm:prSet>
      <dgm:spPr/>
      <dgm:t>
        <a:bodyPr/>
        <a:lstStyle/>
        <a:p>
          <a:endParaRPr lang="en-US"/>
        </a:p>
      </dgm:t>
    </dgm:pt>
    <dgm:pt modelId="{8FF19C0C-46A7-487E-B5AC-9794DFC9148A}" type="pres">
      <dgm:prSet presAssocID="{69030AAC-5249-41B3-B466-704514188C60}" presName="sibTrans" presStyleCnt="0"/>
      <dgm:spPr/>
    </dgm:pt>
    <dgm:pt modelId="{8D210FA5-2D4C-4B1C-A4D1-915C7FA74AD9}" type="pres">
      <dgm:prSet presAssocID="{87F2573B-E441-49B9-A969-7112ABAFD1FC}" presName="node" presStyleLbl="node1" presStyleIdx="9" presStyleCnt="10">
        <dgm:presLayoutVars>
          <dgm:bulletEnabled val="1"/>
        </dgm:presLayoutVars>
      </dgm:prSet>
      <dgm:spPr/>
      <dgm:t>
        <a:bodyPr/>
        <a:lstStyle/>
        <a:p>
          <a:endParaRPr lang="en-US"/>
        </a:p>
      </dgm:t>
    </dgm:pt>
  </dgm:ptLst>
  <dgm:cxnLst>
    <dgm:cxn modelId="{A92085BE-D823-487B-B65B-AFFAEE05F053}" srcId="{4B412993-E058-4A93-9690-ECC1E8DACC10}" destId="{9F21574B-DE98-48CB-8219-CB6AE8D1FA46}" srcOrd="7" destOrd="0" parTransId="{668D6DB7-D4FD-4984-AD1B-C391FE89CD7E}" sibTransId="{3BC62F15-A251-47FA-8D88-B031C84FAB20}"/>
    <dgm:cxn modelId="{AFB8793D-A6D9-4409-8926-665FFCBFED8E}" type="presOf" srcId="{896E4C8C-00E6-4E6B-8F14-874E9DD14DBF}" destId="{82C09052-0564-41BC-9D9F-3B7B7656D0CF}" srcOrd="0" destOrd="0" presId="urn:microsoft.com/office/officeart/2005/8/layout/default#2"/>
    <dgm:cxn modelId="{3B128B86-3460-4B6E-8D22-A178FBD3E240}" type="presOf" srcId="{8B0A02C9-4952-4B3D-A577-073863BD21F6}" destId="{1D06EEFE-C245-416D-9D49-702857E5C574}" srcOrd="0" destOrd="0" presId="urn:microsoft.com/office/officeart/2005/8/layout/default#2"/>
    <dgm:cxn modelId="{869B517E-3F42-40BC-8BCC-03E4D7A6CDED}" srcId="{4B412993-E058-4A93-9690-ECC1E8DACC10}" destId="{87F2573B-E441-49B9-A969-7112ABAFD1FC}" srcOrd="9" destOrd="0" parTransId="{4FAA0D18-B1C8-4266-903F-9A53A3658C5D}" sibTransId="{02DAE372-175B-4E80-8438-E6D6EB87B9E9}"/>
    <dgm:cxn modelId="{4B682C43-6D2D-4A00-97D2-25F6F348E39E}" type="presOf" srcId="{9F21574B-DE98-48CB-8219-CB6AE8D1FA46}" destId="{AC560BB3-DF4F-4EED-AA67-B5F653B062C8}" srcOrd="0" destOrd="0" presId="urn:microsoft.com/office/officeart/2005/8/layout/default#2"/>
    <dgm:cxn modelId="{9F1BC3F0-9ECB-433E-9244-99400E2F80DF}" type="presOf" srcId="{87F2573B-E441-49B9-A969-7112ABAFD1FC}" destId="{8D210FA5-2D4C-4B1C-A4D1-915C7FA74AD9}" srcOrd="0" destOrd="0" presId="urn:microsoft.com/office/officeart/2005/8/layout/default#2"/>
    <dgm:cxn modelId="{DC4FD404-3CE9-4A12-9C4F-8837D9BFEE7C}" type="presOf" srcId="{8E8EADDD-D364-4E11-89BC-7E50DD45471C}" destId="{56F525F8-04CC-4DE7-82D4-E97EF77598FF}" srcOrd="0" destOrd="0" presId="urn:microsoft.com/office/officeart/2005/8/layout/default#2"/>
    <dgm:cxn modelId="{60A8F3F0-2586-4A59-8442-FE152520A791}" srcId="{4B412993-E058-4A93-9690-ECC1E8DACC10}" destId="{DAD2C069-6A21-4118-9547-9AAEEDC17EE7}" srcOrd="5" destOrd="0" parTransId="{8FC608F0-AFD9-4695-B78A-D903F78EB9F6}" sibTransId="{B15A99E1-FE0F-4BB5-A02D-D8A8DD3217E1}"/>
    <dgm:cxn modelId="{90CD39AE-466B-44CA-902D-4CB2712CC1CB}" type="presOf" srcId="{63BE5C28-AB78-4ADA-A911-559A64E92AA3}" destId="{143E392B-E3CD-4654-9B5A-10F1F25DA29C}" srcOrd="0" destOrd="0" presId="urn:microsoft.com/office/officeart/2005/8/layout/default#2"/>
    <dgm:cxn modelId="{43ABE6A6-1B46-44A3-9043-7578A20C1639}" srcId="{4B412993-E058-4A93-9690-ECC1E8DACC10}" destId="{7A85250B-DC1E-493A-8A8F-3E8C654696EC}" srcOrd="8" destOrd="0" parTransId="{72810AC8-9ECA-47F0-8F00-BA65D2F673AD}" sibTransId="{69030AAC-5249-41B3-B466-704514188C60}"/>
    <dgm:cxn modelId="{03BFFBD3-DE4C-47CD-8318-6E17CE882589}" type="presOf" srcId="{42745333-F40A-4708-AA18-E8B6D52D897B}" destId="{6B0F2245-6FA3-4199-B527-6F82BB51CBF7}" srcOrd="0" destOrd="0" presId="urn:microsoft.com/office/officeart/2005/8/layout/default#2"/>
    <dgm:cxn modelId="{5A659781-B651-4255-8487-8CF18B14E9A6}" type="presOf" srcId="{DAD2C069-6A21-4118-9547-9AAEEDC17EE7}" destId="{0F8262A6-369F-4C1F-9FB9-502483F59E68}" srcOrd="0" destOrd="0" presId="urn:microsoft.com/office/officeart/2005/8/layout/default#2"/>
    <dgm:cxn modelId="{DFABF44B-E1CA-4090-865A-E14497699D26}" type="presOf" srcId="{4B412993-E058-4A93-9690-ECC1E8DACC10}" destId="{5E5BBF49-8598-4E57-9B12-915C7DB55A6D}" srcOrd="0" destOrd="0" presId="urn:microsoft.com/office/officeart/2005/8/layout/default#2"/>
    <dgm:cxn modelId="{81081707-DFA4-45DD-AF17-04D1E75D17CB}" type="presOf" srcId="{7A85250B-DC1E-493A-8A8F-3E8C654696EC}" destId="{61449321-0B8F-4478-A191-6FF4F74EF698}" srcOrd="0" destOrd="0" presId="urn:microsoft.com/office/officeart/2005/8/layout/default#2"/>
    <dgm:cxn modelId="{88DA3A1E-EBAF-4DDE-A55C-2BBDBC0DE00A}" srcId="{4B412993-E058-4A93-9690-ECC1E8DACC10}" destId="{8E8EADDD-D364-4E11-89BC-7E50DD45471C}" srcOrd="4" destOrd="0" parTransId="{53CB0A90-D62F-45A3-AA0B-2E3C424A7ACB}" sibTransId="{974236FF-7F01-417A-90E2-134BA8C83F76}"/>
    <dgm:cxn modelId="{0D9DCB85-FFDB-4581-B912-F287A962ECF2}" srcId="{4B412993-E058-4A93-9690-ECC1E8DACC10}" destId="{8B0A02C9-4952-4B3D-A577-073863BD21F6}" srcOrd="3" destOrd="0" parTransId="{0C5DBE2F-1300-4A99-A65A-868D558FBC22}" sibTransId="{0B55D948-6D0A-45BF-BB43-52A57780D446}"/>
    <dgm:cxn modelId="{CFF23D4F-C083-4425-BC3D-F355D480A49C}" srcId="{4B412993-E058-4A93-9690-ECC1E8DACC10}" destId="{63BE5C28-AB78-4ADA-A911-559A64E92AA3}" srcOrd="6" destOrd="0" parTransId="{5E47E697-CEFA-4A96-9CB1-CC1199CD0305}" sibTransId="{BCF32246-5A9C-4D73-801E-A6EF4CF99F4D}"/>
    <dgm:cxn modelId="{BF2ADA99-9FEF-4BF9-92F1-1795F6CA9B55}" srcId="{4B412993-E058-4A93-9690-ECC1E8DACC10}" destId="{896E4C8C-00E6-4E6B-8F14-874E9DD14DBF}" srcOrd="1" destOrd="0" parTransId="{CEC13290-A29F-46BB-B92A-AC8C629FC766}" sibTransId="{E9CC413C-775D-4B2D-AF43-549749218628}"/>
    <dgm:cxn modelId="{1A151162-54EB-4289-863B-420B6886C846}" srcId="{4B412993-E058-4A93-9690-ECC1E8DACC10}" destId="{42745333-F40A-4708-AA18-E8B6D52D897B}" srcOrd="0" destOrd="0" parTransId="{3D73A7E6-0EA4-4811-A9F9-6CED2DD9B515}" sibTransId="{2A4672D1-A27C-41C4-B48E-2FA8406CF3C9}"/>
    <dgm:cxn modelId="{63F61E28-C2C0-4C15-A19D-56884ECEF768}" type="presOf" srcId="{40AE33B7-D94F-4600-B0AB-989F0B24B398}" destId="{44632FCE-81E8-4ABF-B7BF-B053A376F68C}" srcOrd="0" destOrd="0" presId="urn:microsoft.com/office/officeart/2005/8/layout/default#2"/>
    <dgm:cxn modelId="{CF076B53-6E56-4BE5-8EAC-5F2DBCD1B36E}" srcId="{4B412993-E058-4A93-9690-ECC1E8DACC10}" destId="{40AE33B7-D94F-4600-B0AB-989F0B24B398}" srcOrd="2" destOrd="0" parTransId="{A7E9DB2B-C57F-471C-BAC2-16377860F770}" sibTransId="{09EF043D-4D26-4184-8BFF-C0C0544A8DE6}"/>
    <dgm:cxn modelId="{23392B85-FAD7-4597-9DDD-5D7DC1BF6939}" type="presParOf" srcId="{5E5BBF49-8598-4E57-9B12-915C7DB55A6D}" destId="{6B0F2245-6FA3-4199-B527-6F82BB51CBF7}" srcOrd="0" destOrd="0" presId="urn:microsoft.com/office/officeart/2005/8/layout/default#2"/>
    <dgm:cxn modelId="{ADA433F2-CFDA-44AB-998D-3677B027099D}" type="presParOf" srcId="{5E5BBF49-8598-4E57-9B12-915C7DB55A6D}" destId="{657A7D90-A6D7-44BB-AE5E-A3888332A481}" srcOrd="1" destOrd="0" presId="urn:microsoft.com/office/officeart/2005/8/layout/default#2"/>
    <dgm:cxn modelId="{FC575FF7-9292-4F4B-850D-818F51D0942A}" type="presParOf" srcId="{5E5BBF49-8598-4E57-9B12-915C7DB55A6D}" destId="{82C09052-0564-41BC-9D9F-3B7B7656D0CF}" srcOrd="2" destOrd="0" presId="urn:microsoft.com/office/officeart/2005/8/layout/default#2"/>
    <dgm:cxn modelId="{CA99018C-5930-43CD-87D2-DF5E376674A1}" type="presParOf" srcId="{5E5BBF49-8598-4E57-9B12-915C7DB55A6D}" destId="{51B0E342-A8C5-4C8F-BE04-FA0F72DAB3AD}" srcOrd="3" destOrd="0" presId="urn:microsoft.com/office/officeart/2005/8/layout/default#2"/>
    <dgm:cxn modelId="{10AAFA06-F3BB-4D67-9329-79C6776CC818}" type="presParOf" srcId="{5E5BBF49-8598-4E57-9B12-915C7DB55A6D}" destId="{44632FCE-81E8-4ABF-B7BF-B053A376F68C}" srcOrd="4" destOrd="0" presId="urn:microsoft.com/office/officeart/2005/8/layout/default#2"/>
    <dgm:cxn modelId="{577AE108-FB02-4F85-B32B-7ED3F0D30A5E}" type="presParOf" srcId="{5E5BBF49-8598-4E57-9B12-915C7DB55A6D}" destId="{DA9DDB45-2416-4823-B686-7C173053AD1C}" srcOrd="5" destOrd="0" presId="urn:microsoft.com/office/officeart/2005/8/layout/default#2"/>
    <dgm:cxn modelId="{35CADE2F-B8C1-4C12-AAEA-A8218C5F2BA8}" type="presParOf" srcId="{5E5BBF49-8598-4E57-9B12-915C7DB55A6D}" destId="{1D06EEFE-C245-416D-9D49-702857E5C574}" srcOrd="6" destOrd="0" presId="urn:microsoft.com/office/officeart/2005/8/layout/default#2"/>
    <dgm:cxn modelId="{F5F8A691-4452-40EC-8E3B-F2631C2950D0}" type="presParOf" srcId="{5E5BBF49-8598-4E57-9B12-915C7DB55A6D}" destId="{FBFA5C68-D30A-4185-A503-831DCC229C83}" srcOrd="7" destOrd="0" presId="urn:microsoft.com/office/officeart/2005/8/layout/default#2"/>
    <dgm:cxn modelId="{5D1919F2-9FE3-481F-8E31-C031AD3A04CC}" type="presParOf" srcId="{5E5BBF49-8598-4E57-9B12-915C7DB55A6D}" destId="{56F525F8-04CC-4DE7-82D4-E97EF77598FF}" srcOrd="8" destOrd="0" presId="urn:microsoft.com/office/officeart/2005/8/layout/default#2"/>
    <dgm:cxn modelId="{91D3EA66-DF28-4649-ABBE-E461D18552B1}" type="presParOf" srcId="{5E5BBF49-8598-4E57-9B12-915C7DB55A6D}" destId="{C6F5BEFC-1908-4D56-B5F5-B87018D8D899}" srcOrd="9" destOrd="0" presId="urn:microsoft.com/office/officeart/2005/8/layout/default#2"/>
    <dgm:cxn modelId="{5FFDBAA1-2447-46C7-B79F-199DAAA0E507}" type="presParOf" srcId="{5E5BBF49-8598-4E57-9B12-915C7DB55A6D}" destId="{0F8262A6-369F-4C1F-9FB9-502483F59E68}" srcOrd="10" destOrd="0" presId="urn:microsoft.com/office/officeart/2005/8/layout/default#2"/>
    <dgm:cxn modelId="{5C6152B2-05F0-47F1-9293-BB1960DEB945}" type="presParOf" srcId="{5E5BBF49-8598-4E57-9B12-915C7DB55A6D}" destId="{ACFF33BA-98C2-4DA4-B43C-55BA8A9BE921}" srcOrd="11" destOrd="0" presId="urn:microsoft.com/office/officeart/2005/8/layout/default#2"/>
    <dgm:cxn modelId="{1FD92035-8AA4-4E58-B264-22ED638D8C98}" type="presParOf" srcId="{5E5BBF49-8598-4E57-9B12-915C7DB55A6D}" destId="{143E392B-E3CD-4654-9B5A-10F1F25DA29C}" srcOrd="12" destOrd="0" presId="urn:microsoft.com/office/officeart/2005/8/layout/default#2"/>
    <dgm:cxn modelId="{3A49F856-FF47-4090-A978-57455C7F2580}" type="presParOf" srcId="{5E5BBF49-8598-4E57-9B12-915C7DB55A6D}" destId="{4558868E-A936-42AE-A2D8-11D0EA582A97}" srcOrd="13" destOrd="0" presId="urn:microsoft.com/office/officeart/2005/8/layout/default#2"/>
    <dgm:cxn modelId="{7F850DE1-F903-4A05-BB9D-DC8B95CD7185}" type="presParOf" srcId="{5E5BBF49-8598-4E57-9B12-915C7DB55A6D}" destId="{AC560BB3-DF4F-4EED-AA67-B5F653B062C8}" srcOrd="14" destOrd="0" presId="urn:microsoft.com/office/officeart/2005/8/layout/default#2"/>
    <dgm:cxn modelId="{F1029CF5-C70D-42B6-9B12-1947DE490E64}" type="presParOf" srcId="{5E5BBF49-8598-4E57-9B12-915C7DB55A6D}" destId="{59766BED-800A-42EA-B3EB-0013DF258EB5}" srcOrd="15" destOrd="0" presId="urn:microsoft.com/office/officeart/2005/8/layout/default#2"/>
    <dgm:cxn modelId="{7B7D7F65-4514-4C6D-AE83-FFA903CB3AB4}" type="presParOf" srcId="{5E5BBF49-8598-4E57-9B12-915C7DB55A6D}" destId="{61449321-0B8F-4478-A191-6FF4F74EF698}" srcOrd="16" destOrd="0" presId="urn:microsoft.com/office/officeart/2005/8/layout/default#2"/>
    <dgm:cxn modelId="{9AA95F0F-68C8-4C07-9F9B-8DBDB58A4703}" type="presParOf" srcId="{5E5BBF49-8598-4E57-9B12-915C7DB55A6D}" destId="{8FF19C0C-46A7-487E-B5AC-9794DFC9148A}" srcOrd="17" destOrd="0" presId="urn:microsoft.com/office/officeart/2005/8/layout/default#2"/>
    <dgm:cxn modelId="{3A6A9B28-D84B-4596-92AD-9197C345B707}" type="presParOf" srcId="{5E5BBF49-8598-4E57-9B12-915C7DB55A6D}" destId="{8D210FA5-2D4C-4B1C-A4D1-915C7FA74AD9}" srcOrd="18" destOrd="0" presId="urn:microsoft.com/office/officeart/2005/8/layout/defaul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83795C-A3CE-4908-BBE4-2627E9615FE1}" type="doc">
      <dgm:prSet loTypeId="urn:microsoft.com/office/officeart/2005/8/layout/default#3" loCatId="list" qsTypeId="urn:microsoft.com/office/officeart/2005/8/quickstyle/simple1" qsCatId="simple" csTypeId="urn:microsoft.com/office/officeart/2005/8/colors/colorful2" csCatId="colorful" phldr="1"/>
      <dgm:spPr/>
      <dgm:t>
        <a:bodyPr/>
        <a:lstStyle/>
        <a:p>
          <a:endParaRPr lang="en-US"/>
        </a:p>
      </dgm:t>
    </dgm:pt>
    <dgm:pt modelId="{83B7D477-B8FE-40FE-83CA-94E2F43B8206}">
      <dgm:prSet/>
      <dgm:spPr/>
      <dgm:t>
        <a:bodyPr/>
        <a:lstStyle/>
        <a:p>
          <a:r>
            <a:rPr lang="en-US" b="0" i="0" dirty="0" smtClean="0"/>
            <a:t>Further investigation is required to uncover the underlying causes of the decline in yearly sales.</a:t>
          </a:r>
          <a:endParaRPr lang="en-US" dirty="0"/>
        </a:p>
      </dgm:t>
    </dgm:pt>
    <dgm:pt modelId="{7DE48AA4-8A41-4331-ACB0-2B6883C76383}" type="parTrans" cxnId="{047D55AB-0729-4664-BF91-6E05D8FAF218}">
      <dgm:prSet/>
      <dgm:spPr/>
      <dgm:t>
        <a:bodyPr/>
        <a:lstStyle/>
        <a:p>
          <a:endParaRPr lang="en-US"/>
        </a:p>
      </dgm:t>
    </dgm:pt>
    <dgm:pt modelId="{BE9E122D-3CE6-48E0-93A2-FF4636A04B26}" type="sibTrans" cxnId="{047D55AB-0729-4664-BF91-6E05D8FAF218}">
      <dgm:prSet/>
      <dgm:spPr/>
      <dgm:t>
        <a:bodyPr/>
        <a:lstStyle/>
        <a:p>
          <a:endParaRPr lang="en-US"/>
        </a:p>
      </dgm:t>
    </dgm:pt>
    <dgm:pt modelId="{56931126-6CAF-4A94-8495-76377FDDE2AE}">
      <dgm:prSet/>
      <dgm:spPr/>
      <dgm:t>
        <a:bodyPr/>
        <a:lstStyle/>
        <a:p>
          <a:r>
            <a:rPr lang="en-US" b="0" i="0" dirty="0" smtClean="0"/>
            <a:t>To leverage the strong sales in quarter 4, businesses should prioritize increasing their inventory during this period.</a:t>
          </a:r>
          <a:endParaRPr lang="en-US" dirty="0"/>
        </a:p>
      </dgm:t>
    </dgm:pt>
    <dgm:pt modelId="{B163763E-6BE4-4058-8EE7-69DDDB96C0F1}" type="parTrans" cxnId="{DC4AB683-B8ED-4C4B-818A-6BA3D199A8BA}">
      <dgm:prSet/>
      <dgm:spPr/>
      <dgm:t>
        <a:bodyPr/>
        <a:lstStyle/>
        <a:p>
          <a:endParaRPr lang="en-US"/>
        </a:p>
      </dgm:t>
    </dgm:pt>
    <dgm:pt modelId="{82176603-C74C-4D7C-9B01-319CF0A5EAA0}" type="sibTrans" cxnId="{DC4AB683-B8ED-4C4B-818A-6BA3D199A8BA}">
      <dgm:prSet/>
      <dgm:spPr/>
      <dgm:t>
        <a:bodyPr/>
        <a:lstStyle/>
        <a:p>
          <a:endParaRPr lang="en-US"/>
        </a:p>
      </dgm:t>
    </dgm:pt>
    <dgm:pt modelId="{845C87F4-D71E-41F4-9C2B-A80C455D89D1}">
      <dgm:prSet/>
      <dgm:spPr/>
      <dgm:t>
        <a:bodyPr/>
        <a:lstStyle/>
        <a:p>
          <a:r>
            <a:rPr lang="en-US" b="0" i="0" dirty="0" smtClean="0"/>
            <a:t>Businesses should investigate the factors contributing to the low sales in the 6th month and take proactive steps to address them.</a:t>
          </a:r>
          <a:endParaRPr lang="en-US" dirty="0"/>
        </a:p>
      </dgm:t>
    </dgm:pt>
    <dgm:pt modelId="{C597B067-FB50-4A5C-9787-A3DA4AF99CE2}" type="parTrans" cxnId="{C70FE309-5659-446C-BEB2-3FC94E44452B}">
      <dgm:prSet/>
      <dgm:spPr/>
      <dgm:t>
        <a:bodyPr/>
        <a:lstStyle/>
        <a:p>
          <a:endParaRPr lang="en-US"/>
        </a:p>
      </dgm:t>
    </dgm:pt>
    <dgm:pt modelId="{2265B136-17F5-4173-877E-DA0B372B2E40}" type="sibTrans" cxnId="{C70FE309-5659-446C-BEB2-3FC94E44452B}">
      <dgm:prSet/>
      <dgm:spPr/>
      <dgm:t>
        <a:bodyPr/>
        <a:lstStyle/>
        <a:p>
          <a:endParaRPr lang="en-US"/>
        </a:p>
      </dgm:t>
    </dgm:pt>
    <dgm:pt modelId="{18856737-8853-41DE-9384-C36E5902411B}">
      <dgm:prSet/>
      <dgm:spPr/>
      <dgm:t>
        <a:bodyPr/>
        <a:lstStyle/>
        <a:p>
          <a:r>
            <a:rPr lang="en-US" b="0" i="0" dirty="0" smtClean="0"/>
            <a:t>To enhance sales, businesses can channel their marketing efforts towards Thursdays.</a:t>
          </a:r>
          <a:endParaRPr lang="en-US" dirty="0"/>
        </a:p>
      </dgm:t>
    </dgm:pt>
    <dgm:pt modelId="{CB1DA2E0-94FF-4F90-886D-EFB709F23E35}" type="parTrans" cxnId="{6445082E-6E86-419D-B4E4-ABAE031A400A}">
      <dgm:prSet/>
      <dgm:spPr/>
      <dgm:t>
        <a:bodyPr/>
        <a:lstStyle/>
        <a:p>
          <a:endParaRPr lang="en-US"/>
        </a:p>
      </dgm:t>
    </dgm:pt>
    <dgm:pt modelId="{4EC43A08-6952-4C2B-994D-8BFBE4445410}" type="sibTrans" cxnId="{6445082E-6E86-419D-B4E4-ABAE031A400A}">
      <dgm:prSet/>
      <dgm:spPr/>
      <dgm:t>
        <a:bodyPr/>
        <a:lstStyle/>
        <a:p>
          <a:endParaRPr lang="en-US"/>
        </a:p>
      </dgm:t>
    </dgm:pt>
    <dgm:pt modelId="{19F8C2AB-F44D-4498-9BB6-06DDACD95372}">
      <dgm:prSet/>
      <dgm:spPr/>
      <dgm:t>
        <a:bodyPr/>
        <a:lstStyle/>
        <a:p>
          <a:r>
            <a:rPr lang="en-US" b="0" i="0" dirty="0" smtClean="0"/>
            <a:t>Implementing strategies like weekend sales can effectively boost sales from Friday to Sunday.</a:t>
          </a:r>
          <a:endParaRPr lang="en-US" dirty="0"/>
        </a:p>
      </dgm:t>
    </dgm:pt>
    <dgm:pt modelId="{06286792-8083-419D-9128-4EBD653FF088}" type="parTrans" cxnId="{049BB2B5-C4C2-447C-981B-B1B05518C6E7}">
      <dgm:prSet/>
      <dgm:spPr/>
      <dgm:t>
        <a:bodyPr/>
        <a:lstStyle/>
        <a:p>
          <a:endParaRPr lang="en-US"/>
        </a:p>
      </dgm:t>
    </dgm:pt>
    <dgm:pt modelId="{18A6EA6F-BC37-4B42-A6A0-B472AB12B433}" type="sibTrans" cxnId="{049BB2B5-C4C2-447C-981B-B1B05518C6E7}">
      <dgm:prSet/>
      <dgm:spPr/>
      <dgm:t>
        <a:bodyPr/>
        <a:lstStyle/>
        <a:p>
          <a:endParaRPr lang="en-US"/>
        </a:p>
      </dgm:t>
    </dgm:pt>
    <dgm:pt modelId="{1F286A1C-9BDD-47CA-85E3-F7B13D58778A}">
      <dgm:prSet/>
      <dgm:spPr/>
      <dgm:t>
        <a:bodyPr/>
        <a:lstStyle/>
        <a:p>
          <a:r>
            <a:rPr lang="en-US" b="0" i="0" dirty="0" smtClean="0"/>
            <a:t>Businesses can enhance sales by considering discounts or promotions at the beginning of each month.</a:t>
          </a:r>
          <a:endParaRPr lang="en-US" dirty="0"/>
        </a:p>
      </dgm:t>
    </dgm:pt>
    <dgm:pt modelId="{F1EDC0A4-4DCF-47F1-AB79-E7130011A946}" type="parTrans" cxnId="{AA662D74-E0A6-423C-967D-DAECAE19982B}">
      <dgm:prSet/>
      <dgm:spPr/>
      <dgm:t>
        <a:bodyPr/>
        <a:lstStyle/>
        <a:p>
          <a:endParaRPr lang="en-US"/>
        </a:p>
      </dgm:t>
    </dgm:pt>
    <dgm:pt modelId="{E1636E2E-5CE6-437B-AD14-62716005A101}" type="sibTrans" cxnId="{AA662D74-E0A6-423C-967D-DAECAE19982B}">
      <dgm:prSet/>
      <dgm:spPr/>
      <dgm:t>
        <a:bodyPr/>
        <a:lstStyle/>
        <a:p>
          <a:endParaRPr lang="en-US"/>
        </a:p>
      </dgm:t>
    </dgm:pt>
    <dgm:pt modelId="{C7572E57-E54A-494A-A6A8-851D5CF421A7}">
      <dgm:prSet/>
      <dgm:spPr/>
      <dgm:t>
        <a:bodyPr/>
        <a:lstStyle/>
        <a:p>
          <a:r>
            <a:rPr lang="en-US" b="0" i="0" dirty="0" smtClean="0"/>
            <a:t>Efforts should be directed towards resolving orders on hold to prevent potential revenue loss.</a:t>
          </a:r>
          <a:endParaRPr lang="en-US" dirty="0"/>
        </a:p>
      </dgm:t>
    </dgm:pt>
    <dgm:pt modelId="{90079AC5-8C30-4167-8C18-1B1085965547}" type="parTrans" cxnId="{014AF363-ABFA-4791-A7FA-F9F147238282}">
      <dgm:prSet/>
      <dgm:spPr/>
      <dgm:t>
        <a:bodyPr/>
        <a:lstStyle/>
        <a:p>
          <a:endParaRPr lang="en-US"/>
        </a:p>
      </dgm:t>
    </dgm:pt>
    <dgm:pt modelId="{A95C87B8-F3EB-4B04-A917-5E9A676DE130}" type="sibTrans" cxnId="{014AF363-ABFA-4791-A7FA-F9F147238282}">
      <dgm:prSet/>
      <dgm:spPr/>
      <dgm:t>
        <a:bodyPr/>
        <a:lstStyle/>
        <a:p>
          <a:endParaRPr lang="en-US"/>
        </a:p>
      </dgm:t>
    </dgm:pt>
    <dgm:pt modelId="{A37FD097-5867-4D7E-A8D0-B0D41B3F6150}">
      <dgm:prSet/>
      <dgm:spPr/>
      <dgm:t>
        <a:bodyPr/>
        <a:lstStyle/>
        <a:p>
          <a:r>
            <a:rPr lang="en-US" b="0" i="0" dirty="0" smtClean="0"/>
            <a:t>Close monitoring of canceled orders is advised to identify trends and implement necessary actions.</a:t>
          </a:r>
          <a:endParaRPr lang="en-US" dirty="0"/>
        </a:p>
      </dgm:t>
    </dgm:pt>
    <dgm:pt modelId="{03EF5B72-D0E7-4647-BD88-56D1AD84E726}" type="parTrans" cxnId="{F36CBD71-0A1A-417E-9A5F-C721C7154B1C}">
      <dgm:prSet/>
      <dgm:spPr/>
      <dgm:t>
        <a:bodyPr/>
        <a:lstStyle/>
        <a:p>
          <a:endParaRPr lang="en-US"/>
        </a:p>
      </dgm:t>
    </dgm:pt>
    <dgm:pt modelId="{B3DAAC8A-F289-45D9-84A8-A7D5970D4FEA}" type="sibTrans" cxnId="{F36CBD71-0A1A-417E-9A5F-C721C7154B1C}">
      <dgm:prSet/>
      <dgm:spPr/>
      <dgm:t>
        <a:bodyPr/>
        <a:lstStyle/>
        <a:p>
          <a:endParaRPr lang="en-US"/>
        </a:p>
      </dgm:t>
    </dgm:pt>
    <dgm:pt modelId="{51695ED1-DEFB-498E-B987-E117FEA95D8C}">
      <dgm:prSet/>
      <dgm:spPr/>
      <dgm:t>
        <a:bodyPr/>
        <a:lstStyle/>
        <a:p>
          <a:r>
            <a:rPr lang="en-US" b="0" i="0" dirty="0" smtClean="0"/>
            <a:t>Implement streamlined dispute resolution processes to ensure swift and satisfactory resolutions, upholding customer satisfaction.</a:t>
          </a:r>
          <a:endParaRPr lang="en-US" dirty="0"/>
        </a:p>
      </dgm:t>
    </dgm:pt>
    <dgm:pt modelId="{549D117B-29EF-4376-9B82-F3287AD65D47}" type="parTrans" cxnId="{E00D2C68-8E64-4BC1-B675-81FBAAFAD1AB}">
      <dgm:prSet/>
      <dgm:spPr/>
      <dgm:t>
        <a:bodyPr/>
        <a:lstStyle/>
        <a:p>
          <a:endParaRPr lang="en-US"/>
        </a:p>
      </dgm:t>
    </dgm:pt>
    <dgm:pt modelId="{FB6FD761-9848-4D81-A652-215E7657BD22}" type="sibTrans" cxnId="{E00D2C68-8E64-4BC1-B675-81FBAAFAD1AB}">
      <dgm:prSet/>
      <dgm:spPr/>
      <dgm:t>
        <a:bodyPr/>
        <a:lstStyle/>
        <a:p>
          <a:endParaRPr lang="en-US"/>
        </a:p>
      </dgm:t>
    </dgm:pt>
    <dgm:pt modelId="{BD7B3C03-95C2-469C-8EF7-A6029748259F}">
      <dgm:prSet/>
      <dgm:spPr/>
      <dgm:t>
        <a:bodyPr/>
        <a:lstStyle/>
        <a:p>
          <a:r>
            <a:rPr lang="en-US" b="0" i="0" dirty="0" smtClean="0"/>
            <a:t>Considering the significant sales percentage, businesses should explore expanding their classic car parts inventory.</a:t>
          </a:r>
          <a:endParaRPr lang="en-US" dirty="0"/>
        </a:p>
      </dgm:t>
    </dgm:pt>
    <dgm:pt modelId="{0BA1CE50-023B-4D1B-93EC-E72C5FF62964}" type="parTrans" cxnId="{EE74EFC7-7F82-4279-A897-74123689D858}">
      <dgm:prSet/>
      <dgm:spPr/>
      <dgm:t>
        <a:bodyPr/>
        <a:lstStyle/>
        <a:p>
          <a:endParaRPr lang="en-US"/>
        </a:p>
      </dgm:t>
    </dgm:pt>
    <dgm:pt modelId="{0CFADACF-C18B-4672-863B-C2A904D22E84}" type="sibTrans" cxnId="{EE74EFC7-7F82-4279-A897-74123689D858}">
      <dgm:prSet/>
      <dgm:spPr/>
      <dgm:t>
        <a:bodyPr/>
        <a:lstStyle/>
        <a:p>
          <a:endParaRPr lang="en-US"/>
        </a:p>
      </dgm:t>
    </dgm:pt>
    <dgm:pt modelId="{C00A1322-9CF8-40E4-B0ED-7294F21004F3}" type="pres">
      <dgm:prSet presAssocID="{3083795C-A3CE-4908-BBE4-2627E9615FE1}" presName="diagram" presStyleCnt="0">
        <dgm:presLayoutVars>
          <dgm:dir/>
          <dgm:resizeHandles val="exact"/>
        </dgm:presLayoutVars>
      </dgm:prSet>
      <dgm:spPr/>
      <dgm:t>
        <a:bodyPr/>
        <a:lstStyle/>
        <a:p>
          <a:endParaRPr lang="en-US"/>
        </a:p>
      </dgm:t>
    </dgm:pt>
    <dgm:pt modelId="{A6142A34-FDED-48E0-AC4B-E43523A06C86}" type="pres">
      <dgm:prSet presAssocID="{83B7D477-B8FE-40FE-83CA-94E2F43B8206}" presName="node" presStyleLbl="node1" presStyleIdx="0" presStyleCnt="10">
        <dgm:presLayoutVars>
          <dgm:bulletEnabled val="1"/>
        </dgm:presLayoutVars>
      </dgm:prSet>
      <dgm:spPr/>
      <dgm:t>
        <a:bodyPr/>
        <a:lstStyle/>
        <a:p>
          <a:endParaRPr lang="en-US"/>
        </a:p>
      </dgm:t>
    </dgm:pt>
    <dgm:pt modelId="{82204E38-3C7E-4398-9AED-E291277EDC5B}" type="pres">
      <dgm:prSet presAssocID="{BE9E122D-3CE6-48E0-93A2-FF4636A04B26}" presName="sibTrans" presStyleCnt="0"/>
      <dgm:spPr/>
    </dgm:pt>
    <dgm:pt modelId="{32899CA6-E204-44D2-A6E4-EEA8342AD932}" type="pres">
      <dgm:prSet presAssocID="{56931126-6CAF-4A94-8495-76377FDDE2AE}" presName="node" presStyleLbl="node1" presStyleIdx="1" presStyleCnt="10">
        <dgm:presLayoutVars>
          <dgm:bulletEnabled val="1"/>
        </dgm:presLayoutVars>
      </dgm:prSet>
      <dgm:spPr/>
      <dgm:t>
        <a:bodyPr/>
        <a:lstStyle/>
        <a:p>
          <a:endParaRPr lang="en-US"/>
        </a:p>
      </dgm:t>
    </dgm:pt>
    <dgm:pt modelId="{911055C8-796B-4465-99A9-0437075CD28D}" type="pres">
      <dgm:prSet presAssocID="{82176603-C74C-4D7C-9B01-319CF0A5EAA0}" presName="sibTrans" presStyleCnt="0"/>
      <dgm:spPr/>
    </dgm:pt>
    <dgm:pt modelId="{F52E45D7-0844-49E6-A48A-606606CC969C}" type="pres">
      <dgm:prSet presAssocID="{845C87F4-D71E-41F4-9C2B-A80C455D89D1}" presName="node" presStyleLbl="node1" presStyleIdx="2" presStyleCnt="10">
        <dgm:presLayoutVars>
          <dgm:bulletEnabled val="1"/>
        </dgm:presLayoutVars>
      </dgm:prSet>
      <dgm:spPr/>
      <dgm:t>
        <a:bodyPr/>
        <a:lstStyle/>
        <a:p>
          <a:endParaRPr lang="en-US"/>
        </a:p>
      </dgm:t>
    </dgm:pt>
    <dgm:pt modelId="{306E5E66-E08C-4F6C-9C46-C19DF8FC2916}" type="pres">
      <dgm:prSet presAssocID="{2265B136-17F5-4173-877E-DA0B372B2E40}" presName="sibTrans" presStyleCnt="0"/>
      <dgm:spPr/>
    </dgm:pt>
    <dgm:pt modelId="{5ADDF613-1022-4298-B160-18633B76750F}" type="pres">
      <dgm:prSet presAssocID="{18856737-8853-41DE-9384-C36E5902411B}" presName="node" presStyleLbl="node1" presStyleIdx="3" presStyleCnt="10">
        <dgm:presLayoutVars>
          <dgm:bulletEnabled val="1"/>
        </dgm:presLayoutVars>
      </dgm:prSet>
      <dgm:spPr/>
      <dgm:t>
        <a:bodyPr/>
        <a:lstStyle/>
        <a:p>
          <a:endParaRPr lang="en-US"/>
        </a:p>
      </dgm:t>
    </dgm:pt>
    <dgm:pt modelId="{78AFAF0D-91CE-4F1A-ABCC-4728863230B0}" type="pres">
      <dgm:prSet presAssocID="{4EC43A08-6952-4C2B-994D-8BFBE4445410}" presName="sibTrans" presStyleCnt="0"/>
      <dgm:spPr/>
    </dgm:pt>
    <dgm:pt modelId="{C44D2FCE-1E55-43E1-A828-057B36808851}" type="pres">
      <dgm:prSet presAssocID="{19F8C2AB-F44D-4498-9BB6-06DDACD95372}" presName="node" presStyleLbl="node1" presStyleIdx="4" presStyleCnt="10">
        <dgm:presLayoutVars>
          <dgm:bulletEnabled val="1"/>
        </dgm:presLayoutVars>
      </dgm:prSet>
      <dgm:spPr/>
      <dgm:t>
        <a:bodyPr/>
        <a:lstStyle/>
        <a:p>
          <a:endParaRPr lang="en-US"/>
        </a:p>
      </dgm:t>
    </dgm:pt>
    <dgm:pt modelId="{3BF07957-6465-4E4A-BA09-74400E9749AD}" type="pres">
      <dgm:prSet presAssocID="{18A6EA6F-BC37-4B42-A6A0-B472AB12B433}" presName="sibTrans" presStyleCnt="0"/>
      <dgm:spPr/>
    </dgm:pt>
    <dgm:pt modelId="{6972D67E-6A49-48DA-8C54-F1A8B9FEA0C7}" type="pres">
      <dgm:prSet presAssocID="{1F286A1C-9BDD-47CA-85E3-F7B13D58778A}" presName="node" presStyleLbl="node1" presStyleIdx="5" presStyleCnt="10">
        <dgm:presLayoutVars>
          <dgm:bulletEnabled val="1"/>
        </dgm:presLayoutVars>
      </dgm:prSet>
      <dgm:spPr/>
      <dgm:t>
        <a:bodyPr/>
        <a:lstStyle/>
        <a:p>
          <a:endParaRPr lang="en-US"/>
        </a:p>
      </dgm:t>
    </dgm:pt>
    <dgm:pt modelId="{AEA1E903-4D7E-41D0-BA4D-2C3C6587E932}" type="pres">
      <dgm:prSet presAssocID="{E1636E2E-5CE6-437B-AD14-62716005A101}" presName="sibTrans" presStyleCnt="0"/>
      <dgm:spPr/>
    </dgm:pt>
    <dgm:pt modelId="{0053E30A-E1A0-4AD5-9834-FF2CABE4D197}" type="pres">
      <dgm:prSet presAssocID="{C7572E57-E54A-494A-A6A8-851D5CF421A7}" presName="node" presStyleLbl="node1" presStyleIdx="6" presStyleCnt="10">
        <dgm:presLayoutVars>
          <dgm:bulletEnabled val="1"/>
        </dgm:presLayoutVars>
      </dgm:prSet>
      <dgm:spPr/>
      <dgm:t>
        <a:bodyPr/>
        <a:lstStyle/>
        <a:p>
          <a:endParaRPr lang="en-US"/>
        </a:p>
      </dgm:t>
    </dgm:pt>
    <dgm:pt modelId="{E143277C-6402-44CF-8112-12C79D3A0911}" type="pres">
      <dgm:prSet presAssocID="{A95C87B8-F3EB-4B04-A917-5E9A676DE130}" presName="sibTrans" presStyleCnt="0"/>
      <dgm:spPr/>
    </dgm:pt>
    <dgm:pt modelId="{5150B40D-E2CA-4E72-AC58-82C06692A64A}" type="pres">
      <dgm:prSet presAssocID="{A37FD097-5867-4D7E-A8D0-B0D41B3F6150}" presName="node" presStyleLbl="node1" presStyleIdx="7" presStyleCnt="10">
        <dgm:presLayoutVars>
          <dgm:bulletEnabled val="1"/>
        </dgm:presLayoutVars>
      </dgm:prSet>
      <dgm:spPr/>
      <dgm:t>
        <a:bodyPr/>
        <a:lstStyle/>
        <a:p>
          <a:endParaRPr lang="en-US"/>
        </a:p>
      </dgm:t>
    </dgm:pt>
    <dgm:pt modelId="{343884F7-3A4A-411F-8B93-8D58ACE9EB2D}" type="pres">
      <dgm:prSet presAssocID="{B3DAAC8A-F289-45D9-84A8-A7D5970D4FEA}" presName="sibTrans" presStyleCnt="0"/>
      <dgm:spPr/>
    </dgm:pt>
    <dgm:pt modelId="{1F6FF908-60C9-43A5-A240-6465225AE9D1}" type="pres">
      <dgm:prSet presAssocID="{51695ED1-DEFB-498E-B987-E117FEA95D8C}" presName="node" presStyleLbl="node1" presStyleIdx="8" presStyleCnt="10">
        <dgm:presLayoutVars>
          <dgm:bulletEnabled val="1"/>
        </dgm:presLayoutVars>
      </dgm:prSet>
      <dgm:spPr/>
      <dgm:t>
        <a:bodyPr/>
        <a:lstStyle/>
        <a:p>
          <a:endParaRPr lang="en-US"/>
        </a:p>
      </dgm:t>
    </dgm:pt>
    <dgm:pt modelId="{CFBE9180-CE6A-4CAC-9F14-8F6B45FC88E8}" type="pres">
      <dgm:prSet presAssocID="{FB6FD761-9848-4D81-A652-215E7657BD22}" presName="sibTrans" presStyleCnt="0"/>
      <dgm:spPr/>
    </dgm:pt>
    <dgm:pt modelId="{0691CAC7-FD0C-4B6B-94DF-A52FEF00AE70}" type="pres">
      <dgm:prSet presAssocID="{BD7B3C03-95C2-469C-8EF7-A6029748259F}" presName="node" presStyleLbl="node1" presStyleIdx="9" presStyleCnt="10">
        <dgm:presLayoutVars>
          <dgm:bulletEnabled val="1"/>
        </dgm:presLayoutVars>
      </dgm:prSet>
      <dgm:spPr/>
      <dgm:t>
        <a:bodyPr/>
        <a:lstStyle/>
        <a:p>
          <a:endParaRPr lang="en-US"/>
        </a:p>
      </dgm:t>
    </dgm:pt>
  </dgm:ptLst>
  <dgm:cxnLst>
    <dgm:cxn modelId="{EE74EFC7-7F82-4279-A897-74123689D858}" srcId="{3083795C-A3CE-4908-BBE4-2627E9615FE1}" destId="{BD7B3C03-95C2-469C-8EF7-A6029748259F}" srcOrd="9" destOrd="0" parTransId="{0BA1CE50-023B-4D1B-93EC-E72C5FF62964}" sibTransId="{0CFADACF-C18B-4672-863B-C2A904D22E84}"/>
    <dgm:cxn modelId="{DC4AB683-B8ED-4C4B-818A-6BA3D199A8BA}" srcId="{3083795C-A3CE-4908-BBE4-2627E9615FE1}" destId="{56931126-6CAF-4A94-8495-76377FDDE2AE}" srcOrd="1" destOrd="0" parTransId="{B163763E-6BE4-4058-8EE7-69DDDB96C0F1}" sibTransId="{82176603-C74C-4D7C-9B01-319CF0A5EAA0}"/>
    <dgm:cxn modelId="{58DAB863-5712-44C5-91ED-A09B14213EFF}" type="presOf" srcId="{18856737-8853-41DE-9384-C36E5902411B}" destId="{5ADDF613-1022-4298-B160-18633B76750F}" srcOrd="0" destOrd="0" presId="urn:microsoft.com/office/officeart/2005/8/layout/default#3"/>
    <dgm:cxn modelId="{49FE6D01-549B-4CD7-9C92-52A2704EE94E}" type="presOf" srcId="{845C87F4-D71E-41F4-9C2B-A80C455D89D1}" destId="{F52E45D7-0844-49E6-A48A-606606CC969C}" srcOrd="0" destOrd="0" presId="urn:microsoft.com/office/officeart/2005/8/layout/default#3"/>
    <dgm:cxn modelId="{F36CBD71-0A1A-417E-9A5F-C721C7154B1C}" srcId="{3083795C-A3CE-4908-BBE4-2627E9615FE1}" destId="{A37FD097-5867-4D7E-A8D0-B0D41B3F6150}" srcOrd="7" destOrd="0" parTransId="{03EF5B72-D0E7-4647-BD88-56D1AD84E726}" sibTransId="{B3DAAC8A-F289-45D9-84A8-A7D5970D4FEA}"/>
    <dgm:cxn modelId="{E6B1EEF9-DC5B-4F55-AA6C-2D084F65EA27}" type="presOf" srcId="{56931126-6CAF-4A94-8495-76377FDDE2AE}" destId="{32899CA6-E204-44D2-A6E4-EEA8342AD932}" srcOrd="0" destOrd="0" presId="urn:microsoft.com/office/officeart/2005/8/layout/default#3"/>
    <dgm:cxn modelId="{014AF363-ABFA-4791-A7FA-F9F147238282}" srcId="{3083795C-A3CE-4908-BBE4-2627E9615FE1}" destId="{C7572E57-E54A-494A-A6A8-851D5CF421A7}" srcOrd="6" destOrd="0" parTransId="{90079AC5-8C30-4167-8C18-1B1085965547}" sibTransId="{A95C87B8-F3EB-4B04-A917-5E9A676DE130}"/>
    <dgm:cxn modelId="{DBCE7AD2-36E0-4D9F-BA73-6931BC677315}" type="presOf" srcId="{3083795C-A3CE-4908-BBE4-2627E9615FE1}" destId="{C00A1322-9CF8-40E4-B0ED-7294F21004F3}" srcOrd="0" destOrd="0" presId="urn:microsoft.com/office/officeart/2005/8/layout/default#3"/>
    <dgm:cxn modelId="{047D55AB-0729-4664-BF91-6E05D8FAF218}" srcId="{3083795C-A3CE-4908-BBE4-2627E9615FE1}" destId="{83B7D477-B8FE-40FE-83CA-94E2F43B8206}" srcOrd="0" destOrd="0" parTransId="{7DE48AA4-8A41-4331-ACB0-2B6883C76383}" sibTransId="{BE9E122D-3CE6-48E0-93A2-FF4636A04B26}"/>
    <dgm:cxn modelId="{AF1095DE-F0B7-4AAD-AB05-1A4AFE3C0CEA}" type="presOf" srcId="{C7572E57-E54A-494A-A6A8-851D5CF421A7}" destId="{0053E30A-E1A0-4AD5-9834-FF2CABE4D197}" srcOrd="0" destOrd="0" presId="urn:microsoft.com/office/officeart/2005/8/layout/default#3"/>
    <dgm:cxn modelId="{529062CC-8EC3-4A4F-A0D0-9198672ACF72}" type="presOf" srcId="{19F8C2AB-F44D-4498-9BB6-06DDACD95372}" destId="{C44D2FCE-1E55-43E1-A828-057B36808851}" srcOrd="0" destOrd="0" presId="urn:microsoft.com/office/officeart/2005/8/layout/default#3"/>
    <dgm:cxn modelId="{AA662D74-E0A6-423C-967D-DAECAE19982B}" srcId="{3083795C-A3CE-4908-BBE4-2627E9615FE1}" destId="{1F286A1C-9BDD-47CA-85E3-F7B13D58778A}" srcOrd="5" destOrd="0" parTransId="{F1EDC0A4-4DCF-47F1-AB79-E7130011A946}" sibTransId="{E1636E2E-5CE6-437B-AD14-62716005A101}"/>
    <dgm:cxn modelId="{6445082E-6E86-419D-B4E4-ABAE031A400A}" srcId="{3083795C-A3CE-4908-BBE4-2627E9615FE1}" destId="{18856737-8853-41DE-9384-C36E5902411B}" srcOrd="3" destOrd="0" parTransId="{CB1DA2E0-94FF-4F90-886D-EFB709F23E35}" sibTransId="{4EC43A08-6952-4C2B-994D-8BFBE4445410}"/>
    <dgm:cxn modelId="{049BB2B5-C4C2-447C-981B-B1B05518C6E7}" srcId="{3083795C-A3CE-4908-BBE4-2627E9615FE1}" destId="{19F8C2AB-F44D-4498-9BB6-06DDACD95372}" srcOrd="4" destOrd="0" parTransId="{06286792-8083-419D-9128-4EBD653FF088}" sibTransId="{18A6EA6F-BC37-4B42-A6A0-B472AB12B433}"/>
    <dgm:cxn modelId="{E00D2C68-8E64-4BC1-B675-81FBAAFAD1AB}" srcId="{3083795C-A3CE-4908-BBE4-2627E9615FE1}" destId="{51695ED1-DEFB-498E-B987-E117FEA95D8C}" srcOrd="8" destOrd="0" parTransId="{549D117B-29EF-4376-9B82-F3287AD65D47}" sibTransId="{FB6FD761-9848-4D81-A652-215E7657BD22}"/>
    <dgm:cxn modelId="{B49CA76B-D78D-49F2-87BC-775E4943B6C8}" type="presOf" srcId="{83B7D477-B8FE-40FE-83CA-94E2F43B8206}" destId="{A6142A34-FDED-48E0-AC4B-E43523A06C86}" srcOrd="0" destOrd="0" presId="urn:microsoft.com/office/officeart/2005/8/layout/default#3"/>
    <dgm:cxn modelId="{FFCCD289-E54A-4508-9C5E-77E259330E0B}" type="presOf" srcId="{51695ED1-DEFB-498E-B987-E117FEA95D8C}" destId="{1F6FF908-60C9-43A5-A240-6465225AE9D1}" srcOrd="0" destOrd="0" presId="urn:microsoft.com/office/officeart/2005/8/layout/default#3"/>
    <dgm:cxn modelId="{C70FE309-5659-446C-BEB2-3FC94E44452B}" srcId="{3083795C-A3CE-4908-BBE4-2627E9615FE1}" destId="{845C87F4-D71E-41F4-9C2B-A80C455D89D1}" srcOrd="2" destOrd="0" parTransId="{C597B067-FB50-4A5C-9787-A3DA4AF99CE2}" sibTransId="{2265B136-17F5-4173-877E-DA0B372B2E40}"/>
    <dgm:cxn modelId="{62788C2C-8365-471D-9703-83E29F1923BE}" type="presOf" srcId="{A37FD097-5867-4D7E-A8D0-B0D41B3F6150}" destId="{5150B40D-E2CA-4E72-AC58-82C06692A64A}" srcOrd="0" destOrd="0" presId="urn:microsoft.com/office/officeart/2005/8/layout/default#3"/>
    <dgm:cxn modelId="{03EAD6F8-ED09-4D7B-92BF-C8B3A0D93ED0}" type="presOf" srcId="{1F286A1C-9BDD-47CA-85E3-F7B13D58778A}" destId="{6972D67E-6A49-48DA-8C54-F1A8B9FEA0C7}" srcOrd="0" destOrd="0" presId="urn:microsoft.com/office/officeart/2005/8/layout/default#3"/>
    <dgm:cxn modelId="{C6DCF09C-11C5-462B-829F-D53FEC6DB31B}" type="presOf" srcId="{BD7B3C03-95C2-469C-8EF7-A6029748259F}" destId="{0691CAC7-FD0C-4B6B-94DF-A52FEF00AE70}" srcOrd="0" destOrd="0" presId="urn:microsoft.com/office/officeart/2005/8/layout/default#3"/>
    <dgm:cxn modelId="{B5EA4684-B000-4386-B749-7583D61C2FCF}" type="presParOf" srcId="{C00A1322-9CF8-40E4-B0ED-7294F21004F3}" destId="{A6142A34-FDED-48E0-AC4B-E43523A06C86}" srcOrd="0" destOrd="0" presId="urn:microsoft.com/office/officeart/2005/8/layout/default#3"/>
    <dgm:cxn modelId="{BDC1B6A8-128E-462F-8E56-575D3B316C09}" type="presParOf" srcId="{C00A1322-9CF8-40E4-B0ED-7294F21004F3}" destId="{82204E38-3C7E-4398-9AED-E291277EDC5B}" srcOrd="1" destOrd="0" presId="urn:microsoft.com/office/officeart/2005/8/layout/default#3"/>
    <dgm:cxn modelId="{6B45E23E-8BC5-48A6-8663-E2C34D81EF78}" type="presParOf" srcId="{C00A1322-9CF8-40E4-B0ED-7294F21004F3}" destId="{32899CA6-E204-44D2-A6E4-EEA8342AD932}" srcOrd="2" destOrd="0" presId="urn:microsoft.com/office/officeart/2005/8/layout/default#3"/>
    <dgm:cxn modelId="{DC63023B-07FE-4F37-B907-9E36B1A4EA6D}" type="presParOf" srcId="{C00A1322-9CF8-40E4-B0ED-7294F21004F3}" destId="{911055C8-796B-4465-99A9-0437075CD28D}" srcOrd="3" destOrd="0" presId="urn:microsoft.com/office/officeart/2005/8/layout/default#3"/>
    <dgm:cxn modelId="{4B535641-6CC8-47FA-9D6F-2D6397F19D8E}" type="presParOf" srcId="{C00A1322-9CF8-40E4-B0ED-7294F21004F3}" destId="{F52E45D7-0844-49E6-A48A-606606CC969C}" srcOrd="4" destOrd="0" presId="urn:microsoft.com/office/officeart/2005/8/layout/default#3"/>
    <dgm:cxn modelId="{ACA04567-0C6D-4EA3-85B6-8B721C4B0CF4}" type="presParOf" srcId="{C00A1322-9CF8-40E4-B0ED-7294F21004F3}" destId="{306E5E66-E08C-4F6C-9C46-C19DF8FC2916}" srcOrd="5" destOrd="0" presId="urn:microsoft.com/office/officeart/2005/8/layout/default#3"/>
    <dgm:cxn modelId="{09C99CB2-FA39-4496-8561-21D8DA42BE5B}" type="presParOf" srcId="{C00A1322-9CF8-40E4-B0ED-7294F21004F3}" destId="{5ADDF613-1022-4298-B160-18633B76750F}" srcOrd="6" destOrd="0" presId="urn:microsoft.com/office/officeart/2005/8/layout/default#3"/>
    <dgm:cxn modelId="{940F8603-9B86-4647-9656-C29765D03AE8}" type="presParOf" srcId="{C00A1322-9CF8-40E4-B0ED-7294F21004F3}" destId="{78AFAF0D-91CE-4F1A-ABCC-4728863230B0}" srcOrd="7" destOrd="0" presId="urn:microsoft.com/office/officeart/2005/8/layout/default#3"/>
    <dgm:cxn modelId="{F535D9A5-D9A0-4730-AD05-0B4F40F46959}" type="presParOf" srcId="{C00A1322-9CF8-40E4-B0ED-7294F21004F3}" destId="{C44D2FCE-1E55-43E1-A828-057B36808851}" srcOrd="8" destOrd="0" presId="urn:microsoft.com/office/officeart/2005/8/layout/default#3"/>
    <dgm:cxn modelId="{433BEEF0-0E1F-4F9F-88AE-63F5A3305784}" type="presParOf" srcId="{C00A1322-9CF8-40E4-B0ED-7294F21004F3}" destId="{3BF07957-6465-4E4A-BA09-74400E9749AD}" srcOrd="9" destOrd="0" presId="urn:microsoft.com/office/officeart/2005/8/layout/default#3"/>
    <dgm:cxn modelId="{54002C88-D38E-4046-BEB3-036FFF7BD4F6}" type="presParOf" srcId="{C00A1322-9CF8-40E4-B0ED-7294F21004F3}" destId="{6972D67E-6A49-48DA-8C54-F1A8B9FEA0C7}" srcOrd="10" destOrd="0" presId="urn:microsoft.com/office/officeart/2005/8/layout/default#3"/>
    <dgm:cxn modelId="{84F2B8CD-ECAD-4C9F-A782-FC7676148A95}" type="presParOf" srcId="{C00A1322-9CF8-40E4-B0ED-7294F21004F3}" destId="{AEA1E903-4D7E-41D0-BA4D-2C3C6587E932}" srcOrd="11" destOrd="0" presId="urn:microsoft.com/office/officeart/2005/8/layout/default#3"/>
    <dgm:cxn modelId="{7A228BBF-FA7C-4FC4-BEF9-C1345F91F7AF}" type="presParOf" srcId="{C00A1322-9CF8-40E4-B0ED-7294F21004F3}" destId="{0053E30A-E1A0-4AD5-9834-FF2CABE4D197}" srcOrd="12" destOrd="0" presId="urn:microsoft.com/office/officeart/2005/8/layout/default#3"/>
    <dgm:cxn modelId="{8FD2DAFF-B71F-465D-AA29-F696D02C8E97}" type="presParOf" srcId="{C00A1322-9CF8-40E4-B0ED-7294F21004F3}" destId="{E143277C-6402-44CF-8112-12C79D3A0911}" srcOrd="13" destOrd="0" presId="urn:microsoft.com/office/officeart/2005/8/layout/default#3"/>
    <dgm:cxn modelId="{260F9424-17FB-4D54-817B-5096D276DD25}" type="presParOf" srcId="{C00A1322-9CF8-40E4-B0ED-7294F21004F3}" destId="{5150B40D-E2CA-4E72-AC58-82C06692A64A}" srcOrd="14" destOrd="0" presId="urn:microsoft.com/office/officeart/2005/8/layout/default#3"/>
    <dgm:cxn modelId="{A561A01B-C64C-4398-BB3B-699E2B2A204C}" type="presParOf" srcId="{C00A1322-9CF8-40E4-B0ED-7294F21004F3}" destId="{343884F7-3A4A-411F-8B93-8D58ACE9EB2D}" srcOrd="15" destOrd="0" presId="urn:microsoft.com/office/officeart/2005/8/layout/default#3"/>
    <dgm:cxn modelId="{C884F5F8-756C-47EB-A892-C75F18163E80}" type="presParOf" srcId="{C00A1322-9CF8-40E4-B0ED-7294F21004F3}" destId="{1F6FF908-60C9-43A5-A240-6465225AE9D1}" srcOrd="16" destOrd="0" presId="urn:microsoft.com/office/officeart/2005/8/layout/default#3"/>
    <dgm:cxn modelId="{EE065428-2F09-4EDB-874D-7F91DD4ABF27}" type="presParOf" srcId="{C00A1322-9CF8-40E4-B0ED-7294F21004F3}" destId="{CFBE9180-CE6A-4CAC-9F14-8F6B45FC88E8}" srcOrd="17" destOrd="0" presId="urn:microsoft.com/office/officeart/2005/8/layout/default#3"/>
    <dgm:cxn modelId="{DB062F56-94FF-489B-AB1C-A0777D1E67E4}" type="presParOf" srcId="{C00A1322-9CF8-40E4-B0ED-7294F21004F3}" destId="{0691CAC7-FD0C-4B6B-94DF-A52FEF00AE70}" srcOrd="18" destOrd="0" presId="urn:microsoft.com/office/officeart/2005/8/layout/defaul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A2F7927-EA14-49EE-A6A8-D42CEF381E95}">
      <dsp:nvSpPr>
        <dsp:cNvPr id="0" name=""/>
        <dsp:cNvSpPr/>
      </dsp:nvSpPr>
      <dsp:spPr>
        <a:xfrm>
          <a:off x="6310" y="754958"/>
          <a:ext cx="1972525" cy="2367030"/>
        </a:xfrm>
        <a:prstGeom prst="rect">
          <a:avLst/>
        </a:prstGeom>
        <a:solidFill>
          <a:schemeClr val="accent1">
            <a:shade val="8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842" tIns="0" rIns="194842" bIns="330200" numCol="1" spcCol="1270" anchor="t" anchorCtr="0">
          <a:noAutofit/>
        </a:bodyPr>
        <a:lstStyle/>
        <a:p>
          <a:pPr lvl="0" algn="l" defTabSz="622300">
            <a:lnSpc>
              <a:spcPct val="90000"/>
            </a:lnSpc>
            <a:spcBef>
              <a:spcPct val="0"/>
            </a:spcBef>
            <a:spcAft>
              <a:spcPct val="35000"/>
            </a:spcAft>
          </a:pPr>
          <a:r>
            <a:rPr lang="en-US" sz="1400" kern="1200" dirty="0"/>
            <a:t>Agenda &amp; Executive Summary of the data</a:t>
          </a:r>
        </a:p>
      </dsp:txBody>
      <dsp:txXfrm>
        <a:off x="6310" y="1701770"/>
        <a:ext cx="1972525" cy="1420218"/>
      </dsp:txXfrm>
    </dsp:sp>
    <dsp:sp modelId="{37AD75FD-C286-48D6-A489-2B6BAFA44776}">
      <dsp:nvSpPr>
        <dsp:cNvPr id="0" name=""/>
        <dsp:cNvSpPr/>
      </dsp:nvSpPr>
      <dsp:spPr>
        <a:xfrm>
          <a:off x="6310" y="754958"/>
          <a:ext cx="1972525" cy="94681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4842" tIns="165100" rIns="194842" bIns="165100" numCol="1" spcCol="1270" anchor="ctr" anchorCtr="0">
          <a:noAutofit/>
        </a:bodyPr>
        <a:lstStyle/>
        <a:p>
          <a:pPr lvl="0" algn="l" defTabSz="2044700">
            <a:lnSpc>
              <a:spcPct val="90000"/>
            </a:lnSpc>
            <a:spcBef>
              <a:spcPct val="0"/>
            </a:spcBef>
            <a:spcAft>
              <a:spcPct val="35000"/>
            </a:spcAft>
          </a:pPr>
          <a:r>
            <a:rPr lang="en-US" sz="4600" kern="1200"/>
            <a:t>01</a:t>
          </a:r>
        </a:p>
      </dsp:txBody>
      <dsp:txXfrm>
        <a:off x="6310" y="754958"/>
        <a:ext cx="1972525" cy="946812"/>
      </dsp:txXfrm>
    </dsp:sp>
    <dsp:sp modelId="{50CB298E-DA6A-4C2C-AD60-D400E9A5FE1E}">
      <dsp:nvSpPr>
        <dsp:cNvPr id="0" name=""/>
        <dsp:cNvSpPr/>
      </dsp:nvSpPr>
      <dsp:spPr>
        <a:xfrm>
          <a:off x="2136637" y="754958"/>
          <a:ext cx="1972525" cy="2367030"/>
        </a:xfrm>
        <a:prstGeom prst="rect">
          <a:avLst/>
        </a:prstGeom>
        <a:solidFill>
          <a:schemeClr val="accent1">
            <a:shade val="80000"/>
            <a:hueOff val="-7007"/>
            <a:satOff val="-421"/>
            <a:lumOff val="6003"/>
            <a:alphaOff val="0"/>
          </a:schemeClr>
        </a:solidFill>
        <a:ln w="12700" cap="flat" cmpd="sng" algn="ctr">
          <a:solidFill>
            <a:schemeClr val="accent1">
              <a:shade val="80000"/>
              <a:hueOff val="-7007"/>
              <a:satOff val="-421"/>
              <a:lumOff val="600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842" tIns="0" rIns="194842" bIns="330200" numCol="1" spcCol="1270" anchor="t" anchorCtr="0">
          <a:noAutofit/>
        </a:bodyPr>
        <a:lstStyle/>
        <a:p>
          <a:pPr lvl="0" algn="l" defTabSz="622300">
            <a:lnSpc>
              <a:spcPct val="90000"/>
            </a:lnSpc>
            <a:spcBef>
              <a:spcPct val="0"/>
            </a:spcBef>
            <a:spcAft>
              <a:spcPct val="35000"/>
            </a:spcAft>
          </a:pPr>
          <a:r>
            <a:rPr lang="en-US" sz="1400" kern="1200" dirty="0"/>
            <a:t>Exploratory analysis and insights</a:t>
          </a:r>
        </a:p>
      </dsp:txBody>
      <dsp:txXfrm>
        <a:off x="2136637" y="1701770"/>
        <a:ext cx="1972525" cy="1420218"/>
      </dsp:txXfrm>
    </dsp:sp>
    <dsp:sp modelId="{CAE911A7-82E8-4B5F-8CA1-20CCE77E7D1D}">
      <dsp:nvSpPr>
        <dsp:cNvPr id="0" name=""/>
        <dsp:cNvSpPr/>
      </dsp:nvSpPr>
      <dsp:spPr>
        <a:xfrm>
          <a:off x="2136637" y="754958"/>
          <a:ext cx="1972525" cy="94681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4842" tIns="165100" rIns="194842" bIns="165100" numCol="1" spcCol="1270" anchor="ctr" anchorCtr="0">
          <a:noAutofit/>
        </a:bodyPr>
        <a:lstStyle/>
        <a:p>
          <a:pPr lvl="0" algn="l" defTabSz="2044700">
            <a:lnSpc>
              <a:spcPct val="90000"/>
            </a:lnSpc>
            <a:spcBef>
              <a:spcPct val="0"/>
            </a:spcBef>
            <a:spcAft>
              <a:spcPct val="35000"/>
            </a:spcAft>
          </a:pPr>
          <a:r>
            <a:rPr lang="en-US" sz="4600" kern="1200"/>
            <a:t>02</a:t>
          </a:r>
        </a:p>
      </dsp:txBody>
      <dsp:txXfrm>
        <a:off x="2136637" y="754958"/>
        <a:ext cx="1972525" cy="946812"/>
      </dsp:txXfrm>
    </dsp:sp>
    <dsp:sp modelId="{CC34F55F-B7D9-4E42-B76E-A1F4989B392D}">
      <dsp:nvSpPr>
        <dsp:cNvPr id="0" name=""/>
        <dsp:cNvSpPr/>
      </dsp:nvSpPr>
      <dsp:spPr>
        <a:xfrm>
          <a:off x="4266965" y="754958"/>
          <a:ext cx="1972525" cy="2367030"/>
        </a:xfrm>
        <a:prstGeom prst="rect">
          <a:avLst/>
        </a:prstGeom>
        <a:solidFill>
          <a:schemeClr val="accent1">
            <a:shade val="80000"/>
            <a:hueOff val="-14014"/>
            <a:satOff val="-842"/>
            <a:lumOff val="12007"/>
            <a:alphaOff val="0"/>
          </a:schemeClr>
        </a:solidFill>
        <a:ln w="12700" cap="flat" cmpd="sng" algn="ctr">
          <a:solidFill>
            <a:schemeClr val="accent1">
              <a:shade val="80000"/>
              <a:hueOff val="-14014"/>
              <a:satOff val="-842"/>
              <a:lumOff val="120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842" tIns="0" rIns="194842" bIns="330200" numCol="1" spcCol="1270" anchor="t" anchorCtr="0">
          <a:noAutofit/>
        </a:bodyPr>
        <a:lstStyle/>
        <a:p>
          <a:pPr lvl="0" algn="l" defTabSz="622300">
            <a:lnSpc>
              <a:spcPct val="90000"/>
            </a:lnSpc>
            <a:spcBef>
              <a:spcPct val="0"/>
            </a:spcBef>
            <a:spcAft>
              <a:spcPct val="35000"/>
            </a:spcAft>
          </a:pPr>
          <a:r>
            <a:rPr lang="en-US" sz="1400" kern="1200" dirty="0"/>
            <a:t>RFM analysis for customer segmentation</a:t>
          </a:r>
        </a:p>
      </dsp:txBody>
      <dsp:txXfrm>
        <a:off x="4266965" y="1701770"/>
        <a:ext cx="1972525" cy="1420218"/>
      </dsp:txXfrm>
    </dsp:sp>
    <dsp:sp modelId="{8C5AAF75-8459-47D1-BB2E-8233E314578D}">
      <dsp:nvSpPr>
        <dsp:cNvPr id="0" name=""/>
        <dsp:cNvSpPr/>
      </dsp:nvSpPr>
      <dsp:spPr>
        <a:xfrm>
          <a:off x="4266965" y="754958"/>
          <a:ext cx="1972525" cy="94681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4842" tIns="165100" rIns="194842" bIns="165100" numCol="1" spcCol="1270" anchor="ctr" anchorCtr="0">
          <a:noAutofit/>
        </a:bodyPr>
        <a:lstStyle/>
        <a:p>
          <a:pPr lvl="0" algn="l" defTabSz="2044700">
            <a:lnSpc>
              <a:spcPct val="90000"/>
            </a:lnSpc>
            <a:spcBef>
              <a:spcPct val="0"/>
            </a:spcBef>
            <a:spcAft>
              <a:spcPct val="35000"/>
            </a:spcAft>
          </a:pPr>
          <a:r>
            <a:rPr lang="en-US" sz="4600" kern="1200"/>
            <a:t>03</a:t>
          </a:r>
        </a:p>
      </dsp:txBody>
      <dsp:txXfrm>
        <a:off x="4266965" y="754958"/>
        <a:ext cx="1972525" cy="946812"/>
      </dsp:txXfrm>
    </dsp:sp>
    <dsp:sp modelId="{4AC66D29-C660-45ED-86EA-4C539E238F58}">
      <dsp:nvSpPr>
        <dsp:cNvPr id="0" name=""/>
        <dsp:cNvSpPr/>
      </dsp:nvSpPr>
      <dsp:spPr>
        <a:xfrm>
          <a:off x="6397292" y="754958"/>
          <a:ext cx="1972525" cy="2367030"/>
        </a:xfrm>
        <a:prstGeom prst="rect">
          <a:avLst/>
        </a:prstGeom>
        <a:solidFill>
          <a:schemeClr val="accent1">
            <a:shade val="80000"/>
            <a:hueOff val="-21021"/>
            <a:satOff val="-1262"/>
            <a:lumOff val="18011"/>
            <a:alphaOff val="0"/>
          </a:schemeClr>
        </a:solidFill>
        <a:ln w="12700" cap="flat" cmpd="sng" algn="ctr">
          <a:solidFill>
            <a:schemeClr val="accent1">
              <a:shade val="80000"/>
              <a:hueOff val="-21021"/>
              <a:satOff val="-1262"/>
              <a:lumOff val="180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842" tIns="0" rIns="194842" bIns="330200" numCol="1" spcCol="1270" anchor="t" anchorCtr="0">
          <a:noAutofit/>
        </a:bodyPr>
        <a:lstStyle/>
        <a:p>
          <a:pPr lvl="0" algn="l" defTabSz="622300">
            <a:lnSpc>
              <a:spcPct val="90000"/>
            </a:lnSpc>
            <a:spcBef>
              <a:spcPct val="0"/>
            </a:spcBef>
            <a:spcAft>
              <a:spcPct val="35000"/>
            </a:spcAft>
          </a:pPr>
          <a:r>
            <a:rPr lang="en-US" sz="1400" kern="1200" dirty="0"/>
            <a:t>Identification of customers based on different parameters</a:t>
          </a:r>
        </a:p>
      </dsp:txBody>
      <dsp:txXfrm>
        <a:off x="6397292" y="1701770"/>
        <a:ext cx="1972525" cy="1420218"/>
      </dsp:txXfrm>
    </dsp:sp>
    <dsp:sp modelId="{F8E727B8-F32C-4A5C-A988-C22E44D95981}">
      <dsp:nvSpPr>
        <dsp:cNvPr id="0" name=""/>
        <dsp:cNvSpPr/>
      </dsp:nvSpPr>
      <dsp:spPr>
        <a:xfrm>
          <a:off x="6397292" y="754958"/>
          <a:ext cx="1972525" cy="94681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4842" tIns="165100" rIns="194842" bIns="165100" numCol="1" spcCol="1270" anchor="ctr" anchorCtr="0">
          <a:noAutofit/>
        </a:bodyPr>
        <a:lstStyle/>
        <a:p>
          <a:pPr lvl="0" algn="l" defTabSz="2044700">
            <a:lnSpc>
              <a:spcPct val="90000"/>
            </a:lnSpc>
            <a:spcBef>
              <a:spcPct val="0"/>
            </a:spcBef>
            <a:spcAft>
              <a:spcPct val="35000"/>
            </a:spcAft>
          </a:pPr>
          <a:r>
            <a:rPr lang="en-US" sz="4600" kern="1200"/>
            <a:t>04</a:t>
          </a:r>
        </a:p>
      </dsp:txBody>
      <dsp:txXfrm>
        <a:off x="6397292" y="754958"/>
        <a:ext cx="1972525" cy="946812"/>
      </dsp:txXfrm>
    </dsp:sp>
    <dsp:sp modelId="{FDE21A00-5411-4D33-9CE8-E465DCCCC20A}">
      <dsp:nvSpPr>
        <dsp:cNvPr id="0" name=""/>
        <dsp:cNvSpPr/>
      </dsp:nvSpPr>
      <dsp:spPr>
        <a:xfrm>
          <a:off x="8527620" y="754958"/>
          <a:ext cx="1972525" cy="2367030"/>
        </a:xfrm>
        <a:prstGeom prst="rect">
          <a:avLst/>
        </a:prstGeom>
        <a:solidFill>
          <a:schemeClr val="accent1">
            <a:shade val="80000"/>
            <a:hueOff val="-28028"/>
            <a:satOff val="-1683"/>
            <a:lumOff val="24014"/>
            <a:alphaOff val="0"/>
          </a:schemeClr>
        </a:solidFill>
        <a:ln w="12700" cap="flat" cmpd="sng" algn="ctr">
          <a:solidFill>
            <a:schemeClr val="accent1">
              <a:shade val="80000"/>
              <a:hueOff val="-28028"/>
              <a:satOff val="-1683"/>
              <a:lumOff val="240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842" tIns="0" rIns="194842" bIns="330200" numCol="1" spcCol="1270" anchor="t" anchorCtr="0">
          <a:noAutofit/>
        </a:bodyPr>
        <a:lstStyle/>
        <a:p>
          <a:pPr lvl="0" algn="l" defTabSz="622300" rtl="0">
            <a:lnSpc>
              <a:spcPct val="90000"/>
            </a:lnSpc>
            <a:spcBef>
              <a:spcPct val="0"/>
            </a:spcBef>
            <a:spcAft>
              <a:spcPct val="35000"/>
            </a:spcAft>
          </a:pPr>
          <a:r>
            <a:rPr lang="en-US" sz="1400" kern="1200" dirty="0"/>
            <a:t>Recommendations</a:t>
          </a:r>
        </a:p>
      </dsp:txBody>
      <dsp:txXfrm>
        <a:off x="8527620" y="1701770"/>
        <a:ext cx="1972525" cy="1420218"/>
      </dsp:txXfrm>
    </dsp:sp>
    <dsp:sp modelId="{B7B3452E-1DC6-4C59-B5F7-FB6BD09EE807}">
      <dsp:nvSpPr>
        <dsp:cNvPr id="0" name=""/>
        <dsp:cNvSpPr/>
      </dsp:nvSpPr>
      <dsp:spPr>
        <a:xfrm>
          <a:off x="8527620" y="754958"/>
          <a:ext cx="1972525" cy="94681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4842" tIns="165100" rIns="194842" bIns="165100" numCol="1" spcCol="1270" anchor="ctr" anchorCtr="0">
          <a:noAutofit/>
        </a:bodyPr>
        <a:lstStyle/>
        <a:p>
          <a:pPr lvl="0" algn="l" defTabSz="2044700">
            <a:lnSpc>
              <a:spcPct val="90000"/>
            </a:lnSpc>
            <a:spcBef>
              <a:spcPct val="0"/>
            </a:spcBef>
            <a:spcAft>
              <a:spcPct val="35000"/>
            </a:spcAft>
          </a:pPr>
          <a:r>
            <a:rPr lang="en-US" sz="4600" kern="1200"/>
            <a:t>05</a:t>
          </a:r>
        </a:p>
      </dsp:txBody>
      <dsp:txXfrm>
        <a:off x="8527620" y="754958"/>
        <a:ext cx="1972525" cy="94681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02C9FFE-888C-4864-93AA-4843EAF3A8A6}">
      <dsp:nvSpPr>
        <dsp:cNvPr id="0" name=""/>
        <dsp:cNvSpPr/>
      </dsp:nvSpPr>
      <dsp:spPr>
        <a:xfrm>
          <a:off x="3181" y="537996"/>
          <a:ext cx="2524254" cy="1514552"/>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smtClean="0"/>
            <a:t>Each row corresponds to a distinct customer transaction in the data.</a:t>
          </a:r>
          <a:endParaRPr lang="en-US" sz="1600" kern="1200" dirty="0"/>
        </a:p>
      </dsp:txBody>
      <dsp:txXfrm>
        <a:off x="3181" y="537996"/>
        <a:ext cx="2524254" cy="1514552"/>
      </dsp:txXfrm>
    </dsp:sp>
    <dsp:sp modelId="{B9EFE3A7-6008-4B25-988C-08ECF6140DA3}">
      <dsp:nvSpPr>
        <dsp:cNvPr id="0" name=""/>
        <dsp:cNvSpPr/>
      </dsp:nvSpPr>
      <dsp:spPr>
        <a:xfrm>
          <a:off x="2779861" y="537996"/>
          <a:ext cx="2524254" cy="1514552"/>
        </a:xfrm>
        <a:prstGeom prst="rect">
          <a:avLst/>
        </a:prstGeom>
        <a:solidFill>
          <a:schemeClr val="accent2"/>
        </a:solidFill>
        <a:ln w="12700" cap="flat" cmpd="sng" algn="ctr">
          <a:solidFill>
            <a:schemeClr val="accent2">
              <a:shade val="50000"/>
            </a:schemeClr>
          </a:solidFill>
          <a:prstDash val="solid"/>
          <a:miter lim="800000"/>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smtClean="0"/>
            <a:t>Customer segments can be determined using RFM Analysis, considering purchasing frequency, spending amount, and </a:t>
          </a:r>
          <a:r>
            <a:rPr lang="en-US" sz="1600" b="0" i="0" kern="1200" dirty="0" err="1" smtClean="0"/>
            <a:t>recency</a:t>
          </a:r>
          <a:r>
            <a:rPr lang="en-US" sz="1600" b="0" i="0" kern="1200" dirty="0" smtClean="0"/>
            <a:t> of transactions.</a:t>
          </a:r>
          <a:endParaRPr lang="en-US" sz="1600" kern="1200" dirty="0"/>
        </a:p>
      </dsp:txBody>
      <dsp:txXfrm>
        <a:off x="2779861" y="537996"/>
        <a:ext cx="2524254" cy="1514552"/>
      </dsp:txXfrm>
    </dsp:sp>
    <dsp:sp modelId="{A618D3EE-17AC-4399-ABB5-A966100972F1}">
      <dsp:nvSpPr>
        <dsp:cNvPr id="0" name=""/>
        <dsp:cNvSpPr/>
      </dsp:nvSpPr>
      <dsp:spPr>
        <a:xfrm>
          <a:off x="5556540" y="537996"/>
          <a:ext cx="2524254" cy="1514552"/>
        </a:xfrm>
        <a:prstGeom prst="rect">
          <a:avLst/>
        </a:prstGeom>
        <a:solidFill>
          <a:schemeClr val="accent2"/>
        </a:solidFill>
        <a:ln w="12700" cap="flat" cmpd="sng" algn="ctr">
          <a:solidFill>
            <a:schemeClr val="accent2">
              <a:shade val="50000"/>
            </a:schemeClr>
          </a:solidFill>
          <a:prstDash val="solid"/>
          <a:miter lim="800000"/>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smtClean="0"/>
            <a:t>Tailored marketing strategies will differ for each customer segment, necessitating personalized approaches by the company.</a:t>
          </a:r>
          <a:endParaRPr lang="en-US" sz="1600" kern="1200" dirty="0"/>
        </a:p>
      </dsp:txBody>
      <dsp:txXfrm>
        <a:off x="5556540" y="537996"/>
        <a:ext cx="2524254" cy="1514552"/>
      </dsp:txXfrm>
    </dsp:sp>
    <dsp:sp modelId="{470C2A0A-94B5-46D8-9759-9F05557AA97A}">
      <dsp:nvSpPr>
        <dsp:cNvPr id="0" name=""/>
        <dsp:cNvSpPr/>
      </dsp:nvSpPr>
      <dsp:spPr>
        <a:xfrm>
          <a:off x="8333220" y="537996"/>
          <a:ext cx="2524254" cy="1514552"/>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t>The order date and days since last order columns are accurately calculated.</a:t>
          </a:r>
        </a:p>
      </dsp:txBody>
      <dsp:txXfrm>
        <a:off x="8333220" y="537996"/>
        <a:ext cx="2524254" cy="1514552"/>
      </dsp:txXfrm>
    </dsp:sp>
    <dsp:sp modelId="{FC794C63-440E-40F0-9452-3115AA8D12BD}">
      <dsp:nvSpPr>
        <dsp:cNvPr id="0" name=""/>
        <dsp:cNvSpPr/>
      </dsp:nvSpPr>
      <dsp:spPr>
        <a:xfrm>
          <a:off x="1391521" y="2304974"/>
          <a:ext cx="2524254" cy="1514552"/>
        </a:xfrm>
        <a:prstGeom prst="rect">
          <a:avLst/>
        </a:prstGeom>
        <a:solidFill>
          <a:schemeClr val="accent2"/>
        </a:solidFill>
        <a:ln w="12700" cap="flat" cmpd="sng" algn="ctr">
          <a:solidFill>
            <a:schemeClr val="accent2">
              <a:shade val="50000"/>
            </a:schemeClr>
          </a:solidFill>
          <a:prstDash val="solid"/>
          <a:miter lim="800000"/>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smtClean="0"/>
            <a:t>The sales column is derived by multiplying the quantity ordered with the price per unit.</a:t>
          </a:r>
          <a:endParaRPr lang="en-US" sz="1600" kern="1200" dirty="0"/>
        </a:p>
      </dsp:txBody>
      <dsp:txXfrm>
        <a:off x="1391521" y="2304974"/>
        <a:ext cx="2524254" cy="1514552"/>
      </dsp:txXfrm>
    </dsp:sp>
    <dsp:sp modelId="{9EFFD194-3E8F-4FCD-9FA9-C61AC6F2F279}">
      <dsp:nvSpPr>
        <dsp:cNvPr id="0" name=""/>
        <dsp:cNvSpPr/>
      </dsp:nvSpPr>
      <dsp:spPr>
        <a:xfrm>
          <a:off x="4168200" y="2304974"/>
          <a:ext cx="2524254" cy="1514552"/>
        </a:xfrm>
        <a:prstGeom prst="rect">
          <a:avLst/>
        </a:prstGeom>
        <a:solidFill>
          <a:schemeClr val="accent2"/>
        </a:solid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smtClean="0"/>
            <a:t>The status column precisely reflects the current order status.</a:t>
          </a:r>
          <a:endParaRPr lang="en-US" sz="1600" kern="1200" dirty="0"/>
        </a:p>
      </dsp:txBody>
      <dsp:txXfrm>
        <a:off x="4168200" y="2304974"/>
        <a:ext cx="2524254" cy="1514552"/>
      </dsp:txXfrm>
    </dsp:sp>
    <dsp:sp modelId="{BB327E42-972C-46C5-A66C-B4ED1BDF9DE8}">
      <dsp:nvSpPr>
        <dsp:cNvPr id="0" name=""/>
        <dsp:cNvSpPr/>
      </dsp:nvSpPr>
      <dsp:spPr>
        <a:xfrm>
          <a:off x="6944880" y="2304974"/>
          <a:ext cx="2524254" cy="1514552"/>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smtClean="0"/>
            <a:t>The presentation's recommendations stem from insights gleaned through the analysis of transaction data.</a:t>
          </a:r>
          <a:endParaRPr lang="en-US" sz="1600" kern="1200" dirty="0"/>
        </a:p>
      </dsp:txBody>
      <dsp:txXfrm>
        <a:off x="6944880" y="2304974"/>
        <a:ext cx="2524254" cy="151455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B0F2245-6FA3-4199-B527-6F82BB51CBF7}">
      <dsp:nvSpPr>
        <dsp:cNvPr id="0" name=""/>
        <dsp:cNvSpPr/>
      </dsp:nvSpPr>
      <dsp:spPr>
        <a:xfrm>
          <a:off x="577125" y="1704"/>
          <a:ext cx="2177057" cy="130623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0" i="0" kern="1200" dirty="0" smtClean="0"/>
            <a:t>Yearly sales have experienced a decline, raising concerns.</a:t>
          </a:r>
          <a:endParaRPr lang="en-US" sz="1500" kern="1200" dirty="0"/>
        </a:p>
      </dsp:txBody>
      <dsp:txXfrm>
        <a:off x="577125" y="1704"/>
        <a:ext cx="2177057" cy="1306234"/>
      </dsp:txXfrm>
    </dsp:sp>
    <dsp:sp modelId="{82C09052-0564-41BC-9D9F-3B7B7656D0CF}">
      <dsp:nvSpPr>
        <dsp:cNvPr id="0" name=""/>
        <dsp:cNvSpPr/>
      </dsp:nvSpPr>
      <dsp:spPr>
        <a:xfrm>
          <a:off x="2971889" y="1704"/>
          <a:ext cx="2177057" cy="1306234"/>
        </a:xfrm>
        <a:prstGeom prst="rect">
          <a:avLst/>
        </a:prstGeom>
        <a:solidFill>
          <a:schemeClr val="accent2">
            <a:hueOff val="169100"/>
            <a:satOff val="42"/>
            <a:lumOff val="9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0" i="0" kern="1200" dirty="0" smtClean="0"/>
            <a:t>Quarter 4 stands out with higher sales compared to the other quarters.</a:t>
          </a:r>
          <a:endParaRPr lang="en-US" sz="1500" kern="1200" dirty="0"/>
        </a:p>
      </dsp:txBody>
      <dsp:txXfrm>
        <a:off x="2971889" y="1704"/>
        <a:ext cx="2177057" cy="1306234"/>
      </dsp:txXfrm>
    </dsp:sp>
    <dsp:sp modelId="{44632FCE-81E8-4ABF-B7BF-B053A376F68C}">
      <dsp:nvSpPr>
        <dsp:cNvPr id="0" name=""/>
        <dsp:cNvSpPr/>
      </dsp:nvSpPr>
      <dsp:spPr>
        <a:xfrm>
          <a:off x="5366652" y="1704"/>
          <a:ext cx="2177057" cy="1306234"/>
        </a:xfrm>
        <a:prstGeom prst="rect">
          <a:avLst/>
        </a:prstGeom>
        <a:solidFill>
          <a:schemeClr val="accent2">
            <a:hueOff val="338201"/>
            <a:satOff val="84"/>
            <a:lumOff val="18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0" i="0" kern="1200" dirty="0" smtClean="0"/>
            <a:t>Sales maintain consistency during the initial four months of the year.</a:t>
          </a:r>
          <a:endParaRPr lang="en-US" sz="1500" kern="1200" dirty="0"/>
        </a:p>
      </dsp:txBody>
      <dsp:txXfrm>
        <a:off x="5366652" y="1704"/>
        <a:ext cx="2177057" cy="1306234"/>
      </dsp:txXfrm>
    </dsp:sp>
    <dsp:sp modelId="{1D06EEFE-C245-416D-9D49-702857E5C574}">
      <dsp:nvSpPr>
        <dsp:cNvPr id="0" name=""/>
        <dsp:cNvSpPr/>
      </dsp:nvSpPr>
      <dsp:spPr>
        <a:xfrm>
          <a:off x="7761416" y="1704"/>
          <a:ext cx="2177057" cy="1306234"/>
        </a:xfrm>
        <a:prstGeom prst="rect">
          <a:avLst/>
        </a:prstGeom>
        <a:solidFill>
          <a:schemeClr val="accent2">
            <a:hueOff val="507301"/>
            <a:satOff val="126"/>
            <a:lumOff val="28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0" i="0" kern="1200" dirty="0" smtClean="0"/>
            <a:t>Thursday records the lowest sales, while Sunday garners the highest sales.</a:t>
          </a:r>
          <a:endParaRPr lang="en-US" sz="1500" kern="1200" dirty="0"/>
        </a:p>
      </dsp:txBody>
      <dsp:txXfrm>
        <a:off x="7761416" y="1704"/>
        <a:ext cx="2177057" cy="1306234"/>
      </dsp:txXfrm>
    </dsp:sp>
    <dsp:sp modelId="{56F525F8-04CC-4DE7-82D4-E97EF77598FF}">
      <dsp:nvSpPr>
        <dsp:cNvPr id="0" name=""/>
        <dsp:cNvSpPr/>
      </dsp:nvSpPr>
      <dsp:spPr>
        <a:xfrm>
          <a:off x="577125" y="1525644"/>
          <a:ext cx="2177057" cy="1306234"/>
        </a:xfrm>
        <a:prstGeom prst="rect">
          <a:avLst/>
        </a:prstGeom>
        <a:solidFill>
          <a:schemeClr val="accent2">
            <a:hueOff val="676402"/>
            <a:satOff val="168"/>
            <a:lumOff val="37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0" i="0" kern="1200" dirty="0" smtClean="0"/>
            <a:t>Sales exhibit an upward trend from Friday through Sunday and show a decline from Monday to Thursday.</a:t>
          </a:r>
          <a:endParaRPr lang="en-US" sz="1500" kern="1200" dirty="0"/>
        </a:p>
      </dsp:txBody>
      <dsp:txXfrm>
        <a:off x="577125" y="1525644"/>
        <a:ext cx="2177057" cy="1306234"/>
      </dsp:txXfrm>
    </dsp:sp>
    <dsp:sp modelId="{0F8262A6-369F-4C1F-9FB9-502483F59E68}">
      <dsp:nvSpPr>
        <dsp:cNvPr id="0" name=""/>
        <dsp:cNvSpPr/>
      </dsp:nvSpPr>
      <dsp:spPr>
        <a:xfrm>
          <a:off x="2971889" y="1525644"/>
          <a:ext cx="2177057" cy="1306234"/>
        </a:xfrm>
        <a:prstGeom prst="rect">
          <a:avLst/>
        </a:prstGeom>
        <a:solidFill>
          <a:schemeClr val="accent2">
            <a:hueOff val="845502"/>
            <a:satOff val="210"/>
            <a:lumOff val="46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0" i="0" kern="1200" dirty="0" smtClean="0"/>
            <a:t>Sales are notably higher in the early days of the month compared to the later days.</a:t>
          </a:r>
          <a:endParaRPr lang="en-US" sz="1500" kern="1200" dirty="0"/>
        </a:p>
      </dsp:txBody>
      <dsp:txXfrm>
        <a:off x="2971889" y="1525644"/>
        <a:ext cx="2177057" cy="1306234"/>
      </dsp:txXfrm>
    </dsp:sp>
    <dsp:sp modelId="{143E392B-E3CD-4654-9B5A-10F1F25DA29C}">
      <dsp:nvSpPr>
        <dsp:cNvPr id="0" name=""/>
        <dsp:cNvSpPr/>
      </dsp:nvSpPr>
      <dsp:spPr>
        <a:xfrm>
          <a:off x="5366652" y="1525644"/>
          <a:ext cx="2177057" cy="1306234"/>
        </a:xfrm>
        <a:prstGeom prst="rect">
          <a:avLst/>
        </a:prstGeom>
        <a:solidFill>
          <a:schemeClr val="accent2">
            <a:hueOff val="1014603"/>
            <a:satOff val="252"/>
            <a:lumOff val="56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0" i="0" kern="1200" dirty="0" smtClean="0"/>
            <a:t>The majority of on-hold orders are attributed to the USA, with a portion originating from Sweden.</a:t>
          </a:r>
          <a:endParaRPr lang="en-US" sz="1500" kern="1200" dirty="0"/>
        </a:p>
      </dsp:txBody>
      <dsp:txXfrm>
        <a:off x="5366652" y="1525644"/>
        <a:ext cx="2177057" cy="1306234"/>
      </dsp:txXfrm>
    </dsp:sp>
    <dsp:sp modelId="{AC560BB3-DF4F-4EED-AA67-B5F653B062C8}">
      <dsp:nvSpPr>
        <dsp:cNvPr id="0" name=""/>
        <dsp:cNvSpPr/>
      </dsp:nvSpPr>
      <dsp:spPr>
        <a:xfrm>
          <a:off x="7761416" y="1525644"/>
          <a:ext cx="2177057" cy="1306234"/>
        </a:xfrm>
        <a:prstGeom prst="rect">
          <a:avLst/>
        </a:prstGeom>
        <a:solidFill>
          <a:schemeClr val="accent2">
            <a:hueOff val="1183703"/>
            <a:satOff val="294"/>
            <a:lumOff val="65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0" i="0" kern="1200" dirty="0" smtClean="0"/>
            <a:t>Spain, USA, UK, and Sweden exhibit similar counts of canceled orders.</a:t>
          </a:r>
          <a:endParaRPr lang="en-US" sz="1500" kern="1200" dirty="0"/>
        </a:p>
      </dsp:txBody>
      <dsp:txXfrm>
        <a:off x="7761416" y="1525644"/>
        <a:ext cx="2177057" cy="1306234"/>
      </dsp:txXfrm>
    </dsp:sp>
    <dsp:sp modelId="{61449321-0B8F-4478-A191-6FF4F74EF698}">
      <dsp:nvSpPr>
        <dsp:cNvPr id="0" name=""/>
        <dsp:cNvSpPr/>
      </dsp:nvSpPr>
      <dsp:spPr>
        <a:xfrm>
          <a:off x="2971889" y="3049585"/>
          <a:ext cx="2177057" cy="1306234"/>
        </a:xfrm>
        <a:prstGeom prst="rect">
          <a:avLst/>
        </a:prstGeom>
        <a:solidFill>
          <a:schemeClr val="accent2">
            <a:hueOff val="1352804"/>
            <a:satOff val="336"/>
            <a:lumOff val="74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0" i="0" kern="1200" dirty="0" smtClean="0"/>
            <a:t>Spain records the highest number of disputes, with a significant majority successfully resolved.</a:t>
          </a:r>
          <a:endParaRPr lang="en-US" sz="1500" kern="1200" dirty="0"/>
        </a:p>
      </dsp:txBody>
      <dsp:txXfrm>
        <a:off x="2971889" y="3049585"/>
        <a:ext cx="2177057" cy="1306234"/>
      </dsp:txXfrm>
    </dsp:sp>
    <dsp:sp modelId="{8D210FA5-2D4C-4B1C-A4D1-915C7FA74AD9}">
      <dsp:nvSpPr>
        <dsp:cNvPr id="0" name=""/>
        <dsp:cNvSpPr/>
      </dsp:nvSpPr>
      <dsp:spPr>
        <a:xfrm>
          <a:off x="5366652" y="3049585"/>
          <a:ext cx="2177057" cy="1306234"/>
        </a:xfrm>
        <a:prstGeom prst="rect">
          <a:avLst/>
        </a:prstGeom>
        <a:solidFill>
          <a:schemeClr val="accent2">
            <a:hueOff val="1521904"/>
            <a:satOff val="378"/>
            <a:lumOff val="84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0" i="0" kern="1200" dirty="0" smtClean="0"/>
            <a:t>Classic car parts account for the highest percentage of sales.</a:t>
          </a:r>
          <a:endParaRPr lang="en-US" sz="1500" kern="1200" dirty="0"/>
        </a:p>
      </dsp:txBody>
      <dsp:txXfrm>
        <a:off x="5366652" y="3049585"/>
        <a:ext cx="2177057" cy="1306234"/>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6142A34-FDED-48E0-AC4B-E43523A06C86}">
      <dsp:nvSpPr>
        <dsp:cNvPr id="0" name=""/>
        <dsp:cNvSpPr/>
      </dsp:nvSpPr>
      <dsp:spPr>
        <a:xfrm>
          <a:off x="378088" y="205"/>
          <a:ext cx="2267506" cy="136050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0" i="0" kern="1200" dirty="0" smtClean="0"/>
            <a:t>Further investigation is required to uncover the underlying causes of the decline in yearly sales.</a:t>
          </a:r>
          <a:endParaRPr lang="en-US" sz="1500" kern="1200" dirty="0"/>
        </a:p>
      </dsp:txBody>
      <dsp:txXfrm>
        <a:off x="378088" y="205"/>
        <a:ext cx="2267506" cy="1360503"/>
      </dsp:txXfrm>
    </dsp:sp>
    <dsp:sp modelId="{32899CA6-E204-44D2-A6E4-EEA8342AD932}">
      <dsp:nvSpPr>
        <dsp:cNvPr id="0" name=""/>
        <dsp:cNvSpPr/>
      </dsp:nvSpPr>
      <dsp:spPr>
        <a:xfrm>
          <a:off x="2872346" y="205"/>
          <a:ext cx="2267506" cy="1360503"/>
        </a:xfrm>
        <a:prstGeom prst="rect">
          <a:avLst/>
        </a:prstGeom>
        <a:solidFill>
          <a:schemeClr val="accent2">
            <a:hueOff val="169100"/>
            <a:satOff val="42"/>
            <a:lumOff val="9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0" i="0" kern="1200" dirty="0" smtClean="0"/>
            <a:t>To leverage the strong sales in quarter 4, businesses should prioritize increasing their inventory during this period.</a:t>
          </a:r>
          <a:endParaRPr lang="en-US" sz="1500" kern="1200" dirty="0"/>
        </a:p>
      </dsp:txBody>
      <dsp:txXfrm>
        <a:off x="2872346" y="205"/>
        <a:ext cx="2267506" cy="1360503"/>
      </dsp:txXfrm>
    </dsp:sp>
    <dsp:sp modelId="{F52E45D7-0844-49E6-A48A-606606CC969C}">
      <dsp:nvSpPr>
        <dsp:cNvPr id="0" name=""/>
        <dsp:cNvSpPr/>
      </dsp:nvSpPr>
      <dsp:spPr>
        <a:xfrm>
          <a:off x="5366603" y="205"/>
          <a:ext cx="2267506" cy="1360503"/>
        </a:xfrm>
        <a:prstGeom prst="rect">
          <a:avLst/>
        </a:prstGeom>
        <a:solidFill>
          <a:schemeClr val="accent2">
            <a:hueOff val="338201"/>
            <a:satOff val="84"/>
            <a:lumOff val="18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0" i="0" kern="1200" dirty="0" smtClean="0"/>
            <a:t>Businesses should investigate the factors contributing to the low sales in the 6th month and take proactive steps to address them.</a:t>
          </a:r>
          <a:endParaRPr lang="en-US" sz="1500" kern="1200" dirty="0"/>
        </a:p>
      </dsp:txBody>
      <dsp:txXfrm>
        <a:off x="5366603" y="205"/>
        <a:ext cx="2267506" cy="1360503"/>
      </dsp:txXfrm>
    </dsp:sp>
    <dsp:sp modelId="{5ADDF613-1022-4298-B160-18633B76750F}">
      <dsp:nvSpPr>
        <dsp:cNvPr id="0" name=""/>
        <dsp:cNvSpPr/>
      </dsp:nvSpPr>
      <dsp:spPr>
        <a:xfrm>
          <a:off x="7860860" y="205"/>
          <a:ext cx="2267506" cy="1360503"/>
        </a:xfrm>
        <a:prstGeom prst="rect">
          <a:avLst/>
        </a:prstGeom>
        <a:solidFill>
          <a:schemeClr val="accent2">
            <a:hueOff val="507301"/>
            <a:satOff val="126"/>
            <a:lumOff val="28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0" i="0" kern="1200" dirty="0" smtClean="0"/>
            <a:t>To enhance sales, businesses can channel their marketing efforts towards Thursdays.</a:t>
          </a:r>
          <a:endParaRPr lang="en-US" sz="1500" kern="1200" dirty="0"/>
        </a:p>
      </dsp:txBody>
      <dsp:txXfrm>
        <a:off x="7860860" y="205"/>
        <a:ext cx="2267506" cy="1360503"/>
      </dsp:txXfrm>
    </dsp:sp>
    <dsp:sp modelId="{C44D2FCE-1E55-43E1-A828-057B36808851}">
      <dsp:nvSpPr>
        <dsp:cNvPr id="0" name=""/>
        <dsp:cNvSpPr/>
      </dsp:nvSpPr>
      <dsp:spPr>
        <a:xfrm>
          <a:off x="378088" y="1587460"/>
          <a:ext cx="2267506" cy="1360503"/>
        </a:xfrm>
        <a:prstGeom prst="rect">
          <a:avLst/>
        </a:prstGeom>
        <a:solidFill>
          <a:schemeClr val="accent2">
            <a:hueOff val="676402"/>
            <a:satOff val="168"/>
            <a:lumOff val="37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0" i="0" kern="1200" dirty="0" smtClean="0"/>
            <a:t>Implementing strategies like weekend sales can effectively boost sales from Friday to Sunday.</a:t>
          </a:r>
          <a:endParaRPr lang="en-US" sz="1500" kern="1200" dirty="0"/>
        </a:p>
      </dsp:txBody>
      <dsp:txXfrm>
        <a:off x="378088" y="1587460"/>
        <a:ext cx="2267506" cy="1360503"/>
      </dsp:txXfrm>
    </dsp:sp>
    <dsp:sp modelId="{6972D67E-6A49-48DA-8C54-F1A8B9FEA0C7}">
      <dsp:nvSpPr>
        <dsp:cNvPr id="0" name=""/>
        <dsp:cNvSpPr/>
      </dsp:nvSpPr>
      <dsp:spPr>
        <a:xfrm>
          <a:off x="2872346" y="1587460"/>
          <a:ext cx="2267506" cy="1360503"/>
        </a:xfrm>
        <a:prstGeom prst="rect">
          <a:avLst/>
        </a:prstGeom>
        <a:solidFill>
          <a:schemeClr val="accent2">
            <a:hueOff val="845502"/>
            <a:satOff val="210"/>
            <a:lumOff val="46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0" i="0" kern="1200" dirty="0" smtClean="0"/>
            <a:t>Businesses can enhance sales by considering discounts or promotions at the beginning of each month.</a:t>
          </a:r>
          <a:endParaRPr lang="en-US" sz="1500" kern="1200" dirty="0"/>
        </a:p>
      </dsp:txBody>
      <dsp:txXfrm>
        <a:off x="2872346" y="1587460"/>
        <a:ext cx="2267506" cy="1360503"/>
      </dsp:txXfrm>
    </dsp:sp>
    <dsp:sp modelId="{0053E30A-E1A0-4AD5-9834-FF2CABE4D197}">
      <dsp:nvSpPr>
        <dsp:cNvPr id="0" name=""/>
        <dsp:cNvSpPr/>
      </dsp:nvSpPr>
      <dsp:spPr>
        <a:xfrm>
          <a:off x="5366603" y="1587460"/>
          <a:ext cx="2267506" cy="1360503"/>
        </a:xfrm>
        <a:prstGeom prst="rect">
          <a:avLst/>
        </a:prstGeom>
        <a:solidFill>
          <a:schemeClr val="accent2">
            <a:hueOff val="1014603"/>
            <a:satOff val="252"/>
            <a:lumOff val="56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0" i="0" kern="1200" dirty="0" smtClean="0"/>
            <a:t>Efforts should be directed towards resolving orders on hold to prevent potential revenue loss.</a:t>
          </a:r>
          <a:endParaRPr lang="en-US" sz="1500" kern="1200" dirty="0"/>
        </a:p>
      </dsp:txBody>
      <dsp:txXfrm>
        <a:off x="5366603" y="1587460"/>
        <a:ext cx="2267506" cy="1360503"/>
      </dsp:txXfrm>
    </dsp:sp>
    <dsp:sp modelId="{5150B40D-E2CA-4E72-AC58-82C06692A64A}">
      <dsp:nvSpPr>
        <dsp:cNvPr id="0" name=""/>
        <dsp:cNvSpPr/>
      </dsp:nvSpPr>
      <dsp:spPr>
        <a:xfrm>
          <a:off x="7860860" y="1587460"/>
          <a:ext cx="2267506" cy="1360503"/>
        </a:xfrm>
        <a:prstGeom prst="rect">
          <a:avLst/>
        </a:prstGeom>
        <a:solidFill>
          <a:schemeClr val="accent2">
            <a:hueOff val="1183703"/>
            <a:satOff val="294"/>
            <a:lumOff val="65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0" i="0" kern="1200" dirty="0" smtClean="0"/>
            <a:t>Close monitoring of canceled orders is advised to identify trends and implement necessary actions.</a:t>
          </a:r>
          <a:endParaRPr lang="en-US" sz="1500" kern="1200" dirty="0"/>
        </a:p>
      </dsp:txBody>
      <dsp:txXfrm>
        <a:off x="7860860" y="1587460"/>
        <a:ext cx="2267506" cy="1360503"/>
      </dsp:txXfrm>
    </dsp:sp>
    <dsp:sp modelId="{1F6FF908-60C9-43A5-A240-6465225AE9D1}">
      <dsp:nvSpPr>
        <dsp:cNvPr id="0" name=""/>
        <dsp:cNvSpPr/>
      </dsp:nvSpPr>
      <dsp:spPr>
        <a:xfrm>
          <a:off x="2872346" y="3174714"/>
          <a:ext cx="2267506" cy="1360503"/>
        </a:xfrm>
        <a:prstGeom prst="rect">
          <a:avLst/>
        </a:prstGeom>
        <a:solidFill>
          <a:schemeClr val="accent2">
            <a:hueOff val="1352804"/>
            <a:satOff val="336"/>
            <a:lumOff val="74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0" i="0" kern="1200" dirty="0" smtClean="0"/>
            <a:t>Implement streamlined dispute resolution processes to ensure swift and satisfactory resolutions, upholding customer satisfaction.</a:t>
          </a:r>
          <a:endParaRPr lang="en-US" sz="1500" kern="1200" dirty="0"/>
        </a:p>
      </dsp:txBody>
      <dsp:txXfrm>
        <a:off x="2872346" y="3174714"/>
        <a:ext cx="2267506" cy="1360503"/>
      </dsp:txXfrm>
    </dsp:sp>
    <dsp:sp modelId="{0691CAC7-FD0C-4B6B-94DF-A52FEF00AE70}">
      <dsp:nvSpPr>
        <dsp:cNvPr id="0" name=""/>
        <dsp:cNvSpPr/>
      </dsp:nvSpPr>
      <dsp:spPr>
        <a:xfrm>
          <a:off x="5366603" y="3174714"/>
          <a:ext cx="2267506" cy="1360503"/>
        </a:xfrm>
        <a:prstGeom prst="rect">
          <a:avLst/>
        </a:prstGeom>
        <a:solidFill>
          <a:schemeClr val="accent2">
            <a:hueOff val="1521904"/>
            <a:satOff val="378"/>
            <a:lumOff val="84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0" i="0" kern="1200" dirty="0" smtClean="0"/>
            <a:t>Considering the significant sales percentage, businesses should explore expanding their classic car parts inventory.</a:t>
          </a:r>
          <a:endParaRPr lang="en-US" sz="1500" kern="1200" dirty="0"/>
        </a:p>
      </dsp:txBody>
      <dsp:txXfrm>
        <a:off x="5366603" y="3174714"/>
        <a:ext cx="2267506" cy="1360503"/>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xmlns="">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3">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xmlns=""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pPr/>
              <a:t>8/16/2023</a:t>
            </a:fld>
            <a:endParaRPr lang="en-US" dirty="0"/>
          </a:p>
        </p:txBody>
      </p:sp>
      <p:sp>
        <p:nvSpPr>
          <p:cNvPr id="5" name="Footer Placeholder 4">
            <a:extLst>
              <a:ext uri="{FF2B5EF4-FFF2-40B4-BE49-F238E27FC236}">
                <a16:creationId xmlns:a16="http://schemas.microsoft.com/office/drawing/2014/main" xmlns=""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pPr/>
              <a:t>‹#›</a:t>
            </a:fld>
            <a:endParaRPr lang="en-US" dirty="0"/>
          </a:p>
        </p:txBody>
      </p:sp>
      <p:sp>
        <p:nvSpPr>
          <p:cNvPr id="8" name="Rectangle 7">
            <a:extLst>
              <a:ext uri="{FF2B5EF4-FFF2-40B4-BE49-F238E27FC236}">
                <a16:creationId xmlns:a16="http://schemas.microsoft.com/office/drawing/2014/main" xmlns=""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xmlns=""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2309756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9ED9A4A-D287-4207-9037-70DB007A1707}"/>
              </a:ext>
            </a:extLst>
          </p:cNvPr>
          <p:cNvSpPr>
            <a:spLocks noGrp="1"/>
          </p:cNvSpPr>
          <p:nvPr>
            <p:ph type="dt" sz="half" idx="10"/>
          </p:nvPr>
        </p:nvSpPr>
        <p:spPr/>
        <p:txBody>
          <a:bodyPr/>
          <a:lstStyle/>
          <a:p>
            <a:fld id="{02AC24A9-CCB6-4F8D-B8DB-C2F3692CFA5A}" type="datetimeFigureOut">
              <a:rPr lang="en-US" smtClean="0"/>
              <a:pPr/>
              <a:t>8/16/2023</a:t>
            </a:fld>
            <a:endParaRPr lang="en-US"/>
          </a:p>
        </p:txBody>
      </p:sp>
      <p:sp>
        <p:nvSpPr>
          <p:cNvPr id="5" name="Footer Placeholder 4">
            <a:extLst>
              <a:ext uri="{FF2B5EF4-FFF2-40B4-BE49-F238E27FC236}">
                <a16:creationId xmlns:a16="http://schemas.microsoft.com/office/drawing/2014/main" xmlns=""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7679730-3487-4D94-A0DC-C21684963AB3}"/>
              </a:ext>
            </a:extLst>
          </p:cNvPr>
          <p:cNvSpPr>
            <a:spLocks noGrp="1"/>
          </p:cNvSpPr>
          <p:nvPr>
            <p:ph type="sldNum" sz="quarter" idx="12"/>
          </p:nvPr>
        </p:nvSpPr>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xmlns="" val="4164381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1D2603B-9ACE-4FA9-805B-9B91EB63DF7D}"/>
              </a:ext>
            </a:extLst>
          </p:cNvPr>
          <p:cNvSpPr>
            <a:spLocks noGrp="1"/>
          </p:cNvSpPr>
          <p:nvPr>
            <p:ph type="dt" sz="half" idx="10"/>
          </p:nvPr>
        </p:nvSpPr>
        <p:spPr/>
        <p:txBody>
          <a:bodyPr/>
          <a:lstStyle/>
          <a:p>
            <a:fld id="{02AC24A9-CCB6-4F8D-B8DB-C2F3692CFA5A}" type="datetimeFigureOut">
              <a:rPr lang="en-US" smtClean="0"/>
              <a:pPr/>
              <a:t>8/16/2023</a:t>
            </a:fld>
            <a:endParaRPr lang="en-US"/>
          </a:p>
        </p:txBody>
      </p:sp>
      <p:sp>
        <p:nvSpPr>
          <p:cNvPr id="5" name="Footer Placeholder 4">
            <a:extLst>
              <a:ext uri="{FF2B5EF4-FFF2-40B4-BE49-F238E27FC236}">
                <a16:creationId xmlns:a16="http://schemas.microsoft.com/office/drawing/2014/main" xmlns=""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5197AE4-AA47-4E14-8FFE-171FAE47F49E}"/>
              </a:ext>
            </a:extLst>
          </p:cNvPr>
          <p:cNvSpPr>
            <a:spLocks noGrp="1"/>
          </p:cNvSpPr>
          <p:nvPr>
            <p:ph type="sldNum" sz="quarter" idx="12"/>
          </p:nvPr>
        </p:nvSpPr>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xmlns="" val="422350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xmlns=""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xmlns=""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xmlns=""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pPr/>
              <a:t>8/16/2023</a:t>
            </a:fld>
            <a:endParaRPr lang="en-US"/>
          </a:p>
        </p:txBody>
      </p:sp>
      <p:sp>
        <p:nvSpPr>
          <p:cNvPr id="5" name="Footer Placeholder 4">
            <a:extLst>
              <a:ext uri="{FF2B5EF4-FFF2-40B4-BE49-F238E27FC236}">
                <a16:creationId xmlns:a16="http://schemas.microsoft.com/office/drawing/2014/main" xmlns=""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xmlns="" val="4189952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xmlns=""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xmlns=""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xmlns="" id="{D48BFA7D-4401-4285-802B-1579165F0D6D}"/>
              </a:ext>
            </a:extLst>
          </p:cNvPr>
          <p:cNvSpPr>
            <a:spLocks noGrp="1"/>
          </p:cNvSpPr>
          <p:nvPr>
            <p:ph type="dt" sz="half" idx="10"/>
          </p:nvPr>
        </p:nvSpPr>
        <p:spPr/>
        <p:txBody>
          <a:bodyPr/>
          <a:lstStyle/>
          <a:p>
            <a:fld id="{02AC24A9-CCB6-4F8D-B8DB-C2F3692CFA5A}" type="datetimeFigureOut">
              <a:rPr lang="en-US" smtClean="0"/>
              <a:pPr/>
              <a:t>8/16/2023</a:t>
            </a:fld>
            <a:endParaRPr lang="en-US"/>
          </a:p>
        </p:txBody>
      </p:sp>
      <p:sp>
        <p:nvSpPr>
          <p:cNvPr id="5" name="Footer Placeholder 4">
            <a:extLst>
              <a:ext uri="{FF2B5EF4-FFF2-40B4-BE49-F238E27FC236}">
                <a16:creationId xmlns:a16="http://schemas.microsoft.com/office/drawing/2014/main" xmlns=""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3AC3F32-46E0-47C8-8565-5969A475FDB0}"/>
              </a:ext>
            </a:extLst>
          </p:cNvPr>
          <p:cNvSpPr>
            <a:spLocks noGrp="1"/>
          </p:cNvSpPr>
          <p:nvPr>
            <p:ph type="sldNum" sz="quarter" idx="12"/>
          </p:nvPr>
        </p:nvSpPr>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xmlns="" val="2711317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xmlns=""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xmlns=""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xmlns=""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pPr/>
              <a:t>8/16/2023</a:t>
            </a:fld>
            <a:endParaRPr lang="en-US"/>
          </a:p>
        </p:txBody>
      </p:sp>
      <p:sp>
        <p:nvSpPr>
          <p:cNvPr id="6" name="Footer Placeholder 5">
            <a:extLst>
              <a:ext uri="{FF2B5EF4-FFF2-40B4-BE49-F238E27FC236}">
                <a16:creationId xmlns:a16="http://schemas.microsoft.com/office/drawing/2014/main" xmlns=""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xmlns="" val="1489933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xmlns=""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xmlns=""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xmlns=""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xmlns=""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pPr/>
              <a:t>8/16/2023</a:t>
            </a:fld>
            <a:endParaRPr lang="en-US"/>
          </a:p>
        </p:txBody>
      </p:sp>
      <p:sp>
        <p:nvSpPr>
          <p:cNvPr id="8" name="Footer Placeholder 7">
            <a:extLst>
              <a:ext uri="{FF2B5EF4-FFF2-40B4-BE49-F238E27FC236}">
                <a16:creationId xmlns:a16="http://schemas.microsoft.com/office/drawing/2014/main" xmlns=""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xmlns="" val="1720409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xmlns=""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xmlns="" id="{67C91241-A315-4643-91E5-CF2C25CC903A}"/>
              </a:ext>
            </a:extLst>
          </p:cNvPr>
          <p:cNvSpPr>
            <a:spLocks noGrp="1"/>
          </p:cNvSpPr>
          <p:nvPr>
            <p:ph type="dt" sz="half" idx="10"/>
          </p:nvPr>
        </p:nvSpPr>
        <p:spPr/>
        <p:txBody>
          <a:bodyPr/>
          <a:lstStyle/>
          <a:p>
            <a:fld id="{02AC24A9-CCB6-4F8D-B8DB-C2F3692CFA5A}" type="datetimeFigureOut">
              <a:rPr lang="en-US" smtClean="0"/>
              <a:pPr/>
              <a:t>8/16/2023</a:t>
            </a:fld>
            <a:endParaRPr lang="en-US"/>
          </a:p>
        </p:txBody>
      </p:sp>
      <p:sp>
        <p:nvSpPr>
          <p:cNvPr id="4" name="Footer Placeholder 3">
            <a:extLst>
              <a:ext uri="{FF2B5EF4-FFF2-40B4-BE49-F238E27FC236}">
                <a16:creationId xmlns:a16="http://schemas.microsoft.com/office/drawing/2014/main" xmlns=""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7739411-CED6-43D4-868D-A65C4161A72B}"/>
              </a:ext>
            </a:extLst>
          </p:cNvPr>
          <p:cNvSpPr>
            <a:spLocks noGrp="1"/>
          </p:cNvSpPr>
          <p:nvPr>
            <p:ph type="sldNum" sz="quarter" idx="12"/>
          </p:nvPr>
        </p:nvSpPr>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xmlns="" val="3578609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AC447E0-1D4D-4EF2-B81B-4B2400EE3EDB}"/>
              </a:ext>
            </a:extLst>
          </p:cNvPr>
          <p:cNvSpPr>
            <a:spLocks noGrp="1"/>
          </p:cNvSpPr>
          <p:nvPr>
            <p:ph type="dt" sz="half" idx="10"/>
          </p:nvPr>
        </p:nvSpPr>
        <p:spPr/>
        <p:txBody>
          <a:bodyPr/>
          <a:lstStyle/>
          <a:p>
            <a:fld id="{02AC24A9-CCB6-4F8D-B8DB-C2F3692CFA5A}" type="datetimeFigureOut">
              <a:rPr lang="en-US" smtClean="0"/>
              <a:pPr/>
              <a:t>8/16/2023</a:t>
            </a:fld>
            <a:endParaRPr lang="en-US"/>
          </a:p>
        </p:txBody>
      </p:sp>
      <p:sp>
        <p:nvSpPr>
          <p:cNvPr id="3" name="Footer Placeholder 2">
            <a:extLst>
              <a:ext uri="{FF2B5EF4-FFF2-40B4-BE49-F238E27FC236}">
                <a16:creationId xmlns:a16="http://schemas.microsoft.com/office/drawing/2014/main" xmlns=""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8440955-B18E-49D3-AE7B-B331200E34C5}"/>
              </a:ext>
            </a:extLst>
          </p:cNvPr>
          <p:cNvSpPr>
            <a:spLocks noGrp="1"/>
          </p:cNvSpPr>
          <p:nvPr>
            <p:ph type="sldNum" sz="quarter" idx="12"/>
          </p:nvPr>
        </p:nvSpPr>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xmlns="" val="337715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xmlns=""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xmlns=""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xmlns=""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pPr/>
              <a:t>8/16/2023</a:t>
            </a:fld>
            <a:endParaRPr lang="en-US" dirty="0"/>
          </a:p>
        </p:txBody>
      </p:sp>
      <p:sp>
        <p:nvSpPr>
          <p:cNvPr id="6" name="Footer Placeholder 5">
            <a:extLst>
              <a:ext uri="{FF2B5EF4-FFF2-40B4-BE49-F238E27FC236}">
                <a16:creationId xmlns:a16="http://schemas.microsoft.com/office/drawing/2014/main" xmlns=""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285D185-B1B6-4D62-81BE-BE82C80ACA6C}"/>
              </a:ext>
            </a:extLst>
          </p:cNvPr>
          <p:cNvSpPr>
            <a:spLocks noGrp="1"/>
          </p:cNvSpPr>
          <p:nvPr>
            <p:ph type="sldNum" sz="quarter" idx="12"/>
          </p:nvPr>
        </p:nvSpPr>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xmlns="" val="342379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xmlns=""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xmlns=""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xmlns=""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pPr/>
              <a:t>8/16/2023</a:t>
            </a:fld>
            <a:endParaRPr lang="en-US"/>
          </a:p>
        </p:txBody>
      </p:sp>
      <p:sp>
        <p:nvSpPr>
          <p:cNvPr id="6" name="Footer Placeholder 5">
            <a:extLst>
              <a:ext uri="{FF2B5EF4-FFF2-40B4-BE49-F238E27FC236}">
                <a16:creationId xmlns:a16="http://schemas.microsoft.com/office/drawing/2014/main" xmlns=""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8770FB6-F273-4BA6-8B97-9835AC537871}"/>
              </a:ext>
            </a:extLst>
          </p:cNvPr>
          <p:cNvSpPr>
            <a:spLocks noGrp="1"/>
          </p:cNvSpPr>
          <p:nvPr>
            <p:ph type="sldNum" sz="quarter" idx="12"/>
          </p:nvPr>
        </p:nvSpPr>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xmlns="" val="367090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pPr/>
              <a:t>8/16/2023</a:t>
            </a:fld>
            <a:endParaRPr lang="en-US"/>
          </a:p>
        </p:txBody>
      </p:sp>
      <p:sp>
        <p:nvSpPr>
          <p:cNvPr id="5" name="Footer Placeholder 4">
            <a:extLst>
              <a:ext uri="{FF2B5EF4-FFF2-40B4-BE49-F238E27FC236}">
                <a16:creationId xmlns:a16="http://schemas.microsoft.com/office/drawing/2014/main" xmlns=""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pPr/>
              <a:t>‹#›</a:t>
            </a:fld>
            <a:endParaRPr lang="en-US"/>
          </a:p>
        </p:txBody>
      </p:sp>
    </p:spTree>
    <p:extLst>
      <p:ext uri="{BB962C8B-B14F-4D97-AF65-F5344CB8AC3E}">
        <p14:creationId xmlns:p14="http://schemas.microsoft.com/office/powerpoint/2010/main" xmlns="" val="1327909760"/>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8">
            <a:extLst>
              <a:ext uri="{FF2B5EF4-FFF2-40B4-BE49-F238E27FC236}">
                <a16:creationId xmlns:a16="http://schemas.microsoft.com/office/drawing/2014/main" xmlns="" id="{5A59F003-E00A-43F9-91DC-CC54E3B874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xmlns="" id="{D74A4382-E3AD-430A-9A1F-DFA3E0E77A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04553" y="3091928"/>
            <a:ext cx="10358146" cy="2387600"/>
          </a:xfrm>
        </p:spPr>
        <p:txBody>
          <a:bodyPr>
            <a:normAutofit fontScale="90000"/>
          </a:bodyPr>
          <a:lstStyle/>
          <a:p>
            <a:r>
              <a:rPr lang="en-US" sz="6100" b="1" dirty="0">
                <a:ea typeface="+mj-lt"/>
                <a:cs typeface="+mj-lt"/>
              </a:rPr>
              <a:t>Automobile Part Manufacturer Company's Data </a:t>
            </a:r>
            <a:br>
              <a:rPr lang="en-US" sz="6100" b="1" dirty="0">
                <a:ea typeface="+mj-lt"/>
                <a:cs typeface="+mj-lt"/>
              </a:rPr>
            </a:br>
            <a:r>
              <a:rPr lang="en-US" sz="6100" b="1" dirty="0"/>
              <a:t>MRA Project</a:t>
            </a:r>
            <a:r>
              <a:rPr lang="en-US" sz="6100" b="1" dirty="0">
                <a:ea typeface="+mj-lt"/>
                <a:cs typeface="+mj-lt"/>
              </a:rPr>
              <a:t> </a:t>
            </a:r>
            <a:r>
              <a:rPr lang="en-US" sz="6100" b="1" dirty="0" smtClean="0">
                <a:ea typeface="+mj-lt"/>
                <a:cs typeface="+mj-lt"/>
              </a:rPr>
              <a:t>– PART A</a:t>
            </a:r>
            <a:endParaRPr lang="en-US" sz="6100" b="1" dirty="0"/>
          </a:p>
        </p:txBody>
      </p:sp>
      <p:sp>
        <p:nvSpPr>
          <p:cNvPr id="15" name="Rectangle: Rounded Corners 12">
            <a:extLst>
              <a:ext uri="{FF2B5EF4-FFF2-40B4-BE49-F238E27FC236}">
                <a16:creationId xmlns:a16="http://schemas.microsoft.com/office/drawing/2014/main" xmlns="" id="{79F40191-0F44-4FD1-82CC-ACB507C14B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575039"/>
            <a:ext cx="9785897" cy="685800"/>
          </a:xfrm>
          <a:prstGeom prst="roundRect">
            <a:avLst>
              <a:gd name="adj" fmla="val 0"/>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 name="Subtitle 2"/>
          <p:cNvSpPr>
            <a:spLocks noGrp="1"/>
          </p:cNvSpPr>
          <p:nvPr>
            <p:ph type="subTitle" idx="1"/>
          </p:nvPr>
        </p:nvSpPr>
        <p:spPr>
          <a:xfrm>
            <a:off x="404553" y="5624945"/>
            <a:ext cx="9078562" cy="592975"/>
          </a:xfrm>
        </p:spPr>
        <p:txBody>
          <a:bodyPr anchor="ctr">
            <a:normAutofit/>
          </a:bodyPr>
          <a:lstStyle/>
          <a:p>
            <a:r>
              <a:rPr lang="en-US" b="1" dirty="0"/>
              <a:t>By: </a:t>
            </a:r>
            <a:r>
              <a:rPr lang="en-US" b="1" dirty="0" smtClean="0"/>
              <a:t>YOGESH NEGI</a:t>
            </a:r>
            <a:endParaRPr lang="en-US" dirty="0"/>
          </a:p>
        </p:txBody>
      </p:sp>
      <p:sp>
        <p:nvSpPr>
          <p:cNvPr id="7" name="TextBox 6">
            <a:extLst>
              <a:ext uri="{FF2B5EF4-FFF2-40B4-BE49-F238E27FC236}">
                <a16:creationId xmlns:a16="http://schemas.microsoft.com/office/drawing/2014/main" xmlns="" id="{4197D6FF-67D1-A67C-F719-9AF3D209B959}"/>
              </a:ext>
            </a:extLst>
          </p:cNvPr>
          <p:cNvSpPr txBox="1"/>
          <p:nvPr/>
        </p:nvSpPr>
        <p:spPr>
          <a:xfrm>
            <a:off x="9944099" y="342899"/>
            <a:ext cx="1549907" cy="8503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xmlns=""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106B68-9882-0CDD-85EB-1D451DFF8771}"/>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rmAutofit fontScale="90000"/>
          </a:bodyPr>
          <a:lstStyle/>
          <a:p>
            <a:pPr marL="285750" indent="-285750" algn="ctr">
              <a:buFont typeface="Arial"/>
              <a:buChar char="•"/>
            </a:pPr>
            <a:r>
              <a:rPr lang="en-US" b="1" u="sng" dirty="0">
                <a:ea typeface="+mj-lt"/>
                <a:cs typeface="+mj-lt"/>
              </a:rPr>
              <a:t/>
            </a:r>
            <a:br>
              <a:rPr lang="en-US" b="1" u="sng" dirty="0">
                <a:ea typeface="+mj-lt"/>
                <a:cs typeface="+mj-lt"/>
              </a:rPr>
            </a:br>
            <a:r>
              <a:rPr lang="en-US" b="1" u="sng" dirty="0">
                <a:ea typeface="+mj-lt"/>
                <a:cs typeface="+mj-lt"/>
              </a:rPr>
              <a:t>02 Exploratory Analysis &amp;      Insights</a:t>
            </a:r>
            <a:br>
              <a:rPr lang="en-US" b="1" u="sng" dirty="0">
                <a:ea typeface="+mj-lt"/>
                <a:cs typeface="+mj-lt"/>
              </a:rPr>
            </a:br>
            <a:r>
              <a:rPr lang="en-US" sz="1600" b="1" u="sng" dirty="0">
                <a:ea typeface="+mn-lt"/>
                <a:cs typeface="+mn-lt"/>
              </a:rPr>
              <a:t>Univariate, Bivariate, and multivariate analysis using data visualization</a:t>
            </a:r>
            <a:endParaRPr lang="en-US" sz="1600" b="1" u="sng" dirty="0"/>
          </a:p>
          <a:p>
            <a:pPr marL="285750" lvl="1" indent="-285750">
              <a:lnSpc>
                <a:spcPct val="100000"/>
              </a:lnSpc>
              <a:spcBef>
                <a:spcPts val="0"/>
              </a:spcBef>
              <a:buFont typeface="Arial"/>
              <a:buChar char="•"/>
            </a:pPr>
            <a:r>
              <a:rPr lang="en-US" sz="1600" dirty="0">
                <a:ea typeface="+mn-lt"/>
                <a:cs typeface="+mn-lt"/>
              </a:rPr>
              <a:t>Weekly, Monthly, Quarterly, Yearly Trends in Sales</a:t>
            </a:r>
            <a:endParaRPr lang="en-US" sz="1600" dirty="0"/>
          </a:p>
          <a:p>
            <a:pPr marL="285750" lvl="1" indent="-285750">
              <a:lnSpc>
                <a:spcPct val="100000"/>
              </a:lnSpc>
              <a:spcBef>
                <a:spcPts val="0"/>
              </a:spcBef>
              <a:buFont typeface="Arial"/>
              <a:buChar char="•"/>
            </a:pPr>
            <a:r>
              <a:rPr lang="en-US" sz="1600" dirty="0">
                <a:ea typeface="+mn-lt"/>
                <a:cs typeface="+mn-lt"/>
              </a:rPr>
              <a:t>Sales Across different Categories of different features in the given data</a:t>
            </a:r>
            <a:endParaRPr lang="en-US" sz="1600" dirty="0"/>
          </a:p>
          <a:p>
            <a:pPr marL="285750" indent="-285750">
              <a:buFont typeface="Arial"/>
              <a:buChar char="•"/>
            </a:pPr>
            <a:r>
              <a:rPr lang="en-US" sz="1600" dirty="0">
                <a:ea typeface="+mn-lt"/>
                <a:cs typeface="+mn-lt"/>
              </a:rPr>
              <a:t>Summarize the inferences from the above analysis</a:t>
            </a:r>
            <a:endParaRPr lang="en-US" sz="1600" dirty="0"/>
          </a:p>
          <a:p>
            <a:endParaRPr lang="en-US" dirty="0">
              <a:ea typeface="+mj-lt"/>
              <a:cs typeface="+mj-lt"/>
            </a:endParaRPr>
          </a:p>
        </p:txBody>
      </p:sp>
      <p:sp>
        <p:nvSpPr>
          <p:cNvPr id="3" name="TextBox 2">
            <a:extLst>
              <a:ext uri="{FF2B5EF4-FFF2-40B4-BE49-F238E27FC236}">
                <a16:creationId xmlns:a16="http://schemas.microsoft.com/office/drawing/2014/main" xmlns="" id="{72B48EC1-EF64-9E07-A861-DF9A825D0627}"/>
              </a:ext>
            </a:extLst>
          </p:cNvPr>
          <p:cNvSpPr txBox="1"/>
          <p:nvPr/>
        </p:nvSpPr>
        <p:spPr>
          <a:xfrm>
            <a:off x="8589752" y="6327044"/>
            <a:ext cx="57195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Outliers has not been treated.</a:t>
            </a:r>
          </a:p>
        </p:txBody>
      </p:sp>
    </p:spTree>
    <p:extLst>
      <p:ext uri="{BB962C8B-B14F-4D97-AF65-F5344CB8AC3E}">
        <p14:creationId xmlns:p14="http://schemas.microsoft.com/office/powerpoint/2010/main" xmlns="" val="3498533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8D06CE56-3881-4ADA-8CEF-D18B02C24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xmlns="" id="{79F3C543-62EC-4433-9C93-A2CD8764E9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xmlns="" id="{5A59F003-E00A-43F9-91DC-CC54E3B874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2FE8A352-92A6-37B8-9187-7ECA7A9E4E66}"/>
              </a:ext>
            </a:extLst>
          </p:cNvPr>
          <p:cNvPicPr>
            <a:picLocks noChangeAspect="1"/>
          </p:cNvPicPr>
          <p:nvPr/>
        </p:nvPicPr>
        <p:blipFill rotWithShape="1">
          <a:blip r:embed="rId2" cstate="print"/>
          <a:srcRect t="19643"/>
          <a:stretch/>
        </p:blipFill>
        <p:spPr>
          <a:xfrm>
            <a:off x="20" y="10"/>
            <a:ext cx="12191980" cy="6857990"/>
          </a:xfrm>
          <a:prstGeom prst="rect">
            <a:avLst/>
          </a:prstGeom>
        </p:spPr>
      </p:pic>
      <p:sp>
        <p:nvSpPr>
          <p:cNvPr id="25" name="Rectangle 24">
            <a:extLst>
              <a:ext uri="{FF2B5EF4-FFF2-40B4-BE49-F238E27FC236}">
                <a16:creationId xmlns:a16="http://schemas.microsoft.com/office/drawing/2014/main" xmlns="" id="{D74A4382-E3AD-430A-9A1F-DFA3E0E77A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083AED98-5B78-B112-AE51-EE5943FEF612}"/>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b="1" u="sng" dirty="0" err="1"/>
              <a:t>Bivariate</a:t>
            </a:r>
            <a:r>
              <a:rPr lang="en-US" sz="6600" b="1" u="sng" dirty="0"/>
              <a:t> Analysis </a:t>
            </a:r>
          </a:p>
        </p:txBody>
      </p:sp>
      <p:sp>
        <p:nvSpPr>
          <p:cNvPr id="27" name="Rectangle: Rounded Corners 26">
            <a:extLst>
              <a:ext uri="{FF2B5EF4-FFF2-40B4-BE49-F238E27FC236}">
                <a16:creationId xmlns:a16="http://schemas.microsoft.com/office/drawing/2014/main" xmlns="" id="{79F40191-0F44-4FD1-82CC-ACB507C14B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67308257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xmlns="" id="{2550BE34-C2B8-49B8-8519-67A8CAD51A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9" name="Rectangle 78">
            <a:extLst>
              <a:ext uri="{FF2B5EF4-FFF2-40B4-BE49-F238E27FC236}">
                <a16:creationId xmlns:a16="http://schemas.microsoft.com/office/drawing/2014/main" xmlns="" id="{A7457DD9-5A45-400A-AB4B-4B4EDECA25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80C4FA7E-FB95-F0C9-D906-E5A58433E16D}"/>
              </a:ext>
            </a:extLst>
          </p:cNvPr>
          <p:cNvSpPr>
            <a:spLocks noGrp="1"/>
          </p:cNvSpPr>
          <p:nvPr>
            <p:ph type="title"/>
          </p:nvPr>
        </p:nvSpPr>
        <p:spPr>
          <a:xfrm>
            <a:off x="1046746" y="586822"/>
            <a:ext cx="3537285" cy="1645920"/>
          </a:xfrm>
        </p:spPr>
        <p:txBody>
          <a:bodyPr vert="horz" lIns="91440" tIns="45720" rIns="91440" bIns="45720" rtlCol="0">
            <a:normAutofit/>
          </a:bodyPr>
          <a:lstStyle/>
          <a:p>
            <a:r>
              <a:rPr lang="en-US" sz="3200" b="1" u="sng" dirty="0" smtClean="0"/>
              <a:t>Annual Sales</a:t>
            </a:r>
            <a:endParaRPr lang="en-US" sz="3200" b="1" u="sng" dirty="0"/>
          </a:p>
        </p:txBody>
      </p:sp>
      <p:sp>
        <p:nvSpPr>
          <p:cNvPr id="81" name="Rectangle 80">
            <a:extLst>
              <a:ext uri="{FF2B5EF4-FFF2-40B4-BE49-F238E27FC236}">
                <a16:creationId xmlns:a16="http://schemas.microsoft.com/office/drawing/2014/main" xmlns="" id="{441CF7D6-A660-431A-B0BB-140A0D5556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3" name="Rectangle 82">
            <a:extLst>
              <a:ext uri="{FF2B5EF4-FFF2-40B4-BE49-F238E27FC236}">
                <a16:creationId xmlns:a16="http://schemas.microsoft.com/office/drawing/2014/main" xmlns="" id="{0570A85B-3810-4F95-97B0-CBF4CCDB3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Content Placeholder 73">
            <a:extLst>
              <a:ext uri="{FF2B5EF4-FFF2-40B4-BE49-F238E27FC236}">
                <a16:creationId xmlns:a16="http://schemas.microsoft.com/office/drawing/2014/main" xmlns="" id="{6C28985E-2706-C569-4A41-9051DE23DAAD}"/>
              </a:ext>
            </a:extLst>
          </p:cNvPr>
          <p:cNvSpPr>
            <a:spLocks noGrp="1"/>
          </p:cNvSpPr>
          <p:nvPr>
            <p:ph idx="1"/>
          </p:nvPr>
        </p:nvSpPr>
        <p:spPr>
          <a:xfrm>
            <a:off x="5351164" y="586822"/>
            <a:ext cx="6002636" cy="1645920"/>
          </a:xfrm>
        </p:spPr>
        <p:txBody>
          <a:bodyPr anchor="ctr">
            <a:normAutofit/>
          </a:bodyPr>
          <a:lstStyle/>
          <a:p>
            <a:r>
              <a:rPr lang="en-US" sz="1800" dirty="0" smtClean="0"/>
              <a:t>Yearly sales exhibit a noticeable decline</a:t>
            </a:r>
            <a:r>
              <a:rPr lang="en-US" sz="1800" dirty="0" smtClean="0"/>
              <a:t>.</a:t>
            </a:r>
          </a:p>
          <a:p>
            <a:r>
              <a:rPr lang="en-US" sz="1800" dirty="0" smtClean="0"/>
              <a:t>Further investigation is necessary to understand the underlying reasons for this decline, as it raises concerns.</a:t>
            </a:r>
            <a:endParaRPr lang="en-US" sz="1800" dirty="0"/>
          </a:p>
        </p:txBody>
      </p:sp>
      <p:pic>
        <p:nvPicPr>
          <p:cNvPr id="4" name="Picture 4" descr="Chart, line chart&#10;&#10;Description automatically generated">
            <a:extLst>
              <a:ext uri="{FF2B5EF4-FFF2-40B4-BE49-F238E27FC236}">
                <a16:creationId xmlns:a16="http://schemas.microsoft.com/office/drawing/2014/main" xmlns="" id="{34B1941C-6376-BC2C-ED77-D6DB4BC5A56E}"/>
              </a:ext>
            </a:extLst>
          </p:cNvPr>
          <p:cNvPicPr>
            <a:picLocks noChangeAspect="1"/>
          </p:cNvPicPr>
          <p:nvPr/>
        </p:nvPicPr>
        <p:blipFill>
          <a:blip r:embed="rId2" cstate="print"/>
          <a:stretch>
            <a:fillRect/>
          </a:stretch>
        </p:blipFill>
        <p:spPr>
          <a:xfrm>
            <a:off x="548640" y="2625635"/>
            <a:ext cx="11181806" cy="4095494"/>
          </a:xfrm>
          <a:prstGeom prst="rect">
            <a:avLst/>
          </a:prstGeom>
        </p:spPr>
      </p:pic>
    </p:spTree>
    <p:extLst>
      <p:ext uri="{BB962C8B-B14F-4D97-AF65-F5344CB8AC3E}">
        <p14:creationId xmlns:p14="http://schemas.microsoft.com/office/powerpoint/2010/main" xmlns="" val="3866906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xmlns="" id="{8D06CE56-3881-4ADA-8CEF-D18B02C24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xmlns="" id="{79F3C543-62EC-4433-9C93-A2CD8764E9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23">
            <a:extLst>
              <a:ext uri="{FF2B5EF4-FFF2-40B4-BE49-F238E27FC236}">
                <a16:creationId xmlns:a16="http://schemas.microsoft.com/office/drawing/2014/main" xmlns="" id="{C1A1C5D3-C053-4EE9-BE1A-419B6E27CC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xmlns="" id="{A3473CF9-37EB-43E7-89EF-D2D1C53D1D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D6BCB743-9AAC-3DE5-72E1-0652CD72C792}"/>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b="1" u="sng" dirty="0"/>
              <a:t>Quarterly Sales</a:t>
            </a:r>
          </a:p>
        </p:txBody>
      </p:sp>
      <p:sp>
        <p:nvSpPr>
          <p:cNvPr id="28" name="Rectangle: Rounded Corners 27">
            <a:extLst>
              <a:ext uri="{FF2B5EF4-FFF2-40B4-BE49-F238E27FC236}">
                <a16:creationId xmlns:a16="http://schemas.microsoft.com/office/drawing/2014/main" xmlns="" id="{586B4EF9-43BA-4655-A6FF-1D8E21574C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483110" y="1211407"/>
            <a:ext cx="7225780" cy="685800"/>
          </a:xfrm>
          <a:prstGeom prst="roundRect">
            <a:avLst>
              <a:gd name="adj" fmla="val 0"/>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8" name="Content Placeholder 7">
            <a:extLst>
              <a:ext uri="{FF2B5EF4-FFF2-40B4-BE49-F238E27FC236}">
                <a16:creationId xmlns:a16="http://schemas.microsoft.com/office/drawing/2014/main" xmlns="" id="{C6F63161-7101-A244-FA67-BE0522EC6BD0}"/>
              </a:ext>
            </a:extLst>
          </p:cNvPr>
          <p:cNvSpPr>
            <a:spLocks noGrp="1"/>
          </p:cNvSpPr>
          <p:nvPr>
            <p:ph idx="1"/>
          </p:nvPr>
        </p:nvSpPr>
        <p:spPr>
          <a:xfrm>
            <a:off x="2615738" y="1263807"/>
            <a:ext cx="6960524" cy="598516"/>
          </a:xfrm>
        </p:spPr>
        <p:txBody>
          <a:bodyPr vert="horz" lIns="91440" tIns="45720" rIns="91440" bIns="45720" rtlCol="0" anchor="ctr">
            <a:normAutofit/>
          </a:bodyPr>
          <a:lstStyle/>
          <a:p>
            <a:pPr marL="0" indent="0" algn="ctr">
              <a:lnSpc>
                <a:spcPct val="100000"/>
              </a:lnSpc>
              <a:buNone/>
            </a:pPr>
            <a:r>
              <a:rPr lang="en-US" sz="1600" dirty="0" smtClean="0"/>
              <a:t>Quarter 4 demonstrates notably higher sales in comparison to the other quarters.</a:t>
            </a:r>
            <a:endParaRPr lang="en-US" sz="1600" dirty="0">
              <a:solidFill>
                <a:schemeClr val="bg1"/>
              </a:solidFill>
            </a:endParaRPr>
          </a:p>
        </p:txBody>
      </p:sp>
      <p:pic>
        <p:nvPicPr>
          <p:cNvPr id="4" name="Picture 4" descr="Chart, line chart&#10;&#10;Description automatically generated">
            <a:extLst>
              <a:ext uri="{FF2B5EF4-FFF2-40B4-BE49-F238E27FC236}">
                <a16:creationId xmlns:a16="http://schemas.microsoft.com/office/drawing/2014/main" xmlns="" id="{9BF7B8AC-A0CB-3B8C-CF18-D86484A0868D}"/>
              </a:ext>
            </a:extLst>
          </p:cNvPr>
          <p:cNvPicPr>
            <a:picLocks noChangeAspect="1"/>
          </p:cNvPicPr>
          <p:nvPr/>
        </p:nvPicPr>
        <p:blipFill>
          <a:blip r:embed="rId2" cstate="print"/>
          <a:stretch>
            <a:fillRect/>
          </a:stretch>
        </p:blipFill>
        <p:spPr>
          <a:xfrm>
            <a:off x="457200" y="2139483"/>
            <a:ext cx="11521439" cy="4522573"/>
          </a:xfrm>
          <a:prstGeom prst="rect">
            <a:avLst/>
          </a:prstGeom>
        </p:spPr>
      </p:pic>
    </p:spTree>
    <p:extLst>
      <p:ext uri="{BB962C8B-B14F-4D97-AF65-F5344CB8AC3E}">
        <p14:creationId xmlns:p14="http://schemas.microsoft.com/office/powerpoint/2010/main" xmlns="" val="2619999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xmlns="" id="{2D6FBB9D-1CAA-4D05-AB33-BABDFE17B8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xmlns="" id="{04727B71-B4B6-4823-80A1-68C40B4751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xmlns="" id="{79A6DB05-9FB5-4B07-8675-74C23D4FD8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32">
            <a:extLst>
              <a:ext uri="{FF2B5EF4-FFF2-40B4-BE49-F238E27FC236}">
                <a16:creationId xmlns:a16="http://schemas.microsoft.com/office/drawing/2014/main" xmlns="" id="{2550BE34-C2B8-49B8-8519-67A8CAD51A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xmlns="" id="{A7457DD9-5A45-400A-AB4B-4B4EDECA25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CC7E4EEF-A587-AD9F-44C9-6991ADD13D5A}"/>
              </a:ext>
            </a:extLst>
          </p:cNvPr>
          <p:cNvSpPr>
            <a:spLocks noGrp="1"/>
          </p:cNvSpPr>
          <p:nvPr>
            <p:ph type="title"/>
          </p:nvPr>
        </p:nvSpPr>
        <p:spPr>
          <a:xfrm>
            <a:off x="1046746" y="586822"/>
            <a:ext cx="3537285" cy="1645920"/>
          </a:xfrm>
        </p:spPr>
        <p:txBody>
          <a:bodyPr vert="horz" lIns="91440" tIns="45720" rIns="91440" bIns="45720" rtlCol="0" anchor="ctr">
            <a:normAutofit/>
          </a:bodyPr>
          <a:lstStyle/>
          <a:p>
            <a:r>
              <a:rPr lang="en-US" sz="3200" b="1" u="sng" dirty="0"/>
              <a:t>Monthly Sales</a:t>
            </a:r>
          </a:p>
        </p:txBody>
      </p:sp>
      <p:sp>
        <p:nvSpPr>
          <p:cNvPr id="37" name="Rectangle 36">
            <a:extLst>
              <a:ext uri="{FF2B5EF4-FFF2-40B4-BE49-F238E27FC236}">
                <a16:creationId xmlns:a16="http://schemas.microsoft.com/office/drawing/2014/main" xmlns="" id="{441CF7D6-A660-431A-B0BB-140A0D5556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xmlns="" id="{0570A85B-3810-4F95-97B0-CBF4CCDB3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xmlns="" id="{A88F3524-4FB8-CBA3-F145-847785FF1514}"/>
              </a:ext>
            </a:extLst>
          </p:cNvPr>
          <p:cNvSpPr>
            <a:spLocks noGrp="1"/>
          </p:cNvSpPr>
          <p:nvPr>
            <p:ph sz="half" idx="2"/>
          </p:nvPr>
        </p:nvSpPr>
        <p:spPr>
          <a:xfrm>
            <a:off x="5081451" y="586821"/>
            <a:ext cx="6583680" cy="1712241"/>
          </a:xfrm>
        </p:spPr>
        <p:txBody>
          <a:bodyPr vert="horz" lIns="91440" tIns="45720" rIns="91440" bIns="45720" rtlCol="0" anchor="ctr">
            <a:normAutofit/>
          </a:bodyPr>
          <a:lstStyle/>
          <a:p>
            <a:r>
              <a:rPr lang="en-US" sz="1800" dirty="0" smtClean="0"/>
              <a:t>The highest sales are observed in the 11th month</a:t>
            </a:r>
            <a:r>
              <a:rPr lang="en-US" sz="1800" dirty="0" smtClean="0"/>
              <a:t>.</a:t>
            </a:r>
          </a:p>
          <a:p>
            <a:r>
              <a:rPr lang="en-US" sz="1800" dirty="0" smtClean="0"/>
              <a:t>Conversely, the lowest sales are recorded in the 6th month</a:t>
            </a:r>
            <a:r>
              <a:rPr lang="en-US" sz="1800" dirty="0" smtClean="0"/>
              <a:t>.</a:t>
            </a:r>
            <a:endParaRPr lang="en-US" sz="1800" dirty="0"/>
          </a:p>
          <a:p>
            <a:r>
              <a:rPr lang="en-US" sz="1800" dirty="0" smtClean="0"/>
              <a:t>Sales remain consistent during the initial four months of the year.</a:t>
            </a:r>
            <a:endParaRPr lang="en-US" sz="1800" dirty="0"/>
          </a:p>
        </p:txBody>
      </p:sp>
      <p:pic>
        <p:nvPicPr>
          <p:cNvPr id="5" name="Picture 5" descr="Chart, line chart&#10;&#10;Description automatically generated">
            <a:extLst>
              <a:ext uri="{FF2B5EF4-FFF2-40B4-BE49-F238E27FC236}">
                <a16:creationId xmlns:a16="http://schemas.microsoft.com/office/drawing/2014/main" xmlns="" id="{4CFB597C-4ED0-655A-544B-72FED2FF19BA}"/>
              </a:ext>
            </a:extLst>
          </p:cNvPr>
          <p:cNvPicPr>
            <a:picLocks noGrp="1" noChangeAspect="1"/>
          </p:cNvPicPr>
          <p:nvPr>
            <p:ph sz="half" idx="1"/>
          </p:nvPr>
        </p:nvPicPr>
        <p:blipFill rotWithShape="1">
          <a:blip r:embed="rId2" cstate="print"/>
          <a:srcRect l="1022"/>
          <a:stretch/>
        </p:blipFill>
        <p:spPr>
          <a:xfrm>
            <a:off x="757646" y="2662169"/>
            <a:ext cx="10489473" cy="3947638"/>
          </a:xfrm>
          <a:prstGeom prst="rect">
            <a:avLst/>
          </a:prstGeom>
        </p:spPr>
      </p:pic>
    </p:spTree>
    <p:extLst>
      <p:ext uri="{BB962C8B-B14F-4D97-AF65-F5344CB8AC3E}">
        <p14:creationId xmlns:p14="http://schemas.microsoft.com/office/powerpoint/2010/main" xmlns="" val="2554145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9">
            <a:extLst>
              <a:ext uri="{FF2B5EF4-FFF2-40B4-BE49-F238E27FC236}">
                <a16:creationId xmlns:a16="http://schemas.microsoft.com/office/drawing/2014/main" xmlns="" id="{2D6FBB9D-1CAA-4D05-AB33-BABDFE17B8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11">
            <a:extLst>
              <a:ext uri="{FF2B5EF4-FFF2-40B4-BE49-F238E27FC236}">
                <a16:creationId xmlns:a16="http://schemas.microsoft.com/office/drawing/2014/main" xmlns="" id="{04727B71-B4B6-4823-80A1-68C40B4751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13">
            <a:extLst>
              <a:ext uri="{FF2B5EF4-FFF2-40B4-BE49-F238E27FC236}">
                <a16:creationId xmlns:a16="http://schemas.microsoft.com/office/drawing/2014/main" xmlns="" id="{79A6DB05-9FB5-4B07-8675-74C23D4FD8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15">
            <a:extLst>
              <a:ext uri="{FF2B5EF4-FFF2-40B4-BE49-F238E27FC236}">
                <a16:creationId xmlns:a16="http://schemas.microsoft.com/office/drawing/2014/main" xmlns="" id="{2C9A9DA9-7DC8-488B-A882-123947B0F3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17">
            <a:extLst>
              <a:ext uri="{FF2B5EF4-FFF2-40B4-BE49-F238E27FC236}">
                <a16:creationId xmlns:a16="http://schemas.microsoft.com/office/drawing/2014/main" xmlns="" id="{57F6BDD4-E066-4008-8011-6CC31AEB45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827A7884-C0BE-163E-0209-3FD640352F69}"/>
              </a:ext>
            </a:extLst>
          </p:cNvPr>
          <p:cNvSpPr>
            <a:spLocks noGrp="1"/>
          </p:cNvSpPr>
          <p:nvPr>
            <p:ph type="title"/>
          </p:nvPr>
        </p:nvSpPr>
        <p:spPr>
          <a:xfrm>
            <a:off x="841247" y="978619"/>
            <a:ext cx="3410712" cy="1106424"/>
          </a:xfrm>
        </p:spPr>
        <p:txBody>
          <a:bodyPr vert="horz" lIns="91440" tIns="45720" rIns="91440" bIns="45720" rtlCol="0" anchor="ctr">
            <a:normAutofit/>
          </a:bodyPr>
          <a:lstStyle/>
          <a:p>
            <a:pPr algn="ctr"/>
            <a:r>
              <a:rPr lang="en-US" sz="2800" b="1" u="sng" dirty="0"/>
              <a:t>Weekday Sales</a:t>
            </a:r>
          </a:p>
        </p:txBody>
      </p:sp>
      <p:sp>
        <p:nvSpPr>
          <p:cNvPr id="35" name="Rectangle 19">
            <a:extLst>
              <a:ext uri="{FF2B5EF4-FFF2-40B4-BE49-F238E27FC236}">
                <a16:creationId xmlns:a16="http://schemas.microsoft.com/office/drawing/2014/main" xmlns="" id="{2711A8FB-68FC-45FC-B01E-38F809E2D4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21">
            <a:extLst>
              <a:ext uri="{FF2B5EF4-FFF2-40B4-BE49-F238E27FC236}">
                <a16:creationId xmlns:a16="http://schemas.microsoft.com/office/drawing/2014/main" xmlns="" id="{2A865FE3-5FC9-4049-87CF-30019C46C0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xmlns="" id="{77E368EB-DDD5-3AAE-2B06-B0BEECA916C8}"/>
              </a:ext>
            </a:extLst>
          </p:cNvPr>
          <p:cNvSpPr>
            <a:spLocks noGrp="1"/>
          </p:cNvSpPr>
          <p:nvPr>
            <p:ph sz="half" idx="2"/>
          </p:nvPr>
        </p:nvSpPr>
        <p:spPr>
          <a:xfrm>
            <a:off x="841248" y="2252870"/>
            <a:ext cx="3412219" cy="3560251"/>
          </a:xfrm>
        </p:spPr>
        <p:txBody>
          <a:bodyPr vert="horz" lIns="91440" tIns="45720" rIns="91440" bIns="45720" rtlCol="0" anchor="t">
            <a:normAutofit/>
          </a:bodyPr>
          <a:lstStyle/>
          <a:p>
            <a:r>
              <a:rPr lang="en-US" sz="1800" dirty="0" smtClean="0"/>
              <a:t>Thursday registers the lowest sales, while Sunday boasts the highest sales</a:t>
            </a:r>
            <a:r>
              <a:rPr lang="en-US" sz="1800" dirty="0" smtClean="0"/>
              <a:t>.</a:t>
            </a:r>
            <a:endParaRPr lang="en-US" sz="1700" dirty="0"/>
          </a:p>
          <a:p>
            <a:r>
              <a:rPr lang="en-US" sz="1800" dirty="0" smtClean="0"/>
              <a:t>Sales exhibit an ascending trend from Friday through Sunday and experience a descending pattern from Monday to Thursday.</a:t>
            </a:r>
            <a:endParaRPr lang="en-US" sz="1700" dirty="0"/>
          </a:p>
        </p:txBody>
      </p:sp>
      <p:pic>
        <p:nvPicPr>
          <p:cNvPr id="5" name="Picture 5" descr="Chart, line chart&#10;&#10;Description automatically generated">
            <a:extLst>
              <a:ext uri="{FF2B5EF4-FFF2-40B4-BE49-F238E27FC236}">
                <a16:creationId xmlns:a16="http://schemas.microsoft.com/office/drawing/2014/main" xmlns="" id="{FE2E908B-F77E-A3E5-28CD-FB88A806EDE4}"/>
              </a:ext>
            </a:extLst>
          </p:cNvPr>
          <p:cNvPicPr>
            <a:picLocks noGrp="1" noChangeAspect="1"/>
          </p:cNvPicPr>
          <p:nvPr>
            <p:ph sz="half" idx="1"/>
          </p:nvPr>
        </p:nvPicPr>
        <p:blipFill>
          <a:blip r:embed="rId2" cstate="print"/>
          <a:stretch>
            <a:fillRect/>
          </a:stretch>
        </p:blipFill>
        <p:spPr>
          <a:xfrm>
            <a:off x="5133703" y="630936"/>
            <a:ext cx="6766559" cy="54955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3341533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xmlns="" id="{8D06CE56-3881-4ADA-8CEF-D18B02C24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xmlns="" id="{79F3C543-62EC-4433-9C93-A2CD8764E9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8" name="Rectangle 47">
            <a:extLst>
              <a:ext uri="{FF2B5EF4-FFF2-40B4-BE49-F238E27FC236}">
                <a16:creationId xmlns:a16="http://schemas.microsoft.com/office/drawing/2014/main" xmlns="" id="{C1A1C5D3-C053-4EE9-BE1A-419B6E27CC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49">
            <a:extLst>
              <a:ext uri="{FF2B5EF4-FFF2-40B4-BE49-F238E27FC236}">
                <a16:creationId xmlns:a16="http://schemas.microsoft.com/office/drawing/2014/main" xmlns="" id="{A3473CF9-37EB-43E7-89EF-D2D1C53D1D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4013421D-592D-96D0-5FF1-DC32D648251B}"/>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b="1" u="sng" dirty="0"/>
              <a:t>Day Sales</a:t>
            </a:r>
          </a:p>
        </p:txBody>
      </p:sp>
      <p:sp>
        <p:nvSpPr>
          <p:cNvPr id="52" name="Rectangle: Rounded Corners 51">
            <a:extLst>
              <a:ext uri="{FF2B5EF4-FFF2-40B4-BE49-F238E27FC236}">
                <a16:creationId xmlns:a16="http://schemas.microsoft.com/office/drawing/2014/main" xmlns="" id="{586B4EF9-43BA-4655-A6FF-1D8E21574C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483110" y="1211407"/>
            <a:ext cx="7225780" cy="685800"/>
          </a:xfrm>
          <a:prstGeom prst="roundRect">
            <a:avLst>
              <a:gd name="adj" fmla="val 0"/>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Content Placeholder 3">
            <a:extLst>
              <a:ext uri="{FF2B5EF4-FFF2-40B4-BE49-F238E27FC236}">
                <a16:creationId xmlns:a16="http://schemas.microsoft.com/office/drawing/2014/main" xmlns="" id="{C7E738DC-4AD3-1AD8-D8FA-7535F0F3D955}"/>
              </a:ext>
            </a:extLst>
          </p:cNvPr>
          <p:cNvSpPr>
            <a:spLocks noGrp="1"/>
          </p:cNvSpPr>
          <p:nvPr>
            <p:ph sz="half" idx="2"/>
          </p:nvPr>
        </p:nvSpPr>
        <p:spPr>
          <a:xfrm>
            <a:off x="2615738" y="1263807"/>
            <a:ext cx="6960524" cy="598516"/>
          </a:xfrm>
        </p:spPr>
        <p:txBody>
          <a:bodyPr vert="horz" lIns="91440" tIns="45720" rIns="91440" bIns="45720" rtlCol="0" anchor="ctr">
            <a:normAutofit/>
          </a:bodyPr>
          <a:lstStyle/>
          <a:p>
            <a:pPr marL="0" indent="0" algn="ctr">
              <a:lnSpc>
                <a:spcPct val="100000"/>
              </a:lnSpc>
              <a:buNone/>
            </a:pPr>
            <a:r>
              <a:rPr lang="en-US" sz="1600" dirty="0" smtClean="0"/>
              <a:t>Sales are notably higher in the early days of the month compared to the later days.</a:t>
            </a:r>
            <a:endParaRPr lang="en-US" sz="1600" dirty="0">
              <a:solidFill>
                <a:schemeClr val="bg1"/>
              </a:solidFill>
            </a:endParaRPr>
          </a:p>
        </p:txBody>
      </p:sp>
      <p:pic>
        <p:nvPicPr>
          <p:cNvPr id="5" name="Picture 5" descr="Chart, line chart&#10;&#10;Description automatically generated">
            <a:extLst>
              <a:ext uri="{FF2B5EF4-FFF2-40B4-BE49-F238E27FC236}">
                <a16:creationId xmlns:a16="http://schemas.microsoft.com/office/drawing/2014/main" xmlns="" id="{08A44BFF-4A65-BB1C-873F-6BCC6E68C947}"/>
              </a:ext>
            </a:extLst>
          </p:cNvPr>
          <p:cNvPicPr>
            <a:picLocks noGrp="1" noChangeAspect="1"/>
          </p:cNvPicPr>
          <p:nvPr>
            <p:ph sz="half" idx="1"/>
          </p:nvPr>
        </p:nvPicPr>
        <p:blipFill>
          <a:blip r:embed="rId2" cstate="print"/>
          <a:stretch>
            <a:fillRect/>
          </a:stretch>
        </p:blipFill>
        <p:spPr>
          <a:xfrm>
            <a:off x="182880" y="1959429"/>
            <a:ext cx="11743509" cy="4598125"/>
          </a:xfrm>
          <a:prstGeom prst="rect">
            <a:avLst/>
          </a:prstGeom>
        </p:spPr>
      </p:pic>
    </p:spTree>
    <p:extLst>
      <p:ext uri="{BB962C8B-B14F-4D97-AF65-F5344CB8AC3E}">
        <p14:creationId xmlns:p14="http://schemas.microsoft.com/office/powerpoint/2010/main" xmlns="" val="211310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D06CE56-3881-4ADA-8CEF-D18B02C24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xmlns="" id="{79F3C543-62EC-4433-9C93-A2CD8764E9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xmlns="" id="{0671A8AE-40A1-4631-A6B8-581AFF0654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Pipette adding DNA sample to a petri dish">
            <a:extLst>
              <a:ext uri="{FF2B5EF4-FFF2-40B4-BE49-F238E27FC236}">
                <a16:creationId xmlns:a16="http://schemas.microsoft.com/office/drawing/2014/main" xmlns="" id="{9804D4DF-1CD4-A435-84BA-38C4944E80E0}"/>
              </a:ext>
            </a:extLst>
          </p:cNvPr>
          <p:cNvPicPr>
            <a:picLocks noChangeAspect="1"/>
          </p:cNvPicPr>
          <p:nvPr/>
        </p:nvPicPr>
        <p:blipFill rotWithShape="1">
          <a:blip r:embed="rId2" cstate="print"/>
          <a:srcRect t="25000" r="-2" b="-2"/>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xmlns="" id="{A44CD100-6267-4E62-AA64-2182A3A6A1C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FBA095CA-7872-79BA-A13D-2D80C988334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u="sng" dirty="0" smtClean="0">
                <a:solidFill>
                  <a:schemeClr val="bg1"/>
                </a:solidFill>
              </a:rPr>
              <a:t>Multi-</a:t>
            </a:r>
            <a:r>
              <a:rPr lang="en-US" sz="4800" b="1" u="sng" dirty="0" err="1" smtClean="0">
                <a:solidFill>
                  <a:schemeClr val="bg1"/>
                </a:solidFill>
              </a:rPr>
              <a:t>Variate</a:t>
            </a:r>
            <a:r>
              <a:rPr lang="en-US" sz="4800" b="1" u="sng" dirty="0" smtClean="0">
                <a:solidFill>
                  <a:schemeClr val="bg1"/>
                </a:solidFill>
              </a:rPr>
              <a:t> </a:t>
            </a:r>
            <a:r>
              <a:rPr lang="en-US" sz="4800" b="1" u="sng" dirty="0">
                <a:solidFill>
                  <a:schemeClr val="bg1"/>
                </a:solidFill>
              </a:rPr>
              <a:t>Analysis</a:t>
            </a:r>
          </a:p>
        </p:txBody>
      </p:sp>
      <p:sp>
        <p:nvSpPr>
          <p:cNvPr id="16" name="Rectangle 15">
            <a:extLst>
              <a:ext uri="{FF2B5EF4-FFF2-40B4-BE49-F238E27FC236}">
                <a16:creationId xmlns:a16="http://schemas.microsoft.com/office/drawing/2014/main" xmlns=""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xmlns=""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703100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xmlns="" id="{2D6FBB9D-1CAA-4D05-AB33-BABDFE17B8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4" name="Rectangle 53">
            <a:extLst>
              <a:ext uri="{FF2B5EF4-FFF2-40B4-BE49-F238E27FC236}">
                <a16:creationId xmlns:a16="http://schemas.microsoft.com/office/drawing/2014/main" xmlns="" id="{04727B71-B4B6-4823-80A1-68C40B4751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xmlns="" id="{79A6DB05-9FB5-4B07-8675-74C23D4FD8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8" name="Rectangle 57">
            <a:extLst>
              <a:ext uri="{FF2B5EF4-FFF2-40B4-BE49-F238E27FC236}">
                <a16:creationId xmlns:a16="http://schemas.microsoft.com/office/drawing/2014/main" xmlns="" id="{2550BE34-C2B8-49B8-8519-67A8CAD51A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0" name="Rectangle 59">
            <a:extLst>
              <a:ext uri="{FF2B5EF4-FFF2-40B4-BE49-F238E27FC236}">
                <a16:creationId xmlns:a16="http://schemas.microsoft.com/office/drawing/2014/main" xmlns="" id="{A7457DD9-5A45-400A-AB4B-4B4EDECA25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423E7370-4DFC-97BE-AB7B-2B8665C0E99D}"/>
              </a:ext>
            </a:extLst>
          </p:cNvPr>
          <p:cNvSpPr>
            <a:spLocks noGrp="1"/>
          </p:cNvSpPr>
          <p:nvPr>
            <p:ph type="title"/>
          </p:nvPr>
        </p:nvSpPr>
        <p:spPr>
          <a:xfrm>
            <a:off x="1046746" y="586822"/>
            <a:ext cx="3537285" cy="1645920"/>
          </a:xfrm>
        </p:spPr>
        <p:txBody>
          <a:bodyPr vert="horz" lIns="91440" tIns="45720" rIns="91440" bIns="45720" rtlCol="0" anchor="ctr">
            <a:normAutofit/>
          </a:bodyPr>
          <a:lstStyle/>
          <a:p>
            <a:pPr algn="ctr"/>
            <a:r>
              <a:rPr lang="en-US" sz="3200" b="1" u="sng" dirty="0"/>
              <a:t>Status, Country  &amp; Sales</a:t>
            </a:r>
          </a:p>
        </p:txBody>
      </p:sp>
      <p:sp>
        <p:nvSpPr>
          <p:cNvPr id="62" name="Rectangle 61">
            <a:extLst>
              <a:ext uri="{FF2B5EF4-FFF2-40B4-BE49-F238E27FC236}">
                <a16:creationId xmlns:a16="http://schemas.microsoft.com/office/drawing/2014/main" xmlns="" id="{441CF7D6-A660-431A-B0BB-140A0D5556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Rectangle 63">
            <a:extLst>
              <a:ext uri="{FF2B5EF4-FFF2-40B4-BE49-F238E27FC236}">
                <a16:creationId xmlns:a16="http://schemas.microsoft.com/office/drawing/2014/main" xmlns="" id="{0570A85B-3810-4F95-97B0-CBF4CCDB3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xmlns="" id="{3DF26098-F7D1-1057-9C5C-BCB1F98FEC03}"/>
              </a:ext>
            </a:extLst>
          </p:cNvPr>
          <p:cNvSpPr>
            <a:spLocks noGrp="1"/>
          </p:cNvSpPr>
          <p:nvPr>
            <p:ph sz="half" idx="2"/>
          </p:nvPr>
        </p:nvSpPr>
        <p:spPr>
          <a:xfrm>
            <a:off x="5172891" y="496389"/>
            <a:ext cx="6413863" cy="1841862"/>
          </a:xfrm>
        </p:spPr>
        <p:txBody>
          <a:bodyPr vert="horz" lIns="91440" tIns="45720" rIns="91440" bIns="45720" rtlCol="0" anchor="ctr">
            <a:normAutofit/>
          </a:bodyPr>
          <a:lstStyle/>
          <a:p>
            <a:pPr>
              <a:lnSpc>
                <a:spcPct val="100000"/>
              </a:lnSpc>
            </a:pPr>
            <a:r>
              <a:rPr lang="en-US" sz="1600" dirty="0" smtClean="0"/>
              <a:t>Predominantly, the orders on hold are linked to the USA, while a portion of on-hold orders is associated with Sweden. </a:t>
            </a:r>
            <a:endParaRPr lang="en-US" sz="1600" dirty="0" smtClean="0"/>
          </a:p>
          <a:p>
            <a:pPr>
              <a:lnSpc>
                <a:spcPct val="100000"/>
              </a:lnSpc>
            </a:pPr>
            <a:r>
              <a:rPr lang="en-US" sz="1600" dirty="0" smtClean="0"/>
              <a:t>The UK, USA, Spain, and Sweden exhibit approximately similar counts of canceled orders</a:t>
            </a:r>
            <a:r>
              <a:rPr lang="en-US" sz="1600" dirty="0" smtClean="0"/>
              <a:t>.</a:t>
            </a:r>
          </a:p>
          <a:p>
            <a:pPr>
              <a:lnSpc>
                <a:spcPct val="100000"/>
              </a:lnSpc>
            </a:pPr>
            <a:r>
              <a:rPr lang="en-US" sz="1600" dirty="0" smtClean="0"/>
              <a:t>Spain has the highest number of disputes, and notably, the majority of these disputes have been successfully resolved.</a:t>
            </a:r>
            <a:endParaRPr lang="en-US" sz="1500" dirty="0"/>
          </a:p>
        </p:txBody>
      </p:sp>
      <p:pic>
        <p:nvPicPr>
          <p:cNvPr id="8" name="Picture 8" descr="Chart, bar chart&#10;&#10;Description automatically generated">
            <a:extLst>
              <a:ext uri="{FF2B5EF4-FFF2-40B4-BE49-F238E27FC236}">
                <a16:creationId xmlns:a16="http://schemas.microsoft.com/office/drawing/2014/main" xmlns="" id="{8C9404EA-2B46-7F90-2837-C4BF41ECEA47}"/>
              </a:ext>
            </a:extLst>
          </p:cNvPr>
          <p:cNvPicPr>
            <a:picLocks noGrp="1" noChangeAspect="1"/>
          </p:cNvPicPr>
          <p:nvPr>
            <p:ph sz="half" idx="1"/>
          </p:nvPr>
        </p:nvPicPr>
        <p:blipFill>
          <a:blip r:embed="rId2" cstate="print"/>
          <a:stretch>
            <a:fillRect/>
          </a:stretch>
        </p:blipFill>
        <p:spPr>
          <a:xfrm>
            <a:off x="339634" y="2612571"/>
            <a:ext cx="11586755" cy="3918858"/>
          </a:xfrm>
          <a:prstGeom prst="rect">
            <a:avLst/>
          </a:prstGeom>
        </p:spPr>
      </p:pic>
    </p:spTree>
    <p:extLst>
      <p:ext uri="{BB962C8B-B14F-4D97-AF65-F5344CB8AC3E}">
        <p14:creationId xmlns:p14="http://schemas.microsoft.com/office/powerpoint/2010/main" xmlns="" val="3881161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xmlns="" id="{8D06CE56-3881-4ADA-8CEF-D18B02C24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1">
            <a:extLst>
              <a:ext uri="{FF2B5EF4-FFF2-40B4-BE49-F238E27FC236}">
                <a16:creationId xmlns:a16="http://schemas.microsoft.com/office/drawing/2014/main" xmlns="" id="{79F3C543-62EC-4433-9C93-A2CD8764E9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13">
            <a:extLst>
              <a:ext uri="{FF2B5EF4-FFF2-40B4-BE49-F238E27FC236}">
                <a16:creationId xmlns:a16="http://schemas.microsoft.com/office/drawing/2014/main" xmlns="" id="{68AF5748-FED8-45BA-8631-26D1D10F32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3143290-C16E-E906-F60B-BFD7B6892D5B}"/>
              </a:ext>
            </a:extLst>
          </p:cNvPr>
          <p:cNvSpPr>
            <a:spLocks noGrp="1"/>
          </p:cNvSpPr>
          <p:nvPr>
            <p:ph type="title"/>
          </p:nvPr>
        </p:nvSpPr>
        <p:spPr>
          <a:xfrm>
            <a:off x="477981" y="1122363"/>
            <a:ext cx="4023360" cy="2195603"/>
          </a:xfrm>
        </p:spPr>
        <p:txBody>
          <a:bodyPr vert="horz" lIns="91440" tIns="45720" rIns="91440" bIns="45720" rtlCol="0" anchor="b">
            <a:normAutofit/>
          </a:bodyPr>
          <a:lstStyle/>
          <a:p>
            <a:pPr algn="ctr"/>
            <a:r>
              <a:rPr lang="en-US" sz="4800" b="1" u="sng" dirty="0"/>
              <a:t>Order Shipped &amp; Sales</a:t>
            </a:r>
          </a:p>
        </p:txBody>
      </p:sp>
      <p:sp>
        <p:nvSpPr>
          <p:cNvPr id="25" name="Rectangle 15">
            <a:extLst>
              <a:ext uri="{FF2B5EF4-FFF2-40B4-BE49-F238E27FC236}">
                <a16:creationId xmlns:a16="http://schemas.microsoft.com/office/drawing/2014/main" xmlns=""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17">
            <a:extLst>
              <a:ext uri="{FF2B5EF4-FFF2-40B4-BE49-F238E27FC236}">
                <a16:creationId xmlns:a16="http://schemas.microsoft.com/office/drawing/2014/main" xmlns=""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descr="Graphical user interface, application, table&#10;&#10;Description automatically generated">
            <a:extLst>
              <a:ext uri="{FF2B5EF4-FFF2-40B4-BE49-F238E27FC236}">
                <a16:creationId xmlns:a16="http://schemas.microsoft.com/office/drawing/2014/main" xmlns="" id="{3155E50F-BF8C-18F3-20D0-F8A0630B82FF}"/>
              </a:ext>
            </a:extLst>
          </p:cNvPr>
          <p:cNvPicPr>
            <a:picLocks noGrp="1" noChangeAspect="1"/>
          </p:cNvPicPr>
          <p:nvPr>
            <p:ph sz="half" idx="1"/>
          </p:nvPr>
        </p:nvPicPr>
        <p:blipFill rotWithShape="1">
          <a:blip r:embed="rId2" cstate="print"/>
          <a:srcRect l="9430" t="448" r="-9627" b="-449"/>
          <a:stretch/>
        </p:blipFill>
        <p:spPr>
          <a:xfrm>
            <a:off x="4692080" y="122233"/>
            <a:ext cx="7335208" cy="6620436"/>
          </a:xfrm>
          <a:prstGeom prst="rect">
            <a:avLst/>
          </a:prstGeom>
        </p:spPr>
      </p:pic>
      <p:sp>
        <p:nvSpPr>
          <p:cNvPr id="3" name="TextBox 2">
            <a:extLst>
              <a:ext uri="{FF2B5EF4-FFF2-40B4-BE49-F238E27FC236}">
                <a16:creationId xmlns:a16="http://schemas.microsoft.com/office/drawing/2014/main" xmlns="" id="{DFAF1F4B-2D0A-5B2B-4BAE-33D0EE93FC4A}"/>
              </a:ext>
            </a:extLst>
          </p:cNvPr>
          <p:cNvSpPr txBox="1"/>
          <p:nvPr/>
        </p:nvSpPr>
        <p:spPr>
          <a:xfrm>
            <a:off x="182880" y="4663440"/>
            <a:ext cx="440218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smtClean="0"/>
              <a:t>USA boasts the highest number of shipped orders</a:t>
            </a:r>
            <a:r>
              <a:rPr lang="en-US" dirty="0" smtClean="0"/>
              <a:t>.</a:t>
            </a:r>
          </a:p>
          <a:p>
            <a:pPr marL="285750" indent="-285750">
              <a:buFont typeface="Arial"/>
              <a:buChar char="•"/>
            </a:pPr>
            <a:r>
              <a:rPr lang="en-US" dirty="0" smtClean="0"/>
              <a:t>Spain and France demonstrate approximately equal order counts</a:t>
            </a:r>
            <a:r>
              <a:rPr lang="en-US" dirty="0" smtClean="0"/>
              <a:t>.</a:t>
            </a:r>
          </a:p>
          <a:p>
            <a:pPr marL="285750" indent="-285750">
              <a:buFont typeface="Arial"/>
              <a:buChar char="•"/>
            </a:pPr>
            <a:r>
              <a:rPr lang="en-US" dirty="0" smtClean="0"/>
              <a:t>Ireland registers the lowest count of shipped orders.</a:t>
            </a:r>
            <a:endParaRPr lang="en-US" dirty="0"/>
          </a:p>
        </p:txBody>
      </p:sp>
    </p:spTree>
    <p:extLst>
      <p:ext uri="{BB962C8B-B14F-4D97-AF65-F5344CB8AC3E}">
        <p14:creationId xmlns:p14="http://schemas.microsoft.com/office/powerpoint/2010/main" xmlns="" val="472373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380AD67-C5CA-4918-B4BB-C359BB03EE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1420D3D-EFB6-82D9-53B0-FE37C8829E83}"/>
              </a:ext>
            </a:extLst>
          </p:cNvPr>
          <p:cNvSpPr>
            <a:spLocks noGrp="1"/>
          </p:cNvSpPr>
          <p:nvPr>
            <p:ph type="title"/>
          </p:nvPr>
        </p:nvSpPr>
        <p:spPr>
          <a:xfrm>
            <a:off x="5080216" y="1076324"/>
            <a:ext cx="6272784" cy="1535051"/>
          </a:xfrm>
        </p:spPr>
        <p:txBody>
          <a:bodyPr anchor="b">
            <a:normAutofit/>
          </a:bodyPr>
          <a:lstStyle/>
          <a:p>
            <a:pPr algn="ctr"/>
            <a:r>
              <a:rPr lang="en-US" sz="5200" b="1" u="sng" dirty="0"/>
              <a:t>Contents:</a:t>
            </a:r>
          </a:p>
        </p:txBody>
      </p:sp>
      <p:pic>
        <p:nvPicPr>
          <p:cNvPr id="5" name="Picture 4" descr="Calculator, pen, compass, money and a paper with graphs printed on it">
            <a:extLst>
              <a:ext uri="{FF2B5EF4-FFF2-40B4-BE49-F238E27FC236}">
                <a16:creationId xmlns:a16="http://schemas.microsoft.com/office/drawing/2014/main" xmlns="" id="{4F61CD5A-6E57-8527-A7B3-6D9BA713D75B}"/>
              </a:ext>
            </a:extLst>
          </p:cNvPr>
          <p:cNvPicPr>
            <a:picLocks noChangeAspect="1"/>
          </p:cNvPicPr>
          <p:nvPr/>
        </p:nvPicPr>
        <p:blipFill rotWithShape="1">
          <a:blip r:embed="rId2" cstate="print"/>
          <a:srcRect l="30826" r="29529" b="8"/>
          <a:stretch/>
        </p:blipFill>
        <p:spPr>
          <a:xfrm>
            <a:off x="20" y="10"/>
            <a:ext cx="4505305" cy="6857990"/>
          </a:xfrm>
          <a:prstGeom prst="rect">
            <a:avLst/>
          </a:prstGeom>
        </p:spPr>
      </p:pic>
      <p:sp>
        <p:nvSpPr>
          <p:cNvPr id="11" name="!!accent">
            <a:extLst>
              <a:ext uri="{FF2B5EF4-FFF2-40B4-BE49-F238E27FC236}">
                <a16:creationId xmlns:a16="http://schemas.microsoft.com/office/drawing/2014/main" xmlns="" id="{EABAD4DA-87BA-4F70-9EF0-45C6BCF17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xmlns="" id="{915128D9-2797-47FA-B6FE-EC24E6B843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xmlns="" id="{7E611CCE-FC38-2CDB-18F1-3857DEFE7C84}"/>
              </a:ext>
            </a:extLst>
          </p:cNvPr>
          <p:cNvSpPr>
            <a:spLocks noGrp="1"/>
          </p:cNvSpPr>
          <p:nvPr>
            <p:ph idx="1"/>
          </p:nvPr>
        </p:nvSpPr>
        <p:spPr>
          <a:xfrm>
            <a:off x="5065839" y="3020597"/>
            <a:ext cx="6272784" cy="2825686"/>
          </a:xfrm>
        </p:spPr>
        <p:txBody>
          <a:bodyPr vert="horz" lIns="91440" tIns="45720" rIns="91440" bIns="45720" rtlCol="0" anchor="t">
            <a:noAutofit/>
          </a:bodyPr>
          <a:lstStyle/>
          <a:p>
            <a:pPr>
              <a:lnSpc>
                <a:spcPct val="100000"/>
              </a:lnSpc>
              <a:spcBef>
                <a:spcPct val="0"/>
              </a:spcBef>
            </a:pPr>
            <a:r>
              <a:rPr lang="en-US" sz="1000" dirty="0">
                <a:ea typeface="+mn-lt"/>
                <a:cs typeface="+mn-lt"/>
              </a:rPr>
              <a:t>Agenda &amp; Executive Summary of the data</a:t>
            </a:r>
            <a:endParaRPr lang="en-US"/>
          </a:p>
          <a:p>
            <a:pPr marL="742950" lvl="2">
              <a:lnSpc>
                <a:spcPct val="100000"/>
              </a:lnSpc>
              <a:spcBef>
                <a:spcPts val="0"/>
              </a:spcBef>
              <a:buFont typeface="Arial,Sans-Serif" panose="020B0604020202020204" pitchFamily="34" charset="0"/>
            </a:pPr>
            <a:r>
              <a:rPr lang="en-US" sz="1000" dirty="0">
                <a:ea typeface="+mn-lt"/>
                <a:cs typeface="+mn-lt"/>
              </a:rPr>
              <a:t>Problem statement</a:t>
            </a:r>
          </a:p>
          <a:p>
            <a:pPr marL="742950" lvl="2">
              <a:lnSpc>
                <a:spcPct val="100000"/>
              </a:lnSpc>
              <a:spcBef>
                <a:spcPts val="0"/>
              </a:spcBef>
              <a:buFont typeface="Arial,Sans-Serif" panose="020B0604020202020204" pitchFamily="34" charset="0"/>
            </a:pPr>
            <a:r>
              <a:rPr lang="en-US" sz="1000" dirty="0">
                <a:ea typeface="+mn-lt"/>
                <a:cs typeface="+mn-lt"/>
              </a:rPr>
              <a:t>Executive Summary</a:t>
            </a:r>
          </a:p>
          <a:p>
            <a:pPr marL="742950" lvl="2">
              <a:lnSpc>
                <a:spcPct val="100000"/>
              </a:lnSpc>
              <a:spcBef>
                <a:spcPts val="0"/>
              </a:spcBef>
              <a:buFont typeface="Arial,Sans-Serif" panose="020B0604020202020204" pitchFamily="34" charset="0"/>
            </a:pPr>
            <a:r>
              <a:rPr lang="en-US" sz="1000" dirty="0">
                <a:ea typeface="+mn-lt"/>
                <a:cs typeface="+mn-lt"/>
              </a:rPr>
              <a:t>Data  </a:t>
            </a:r>
            <a:r>
              <a:rPr lang="en-US" sz="1000" dirty="0" err="1">
                <a:ea typeface="+mn-lt"/>
                <a:cs typeface="+mn-lt"/>
              </a:rPr>
              <a:t>Sictionary</a:t>
            </a:r>
            <a:endParaRPr lang="en-US" sz="1000" dirty="0">
              <a:ea typeface="+mn-lt"/>
              <a:cs typeface="+mn-lt"/>
            </a:endParaRPr>
          </a:p>
          <a:p>
            <a:pPr marL="742950" lvl="2">
              <a:lnSpc>
                <a:spcPct val="100000"/>
              </a:lnSpc>
              <a:spcBef>
                <a:spcPts val="0"/>
              </a:spcBef>
              <a:buFont typeface="Arial,Sans-Serif" panose="020B0604020202020204" pitchFamily="34" charset="0"/>
            </a:pPr>
            <a:r>
              <a:rPr lang="en-US" sz="1000" dirty="0">
                <a:ea typeface="+mn-lt"/>
                <a:cs typeface="+mn-lt"/>
              </a:rPr>
              <a:t>Summary Stats</a:t>
            </a:r>
          </a:p>
          <a:p>
            <a:pPr marL="742950" lvl="2">
              <a:lnSpc>
                <a:spcPct val="100000"/>
              </a:lnSpc>
              <a:spcBef>
                <a:spcPts val="0"/>
              </a:spcBef>
              <a:buFont typeface="Arial,Sans-Serif" panose="020B0604020202020204" pitchFamily="34" charset="0"/>
            </a:pPr>
            <a:r>
              <a:rPr lang="en-US" sz="1000" dirty="0">
                <a:ea typeface="+mn-lt"/>
                <a:cs typeface="+mn-lt"/>
              </a:rPr>
              <a:t>Assumptions about data</a:t>
            </a:r>
            <a:endParaRPr lang="en-US" sz="1000" dirty="0"/>
          </a:p>
          <a:p>
            <a:pPr marL="285750" indent="-285750">
              <a:lnSpc>
                <a:spcPct val="100000"/>
              </a:lnSpc>
              <a:spcBef>
                <a:spcPct val="0"/>
              </a:spcBef>
              <a:buFont typeface="Arial,Sans-Serif" panose="020B0604020202020204" pitchFamily="34" charset="0"/>
            </a:pPr>
            <a:r>
              <a:rPr lang="en-US" sz="1000" dirty="0">
                <a:ea typeface="+mn-lt"/>
                <a:cs typeface="+mn-lt"/>
              </a:rPr>
              <a:t>Exploratory Analysis &amp; Insights</a:t>
            </a:r>
          </a:p>
          <a:p>
            <a:pPr marL="742950" lvl="1" indent="-285750">
              <a:lnSpc>
                <a:spcPct val="100000"/>
              </a:lnSpc>
              <a:spcBef>
                <a:spcPct val="0"/>
              </a:spcBef>
              <a:buFont typeface="Arial,Sans-Serif" panose="020B0604020202020204" pitchFamily="34" charset="0"/>
            </a:pPr>
            <a:r>
              <a:rPr lang="en-US" sz="1000" dirty="0">
                <a:ea typeface="+mn-lt"/>
                <a:cs typeface="+mn-lt"/>
              </a:rPr>
              <a:t>Univariate, Bivariate, and multivariate analysis using data visualization</a:t>
            </a:r>
          </a:p>
          <a:p>
            <a:pPr marL="742950" lvl="1" indent="-285750">
              <a:lnSpc>
                <a:spcPct val="100000"/>
              </a:lnSpc>
              <a:spcBef>
                <a:spcPct val="0"/>
              </a:spcBef>
              <a:buFont typeface="Arial,Sans-Serif" panose="020B0604020202020204" pitchFamily="34" charset="0"/>
            </a:pPr>
            <a:r>
              <a:rPr lang="en-US" sz="1000" dirty="0">
                <a:ea typeface="+mn-lt"/>
                <a:cs typeface="+mn-lt"/>
              </a:rPr>
              <a:t>Weekly, Monthly, Quarterly, Yearly Trends in Sales</a:t>
            </a:r>
          </a:p>
          <a:p>
            <a:pPr marL="742950" lvl="1" indent="-285750">
              <a:lnSpc>
                <a:spcPct val="100000"/>
              </a:lnSpc>
              <a:spcBef>
                <a:spcPct val="0"/>
              </a:spcBef>
              <a:buFont typeface="Arial,Sans-Serif" panose="020B0604020202020204" pitchFamily="34" charset="0"/>
            </a:pPr>
            <a:r>
              <a:rPr lang="en-US" sz="1000" dirty="0">
                <a:ea typeface="+mn-lt"/>
                <a:cs typeface="+mn-lt"/>
              </a:rPr>
              <a:t>Sales Across different Categories of different features in the given data</a:t>
            </a:r>
          </a:p>
          <a:p>
            <a:pPr marL="742950" lvl="1" indent="-285750">
              <a:lnSpc>
                <a:spcPct val="100000"/>
              </a:lnSpc>
              <a:spcBef>
                <a:spcPct val="0"/>
              </a:spcBef>
              <a:buFont typeface="Arial,Sans-Serif" panose="020B0604020202020204" pitchFamily="34" charset="0"/>
            </a:pPr>
            <a:r>
              <a:rPr lang="en-US" sz="1000" dirty="0">
                <a:ea typeface="+mn-lt"/>
                <a:cs typeface="+mn-lt"/>
              </a:rPr>
              <a:t>Summarize the inferences from the above analysis</a:t>
            </a:r>
          </a:p>
          <a:p>
            <a:pPr marL="285750" lvl="1" indent="-285750">
              <a:lnSpc>
                <a:spcPct val="100000"/>
              </a:lnSpc>
              <a:spcBef>
                <a:spcPts val="0"/>
              </a:spcBef>
              <a:buFont typeface="Arial,Sans-Serif" panose="020B0604020202020204" pitchFamily="34" charset="0"/>
            </a:pPr>
            <a:r>
              <a:rPr lang="en-US" sz="1000" dirty="0">
                <a:ea typeface="+mn-lt"/>
                <a:cs typeface="+mn-lt"/>
              </a:rPr>
              <a:t>Customer Segmentation using RFM analysis </a:t>
            </a:r>
          </a:p>
          <a:p>
            <a:pPr marL="742950" lvl="2">
              <a:lnSpc>
                <a:spcPct val="100000"/>
              </a:lnSpc>
              <a:spcBef>
                <a:spcPts val="0"/>
              </a:spcBef>
              <a:buFont typeface="Arial,Sans-Serif" panose="020B0604020202020204" pitchFamily="34" charset="0"/>
            </a:pPr>
            <a:r>
              <a:rPr lang="en-US" sz="1000" dirty="0">
                <a:ea typeface="+mn-lt"/>
                <a:cs typeface="+mn-lt"/>
              </a:rPr>
              <a:t>What is RFM and which tool used </a:t>
            </a:r>
          </a:p>
          <a:p>
            <a:pPr marL="742950" lvl="2">
              <a:lnSpc>
                <a:spcPct val="100000"/>
              </a:lnSpc>
              <a:spcBef>
                <a:spcPts val="0"/>
              </a:spcBef>
              <a:buFont typeface="Arial,Sans-Serif" panose="020B0604020202020204" pitchFamily="34" charset="0"/>
            </a:pPr>
            <a:r>
              <a:rPr lang="en-US" sz="1000" dirty="0">
                <a:ea typeface="+mn-lt"/>
                <a:cs typeface="+mn-lt"/>
              </a:rPr>
              <a:t>What all parameters used and assumptions made</a:t>
            </a:r>
          </a:p>
          <a:p>
            <a:pPr marL="742950" lvl="2">
              <a:lnSpc>
                <a:spcPct val="100000"/>
              </a:lnSpc>
              <a:spcBef>
                <a:spcPts val="0"/>
              </a:spcBef>
              <a:buFont typeface="Arial,Sans-Serif" panose="020B0604020202020204" pitchFamily="34" charset="0"/>
            </a:pPr>
            <a:r>
              <a:rPr lang="en-US" sz="1000" dirty="0">
                <a:ea typeface="+mn-lt"/>
                <a:cs typeface="+mn-lt"/>
              </a:rPr>
              <a:t>Output table head </a:t>
            </a:r>
          </a:p>
          <a:p>
            <a:pPr marL="742950" lvl="2">
              <a:lnSpc>
                <a:spcPct val="100000"/>
              </a:lnSpc>
              <a:spcBef>
                <a:spcPts val="0"/>
              </a:spcBef>
              <a:buFont typeface="Arial,Sans-Serif" panose="020B0604020202020204" pitchFamily="34" charset="0"/>
            </a:pPr>
            <a:r>
              <a:rPr lang="en-US" sz="1000" dirty="0">
                <a:ea typeface="+mn-lt"/>
                <a:cs typeface="+mn-lt"/>
              </a:rPr>
              <a:t>Workflow image to be put when KNIME used</a:t>
            </a:r>
          </a:p>
          <a:p>
            <a:pPr marL="285750" lvl="1" indent="-285750">
              <a:lnSpc>
                <a:spcPct val="100000"/>
              </a:lnSpc>
              <a:spcBef>
                <a:spcPts val="0"/>
              </a:spcBef>
              <a:buFont typeface="Arial,Sans-Serif" panose="020B0604020202020204" pitchFamily="34" charset="0"/>
            </a:pPr>
            <a:r>
              <a:rPr lang="en-US" sz="1000" dirty="0">
                <a:ea typeface="+mn-lt"/>
                <a:cs typeface="+mn-lt"/>
              </a:rPr>
              <a:t>Inferences from RFM Analysis and identified segments</a:t>
            </a:r>
            <a:endParaRPr lang="en-US" sz="1000" dirty="0"/>
          </a:p>
          <a:p>
            <a:pPr lvl="1">
              <a:lnSpc>
                <a:spcPct val="100000"/>
              </a:lnSpc>
            </a:pPr>
            <a:r>
              <a:rPr lang="en-US" sz="1000" dirty="0">
                <a:ea typeface="+mn-lt"/>
                <a:cs typeface="+mn-lt"/>
              </a:rPr>
              <a:t>Who are your best customers? </a:t>
            </a:r>
          </a:p>
          <a:p>
            <a:pPr lvl="1">
              <a:lnSpc>
                <a:spcPct val="100000"/>
              </a:lnSpc>
            </a:pPr>
            <a:r>
              <a:rPr lang="en-US" sz="1000" dirty="0">
                <a:ea typeface="+mn-lt"/>
                <a:cs typeface="+mn-lt"/>
              </a:rPr>
              <a:t>Which customers are on the verge of churning? </a:t>
            </a:r>
            <a:endParaRPr lang="en-US" sz="1000" dirty="0"/>
          </a:p>
          <a:p>
            <a:pPr lvl="1">
              <a:lnSpc>
                <a:spcPct val="100000"/>
              </a:lnSpc>
            </a:pPr>
            <a:r>
              <a:rPr lang="en-US" sz="1000" dirty="0">
                <a:ea typeface="+mn-lt"/>
                <a:cs typeface="+mn-lt"/>
              </a:rPr>
              <a:t>Who are your lost customers? </a:t>
            </a:r>
            <a:endParaRPr lang="en-US" sz="1000" dirty="0"/>
          </a:p>
          <a:p>
            <a:pPr lvl="1">
              <a:lnSpc>
                <a:spcPct val="100000"/>
              </a:lnSpc>
            </a:pPr>
            <a:r>
              <a:rPr lang="en-US" sz="1000" dirty="0">
                <a:ea typeface="+mn-lt"/>
                <a:cs typeface="+mn-lt"/>
              </a:rPr>
              <a:t>Who are your loyal customers? </a:t>
            </a:r>
            <a:endParaRPr lang="en-US" sz="1000" dirty="0"/>
          </a:p>
          <a:p>
            <a:pPr marL="742950" lvl="2">
              <a:lnSpc>
                <a:spcPct val="100000"/>
              </a:lnSpc>
              <a:spcBef>
                <a:spcPts val="0"/>
              </a:spcBef>
              <a:buFont typeface="Arial,Sans-Serif" panose="020B0604020202020204" pitchFamily="34" charset="0"/>
            </a:pPr>
            <a:endParaRPr lang="en-US" sz="1000" dirty="0"/>
          </a:p>
          <a:p>
            <a:pPr marL="742950" lvl="2">
              <a:lnSpc>
                <a:spcPct val="100000"/>
              </a:lnSpc>
              <a:spcBef>
                <a:spcPts val="0"/>
              </a:spcBef>
              <a:buFont typeface="Arial,Sans-Serif" panose="020B0604020202020204" pitchFamily="34" charset="0"/>
            </a:pPr>
            <a:endParaRPr lang="en-US" sz="1000" dirty="0"/>
          </a:p>
          <a:p>
            <a:pPr marL="285750" lvl="1" indent="-285750">
              <a:lnSpc>
                <a:spcPct val="100000"/>
              </a:lnSpc>
              <a:spcBef>
                <a:spcPts val="0"/>
              </a:spcBef>
              <a:buFont typeface="Arial,Sans-Serif" panose="020B0604020202020204" pitchFamily="34" charset="0"/>
            </a:pPr>
            <a:endParaRPr lang="en-US" sz="1000" dirty="0"/>
          </a:p>
          <a:p>
            <a:pPr>
              <a:lnSpc>
                <a:spcPct val="100000"/>
              </a:lnSpc>
            </a:pPr>
            <a:endParaRPr lang="en-US" sz="700"/>
          </a:p>
          <a:p>
            <a:pPr>
              <a:lnSpc>
                <a:spcPct val="100000"/>
              </a:lnSpc>
            </a:pPr>
            <a:endParaRPr lang="en-US" sz="700"/>
          </a:p>
        </p:txBody>
      </p:sp>
    </p:spTree>
    <p:extLst>
      <p:ext uri="{BB962C8B-B14F-4D97-AF65-F5344CB8AC3E}">
        <p14:creationId xmlns:p14="http://schemas.microsoft.com/office/powerpoint/2010/main" xmlns="" val="735886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xmlns="" id="{2D6FBB9D-1CAA-4D05-AB33-BABDFE17B8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Rectangle 29">
            <a:extLst>
              <a:ext uri="{FF2B5EF4-FFF2-40B4-BE49-F238E27FC236}">
                <a16:creationId xmlns:a16="http://schemas.microsoft.com/office/drawing/2014/main" xmlns="" id="{04727B71-B4B6-4823-80A1-68C40B4751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xmlns="" id="{79A6DB05-9FB5-4B07-8675-74C23D4FD8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33">
            <a:extLst>
              <a:ext uri="{FF2B5EF4-FFF2-40B4-BE49-F238E27FC236}">
                <a16:creationId xmlns:a16="http://schemas.microsoft.com/office/drawing/2014/main" xmlns="" id="{2550BE34-C2B8-49B8-8519-67A8CAD51A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xmlns="" id="{A7457DD9-5A45-400A-AB4B-4B4EDECA25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8749D679-B2FA-F079-3504-C9A00EC53D0B}"/>
              </a:ext>
            </a:extLst>
          </p:cNvPr>
          <p:cNvSpPr>
            <a:spLocks noGrp="1"/>
          </p:cNvSpPr>
          <p:nvPr>
            <p:ph type="title"/>
          </p:nvPr>
        </p:nvSpPr>
        <p:spPr>
          <a:xfrm>
            <a:off x="1046746" y="586822"/>
            <a:ext cx="3537285" cy="1645920"/>
          </a:xfrm>
        </p:spPr>
        <p:txBody>
          <a:bodyPr vert="horz" lIns="91440" tIns="45720" rIns="91440" bIns="45720" rtlCol="0" anchor="ctr">
            <a:normAutofit/>
          </a:bodyPr>
          <a:lstStyle/>
          <a:p>
            <a:pPr algn="ctr"/>
            <a:r>
              <a:rPr lang="en-US" sz="3200" b="1" u="sng" dirty="0"/>
              <a:t>Pivot Table</a:t>
            </a:r>
          </a:p>
        </p:txBody>
      </p:sp>
      <p:sp>
        <p:nvSpPr>
          <p:cNvPr id="38" name="Rectangle 37">
            <a:extLst>
              <a:ext uri="{FF2B5EF4-FFF2-40B4-BE49-F238E27FC236}">
                <a16:creationId xmlns:a16="http://schemas.microsoft.com/office/drawing/2014/main" xmlns="" id="{441CF7D6-A660-431A-B0BB-140A0D5556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xmlns="" id="{0570A85B-3810-4F95-97B0-CBF4CCDB3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xmlns="" id="{0EF04D8B-35B2-574D-8A37-30483C5889EA}"/>
              </a:ext>
            </a:extLst>
          </p:cNvPr>
          <p:cNvSpPr txBox="1"/>
          <p:nvPr/>
        </p:nvSpPr>
        <p:spPr>
          <a:xfrm>
            <a:off x="5120639" y="457199"/>
            <a:ext cx="6531429" cy="193330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a:bodyPr>
          <a:lstStyle/>
          <a:p>
            <a:pPr marL="285750" indent="-228600">
              <a:lnSpc>
                <a:spcPct val="110000"/>
              </a:lnSpc>
              <a:spcAft>
                <a:spcPts val="600"/>
              </a:spcAft>
              <a:buFont typeface="Arial" panose="020B0604020202020204" pitchFamily="34" charset="0"/>
              <a:buChar char="•"/>
            </a:pPr>
            <a:r>
              <a:rPr lang="en-US" dirty="0" smtClean="0"/>
              <a:t>A significant percentage of individuals engage in transactions related to classic car parts, reflecting a notable preference</a:t>
            </a:r>
            <a:r>
              <a:rPr lang="en-US" dirty="0" smtClean="0"/>
              <a:t>.</a:t>
            </a:r>
          </a:p>
          <a:p>
            <a:pPr marL="285750" indent="-228600">
              <a:lnSpc>
                <a:spcPct val="110000"/>
              </a:lnSpc>
              <a:spcAft>
                <a:spcPts val="600"/>
              </a:spcAft>
              <a:buFont typeface="Arial" panose="020B0604020202020204" pitchFamily="34" charset="0"/>
              <a:buChar char="•"/>
            </a:pPr>
            <a:r>
              <a:rPr lang="en-US" dirty="0" smtClean="0"/>
              <a:t>The 'Parts of Motorcycles' category stands out as the most disputed product category</a:t>
            </a:r>
            <a:r>
              <a:rPr lang="en-US" dirty="0" smtClean="0"/>
              <a:t>.</a:t>
            </a:r>
          </a:p>
          <a:p>
            <a:pPr marL="285750" indent="-228600">
              <a:lnSpc>
                <a:spcPct val="110000"/>
              </a:lnSpc>
              <a:spcAft>
                <a:spcPts val="600"/>
              </a:spcAft>
              <a:buFont typeface="Arial" panose="020B0604020202020204" pitchFamily="34" charset="0"/>
              <a:buChar char="•"/>
            </a:pPr>
            <a:r>
              <a:rPr lang="en-US" dirty="0" smtClean="0"/>
              <a:t>Train parts witness the least engagement among individuals.</a:t>
            </a:r>
            <a:endParaRPr lang="en-US" dirty="0"/>
          </a:p>
        </p:txBody>
      </p:sp>
      <p:pic>
        <p:nvPicPr>
          <p:cNvPr id="8" name="Picture 8" descr="Table, calendar&#10;&#10;Description automatically generated">
            <a:extLst>
              <a:ext uri="{FF2B5EF4-FFF2-40B4-BE49-F238E27FC236}">
                <a16:creationId xmlns:a16="http://schemas.microsoft.com/office/drawing/2014/main" xmlns="" id="{1704C3F0-841A-22FB-44BA-14404801D13C}"/>
              </a:ext>
            </a:extLst>
          </p:cNvPr>
          <p:cNvPicPr>
            <a:picLocks noGrp="1" noChangeAspect="1"/>
          </p:cNvPicPr>
          <p:nvPr>
            <p:ph sz="half" idx="2"/>
          </p:nvPr>
        </p:nvPicPr>
        <p:blipFill>
          <a:blip r:embed="rId2" cstate="print"/>
          <a:stretch>
            <a:fillRect/>
          </a:stretch>
        </p:blipFill>
        <p:spPr>
          <a:xfrm>
            <a:off x="548640" y="2734056"/>
            <a:ext cx="11181806" cy="3784310"/>
          </a:xfrm>
          <a:prstGeom prst="rect">
            <a:avLst/>
          </a:prstGeom>
        </p:spPr>
      </p:pic>
    </p:spTree>
    <p:extLst>
      <p:ext uri="{BB962C8B-B14F-4D97-AF65-F5344CB8AC3E}">
        <p14:creationId xmlns:p14="http://schemas.microsoft.com/office/powerpoint/2010/main" xmlns="" val="2234933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6">
            <a:extLst>
              <a:ext uri="{FF2B5EF4-FFF2-40B4-BE49-F238E27FC236}">
                <a16:creationId xmlns:a16="http://schemas.microsoft.com/office/drawing/2014/main" xmlns="" id="{8D06CE56-3881-4ADA-8CEF-D18B02C24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8">
            <a:extLst>
              <a:ext uri="{FF2B5EF4-FFF2-40B4-BE49-F238E27FC236}">
                <a16:creationId xmlns:a16="http://schemas.microsoft.com/office/drawing/2014/main" xmlns="" id="{79F3C543-62EC-4433-9C93-A2CD8764E9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30">
            <a:extLst>
              <a:ext uri="{FF2B5EF4-FFF2-40B4-BE49-F238E27FC236}">
                <a16:creationId xmlns:a16="http://schemas.microsoft.com/office/drawing/2014/main" xmlns="" id="{C1A1C5D3-C053-4EE9-BE1A-419B6E27CC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32">
            <a:extLst>
              <a:ext uri="{FF2B5EF4-FFF2-40B4-BE49-F238E27FC236}">
                <a16:creationId xmlns:a16="http://schemas.microsoft.com/office/drawing/2014/main" xmlns="" id="{A3473CF9-37EB-43E7-89EF-D2D1C53D1D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67581FB7-3C1D-2508-6ED3-28436D18E069}"/>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b="1" u="sng" dirty="0"/>
              <a:t>Sales &amp; Customer names</a:t>
            </a:r>
          </a:p>
        </p:txBody>
      </p:sp>
      <p:pic>
        <p:nvPicPr>
          <p:cNvPr id="5" name="Picture 5" descr="Chart, bar chart&#10;&#10;Description automatically generated">
            <a:extLst>
              <a:ext uri="{FF2B5EF4-FFF2-40B4-BE49-F238E27FC236}">
                <a16:creationId xmlns:a16="http://schemas.microsoft.com/office/drawing/2014/main" xmlns="" id="{FD921B1C-39B4-638F-31C9-563F57F4B7F1}"/>
              </a:ext>
            </a:extLst>
          </p:cNvPr>
          <p:cNvPicPr>
            <a:picLocks noGrp="1" noChangeAspect="1"/>
          </p:cNvPicPr>
          <p:nvPr>
            <p:ph sz="half" idx="1"/>
          </p:nvPr>
        </p:nvPicPr>
        <p:blipFill>
          <a:blip r:embed="rId2" cstate="print"/>
          <a:stretch>
            <a:fillRect/>
          </a:stretch>
        </p:blipFill>
        <p:spPr>
          <a:xfrm>
            <a:off x="326571" y="1632858"/>
            <a:ext cx="11495315" cy="4937760"/>
          </a:xfrm>
          <a:prstGeom prst="rect">
            <a:avLst/>
          </a:prstGeom>
        </p:spPr>
      </p:pic>
    </p:spTree>
    <p:extLst>
      <p:ext uri="{BB962C8B-B14F-4D97-AF65-F5344CB8AC3E}">
        <p14:creationId xmlns:p14="http://schemas.microsoft.com/office/powerpoint/2010/main" xmlns="" val="2776609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xmlns="" id="{2D6FBB9D-1CAA-4D05-AB33-BABDFE17B8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xmlns="" id="{04727B71-B4B6-4823-80A1-68C40B4751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xmlns="" id="{79A6DB05-9FB5-4B07-8675-74C23D4FD8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32">
            <a:extLst>
              <a:ext uri="{FF2B5EF4-FFF2-40B4-BE49-F238E27FC236}">
                <a16:creationId xmlns:a16="http://schemas.microsoft.com/office/drawing/2014/main" xmlns="" id="{2550BE34-C2B8-49B8-8519-67A8CAD51A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xmlns="" id="{A7457DD9-5A45-400A-AB4B-4B4EDECA25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D3AD4E79-B414-CD5C-EC06-A0885239BB19}"/>
              </a:ext>
            </a:extLst>
          </p:cNvPr>
          <p:cNvSpPr>
            <a:spLocks noGrp="1"/>
          </p:cNvSpPr>
          <p:nvPr>
            <p:ph type="title"/>
          </p:nvPr>
        </p:nvSpPr>
        <p:spPr>
          <a:xfrm>
            <a:off x="1046746" y="586822"/>
            <a:ext cx="3537285" cy="1645920"/>
          </a:xfrm>
        </p:spPr>
        <p:txBody>
          <a:bodyPr vert="horz" lIns="91440" tIns="45720" rIns="91440" bIns="45720" rtlCol="0" anchor="ctr">
            <a:normAutofit/>
          </a:bodyPr>
          <a:lstStyle/>
          <a:p>
            <a:pPr algn="ctr"/>
            <a:r>
              <a:rPr lang="en-US" sz="3200" b="1" u="sng" dirty="0"/>
              <a:t>Sales &amp; Deal Size</a:t>
            </a:r>
          </a:p>
        </p:txBody>
      </p:sp>
      <p:sp>
        <p:nvSpPr>
          <p:cNvPr id="37" name="Rectangle 36">
            <a:extLst>
              <a:ext uri="{FF2B5EF4-FFF2-40B4-BE49-F238E27FC236}">
                <a16:creationId xmlns:a16="http://schemas.microsoft.com/office/drawing/2014/main" xmlns="" id="{441CF7D6-A660-431A-B0BB-140A0D5556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xmlns="" id="{0570A85B-3810-4F95-97B0-CBF4CCDB3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xmlns="" id="{01F11FF9-365A-4B47-0D2C-35D19523EA26}"/>
              </a:ext>
            </a:extLst>
          </p:cNvPr>
          <p:cNvSpPr>
            <a:spLocks noGrp="1"/>
          </p:cNvSpPr>
          <p:nvPr>
            <p:ph sz="half" idx="2"/>
          </p:nvPr>
        </p:nvSpPr>
        <p:spPr>
          <a:xfrm>
            <a:off x="5351164" y="586822"/>
            <a:ext cx="6002636" cy="1645920"/>
          </a:xfrm>
        </p:spPr>
        <p:txBody>
          <a:bodyPr vert="horz" lIns="91440" tIns="45720" rIns="91440" bIns="45720" rtlCol="0" anchor="ctr">
            <a:normAutofit fontScale="92500" lnSpcReduction="20000"/>
          </a:bodyPr>
          <a:lstStyle/>
          <a:p>
            <a:pPr>
              <a:lnSpc>
                <a:spcPct val="100000"/>
              </a:lnSpc>
            </a:pPr>
            <a:r>
              <a:rPr lang="en-US" sz="1400" dirty="0" smtClean="0"/>
              <a:t>Classic cars lead in terms of the highest sales</a:t>
            </a:r>
            <a:r>
              <a:rPr lang="en-US" sz="1400" dirty="0" smtClean="0"/>
              <a:t>.</a:t>
            </a:r>
          </a:p>
          <a:p>
            <a:pPr>
              <a:lnSpc>
                <a:spcPct val="100000"/>
              </a:lnSpc>
            </a:pPr>
            <a:r>
              <a:rPr lang="en-US" sz="1400" dirty="0" smtClean="0"/>
              <a:t>Trains record the lowest sales</a:t>
            </a:r>
            <a:r>
              <a:rPr lang="en-US" sz="1400" dirty="0" smtClean="0"/>
              <a:t>.</a:t>
            </a:r>
          </a:p>
          <a:p>
            <a:pPr>
              <a:lnSpc>
                <a:spcPct val="100000"/>
              </a:lnSpc>
            </a:pPr>
            <a:r>
              <a:rPr lang="en-US" sz="1400" dirty="0" smtClean="0"/>
              <a:t>Medium deal size prevails as the most common</a:t>
            </a:r>
            <a:r>
              <a:rPr lang="en-US" sz="1400" dirty="0" smtClean="0"/>
              <a:t>.</a:t>
            </a:r>
          </a:p>
          <a:p>
            <a:pPr>
              <a:lnSpc>
                <a:spcPct val="100000"/>
              </a:lnSpc>
            </a:pPr>
            <a:r>
              <a:rPr lang="en-US" sz="1400" dirty="0" smtClean="0"/>
              <a:t>Large deal size emerges as the least common</a:t>
            </a:r>
            <a:r>
              <a:rPr lang="en-US" sz="1400" dirty="0" smtClean="0"/>
              <a:t>.</a:t>
            </a:r>
          </a:p>
          <a:p>
            <a:pPr>
              <a:lnSpc>
                <a:spcPct val="100000"/>
              </a:lnSpc>
            </a:pPr>
            <a:r>
              <a:rPr lang="en-US" sz="1400" dirty="0" smtClean="0"/>
              <a:t>Sales of 'Truck and Buses' and 'Motorcycle' products are approximately equal.</a:t>
            </a:r>
            <a:endParaRPr lang="en-US" sz="1300" dirty="0"/>
          </a:p>
        </p:txBody>
      </p:sp>
      <p:pic>
        <p:nvPicPr>
          <p:cNvPr id="5" name="Picture 5" descr="Chart&#10;&#10;Description automatically generated">
            <a:extLst>
              <a:ext uri="{FF2B5EF4-FFF2-40B4-BE49-F238E27FC236}">
                <a16:creationId xmlns:a16="http://schemas.microsoft.com/office/drawing/2014/main" xmlns="" id="{6D1F7BB2-9254-363F-5289-B82B8054382F}"/>
              </a:ext>
            </a:extLst>
          </p:cNvPr>
          <p:cNvPicPr>
            <a:picLocks noGrp="1" noChangeAspect="1"/>
          </p:cNvPicPr>
          <p:nvPr>
            <p:ph sz="half" idx="1"/>
          </p:nvPr>
        </p:nvPicPr>
        <p:blipFill>
          <a:blip r:embed="rId2" cstate="print"/>
          <a:stretch>
            <a:fillRect/>
          </a:stretch>
        </p:blipFill>
        <p:spPr>
          <a:xfrm>
            <a:off x="287383" y="2638697"/>
            <a:ext cx="11665131" cy="4049486"/>
          </a:xfrm>
          <a:prstGeom prst="rect">
            <a:avLst/>
          </a:prstGeom>
        </p:spPr>
      </p:pic>
    </p:spTree>
    <p:extLst>
      <p:ext uri="{BB962C8B-B14F-4D97-AF65-F5344CB8AC3E}">
        <p14:creationId xmlns:p14="http://schemas.microsoft.com/office/powerpoint/2010/main" xmlns="" val="2016898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4">
            <a:extLst>
              <a:ext uri="{FF2B5EF4-FFF2-40B4-BE49-F238E27FC236}">
                <a16:creationId xmlns:a16="http://schemas.microsoft.com/office/drawing/2014/main" xmlns="" id="{2D6FBB9D-1CAA-4D05-AB33-BABDFE17B8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Rectangle 26">
            <a:extLst>
              <a:ext uri="{FF2B5EF4-FFF2-40B4-BE49-F238E27FC236}">
                <a16:creationId xmlns:a16="http://schemas.microsoft.com/office/drawing/2014/main" xmlns="" id="{04727B71-B4B6-4823-80A1-68C40B4751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28">
            <a:extLst>
              <a:ext uri="{FF2B5EF4-FFF2-40B4-BE49-F238E27FC236}">
                <a16:creationId xmlns:a16="http://schemas.microsoft.com/office/drawing/2014/main" xmlns="" id="{79A6DB05-9FB5-4B07-8675-74C23D4FD8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2" name="Rectangle 30">
            <a:extLst>
              <a:ext uri="{FF2B5EF4-FFF2-40B4-BE49-F238E27FC236}">
                <a16:creationId xmlns:a16="http://schemas.microsoft.com/office/drawing/2014/main" xmlns="" id="{2550BE34-C2B8-49B8-8519-67A8CAD51A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32">
            <a:extLst>
              <a:ext uri="{FF2B5EF4-FFF2-40B4-BE49-F238E27FC236}">
                <a16:creationId xmlns:a16="http://schemas.microsoft.com/office/drawing/2014/main" xmlns="" id="{A7457DD9-5A45-400A-AB4B-4B4EDECA25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FE7F6172-777E-50EE-9B07-14D5A30D4251}"/>
              </a:ext>
            </a:extLst>
          </p:cNvPr>
          <p:cNvSpPr>
            <a:spLocks noGrp="1"/>
          </p:cNvSpPr>
          <p:nvPr>
            <p:ph type="title"/>
          </p:nvPr>
        </p:nvSpPr>
        <p:spPr>
          <a:xfrm>
            <a:off x="1046746" y="586822"/>
            <a:ext cx="3537285" cy="1645920"/>
          </a:xfrm>
        </p:spPr>
        <p:txBody>
          <a:bodyPr vert="horz" lIns="91440" tIns="45720" rIns="91440" bIns="45720" rtlCol="0" anchor="ctr">
            <a:normAutofit/>
          </a:bodyPr>
          <a:lstStyle/>
          <a:p>
            <a:pPr algn="ctr"/>
            <a:r>
              <a:rPr lang="en-US" sz="3200" b="1" u="sng" dirty="0"/>
              <a:t>Country, Product line, Sales</a:t>
            </a:r>
          </a:p>
        </p:txBody>
      </p:sp>
      <p:sp>
        <p:nvSpPr>
          <p:cNvPr id="44" name="Rectangle 34">
            <a:extLst>
              <a:ext uri="{FF2B5EF4-FFF2-40B4-BE49-F238E27FC236}">
                <a16:creationId xmlns:a16="http://schemas.microsoft.com/office/drawing/2014/main" xmlns="" id="{441CF7D6-A660-431A-B0BB-140A0D5556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5" name="Rectangle 36">
            <a:extLst>
              <a:ext uri="{FF2B5EF4-FFF2-40B4-BE49-F238E27FC236}">
                <a16:creationId xmlns:a16="http://schemas.microsoft.com/office/drawing/2014/main" xmlns="" id="{0570A85B-3810-4F95-97B0-CBF4CCDB3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xmlns="" id="{65519C84-9BFF-47B9-0D59-22AF02006FE7}"/>
              </a:ext>
            </a:extLst>
          </p:cNvPr>
          <p:cNvSpPr txBox="1"/>
          <p:nvPr/>
        </p:nvSpPr>
        <p:spPr>
          <a:xfrm>
            <a:off x="5120640" y="496389"/>
            <a:ext cx="6492240" cy="178961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gn="just">
              <a:lnSpc>
                <a:spcPct val="110000"/>
              </a:lnSpc>
              <a:spcAft>
                <a:spcPts val="600"/>
              </a:spcAft>
              <a:buFont typeface="Arial" panose="020B0604020202020204" pitchFamily="34" charset="0"/>
              <a:buChar char="•"/>
            </a:pPr>
            <a:r>
              <a:rPr lang="en-US" dirty="0" smtClean="0"/>
              <a:t>USA leads with the highest sales</a:t>
            </a:r>
            <a:r>
              <a:rPr lang="en-US" dirty="0" smtClean="0"/>
              <a:t>.</a:t>
            </a:r>
          </a:p>
          <a:p>
            <a:pPr indent="-228600" algn="just">
              <a:lnSpc>
                <a:spcPct val="110000"/>
              </a:lnSpc>
              <a:spcAft>
                <a:spcPts val="600"/>
              </a:spcAft>
              <a:buFont typeface="Arial" panose="020B0604020202020204" pitchFamily="34" charset="0"/>
              <a:buChar char="•"/>
            </a:pPr>
            <a:r>
              <a:rPr lang="en-US" dirty="0" smtClean="0"/>
              <a:t>Ireland reports the lowest sales</a:t>
            </a:r>
            <a:r>
              <a:rPr lang="en-US" dirty="0" smtClean="0"/>
              <a:t>.</a:t>
            </a:r>
          </a:p>
          <a:p>
            <a:pPr indent="-228600" algn="just">
              <a:lnSpc>
                <a:spcPct val="110000"/>
              </a:lnSpc>
              <a:spcAft>
                <a:spcPts val="600"/>
              </a:spcAft>
              <a:buFont typeface="Arial" panose="020B0604020202020204" pitchFamily="34" charset="0"/>
              <a:buChar char="•"/>
            </a:pPr>
            <a:r>
              <a:rPr lang="en-US" dirty="0" smtClean="0"/>
              <a:t>Switzerland exclusively engages in transactions related </a:t>
            </a:r>
            <a:r>
              <a:rPr lang="en-US" dirty="0" smtClean="0"/>
              <a:t>   to </a:t>
            </a:r>
            <a:r>
              <a:rPr lang="en-US" dirty="0" smtClean="0"/>
              <a:t>classic car parts.</a:t>
            </a:r>
            <a:endParaRPr lang="en-US" dirty="0"/>
          </a:p>
        </p:txBody>
      </p:sp>
      <p:pic>
        <p:nvPicPr>
          <p:cNvPr id="5" name="Picture 5" descr="Chart, bar chart&#10;&#10;Description automatically generated">
            <a:extLst>
              <a:ext uri="{FF2B5EF4-FFF2-40B4-BE49-F238E27FC236}">
                <a16:creationId xmlns:a16="http://schemas.microsoft.com/office/drawing/2014/main" xmlns="" id="{0CAAE324-6EA2-71A3-82B5-EDC51B44A0AE}"/>
              </a:ext>
            </a:extLst>
          </p:cNvPr>
          <p:cNvPicPr>
            <a:picLocks noGrp="1" noChangeAspect="1"/>
          </p:cNvPicPr>
          <p:nvPr>
            <p:ph sz="half" idx="2"/>
          </p:nvPr>
        </p:nvPicPr>
        <p:blipFill>
          <a:blip r:embed="rId2" cstate="print"/>
          <a:stretch>
            <a:fillRect/>
          </a:stretch>
        </p:blipFill>
        <p:spPr>
          <a:xfrm>
            <a:off x="470263" y="2599510"/>
            <a:ext cx="11267328" cy="3905958"/>
          </a:xfrm>
          <a:prstGeom prst="rect">
            <a:avLst/>
          </a:prstGeom>
        </p:spPr>
      </p:pic>
    </p:spTree>
    <p:extLst>
      <p:ext uri="{BB962C8B-B14F-4D97-AF65-F5344CB8AC3E}">
        <p14:creationId xmlns:p14="http://schemas.microsoft.com/office/powerpoint/2010/main" xmlns="" val="2537430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BD9C6B-6FD1-273F-EA3C-4DB298E8A22C}"/>
              </a:ext>
            </a:extLst>
          </p:cNvPr>
          <p:cNvSpPr>
            <a:spLocks noGrp="1"/>
          </p:cNvSpPr>
          <p:nvPr>
            <p:ph type="title"/>
          </p:nvPr>
        </p:nvSpPr>
        <p:spPr>
          <a:xfrm>
            <a:off x="1115568" y="548640"/>
            <a:ext cx="9966845" cy="1165199"/>
          </a:xfrm>
        </p:spPr>
        <p:txBody>
          <a:bodyPr/>
          <a:lstStyle/>
          <a:p>
            <a:pPr algn="ctr"/>
            <a:r>
              <a:rPr lang="en-US" b="1" u="sng" dirty="0"/>
              <a:t>Status, Sales and Deal Size</a:t>
            </a:r>
          </a:p>
        </p:txBody>
      </p:sp>
      <p:pic>
        <p:nvPicPr>
          <p:cNvPr id="5" name="Picture 5" descr="Table&#10;&#10;Description automatically generated">
            <a:extLst>
              <a:ext uri="{FF2B5EF4-FFF2-40B4-BE49-F238E27FC236}">
                <a16:creationId xmlns:a16="http://schemas.microsoft.com/office/drawing/2014/main" xmlns="" id="{05BBF7A8-E04B-13E6-9632-F3B9F07D420F}"/>
              </a:ext>
            </a:extLst>
          </p:cNvPr>
          <p:cNvPicPr>
            <a:picLocks noGrp="1" noChangeAspect="1"/>
          </p:cNvPicPr>
          <p:nvPr>
            <p:ph sz="half" idx="1"/>
          </p:nvPr>
        </p:nvPicPr>
        <p:blipFill>
          <a:blip r:embed="rId2" cstate="print"/>
          <a:stretch>
            <a:fillRect/>
          </a:stretch>
        </p:blipFill>
        <p:spPr>
          <a:xfrm>
            <a:off x="653144" y="2082249"/>
            <a:ext cx="11064240" cy="2359121"/>
          </a:xfrm>
        </p:spPr>
      </p:pic>
      <p:sp>
        <p:nvSpPr>
          <p:cNvPr id="4" name="Content Placeholder 3">
            <a:extLst>
              <a:ext uri="{FF2B5EF4-FFF2-40B4-BE49-F238E27FC236}">
                <a16:creationId xmlns:a16="http://schemas.microsoft.com/office/drawing/2014/main" xmlns="" id="{E92E6F96-11D6-B0FF-BAC0-9F207087315F}"/>
              </a:ext>
            </a:extLst>
          </p:cNvPr>
          <p:cNvSpPr>
            <a:spLocks noGrp="1"/>
          </p:cNvSpPr>
          <p:nvPr>
            <p:ph sz="half" idx="2"/>
          </p:nvPr>
        </p:nvSpPr>
        <p:spPr>
          <a:xfrm>
            <a:off x="640080" y="4605873"/>
            <a:ext cx="11038114" cy="2030058"/>
          </a:xfrm>
        </p:spPr>
        <p:txBody>
          <a:bodyPr vert="horz" lIns="91440" tIns="45720" rIns="91440" bIns="45720" rtlCol="0" anchor="t">
            <a:normAutofit lnSpcReduction="10000"/>
          </a:bodyPr>
          <a:lstStyle/>
          <a:p>
            <a:r>
              <a:rPr lang="en-US" dirty="0" smtClean="0"/>
              <a:t>The absence of canceled orders for the 'Large Deal' type is a positive indicator</a:t>
            </a:r>
            <a:r>
              <a:rPr lang="en-US" dirty="0" smtClean="0"/>
              <a:t>.</a:t>
            </a:r>
          </a:p>
          <a:p>
            <a:r>
              <a:rPr lang="en-US" dirty="0" smtClean="0"/>
              <a:t>The majority of shipped parts are associated with the 'Medium Deal' size type.</a:t>
            </a:r>
            <a:endParaRPr lang="en-US" dirty="0"/>
          </a:p>
          <a:p>
            <a:endParaRPr lang="en-US" dirty="0"/>
          </a:p>
        </p:txBody>
      </p:sp>
    </p:spTree>
    <p:extLst>
      <p:ext uri="{BB962C8B-B14F-4D97-AF65-F5344CB8AC3E}">
        <p14:creationId xmlns:p14="http://schemas.microsoft.com/office/powerpoint/2010/main" xmlns="" val="2426265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xmlns="" id="{8D06CE56-3881-4ADA-8CEF-D18B02C24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xmlns="" id="{79F3C543-62EC-4433-9C93-A2CD8764E9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33">
            <a:extLst>
              <a:ext uri="{FF2B5EF4-FFF2-40B4-BE49-F238E27FC236}">
                <a16:creationId xmlns:a16="http://schemas.microsoft.com/office/drawing/2014/main" xmlns="" id="{C1A1C5D3-C053-4EE9-BE1A-419B6E27CC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xmlns="" id="{A3473CF9-37EB-43E7-89EF-D2D1C53D1D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249845FA-420D-2BBF-F6F4-F782611E2907}"/>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b="1" u="sng" dirty="0"/>
              <a:t>PRODUCT LINE AND SALES</a:t>
            </a:r>
          </a:p>
        </p:txBody>
      </p:sp>
      <p:pic>
        <p:nvPicPr>
          <p:cNvPr id="8" name="Picture 8" descr="Chart, treemap chart&#10;&#10;Description automatically generated">
            <a:extLst>
              <a:ext uri="{FF2B5EF4-FFF2-40B4-BE49-F238E27FC236}">
                <a16:creationId xmlns:a16="http://schemas.microsoft.com/office/drawing/2014/main" xmlns="" id="{62922B08-D32E-534A-E644-BEC0477437F4}"/>
              </a:ext>
            </a:extLst>
          </p:cNvPr>
          <p:cNvPicPr>
            <a:picLocks noGrp="1" noChangeAspect="1"/>
          </p:cNvPicPr>
          <p:nvPr>
            <p:ph sz="half" idx="2"/>
          </p:nvPr>
        </p:nvPicPr>
        <p:blipFill>
          <a:blip r:embed="rId2" cstate="print"/>
          <a:stretch>
            <a:fillRect/>
          </a:stretch>
        </p:blipFill>
        <p:spPr>
          <a:xfrm>
            <a:off x="385572" y="2331851"/>
            <a:ext cx="11420856" cy="3711778"/>
          </a:xfrm>
          <a:prstGeom prst="rect">
            <a:avLst/>
          </a:prstGeom>
        </p:spPr>
      </p:pic>
    </p:spTree>
    <p:extLst>
      <p:ext uri="{BB962C8B-B14F-4D97-AF65-F5344CB8AC3E}">
        <p14:creationId xmlns:p14="http://schemas.microsoft.com/office/powerpoint/2010/main" xmlns="" val="3089754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xmlns="" id="{8D06CE56-3881-4ADA-8CEF-D18B02C24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9">
            <a:extLst>
              <a:ext uri="{FF2B5EF4-FFF2-40B4-BE49-F238E27FC236}">
                <a16:creationId xmlns:a16="http://schemas.microsoft.com/office/drawing/2014/main" xmlns="" id="{79F3C543-62EC-4433-9C93-A2CD8764E9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11">
            <a:extLst>
              <a:ext uri="{FF2B5EF4-FFF2-40B4-BE49-F238E27FC236}">
                <a16:creationId xmlns:a16="http://schemas.microsoft.com/office/drawing/2014/main" xmlns="" id="{5A59F003-E00A-43F9-91DC-CC54E3B874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3">
            <a:extLst>
              <a:ext uri="{FF2B5EF4-FFF2-40B4-BE49-F238E27FC236}">
                <a16:creationId xmlns:a16="http://schemas.microsoft.com/office/drawing/2014/main" xmlns="" id="{DDD1ADFB-5E73-ED27-34D1-8E59DAC9E557}"/>
              </a:ext>
            </a:extLst>
          </p:cNvPr>
          <p:cNvPicPr>
            <a:picLocks noChangeAspect="1"/>
          </p:cNvPicPr>
          <p:nvPr/>
        </p:nvPicPr>
        <p:blipFill rotWithShape="1">
          <a:blip r:embed="rId2" cstate="print"/>
          <a:srcRect t="8219" r="-2" b="1355"/>
          <a:stretch/>
        </p:blipFill>
        <p:spPr>
          <a:xfrm>
            <a:off x="20" y="10"/>
            <a:ext cx="12191981" cy="6857990"/>
          </a:xfrm>
          <a:prstGeom prst="rect">
            <a:avLst/>
          </a:prstGeom>
        </p:spPr>
      </p:pic>
      <p:sp>
        <p:nvSpPr>
          <p:cNvPr id="26" name="Rectangle 13">
            <a:extLst>
              <a:ext uri="{FF2B5EF4-FFF2-40B4-BE49-F238E27FC236}">
                <a16:creationId xmlns:a16="http://schemas.microsoft.com/office/drawing/2014/main" xmlns="" id="{D74A4382-E3AD-430A-9A1F-DFA3E0E77A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2CACA07B-3505-5CD6-AB8B-AB31E85A6CD8}"/>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b="1" u="sng" dirty="0" err="1">
                <a:solidFill>
                  <a:schemeClr val="bg1"/>
                </a:solidFill>
              </a:rPr>
              <a:t>Univariate</a:t>
            </a:r>
            <a:r>
              <a:rPr lang="en-US" sz="6600" b="1" u="sng" dirty="0">
                <a:solidFill>
                  <a:schemeClr val="bg1"/>
                </a:solidFill>
              </a:rPr>
              <a:t> Analysis</a:t>
            </a:r>
          </a:p>
        </p:txBody>
      </p:sp>
    </p:spTree>
    <p:extLst>
      <p:ext uri="{BB962C8B-B14F-4D97-AF65-F5344CB8AC3E}">
        <p14:creationId xmlns:p14="http://schemas.microsoft.com/office/powerpoint/2010/main" xmlns="" val="347141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xmlns="" id="{2D6FBB9D-1CAA-4D05-AB33-BABDFE17B8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xmlns="" id="{04727B71-B4B6-4823-80A1-68C40B4751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xmlns="" id="{79A6DB05-9FB5-4B07-8675-74C23D4FD8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32">
            <a:extLst>
              <a:ext uri="{FF2B5EF4-FFF2-40B4-BE49-F238E27FC236}">
                <a16:creationId xmlns:a16="http://schemas.microsoft.com/office/drawing/2014/main" xmlns="" id="{6D24BC9E-AC6A-42EE-AFD8-B290720B84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xmlns="" id="{0990C621-3B8B-4820-8328-D47EF7CE82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4416" y="4107624"/>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FA8F6B5C-BEE8-BA49-6C8E-4A5D83C3DCC6}"/>
              </a:ext>
            </a:extLst>
          </p:cNvPr>
          <p:cNvSpPr>
            <a:spLocks noGrp="1"/>
          </p:cNvSpPr>
          <p:nvPr>
            <p:ph type="title"/>
          </p:nvPr>
        </p:nvSpPr>
        <p:spPr>
          <a:xfrm>
            <a:off x="1051560" y="4329321"/>
            <a:ext cx="3538728" cy="1645920"/>
          </a:xfrm>
        </p:spPr>
        <p:txBody>
          <a:bodyPr vert="horz" lIns="91440" tIns="45720" rIns="91440" bIns="45720" rtlCol="0" anchor="ctr">
            <a:normAutofit/>
          </a:bodyPr>
          <a:lstStyle/>
          <a:p>
            <a:pPr algn="ctr"/>
            <a:r>
              <a:rPr lang="en-US" sz="3200" b="1" u="sng" dirty="0"/>
              <a:t>Sales</a:t>
            </a:r>
          </a:p>
        </p:txBody>
      </p:sp>
      <p:pic>
        <p:nvPicPr>
          <p:cNvPr id="5" name="Picture 5" descr="Chart, bar chart, histogram&#10;&#10;Description automatically generated">
            <a:extLst>
              <a:ext uri="{FF2B5EF4-FFF2-40B4-BE49-F238E27FC236}">
                <a16:creationId xmlns:a16="http://schemas.microsoft.com/office/drawing/2014/main" xmlns="" id="{8067E41C-A5E3-1E64-C287-A5890FA7386F}"/>
              </a:ext>
            </a:extLst>
          </p:cNvPr>
          <p:cNvPicPr>
            <a:picLocks noChangeAspect="1"/>
          </p:cNvPicPr>
          <p:nvPr/>
        </p:nvPicPr>
        <p:blipFill rotWithShape="1">
          <a:blip r:embed="rId2" cstate="print"/>
          <a:srcRect r="30291" b="2"/>
          <a:stretch/>
        </p:blipFill>
        <p:spPr>
          <a:xfrm>
            <a:off x="444138" y="222069"/>
            <a:ext cx="6763194" cy="3623705"/>
          </a:xfrm>
          <a:prstGeom prst="rect">
            <a:avLst/>
          </a:prstGeom>
        </p:spPr>
      </p:pic>
      <p:pic>
        <p:nvPicPr>
          <p:cNvPr id="6" name="Picture 6" descr="A picture containing chart&#10;&#10;Description automatically generated">
            <a:extLst>
              <a:ext uri="{FF2B5EF4-FFF2-40B4-BE49-F238E27FC236}">
                <a16:creationId xmlns:a16="http://schemas.microsoft.com/office/drawing/2014/main" xmlns="" id="{357CA23C-0AA9-DCA3-6FBA-F95DC2058D42}"/>
              </a:ext>
            </a:extLst>
          </p:cNvPr>
          <p:cNvPicPr>
            <a:picLocks noGrp="1" noChangeAspect="1"/>
          </p:cNvPicPr>
          <p:nvPr>
            <p:ph sz="half" idx="2"/>
          </p:nvPr>
        </p:nvPicPr>
        <p:blipFill>
          <a:blip r:embed="rId3" cstate="print"/>
          <a:stretch>
            <a:fillRect/>
          </a:stretch>
        </p:blipFill>
        <p:spPr>
          <a:xfrm>
            <a:off x="7305943" y="509451"/>
            <a:ext cx="4685760" cy="2821577"/>
          </a:xfrm>
          <a:prstGeom prst="rect">
            <a:avLst/>
          </a:prstGeom>
        </p:spPr>
      </p:pic>
      <p:sp>
        <p:nvSpPr>
          <p:cNvPr id="37" name="Rectangle 36">
            <a:extLst>
              <a:ext uri="{FF2B5EF4-FFF2-40B4-BE49-F238E27FC236}">
                <a16:creationId xmlns:a16="http://schemas.microsoft.com/office/drawing/2014/main" xmlns="" id="{C1A2385B-1D2A-4E17-84FA-6CB7F0AAE4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0408" y="480023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xmlns="" id="{5E791F2F-79DB-4CC0-9FA1-001E3E91E8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4248113" y="5147709"/>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Content Placeholder 23">
            <a:extLst>
              <a:ext uri="{FF2B5EF4-FFF2-40B4-BE49-F238E27FC236}">
                <a16:creationId xmlns:a16="http://schemas.microsoft.com/office/drawing/2014/main" xmlns="" id="{B53A643D-3DD7-7B43-2CF1-6952CFFE35DD}"/>
              </a:ext>
            </a:extLst>
          </p:cNvPr>
          <p:cNvSpPr>
            <a:spLocks noGrp="1"/>
          </p:cNvSpPr>
          <p:nvPr>
            <p:ph sz="half" idx="1"/>
          </p:nvPr>
        </p:nvSpPr>
        <p:spPr>
          <a:xfrm>
            <a:off x="5349240" y="4329321"/>
            <a:ext cx="6007608" cy="1645920"/>
          </a:xfrm>
        </p:spPr>
        <p:txBody>
          <a:bodyPr vert="horz" lIns="91440" tIns="45720" rIns="91440" bIns="45720" rtlCol="0" anchor="ctr">
            <a:normAutofit/>
          </a:bodyPr>
          <a:lstStyle/>
          <a:p>
            <a:r>
              <a:rPr lang="en-US" sz="1800" dirty="0" smtClean="0"/>
              <a:t>The sales data displays a left-skewed distribution</a:t>
            </a:r>
            <a:r>
              <a:rPr lang="en-US" sz="1800" dirty="0" smtClean="0"/>
              <a:t>.</a:t>
            </a:r>
          </a:p>
          <a:p>
            <a:r>
              <a:rPr lang="en-US" sz="1800" dirty="0" smtClean="0"/>
              <a:t>Numerous outliers are present</a:t>
            </a:r>
            <a:r>
              <a:rPr lang="en-US" sz="1800" dirty="0" smtClean="0"/>
              <a:t>.</a:t>
            </a:r>
          </a:p>
          <a:p>
            <a:r>
              <a:rPr lang="en-US" sz="1800" dirty="0" smtClean="0"/>
              <a:t>The majority of the data falls within the range of 1.5k to 3.5k.</a:t>
            </a:r>
            <a:endParaRPr lang="en-US" sz="1800" dirty="0"/>
          </a:p>
        </p:txBody>
      </p:sp>
    </p:spTree>
    <p:extLst>
      <p:ext uri="{BB962C8B-B14F-4D97-AF65-F5344CB8AC3E}">
        <p14:creationId xmlns:p14="http://schemas.microsoft.com/office/powerpoint/2010/main" xmlns="" val="3918425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xmlns="" id="{2D6FBB9D-1CAA-4D05-AB33-BABDFE17B8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4" name="Rectangle 43">
            <a:extLst>
              <a:ext uri="{FF2B5EF4-FFF2-40B4-BE49-F238E27FC236}">
                <a16:creationId xmlns:a16="http://schemas.microsoft.com/office/drawing/2014/main" xmlns="" id="{04727B71-B4B6-4823-80A1-68C40B4751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xmlns="" id="{79A6DB05-9FB5-4B07-8675-74C23D4FD8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8" name="Rectangle 47">
            <a:extLst>
              <a:ext uri="{FF2B5EF4-FFF2-40B4-BE49-F238E27FC236}">
                <a16:creationId xmlns:a16="http://schemas.microsoft.com/office/drawing/2014/main" xmlns="" id="{385E1BDC-A9B0-4A87-82E3-F3187F69A8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49">
            <a:extLst>
              <a:ext uri="{FF2B5EF4-FFF2-40B4-BE49-F238E27FC236}">
                <a16:creationId xmlns:a16="http://schemas.microsoft.com/office/drawing/2014/main" xmlns="" id="{0990C621-3B8B-4820-8328-D47EF7CE82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1B81D4C0-5360-E1A9-62C3-8010E24A28A6}"/>
              </a:ext>
            </a:extLst>
          </p:cNvPr>
          <p:cNvSpPr>
            <a:spLocks noGrp="1"/>
          </p:cNvSpPr>
          <p:nvPr>
            <p:ph type="title"/>
          </p:nvPr>
        </p:nvSpPr>
        <p:spPr>
          <a:xfrm>
            <a:off x="1051560" y="586822"/>
            <a:ext cx="3538728" cy="1645920"/>
          </a:xfrm>
        </p:spPr>
        <p:txBody>
          <a:bodyPr vert="horz" lIns="91440" tIns="45720" rIns="91440" bIns="45720" rtlCol="0" anchor="ctr">
            <a:normAutofit/>
          </a:bodyPr>
          <a:lstStyle/>
          <a:p>
            <a:pPr algn="ctr"/>
            <a:r>
              <a:rPr lang="en-US" sz="3200" b="1" u="sng" dirty="0"/>
              <a:t>MRSP</a:t>
            </a:r>
          </a:p>
        </p:txBody>
      </p:sp>
      <p:sp>
        <p:nvSpPr>
          <p:cNvPr id="52" name="Rectangle 51">
            <a:extLst>
              <a:ext uri="{FF2B5EF4-FFF2-40B4-BE49-F238E27FC236}">
                <a16:creationId xmlns:a16="http://schemas.microsoft.com/office/drawing/2014/main" xmlns="" id="{C1A2385B-1D2A-4E17-84FA-6CB7F0AAE4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xmlns="" id="{5E791F2F-79DB-4CC0-9FA1-001E3E91E8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Content Placeholder 38">
            <a:extLst>
              <a:ext uri="{FF2B5EF4-FFF2-40B4-BE49-F238E27FC236}">
                <a16:creationId xmlns:a16="http://schemas.microsoft.com/office/drawing/2014/main" xmlns="" id="{979302B1-7FAC-6385-5786-C2EA872CB192}"/>
              </a:ext>
            </a:extLst>
          </p:cNvPr>
          <p:cNvSpPr>
            <a:spLocks noGrp="1"/>
          </p:cNvSpPr>
          <p:nvPr>
            <p:ph sz="half" idx="1"/>
          </p:nvPr>
        </p:nvSpPr>
        <p:spPr>
          <a:xfrm>
            <a:off x="5349240" y="586822"/>
            <a:ext cx="6007608" cy="1645920"/>
          </a:xfrm>
        </p:spPr>
        <p:txBody>
          <a:bodyPr vert="horz" lIns="91440" tIns="45720" rIns="91440" bIns="45720" rtlCol="0" anchor="ctr">
            <a:normAutofit/>
          </a:bodyPr>
          <a:lstStyle/>
          <a:p>
            <a:r>
              <a:rPr lang="en-US" sz="1800" dirty="0" smtClean="0"/>
              <a:t>Outliers are detected within the MRSP Data</a:t>
            </a:r>
            <a:r>
              <a:rPr lang="en-US" sz="1800" dirty="0" smtClean="0"/>
              <a:t>.</a:t>
            </a:r>
          </a:p>
          <a:p>
            <a:r>
              <a:rPr lang="en-US" sz="1800" dirty="0" smtClean="0"/>
              <a:t>This data exhibits a left-skewed distribution.</a:t>
            </a:r>
            <a:endParaRPr lang="en-US" sz="1800" dirty="0"/>
          </a:p>
        </p:txBody>
      </p:sp>
      <p:pic>
        <p:nvPicPr>
          <p:cNvPr id="5" name="Picture 5" descr="Chart, histogram&#10;&#10;Description automatically generated">
            <a:extLst>
              <a:ext uri="{FF2B5EF4-FFF2-40B4-BE49-F238E27FC236}">
                <a16:creationId xmlns:a16="http://schemas.microsoft.com/office/drawing/2014/main" xmlns="" id="{CB864CAC-38B2-5616-C064-A447882371AE}"/>
              </a:ext>
            </a:extLst>
          </p:cNvPr>
          <p:cNvPicPr>
            <a:picLocks noChangeAspect="1"/>
          </p:cNvPicPr>
          <p:nvPr/>
        </p:nvPicPr>
        <p:blipFill>
          <a:blip r:embed="rId2" cstate="print"/>
          <a:stretch>
            <a:fillRect/>
          </a:stretch>
        </p:blipFill>
        <p:spPr>
          <a:xfrm>
            <a:off x="326571" y="2808514"/>
            <a:ext cx="5982789" cy="3500846"/>
          </a:xfrm>
          <a:prstGeom prst="rect">
            <a:avLst/>
          </a:prstGeom>
        </p:spPr>
      </p:pic>
      <p:pic>
        <p:nvPicPr>
          <p:cNvPr id="6" name="Picture 6" descr="Chart&#10;&#10;Description automatically generated">
            <a:extLst>
              <a:ext uri="{FF2B5EF4-FFF2-40B4-BE49-F238E27FC236}">
                <a16:creationId xmlns:a16="http://schemas.microsoft.com/office/drawing/2014/main" xmlns="" id="{C29489F6-9FBD-41FA-B867-9B95109298EC}"/>
              </a:ext>
            </a:extLst>
          </p:cNvPr>
          <p:cNvPicPr>
            <a:picLocks noGrp="1" noChangeAspect="1"/>
          </p:cNvPicPr>
          <p:nvPr>
            <p:ph sz="half" idx="2"/>
          </p:nvPr>
        </p:nvPicPr>
        <p:blipFill>
          <a:blip r:embed="rId3" cstate="print"/>
          <a:stretch>
            <a:fillRect/>
          </a:stretch>
        </p:blipFill>
        <p:spPr>
          <a:xfrm>
            <a:off x="6466114" y="2808514"/>
            <a:ext cx="5525589" cy="3461657"/>
          </a:xfrm>
          <a:prstGeom prst="rect">
            <a:avLst/>
          </a:prstGeom>
        </p:spPr>
      </p:pic>
    </p:spTree>
    <p:extLst>
      <p:ext uri="{BB962C8B-B14F-4D97-AF65-F5344CB8AC3E}">
        <p14:creationId xmlns:p14="http://schemas.microsoft.com/office/powerpoint/2010/main" xmlns="" val="704523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xmlns="" id="{2D6FBB9D-1CAA-4D05-AB33-BABDFE17B8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xmlns="" id="{04727B71-B4B6-4823-80A1-68C40B4751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xmlns="" id="{79A6DB05-9FB5-4B07-8675-74C23D4FD8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32">
            <a:extLst>
              <a:ext uri="{FF2B5EF4-FFF2-40B4-BE49-F238E27FC236}">
                <a16:creationId xmlns:a16="http://schemas.microsoft.com/office/drawing/2014/main" xmlns="" id="{385E1BDC-A9B0-4A87-82E3-F3187F69A8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xmlns="" id="{0990C621-3B8B-4820-8328-D47EF7CE82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4A9EDBE6-13E8-98AB-9EEE-A5C8453D4D77}"/>
              </a:ext>
            </a:extLst>
          </p:cNvPr>
          <p:cNvSpPr>
            <a:spLocks noGrp="1"/>
          </p:cNvSpPr>
          <p:nvPr>
            <p:ph type="title"/>
          </p:nvPr>
        </p:nvSpPr>
        <p:spPr>
          <a:xfrm>
            <a:off x="1051560" y="586822"/>
            <a:ext cx="3538728" cy="1645920"/>
          </a:xfrm>
        </p:spPr>
        <p:txBody>
          <a:bodyPr vert="horz" lIns="91440" tIns="45720" rIns="91440" bIns="45720" rtlCol="0" anchor="ctr">
            <a:normAutofit/>
          </a:bodyPr>
          <a:lstStyle/>
          <a:p>
            <a:pPr algn="ctr"/>
            <a:r>
              <a:rPr lang="en-US" sz="3200" b="1" u="sng" dirty="0"/>
              <a:t>QUANTITY ORDERED</a:t>
            </a:r>
          </a:p>
        </p:txBody>
      </p:sp>
      <p:sp>
        <p:nvSpPr>
          <p:cNvPr id="37" name="Rectangle 36">
            <a:extLst>
              <a:ext uri="{FF2B5EF4-FFF2-40B4-BE49-F238E27FC236}">
                <a16:creationId xmlns:a16="http://schemas.microsoft.com/office/drawing/2014/main" xmlns="" id="{C1A2385B-1D2A-4E17-84FA-6CB7F0AAE4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xmlns="" id="{5E791F2F-79DB-4CC0-9FA1-001E3E91E8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Content Placeholder 23">
            <a:extLst>
              <a:ext uri="{FF2B5EF4-FFF2-40B4-BE49-F238E27FC236}">
                <a16:creationId xmlns:a16="http://schemas.microsoft.com/office/drawing/2014/main" xmlns="" id="{83A96D46-8663-BFE1-A34F-549AB7AF1F92}"/>
              </a:ext>
            </a:extLst>
          </p:cNvPr>
          <p:cNvSpPr>
            <a:spLocks noGrp="1"/>
          </p:cNvSpPr>
          <p:nvPr>
            <p:ph sz="half" idx="1"/>
          </p:nvPr>
        </p:nvSpPr>
        <p:spPr>
          <a:xfrm>
            <a:off x="5349240" y="1176293"/>
            <a:ext cx="6007608" cy="1056449"/>
          </a:xfrm>
        </p:spPr>
        <p:txBody>
          <a:bodyPr vert="horz" lIns="91440" tIns="45720" rIns="91440" bIns="45720" rtlCol="0" anchor="ctr">
            <a:normAutofit/>
          </a:bodyPr>
          <a:lstStyle/>
          <a:p>
            <a:r>
              <a:rPr lang="en-US" sz="1800" dirty="0" smtClean="0"/>
              <a:t>Outliers are observed within the Quantity Ordered data.</a:t>
            </a:r>
            <a:endParaRPr lang="en-US" sz="1800" dirty="0"/>
          </a:p>
        </p:txBody>
      </p:sp>
      <p:pic>
        <p:nvPicPr>
          <p:cNvPr id="5" name="Picture 5" descr="Chart, histogram&#10;&#10;Description automatically generated">
            <a:extLst>
              <a:ext uri="{FF2B5EF4-FFF2-40B4-BE49-F238E27FC236}">
                <a16:creationId xmlns:a16="http://schemas.microsoft.com/office/drawing/2014/main" xmlns="" id="{5B459BFC-4A64-190B-4FB2-48437F984653}"/>
              </a:ext>
            </a:extLst>
          </p:cNvPr>
          <p:cNvPicPr>
            <a:picLocks noChangeAspect="1"/>
          </p:cNvPicPr>
          <p:nvPr/>
        </p:nvPicPr>
        <p:blipFill>
          <a:blip r:embed="rId2" cstate="print"/>
          <a:stretch>
            <a:fillRect/>
          </a:stretch>
        </p:blipFill>
        <p:spPr>
          <a:xfrm>
            <a:off x="557783" y="3135211"/>
            <a:ext cx="5481509" cy="2672235"/>
          </a:xfrm>
          <a:prstGeom prst="rect">
            <a:avLst/>
          </a:prstGeom>
        </p:spPr>
      </p:pic>
      <p:pic>
        <p:nvPicPr>
          <p:cNvPr id="6" name="Picture 6" descr="Chart&#10;&#10;Description automatically generated">
            <a:extLst>
              <a:ext uri="{FF2B5EF4-FFF2-40B4-BE49-F238E27FC236}">
                <a16:creationId xmlns:a16="http://schemas.microsoft.com/office/drawing/2014/main" xmlns="" id="{C1E89431-44CB-F419-F6A0-D1247B1A24B1}"/>
              </a:ext>
            </a:extLst>
          </p:cNvPr>
          <p:cNvPicPr>
            <a:picLocks noGrp="1" noChangeAspect="1"/>
          </p:cNvPicPr>
          <p:nvPr>
            <p:ph sz="half" idx="2"/>
          </p:nvPr>
        </p:nvPicPr>
        <p:blipFill>
          <a:blip r:embed="rId3" cstate="print"/>
          <a:stretch>
            <a:fillRect/>
          </a:stretch>
        </p:blipFill>
        <p:spPr>
          <a:xfrm>
            <a:off x="6198781" y="3013178"/>
            <a:ext cx="5523082" cy="2901923"/>
          </a:xfrm>
          <a:prstGeom prst="rect">
            <a:avLst/>
          </a:prstGeom>
        </p:spPr>
      </p:pic>
    </p:spTree>
    <p:extLst>
      <p:ext uri="{BB962C8B-B14F-4D97-AF65-F5344CB8AC3E}">
        <p14:creationId xmlns:p14="http://schemas.microsoft.com/office/powerpoint/2010/main" xmlns="" val="2854772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81D377EB-C9D2-4ED0-86A6-740A297E3E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1768FF9-E4BF-0A0C-0C13-505E4562820E}"/>
              </a:ext>
            </a:extLst>
          </p:cNvPr>
          <p:cNvSpPr>
            <a:spLocks noGrp="1"/>
          </p:cNvSpPr>
          <p:nvPr>
            <p:ph type="title"/>
          </p:nvPr>
        </p:nvSpPr>
        <p:spPr>
          <a:xfrm>
            <a:off x="841248" y="685800"/>
            <a:ext cx="10506456" cy="1157005"/>
          </a:xfrm>
        </p:spPr>
        <p:txBody>
          <a:bodyPr anchor="b">
            <a:normAutofit/>
          </a:bodyPr>
          <a:lstStyle/>
          <a:p>
            <a:pPr algn="ctr"/>
            <a:r>
              <a:rPr lang="en-US" sz="4800" b="1" u="sng" dirty="0"/>
              <a:t>Agenda :</a:t>
            </a:r>
          </a:p>
        </p:txBody>
      </p:sp>
      <p:sp>
        <p:nvSpPr>
          <p:cNvPr id="20" name="Rectangle 19">
            <a:extLst>
              <a:ext uri="{FF2B5EF4-FFF2-40B4-BE49-F238E27FC236}">
                <a16:creationId xmlns:a16="http://schemas.microsoft.com/office/drawing/2014/main" xmlns="" id="{066346BE-FDB4-4772-A696-0719490ABD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xmlns="" id="{FB92FFCE-0C90-454E-AA25-D4EE9A6C39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0" name="Content Placeholder 2">
            <a:extLst>
              <a:ext uri="{FF2B5EF4-FFF2-40B4-BE49-F238E27FC236}">
                <a16:creationId xmlns:a16="http://schemas.microsoft.com/office/drawing/2014/main" xmlns="" id="{1CB8186B-2105-A046-51A4-E46CE8F153C1}"/>
              </a:ext>
            </a:extLst>
          </p:cNvPr>
          <p:cNvGraphicFramePr>
            <a:graphicFrameLocks noGrp="1"/>
          </p:cNvGraphicFramePr>
          <p:nvPr>
            <p:ph idx="1"/>
            <p:extLst>
              <p:ext uri="{D42A27DB-BD31-4B8C-83A1-F6EECF244321}">
                <p14:modId xmlns:p14="http://schemas.microsoft.com/office/powerpoint/2010/main" xmlns="" val="3204341265"/>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268559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2D6FBB9D-1CAA-4D05-AB33-BABDFE17B8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xmlns="" id="{04727B71-B4B6-4823-80A1-68C40B4751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xmlns="" id="{79A6DB05-9FB5-4B07-8675-74C23D4FD8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xmlns="" id="{2550BE34-C2B8-49B8-8519-67A8CAD51A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xmlns="" id="{A7457DD9-5A45-400A-AB4B-4B4EDECA25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C618C8FF-15FD-BCAC-A3A3-FAE97D85F52C}"/>
              </a:ext>
            </a:extLst>
          </p:cNvPr>
          <p:cNvSpPr>
            <a:spLocks noGrp="1"/>
          </p:cNvSpPr>
          <p:nvPr>
            <p:ph type="title"/>
          </p:nvPr>
        </p:nvSpPr>
        <p:spPr>
          <a:xfrm>
            <a:off x="1046746" y="586822"/>
            <a:ext cx="3537285" cy="1645920"/>
          </a:xfrm>
        </p:spPr>
        <p:txBody>
          <a:bodyPr vert="horz" lIns="91440" tIns="45720" rIns="91440" bIns="45720" rtlCol="0" anchor="ctr">
            <a:normAutofit/>
          </a:bodyPr>
          <a:lstStyle/>
          <a:p>
            <a:r>
              <a:rPr lang="en-US" sz="3200" b="1" u="sng" dirty="0"/>
              <a:t>PRICE OF EACH</a:t>
            </a:r>
          </a:p>
        </p:txBody>
      </p:sp>
      <p:sp>
        <p:nvSpPr>
          <p:cNvPr id="23" name="Rectangle 22">
            <a:extLst>
              <a:ext uri="{FF2B5EF4-FFF2-40B4-BE49-F238E27FC236}">
                <a16:creationId xmlns:a16="http://schemas.microsoft.com/office/drawing/2014/main" xmlns="" id="{441CF7D6-A660-431A-B0BB-140A0D5556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xmlns="" id="{0570A85B-3810-4F95-97B0-CBF4CCDB3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xmlns="" id="{F3804932-E240-9162-3113-7C8EC0148D6D}"/>
              </a:ext>
            </a:extLst>
          </p:cNvPr>
          <p:cNvSpPr>
            <a:spLocks noGrp="1"/>
          </p:cNvSpPr>
          <p:nvPr>
            <p:ph sz="half" idx="2"/>
          </p:nvPr>
        </p:nvSpPr>
        <p:spPr>
          <a:xfrm>
            <a:off x="5351164" y="586822"/>
            <a:ext cx="6002636" cy="1645920"/>
          </a:xfrm>
        </p:spPr>
        <p:txBody>
          <a:bodyPr vert="horz" lIns="91440" tIns="45720" rIns="91440" bIns="45720" rtlCol="0" anchor="ctr">
            <a:normAutofit/>
          </a:bodyPr>
          <a:lstStyle/>
          <a:p>
            <a:r>
              <a:rPr lang="en-US" sz="1800" dirty="0" smtClean="0"/>
              <a:t>The 'Price of Each' data contains notable monetary outliers.</a:t>
            </a:r>
            <a:endParaRPr lang="en-US" sz="1800" dirty="0"/>
          </a:p>
        </p:txBody>
      </p:sp>
      <p:pic>
        <p:nvPicPr>
          <p:cNvPr id="8" name="Picture 8" descr="Chart&#10;&#10;Description automatically generated">
            <a:extLst>
              <a:ext uri="{FF2B5EF4-FFF2-40B4-BE49-F238E27FC236}">
                <a16:creationId xmlns:a16="http://schemas.microsoft.com/office/drawing/2014/main" xmlns="" id="{51DD8D4D-77E4-F120-D5EB-85EB5C05F731}"/>
              </a:ext>
            </a:extLst>
          </p:cNvPr>
          <p:cNvPicPr>
            <a:picLocks noGrp="1" noChangeAspect="1"/>
          </p:cNvPicPr>
          <p:nvPr>
            <p:ph sz="half" idx="1"/>
          </p:nvPr>
        </p:nvPicPr>
        <p:blipFill>
          <a:blip r:embed="rId2" cstate="print"/>
          <a:stretch>
            <a:fillRect/>
          </a:stretch>
        </p:blipFill>
        <p:spPr>
          <a:xfrm>
            <a:off x="557784" y="3010604"/>
            <a:ext cx="11164824" cy="2930767"/>
          </a:xfrm>
          <a:prstGeom prst="rect">
            <a:avLst/>
          </a:prstGeom>
        </p:spPr>
      </p:pic>
    </p:spTree>
    <p:extLst>
      <p:ext uri="{BB962C8B-B14F-4D97-AF65-F5344CB8AC3E}">
        <p14:creationId xmlns:p14="http://schemas.microsoft.com/office/powerpoint/2010/main" xmlns="" val="3967838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D06CE56-3881-4ADA-8CEF-D18B02C24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xmlns="" id="{79F3C543-62EC-4433-9C93-A2CD8764E9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xmlns="" id="{5A59F003-E00A-43F9-91DC-CC54E3B874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Speedometer">
            <a:extLst>
              <a:ext uri="{FF2B5EF4-FFF2-40B4-BE49-F238E27FC236}">
                <a16:creationId xmlns:a16="http://schemas.microsoft.com/office/drawing/2014/main" xmlns="" id="{A19605CC-D1FA-404E-37C8-32E9B4073513}"/>
              </a:ext>
            </a:extLst>
          </p:cNvPr>
          <p:cNvPicPr>
            <a:picLocks noChangeAspect="1"/>
          </p:cNvPicPr>
          <p:nvPr/>
        </p:nvPicPr>
        <p:blipFill rotWithShape="1">
          <a:blip r:embed="rId2" cstate="print"/>
          <a:srcRect t="148" r="-2" b="9639"/>
          <a:stretch/>
        </p:blipFill>
        <p:spPr>
          <a:xfrm>
            <a:off x="20" y="10"/>
            <a:ext cx="12191981" cy="6857990"/>
          </a:xfrm>
          <a:prstGeom prst="rect">
            <a:avLst/>
          </a:prstGeom>
        </p:spPr>
      </p:pic>
      <p:sp>
        <p:nvSpPr>
          <p:cNvPr id="14" name="Rectangle 13">
            <a:extLst>
              <a:ext uri="{FF2B5EF4-FFF2-40B4-BE49-F238E27FC236}">
                <a16:creationId xmlns:a16="http://schemas.microsoft.com/office/drawing/2014/main" xmlns="" id="{D74A4382-E3AD-430A-9A1F-DFA3E0E77A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A896D719-AE86-BE99-EFFF-5E741740A7D0}"/>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b="1" u="sng" dirty="0">
                <a:solidFill>
                  <a:schemeClr val="bg1"/>
                </a:solidFill>
              </a:rPr>
              <a:t>Dashboard : Sales</a:t>
            </a:r>
          </a:p>
        </p:txBody>
      </p:sp>
    </p:spTree>
    <p:extLst>
      <p:ext uri="{BB962C8B-B14F-4D97-AF65-F5344CB8AC3E}">
        <p14:creationId xmlns:p14="http://schemas.microsoft.com/office/powerpoint/2010/main" xmlns="" val="3793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5">
            <a:extLst>
              <a:ext uri="{FF2B5EF4-FFF2-40B4-BE49-F238E27FC236}">
                <a16:creationId xmlns:a16="http://schemas.microsoft.com/office/drawing/2014/main" xmlns="" id="{69E6EFEE-6516-482C-B143-F97F9BF89D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7">
            <a:extLst>
              <a:ext uri="{FF2B5EF4-FFF2-40B4-BE49-F238E27FC236}">
                <a16:creationId xmlns:a16="http://schemas.microsoft.com/office/drawing/2014/main" xmlns="" id="{3DF0D2C0-CD0C-470C-8851-D8B2CC417C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descr="Graphical user interface, chart, application&#10;&#10;Description automatically generated">
            <a:extLst>
              <a:ext uri="{FF2B5EF4-FFF2-40B4-BE49-F238E27FC236}">
                <a16:creationId xmlns:a16="http://schemas.microsoft.com/office/drawing/2014/main" xmlns="" id="{5734C67C-F2C1-25A1-8990-34F2AF674C7D}"/>
              </a:ext>
            </a:extLst>
          </p:cNvPr>
          <p:cNvPicPr>
            <a:picLocks noGrp="1" noChangeAspect="1"/>
          </p:cNvPicPr>
          <p:nvPr>
            <p:ph idx="1"/>
          </p:nvPr>
        </p:nvPicPr>
        <p:blipFill rotWithShape="1">
          <a:blip r:embed="rId2" cstate="print"/>
          <a:srcRect l="197"/>
          <a:stretch/>
        </p:blipFill>
        <p:spPr>
          <a:xfrm>
            <a:off x="324864" y="499236"/>
            <a:ext cx="11513517" cy="5688918"/>
          </a:xfrm>
          <a:prstGeom prst="rect">
            <a:avLst/>
          </a:prstGeom>
        </p:spPr>
      </p:pic>
    </p:spTree>
    <p:extLst>
      <p:ext uri="{BB962C8B-B14F-4D97-AF65-F5344CB8AC3E}">
        <p14:creationId xmlns:p14="http://schemas.microsoft.com/office/powerpoint/2010/main" xmlns="" val="1417618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xmlns="" id="{2D6FBB9D-1CAA-4D05-AB33-BABDFE17B8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Rectangle 10">
            <a:extLst>
              <a:ext uri="{FF2B5EF4-FFF2-40B4-BE49-F238E27FC236}">
                <a16:creationId xmlns:a16="http://schemas.microsoft.com/office/drawing/2014/main" xmlns="" id="{04727B71-B4B6-4823-80A1-68C40B4751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2">
            <a:extLst>
              <a:ext uri="{FF2B5EF4-FFF2-40B4-BE49-F238E27FC236}">
                <a16:creationId xmlns:a16="http://schemas.microsoft.com/office/drawing/2014/main" xmlns="" id="{79A6DB05-9FB5-4B07-8675-74C23D4FD8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14">
            <a:extLst>
              <a:ext uri="{FF2B5EF4-FFF2-40B4-BE49-F238E27FC236}">
                <a16:creationId xmlns:a16="http://schemas.microsoft.com/office/drawing/2014/main" xmlns="" id="{53B021B3-DE93-4AB7-8A18-CF5F1CED8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3EF560C-65C9-88CF-3A3D-37DFF1E0475C}"/>
              </a:ext>
            </a:extLst>
          </p:cNvPr>
          <p:cNvSpPr>
            <a:spLocks noGrp="1"/>
          </p:cNvSpPr>
          <p:nvPr>
            <p:ph type="title"/>
          </p:nvPr>
        </p:nvSpPr>
        <p:spPr>
          <a:xfrm>
            <a:off x="841248" y="256032"/>
            <a:ext cx="10506456" cy="1014984"/>
          </a:xfrm>
        </p:spPr>
        <p:txBody>
          <a:bodyPr vert="horz" lIns="91440" tIns="45720" rIns="91440" bIns="45720" rtlCol="0" anchor="b">
            <a:normAutofit/>
          </a:bodyPr>
          <a:lstStyle/>
          <a:p>
            <a:pPr algn="ctr"/>
            <a:r>
              <a:rPr lang="en-US" b="1" u="sng" dirty="0"/>
              <a:t>INFERENCES</a:t>
            </a:r>
          </a:p>
        </p:txBody>
      </p:sp>
      <p:sp>
        <p:nvSpPr>
          <p:cNvPr id="25" name="Rectangle 16">
            <a:extLst>
              <a:ext uri="{FF2B5EF4-FFF2-40B4-BE49-F238E27FC236}">
                <a16:creationId xmlns:a16="http://schemas.microsoft.com/office/drawing/2014/main" xmlns=""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18">
            <a:extLst>
              <a:ext uri="{FF2B5EF4-FFF2-40B4-BE49-F238E27FC236}">
                <a16:creationId xmlns:a16="http://schemas.microsoft.com/office/drawing/2014/main" xmlns=""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7" name="Content Placeholder 2">
            <a:extLst>
              <a:ext uri="{FF2B5EF4-FFF2-40B4-BE49-F238E27FC236}">
                <a16:creationId xmlns:a16="http://schemas.microsoft.com/office/drawing/2014/main" xmlns="" id="{1BAFD72D-D75B-7F17-8ED9-F6A96B2ADE8D}"/>
              </a:ext>
            </a:extLst>
          </p:cNvPr>
          <p:cNvGraphicFramePr>
            <a:graphicFrameLocks noGrp="1"/>
          </p:cNvGraphicFramePr>
          <p:nvPr>
            <p:ph sz="half" idx="1"/>
            <p:extLst>
              <p:ext uri="{D42A27DB-BD31-4B8C-83A1-F6EECF244321}">
                <p14:modId xmlns:p14="http://schemas.microsoft.com/office/powerpoint/2010/main" xmlns="" val="298670427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857342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2D6FBB9D-1CAA-4D05-AB33-BABDFE17B8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xmlns="" id="{04727B71-B4B6-4823-80A1-68C40B4751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xmlns="" id="{79A6DB05-9FB5-4B07-8675-74C23D4FD8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xmlns="" id="{7301F447-EEF7-48F5-AF73-7566EE7F64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00992EE-28FA-3443-88B7-03DEA7348D04}"/>
              </a:ext>
            </a:extLst>
          </p:cNvPr>
          <p:cNvSpPr>
            <a:spLocks noGrp="1"/>
          </p:cNvSpPr>
          <p:nvPr>
            <p:ph type="title"/>
          </p:nvPr>
        </p:nvSpPr>
        <p:spPr>
          <a:xfrm>
            <a:off x="841248" y="334644"/>
            <a:ext cx="10509504" cy="1076914"/>
          </a:xfrm>
        </p:spPr>
        <p:txBody>
          <a:bodyPr vert="horz" lIns="91440" tIns="45720" rIns="91440" bIns="45720" rtlCol="0" anchor="ctr">
            <a:normAutofit/>
          </a:bodyPr>
          <a:lstStyle/>
          <a:p>
            <a:pPr algn="ctr"/>
            <a:r>
              <a:rPr lang="en-US" b="1" u="sng" dirty="0"/>
              <a:t>Recommendation</a:t>
            </a:r>
          </a:p>
        </p:txBody>
      </p:sp>
      <p:sp>
        <p:nvSpPr>
          <p:cNvPr id="19" name="Rectangle 18">
            <a:extLst>
              <a:ext uri="{FF2B5EF4-FFF2-40B4-BE49-F238E27FC236}">
                <a16:creationId xmlns:a16="http://schemas.microsoft.com/office/drawing/2014/main" xmlns="" id="{99F74EB5-E547-4FB4-95F5-BCC788F3C4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xmlns="" id="{F043EE2D-139A-F52A-D616-B6A1D756A243}"/>
              </a:ext>
            </a:extLst>
          </p:cNvPr>
          <p:cNvGraphicFramePr>
            <a:graphicFrameLocks noGrp="1"/>
          </p:cNvGraphicFramePr>
          <p:nvPr>
            <p:ph sz="half" idx="1"/>
            <p:extLst>
              <p:ext uri="{D42A27DB-BD31-4B8C-83A1-F6EECF244321}">
                <p14:modId xmlns:p14="http://schemas.microsoft.com/office/powerpoint/2010/main" xmlns="" val="2627359090"/>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318095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E91B47-6651-5769-8E9D-7CB0F03D6FF1}"/>
              </a:ext>
            </a:extLst>
          </p:cNvPr>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rmAutofit/>
          </a:bodyPr>
          <a:lstStyle/>
          <a:p>
            <a:pPr algn="ctr"/>
            <a:r>
              <a:rPr lang="en-US" sz="3200" b="1" u="sng" dirty="0">
                <a:ea typeface="+mn-lt"/>
                <a:cs typeface="+mn-lt"/>
              </a:rPr>
              <a:t>03</a:t>
            </a:r>
            <a:r>
              <a:rPr lang="en-US" sz="3200" b="1" dirty="0">
                <a:ea typeface="+mn-lt"/>
                <a:cs typeface="+mn-lt"/>
              </a:rPr>
              <a:t> </a:t>
            </a:r>
            <a:r>
              <a:rPr lang="en-US" sz="3200" b="1" u="sng" dirty="0">
                <a:ea typeface="+mn-lt"/>
                <a:cs typeface="+mn-lt"/>
              </a:rPr>
              <a:t>Customer Segmentation using RFM analysis</a:t>
            </a:r>
            <a:r>
              <a:rPr lang="en-US" sz="3200" b="1" dirty="0">
                <a:ea typeface="+mn-lt"/>
                <a:cs typeface="+mn-lt"/>
              </a:rPr>
              <a:t> </a:t>
            </a:r>
            <a:r>
              <a:rPr lang="en-US" sz="3200" b="1" dirty="0" smtClean="0">
                <a:ea typeface="+mn-lt"/>
                <a:cs typeface="+mn-lt"/>
              </a:rPr>
              <a:t/>
            </a:r>
            <a:br>
              <a:rPr lang="en-US" sz="3200" b="1" dirty="0" smtClean="0">
                <a:ea typeface="+mn-lt"/>
                <a:cs typeface="+mn-lt"/>
              </a:rPr>
            </a:br>
            <a:endParaRPr lang="en-US" sz="3200" dirty="0"/>
          </a:p>
          <a:p>
            <a:pPr marL="285750" lvl="1" indent="-285750">
              <a:buFont typeface="Arial"/>
              <a:buChar char="•"/>
            </a:pPr>
            <a:r>
              <a:rPr lang="en-US" dirty="0">
                <a:ea typeface="+mn-lt"/>
                <a:cs typeface="+mn-lt"/>
              </a:rPr>
              <a:t>What is RFM and which tool used </a:t>
            </a:r>
          </a:p>
          <a:p>
            <a:pPr marL="285750" lvl="1" indent="-285750">
              <a:buFont typeface="Arial"/>
              <a:buChar char="•"/>
            </a:pPr>
            <a:r>
              <a:rPr lang="en-US" dirty="0">
                <a:ea typeface="+mn-lt"/>
                <a:cs typeface="+mn-lt"/>
              </a:rPr>
              <a:t>What all parameters used and assumptions made</a:t>
            </a:r>
            <a:endParaRPr lang="en-US" dirty="0"/>
          </a:p>
          <a:p>
            <a:pPr marL="285750" lvl="1" indent="-285750">
              <a:buFont typeface="Arial"/>
              <a:buChar char="•"/>
            </a:pPr>
            <a:r>
              <a:rPr lang="en-US" dirty="0">
                <a:ea typeface="+mn-lt"/>
                <a:cs typeface="+mn-lt"/>
              </a:rPr>
              <a:t>Output table head </a:t>
            </a:r>
            <a:endParaRPr lang="en-US" dirty="0"/>
          </a:p>
          <a:p>
            <a:pPr marL="285750" lvl="1" indent="-285750">
              <a:buFont typeface="Arial"/>
              <a:buChar char="•"/>
            </a:pPr>
            <a:r>
              <a:rPr lang="en-US" dirty="0">
                <a:ea typeface="+mn-lt"/>
                <a:cs typeface="+mn-lt"/>
              </a:rPr>
              <a:t>Workflow image to be put when KNIME used</a:t>
            </a:r>
            <a:endParaRPr lang="en-US" dirty="0"/>
          </a:p>
        </p:txBody>
      </p:sp>
    </p:spTree>
    <p:extLst>
      <p:ext uri="{BB962C8B-B14F-4D97-AF65-F5344CB8AC3E}">
        <p14:creationId xmlns:p14="http://schemas.microsoft.com/office/powerpoint/2010/main" xmlns="" val="35711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2D6FBB9D-1CAA-4D05-AB33-BABDFE17B8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xmlns="" id="{04727B71-B4B6-4823-80A1-68C40B4751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xmlns="" id="{79A6DB05-9FB5-4B07-8675-74C23D4FD8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xmlns="" id="{5C9B446A-6343-4E56-90BA-061E4DDF0F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xmlns="" id="{3EC72A1B-03D3-499C-B4BF-AC68EEC22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xmlns="" id="{216322C2-3CF0-4D33-BF90-3F384CF6D23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0DE9B10C-6BFD-46A5-5CDF-805A43960E54}"/>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b="1" u="sng" dirty="0"/>
              <a:t>What is RFM ?</a:t>
            </a:r>
          </a:p>
        </p:txBody>
      </p:sp>
      <p:sp>
        <p:nvSpPr>
          <p:cNvPr id="22" name="Rectangle 21">
            <a:extLst>
              <a:ext uri="{FF2B5EF4-FFF2-40B4-BE49-F238E27FC236}">
                <a16:creationId xmlns:a16="http://schemas.microsoft.com/office/drawing/2014/main" xmlns="" id="{55D4142C-5077-457F-A6AD-3FECFDB396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xmlns="" id="{7A5F0580-5EE9-419F-96EE-B6529EF6E7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xmlns="" id="{B2F5C2D9-5EA4-541C-6D9A-9D4AF2244B26}"/>
              </a:ext>
            </a:extLst>
          </p:cNvPr>
          <p:cNvSpPr>
            <a:spLocks noGrp="1"/>
          </p:cNvSpPr>
          <p:nvPr>
            <p:ph sz="half" idx="2"/>
          </p:nvPr>
        </p:nvSpPr>
        <p:spPr>
          <a:xfrm>
            <a:off x="371094" y="2718054"/>
            <a:ext cx="3438906" cy="3207258"/>
          </a:xfrm>
        </p:spPr>
        <p:txBody>
          <a:bodyPr vert="horz" lIns="91440" tIns="45720" rIns="91440" bIns="45720" rtlCol="0" anchor="t">
            <a:normAutofit/>
          </a:bodyPr>
          <a:lstStyle/>
          <a:p>
            <a:r>
              <a:rPr lang="en-US" sz="1600" dirty="0" smtClean="0"/>
              <a:t>RFM analysis is a marketing tool that identifies a firm's top clients by analyzing their spending habits in terms of </a:t>
            </a:r>
            <a:r>
              <a:rPr lang="en-US" sz="1600" dirty="0" err="1" smtClean="0"/>
              <a:t>recency</a:t>
            </a:r>
            <a:r>
              <a:rPr lang="en-US" sz="1600" dirty="0" smtClean="0"/>
              <a:t>, frequency, and monetary value</a:t>
            </a:r>
            <a:r>
              <a:rPr lang="en-US" sz="1600" dirty="0" smtClean="0"/>
              <a:t>.</a:t>
            </a:r>
          </a:p>
          <a:p>
            <a:r>
              <a:rPr lang="en-US" sz="1600" dirty="0" smtClean="0"/>
              <a:t>RFM analysis scores clients based on three criteria: </a:t>
            </a:r>
            <a:r>
              <a:rPr lang="en-US" sz="1600" dirty="0" err="1" smtClean="0"/>
              <a:t>recency</a:t>
            </a:r>
            <a:r>
              <a:rPr lang="en-US" sz="1600" dirty="0" smtClean="0"/>
              <a:t> of purchase, frequency of buying, and the monetary value of their purchases.</a:t>
            </a:r>
            <a:endParaRPr lang="en-US" sz="1600" dirty="0"/>
          </a:p>
        </p:txBody>
      </p:sp>
      <p:pic>
        <p:nvPicPr>
          <p:cNvPr id="5" name="Picture 5" descr="Graphical user interface&#10;&#10;Description automatically generated">
            <a:extLst>
              <a:ext uri="{FF2B5EF4-FFF2-40B4-BE49-F238E27FC236}">
                <a16:creationId xmlns:a16="http://schemas.microsoft.com/office/drawing/2014/main" xmlns="" id="{25BC4C09-16F1-9C3C-54C7-0C79099D4527}"/>
              </a:ext>
            </a:extLst>
          </p:cNvPr>
          <p:cNvPicPr>
            <a:picLocks noGrp="1" noChangeAspect="1"/>
          </p:cNvPicPr>
          <p:nvPr>
            <p:ph sz="half" idx="1"/>
          </p:nvPr>
        </p:nvPicPr>
        <p:blipFill>
          <a:blip r:embed="rId2" cstate="print"/>
          <a:stretch>
            <a:fillRect/>
          </a:stretch>
        </p:blipFill>
        <p:spPr>
          <a:xfrm>
            <a:off x="4663440" y="404949"/>
            <a:ext cx="7367451" cy="5839097"/>
          </a:xfrm>
          <a:prstGeom prst="rect">
            <a:avLst/>
          </a:prstGeom>
        </p:spPr>
      </p:pic>
    </p:spTree>
    <p:extLst>
      <p:ext uri="{BB962C8B-B14F-4D97-AF65-F5344CB8AC3E}">
        <p14:creationId xmlns:p14="http://schemas.microsoft.com/office/powerpoint/2010/main" xmlns="" val="21525308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7C88EF-8D44-438A-ABA4-C44696513A96}"/>
              </a:ext>
            </a:extLst>
          </p:cNvPr>
          <p:cNvSpPr>
            <a:spLocks noGrp="1"/>
          </p:cNvSpPr>
          <p:nvPr>
            <p:ph type="title"/>
          </p:nvPr>
        </p:nvSpPr>
        <p:spPr/>
        <p:txBody>
          <a:bodyPr/>
          <a:lstStyle/>
          <a:p>
            <a:pPr algn="ctr"/>
            <a:r>
              <a:rPr lang="en-US" b="1" u="sng" dirty="0"/>
              <a:t>Tool used : KNIME</a:t>
            </a:r>
          </a:p>
        </p:txBody>
      </p:sp>
      <p:sp>
        <p:nvSpPr>
          <p:cNvPr id="3" name="Content Placeholder 2">
            <a:extLst>
              <a:ext uri="{FF2B5EF4-FFF2-40B4-BE49-F238E27FC236}">
                <a16:creationId xmlns:a16="http://schemas.microsoft.com/office/drawing/2014/main" xmlns="" id="{B580A753-2801-347C-A855-177C05858ACE}"/>
              </a:ext>
            </a:extLst>
          </p:cNvPr>
          <p:cNvSpPr>
            <a:spLocks noGrp="1"/>
          </p:cNvSpPr>
          <p:nvPr>
            <p:ph sz="half" idx="1"/>
          </p:nvPr>
        </p:nvSpPr>
        <p:spPr>
          <a:xfrm>
            <a:off x="1141694" y="3111942"/>
            <a:ext cx="4937760" cy="3047195"/>
          </a:xfrm>
        </p:spPr>
        <p:txBody>
          <a:bodyPr vert="horz" lIns="91440" tIns="45720" rIns="91440" bIns="45720" rtlCol="0" anchor="t">
            <a:normAutofit/>
          </a:bodyPr>
          <a:lstStyle/>
          <a:p>
            <a:pPr marL="0" indent="0">
              <a:buNone/>
            </a:pPr>
            <a:r>
              <a:rPr lang="en-US" dirty="0">
                <a:ea typeface="+mn-lt"/>
                <a:cs typeface="+mn-lt"/>
              </a:rPr>
              <a:t>KNIME, the Konstanz Information Miner, is a free and open-source data analytics, reporting and integration platform. </a:t>
            </a:r>
            <a:endParaRPr lang="en-US" dirty="0"/>
          </a:p>
        </p:txBody>
      </p:sp>
      <p:pic>
        <p:nvPicPr>
          <p:cNvPr id="5" name="Picture 5" descr="A picture containing text, clipart&#10;&#10;Description automatically generated">
            <a:extLst>
              <a:ext uri="{FF2B5EF4-FFF2-40B4-BE49-F238E27FC236}">
                <a16:creationId xmlns:a16="http://schemas.microsoft.com/office/drawing/2014/main" xmlns="" id="{F74E6764-4B46-5B2D-B17D-A531157F586A}"/>
              </a:ext>
            </a:extLst>
          </p:cNvPr>
          <p:cNvPicPr>
            <a:picLocks noGrp="1" noChangeAspect="1"/>
          </p:cNvPicPr>
          <p:nvPr>
            <p:ph sz="half" idx="2"/>
          </p:nvPr>
        </p:nvPicPr>
        <p:blipFill>
          <a:blip r:embed="rId2" cstate="print"/>
          <a:stretch>
            <a:fillRect/>
          </a:stretch>
        </p:blipFill>
        <p:spPr>
          <a:xfrm>
            <a:off x="6714553" y="3782187"/>
            <a:ext cx="4200525" cy="1085850"/>
          </a:xfrm>
        </p:spPr>
      </p:pic>
    </p:spTree>
    <p:extLst>
      <p:ext uri="{BB962C8B-B14F-4D97-AF65-F5344CB8AC3E}">
        <p14:creationId xmlns:p14="http://schemas.microsoft.com/office/powerpoint/2010/main" xmlns="" val="22394621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914F4-EC5D-B489-B661-BE0BCBE04CC6}"/>
              </a:ext>
            </a:extLst>
          </p:cNvPr>
          <p:cNvSpPr>
            <a:spLocks noGrp="1"/>
          </p:cNvSpPr>
          <p:nvPr>
            <p:ph type="title"/>
          </p:nvPr>
        </p:nvSpPr>
        <p:spPr/>
        <p:txBody>
          <a:bodyPr>
            <a:normAutofit/>
          </a:bodyPr>
          <a:lstStyle/>
          <a:p>
            <a:pPr lvl="1" algn="ctr"/>
            <a:r>
              <a:rPr lang="en-US" sz="2800" b="1" u="sng" dirty="0">
                <a:latin typeface="+mj-lt"/>
                <a:ea typeface="+mj-lt"/>
                <a:cs typeface="+mj-lt"/>
              </a:rPr>
              <a:t>What all parameters used and assumptions </a:t>
            </a:r>
            <a:r>
              <a:rPr lang="en-US" sz="2800" b="1" u="sng" dirty="0" smtClean="0">
                <a:latin typeface="+mj-lt"/>
                <a:ea typeface="+mj-lt"/>
                <a:cs typeface="+mj-lt"/>
              </a:rPr>
              <a:t>made:</a:t>
            </a:r>
            <a:endParaRPr lang="en-US" sz="2800" b="1" u="sng" dirty="0">
              <a:latin typeface="+mj-lt"/>
              <a:ea typeface="+mj-lt"/>
              <a:cs typeface="+mj-lt"/>
            </a:endParaRPr>
          </a:p>
        </p:txBody>
      </p:sp>
      <p:sp>
        <p:nvSpPr>
          <p:cNvPr id="3" name="Content Placeholder 2">
            <a:extLst>
              <a:ext uri="{FF2B5EF4-FFF2-40B4-BE49-F238E27FC236}">
                <a16:creationId xmlns:a16="http://schemas.microsoft.com/office/drawing/2014/main" xmlns="" id="{2AFBFA1B-D6CB-9CCE-5DD3-5AAD4F3B16B4}"/>
              </a:ext>
            </a:extLst>
          </p:cNvPr>
          <p:cNvSpPr>
            <a:spLocks noGrp="1"/>
          </p:cNvSpPr>
          <p:nvPr>
            <p:ph sz="half" idx="1"/>
          </p:nvPr>
        </p:nvSpPr>
        <p:spPr>
          <a:xfrm>
            <a:off x="684248" y="2305496"/>
            <a:ext cx="11005004" cy="3866704"/>
          </a:xfrm>
        </p:spPr>
        <p:txBody>
          <a:bodyPr vert="horz" lIns="91440" tIns="45720" rIns="91440" bIns="45720" rtlCol="0" anchor="t">
            <a:normAutofit fontScale="85000" lnSpcReduction="10000"/>
          </a:bodyPr>
          <a:lstStyle/>
          <a:p>
            <a:r>
              <a:rPr lang="en-US" dirty="0" smtClean="0"/>
              <a:t>Following instructions, the 'Days since last order' column is disregarded, and a new '</a:t>
            </a:r>
            <a:r>
              <a:rPr lang="en-US" dirty="0" err="1" smtClean="0"/>
              <a:t>Recency</a:t>
            </a:r>
            <a:r>
              <a:rPr lang="en-US" dirty="0" smtClean="0"/>
              <a:t>' column is created as '[Max(order date) - order date</a:t>
            </a:r>
            <a:r>
              <a:rPr lang="en-US" dirty="0" smtClean="0"/>
              <a:t>]'.</a:t>
            </a:r>
          </a:p>
          <a:p>
            <a:r>
              <a:rPr lang="en-US" dirty="0" smtClean="0"/>
              <a:t>We have established '01-06-2020' as the reference date and generated the </a:t>
            </a:r>
            <a:r>
              <a:rPr lang="en-US" dirty="0" err="1" smtClean="0"/>
              <a:t>recency</a:t>
            </a:r>
            <a:r>
              <a:rPr lang="en-US" dirty="0" smtClean="0"/>
              <a:t> column accordingly</a:t>
            </a:r>
            <a:r>
              <a:rPr lang="en-US" dirty="0" smtClean="0"/>
              <a:t>.</a:t>
            </a:r>
          </a:p>
          <a:p>
            <a:r>
              <a:rPr lang="en-US" dirty="0" smtClean="0">
                <a:ea typeface="+mn-lt"/>
                <a:cs typeface="+mn-lt"/>
              </a:rPr>
              <a:t>The </a:t>
            </a:r>
            <a:r>
              <a:rPr lang="en-US" dirty="0">
                <a:ea typeface="+mn-lt"/>
                <a:cs typeface="+mn-lt"/>
              </a:rPr>
              <a:t>calculated formula for:</a:t>
            </a:r>
            <a:endParaRPr lang="en-US" dirty="0"/>
          </a:p>
          <a:p>
            <a:pPr lvl="1"/>
            <a:r>
              <a:rPr lang="en-US" dirty="0">
                <a:ea typeface="+mn-lt"/>
                <a:cs typeface="+mn-lt"/>
              </a:rPr>
              <a:t>Recency :- [min(Recency) customer wise].</a:t>
            </a:r>
            <a:endParaRPr lang="en-US" dirty="0"/>
          </a:p>
          <a:p>
            <a:pPr lvl="1"/>
            <a:r>
              <a:rPr lang="en-US" dirty="0">
                <a:ea typeface="+mn-lt"/>
                <a:cs typeface="+mn-lt"/>
              </a:rPr>
              <a:t>Frequency:- [count(customer name) customer wise]. We can also take order quantity</a:t>
            </a:r>
            <a:endParaRPr lang="en-US" dirty="0"/>
          </a:p>
          <a:p>
            <a:pPr lvl="1"/>
            <a:r>
              <a:rPr lang="en-US" dirty="0">
                <a:ea typeface="+mn-lt"/>
                <a:cs typeface="+mn-lt"/>
              </a:rPr>
              <a:t>Monetary:- [sum(unit price + qty ordered) customer wise]. We can also take sales</a:t>
            </a:r>
            <a:endParaRPr lang="en-US" dirty="0"/>
          </a:p>
          <a:p>
            <a:pPr lvl="1"/>
            <a:r>
              <a:rPr lang="en-US" dirty="0"/>
              <a:t>Based on above we have made 3 bins : high , medium , low</a:t>
            </a:r>
          </a:p>
          <a:p>
            <a:endParaRPr lang="en-US" dirty="0"/>
          </a:p>
        </p:txBody>
      </p:sp>
    </p:spTree>
    <p:extLst>
      <p:ext uri="{BB962C8B-B14F-4D97-AF65-F5344CB8AC3E}">
        <p14:creationId xmlns:p14="http://schemas.microsoft.com/office/powerpoint/2010/main" xmlns="" val="1994397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C37C37-1D98-E1EC-8D05-CA66D77D766B}"/>
              </a:ext>
            </a:extLst>
          </p:cNvPr>
          <p:cNvSpPr>
            <a:spLocks noGrp="1"/>
          </p:cNvSpPr>
          <p:nvPr>
            <p:ph type="title"/>
          </p:nvPr>
        </p:nvSpPr>
        <p:spPr/>
        <p:txBody>
          <a:bodyPr/>
          <a:lstStyle/>
          <a:p>
            <a:pPr algn="ctr"/>
            <a:r>
              <a:rPr lang="en-US" b="1" u="sng" dirty="0"/>
              <a:t>KNIME Workflow</a:t>
            </a:r>
          </a:p>
        </p:txBody>
      </p:sp>
      <p:pic>
        <p:nvPicPr>
          <p:cNvPr id="5" name="Picture 5" descr="Diagram&#10;&#10;Description automatically generated">
            <a:extLst>
              <a:ext uri="{FF2B5EF4-FFF2-40B4-BE49-F238E27FC236}">
                <a16:creationId xmlns:a16="http://schemas.microsoft.com/office/drawing/2014/main" xmlns="" id="{1E1D2413-4EA3-EE41-01BB-1CD7F82B9D1F}"/>
              </a:ext>
            </a:extLst>
          </p:cNvPr>
          <p:cNvPicPr>
            <a:picLocks noGrp="1" noChangeAspect="1"/>
          </p:cNvPicPr>
          <p:nvPr>
            <p:ph sz="half" idx="1"/>
          </p:nvPr>
        </p:nvPicPr>
        <p:blipFill>
          <a:blip r:embed="rId2" cstate="print"/>
          <a:stretch>
            <a:fillRect/>
          </a:stretch>
        </p:blipFill>
        <p:spPr>
          <a:xfrm>
            <a:off x="522514" y="2202439"/>
            <a:ext cx="11273246" cy="4420429"/>
          </a:xfrm>
        </p:spPr>
      </p:pic>
    </p:spTree>
    <p:extLst>
      <p:ext uri="{BB962C8B-B14F-4D97-AF65-F5344CB8AC3E}">
        <p14:creationId xmlns:p14="http://schemas.microsoft.com/office/powerpoint/2010/main" xmlns="" val="737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D73232-725C-815F-65F3-466A76917737}"/>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pPr algn="ctr"/>
            <a:r>
              <a:rPr lang="en-US" sz="4000" b="1" u="sng" dirty="0">
                <a:ea typeface="+mj-lt"/>
                <a:cs typeface="+mj-lt"/>
              </a:rPr>
              <a:t>01 </a:t>
            </a:r>
            <a:r>
              <a:rPr lang="en-US" sz="4000" b="1" u="sng" dirty="0">
                <a:ea typeface="+mn-lt"/>
                <a:cs typeface="+mn-lt"/>
              </a:rPr>
              <a:t>Agenda &amp; Executive Summary of the data</a:t>
            </a:r>
            <a:endParaRPr lang="en-US" sz="4000" b="1" u="sng" dirty="0">
              <a:ea typeface="+mj-lt"/>
              <a:cs typeface="+mj-lt"/>
            </a:endParaRPr>
          </a:p>
          <a:p>
            <a:pPr marL="285750" lvl="1" indent="-285750">
              <a:buFont typeface="Arial"/>
              <a:buChar char="•"/>
            </a:pPr>
            <a:r>
              <a:rPr lang="en-US" dirty="0">
                <a:ea typeface="+mn-lt"/>
                <a:cs typeface="+mn-lt"/>
              </a:rPr>
              <a:t>Problem statement</a:t>
            </a:r>
            <a:endParaRPr lang="en-US" dirty="0"/>
          </a:p>
          <a:p>
            <a:pPr marL="285750" lvl="1" indent="-285750">
              <a:buFont typeface="Arial"/>
              <a:buChar char="•"/>
            </a:pPr>
            <a:r>
              <a:rPr lang="en-US" dirty="0">
                <a:ea typeface="+mn-lt"/>
                <a:cs typeface="+mn-lt"/>
              </a:rPr>
              <a:t>About Data (Info, Shape, Summary Stats, your assumptions about data)</a:t>
            </a:r>
            <a:endParaRPr lang="en-US" dirty="0"/>
          </a:p>
          <a:p>
            <a:endParaRPr lang="en-US" dirty="0"/>
          </a:p>
        </p:txBody>
      </p:sp>
    </p:spTree>
    <p:extLst>
      <p:ext uri="{BB962C8B-B14F-4D97-AF65-F5344CB8AC3E}">
        <p14:creationId xmlns:p14="http://schemas.microsoft.com/office/powerpoint/2010/main" xmlns="" val="2545847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C55498-78CF-800D-1F4F-2ABEB0029A45}"/>
              </a:ext>
            </a:extLst>
          </p:cNvPr>
          <p:cNvSpPr>
            <a:spLocks noGrp="1"/>
          </p:cNvSpPr>
          <p:nvPr>
            <p:ph type="title"/>
          </p:nvPr>
        </p:nvSpPr>
        <p:spPr/>
        <p:txBody>
          <a:bodyPr/>
          <a:lstStyle/>
          <a:p>
            <a:pPr algn="ctr"/>
            <a:r>
              <a:rPr lang="en-US" b="1" u="sng" dirty="0"/>
              <a:t>Few rows of output </a:t>
            </a:r>
          </a:p>
        </p:txBody>
      </p:sp>
      <p:pic>
        <p:nvPicPr>
          <p:cNvPr id="8" name="Picture 8" descr="Text&#10;&#10;Description automatically generated">
            <a:extLst>
              <a:ext uri="{FF2B5EF4-FFF2-40B4-BE49-F238E27FC236}">
                <a16:creationId xmlns:a16="http://schemas.microsoft.com/office/drawing/2014/main" xmlns="" id="{8681602A-60DD-2A16-1339-04AE0AB55453}"/>
              </a:ext>
            </a:extLst>
          </p:cNvPr>
          <p:cNvPicPr>
            <a:picLocks noGrp="1" noChangeAspect="1"/>
          </p:cNvPicPr>
          <p:nvPr>
            <p:ph sz="half" idx="1"/>
          </p:nvPr>
        </p:nvPicPr>
        <p:blipFill>
          <a:blip r:embed="rId2" cstate="print"/>
          <a:stretch>
            <a:fillRect/>
          </a:stretch>
        </p:blipFill>
        <p:spPr>
          <a:xfrm>
            <a:off x="274320" y="2299063"/>
            <a:ext cx="11482251" cy="4153987"/>
          </a:xfrm>
        </p:spPr>
      </p:pic>
    </p:spTree>
    <p:extLst>
      <p:ext uri="{BB962C8B-B14F-4D97-AF65-F5344CB8AC3E}">
        <p14:creationId xmlns:p14="http://schemas.microsoft.com/office/powerpoint/2010/main" xmlns="" val="21881663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0723F-7B85-32C6-DBCF-03FFC7DFB9B4}"/>
              </a:ext>
            </a:extLst>
          </p:cNvPr>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rmAutofit/>
          </a:bodyPr>
          <a:lstStyle/>
          <a:p>
            <a:pPr algn="ctr"/>
            <a:r>
              <a:rPr lang="en-US" sz="4000" b="1" u="sng" dirty="0">
                <a:ea typeface="+mj-lt"/>
                <a:cs typeface="+mj-lt"/>
              </a:rPr>
              <a:t>Inferences from RFM Analysis and identified segments</a:t>
            </a:r>
            <a:endParaRPr lang="en-US" sz="4000" b="1" u="sng" dirty="0"/>
          </a:p>
          <a:p>
            <a:pPr lvl="1"/>
            <a:r>
              <a:rPr lang="en-US" dirty="0">
                <a:latin typeface="+mj-lt"/>
                <a:ea typeface="+mj-lt"/>
                <a:cs typeface="+mj-lt"/>
              </a:rPr>
              <a:t>Who are your best customers? </a:t>
            </a:r>
            <a:br>
              <a:rPr lang="en-US" dirty="0">
                <a:latin typeface="+mj-lt"/>
                <a:ea typeface="+mj-lt"/>
                <a:cs typeface="+mj-lt"/>
              </a:rPr>
            </a:br>
            <a:r>
              <a:rPr lang="en-US" dirty="0">
                <a:latin typeface="+mj-lt"/>
                <a:ea typeface="+mj-lt"/>
                <a:cs typeface="+mj-lt"/>
              </a:rPr>
              <a:t>Which customers are on the verge of churning? </a:t>
            </a:r>
            <a:br>
              <a:rPr lang="en-US" dirty="0">
                <a:latin typeface="+mj-lt"/>
                <a:ea typeface="+mj-lt"/>
                <a:cs typeface="+mj-lt"/>
              </a:rPr>
            </a:br>
            <a:r>
              <a:rPr lang="en-US" dirty="0">
                <a:latin typeface="+mj-lt"/>
                <a:ea typeface="+mj-lt"/>
                <a:cs typeface="+mj-lt"/>
              </a:rPr>
              <a:t>Who are your lost customers? </a:t>
            </a:r>
            <a:endParaRPr lang="en-US" dirty="0"/>
          </a:p>
          <a:p>
            <a:pPr lvl="1"/>
            <a:r>
              <a:rPr lang="en-US" dirty="0">
                <a:latin typeface="+mj-lt"/>
                <a:ea typeface="+mj-lt"/>
                <a:cs typeface="+mj-lt"/>
              </a:rPr>
              <a:t>Who are your loyal customers? </a:t>
            </a:r>
            <a:endParaRPr lang="en-US" dirty="0"/>
          </a:p>
        </p:txBody>
      </p:sp>
    </p:spTree>
    <p:extLst>
      <p:ext uri="{BB962C8B-B14F-4D97-AF65-F5344CB8AC3E}">
        <p14:creationId xmlns:p14="http://schemas.microsoft.com/office/powerpoint/2010/main" xmlns="" val="28685616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07679F-AB29-6D28-8218-40FB4529455B}"/>
              </a:ext>
            </a:extLst>
          </p:cNvPr>
          <p:cNvSpPr>
            <a:spLocks noGrp="1"/>
          </p:cNvSpPr>
          <p:nvPr>
            <p:ph type="title"/>
          </p:nvPr>
        </p:nvSpPr>
        <p:spPr/>
        <p:txBody>
          <a:bodyPr/>
          <a:lstStyle/>
          <a:p>
            <a:pPr algn="ctr"/>
            <a:r>
              <a:rPr lang="en-US" b="1" u="sng" dirty="0"/>
              <a:t>Top 5 best customers</a:t>
            </a:r>
          </a:p>
        </p:txBody>
      </p:sp>
      <p:pic>
        <p:nvPicPr>
          <p:cNvPr id="5" name="Picture 5" descr="Table&#10;&#10;Description automatically generated">
            <a:extLst>
              <a:ext uri="{FF2B5EF4-FFF2-40B4-BE49-F238E27FC236}">
                <a16:creationId xmlns:a16="http://schemas.microsoft.com/office/drawing/2014/main" xmlns="" id="{0E045CE0-F571-A4A5-3245-DAD349B66426}"/>
              </a:ext>
            </a:extLst>
          </p:cNvPr>
          <p:cNvPicPr>
            <a:picLocks noGrp="1" noChangeAspect="1"/>
          </p:cNvPicPr>
          <p:nvPr>
            <p:ph sz="half" idx="1"/>
          </p:nvPr>
        </p:nvPicPr>
        <p:blipFill>
          <a:blip r:embed="rId2" cstate="print"/>
          <a:stretch>
            <a:fillRect/>
          </a:stretch>
        </p:blipFill>
        <p:spPr>
          <a:xfrm>
            <a:off x="755703" y="2334657"/>
            <a:ext cx="10747074" cy="2485665"/>
          </a:xfrm>
        </p:spPr>
      </p:pic>
      <p:sp>
        <p:nvSpPr>
          <p:cNvPr id="4" name="Content Placeholder 3">
            <a:extLst>
              <a:ext uri="{FF2B5EF4-FFF2-40B4-BE49-F238E27FC236}">
                <a16:creationId xmlns:a16="http://schemas.microsoft.com/office/drawing/2014/main" xmlns="" id="{247C2FAB-05C0-6FCB-C999-D42728AFCF01}"/>
              </a:ext>
            </a:extLst>
          </p:cNvPr>
          <p:cNvSpPr>
            <a:spLocks noGrp="1"/>
          </p:cNvSpPr>
          <p:nvPr>
            <p:ph sz="half" idx="2"/>
          </p:nvPr>
        </p:nvSpPr>
        <p:spPr>
          <a:xfrm>
            <a:off x="753144" y="5037193"/>
            <a:ext cx="10516175" cy="1135007"/>
          </a:xfrm>
        </p:spPr>
        <p:txBody>
          <a:bodyPr vert="horz" lIns="91440" tIns="45720" rIns="91440" bIns="45720" rtlCol="0" anchor="t">
            <a:normAutofit fontScale="85000" lnSpcReduction="10000"/>
          </a:bodyPr>
          <a:lstStyle/>
          <a:p>
            <a:r>
              <a:rPr lang="en-US" dirty="0" smtClean="0"/>
              <a:t>Using the RFM score, we have categorized the top customers into groups</a:t>
            </a:r>
            <a:r>
              <a:rPr lang="en-US" dirty="0" smtClean="0"/>
              <a:t>.</a:t>
            </a:r>
          </a:p>
          <a:p>
            <a:r>
              <a:rPr lang="en-US" dirty="0" smtClean="0"/>
              <a:t>We have prioritized </a:t>
            </a:r>
            <a:r>
              <a:rPr lang="en-US" dirty="0" err="1" smtClean="0"/>
              <a:t>recency</a:t>
            </a:r>
            <a:r>
              <a:rPr lang="en-US" dirty="0" smtClean="0"/>
              <a:t> and organized the customers accordingly.</a:t>
            </a:r>
            <a:endParaRPr lang="en-US" dirty="0"/>
          </a:p>
        </p:txBody>
      </p:sp>
    </p:spTree>
    <p:extLst>
      <p:ext uri="{BB962C8B-B14F-4D97-AF65-F5344CB8AC3E}">
        <p14:creationId xmlns:p14="http://schemas.microsoft.com/office/powerpoint/2010/main" xmlns="" val="26046062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8B5551-2FF3-8049-EF0D-65B61586354B}"/>
              </a:ext>
            </a:extLst>
          </p:cNvPr>
          <p:cNvSpPr>
            <a:spLocks noGrp="1"/>
          </p:cNvSpPr>
          <p:nvPr>
            <p:ph type="title"/>
          </p:nvPr>
        </p:nvSpPr>
        <p:spPr/>
        <p:txBody>
          <a:bodyPr/>
          <a:lstStyle/>
          <a:p>
            <a:pPr algn="ctr"/>
            <a:r>
              <a:rPr lang="en-US" b="1" u="sng" dirty="0"/>
              <a:t>Top loyal customers</a:t>
            </a:r>
          </a:p>
        </p:txBody>
      </p:sp>
      <p:pic>
        <p:nvPicPr>
          <p:cNvPr id="5" name="Picture 5" descr="Table&#10;&#10;Description automatically generated">
            <a:extLst>
              <a:ext uri="{FF2B5EF4-FFF2-40B4-BE49-F238E27FC236}">
                <a16:creationId xmlns:a16="http://schemas.microsoft.com/office/drawing/2014/main" xmlns="" id="{EBDDCA4A-53D8-5B44-30A1-1DA56278DD79}"/>
              </a:ext>
            </a:extLst>
          </p:cNvPr>
          <p:cNvPicPr>
            <a:picLocks noGrp="1" noChangeAspect="1"/>
          </p:cNvPicPr>
          <p:nvPr>
            <p:ph sz="half" idx="1"/>
          </p:nvPr>
        </p:nvPicPr>
        <p:blipFill>
          <a:blip r:embed="rId2" cstate="print"/>
          <a:stretch>
            <a:fillRect/>
          </a:stretch>
        </p:blipFill>
        <p:spPr>
          <a:xfrm>
            <a:off x="1031583" y="2309425"/>
            <a:ext cx="10124418" cy="2415408"/>
          </a:xfrm>
        </p:spPr>
      </p:pic>
      <p:sp>
        <p:nvSpPr>
          <p:cNvPr id="4" name="Content Placeholder 3">
            <a:extLst>
              <a:ext uri="{FF2B5EF4-FFF2-40B4-BE49-F238E27FC236}">
                <a16:creationId xmlns:a16="http://schemas.microsoft.com/office/drawing/2014/main" xmlns="" id="{7FD0BA75-C15F-F51C-4B76-5D8E4E6DD4A4}"/>
              </a:ext>
            </a:extLst>
          </p:cNvPr>
          <p:cNvSpPr>
            <a:spLocks noGrp="1"/>
          </p:cNvSpPr>
          <p:nvPr>
            <p:ph sz="half" idx="2"/>
          </p:nvPr>
        </p:nvSpPr>
        <p:spPr>
          <a:xfrm>
            <a:off x="801730" y="4987369"/>
            <a:ext cx="10481966" cy="1184831"/>
          </a:xfrm>
        </p:spPr>
        <p:txBody>
          <a:bodyPr vert="horz" lIns="91440" tIns="45720" rIns="91440" bIns="45720" rtlCol="0" anchor="t">
            <a:normAutofit fontScale="55000" lnSpcReduction="20000"/>
          </a:bodyPr>
          <a:lstStyle/>
          <a:p>
            <a:r>
              <a:rPr lang="en-US" dirty="0" smtClean="0"/>
              <a:t>These customers are identified as loyal based on the RFM analysis</a:t>
            </a:r>
            <a:r>
              <a:rPr lang="en-US" dirty="0" smtClean="0"/>
              <a:t>.</a:t>
            </a:r>
          </a:p>
          <a:p>
            <a:r>
              <a:rPr lang="en-US" dirty="0" smtClean="0"/>
              <a:t>Our focus has been on the monetary value aspect</a:t>
            </a:r>
            <a:r>
              <a:rPr lang="en-US" dirty="0" smtClean="0"/>
              <a:t>.</a:t>
            </a:r>
          </a:p>
          <a:p>
            <a:r>
              <a:rPr lang="en-US" dirty="0" smtClean="0"/>
              <a:t>By concentrating on these customers, we have the potential to transform them into our best customers.</a:t>
            </a:r>
            <a:endParaRPr lang="en-US" dirty="0"/>
          </a:p>
        </p:txBody>
      </p:sp>
    </p:spTree>
    <p:extLst>
      <p:ext uri="{BB962C8B-B14F-4D97-AF65-F5344CB8AC3E}">
        <p14:creationId xmlns:p14="http://schemas.microsoft.com/office/powerpoint/2010/main" xmlns="" val="24749722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D7660D-F4A2-BB58-3DC9-39DA9A21FC2F}"/>
              </a:ext>
            </a:extLst>
          </p:cNvPr>
          <p:cNvSpPr>
            <a:spLocks noGrp="1"/>
          </p:cNvSpPr>
          <p:nvPr>
            <p:ph type="title"/>
          </p:nvPr>
        </p:nvSpPr>
        <p:spPr/>
        <p:txBody>
          <a:bodyPr/>
          <a:lstStyle/>
          <a:p>
            <a:pPr algn="ctr"/>
            <a:r>
              <a:rPr lang="en-US" b="1" u="sng" dirty="0" smtClean="0"/>
              <a:t>Customers on the brink of churning</a:t>
            </a:r>
            <a:r>
              <a:rPr lang="en-US" dirty="0" smtClean="0"/>
              <a:t>.</a:t>
            </a:r>
            <a:endParaRPr lang="en-US" b="1" u="sng" dirty="0"/>
          </a:p>
        </p:txBody>
      </p:sp>
      <p:pic>
        <p:nvPicPr>
          <p:cNvPr id="5" name="Picture 5" descr="Table&#10;&#10;Description automatically generated">
            <a:extLst>
              <a:ext uri="{FF2B5EF4-FFF2-40B4-BE49-F238E27FC236}">
                <a16:creationId xmlns:a16="http://schemas.microsoft.com/office/drawing/2014/main" xmlns="" id="{C836B37C-388F-2875-7E42-915A90335CAE}"/>
              </a:ext>
            </a:extLst>
          </p:cNvPr>
          <p:cNvPicPr>
            <a:picLocks noGrp="1" noChangeAspect="1"/>
          </p:cNvPicPr>
          <p:nvPr>
            <p:ph sz="half" idx="1"/>
          </p:nvPr>
        </p:nvPicPr>
        <p:blipFill>
          <a:blip r:embed="rId2" cstate="print"/>
          <a:stretch>
            <a:fillRect/>
          </a:stretch>
        </p:blipFill>
        <p:spPr>
          <a:xfrm>
            <a:off x="1071914" y="2257917"/>
            <a:ext cx="9654575" cy="2322841"/>
          </a:xfrm>
        </p:spPr>
      </p:pic>
      <p:sp>
        <p:nvSpPr>
          <p:cNvPr id="4" name="Content Placeholder 3">
            <a:extLst>
              <a:ext uri="{FF2B5EF4-FFF2-40B4-BE49-F238E27FC236}">
                <a16:creationId xmlns:a16="http://schemas.microsoft.com/office/drawing/2014/main" xmlns="" id="{3305D0E4-A6F7-2E52-E338-435421BF98AA}"/>
              </a:ext>
            </a:extLst>
          </p:cNvPr>
          <p:cNvSpPr>
            <a:spLocks noGrp="1"/>
          </p:cNvSpPr>
          <p:nvPr>
            <p:ph sz="half" idx="2"/>
          </p:nvPr>
        </p:nvSpPr>
        <p:spPr>
          <a:xfrm>
            <a:off x="954427" y="5051571"/>
            <a:ext cx="10099232" cy="1408176"/>
          </a:xfrm>
        </p:spPr>
        <p:txBody>
          <a:bodyPr vert="horz" lIns="91440" tIns="45720" rIns="91440" bIns="45720" rtlCol="0" anchor="t">
            <a:normAutofit fontScale="62500" lnSpcReduction="20000"/>
          </a:bodyPr>
          <a:lstStyle/>
          <a:p>
            <a:r>
              <a:rPr lang="en-US" dirty="0" smtClean="0"/>
              <a:t>Based on the RFM score, these customers are flagged as top customers who are in danger of churning</a:t>
            </a:r>
            <a:r>
              <a:rPr lang="en-US" dirty="0" smtClean="0"/>
              <a:t>.</a:t>
            </a:r>
          </a:p>
          <a:p>
            <a:r>
              <a:rPr lang="en-US" dirty="0" smtClean="0"/>
              <a:t>It's important to prioritize these customers and take action before losing them</a:t>
            </a:r>
            <a:r>
              <a:rPr lang="en-US" dirty="0" smtClean="0"/>
              <a:t>.</a:t>
            </a:r>
          </a:p>
          <a:p>
            <a:r>
              <a:rPr lang="en-US" dirty="0" smtClean="0"/>
              <a:t>We should implement an action plan to transform them into loyal, regular customers.</a:t>
            </a:r>
            <a:endParaRPr lang="en-US" dirty="0"/>
          </a:p>
        </p:txBody>
      </p:sp>
    </p:spTree>
    <p:extLst>
      <p:ext uri="{BB962C8B-B14F-4D97-AF65-F5344CB8AC3E}">
        <p14:creationId xmlns:p14="http://schemas.microsoft.com/office/powerpoint/2010/main" xmlns="" val="8901711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ED45BE-8DC2-C026-4A85-C5E215923410}"/>
              </a:ext>
            </a:extLst>
          </p:cNvPr>
          <p:cNvSpPr>
            <a:spLocks noGrp="1"/>
          </p:cNvSpPr>
          <p:nvPr>
            <p:ph type="title"/>
          </p:nvPr>
        </p:nvSpPr>
        <p:spPr/>
        <p:txBody>
          <a:bodyPr>
            <a:normAutofit/>
          </a:bodyPr>
          <a:lstStyle/>
          <a:p>
            <a:pPr algn="ctr"/>
            <a:r>
              <a:rPr lang="en-US" b="1" u="sng" dirty="0"/>
              <a:t>Top Lost Customers</a:t>
            </a:r>
          </a:p>
        </p:txBody>
      </p:sp>
      <p:pic>
        <p:nvPicPr>
          <p:cNvPr id="5" name="Picture 5" descr="Table&#10;&#10;Description automatically generated">
            <a:extLst>
              <a:ext uri="{FF2B5EF4-FFF2-40B4-BE49-F238E27FC236}">
                <a16:creationId xmlns:a16="http://schemas.microsoft.com/office/drawing/2014/main" xmlns="" id="{88089EE7-45C1-7EB8-B6C3-0B7033E7D7D2}"/>
              </a:ext>
            </a:extLst>
          </p:cNvPr>
          <p:cNvPicPr>
            <a:picLocks noGrp="1" noChangeAspect="1"/>
          </p:cNvPicPr>
          <p:nvPr>
            <p:ph sz="half" idx="1"/>
          </p:nvPr>
        </p:nvPicPr>
        <p:blipFill>
          <a:blip r:embed="rId2" cstate="print"/>
          <a:stretch>
            <a:fillRect/>
          </a:stretch>
        </p:blipFill>
        <p:spPr>
          <a:xfrm>
            <a:off x="990683" y="2103121"/>
            <a:ext cx="10147719" cy="2362440"/>
          </a:xfrm>
        </p:spPr>
      </p:pic>
      <p:sp>
        <p:nvSpPr>
          <p:cNvPr id="4" name="Content Placeholder 3">
            <a:extLst>
              <a:ext uri="{FF2B5EF4-FFF2-40B4-BE49-F238E27FC236}">
                <a16:creationId xmlns:a16="http://schemas.microsoft.com/office/drawing/2014/main" xmlns="" id="{7C25C6D3-2511-A3BC-A133-57FE9A104E63}"/>
              </a:ext>
            </a:extLst>
          </p:cNvPr>
          <p:cNvSpPr>
            <a:spLocks noGrp="1"/>
          </p:cNvSpPr>
          <p:nvPr>
            <p:ph sz="half" idx="2"/>
          </p:nvPr>
        </p:nvSpPr>
        <p:spPr>
          <a:xfrm>
            <a:off x="997559" y="4720891"/>
            <a:ext cx="10271760" cy="1666969"/>
          </a:xfrm>
        </p:spPr>
        <p:txBody>
          <a:bodyPr vert="horz" lIns="91440" tIns="45720" rIns="91440" bIns="45720" rtlCol="0" anchor="t">
            <a:normAutofit fontScale="77500" lnSpcReduction="20000"/>
          </a:bodyPr>
          <a:lstStyle/>
          <a:p>
            <a:r>
              <a:rPr lang="en-US" dirty="0" smtClean="0"/>
              <a:t>According to the RFM score, these are the customers we have lost</a:t>
            </a:r>
            <a:r>
              <a:rPr lang="en-US" dirty="0" smtClean="0"/>
              <a:t>.</a:t>
            </a:r>
          </a:p>
          <a:p>
            <a:r>
              <a:rPr lang="en-US" dirty="0" smtClean="0"/>
              <a:t>Their </a:t>
            </a:r>
            <a:r>
              <a:rPr lang="en-US" dirty="0" err="1" smtClean="0"/>
              <a:t>recency</a:t>
            </a:r>
            <a:r>
              <a:rPr lang="en-US" dirty="0" smtClean="0"/>
              <a:t> is quite low, and they haven't made frequent purchases either. </a:t>
            </a:r>
            <a:endParaRPr lang="en-US" dirty="0" smtClean="0"/>
          </a:p>
          <a:p>
            <a:r>
              <a:rPr lang="en-US" dirty="0" smtClean="0"/>
              <a:t>We should conduct a study or survey to understand the reasons behind their attrition and take necessary steps to prevent further customer losses.</a:t>
            </a:r>
            <a:endParaRPr lang="en-US" dirty="0"/>
          </a:p>
        </p:txBody>
      </p:sp>
    </p:spTree>
    <p:extLst>
      <p:ext uri="{BB962C8B-B14F-4D97-AF65-F5344CB8AC3E}">
        <p14:creationId xmlns:p14="http://schemas.microsoft.com/office/powerpoint/2010/main" xmlns="" val="34935117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12E81D-2C56-3046-A22A-299553449D13}"/>
              </a:ext>
            </a:extLst>
          </p:cNvPr>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pPr algn="ctr"/>
            <a:r>
              <a:rPr lang="en-US" b="1" u="sng" dirty="0">
                <a:ea typeface="+mj-lt"/>
                <a:cs typeface="+mj-lt"/>
              </a:rPr>
              <a:t>05 Recommendations</a:t>
            </a:r>
            <a:endParaRPr lang="en-US" b="1" u="sng" dirty="0"/>
          </a:p>
        </p:txBody>
      </p:sp>
    </p:spTree>
    <p:extLst>
      <p:ext uri="{BB962C8B-B14F-4D97-AF65-F5344CB8AC3E}">
        <p14:creationId xmlns:p14="http://schemas.microsoft.com/office/powerpoint/2010/main" xmlns="" val="633884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xmlns="" id="{2D6FBB9D-1CAA-4D05-AB33-BABDFE17B8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4" name="Rectangle 93">
            <a:extLst>
              <a:ext uri="{FF2B5EF4-FFF2-40B4-BE49-F238E27FC236}">
                <a16:creationId xmlns:a16="http://schemas.microsoft.com/office/drawing/2014/main" xmlns="" id="{04727B71-B4B6-4823-80A1-68C40B4751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xmlns="" id="{79A6DB05-9FB5-4B07-8675-74C23D4FD8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8" name="Rectangle 97">
            <a:extLst>
              <a:ext uri="{FF2B5EF4-FFF2-40B4-BE49-F238E27FC236}">
                <a16:creationId xmlns:a16="http://schemas.microsoft.com/office/drawing/2014/main" xmlns="" id="{8380AD67-C5CA-4918-B4BB-C359BB03EE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9CE8EE8-9536-F053-E585-5D03384E1898}"/>
              </a:ext>
            </a:extLst>
          </p:cNvPr>
          <p:cNvSpPr>
            <a:spLocks noGrp="1"/>
          </p:cNvSpPr>
          <p:nvPr>
            <p:ph type="title"/>
          </p:nvPr>
        </p:nvSpPr>
        <p:spPr>
          <a:xfrm>
            <a:off x="5080216" y="1076324"/>
            <a:ext cx="6272784" cy="1535051"/>
          </a:xfrm>
        </p:spPr>
        <p:txBody>
          <a:bodyPr vert="horz" lIns="91440" tIns="45720" rIns="91440" bIns="45720" rtlCol="0" anchor="b">
            <a:normAutofit/>
          </a:bodyPr>
          <a:lstStyle/>
          <a:p>
            <a:pPr algn="ctr"/>
            <a:r>
              <a:rPr lang="en-US" sz="5200" b="1" u="sng" dirty="0"/>
              <a:t>Recommendations </a:t>
            </a:r>
          </a:p>
        </p:txBody>
      </p:sp>
      <p:pic>
        <p:nvPicPr>
          <p:cNvPr id="5" name="Picture 4" descr="Light bulb on yellow background with sketched light beams and cord">
            <a:extLst>
              <a:ext uri="{FF2B5EF4-FFF2-40B4-BE49-F238E27FC236}">
                <a16:creationId xmlns:a16="http://schemas.microsoft.com/office/drawing/2014/main" xmlns="" id="{786A10E4-CD1D-C635-63AF-28DEBABE4E2E}"/>
              </a:ext>
            </a:extLst>
          </p:cNvPr>
          <p:cNvPicPr>
            <a:picLocks noChangeAspect="1"/>
          </p:cNvPicPr>
          <p:nvPr/>
        </p:nvPicPr>
        <p:blipFill rotWithShape="1">
          <a:blip r:embed="rId2" cstate="print"/>
          <a:srcRect l="52154" r="7444"/>
          <a:stretch/>
        </p:blipFill>
        <p:spPr>
          <a:xfrm>
            <a:off x="20" y="10"/>
            <a:ext cx="4505305" cy="6857990"/>
          </a:xfrm>
          <a:prstGeom prst="rect">
            <a:avLst/>
          </a:prstGeom>
        </p:spPr>
      </p:pic>
      <p:sp>
        <p:nvSpPr>
          <p:cNvPr id="100" name="!!accent">
            <a:extLst>
              <a:ext uri="{FF2B5EF4-FFF2-40B4-BE49-F238E27FC236}">
                <a16:creationId xmlns:a16="http://schemas.microsoft.com/office/drawing/2014/main" xmlns="" id="{EABAD4DA-87BA-4F70-9EF0-45C6BCF17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Rectangle 101">
            <a:extLst>
              <a:ext uri="{FF2B5EF4-FFF2-40B4-BE49-F238E27FC236}">
                <a16:creationId xmlns:a16="http://schemas.microsoft.com/office/drawing/2014/main" xmlns="" id="{915128D9-2797-47FA-B6FE-EC24E6B843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xmlns="" id="{1B5A40F9-E993-4589-EA26-AFC80C685238}"/>
              </a:ext>
            </a:extLst>
          </p:cNvPr>
          <p:cNvSpPr>
            <a:spLocks noGrp="1"/>
          </p:cNvSpPr>
          <p:nvPr>
            <p:ph sz="half" idx="1"/>
          </p:nvPr>
        </p:nvSpPr>
        <p:spPr>
          <a:xfrm>
            <a:off x="4505122" y="3106861"/>
            <a:ext cx="7509236" cy="3702704"/>
          </a:xfrm>
        </p:spPr>
        <p:txBody>
          <a:bodyPr vert="horz" lIns="91440" tIns="45720" rIns="91440" bIns="45720" rtlCol="0" anchor="t">
            <a:noAutofit/>
          </a:bodyPr>
          <a:lstStyle/>
          <a:p>
            <a:pPr>
              <a:lnSpc>
                <a:spcPct val="100000"/>
              </a:lnSpc>
            </a:pPr>
            <a:r>
              <a:rPr lang="en-US" sz="1200" dirty="0" smtClean="0"/>
              <a:t>RFM analysis categorizes customers into four groups: best, loyal, verge of churn, and lost customers. Customizing strategies for each group is crucial to maximize retention and improve customer experience</a:t>
            </a:r>
            <a:r>
              <a:rPr lang="en-US" sz="1200" dirty="0" smtClean="0"/>
              <a:t>.</a:t>
            </a:r>
          </a:p>
          <a:p>
            <a:pPr>
              <a:lnSpc>
                <a:spcPct val="100000"/>
              </a:lnSpc>
            </a:pPr>
            <a:r>
              <a:rPr lang="en-US" sz="1200" dirty="0" smtClean="0"/>
              <a:t>For our </a:t>
            </a:r>
            <a:r>
              <a:rPr lang="en-US" sz="1200" b="1" dirty="0" smtClean="0"/>
              <a:t>best customers</a:t>
            </a:r>
            <a:r>
              <a:rPr lang="en-US" sz="1200" dirty="0" smtClean="0"/>
              <a:t>, it's advisable to offer personalized recognition, exclusive incentives, and special offers, ensuring their continued preference for our company. This approach will help cultivate loyalty and reinforce long-term relationships</a:t>
            </a:r>
            <a:r>
              <a:rPr lang="en-US" sz="1200" dirty="0" smtClean="0"/>
              <a:t>.</a:t>
            </a:r>
          </a:p>
          <a:p>
            <a:pPr>
              <a:lnSpc>
                <a:spcPct val="100000"/>
              </a:lnSpc>
            </a:pPr>
            <a:r>
              <a:rPr lang="en-US" sz="1200" dirty="0" smtClean="0"/>
              <a:t>To retain our </a:t>
            </a:r>
            <a:r>
              <a:rPr lang="en-US" sz="1200" b="1" dirty="0" smtClean="0"/>
              <a:t>loyal customers</a:t>
            </a:r>
            <a:r>
              <a:rPr lang="en-US" sz="1200" dirty="0" smtClean="0"/>
              <a:t>, it's important to provide regular discounts and offers to maintain their engagement and interest in our products or services. This engagement can lead them to become our best customers, elevating their satisfaction and strengthening their connection with our brand</a:t>
            </a:r>
            <a:r>
              <a:rPr lang="en-US" sz="1200" dirty="0" smtClean="0"/>
              <a:t>.</a:t>
            </a:r>
          </a:p>
          <a:p>
            <a:pPr>
              <a:lnSpc>
                <a:spcPct val="100000"/>
              </a:lnSpc>
            </a:pPr>
            <a:r>
              <a:rPr lang="en-US" sz="1200" dirty="0" smtClean="0"/>
              <a:t>For customers on the </a:t>
            </a:r>
            <a:r>
              <a:rPr lang="en-US" sz="1200" b="1" dirty="0" smtClean="0"/>
              <a:t>verge of churn</a:t>
            </a:r>
            <a:r>
              <a:rPr lang="en-US" sz="1200" dirty="0" smtClean="0"/>
              <a:t>, it's crucial to create a robust action plan aimed at retaining them. This involves surveys, tailored incentives, and personalized communication to identify and resolve their concerns, ultimately boosting their loyalty to our brand</a:t>
            </a:r>
            <a:r>
              <a:rPr lang="en-US" sz="1200" dirty="0" smtClean="0"/>
              <a:t>.</a:t>
            </a:r>
          </a:p>
          <a:p>
            <a:pPr>
              <a:lnSpc>
                <a:spcPct val="100000"/>
              </a:lnSpc>
            </a:pPr>
            <a:r>
              <a:rPr lang="en-US" sz="1200" dirty="0" smtClean="0"/>
              <a:t>For </a:t>
            </a:r>
            <a:r>
              <a:rPr lang="en-US" sz="1200" b="1" dirty="0" smtClean="0"/>
              <a:t>lost customers</a:t>
            </a:r>
            <a:r>
              <a:rPr lang="en-US" sz="1200" dirty="0" smtClean="0"/>
              <a:t>, analyzing their behaviors and preferences is essential to pinpoint the reasons behind their departure. By understanding the main drivers of customer churn, we can create focused strategies to avert such situations in the future and enhance our overall retention rate.</a:t>
            </a:r>
            <a:endParaRPr lang="en-US" sz="1200" dirty="0"/>
          </a:p>
        </p:txBody>
      </p:sp>
    </p:spTree>
    <p:extLst>
      <p:ext uri="{BB962C8B-B14F-4D97-AF65-F5344CB8AC3E}">
        <p14:creationId xmlns:p14="http://schemas.microsoft.com/office/powerpoint/2010/main" xmlns="" val="15690518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D06CE56-3881-4ADA-8CEF-D18B02C24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xmlns="" id="{79F3C543-62EC-4433-9C93-A2CD8764E9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xmlns="" id="{5A59F003-E00A-43F9-91DC-CC54E3B874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Aerial view of a highway near the ocean">
            <a:extLst>
              <a:ext uri="{FF2B5EF4-FFF2-40B4-BE49-F238E27FC236}">
                <a16:creationId xmlns:a16="http://schemas.microsoft.com/office/drawing/2014/main" xmlns="" id="{15E5B3E6-84B5-F6F3-C7C8-CAB8945BF97F}"/>
              </a:ext>
            </a:extLst>
          </p:cNvPr>
          <p:cNvPicPr>
            <a:picLocks noChangeAspect="1"/>
          </p:cNvPicPr>
          <p:nvPr/>
        </p:nvPicPr>
        <p:blipFill rotWithShape="1">
          <a:blip r:embed="rId2" cstate="print"/>
          <a:srcRect t="7719" r="-2" b="17231"/>
          <a:stretch/>
        </p:blipFill>
        <p:spPr>
          <a:xfrm>
            <a:off x="20" y="10"/>
            <a:ext cx="12191981" cy="6857990"/>
          </a:xfrm>
          <a:prstGeom prst="rect">
            <a:avLst/>
          </a:prstGeom>
        </p:spPr>
      </p:pic>
      <p:sp>
        <p:nvSpPr>
          <p:cNvPr id="14" name="Rectangle 13">
            <a:extLst>
              <a:ext uri="{FF2B5EF4-FFF2-40B4-BE49-F238E27FC236}">
                <a16:creationId xmlns:a16="http://schemas.microsoft.com/office/drawing/2014/main" xmlns="" id="{D74A4382-E3AD-430A-9A1F-DFA3E0E77A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9E83E56A-E75F-11F0-48A7-382CEFAF1872}"/>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b="1" u="sng" dirty="0">
                <a:solidFill>
                  <a:schemeClr val="bg1"/>
                </a:solidFill>
              </a:rPr>
              <a:t>Thank you</a:t>
            </a:r>
          </a:p>
        </p:txBody>
      </p:sp>
    </p:spTree>
    <p:extLst>
      <p:ext uri="{BB962C8B-B14F-4D97-AF65-F5344CB8AC3E}">
        <p14:creationId xmlns:p14="http://schemas.microsoft.com/office/powerpoint/2010/main" xmlns="" val="4281930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AC35C8-C2F6-680C-2583-F652530F1AAA}"/>
              </a:ext>
            </a:extLst>
          </p:cNvPr>
          <p:cNvSpPr>
            <a:spLocks noGrp="1"/>
          </p:cNvSpPr>
          <p:nvPr>
            <p:ph type="title"/>
          </p:nvPr>
        </p:nvSpPr>
        <p:spPr/>
        <p:txBody>
          <a:bodyPr/>
          <a:lstStyle/>
          <a:p>
            <a:pPr algn="ctr"/>
            <a:r>
              <a:rPr lang="en-US" b="1" u="sng" dirty="0"/>
              <a:t>Problem Statement:</a:t>
            </a:r>
          </a:p>
        </p:txBody>
      </p:sp>
      <p:sp>
        <p:nvSpPr>
          <p:cNvPr id="3" name="Content Placeholder 2">
            <a:extLst>
              <a:ext uri="{FF2B5EF4-FFF2-40B4-BE49-F238E27FC236}">
                <a16:creationId xmlns:a16="http://schemas.microsoft.com/office/drawing/2014/main" xmlns="" id="{57C6A0B7-B701-6F60-D2FE-49004FF797F7}"/>
              </a:ext>
            </a:extLst>
          </p:cNvPr>
          <p:cNvSpPr>
            <a:spLocks noGrp="1"/>
          </p:cNvSpPr>
          <p:nvPr>
            <p:ph idx="1"/>
          </p:nvPr>
        </p:nvSpPr>
        <p:spPr/>
        <p:style>
          <a:lnRef idx="2">
            <a:schemeClr val="accent1"/>
          </a:lnRef>
          <a:fillRef idx="1">
            <a:schemeClr val="lt1"/>
          </a:fillRef>
          <a:effectRef idx="0">
            <a:schemeClr val="accent1"/>
          </a:effectRef>
          <a:fontRef idx="minor">
            <a:schemeClr val="dk1"/>
          </a:fontRef>
        </p:style>
        <p:txBody>
          <a:bodyPr vert="horz" lIns="91440" tIns="45720" rIns="91440" bIns="45720" rtlCol="0" anchor="t">
            <a:normAutofit lnSpcReduction="10000"/>
          </a:bodyPr>
          <a:lstStyle/>
          <a:p>
            <a:pPr marL="0" indent="0">
              <a:buNone/>
            </a:pPr>
            <a:r>
              <a:rPr lang="en-US" dirty="0" smtClean="0"/>
              <a:t>An automobile parts manufacturing company has collected data on transactions for 3 years. They do not have any in-house data science team, thus they have hired you as their consultant. Your job is to use your data science skills to find the underlying buying patterns of the customers, provide the company with suitable insights about their customers, and recommend customized marketing strategies for different segments of customers. </a:t>
            </a:r>
            <a:endParaRPr lang="en-US" dirty="0"/>
          </a:p>
        </p:txBody>
      </p:sp>
    </p:spTree>
    <p:extLst>
      <p:ext uri="{BB962C8B-B14F-4D97-AF65-F5344CB8AC3E}">
        <p14:creationId xmlns:p14="http://schemas.microsoft.com/office/powerpoint/2010/main" xmlns="" val="2634726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xmlns="" id="{F94AA2BD-2E3F-4B1D-8127-5744B81153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F627C5B-52D7-A528-0257-D7E6F0D19BEA}"/>
              </a:ext>
            </a:extLst>
          </p:cNvPr>
          <p:cNvSpPr>
            <a:spLocks noGrp="1"/>
          </p:cNvSpPr>
          <p:nvPr>
            <p:ph type="title"/>
          </p:nvPr>
        </p:nvSpPr>
        <p:spPr>
          <a:xfrm>
            <a:off x="411480" y="987552"/>
            <a:ext cx="7065085" cy="1088136"/>
          </a:xfrm>
        </p:spPr>
        <p:txBody>
          <a:bodyPr anchor="b">
            <a:normAutofit/>
          </a:bodyPr>
          <a:lstStyle/>
          <a:p>
            <a:pPr algn="ctr"/>
            <a:r>
              <a:rPr lang="en-US" sz="3400" b="1" u="sng" dirty="0">
                <a:ea typeface="+mj-lt"/>
                <a:cs typeface="+mj-lt"/>
              </a:rPr>
              <a:t>Executive Summary:</a:t>
            </a:r>
            <a:endParaRPr lang="en-US" sz="3400" b="1" u="sng" dirty="0"/>
          </a:p>
        </p:txBody>
      </p:sp>
      <p:sp>
        <p:nvSpPr>
          <p:cNvPr id="25" name="Rectangle 19">
            <a:extLst>
              <a:ext uri="{FF2B5EF4-FFF2-40B4-BE49-F238E27FC236}">
                <a16:creationId xmlns:a16="http://schemas.microsoft.com/office/drawing/2014/main" xmlns="" id="{4BD02261-2DC8-4AA8-9E16-7751AE8924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1">
            <a:extLst>
              <a:ext uri="{FF2B5EF4-FFF2-40B4-BE49-F238E27FC236}">
                <a16:creationId xmlns:a16="http://schemas.microsoft.com/office/drawing/2014/main" xmlns="" id="{3D752CF2-2291-40B5-B462-C17B174C10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xmlns="" id="{820C36BC-867E-73B7-36DA-BF603CF6D9E0}"/>
              </a:ext>
            </a:extLst>
          </p:cNvPr>
          <p:cNvSpPr>
            <a:spLocks noGrp="1"/>
          </p:cNvSpPr>
          <p:nvPr>
            <p:ph idx="1"/>
          </p:nvPr>
        </p:nvSpPr>
        <p:spPr>
          <a:xfrm>
            <a:off x="411479" y="2343280"/>
            <a:ext cx="7086771" cy="3929504"/>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t">
            <a:noAutofit/>
          </a:bodyPr>
          <a:lstStyle/>
          <a:p>
            <a:pPr>
              <a:lnSpc>
                <a:spcPct val="100000"/>
              </a:lnSpc>
              <a:buFont typeface="Arial"/>
              <a:buChar char="•"/>
            </a:pPr>
            <a:r>
              <a:rPr lang="en-US" sz="1400" b="1" dirty="0">
                <a:ea typeface="+mn-lt"/>
                <a:cs typeface="+mn-lt"/>
              </a:rPr>
              <a:t>Data:</a:t>
            </a:r>
            <a:r>
              <a:rPr lang="en-US" sz="1400" dirty="0">
                <a:ea typeface="+mn-lt"/>
                <a:cs typeface="+mn-lt"/>
              </a:rPr>
              <a:t>  </a:t>
            </a:r>
            <a:r>
              <a:rPr lang="en-US" sz="1400" dirty="0" smtClean="0">
                <a:ea typeface="+mn-lt"/>
                <a:cs typeface="+mn-lt"/>
              </a:rPr>
              <a:t>Past </a:t>
            </a:r>
            <a:r>
              <a:rPr lang="en-US" sz="1400" dirty="0">
                <a:ea typeface="+mn-lt"/>
                <a:cs typeface="+mn-lt"/>
              </a:rPr>
              <a:t>3 </a:t>
            </a:r>
            <a:r>
              <a:rPr lang="en-US" sz="1400" dirty="0" smtClean="0">
                <a:ea typeface="+mn-lt"/>
                <a:cs typeface="+mn-lt"/>
              </a:rPr>
              <a:t>Years</a:t>
            </a:r>
            <a:r>
              <a:rPr lang="en-US" sz="1400" dirty="0">
                <a:ea typeface="+mn-lt"/>
                <a:cs typeface="+mn-lt"/>
              </a:rPr>
              <a:t>.</a:t>
            </a:r>
            <a:endParaRPr lang="en-US" sz="1400" dirty="0"/>
          </a:p>
          <a:p>
            <a:pPr>
              <a:lnSpc>
                <a:spcPct val="100000"/>
              </a:lnSpc>
              <a:buFont typeface="Arial"/>
              <a:buChar char="•"/>
            </a:pPr>
            <a:r>
              <a:rPr lang="en-US" sz="1400" b="1" dirty="0" smtClean="0">
                <a:ea typeface="+mn-lt"/>
                <a:cs typeface="+mn-lt"/>
              </a:rPr>
              <a:t>Objective:</a:t>
            </a:r>
            <a:r>
              <a:rPr lang="en-US" sz="1400" dirty="0" smtClean="0">
                <a:ea typeface="+mn-lt"/>
                <a:cs typeface="+mn-lt"/>
              </a:rPr>
              <a:t> </a:t>
            </a:r>
            <a:r>
              <a:rPr lang="en-US" sz="1400" dirty="0" smtClean="0"/>
              <a:t>Uncover inherent customer buying patterns and propose tailored marketing strategies for distinct customer segments.</a:t>
            </a:r>
            <a:endParaRPr lang="en-US" sz="1400" dirty="0"/>
          </a:p>
          <a:p>
            <a:pPr>
              <a:lnSpc>
                <a:spcPct val="100000"/>
              </a:lnSpc>
              <a:buFont typeface="Arial"/>
              <a:buChar char="•"/>
            </a:pPr>
            <a:r>
              <a:rPr lang="en-US" sz="1400" b="1" dirty="0">
                <a:ea typeface="+mn-lt"/>
                <a:cs typeface="+mn-lt"/>
              </a:rPr>
              <a:t>Dataset: </a:t>
            </a:r>
            <a:r>
              <a:rPr lang="en-US" sz="1400" dirty="0">
                <a:ea typeface="+mn-lt"/>
                <a:cs typeface="+mn-lt"/>
              </a:rPr>
              <a:t> 20 columns and </a:t>
            </a:r>
            <a:r>
              <a:rPr lang="en-US" sz="1400" dirty="0">
                <a:latin typeface="Consolas"/>
                <a:ea typeface="+mn-lt"/>
                <a:cs typeface="+mn-lt"/>
              </a:rPr>
              <a:t>2747</a:t>
            </a:r>
            <a:r>
              <a:rPr lang="en-US" sz="1400" dirty="0">
                <a:ea typeface="+mn-lt"/>
                <a:cs typeface="+mn-lt"/>
              </a:rPr>
              <a:t> rows,</a:t>
            </a:r>
          </a:p>
          <a:p>
            <a:pPr>
              <a:lnSpc>
                <a:spcPct val="100000"/>
              </a:lnSpc>
              <a:buFont typeface="Arial"/>
              <a:buChar char="•"/>
            </a:pPr>
            <a:r>
              <a:rPr lang="en-US" sz="1400" b="1" dirty="0">
                <a:ea typeface="+mn-lt"/>
                <a:cs typeface="+mn-lt"/>
              </a:rPr>
              <a:t>Missing values and Duplicate values: </a:t>
            </a:r>
            <a:r>
              <a:rPr lang="en-US" sz="1400" dirty="0">
                <a:ea typeface="+mn-lt"/>
                <a:cs typeface="+mn-lt"/>
              </a:rPr>
              <a:t>None</a:t>
            </a:r>
            <a:endParaRPr lang="en-US" sz="1400" dirty="0"/>
          </a:p>
          <a:p>
            <a:pPr>
              <a:lnSpc>
                <a:spcPct val="100000"/>
              </a:lnSpc>
              <a:buFont typeface="Arial"/>
              <a:buChar char="•"/>
            </a:pPr>
            <a:r>
              <a:rPr lang="en-US" sz="1400" b="1" dirty="0">
                <a:ea typeface="+mn-lt"/>
                <a:cs typeface="+mn-lt"/>
              </a:rPr>
              <a:t>Outliers: </a:t>
            </a:r>
            <a:r>
              <a:rPr lang="en-US" sz="1400" dirty="0" smtClean="0"/>
              <a:t> Some columns exhibit a few outlier values.</a:t>
            </a:r>
            <a:endParaRPr lang="en-US" sz="1400" dirty="0">
              <a:ea typeface="+mn-lt"/>
              <a:cs typeface="+mn-lt"/>
            </a:endParaRPr>
          </a:p>
          <a:p>
            <a:pPr>
              <a:lnSpc>
                <a:spcPct val="100000"/>
              </a:lnSpc>
              <a:buFont typeface="Arial"/>
              <a:buChar char="•"/>
            </a:pPr>
            <a:r>
              <a:rPr lang="en-US" sz="1400" dirty="0" smtClean="0"/>
              <a:t>Exploratory analysis and insights offer a lucid comprehension of the data, shedding light on crucial sales trends and patterns</a:t>
            </a:r>
            <a:r>
              <a:rPr lang="en-US" sz="1400" dirty="0" smtClean="0"/>
              <a:t>.</a:t>
            </a:r>
          </a:p>
          <a:p>
            <a:pPr>
              <a:lnSpc>
                <a:spcPct val="100000"/>
              </a:lnSpc>
              <a:buFont typeface="Arial"/>
              <a:buChar char="•"/>
            </a:pPr>
            <a:r>
              <a:rPr lang="en-US" sz="1400" dirty="0" smtClean="0"/>
              <a:t>RFM analysis was executed to categorize customers into four segments according to their purchasing behavior, followed by tailored marketing strategies proposed for each segment</a:t>
            </a:r>
            <a:r>
              <a:rPr lang="en-US" sz="1400" dirty="0" smtClean="0"/>
              <a:t>.</a:t>
            </a:r>
          </a:p>
          <a:p>
            <a:pPr>
              <a:lnSpc>
                <a:spcPct val="100000"/>
              </a:lnSpc>
              <a:buFont typeface="Arial"/>
              <a:buChar char="•"/>
            </a:pPr>
            <a:r>
              <a:rPr lang="en-US" sz="1400" dirty="0" smtClean="0"/>
              <a:t>The presentation culminates with actionable recommendations to bolster customer relationships and fuel business expansion.</a:t>
            </a:r>
            <a:endParaRPr lang="en-US" sz="1400" dirty="0"/>
          </a:p>
        </p:txBody>
      </p:sp>
      <p:pic>
        <p:nvPicPr>
          <p:cNvPr id="5" name="Picture 4" descr="Close up of gears">
            <a:extLst>
              <a:ext uri="{FF2B5EF4-FFF2-40B4-BE49-F238E27FC236}">
                <a16:creationId xmlns:a16="http://schemas.microsoft.com/office/drawing/2014/main" xmlns="" id="{80808A84-FEAA-D2DA-3B3D-923BDA6B35D4}"/>
              </a:ext>
            </a:extLst>
          </p:cNvPr>
          <p:cNvPicPr>
            <a:picLocks noChangeAspect="1"/>
          </p:cNvPicPr>
          <p:nvPr/>
        </p:nvPicPr>
        <p:blipFill rotWithShape="1">
          <a:blip r:embed="rId2" cstate="print"/>
          <a:srcRect l="594" r="24122"/>
          <a:stretch/>
        </p:blipFill>
        <p:spPr>
          <a:xfrm>
            <a:off x="7594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xmlns="" val="2464466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2D6FBB9D-1CAA-4D05-AB33-BABDFE17B8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xmlns="" id="{04727B71-B4B6-4823-80A1-68C40B4751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xmlns="" id="{79A6DB05-9FB5-4B07-8675-74C23D4FD8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xmlns="" id="{89A320C9-9735-4D13-8279-C1C67484139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xmlns="" id="{92544CF4-9B52-4A7B-A4B3-88C72729B7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8209" y="7126"/>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19">
            <a:extLst>
              <a:ext uri="{FF2B5EF4-FFF2-40B4-BE49-F238E27FC236}">
                <a16:creationId xmlns:a16="http://schemas.microsoft.com/office/drawing/2014/main" xmlns="" id="{E75862C5-5C00-4421-BC7B-9B7B86DBC8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86E30B87-B004-D4F7-2FD6-361417619182}"/>
              </a:ext>
            </a:extLst>
          </p:cNvPr>
          <p:cNvSpPr>
            <a:spLocks noGrp="1"/>
          </p:cNvSpPr>
          <p:nvPr>
            <p:ph type="title"/>
          </p:nvPr>
        </p:nvSpPr>
        <p:spPr>
          <a:xfrm>
            <a:off x="1115568" y="548640"/>
            <a:ext cx="10168128" cy="1179576"/>
          </a:xfrm>
        </p:spPr>
        <p:txBody>
          <a:bodyPr vert="horz" lIns="91440" tIns="45720" rIns="91440" bIns="45720" rtlCol="0" anchor="ctr">
            <a:normAutofit/>
          </a:bodyPr>
          <a:lstStyle/>
          <a:p>
            <a:pPr algn="ctr"/>
            <a:r>
              <a:rPr lang="en-US" b="1" u="sng" dirty="0"/>
              <a:t>Data Dictionary</a:t>
            </a:r>
          </a:p>
        </p:txBody>
      </p:sp>
      <p:sp>
        <p:nvSpPr>
          <p:cNvPr id="22" name="Rectangle 21">
            <a:extLst>
              <a:ext uri="{FF2B5EF4-FFF2-40B4-BE49-F238E27FC236}">
                <a16:creationId xmlns:a16="http://schemas.microsoft.com/office/drawing/2014/main" xmlns="" id="{089440EF-9BE9-4AE9-8C28-00B02296CD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xmlns="" id="{7AACF6FA-65B0-D099-97F3-5C5FFC112A39}"/>
              </a:ext>
            </a:extLst>
          </p:cNvPr>
          <p:cNvSpPr>
            <a:spLocks noGrp="1"/>
          </p:cNvSpPr>
          <p:nvPr>
            <p:ph sz="half" idx="1"/>
          </p:nvPr>
        </p:nvSpPr>
        <p:spPr>
          <a:xfrm>
            <a:off x="627017" y="2203937"/>
            <a:ext cx="5225028" cy="3694176"/>
          </a:xfrm>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lnSpcReduction="10000"/>
          </a:bodyPr>
          <a:lstStyle/>
          <a:p>
            <a:pPr>
              <a:lnSpc>
                <a:spcPct val="100000"/>
              </a:lnSpc>
            </a:pPr>
            <a:r>
              <a:rPr lang="en-US" sz="1500" b="1" kern="1200" dirty="0">
                <a:solidFill>
                  <a:schemeClr val="tx1"/>
                </a:solidFill>
                <a:latin typeface="+mn-lt"/>
                <a:ea typeface="+mn-lt"/>
                <a:cs typeface="+mn-lt"/>
              </a:rPr>
              <a:t>ORDERNUMBER : Order Number</a:t>
            </a:r>
            <a:endParaRPr lang="en-US" sz="1500" b="1" kern="1200" dirty="0">
              <a:solidFill>
                <a:schemeClr val="tx1"/>
              </a:solidFill>
              <a:latin typeface="+mn-lt"/>
              <a:ea typeface="+mn-ea"/>
              <a:cs typeface="+mn-cs"/>
            </a:endParaRPr>
          </a:p>
          <a:p>
            <a:pPr>
              <a:lnSpc>
                <a:spcPct val="100000"/>
              </a:lnSpc>
            </a:pPr>
            <a:r>
              <a:rPr lang="en-US" sz="1500" b="1" kern="1200" dirty="0">
                <a:solidFill>
                  <a:schemeClr val="tx1"/>
                </a:solidFill>
                <a:latin typeface="+mn-lt"/>
                <a:ea typeface="+mn-lt"/>
                <a:cs typeface="+mn-lt"/>
              </a:rPr>
              <a:t>CUSTOMERNAME : customer</a:t>
            </a:r>
            <a:endParaRPr lang="en-US" sz="1500" b="1" kern="1200" dirty="0">
              <a:solidFill>
                <a:schemeClr val="tx1"/>
              </a:solidFill>
              <a:latin typeface="+mn-lt"/>
              <a:ea typeface="+mn-ea"/>
              <a:cs typeface="+mn-cs"/>
            </a:endParaRPr>
          </a:p>
          <a:p>
            <a:pPr>
              <a:lnSpc>
                <a:spcPct val="100000"/>
              </a:lnSpc>
            </a:pPr>
            <a:r>
              <a:rPr lang="en-US" sz="1500" b="1" kern="1200" dirty="0">
                <a:solidFill>
                  <a:schemeClr val="tx1"/>
                </a:solidFill>
                <a:latin typeface="+mn-lt"/>
                <a:ea typeface="+mn-lt"/>
                <a:cs typeface="+mn-lt"/>
              </a:rPr>
              <a:t>QUANTITYORDERED : Quantity ordered</a:t>
            </a:r>
            <a:endParaRPr lang="en-US" sz="1500" b="1" kern="1200" dirty="0">
              <a:solidFill>
                <a:schemeClr val="tx1"/>
              </a:solidFill>
              <a:latin typeface="+mn-lt"/>
              <a:ea typeface="+mn-ea"/>
              <a:cs typeface="+mn-cs"/>
            </a:endParaRPr>
          </a:p>
          <a:p>
            <a:pPr>
              <a:lnSpc>
                <a:spcPct val="100000"/>
              </a:lnSpc>
            </a:pPr>
            <a:r>
              <a:rPr lang="en-US" sz="1500" b="1" kern="1200" dirty="0">
                <a:solidFill>
                  <a:schemeClr val="tx1"/>
                </a:solidFill>
                <a:latin typeface="+mn-lt"/>
                <a:ea typeface="+mn-lt"/>
                <a:cs typeface="+mn-lt"/>
              </a:rPr>
              <a:t>PHONE : Phone of the customer</a:t>
            </a:r>
            <a:endParaRPr lang="en-US" sz="1500" b="1" kern="1200" dirty="0">
              <a:solidFill>
                <a:schemeClr val="tx1"/>
              </a:solidFill>
              <a:latin typeface="+mn-lt"/>
              <a:ea typeface="+mn-ea"/>
              <a:cs typeface="+mn-cs"/>
            </a:endParaRPr>
          </a:p>
          <a:p>
            <a:pPr>
              <a:lnSpc>
                <a:spcPct val="100000"/>
              </a:lnSpc>
            </a:pPr>
            <a:r>
              <a:rPr lang="en-US" sz="1500" b="1" kern="1200" dirty="0">
                <a:solidFill>
                  <a:schemeClr val="tx1"/>
                </a:solidFill>
                <a:latin typeface="+mn-lt"/>
                <a:ea typeface="+mn-lt"/>
                <a:cs typeface="+mn-lt"/>
              </a:rPr>
              <a:t>PRICEEACH : Price of Each item</a:t>
            </a:r>
            <a:endParaRPr lang="en-US" sz="1500" b="1" kern="1200" dirty="0">
              <a:solidFill>
                <a:schemeClr val="tx1"/>
              </a:solidFill>
              <a:latin typeface="+mn-lt"/>
              <a:ea typeface="+mn-ea"/>
              <a:cs typeface="+mn-cs"/>
            </a:endParaRPr>
          </a:p>
          <a:p>
            <a:pPr>
              <a:lnSpc>
                <a:spcPct val="100000"/>
              </a:lnSpc>
            </a:pPr>
            <a:r>
              <a:rPr lang="en-US" sz="1500" b="1" kern="1200" dirty="0">
                <a:solidFill>
                  <a:schemeClr val="tx1"/>
                </a:solidFill>
                <a:latin typeface="+mn-lt"/>
                <a:ea typeface="+mn-lt"/>
                <a:cs typeface="+mn-lt"/>
              </a:rPr>
              <a:t>ADDRESSLINE1 : Address of customer</a:t>
            </a:r>
            <a:endParaRPr lang="en-US" sz="1500" b="1" kern="1200" dirty="0">
              <a:solidFill>
                <a:schemeClr val="tx1"/>
              </a:solidFill>
              <a:latin typeface="+mn-lt"/>
              <a:ea typeface="+mn-ea"/>
              <a:cs typeface="+mn-cs"/>
            </a:endParaRPr>
          </a:p>
          <a:p>
            <a:pPr>
              <a:lnSpc>
                <a:spcPct val="100000"/>
              </a:lnSpc>
            </a:pPr>
            <a:r>
              <a:rPr lang="en-US" sz="1500" b="1" kern="1200" dirty="0">
                <a:solidFill>
                  <a:schemeClr val="tx1"/>
                </a:solidFill>
                <a:latin typeface="+mn-lt"/>
                <a:ea typeface="+mn-lt"/>
                <a:cs typeface="+mn-lt"/>
              </a:rPr>
              <a:t>ORDERLINENUMBER : order line</a:t>
            </a:r>
            <a:endParaRPr lang="en-US" sz="1500" b="1" kern="1200" dirty="0">
              <a:solidFill>
                <a:schemeClr val="tx1"/>
              </a:solidFill>
              <a:latin typeface="+mn-lt"/>
              <a:ea typeface="+mn-ea"/>
              <a:cs typeface="+mn-cs"/>
            </a:endParaRPr>
          </a:p>
          <a:p>
            <a:pPr>
              <a:lnSpc>
                <a:spcPct val="100000"/>
              </a:lnSpc>
            </a:pPr>
            <a:r>
              <a:rPr lang="en-US" sz="1500" b="1" kern="1200" dirty="0">
                <a:solidFill>
                  <a:schemeClr val="tx1"/>
                </a:solidFill>
                <a:latin typeface="+mn-lt"/>
                <a:ea typeface="+mn-lt"/>
                <a:cs typeface="+mn-lt"/>
              </a:rPr>
              <a:t>CITY : City of customer</a:t>
            </a:r>
            <a:endParaRPr lang="en-US" sz="1500" b="1" kern="1200" dirty="0">
              <a:solidFill>
                <a:schemeClr val="tx1"/>
              </a:solidFill>
              <a:latin typeface="+mn-lt"/>
              <a:ea typeface="+mn-ea"/>
              <a:cs typeface="+mn-cs"/>
            </a:endParaRPr>
          </a:p>
          <a:p>
            <a:pPr>
              <a:lnSpc>
                <a:spcPct val="100000"/>
              </a:lnSpc>
            </a:pPr>
            <a:r>
              <a:rPr lang="en-US" sz="1500" b="1" kern="1200" dirty="0">
                <a:solidFill>
                  <a:schemeClr val="tx1"/>
                </a:solidFill>
                <a:latin typeface="+mn-lt"/>
                <a:ea typeface="+mn-lt"/>
                <a:cs typeface="+mn-lt"/>
              </a:rPr>
              <a:t>SALES : Sales amount</a:t>
            </a:r>
            <a:endParaRPr lang="en-US" sz="1500" b="1" kern="1200" dirty="0">
              <a:solidFill>
                <a:schemeClr val="tx1"/>
              </a:solidFill>
              <a:latin typeface="+mn-lt"/>
              <a:ea typeface="+mn-ea"/>
              <a:cs typeface="+mn-cs"/>
            </a:endParaRPr>
          </a:p>
          <a:p>
            <a:pPr>
              <a:lnSpc>
                <a:spcPct val="100000"/>
              </a:lnSpc>
            </a:pPr>
            <a:r>
              <a:rPr lang="en-US" sz="1500" b="1" kern="1200" dirty="0">
                <a:solidFill>
                  <a:schemeClr val="tx1"/>
                </a:solidFill>
                <a:latin typeface="+mn-lt"/>
                <a:ea typeface="+mn-lt"/>
                <a:cs typeface="+mn-lt"/>
              </a:rPr>
              <a:t>POSTALCODE : Postal Code of customer</a:t>
            </a:r>
            <a:endParaRPr lang="en-US" sz="1500" b="1" dirty="0"/>
          </a:p>
        </p:txBody>
      </p:sp>
      <p:sp>
        <p:nvSpPr>
          <p:cNvPr id="4" name="Content Placeholder 3">
            <a:extLst>
              <a:ext uri="{FF2B5EF4-FFF2-40B4-BE49-F238E27FC236}">
                <a16:creationId xmlns:a16="http://schemas.microsoft.com/office/drawing/2014/main" xmlns="" id="{FFDF18B2-3D96-554E-D95A-AFD878C77427}"/>
              </a:ext>
            </a:extLst>
          </p:cNvPr>
          <p:cNvSpPr>
            <a:spLocks noGrp="1"/>
          </p:cNvSpPr>
          <p:nvPr>
            <p:ph sz="half" idx="2"/>
          </p:nvPr>
        </p:nvSpPr>
        <p:spPr>
          <a:xfrm>
            <a:off x="6202163" y="2203937"/>
            <a:ext cx="5554408" cy="3694176"/>
          </a:xfrm>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lnSpcReduction="10000"/>
          </a:bodyPr>
          <a:lstStyle/>
          <a:p>
            <a:pPr>
              <a:lnSpc>
                <a:spcPct val="100000"/>
              </a:lnSpc>
            </a:pPr>
            <a:r>
              <a:rPr lang="en-US" sz="1500" b="1" kern="1200" dirty="0">
                <a:solidFill>
                  <a:schemeClr val="tx1"/>
                </a:solidFill>
                <a:latin typeface="+mn-lt"/>
                <a:ea typeface="+mn-lt"/>
                <a:cs typeface="+mn-lt"/>
              </a:rPr>
              <a:t>ORDERDATE : Order Date</a:t>
            </a:r>
          </a:p>
          <a:p>
            <a:pPr>
              <a:lnSpc>
                <a:spcPct val="100000"/>
              </a:lnSpc>
            </a:pPr>
            <a:r>
              <a:rPr lang="en-US" sz="1500" b="1" kern="1200" dirty="0">
                <a:solidFill>
                  <a:schemeClr val="tx1"/>
                </a:solidFill>
                <a:latin typeface="+mn-lt"/>
                <a:ea typeface="+mn-lt"/>
                <a:cs typeface="+mn-lt"/>
              </a:rPr>
              <a:t>COUNTRY : Country customer</a:t>
            </a:r>
          </a:p>
          <a:p>
            <a:pPr>
              <a:lnSpc>
                <a:spcPct val="100000"/>
              </a:lnSpc>
            </a:pPr>
            <a:r>
              <a:rPr lang="en-US" sz="1500" b="1" kern="1200" dirty="0">
                <a:solidFill>
                  <a:schemeClr val="tx1"/>
                </a:solidFill>
                <a:latin typeface="+mn-lt"/>
                <a:ea typeface="+mn-lt"/>
                <a:cs typeface="+mn-lt"/>
              </a:rPr>
              <a:t>DAYS_SINCE_LASTORDER : Days_ </a:t>
            </a:r>
            <a:r>
              <a:rPr lang="en-US" sz="1500" b="1" kern="1200" dirty="0" err="1">
                <a:solidFill>
                  <a:schemeClr val="tx1"/>
                </a:solidFill>
                <a:latin typeface="+mn-lt"/>
                <a:ea typeface="+mn-lt"/>
                <a:cs typeface="+mn-lt"/>
              </a:rPr>
              <a:t>Since_Lastorder</a:t>
            </a:r>
            <a:endParaRPr lang="en-US" sz="1500" b="1" kern="1200" dirty="0">
              <a:solidFill>
                <a:schemeClr val="tx1"/>
              </a:solidFill>
              <a:latin typeface="+mn-lt"/>
              <a:ea typeface="+mn-lt"/>
              <a:cs typeface="+mn-lt"/>
            </a:endParaRPr>
          </a:p>
          <a:p>
            <a:pPr>
              <a:lnSpc>
                <a:spcPct val="100000"/>
              </a:lnSpc>
            </a:pPr>
            <a:r>
              <a:rPr lang="en-US" sz="1500" b="1" kern="1200" dirty="0">
                <a:solidFill>
                  <a:schemeClr val="tx1"/>
                </a:solidFill>
                <a:latin typeface="+mn-lt"/>
                <a:ea typeface="+mn-lt"/>
                <a:cs typeface="+mn-lt"/>
              </a:rPr>
              <a:t>CONTACTLASTNAME : Contact person customer</a:t>
            </a:r>
          </a:p>
          <a:p>
            <a:pPr>
              <a:lnSpc>
                <a:spcPct val="100000"/>
              </a:lnSpc>
            </a:pPr>
            <a:r>
              <a:rPr lang="en-US" sz="1500" b="1" kern="1200" dirty="0">
                <a:solidFill>
                  <a:schemeClr val="tx1"/>
                </a:solidFill>
                <a:latin typeface="+mn-lt"/>
                <a:ea typeface="+mn-lt"/>
                <a:cs typeface="+mn-lt"/>
              </a:rPr>
              <a:t>STATUS : Status of order like Shipped or not</a:t>
            </a:r>
          </a:p>
          <a:p>
            <a:pPr>
              <a:lnSpc>
                <a:spcPct val="100000"/>
              </a:lnSpc>
            </a:pPr>
            <a:r>
              <a:rPr lang="en-US" sz="1500" b="1" kern="1200" dirty="0">
                <a:solidFill>
                  <a:schemeClr val="tx1"/>
                </a:solidFill>
                <a:latin typeface="+mn-lt"/>
                <a:ea typeface="+mn-lt"/>
                <a:cs typeface="+mn-lt"/>
              </a:rPr>
              <a:t>CONTACTFIRSTNAME : Contact person customer</a:t>
            </a:r>
          </a:p>
          <a:p>
            <a:pPr>
              <a:lnSpc>
                <a:spcPct val="100000"/>
              </a:lnSpc>
            </a:pPr>
            <a:r>
              <a:rPr lang="en-US" sz="1500" b="1" kern="1200" dirty="0">
                <a:solidFill>
                  <a:schemeClr val="tx1"/>
                </a:solidFill>
                <a:latin typeface="+mn-lt"/>
                <a:ea typeface="+mn-lt"/>
                <a:cs typeface="+mn-lt"/>
              </a:rPr>
              <a:t>PRODUCTLINE : Product line – CATEGORY</a:t>
            </a:r>
          </a:p>
          <a:p>
            <a:pPr>
              <a:lnSpc>
                <a:spcPct val="100000"/>
              </a:lnSpc>
            </a:pPr>
            <a:r>
              <a:rPr lang="en-US" sz="1500" b="1" kern="1200" dirty="0">
                <a:solidFill>
                  <a:schemeClr val="tx1"/>
                </a:solidFill>
                <a:latin typeface="+mn-lt"/>
                <a:ea typeface="+mn-lt"/>
                <a:cs typeface="+mn-lt"/>
              </a:rPr>
              <a:t>DEALSIZE : Size of the deal based on Quantity and Item Price</a:t>
            </a:r>
          </a:p>
          <a:p>
            <a:pPr>
              <a:lnSpc>
                <a:spcPct val="100000"/>
              </a:lnSpc>
            </a:pPr>
            <a:r>
              <a:rPr lang="en-US" sz="1500" b="1" kern="1200" dirty="0">
                <a:solidFill>
                  <a:schemeClr val="tx1"/>
                </a:solidFill>
                <a:latin typeface="+mn-lt"/>
                <a:ea typeface="+mn-lt"/>
                <a:cs typeface="+mn-lt"/>
              </a:rPr>
              <a:t>MSRP : Manufacturer's Suggested Retail Price</a:t>
            </a:r>
          </a:p>
          <a:p>
            <a:pPr>
              <a:lnSpc>
                <a:spcPct val="100000"/>
              </a:lnSpc>
            </a:pPr>
            <a:r>
              <a:rPr lang="en-US" sz="1500" b="1" kern="1200" dirty="0">
                <a:solidFill>
                  <a:schemeClr val="tx1"/>
                </a:solidFill>
                <a:latin typeface="+mn-lt"/>
                <a:ea typeface="+mn-lt"/>
                <a:cs typeface="+mn-lt"/>
              </a:rPr>
              <a:t>PRODUCTCODE : Code of Product</a:t>
            </a:r>
          </a:p>
          <a:p>
            <a:pPr>
              <a:lnSpc>
                <a:spcPct val="100000"/>
              </a:lnSpc>
            </a:pPr>
            <a:endParaRPr lang="en-US" sz="1500" kern="1200" dirty="0">
              <a:solidFill>
                <a:schemeClr val="tx1"/>
              </a:solidFill>
              <a:latin typeface="+mn-lt"/>
              <a:ea typeface="+mn-lt"/>
              <a:cs typeface="+mn-lt"/>
            </a:endParaRPr>
          </a:p>
          <a:p>
            <a:pPr>
              <a:lnSpc>
                <a:spcPct val="100000"/>
              </a:lnSpc>
            </a:pPr>
            <a:endParaRPr lang="en-US" sz="1500" dirty="0"/>
          </a:p>
        </p:txBody>
      </p:sp>
      <p:sp>
        <p:nvSpPr>
          <p:cNvPr id="5" name="TextBox 4">
            <a:extLst>
              <a:ext uri="{FF2B5EF4-FFF2-40B4-BE49-F238E27FC236}">
                <a16:creationId xmlns:a16="http://schemas.microsoft.com/office/drawing/2014/main" xmlns="" id="{C5F0384C-28FB-FFF7-B888-D0BFE9C42F16}"/>
              </a:ext>
            </a:extLst>
          </p:cNvPr>
          <p:cNvSpPr txBox="1"/>
          <p:nvPr/>
        </p:nvSpPr>
        <p:spPr>
          <a:xfrm>
            <a:off x="666206" y="6072553"/>
            <a:ext cx="11116491" cy="584775"/>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t>Numeric columns: ORDERNUMBER, QUANTITYORDERED, PRICEEACH, ORDERLINENUMBER SALES, DAYS_SINCE_LASTORDER, MSRP.</a:t>
            </a:r>
          </a:p>
        </p:txBody>
      </p:sp>
    </p:spTree>
    <p:extLst>
      <p:ext uri="{BB962C8B-B14F-4D97-AF65-F5344CB8AC3E}">
        <p14:creationId xmlns:p14="http://schemas.microsoft.com/office/powerpoint/2010/main" xmlns="" val="2310960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53B021B3-DE93-4AB7-8A18-CF5F1CED8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96086DC-3CAE-E89D-8F77-AAFFD542182B}"/>
              </a:ext>
            </a:extLst>
          </p:cNvPr>
          <p:cNvSpPr>
            <a:spLocks noGrp="1"/>
          </p:cNvSpPr>
          <p:nvPr>
            <p:ph type="title"/>
          </p:nvPr>
        </p:nvSpPr>
        <p:spPr>
          <a:xfrm>
            <a:off x="841248" y="256032"/>
            <a:ext cx="10506456" cy="1014984"/>
          </a:xfrm>
        </p:spPr>
        <p:txBody>
          <a:bodyPr anchor="b">
            <a:normAutofit/>
          </a:bodyPr>
          <a:lstStyle/>
          <a:p>
            <a:pPr algn="ctr"/>
            <a:r>
              <a:rPr lang="en-US" b="1" u="sng" dirty="0">
                <a:ea typeface="+mj-lt"/>
                <a:cs typeface="+mj-lt"/>
              </a:rPr>
              <a:t>Assumptions</a:t>
            </a:r>
            <a:r>
              <a:rPr lang="en-US" dirty="0">
                <a:ea typeface="+mj-lt"/>
                <a:cs typeface="+mj-lt"/>
              </a:rPr>
              <a:t>:</a:t>
            </a:r>
            <a:endParaRPr lang="en-US" dirty="0"/>
          </a:p>
        </p:txBody>
      </p:sp>
      <p:sp>
        <p:nvSpPr>
          <p:cNvPr id="24" name="Rectangle 23">
            <a:extLst>
              <a:ext uri="{FF2B5EF4-FFF2-40B4-BE49-F238E27FC236}">
                <a16:creationId xmlns:a16="http://schemas.microsoft.com/office/drawing/2014/main" xmlns=""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xmlns=""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841248" y="1538176"/>
            <a:ext cx="1873457" cy="109814"/>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7" name="Content Placeholder 2">
            <a:extLst>
              <a:ext uri="{FF2B5EF4-FFF2-40B4-BE49-F238E27FC236}">
                <a16:creationId xmlns:a16="http://schemas.microsoft.com/office/drawing/2014/main" xmlns="" id="{45F7DF17-A85F-47D8-AFA8-A976850D1C51}"/>
              </a:ext>
            </a:extLst>
          </p:cNvPr>
          <p:cNvGraphicFramePr>
            <a:graphicFrameLocks noGrp="1"/>
          </p:cNvGraphicFramePr>
          <p:nvPr>
            <p:ph idx="1"/>
            <p:extLst>
              <p:ext uri="{D42A27DB-BD31-4B8C-83A1-F6EECF244321}">
                <p14:modId xmlns:p14="http://schemas.microsoft.com/office/powerpoint/2010/main" xmlns="" val="2656698657"/>
              </p:ext>
            </p:extLst>
          </p:nvPr>
        </p:nvGraphicFramePr>
        <p:xfrm>
          <a:off x="838200" y="1926266"/>
          <a:ext cx="10860656"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599206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A9B464-9F45-9C0F-503F-D24D6090F9DA}"/>
              </a:ext>
            </a:extLst>
          </p:cNvPr>
          <p:cNvSpPr>
            <a:spLocks noGrp="1"/>
          </p:cNvSpPr>
          <p:nvPr>
            <p:ph type="title"/>
          </p:nvPr>
        </p:nvSpPr>
        <p:spPr/>
        <p:txBody>
          <a:bodyPr>
            <a:normAutofit fontScale="90000"/>
          </a:bodyPr>
          <a:lstStyle/>
          <a:p>
            <a:r>
              <a:rPr lang="en-US" b="1" u="sng" dirty="0"/>
              <a:t>Statistical Summary of Numerical Columns</a:t>
            </a:r>
          </a:p>
        </p:txBody>
      </p:sp>
      <p:pic>
        <p:nvPicPr>
          <p:cNvPr id="4" name="Picture 4" descr="Table&#10;&#10;Description automatically generated">
            <a:extLst>
              <a:ext uri="{FF2B5EF4-FFF2-40B4-BE49-F238E27FC236}">
                <a16:creationId xmlns:a16="http://schemas.microsoft.com/office/drawing/2014/main" xmlns="" id="{6E97BA6B-7EB5-27F4-64D4-C7C84B3A9713}"/>
              </a:ext>
            </a:extLst>
          </p:cNvPr>
          <p:cNvPicPr>
            <a:picLocks noGrp="1" noChangeAspect="1"/>
          </p:cNvPicPr>
          <p:nvPr>
            <p:ph idx="1"/>
          </p:nvPr>
        </p:nvPicPr>
        <p:blipFill>
          <a:blip r:embed="rId2" cstate="print"/>
          <a:stretch>
            <a:fillRect/>
          </a:stretch>
        </p:blipFill>
        <p:spPr>
          <a:xfrm>
            <a:off x="651230" y="2241383"/>
            <a:ext cx="10780500" cy="2384664"/>
          </a:xfrm>
          <a:ln>
            <a:solidFill>
              <a:schemeClr val="tx1"/>
            </a:solidFill>
          </a:ln>
        </p:spPr>
      </p:pic>
      <p:sp>
        <p:nvSpPr>
          <p:cNvPr id="5" name="TextBox 4">
            <a:extLst>
              <a:ext uri="{FF2B5EF4-FFF2-40B4-BE49-F238E27FC236}">
                <a16:creationId xmlns:a16="http://schemas.microsoft.com/office/drawing/2014/main" xmlns="" id="{482F5E50-D601-4E68-47D1-21F5B7D96639}"/>
              </a:ext>
            </a:extLst>
          </p:cNvPr>
          <p:cNvSpPr txBox="1"/>
          <p:nvPr/>
        </p:nvSpPr>
        <p:spPr>
          <a:xfrm>
            <a:off x="483964" y="4762666"/>
            <a:ext cx="11126968" cy="18158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Inference : </a:t>
            </a:r>
          </a:p>
          <a:p>
            <a:pPr marL="285750" indent="-285750">
              <a:buFont typeface="Arial"/>
              <a:buChar char="•"/>
            </a:pPr>
            <a:r>
              <a:rPr lang="en-US" sz="1600" dirty="0">
                <a:ea typeface="+mn-lt"/>
                <a:cs typeface="+mn-lt"/>
              </a:rPr>
              <a:t>The average number of items ordered per sales order is 35, with a standard deviation of 9.76.</a:t>
            </a:r>
            <a:endParaRPr lang="en-US" sz="1600" dirty="0"/>
          </a:p>
          <a:p>
            <a:pPr marL="285750" indent="-285750">
              <a:buFont typeface="Arial"/>
              <a:buChar char="•"/>
            </a:pPr>
            <a:r>
              <a:rPr lang="en-US" sz="1600" dirty="0">
                <a:ea typeface="+mn-lt"/>
                <a:cs typeface="+mn-lt"/>
              </a:rPr>
              <a:t>The average price of each item is 101.09, with a standard deviation of 42.04.</a:t>
            </a:r>
            <a:endParaRPr lang="en-US" sz="1600" dirty="0"/>
          </a:p>
          <a:p>
            <a:pPr marL="285750" indent="-285750">
              <a:buFont typeface="Arial"/>
              <a:buChar char="•"/>
            </a:pPr>
            <a:r>
              <a:rPr lang="en-US" sz="1600" dirty="0">
                <a:ea typeface="+mn-lt"/>
                <a:cs typeface="+mn-lt"/>
              </a:rPr>
              <a:t>The average sales amount per order is 3553.05, with a standard deviation of 1838.95.</a:t>
            </a:r>
            <a:endParaRPr lang="en-US" sz="1600" dirty="0"/>
          </a:p>
          <a:p>
            <a:pPr marL="285750" indent="-285750">
              <a:buFont typeface="Arial"/>
              <a:buChar char="•"/>
            </a:pPr>
            <a:r>
              <a:rPr lang="en-US" sz="1600" dirty="0">
                <a:ea typeface="+mn-lt"/>
                <a:cs typeface="+mn-lt"/>
              </a:rPr>
              <a:t>The average time since the last order is 1757.09 days, with a standard deviation of 819.28.</a:t>
            </a:r>
          </a:p>
          <a:p>
            <a:pPr marL="285750" indent="-285750">
              <a:buFont typeface="Arial"/>
              <a:buChar char="•"/>
            </a:pPr>
            <a:r>
              <a:rPr lang="en-US" sz="1600" dirty="0">
                <a:ea typeface="+mn-lt"/>
                <a:cs typeface="+mn-lt"/>
              </a:rPr>
              <a:t>The summary statistics do not indicate any red flags or abnormalities that could potentially indicate issues with the data. </a:t>
            </a:r>
            <a:endParaRPr lang="en-US" sz="1600" dirty="0"/>
          </a:p>
        </p:txBody>
      </p:sp>
    </p:spTree>
    <p:extLst>
      <p:ext uri="{BB962C8B-B14F-4D97-AF65-F5344CB8AC3E}">
        <p14:creationId xmlns:p14="http://schemas.microsoft.com/office/powerpoint/2010/main" xmlns="" val="750975640"/>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243141"/>
      </a:dk2>
      <a:lt2>
        <a:srgbClr val="E8E2E2"/>
      </a:lt2>
      <a:accent1>
        <a:srgbClr val="66ADAA"/>
      </a:accent1>
      <a:accent2>
        <a:srgbClr val="61A7D1"/>
      </a:accent2>
      <a:accent3>
        <a:srgbClr val="8294DB"/>
      </a:accent3>
      <a:accent4>
        <a:srgbClr val="7D66D3"/>
      </a:accent4>
      <a:accent5>
        <a:srgbClr val="BA82DB"/>
      </a:accent5>
      <a:accent6>
        <a:srgbClr val="D366CE"/>
      </a:accent6>
      <a:hlink>
        <a:srgbClr val="AE696C"/>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TotalTime>252</TotalTime>
  <Words>1704</Words>
  <Application>Microsoft Office PowerPoint</Application>
  <PresentationFormat>Custom</PresentationFormat>
  <Paragraphs>218</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AccentBoxVTI</vt:lpstr>
      <vt:lpstr>Automobile Part Manufacturer Company's Data  MRA Project – PART A</vt:lpstr>
      <vt:lpstr>Contents:</vt:lpstr>
      <vt:lpstr>Agenda :</vt:lpstr>
      <vt:lpstr>01 Agenda &amp; Executive Summary of the data Problem statement About Data (Info, Shape, Summary Stats, your assumptions about data) </vt:lpstr>
      <vt:lpstr>Problem Statement:</vt:lpstr>
      <vt:lpstr>Executive Summary:</vt:lpstr>
      <vt:lpstr>Data Dictionary</vt:lpstr>
      <vt:lpstr>Assumptions:</vt:lpstr>
      <vt:lpstr>Statistical Summary of Numerical Columns</vt:lpstr>
      <vt:lpstr> 02 Exploratory Analysis &amp;      Insights Univariate, Bivariate, and multivariate analysis using data visualization Weekly, Monthly, Quarterly, Yearly Trends in Sales Sales Across different Categories of different features in the given data Summarize the inferences from the above analysis </vt:lpstr>
      <vt:lpstr>Bivariate Analysis </vt:lpstr>
      <vt:lpstr>Annual Sales</vt:lpstr>
      <vt:lpstr>Quarterly Sales</vt:lpstr>
      <vt:lpstr>Monthly Sales</vt:lpstr>
      <vt:lpstr>Weekday Sales</vt:lpstr>
      <vt:lpstr>Day Sales</vt:lpstr>
      <vt:lpstr>Multi-Variate Analysis</vt:lpstr>
      <vt:lpstr>Status, Country  &amp; Sales</vt:lpstr>
      <vt:lpstr>Order Shipped &amp; Sales</vt:lpstr>
      <vt:lpstr>Pivot Table</vt:lpstr>
      <vt:lpstr>Sales &amp; Customer names</vt:lpstr>
      <vt:lpstr>Sales &amp; Deal Size</vt:lpstr>
      <vt:lpstr>Country, Product line, Sales</vt:lpstr>
      <vt:lpstr>Status, Sales and Deal Size</vt:lpstr>
      <vt:lpstr>PRODUCT LINE AND SALES</vt:lpstr>
      <vt:lpstr>Univariate Analysis</vt:lpstr>
      <vt:lpstr>Sales</vt:lpstr>
      <vt:lpstr>MRSP</vt:lpstr>
      <vt:lpstr>QUANTITY ORDERED</vt:lpstr>
      <vt:lpstr>PRICE OF EACH</vt:lpstr>
      <vt:lpstr>Dashboard : Sales</vt:lpstr>
      <vt:lpstr>Slide 32</vt:lpstr>
      <vt:lpstr>INFERENCES</vt:lpstr>
      <vt:lpstr>Recommendation</vt:lpstr>
      <vt:lpstr>03 Customer Segmentation using RFM analysis   What is RFM and which tool used  What all parameters used and assumptions made Output table head  Workflow image to be put when KNIME used</vt:lpstr>
      <vt:lpstr>What is RFM ?</vt:lpstr>
      <vt:lpstr>Tool used : KNIME</vt:lpstr>
      <vt:lpstr>What all parameters used and assumptions made:</vt:lpstr>
      <vt:lpstr>KNIME Workflow</vt:lpstr>
      <vt:lpstr>Few rows of output </vt:lpstr>
      <vt:lpstr>Inferences from RFM Analysis and identified segments Who are your best customers?  Which customers are on the verge of churning?  Who are your lost customers?  Who are your loyal customers? </vt:lpstr>
      <vt:lpstr>Top 5 best customers</vt:lpstr>
      <vt:lpstr>Top loyal customers</vt:lpstr>
      <vt:lpstr>Customers on the brink of churning.</vt:lpstr>
      <vt:lpstr>Top Lost Customers</vt:lpstr>
      <vt:lpstr>05 Recommendations</vt:lpstr>
      <vt:lpstr>Recommendations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INDIA</dc:creator>
  <cp:lastModifiedBy>Windows User</cp:lastModifiedBy>
  <cp:revision>1295</cp:revision>
  <dcterms:created xsi:type="dcterms:W3CDTF">2023-03-22T16:44:16Z</dcterms:created>
  <dcterms:modified xsi:type="dcterms:W3CDTF">2023-08-16T16:29:25Z</dcterms:modified>
</cp:coreProperties>
</file>