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09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0"/>
            <a:ext cx="9147175" cy="6867525"/>
            <a:chOff x="-2" y="0"/>
            <a:chExt cx="5762" cy="4326"/>
          </a:xfrm>
        </p:grpSpPr>
        <p:grpSp>
          <p:nvGrpSpPr>
            <p:cNvPr id="5" name="Group 3"/>
            <p:cNvGrpSpPr>
              <a:grpSpLocks/>
            </p:cNvGrpSpPr>
            <p:nvPr userDrawn="1"/>
          </p:nvGrpSpPr>
          <p:grpSpPr bwMode="auto">
            <a:xfrm>
              <a:off x="-2" y="0"/>
              <a:ext cx="5712" cy="4326"/>
              <a:chOff x="-2" y="0"/>
              <a:chExt cx="5712" cy="4326"/>
            </a:xfrm>
          </p:grpSpPr>
          <p:sp>
            <p:nvSpPr>
              <p:cNvPr id="8" name="Rectangle 4"/>
              <p:cNvSpPr>
                <a:spLocks noChangeArrowheads="1"/>
              </p:cNvSpPr>
              <p:nvPr/>
            </p:nvSpPr>
            <p:spPr bwMode="auto">
              <a:xfrm>
                <a:off x="-2" y="0"/>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9" name="Rectangle 5"/>
              <p:cNvSpPr>
                <a:spLocks noChangeArrowheads="1"/>
              </p:cNvSpPr>
              <p:nvPr/>
            </p:nvSpPr>
            <p:spPr bwMode="auto">
              <a:xfrm>
                <a:off x="9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 name="Rectangle 6"/>
              <p:cNvSpPr>
                <a:spLocks noChangeArrowheads="1"/>
              </p:cNvSpPr>
              <p:nvPr/>
            </p:nvSpPr>
            <p:spPr bwMode="auto">
              <a:xfrm>
                <a:off x="19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1" name="Rectangle 7"/>
              <p:cNvSpPr>
                <a:spLocks noChangeArrowheads="1"/>
              </p:cNvSpPr>
              <p:nvPr/>
            </p:nvSpPr>
            <p:spPr bwMode="auto">
              <a:xfrm>
                <a:off x="28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2" name="Rectangle 8"/>
              <p:cNvSpPr>
                <a:spLocks noChangeArrowheads="1"/>
              </p:cNvSpPr>
              <p:nvPr/>
            </p:nvSpPr>
            <p:spPr bwMode="auto">
              <a:xfrm>
                <a:off x="38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3" name="Rectangle 9"/>
              <p:cNvSpPr>
                <a:spLocks noChangeArrowheads="1"/>
              </p:cNvSpPr>
              <p:nvPr/>
            </p:nvSpPr>
            <p:spPr bwMode="auto">
              <a:xfrm>
                <a:off x="47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4" name="Rectangle 10"/>
              <p:cNvSpPr>
                <a:spLocks noChangeArrowheads="1"/>
              </p:cNvSpPr>
              <p:nvPr/>
            </p:nvSpPr>
            <p:spPr bwMode="auto">
              <a:xfrm>
                <a:off x="57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5" name="Rectangle 11"/>
              <p:cNvSpPr>
                <a:spLocks noChangeArrowheads="1"/>
              </p:cNvSpPr>
              <p:nvPr/>
            </p:nvSpPr>
            <p:spPr bwMode="auto">
              <a:xfrm>
                <a:off x="67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6" name="Rectangle 12"/>
              <p:cNvSpPr>
                <a:spLocks noChangeArrowheads="1"/>
              </p:cNvSpPr>
              <p:nvPr/>
            </p:nvSpPr>
            <p:spPr bwMode="auto">
              <a:xfrm>
                <a:off x="76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7" name="Rectangle 13"/>
              <p:cNvSpPr>
                <a:spLocks noChangeArrowheads="1"/>
              </p:cNvSpPr>
              <p:nvPr/>
            </p:nvSpPr>
            <p:spPr bwMode="auto">
              <a:xfrm>
                <a:off x="86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8" name="Rectangle 14"/>
              <p:cNvSpPr>
                <a:spLocks noChangeArrowheads="1"/>
              </p:cNvSpPr>
              <p:nvPr/>
            </p:nvSpPr>
            <p:spPr bwMode="auto">
              <a:xfrm>
                <a:off x="95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9" name="Rectangle 15"/>
              <p:cNvSpPr>
                <a:spLocks noChangeArrowheads="1"/>
              </p:cNvSpPr>
              <p:nvPr/>
            </p:nvSpPr>
            <p:spPr bwMode="auto">
              <a:xfrm>
                <a:off x="105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20" name="Rectangle 16"/>
              <p:cNvSpPr>
                <a:spLocks noChangeArrowheads="1"/>
              </p:cNvSpPr>
              <p:nvPr/>
            </p:nvSpPr>
            <p:spPr bwMode="auto">
              <a:xfrm>
                <a:off x="115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21" name="Rectangle 17"/>
              <p:cNvSpPr>
                <a:spLocks noChangeArrowheads="1"/>
              </p:cNvSpPr>
              <p:nvPr/>
            </p:nvSpPr>
            <p:spPr bwMode="auto">
              <a:xfrm>
                <a:off x="124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22" name="Rectangle 18"/>
              <p:cNvSpPr>
                <a:spLocks noChangeArrowheads="1"/>
              </p:cNvSpPr>
              <p:nvPr/>
            </p:nvSpPr>
            <p:spPr bwMode="auto">
              <a:xfrm>
                <a:off x="134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23" name="Rectangle 19"/>
              <p:cNvSpPr>
                <a:spLocks noChangeArrowheads="1"/>
              </p:cNvSpPr>
              <p:nvPr/>
            </p:nvSpPr>
            <p:spPr bwMode="auto">
              <a:xfrm>
                <a:off x="143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24" name="Rectangle 20"/>
              <p:cNvSpPr>
                <a:spLocks noChangeArrowheads="1"/>
              </p:cNvSpPr>
              <p:nvPr/>
            </p:nvSpPr>
            <p:spPr bwMode="auto">
              <a:xfrm>
                <a:off x="153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25" name="Rectangle 21"/>
              <p:cNvSpPr>
                <a:spLocks noChangeArrowheads="1"/>
              </p:cNvSpPr>
              <p:nvPr/>
            </p:nvSpPr>
            <p:spPr bwMode="auto">
              <a:xfrm>
                <a:off x="163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26" name="Rectangle 22"/>
              <p:cNvSpPr>
                <a:spLocks noChangeArrowheads="1"/>
              </p:cNvSpPr>
              <p:nvPr/>
            </p:nvSpPr>
            <p:spPr bwMode="auto">
              <a:xfrm>
                <a:off x="172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27" name="Rectangle 23"/>
              <p:cNvSpPr>
                <a:spLocks noChangeArrowheads="1"/>
              </p:cNvSpPr>
              <p:nvPr/>
            </p:nvSpPr>
            <p:spPr bwMode="auto">
              <a:xfrm>
                <a:off x="182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28" name="Rectangle 24"/>
              <p:cNvSpPr>
                <a:spLocks noChangeArrowheads="1"/>
              </p:cNvSpPr>
              <p:nvPr/>
            </p:nvSpPr>
            <p:spPr bwMode="auto">
              <a:xfrm>
                <a:off x="191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29" name="Rectangle 25"/>
              <p:cNvSpPr>
                <a:spLocks noChangeArrowheads="1"/>
              </p:cNvSpPr>
              <p:nvPr/>
            </p:nvSpPr>
            <p:spPr bwMode="auto">
              <a:xfrm>
                <a:off x="201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30" name="Rectangle 26"/>
              <p:cNvSpPr>
                <a:spLocks noChangeArrowheads="1"/>
              </p:cNvSpPr>
              <p:nvPr/>
            </p:nvSpPr>
            <p:spPr bwMode="auto">
              <a:xfrm>
                <a:off x="211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31" name="Rectangle 27"/>
              <p:cNvSpPr>
                <a:spLocks noChangeArrowheads="1"/>
              </p:cNvSpPr>
              <p:nvPr/>
            </p:nvSpPr>
            <p:spPr bwMode="auto">
              <a:xfrm>
                <a:off x="220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32" name="Rectangle 28"/>
              <p:cNvSpPr>
                <a:spLocks noChangeArrowheads="1"/>
              </p:cNvSpPr>
              <p:nvPr/>
            </p:nvSpPr>
            <p:spPr bwMode="auto">
              <a:xfrm>
                <a:off x="230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33" name="Rectangle 29"/>
              <p:cNvSpPr>
                <a:spLocks noChangeArrowheads="1"/>
              </p:cNvSpPr>
              <p:nvPr/>
            </p:nvSpPr>
            <p:spPr bwMode="auto">
              <a:xfrm>
                <a:off x="239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34" name="Rectangle 30"/>
              <p:cNvSpPr>
                <a:spLocks noChangeArrowheads="1"/>
              </p:cNvSpPr>
              <p:nvPr/>
            </p:nvSpPr>
            <p:spPr bwMode="auto">
              <a:xfrm>
                <a:off x="249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35" name="Rectangle 31"/>
              <p:cNvSpPr>
                <a:spLocks noChangeArrowheads="1"/>
              </p:cNvSpPr>
              <p:nvPr/>
            </p:nvSpPr>
            <p:spPr bwMode="auto">
              <a:xfrm>
                <a:off x="259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36" name="Rectangle 32"/>
              <p:cNvSpPr>
                <a:spLocks noChangeArrowheads="1"/>
              </p:cNvSpPr>
              <p:nvPr/>
            </p:nvSpPr>
            <p:spPr bwMode="auto">
              <a:xfrm>
                <a:off x="268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37" name="Rectangle 33"/>
              <p:cNvSpPr>
                <a:spLocks noChangeArrowheads="1"/>
              </p:cNvSpPr>
              <p:nvPr/>
            </p:nvSpPr>
            <p:spPr bwMode="auto">
              <a:xfrm>
                <a:off x="278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38" name="Rectangle 34"/>
              <p:cNvSpPr>
                <a:spLocks noChangeArrowheads="1"/>
              </p:cNvSpPr>
              <p:nvPr/>
            </p:nvSpPr>
            <p:spPr bwMode="auto">
              <a:xfrm>
                <a:off x="287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39" name="Rectangle 35"/>
              <p:cNvSpPr>
                <a:spLocks noChangeArrowheads="1"/>
              </p:cNvSpPr>
              <p:nvPr/>
            </p:nvSpPr>
            <p:spPr bwMode="auto">
              <a:xfrm>
                <a:off x="297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40" name="Rectangle 36"/>
              <p:cNvSpPr>
                <a:spLocks noChangeArrowheads="1"/>
              </p:cNvSpPr>
              <p:nvPr/>
            </p:nvSpPr>
            <p:spPr bwMode="auto">
              <a:xfrm>
                <a:off x="307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41" name="Rectangle 37"/>
              <p:cNvSpPr>
                <a:spLocks noChangeArrowheads="1"/>
              </p:cNvSpPr>
              <p:nvPr/>
            </p:nvSpPr>
            <p:spPr bwMode="auto">
              <a:xfrm>
                <a:off x="316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42" name="Rectangle 38"/>
              <p:cNvSpPr>
                <a:spLocks noChangeArrowheads="1"/>
              </p:cNvSpPr>
              <p:nvPr/>
            </p:nvSpPr>
            <p:spPr bwMode="auto">
              <a:xfrm>
                <a:off x="326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43" name="Rectangle 39"/>
              <p:cNvSpPr>
                <a:spLocks noChangeArrowheads="1"/>
              </p:cNvSpPr>
              <p:nvPr/>
            </p:nvSpPr>
            <p:spPr bwMode="auto">
              <a:xfrm>
                <a:off x="335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44" name="Rectangle 40"/>
              <p:cNvSpPr>
                <a:spLocks noChangeArrowheads="1"/>
              </p:cNvSpPr>
              <p:nvPr/>
            </p:nvSpPr>
            <p:spPr bwMode="auto">
              <a:xfrm>
                <a:off x="345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45" name="Rectangle 41"/>
              <p:cNvSpPr>
                <a:spLocks noChangeArrowheads="1"/>
              </p:cNvSpPr>
              <p:nvPr/>
            </p:nvSpPr>
            <p:spPr bwMode="auto">
              <a:xfrm>
                <a:off x="355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46" name="Rectangle 42"/>
              <p:cNvSpPr>
                <a:spLocks noChangeArrowheads="1"/>
              </p:cNvSpPr>
              <p:nvPr/>
            </p:nvSpPr>
            <p:spPr bwMode="auto">
              <a:xfrm>
                <a:off x="364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47" name="Rectangle 43"/>
              <p:cNvSpPr>
                <a:spLocks noChangeArrowheads="1"/>
              </p:cNvSpPr>
              <p:nvPr/>
            </p:nvSpPr>
            <p:spPr bwMode="auto">
              <a:xfrm>
                <a:off x="374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48" name="Rectangle 44"/>
              <p:cNvSpPr>
                <a:spLocks noChangeArrowheads="1"/>
              </p:cNvSpPr>
              <p:nvPr/>
            </p:nvSpPr>
            <p:spPr bwMode="auto">
              <a:xfrm>
                <a:off x="383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49" name="Rectangle 45"/>
              <p:cNvSpPr>
                <a:spLocks noChangeArrowheads="1"/>
              </p:cNvSpPr>
              <p:nvPr/>
            </p:nvSpPr>
            <p:spPr bwMode="auto">
              <a:xfrm>
                <a:off x="393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50" name="Rectangle 46"/>
              <p:cNvSpPr>
                <a:spLocks noChangeArrowheads="1"/>
              </p:cNvSpPr>
              <p:nvPr/>
            </p:nvSpPr>
            <p:spPr bwMode="auto">
              <a:xfrm>
                <a:off x="403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51" name="Rectangle 47"/>
              <p:cNvSpPr>
                <a:spLocks noChangeArrowheads="1"/>
              </p:cNvSpPr>
              <p:nvPr/>
            </p:nvSpPr>
            <p:spPr bwMode="auto">
              <a:xfrm>
                <a:off x="412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52" name="Rectangle 48"/>
              <p:cNvSpPr>
                <a:spLocks noChangeArrowheads="1"/>
              </p:cNvSpPr>
              <p:nvPr/>
            </p:nvSpPr>
            <p:spPr bwMode="auto">
              <a:xfrm>
                <a:off x="422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53" name="Rectangle 49"/>
              <p:cNvSpPr>
                <a:spLocks noChangeArrowheads="1"/>
              </p:cNvSpPr>
              <p:nvPr/>
            </p:nvSpPr>
            <p:spPr bwMode="auto">
              <a:xfrm>
                <a:off x="431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54" name="Rectangle 50"/>
              <p:cNvSpPr>
                <a:spLocks noChangeArrowheads="1"/>
              </p:cNvSpPr>
              <p:nvPr/>
            </p:nvSpPr>
            <p:spPr bwMode="auto">
              <a:xfrm>
                <a:off x="441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55" name="Rectangle 51"/>
              <p:cNvSpPr>
                <a:spLocks noChangeArrowheads="1"/>
              </p:cNvSpPr>
              <p:nvPr/>
            </p:nvSpPr>
            <p:spPr bwMode="auto">
              <a:xfrm>
                <a:off x="451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56" name="Rectangle 52"/>
              <p:cNvSpPr>
                <a:spLocks noChangeArrowheads="1"/>
              </p:cNvSpPr>
              <p:nvPr/>
            </p:nvSpPr>
            <p:spPr bwMode="auto">
              <a:xfrm>
                <a:off x="460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57" name="Rectangle 53"/>
              <p:cNvSpPr>
                <a:spLocks noChangeArrowheads="1"/>
              </p:cNvSpPr>
              <p:nvPr/>
            </p:nvSpPr>
            <p:spPr bwMode="auto">
              <a:xfrm>
                <a:off x="470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58" name="Rectangle 54"/>
              <p:cNvSpPr>
                <a:spLocks noChangeArrowheads="1"/>
              </p:cNvSpPr>
              <p:nvPr/>
            </p:nvSpPr>
            <p:spPr bwMode="auto">
              <a:xfrm>
                <a:off x="479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59" name="Rectangle 55"/>
              <p:cNvSpPr>
                <a:spLocks noChangeArrowheads="1"/>
              </p:cNvSpPr>
              <p:nvPr/>
            </p:nvSpPr>
            <p:spPr bwMode="auto">
              <a:xfrm>
                <a:off x="489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60" name="Rectangle 56"/>
              <p:cNvSpPr>
                <a:spLocks noChangeArrowheads="1"/>
              </p:cNvSpPr>
              <p:nvPr/>
            </p:nvSpPr>
            <p:spPr bwMode="auto">
              <a:xfrm>
                <a:off x="499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61" name="Rectangle 57"/>
              <p:cNvSpPr>
                <a:spLocks noChangeArrowheads="1"/>
              </p:cNvSpPr>
              <p:nvPr/>
            </p:nvSpPr>
            <p:spPr bwMode="auto">
              <a:xfrm>
                <a:off x="508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62" name="Rectangle 58"/>
              <p:cNvSpPr>
                <a:spLocks noChangeArrowheads="1"/>
              </p:cNvSpPr>
              <p:nvPr/>
            </p:nvSpPr>
            <p:spPr bwMode="auto">
              <a:xfrm>
                <a:off x="518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63" name="Rectangle 59"/>
              <p:cNvSpPr>
                <a:spLocks noChangeArrowheads="1"/>
              </p:cNvSpPr>
              <p:nvPr/>
            </p:nvSpPr>
            <p:spPr bwMode="auto">
              <a:xfrm>
                <a:off x="527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64" name="Rectangle 60"/>
              <p:cNvSpPr>
                <a:spLocks noChangeArrowheads="1"/>
              </p:cNvSpPr>
              <p:nvPr/>
            </p:nvSpPr>
            <p:spPr bwMode="auto">
              <a:xfrm>
                <a:off x="537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65" name="Rectangle 61"/>
              <p:cNvSpPr>
                <a:spLocks noChangeArrowheads="1"/>
              </p:cNvSpPr>
              <p:nvPr/>
            </p:nvSpPr>
            <p:spPr bwMode="auto">
              <a:xfrm>
                <a:off x="547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66" name="Rectangle 62"/>
              <p:cNvSpPr>
                <a:spLocks noChangeArrowheads="1"/>
              </p:cNvSpPr>
              <p:nvPr/>
            </p:nvSpPr>
            <p:spPr bwMode="auto">
              <a:xfrm>
                <a:off x="556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67" name="Rectangle 63"/>
              <p:cNvSpPr>
                <a:spLocks noChangeArrowheads="1"/>
              </p:cNvSpPr>
              <p:nvPr/>
            </p:nvSpPr>
            <p:spPr bwMode="auto">
              <a:xfrm>
                <a:off x="566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grpSp>
        <p:sp>
          <p:nvSpPr>
            <p:cNvPr id="6" name="Rectangle 64"/>
            <p:cNvSpPr>
              <a:spLocks noChangeArrowheads="1"/>
            </p:cNvSpPr>
            <p:nvPr/>
          </p:nvSpPr>
          <p:spPr bwMode="auto">
            <a:xfrm>
              <a:off x="429" y="0"/>
              <a:ext cx="5331" cy="432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7" name="Rectangle 65"/>
            <p:cNvSpPr>
              <a:spLocks noChangeArrowheads="1"/>
            </p:cNvSpPr>
            <p:nvPr/>
          </p:nvSpPr>
          <p:spPr bwMode="auto">
            <a:xfrm>
              <a:off x="0" y="0"/>
              <a:ext cx="5760" cy="321"/>
            </a:xfrm>
            <a:prstGeom prst="rect">
              <a:avLst/>
            </a:prstGeom>
            <a:solidFill>
              <a:schemeClr val="hlink">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grpSp>
      <p:sp>
        <p:nvSpPr>
          <p:cNvPr id="68" name="Rectangle 66"/>
          <p:cNvSpPr>
            <a:spLocks noChangeArrowheads="1"/>
          </p:cNvSpPr>
          <p:nvPr/>
        </p:nvSpPr>
        <p:spPr bwMode="auto">
          <a:xfrm>
            <a:off x="3505200" y="2590800"/>
            <a:ext cx="4892675" cy="76200"/>
          </a:xfrm>
          <a:prstGeom prst="rect">
            <a:avLst/>
          </a:prstGeom>
          <a:solidFill>
            <a:schemeClr val="hlink">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algn="ctr" fontAlgn="base">
              <a:spcBef>
                <a:spcPct val="0"/>
              </a:spcBef>
              <a:spcAft>
                <a:spcPct val="0"/>
              </a:spcAft>
              <a:defRPr/>
            </a:pPr>
            <a:endParaRPr kumimoji="1" lang="en-AU" altLang="en-US" smtClean="0">
              <a:solidFill>
                <a:srgbClr val="000000"/>
              </a:solidFill>
              <a:latin typeface="Helvetica" pitchFamily="-128" charset="0"/>
            </a:endParaRPr>
          </a:p>
        </p:txBody>
      </p:sp>
      <p:sp>
        <p:nvSpPr>
          <p:cNvPr id="6211" name="Rectangle 67"/>
          <p:cNvSpPr>
            <a:spLocks noGrp="1" noChangeArrowheads="1"/>
          </p:cNvSpPr>
          <p:nvPr>
            <p:ph type="ctrTitle" sz="quarter"/>
          </p:nvPr>
        </p:nvSpPr>
        <p:spPr>
          <a:xfrm>
            <a:off x="779463" y="1447800"/>
            <a:ext cx="7678737" cy="1081088"/>
          </a:xfrm>
        </p:spPr>
        <p:txBody>
          <a:bodyPr/>
          <a:lstStyle>
            <a:lvl1pPr algn="r">
              <a:defRPr/>
            </a:lvl1pPr>
          </a:lstStyle>
          <a:p>
            <a:pPr lvl="0"/>
            <a:r>
              <a:rPr lang="en-US" altLang="en-US" noProof="0" smtClean="0"/>
              <a:t>Click to edit Master title style</a:t>
            </a:r>
          </a:p>
        </p:txBody>
      </p:sp>
      <p:sp>
        <p:nvSpPr>
          <p:cNvPr id="6212" name="Rectangle 68"/>
          <p:cNvSpPr>
            <a:spLocks noGrp="1" noChangeArrowheads="1"/>
          </p:cNvSpPr>
          <p:nvPr>
            <p:ph type="subTitle" sz="quarter" idx="1"/>
          </p:nvPr>
        </p:nvSpPr>
        <p:spPr>
          <a:xfrm>
            <a:off x="4021138" y="2860675"/>
            <a:ext cx="4437062" cy="3114675"/>
          </a:xfrm>
        </p:spPr>
        <p:txBody>
          <a:bodyPr/>
          <a:lstStyle>
            <a:lvl1pPr marL="0" indent="0">
              <a:buFont typeface="Wingdings" pitchFamily="-128" charset="2"/>
              <a:buNone/>
              <a:defRPr/>
            </a:lvl1pPr>
          </a:lstStyle>
          <a:p>
            <a:pPr lvl="0"/>
            <a:r>
              <a:rPr lang="en-US" altLang="en-US" noProof="0" smtClean="0"/>
              <a:t>Click to edit Master subtitle style</a:t>
            </a:r>
          </a:p>
        </p:txBody>
      </p:sp>
      <p:sp>
        <p:nvSpPr>
          <p:cNvPr id="69" name="Rectangle 69"/>
          <p:cNvSpPr>
            <a:spLocks noGrp="1" noChangeArrowheads="1"/>
          </p:cNvSpPr>
          <p:nvPr>
            <p:ph type="dt" sz="quarter"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pPr fontAlgn="base">
              <a:spcBef>
                <a:spcPct val="0"/>
              </a:spcBef>
              <a:spcAft>
                <a:spcPct val="0"/>
              </a:spcAft>
              <a:defRPr/>
            </a:pPr>
            <a:endParaRPr lang="en-US" altLang="en-US">
              <a:solidFill>
                <a:srgbClr val="000000"/>
              </a:solidFill>
              <a:ea typeface="ＭＳ Ｐゴシック" pitchFamily="-128" charset="-128"/>
            </a:endParaRPr>
          </a:p>
        </p:txBody>
      </p:sp>
      <p:sp>
        <p:nvSpPr>
          <p:cNvPr id="70" name="Rectangle 70"/>
          <p:cNvSpPr>
            <a:spLocks noGrp="1" noChangeArrowheads="1"/>
          </p:cNvSpPr>
          <p:nvPr>
            <p:ph type="ftr" sz="quarter" idx="11"/>
          </p:nvPr>
        </p:nvSpPr>
        <p:spPr>
          <a:xfrm>
            <a:off x="3124200" y="6248400"/>
            <a:ext cx="2895600" cy="457200"/>
          </a:xfrm>
        </p:spPr>
        <p:txBody>
          <a:bodyPr/>
          <a:lstStyle>
            <a:lvl1pPr algn="ctr">
              <a:defRPr sz="1400"/>
            </a:lvl1pPr>
          </a:lstStyle>
          <a:p>
            <a:pPr>
              <a:defRPr/>
            </a:pPr>
            <a:endParaRPr lang="en-US" altLang="en-US">
              <a:solidFill>
                <a:srgbClr val="000000"/>
              </a:solidFill>
            </a:endParaRPr>
          </a:p>
        </p:txBody>
      </p:sp>
      <p:sp>
        <p:nvSpPr>
          <p:cNvPr id="71" name="Rectangle 71"/>
          <p:cNvSpPr>
            <a:spLocks noGrp="1" noChangeArrowheads="1"/>
          </p:cNvSpPr>
          <p:nvPr>
            <p:ph type="sldNum" sz="quarter" idx="12"/>
          </p:nvPr>
        </p:nvSpPr>
        <p:spPr>
          <a:xfrm>
            <a:off x="6553200" y="6248400"/>
            <a:ext cx="1905000" cy="457200"/>
          </a:xfrm>
        </p:spPr>
        <p:txBody>
          <a:bodyPr/>
          <a:lstStyle>
            <a:lvl1pPr>
              <a:defRPr sz="1400"/>
            </a:lvl1pPr>
          </a:lstStyle>
          <a:p>
            <a:pPr>
              <a:defRPr/>
            </a:pPr>
            <a:fld id="{B12D5D6E-D684-4E91-A03E-E05CD5E0282B}"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99745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68"/>
          <p:cNvSpPr>
            <a:spLocks noGrp="1" noChangeArrowheads="1"/>
          </p:cNvSpPr>
          <p:nvPr>
            <p:ph type="ftr" sz="quarter" idx="10"/>
          </p:nvPr>
        </p:nvSpPr>
        <p:spPr>
          <a:ln/>
        </p:spPr>
        <p:txBody>
          <a:bodyPr/>
          <a:lstStyle>
            <a:lvl1pPr>
              <a:defRPr/>
            </a:lvl1p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a:t>
            </a:r>
          </a:p>
        </p:txBody>
      </p:sp>
      <p:sp>
        <p:nvSpPr>
          <p:cNvPr id="5" name="Rectangle 69"/>
          <p:cNvSpPr>
            <a:spLocks noGrp="1" noChangeArrowheads="1"/>
          </p:cNvSpPr>
          <p:nvPr>
            <p:ph type="sldNum" sz="quarter" idx="11"/>
          </p:nvPr>
        </p:nvSpPr>
        <p:spPr>
          <a:ln/>
        </p:spPr>
        <p:txBody>
          <a:bodyPr/>
          <a:lstStyle>
            <a:lvl1pPr>
              <a:defRPr/>
            </a:lvl1pPr>
          </a:lstStyle>
          <a:p>
            <a:pPr>
              <a:defRPr/>
            </a:pPr>
            <a:fld id="{8F96E070-D285-49B6-9CAC-76609E17E8A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587816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7050" y="990600"/>
            <a:ext cx="1885950" cy="5105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1219200" y="990600"/>
            <a:ext cx="5505450" cy="5105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68"/>
          <p:cNvSpPr>
            <a:spLocks noGrp="1" noChangeArrowheads="1"/>
          </p:cNvSpPr>
          <p:nvPr>
            <p:ph type="ftr" sz="quarter" idx="10"/>
          </p:nvPr>
        </p:nvSpPr>
        <p:spPr>
          <a:ln/>
        </p:spPr>
        <p:txBody>
          <a:bodyPr/>
          <a:lstStyle>
            <a:lvl1pPr>
              <a:defRPr/>
            </a:lvl1p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a:t>
            </a:r>
          </a:p>
        </p:txBody>
      </p:sp>
      <p:sp>
        <p:nvSpPr>
          <p:cNvPr id="5" name="Rectangle 69"/>
          <p:cNvSpPr>
            <a:spLocks noGrp="1" noChangeArrowheads="1"/>
          </p:cNvSpPr>
          <p:nvPr>
            <p:ph type="sldNum" sz="quarter" idx="11"/>
          </p:nvPr>
        </p:nvSpPr>
        <p:spPr>
          <a:ln/>
        </p:spPr>
        <p:txBody>
          <a:bodyPr/>
          <a:lstStyle>
            <a:lvl1pPr>
              <a:defRPr/>
            </a:lvl1pPr>
          </a:lstStyle>
          <a:p>
            <a:pPr>
              <a:defRPr/>
            </a:pPr>
            <a:fld id="{3D91E5A2-887D-4D2A-9C89-E0B15A667A01}"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206832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68"/>
          <p:cNvSpPr>
            <a:spLocks noGrp="1" noChangeArrowheads="1"/>
          </p:cNvSpPr>
          <p:nvPr>
            <p:ph type="ftr" sz="quarter" idx="10"/>
          </p:nvPr>
        </p:nvSpPr>
        <p:spPr>
          <a:ln/>
        </p:spPr>
        <p:txBody>
          <a:bodyPr/>
          <a:lstStyle>
            <a:lvl1pPr>
              <a:defRPr/>
            </a:lvl1p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a:t>
            </a:r>
          </a:p>
        </p:txBody>
      </p:sp>
      <p:sp>
        <p:nvSpPr>
          <p:cNvPr id="5" name="Rectangle 69"/>
          <p:cNvSpPr>
            <a:spLocks noGrp="1" noChangeArrowheads="1"/>
          </p:cNvSpPr>
          <p:nvPr>
            <p:ph type="sldNum" sz="quarter" idx="11"/>
          </p:nvPr>
        </p:nvSpPr>
        <p:spPr>
          <a:ln/>
        </p:spPr>
        <p:txBody>
          <a:bodyPr/>
          <a:lstStyle>
            <a:lvl1pPr>
              <a:defRPr/>
            </a:lvl1pPr>
          </a:lstStyle>
          <a:p>
            <a:pPr>
              <a:defRPr/>
            </a:pPr>
            <a:fld id="{9DB4D6B2-BC95-49F6-9F6C-89C29678F3DD}"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39088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8"/>
          <p:cNvSpPr>
            <a:spLocks noGrp="1" noChangeArrowheads="1"/>
          </p:cNvSpPr>
          <p:nvPr>
            <p:ph type="ftr" sz="quarter" idx="10"/>
          </p:nvPr>
        </p:nvSpPr>
        <p:spPr>
          <a:ln/>
        </p:spPr>
        <p:txBody>
          <a:bodyPr/>
          <a:lstStyle>
            <a:lvl1pPr>
              <a:defRPr/>
            </a:lvl1p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a:t>
            </a:r>
          </a:p>
        </p:txBody>
      </p:sp>
      <p:sp>
        <p:nvSpPr>
          <p:cNvPr id="5" name="Rectangle 69"/>
          <p:cNvSpPr>
            <a:spLocks noGrp="1" noChangeArrowheads="1"/>
          </p:cNvSpPr>
          <p:nvPr>
            <p:ph type="sldNum" sz="quarter" idx="11"/>
          </p:nvPr>
        </p:nvSpPr>
        <p:spPr>
          <a:ln/>
        </p:spPr>
        <p:txBody>
          <a:bodyPr/>
          <a:lstStyle>
            <a:lvl1pPr>
              <a:defRPr/>
            </a:lvl1pPr>
          </a:lstStyle>
          <a:p>
            <a:pPr>
              <a:defRPr/>
            </a:pPr>
            <a:fld id="{7F9F6226-CA22-4791-8A0B-240E4C4BF9C2}"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304856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1828800" y="1905000"/>
            <a:ext cx="33909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5372100" y="1905000"/>
            <a:ext cx="33909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68"/>
          <p:cNvSpPr>
            <a:spLocks noGrp="1" noChangeArrowheads="1"/>
          </p:cNvSpPr>
          <p:nvPr>
            <p:ph type="ftr" sz="quarter" idx="10"/>
          </p:nvPr>
        </p:nvSpPr>
        <p:spPr>
          <a:ln/>
        </p:spPr>
        <p:txBody>
          <a:bodyPr/>
          <a:lstStyle>
            <a:lvl1pPr>
              <a:defRPr/>
            </a:lvl1p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a:t>
            </a:r>
          </a:p>
        </p:txBody>
      </p:sp>
      <p:sp>
        <p:nvSpPr>
          <p:cNvPr id="6" name="Rectangle 69"/>
          <p:cNvSpPr>
            <a:spLocks noGrp="1" noChangeArrowheads="1"/>
          </p:cNvSpPr>
          <p:nvPr>
            <p:ph type="sldNum" sz="quarter" idx="11"/>
          </p:nvPr>
        </p:nvSpPr>
        <p:spPr>
          <a:ln/>
        </p:spPr>
        <p:txBody>
          <a:bodyPr/>
          <a:lstStyle>
            <a:lvl1pPr>
              <a:defRPr/>
            </a:lvl1pPr>
          </a:lstStyle>
          <a:p>
            <a:pPr>
              <a:defRPr/>
            </a:pPr>
            <a:fld id="{DA4D72E1-937E-4A5D-85E4-B5FA3692EED4}"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060225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68"/>
          <p:cNvSpPr>
            <a:spLocks noGrp="1" noChangeArrowheads="1"/>
          </p:cNvSpPr>
          <p:nvPr>
            <p:ph type="ftr" sz="quarter" idx="10"/>
          </p:nvPr>
        </p:nvSpPr>
        <p:spPr>
          <a:ln/>
        </p:spPr>
        <p:txBody>
          <a:bodyPr/>
          <a:lstStyle>
            <a:lvl1pPr>
              <a:defRPr/>
            </a:lvl1p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a:t>
            </a:r>
          </a:p>
        </p:txBody>
      </p:sp>
      <p:sp>
        <p:nvSpPr>
          <p:cNvPr id="8" name="Rectangle 69"/>
          <p:cNvSpPr>
            <a:spLocks noGrp="1" noChangeArrowheads="1"/>
          </p:cNvSpPr>
          <p:nvPr>
            <p:ph type="sldNum" sz="quarter" idx="11"/>
          </p:nvPr>
        </p:nvSpPr>
        <p:spPr>
          <a:ln/>
        </p:spPr>
        <p:txBody>
          <a:bodyPr/>
          <a:lstStyle>
            <a:lvl1pPr>
              <a:defRPr/>
            </a:lvl1pPr>
          </a:lstStyle>
          <a:p>
            <a:pPr>
              <a:defRPr/>
            </a:pPr>
            <a:fld id="{33AAD492-F428-4AB6-89F8-5A0F4D6F4DA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089175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68"/>
          <p:cNvSpPr>
            <a:spLocks noGrp="1" noChangeArrowheads="1"/>
          </p:cNvSpPr>
          <p:nvPr>
            <p:ph type="ftr" sz="quarter" idx="10"/>
          </p:nvPr>
        </p:nvSpPr>
        <p:spPr>
          <a:ln/>
        </p:spPr>
        <p:txBody>
          <a:bodyPr/>
          <a:lstStyle>
            <a:lvl1pPr>
              <a:defRPr/>
            </a:lvl1p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a:t>
            </a:r>
          </a:p>
        </p:txBody>
      </p:sp>
      <p:sp>
        <p:nvSpPr>
          <p:cNvPr id="4" name="Rectangle 69"/>
          <p:cNvSpPr>
            <a:spLocks noGrp="1" noChangeArrowheads="1"/>
          </p:cNvSpPr>
          <p:nvPr>
            <p:ph type="sldNum" sz="quarter" idx="11"/>
          </p:nvPr>
        </p:nvSpPr>
        <p:spPr>
          <a:ln/>
        </p:spPr>
        <p:txBody>
          <a:bodyPr/>
          <a:lstStyle>
            <a:lvl1pPr>
              <a:defRPr/>
            </a:lvl1pPr>
          </a:lstStyle>
          <a:p>
            <a:pPr>
              <a:defRPr/>
            </a:pPr>
            <a:fld id="{56DC55BD-4B01-49B7-A4EF-BF492D427B4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282868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8"/>
          <p:cNvSpPr>
            <a:spLocks noGrp="1" noChangeArrowheads="1"/>
          </p:cNvSpPr>
          <p:nvPr>
            <p:ph type="ftr" sz="quarter" idx="10"/>
          </p:nvPr>
        </p:nvSpPr>
        <p:spPr>
          <a:ln/>
        </p:spPr>
        <p:txBody>
          <a:bodyPr/>
          <a:lstStyle>
            <a:lvl1pPr>
              <a:defRPr/>
            </a:lvl1p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a:t>
            </a:r>
          </a:p>
        </p:txBody>
      </p:sp>
      <p:sp>
        <p:nvSpPr>
          <p:cNvPr id="3" name="Rectangle 69"/>
          <p:cNvSpPr>
            <a:spLocks noGrp="1" noChangeArrowheads="1"/>
          </p:cNvSpPr>
          <p:nvPr>
            <p:ph type="sldNum" sz="quarter" idx="11"/>
          </p:nvPr>
        </p:nvSpPr>
        <p:spPr>
          <a:ln/>
        </p:spPr>
        <p:txBody>
          <a:bodyPr/>
          <a:lstStyle>
            <a:lvl1pPr>
              <a:defRPr/>
            </a:lvl1pPr>
          </a:lstStyle>
          <a:p>
            <a:pPr>
              <a:defRPr/>
            </a:pPr>
            <a:fld id="{E3781ADF-3695-4D44-8578-DAE33622348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125418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8"/>
          <p:cNvSpPr>
            <a:spLocks noGrp="1" noChangeArrowheads="1"/>
          </p:cNvSpPr>
          <p:nvPr>
            <p:ph type="ftr" sz="quarter" idx="10"/>
          </p:nvPr>
        </p:nvSpPr>
        <p:spPr>
          <a:ln/>
        </p:spPr>
        <p:txBody>
          <a:bodyPr/>
          <a:lstStyle>
            <a:lvl1pPr>
              <a:defRPr/>
            </a:lvl1p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a:t>
            </a:r>
          </a:p>
        </p:txBody>
      </p:sp>
      <p:sp>
        <p:nvSpPr>
          <p:cNvPr id="6" name="Rectangle 69"/>
          <p:cNvSpPr>
            <a:spLocks noGrp="1" noChangeArrowheads="1"/>
          </p:cNvSpPr>
          <p:nvPr>
            <p:ph type="sldNum" sz="quarter" idx="11"/>
          </p:nvPr>
        </p:nvSpPr>
        <p:spPr>
          <a:ln/>
        </p:spPr>
        <p:txBody>
          <a:bodyPr/>
          <a:lstStyle>
            <a:lvl1pPr>
              <a:defRPr/>
            </a:lvl1pPr>
          </a:lstStyle>
          <a:p>
            <a:pPr>
              <a:defRPr/>
            </a:pPr>
            <a:fld id="{486C77F5-E98F-4369-94A3-0FB1143022FC}"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137861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8"/>
          <p:cNvSpPr>
            <a:spLocks noGrp="1" noChangeArrowheads="1"/>
          </p:cNvSpPr>
          <p:nvPr>
            <p:ph type="ftr" sz="quarter" idx="10"/>
          </p:nvPr>
        </p:nvSpPr>
        <p:spPr>
          <a:ln/>
        </p:spPr>
        <p:txBody>
          <a:bodyPr/>
          <a:lstStyle>
            <a:lvl1pPr>
              <a:defRPr/>
            </a:lvl1p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a:t>
            </a:r>
          </a:p>
        </p:txBody>
      </p:sp>
      <p:sp>
        <p:nvSpPr>
          <p:cNvPr id="6" name="Rectangle 69"/>
          <p:cNvSpPr>
            <a:spLocks noGrp="1" noChangeArrowheads="1"/>
          </p:cNvSpPr>
          <p:nvPr>
            <p:ph type="sldNum" sz="quarter" idx="11"/>
          </p:nvPr>
        </p:nvSpPr>
        <p:spPr>
          <a:ln/>
        </p:spPr>
        <p:txBody>
          <a:bodyPr/>
          <a:lstStyle>
            <a:lvl1pPr>
              <a:defRPr/>
            </a:lvl1pPr>
          </a:lstStyle>
          <a:p>
            <a:pPr>
              <a:defRPr/>
            </a:pPr>
            <a:fld id="{8385A06F-5A4B-4015-97E7-7E9379DAB4E0}"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593539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219200" y="-9525"/>
            <a:ext cx="7924800" cy="6867525"/>
            <a:chOff x="0" y="0"/>
            <a:chExt cx="5762" cy="4326"/>
          </a:xfrm>
        </p:grpSpPr>
        <p:sp>
          <p:nvSpPr>
            <p:cNvPr id="1031" name="Rectangle 3"/>
            <p:cNvSpPr>
              <a:spLocks noChangeArrowheads="1"/>
            </p:cNvSpPr>
            <p:nvPr/>
          </p:nvSpPr>
          <p:spPr bwMode="hidden">
            <a:xfrm>
              <a:off x="0" y="0"/>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32" name="Rectangle 4"/>
            <p:cNvSpPr>
              <a:spLocks noChangeArrowheads="1"/>
            </p:cNvSpPr>
            <p:nvPr/>
          </p:nvSpPr>
          <p:spPr bwMode="hidden">
            <a:xfrm>
              <a:off x="9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33" name="Rectangle 5"/>
            <p:cNvSpPr>
              <a:spLocks noChangeArrowheads="1"/>
            </p:cNvSpPr>
            <p:nvPr/>
          </p:nvSpPr>
          <p:spPr bwMode="hidden">
            <a:xfrm>
              <a:off x="19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34" name="Rectangle 6"/>
            <p:cNvSpPr>
              <a:spLocks noChangeArrowheads="1"/>
            </p:cNvSpPr>
            <p:nvPr/>
          </p:nvSpPr>
          <p:spPr bwMode="hidden">
            <a:xfrm>
              <a:off x="289" y="6"/>
              <a:ext cx="47"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35" name="Rectangle 7"/>
            <p:cNvSpPr>
              <a:spLocks noChangeArrowheads="1"/>
            </p:cNvSpPr>
            <p:nvPr/>
          </p:nvSpPr>
          <p:spPr bwMode="hidden">
            <a:xfrm>
              <a:off x="384" y="6"/>
              <a:ext cx="46"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36" name="Rectangle 8"/>
            <p:cNvSpPr>
              <a:spLocks noChangeArrowheads="1"/>
            </p:cNvSpPr>
            <p:nvPr/>
          </p:nvSpPr>
          <p:spPr bwMode="hidden">
            <a:xfrm>
              <a:off x="480" y="6"/>
              <a:ext cx="47"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37" name="Rectangle 9"/>
            <p:cNvSpPr>
              <a:spLocks noChangeArrowheads="1"/>
            </p:cNvSpPr>
            <p:nvPr/>
          </p:nvSpPr>
          <p:spPr bwMode="hidden">
            <a:xfrm>
              <a:off x="57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38" name="Rectangle 10"/>
            <p:cNvSpPr>
              <a:spLocks noChangeArrowheads="1"/>
            </p:cNvSpPr>
            <p:nvPr/>
          </p:nvSpPr>
          <p:spPr bwMode="hidden">
            <a:xfrm>
              <a:off x="67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39" name="Rectangle 11"/>
            <p:cNvSpPr>
              <a:spLocks noChangeArrowheads="1"/>
            </p:cNvSpPr>
            <p:nvPr/>
          </p:nvSpPr>
          <p:spPr bwMode="hidden">
            <a:xfrm>
              <a:off x="76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40" name="Rectangle 12"/>
            <p:cNvSpPr>
              <a:spLocks noChangeArrowheads="1"/>
            </p:cNvSpPr>
            <p:nvPr/>
          </p:nvSpPr>
          <p:spPr bwMode="hidden">
            <a:xfrm>
              <a:off x="865" y="6"/>
              <a:ext cx="47"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41" name="Rectangle 13"/>
            <p:cNvSpPr>
              <a:spLocks noChangeArrowheads="1"/>
            </p:cNvSpPr>
            <p:nvPr/>
          </p:nvSpPr>
          <p:spPr bwMode="hidden">
            <a:xfrm>
              <a:off x="960" y="6"/>
              <a:ext cx="46"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42" name="Rectangle 14"/>
            <p:cNvSpPr>
              <a:spLocks noChangeArrowheads="1"/>
            </p:cNvSpPr>
            <p:nvPr/>
          </p:nvSpPr>
          <p:spPr bwMode="hidden">
            <a:xfrm>
              <a:off x="1056" y="6"/>
              <a:ext cx="47"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43" name="Rectangle 15"/>
            <p:cNvSpPr>
              <a:spLocks noChangeArrowheads="1"/>
            </p:cNvSpPr>
            <p:nvPr/>
          </p:nvSpPr>
          <p:spPr bwMode="hidden">
            <a:xfrm>
              <a:off x="115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44" name="Rectangle 16"/>
            <p:cNvSpPr>
              <a:spLocks noChangeArrowheads="1"/>
            </p:cNvSpPr>
            <p:nvPr/>
          </p:nvSpPr>
          <p:spPr bwMode="hidden">
            <a:xfrm>
              <a:off x="124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45" name="Rectangle 17"/>
            <p:cNvSpPr>
              <a:spLocks noChangeArrowheads="1"/>
            </p:cNvSpPr>
            <p:nvPr/>
          </p:nvSpPr>
          <p:spPr bwMode="hidden">
            <a:xfrm>
              <a:off x="134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46" name="Rectangle 18"/>
            <p:cNvSpPr>
              <a:spLocks noChangeArrowheads="1"/>
            </p:cNvSpPr>
            <p:nvPr/>
          </p:nvSpPr>
          <p:spPr bwMode="hidden">
            <a:xfrm>
              <a:off x="1441" y="6"/>
              <a:ext cx="47"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47" name="Rectangle 19"/>
            <p:cNvSpPr>
              <a:spLocks noChangeArrowheads="1"/>
            </p:cNvSpPr>
            <p:nvPr/>
          </p:nvSpPr>
          <p:spPr bwMode="hidden">
            <a:xfrm>
              <a:off x="1536" y="6"/>
              <a:ext cx="46"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48" name="Rectangle 20"/>
            <p:cNvSpPr>
              <a:spLocks noChangeArrowheads="1"/>
            </p:cNvSpPr>
            <p:nvPr/>
          </p:nvSpPr>
          <p:spPr bwMode="hidden">
            <a:xfrm>
              <a:off x="1632" y="6"/>
              <a:ext cx="47"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49" name="Rectangle 21"/>
            <p:cNvSpPr>
              <a:spLocks noChangeArrowheads="1"/>
            </p:cNvSpPr>
            <p:nvPr/>
          </p:nvSpPr>
          <p:spPr bwMode="hidden">
            <a:xfrm>
              <a:off x="172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50" name="Rectangle 22"/>
            <p:cNvSpPr>
              <a:spLocks noChangeArrowheads="1"/>
            </p:cNvSpPr>
            <p:nvPr/>
          </p:nvSpPr>
          <p:spPr bwMode="hidden">
            <a:xfrm>
              <a:off x="182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51" name="Rectangle 23"/>
            <p:cNvSpPr>
              <a:spLocks noChangeArrowheads="1"/>
            </p:cNvSpPr>
            <p:nvPr/>
          </p:nvSpPr>
          <p:spPr bwMode="hidden">
            <a:xfrm>
              <a:off x="192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52" name="Rectangle 24"/>
            <p:cNvSpPr>
              <a:spLocks noChangeArrowheads="1"/>
            </p:cNvSpPr>
            <p:nvPr/>
          </p:nvSpPr>
          <p:spPr bwMode="hidden">
            <a:xfrm>
              <a:off x="2016" y="6"/>
              <a:ext cx="46"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53" name="Rectangle 25"/>
            <p:cNvSpPr>
              <a:spLocks noChangeArrowheads="1"/>
            </p:cNvSpPr>
            <p:nvPr/>
          </p:nvSpPr>
          <p:spPr bwMode="hidden">
            <a:xfrm>
              <a:off x="2112" y="6"/>
              <a:ext cx="46"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54" name="Rectangle 26"/>
            <p:cNvSpPr>
              <a:spLocks noChangeArrowheads="1"/>
            </p:cNvSpPr>
            <p:nvPr/>
          </p:nvSpPr>
          <p:spPr bwMode="hidden">
            <a:xfrm>
              <a:off x="220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55" name="Rectangle 27"/>
            <p:cNvSpPr>
              <a:spLocks noChangeArrowheads="1"/>
            </p:cNvSpPr>
            <p:nvPr/>
          </p:nvSpPr>
          <p:spPr bwMode="hidden">
            <a:xfrm>
              <a:off x="230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56" name="Rectangle 28"/>
            <p:cNvSpPr>
              <a:spLocks noChangeArrowheads="1"/>
            </p:cNvSpPr>
            <p:nvPr/>
          </p:nvSpPr>
          <p:spPr bwMode="hidden">
            <a:xfrm>
              <a:off x="240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57" name="Rectangle 29"/>
            <p:cNvSpPr>
              <a:spLocks noChangeArrowheads="1"/>
            </p:cNvSpPr>
            <p:nvPr/>
          </p:nvSpPr>
          <p:spPr bwMode="hidden">
            <a:xfrm>
              <a:off x="2495" y="6"/>
              <a:ext cx="47"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58" name="Rectangle 30"/>
            <p:cNvSpPr>
              <a:spLocks noChangeArrowheads="1"/>
            </p:cNvSpPr>
            <p:nvPr/>
          </p:nvSpPr>
          <p:spPr bwMode="hidden">
            <a:xfrm>
              <a:off x="2592" y="6"/>
              <a:ext cx="46"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59" name="Rectangle 31"/>
            <p:cNvSpPr>
              <a:spLocks noChangeArrowheads="1"/>
            </p:cNvSpPr>
            <p:nvPr/>
          </p:nvSpPr>
          <p:spPr bwMode="hidden">
            <a:xfrm>
              <a:off x="2688" y="6"/>
              <a:ext cx="47"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60" name="Rectangle 32"/>
            <p:cNvSpPr>
              <a:spLocks noChangeArrowheads="1"/>
            </p:cNvSpPr>
            <p:nvPr/>
          </p:nvSpPr>
          <p:spPr bwMode="hidden">
            <a:xfrm>
              <a:off x="278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61" name="Rectangle 33"/>
            <p:cNvSpPr>
              <a:spLocks noChangeArrowheads="1"/>
            </p:cNvSpPr>
            <p:nvPr/>
          </p:nvSpPr>
          <p:spPr bwMode="hidden">
            <a:xfrm>
              <a:off x="288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62" name="Rectangle 34"/>
            <p:cNvSpPr>
              <a:spLocks noChangeArrowheads="1"/>
            </p:cNvSpPr>
            <p:nvPr/>
          </p:nvSpPr>
          <p:spPr bwMode="hidden">
            <a:xfrm>
              <a:off x="297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63" name="Rectangle 35"/>
            <p:cNvSpPr>
              <a:spLocks noChangeArrowheads="1"/>
            </p:cNvSpPr>
            <p:nvPr/>
          </p:nvSpPr>
          <p:spPr bwMode="hidden">
            <a:xfrm>
              <a:off x="3071" y="6"/>
              <a:ext cx="47"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64" name="Rectangle 36"/>
            <p:cNvSpPr>
              <a:spLocks noChangeArrowheads="1"/>
            </p:cNvSpPr>
            <p:nvPr/>
          </p:nvSpPr>
          <p:spPr bwMode="hidden">
            <a:xfrm>
              <a:off x="3168" y="6"/>
              <a:ext cx="46"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65" name="Rectangle 37"/>
            <p:cNvSpPr>
              <a:spLocks noChangeArrowheads="1"/>
            </p:cNvSpPr>
            <p:nvPr/>
          </p:nvSpPr>
          <p:spPr bwMode="hidden">
            <a:xfrm>
              <a:off x="3264" y="6"/>
              <a:ext cx="47"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66" name="Rectangle 38"/>
            <p:cNvSpPr>
              <a:spLocks noChangeArrowheads="1"/>
            </p:cNvSpPr>
            <p:nvPr/>
          </p:nvSpPr>
          <p:spPr bwMode="hidden">
            <a:xfrm>
              <a:off x="336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67" name="Rectangle 39"/>
            <p:cNvSpPr>
              <a:spLocks noChangeArrowheads="1"/>
            </p:cNvSpPr>
            <p:nvPr/>
          </p:nvSpPr>
          <p:spPr bwMode="hidden">
            <a:xfrm>
              <a:off x="345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68" name="Rectangle 40"/>
            <p:cNvSpPr>
              <a:spLocks noChangeArrowheads="1"/>
            </p:cNvSpPr>
            <p:nvPr/>
          </p:nvSpPr>
          <p:spPr bwMode="hidden">
            <a:xfrm>
              <a:off x="355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69" name="Rectangle 41"/>
            <p:cNvSpPr>
              <a:spLocks noChangeArrowheads="1"/>
            </p:cNvSpPr>
            <p:nvPr/>
          </p:nvSpPr>
          <p:spPr bwMode="hidden">
            <a:xfrm>
              <a:off x="3649" y="6"/>
              <a:ext cx="47"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70" name="Rectangle 42"/>
            <p:cNvSpPr>
              <a:spLocks noChangeArrowheads="1"/>
            </p:cNvSpPr>
            <p:nvPr/>
          </p:nvSpPr>
          <p:spPr bwMode="hidden">
            <a:xfrm>
              <a:off x="3744" y="6"/>
              <a:ext cx="46"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71" name="Rectangle 43"/>
            <p:cNvSpPr>
              <a:spLocks noChangeArrowheads="1"/>
            </p:cNvSpPr>
            <p:nvPr/>
          </p:nvSpPr>
          <p:spPr bwMode="hidden">
            <a:xfrm>
              <a:off x="3840" y="6"/>
              <a:ext cx="47"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72" name="Rectangle 44"/>
            <p:cNvSpPr>
              <a:spLocks noChangeArrowheads="1"/>
            </p:cNvSpPr>
            <p:nvPr/>
          </p:nvSpPr>
          <p:spPr bwMode="hidden">
            <a:xfrm>
              <a:off x="393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73" name="Rectangle 45"/>
            <p:cNvSpPr>
              <a:spLocks noChangeArrowheads="1"/>
            </p:cNvSpPr>
            <p:nvPr/>
          </p:nvSpPr>
          <p:spPr bwMode="hidden">
            <a:xfrm>
              <a:off x="403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74" name="Rectangle 46"/>
            <p:cNvSpPr>
              <a:spLocks noChangeArrowheads="1"/>
            </p:cNvSpPr>
            <p:nvPr/>
          </p:nvSpPr>
          <p:spPr bwMode="hidden">
            <a:xfrm>
              <a:off x="412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75" name="Rectangle 47"/>
            <p:cNvSpPr>
              <a:spLocks noChangeArrowheads="1"/>
            </p:cNvSpPr>
            <p:nvPr/>
          </p:nvSpPr>
          <p:spPr bwMode="hidden">
            <a:xfrm>
              <a:off x="4225" y="6"/>
              <a:ext cx="47"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76" name="Rectangle 48"/>
            <p:cNvSpPr>
              <a:spLocks noChangeArrowheads="1"/>
            </p:cNvSpPr>
            <p:nvPr/>
          </p:nvSpPr>
          <p:spPr bwMode="hidden">
            <a:xfrm>
              <a:off x="4320" y="6"/>
              <a:ext cx="46"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77" name="Rectangle 49"/>
            <p:cNvSpPr>
              <a:spLocks noChangeArrowheads="1"/>
            </p:cNvSpPr>
            <p:nvPr/>
          </p:nvSpPr>
          <p:spPr bwMode="hidden">
            <a:xfrm>
              <a:off x="4416" y="6"/>
              <a:ext cx="47"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78" name="Rectangle 50"/>
            <p:cNvSpPr>
              <a:spLocks noChangeArrowheads="1"/>
            </p:cNvSpPr>
            <p:nvPr/>
          </p:nvSpPr>
          <p:spPr bwMode="hidden">
            <a:xfrm>
              <a:off x="451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79" name="Rectangle 51"/>
            <p:cNvSpPr>
              <a:spLocks noChangeArrowheads="1"/>
            </p:cNvSpPr>
            <p:nvPr/>
          </p:nvSpPr>
          <p:spPr bwMode="hidden">
            <a:xfrm>
              <a:off x="460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80" name="Rectangle 52"/>
            <p:cNvSpPr>
              <a:spLocks noChangeArrowheads="1"/>
            </p:cNvSpPr>
            <p:nvPr/>
          </p:nvSpPr>
          <p:spPr bwMode="hidden">
            <a:xfrm>
              <a:off x="470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81" name="Rectangle 53"/>
            <p:cNvSpPr>
              <a:spLocks noChangeArrowheads="1"/>
            </p:cNvSpPr>
            <p:nvPr/>
          </p:nvSpPr>
          <p:spPr bwMode="hidden">
            <a:xfrm>
              <a:off x="4801" y="6"/>
              <a:ext cx="47"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82" name="Rectangle 54"/>
            <p:cNvSpPr>
              <a:spLocks noChangeArrowheads="1"/>
            </p:cNvSpPr>
            <p:nvPr/>
          </p:nvSpPr>
          <p:spPr bwMode="hidden">
            <a:xfrm>
              <a:off x="4896" y="6"/>
              <a:ext cx="46"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83" name="Rectangle 55"/>
            <p:cNvSpPr>
              <a:spLocks noChangeArrowheads="1"/>
            </p:cNvSpPr>
            <p:nvPr/>
          </p:nvSpPr>
          <p:spPr bwMode="hidden">
            <a:xfrm>
              <a:off x="4992" y="6"/>
              <a:ext cx="47"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84" name="Rectangle 56"/>
            <p:cNvSpPr>
              <a:spLocks noChangeArrowheads="1"/>
            </p:cNvSpPr>
            <p:nvPr/>
          </p:nvSpPr>
          <p:spPr bwMode="hidden">
            <a:xfrm>
              <a:off x="508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85" name="Rectangle 57"/>
            <p:cNvSpPr>
              <a:spLocks noChangeArrowheads="1"/>
            </p:cNvSpPr>
            <p:nvPr/>
          </p:nvSpPr>
          <p:spPr bwMode="hidden">
            <a:xfrm>
              <a:off x="518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86" name="Rectangle 58"/>
            <p:cNvSpPr>
              <a:spLocks noChangeArrowheads="1"/>
            </p:cNvSpPr>
            <p:nvPr/>
          </p:nvSpPr>
          <p:spPr bwMode="hidden">
            <a:xfrm>
              <a:off x="528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87" name="Rectangle 59"/>
            <p:cNvSpPr>
              <a:spLocks noChangeArrowheads="1"/>
            </p:cNvSpPr>
            <p:nvPr/>
          </p:nvSpPr>
          <p:spPr bwMode="hidden">
            <a:xfrm>
              <a:off x="5376" y="6"/>
              <a:ext cx="46"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88" name="Rectangle 60"/>
            <p:cNvSpPr>
              <a:spLocks noChangeArrowheads="1"/>
            </p:cNvSpPr>
            <p:nvPr/>
          </p:nvSpPr>
          <p:spPr bwMode="hidden">
            <a:xfrm>
              <a:off x="5472" y="6"/>
              <a:ext cx="46"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89" name="Rectangle 61"/>
            <p:cNvSpPr>
              <a:spLocks noChangeArrowheads="1"/>
            </p:cNvSpPr>
            <p:nvPr/>
          </p:nvSpPr>
          <p:spPr bwMode="hidden">
            <a:xfrm>
              <a:off x="556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90" name="Rectangle 62"/>
            <p:cNvSpPr>
              <a:spLocks noChangeArrowheads="1"/>
            </p:cNvSpPr>
            <p:nvPr/>
          </p:nvSpPr>
          <p:spPr bwMode="hidden">
            <a:xfrm>
              <a:off x="566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91" name="Rectangle 63"/>
            <p:cNvSpPr>
              <a:spLocks noChangeArrowheads="1"/>
            </p:cNvSpPr>
            <p:nvPr/>
          </p:nvSpPr>
          <p:spPr bwMode="hidden">
            <a:xfrm>
              <a:off x="431" y="0"/>
              <a:ext cx="5331" cy="432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sp>
          <p:nvSpPr>
            <p:cNvPr id="1092" name="Rectangle 64"/>
            <p:cNvSpPr>
              <a:spLocks noChangeArrowheads="1"/>
            </p:cNvSpPr>
            <p:nvPr/>
          </p:nvSpPr>
          <p:spPr bwMode="blackGray">
            <a:xfrm>
              <a:off x="0" y="1081"/>
              <a:ext cx="4378" cy="47"/>
            </a:xfrm>
            <a:prstGeom prst="rect">
              <a:avLst/>
            </a:prstGeom>
            <a:solidFill>
              <a:schemeClr val="hlink">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IN" altLang="en-US" smtClean="0">
                <a:solidFill>
                  <a:srgbClr val="000000"/>
                </a:solidFill>
              </a:endParaRPr>
            </a:p>
          </p:txBody>
        </p:sp>
      </p:grpSp>
      <p:sp>
        <p:nvSpPr>
          <p:cNvPr id="1027" name="Rectangle 65"/>
          <p:cNvSpPr>
            <a:spLocks noGrp="1" noChangeArrowheads="1"/>
          </p:cNvSpPr>
          <p:nvPr>
            <p:ph type="title"/>
          </p:nvPr>
        </p:nvSpPr>
        <p:spPr bwMode="auto">
          <a:xfrm>
            <a:off x="1219200" y="990600"/>
            <a:ext cx="67056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66"/>
          <p:cNvSpPr>
            <a:spLocks noGrp="1" noChangeArrowheads="1"/>
          </p:cNvSpPr>
          <p:nvPr>
            <p:ph type="body" idx="1"/>
          </p:nvPr>
        </p:nvSpPr>
        <p:spPr bwMode="auto">
          <a:xfrm>
            <a:off x="1828800" y="1905000"/>
            <a:ext cx="6934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188" name="Rectangle 68"/>
          <p:cNvSpPr>
            <a:spLocks noGrp="1" noChangeArrowheads="1"/>
          </p:cNvSpPr>
          <p:nvPr>
            <p:ph type="ftr" sz="quarter" idx="3"/>
          </p:nvPr>
        </p:nvSpPr>
        <p:spPr bwMode="auto">
          <a:xfrm>
            <a:off x="1219200" y="6248400"/>
            <a:ext cx="548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000">
                <a:latin typeface="+mn-lt"/>
              </a:defRPr>
            </a:lvl1pPr>
          </a:lstStyle>
          <a:p>
            <a:pPr fontAlgn="base">
              <a:spcBef>
                <a:spcPct val="0"/>
              </a:spcBef>
              <a:spcAft>
                <a:spcPct val="0"/>
              </a:spcAft>
              <a:defRPr/>
            </a:pPr>
            <a:r>
              <a:rPr lang="en-US" altLang="en-US">
                <a:solidFill>
                  <a:srgbClr val="000000"/>
                </a:solidFill>
                <a:ea typeface="ＭＳ Ｐゴシック" pitchFamily="-128" charset="-128"/>
              </a:rPr>
              <a:t>These slides are designed to accompany </a:t>
            </a:r>
            <a:r>
              <a:rPr lang="en-US" altLang="en-US" i="1">
                <a:solidFill>
                  <a:srgbClr val="000000"/>
                </a:solidFill>
                <a:ea typeface="ＭＳ Ｐゴシック" pitchFamily="-128" charset="-128"/>
              </a:rPr>
              <a:t>Software Engineering: A Practitioner’s Approach, 7/e </a:t>
            </a:r>
            <a:r>
              <a:rPr lang="en-US" altLang="en-US">
                <a:solidFill>
                  <a:srgbClr val="000000"/>
                </a:solidFill>
                <a:ea typeface="ＭＳ Ｐゴシック" pitchFamily="-128" charset="-128"/>
              </a:rPr>
              <a:t>(McGraw-Hill, 2009). Slides copyright 2009 by Roger Pressman.</a:t>
            </a:r>
          </a:p>
        </p:txBody>
      </p:sp>
      <p:sp>
        <p:nvSpPr>
          <p:cNvPr id="5189" name="Rectangle 69"/>
          <p:cNvSpPr>
            <a:spLocks noGrp="1" noChangeArrowheads="1"/>
          </p:cNvSpPr>
          <p:nvPr>
            <p:ph type="sldNum" sz="quarter" idx="4"/>
          </p:nvPr>
        </p:nvSpPr>
        <p:spPr bwMode="auto">
          <a:xfrm>
            <a:off x="7543800" y="62484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000">
                <a:latin typeface="+mn-lt"/>
              </a:defRPr>
            </a:lvl1pPr>
          </a:lstStyle>
          <a:p>
            <a:pPr fontAlgn="base">
              <a:spcBef>
                <a:spcPct val="0"/>
              </a:spcBef>
              <a:spcAft>
                <a:spcPct val="0"/>
              </a:spcAft>
              <a:defRPr/>
            </a:pPr>
            <a:fld id="{6607117B-B534-4CAE-8B77-7C84FBFE1721}" type="slidenum">
              <a:rPr lang="en-US" altLang="en-US">
                <a:solidFill>
                  <a:srgbClr val="000000"/>
                </a:solidFill>
                <a:ea typeface="ＭＳ Ｐゴシック" pitchFamily="-128" charset="-128"/>
              </a:rPr>
              <a:pPr fontAlgn="base">
                <a:spcBef>
                  <a:spcPct val="0"/>
                </a:spcBef>
                <a:spcAft>
                  <a:spcPct val="0"/>
                </a:spcAft>
                <a:defRPr/>
              </a:pPr>
              <a:t>‹#›</a:t>
            </a:fld>
            <a:endParaRPr lang="en-US" altLang="en-US">
              <a:solidFill>
                <a:srgbClr val="000000"/>
              </a:solidFill>
              <a:ea typeface="ＭＳ Ｐゴシック" pitchFamily="-128" charset="-128"/>
            </a:endParaRPr>
          </a:p>
        </p:txBody>
      </p:sp>
    </p:spTree>
    <p:extLst>
      <p:ext uri="{BB962C8B-B14F-4D97-AF65-F5344CB8AC3E}">
        <p14:creationId xmlns:p14="http://schemas.microsoft.com/office/powerpoint/2010/main" val="37100901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p:titleStyle>
    <p:bodyStyle>
      <a:lvl1pPr marL="342900" indent="-342900" algn="l" rtl="0" eaLnBrk="0" fontAlgn="base" hangingPunct="0">
        <a:spcBef>
          <a:spcPct val="20000"/>
        </a:spcBef>
        <a:spcAft>
          <a:spcPct val="0"/>
        </a:spcAft>
        <a:buClr>
          <a:schemeClr val="folHlink"/>
        </a:buClr>
        <a:buSzPct val="75000"/>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vl6pPr marL="2514600" indent="-228600" algn="l" rtl="0" fontAlgn="base">
        <a:spcBef>
          <a:spcPct val="20000"/>
        </a:spcBef>
        <a:spcAft>
          <a:spcPct val="0"/>
        </a:spcAft>
        <a:buClr>
          <a:schemeClr val="tx1"/>
        </a:buClr>
        <a:buSzPct val="85000"/>
        <a:buChar char="•"/>
        <a:defRPr sz="1600">
          <a:solidFill>
            <a:schemeClr val="tx1"/>
          </a:solidFill>
          <a:latin typeface="+mn-lt"/>
        </a:defRPr>
      </a:lvl6pPr>
      <a:lvl7pPr marL="2971800" indent="-228600" algn="l" rtl="0" fontAlgn="base">
        <a:spcBef>
          <a:spcPct val="20000"/>
        </a:spcBef>
        <a:spcAft>
          <a:spcPct val="0"/>
        </a:spcAft>
        <a:buClr>
          <a:schemeClr val="tx1"/>
        </a:buClr>
        <a:buSzPct val="85000"/>
        <a:buChar char="•"/>
        <a:defRPr sz="1600">
          <a:solidFill>
            <a:schemeClr val="tx1"/>
          </a:solidFill>
          <a:latin typeface="+mn-lt"/>
        </a:defRPr>
      </a:lvl7pPr>
      <a:lvl8pPr marL="3429000" indent="-228600" algn="l" rtl="0" fontAlgn="base">
        <a:spcBef>
          <a:spcPct val="20000"/>
        </a:spcBef>
        <a:spcAft>
          <a:spcPct val="0"/>
        </a:spcAft>
        <a:buClr>
          <a:schemeClr val="tx1"/>
        </a:buClr>
        <a:buSzPct val="85000"/>
        <a:buChar char="•"/>
        <a:defRPr sz="1600">
          <a:solidFill>
            <a:schemeClr val="tx1"/>
          </a:solidFill>
          <a:latin typeface="+mn-lt"/>
        </a:defRPr>
      </a:lvl8pPr>
      <a:lvl9pPr marL="3886200" indent="-228600" algn="l" rtl="0" fontAlgn="base">
        <a:spcBef>
          <a:spcPct val="20000"/>
        </a:spcBef>
        <a:spcAft>
          <a:spcPct val="0"/>
        </a:spcAft>
        <a:buClr>
          <a:schemeClr val="tx1"/>
        </a:buClr>
        <a:buSzPct val="85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a:t>
            </a:r>
          </a:p>
        </p:txBody>
      </p:sp>
      <p:sp>
        <p:nvSpPr>
          <p:cNvPr id="6" name="Slide Number Placeholder 4"/>
          <p:cNvSpPr>
            <a:spLocks noGrp="1"/>
          </p:cNvSpPr>
          <p:nvPr>
            <p:ph type="sldNum" sz="quarter" idx="11"/>
          </p:nvPr>
        </p:nvSpPr>
        <p:spPr/>
        <p:txBody>
          <a:bodyPr/>
          <a:lstStyle/>
          <a:p>
            <a:pPr>
              <a:defRPr/>
            </a:pPr>
            <a:fld id="{B942BEB1-4186-43EA-B8BD-F40449F9B793}" type="slidenum">
              <a:rPr lang="en-US" altLang="en-US">
                <a:solidFill>
                  <a:srgbClr val="000000"/>
                </a:solidFill>
              </a:rPr>
              <a:pPr>
                <a:defRPr/>
              </a:pPr>
              <a:t>1</a:t>
            </a:fld>
            <a:endParaRPr lang="en-US" altLang="en-US">
              <a:solidFill>
                <a:srgbClr val="000000"/>
              </a:solidFill>
            </a:endParaRPr>
          </a:p>
        </p:txBody>
      </p:sp>
      <p:sp>
        <p:nvSpPr>
          <p:cNvPr id="3076" name="Rectangle 2"/>
          <p:cNvSpPr>
            <a:spLocks noGrp="1" noChangeArrowheads="1"/>
          </p:cNvSpPr>
          <p:nvPr>
            <p:ph type="title"/>
          </p:nvPr>
        </p:nvSpPr>
        <p:spPr/>
        <p:txBody>
          <a:bodyPr/>
          <a:lstStyle/>
          <a:p>
            <a:pPr eaLnBrk="1" hangingPunct="1"/>
            <a:r>
              <a:rPr lang="en-US" altLang="en-US" smtClean="0"/>
              <a:t>Chapter 14</a:t>
            </a:r>
          </a:p>
        </p:txBody>
      </p:sp>
      <p:sp>
        <p:nvSpPr>
          <p:cNvPr id="3077" name="Rectangle 3"/>
          <p:cNvSpPr>
            <a:spLocks noGrp="1" noChangeArrowheads="1"/>
          </p:cNvSpPr>
          <p:nvPr>
            <p:ph type="body" idx="1"/>
          </p:nvPr>
        </p:nvSpPr>
        <p:spPr/>
        <p:txBody>
          <a:bodyPr/>
          <a:lstStyle/>
          <a:p>
            <a:pPr eaLnBrk="1" hangingPunct="1"/>
            <a:r>
              <a:rPr lang="en-US" altLang="en-US" sz="3600" b="1" smtClean="0">
                <a:solidFill>
                  <a:schemeClr val="folHlink"/>
                </a:solidFill>
              </a:rPr>
              <a:t>Quality Concepts</a:t>
            </a:r>
          </a:p>
        </p:txBody>
      </p:sp>
    </p:spTree>
    <p:extLst>
      <p:ext uri="{BB962C8B-B14F-4D97-AF65-F5344CB8AC3E}">
        <p14:creationId xmlns:p14="http://schemas.microsoft.com/office/powerpoint/2010/main" val="3581773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a:t>
            </a:r>
          </a:p>
        </p:txBody>
      </p:sp>
      <p:sp>
        <p:nvSpPr>
          <p:cNvPr id="5" name="Slide Number Placeholder 4"/>
          <p:cNvSpPr>
            <a:spLocks noGrp="1"/>
          </p:cNvSpPr>
          <p:nvPr>
            <p:ph type="sldNum" sz="quarter" idx="11"/>
          </p:nvPr>
        </p:nvSpPr>
        <p:spPr/>
        <p:txBody>
          <a:bodyPr/>
          <a:lstStyle/>
          <a:p>
            <a:pPr>
              <a:defRPr/>
            </a:pPr>
            <a:fld id="{BA9BB36B-9200-43A4-8EC3-9679A3584546}" type="slidenum">
              <a:rPr lang="en-US" altLang="en-US">
                <a:solidFill>
                  <a:srgbClr val="000000"/>
                </a:solidFill>
              </a:rPr>
              <a:pPr>
                <a:defRPr/>
              </a:pPr>
              <a:t>10</a:t>
            </a:fld>
            <a:endParaRPr lang="en-US" altLang="en-US">
              <a:solidFill>
                <a:srgbClr val="000000"/>
              </a:solidFill>
            </a:endParaRPr>
          </a:p>
        </p:txBody>
      </p:sp>
      <p:sp>
        <p:nvSpPr>
          <p:cNvPr id="12292" name="Rectangle 2"/>
          <p:cNvSpPr>
            <a:spLocks noGrp="1" noChangeArrowheads="1"/>
          </p:cNvSpPr>
          <p:nvPr>
            <p:ph type="title"/>
          </p:nvPr>
        </p:nvSpPr>
        <p:spPr/>
        <p:txBody>
          <a:bodyPr/>
          <a:lstStyle/>
          <a:p>
            <a:pPr eaLnBrk="1" hangingPunct="1"/>
            <a:r>
              <a:rPr lang="en-US" altLang="en-US" smtClean="0"/>
              <a:t>Quality Dimensions</a:t>
            </a:r>
          </a:p>
        </p:txBody>
      </p:sp>
      <p:sp>
        <p:nvSpPr>
          <p:cNvPr id="12293" name="Rectangle 3"/>
          <p:cNvSpPr>
            <a:spLocks noGrp="1" noChangeArrowheads="1"/>
          </p:cNvSpPr>
          <p:nvPr>
            <p:ph type="body" idx="1"/>
          </p:nvPr>
        </p:nvSpPr>
        <p:spPr/>
        <p:txBody>
          <a:bodyPr/>
          <a:lstStyle/>
          <a:p>
            <a:pPr eaLnBrk="1" hangingPunct="1">
              <a:lnSpc>
                <a:spcPct val="90000"/>
              </a:lnSpc>
            </a:pPr>
            <a:r>
              <a:rPr lang="en-US" altLang="en-US" sz="2000" smtClean="0">
                <a:latin typeface="Palatino" pitchFamily="-128" charset="0"/>
              </a:rPr>
              <a:t>David Garvin [Gar87]:</a:t>
            </a:r>
          </a:p>
          <a:p>
            <a:pPr lvl="1" eaLnBrk="1" hangingPunct="1">
              <a:lnSpc>
                <a:spcPct val="90000"/>
              </a:lnSpc>
              <a:spcBef>
                <a:spcPts val="600"/>
              </a:spcBef>
            </a:pPr>
            <a:r>
              <a:rPr lang="en-US" altLang="en-US" sz="1800" b="1" smtClean="0">
                <a:latin typeface="Palatino" pitchFamily="-128" charset="0"/>
              </a:rPr>
              <a:t>Performance Quality.</a:t>
            </a:r>
            <a:r>
              <a:rPr lang="en-US" altLang="en-US" sz="1800" smtClean="0">
                <a:latin typeface="Palatino" pitchFamily="-128" charset="0"/>
              </a:rPr>
              <a:t> Does the software deliver all content, functions, and features that are specified as part of the requirements model in a way that provides value to the end-user?</a:t>
            </a:r>
          </a:p>
          <a:p>
            <a:pPr lvl="1" eaLnBrk="1" hangingPunct="1">
              <a:lnSpc>
                <a:spcPct val="90000"/>
              </a:lnSpc>
              <a:spcBef>
                <a:spcPts val="600"/>
              </a:spcBef>
            </a:pPr>
            <a:r>
              <a:rPr lang="en-US" altLang="en-US" sz="1800" b="1" smtClean="0">
                <a:latin typeface="Palatino" pitchFamily="-128" charset="0"/>
              </a:rPr>
              <a:t>Feature quality.</a:t>
            </a:r>
            <a:r>
              <a:rPr lang="en-US" altLang="en-US" sz="1800" smtClean="0">
                <a:latin typeface="Palatino" pitchFamily="-128" charset="0"/>
              </a:rPr>
              <a:t>  Does the software provide features that surprise and delight first-time end-users?</a:t>
            </a:r>
          </a:p>
          <a:p>
            <a:pPr lvl="1" eaLnBrk="1" hangingPunct="1">
              <a:lnSpc>
                <a:spcPct val="90000"/>
              </a:lnSpc>
              <a:spcBef>
                <a:spcPts val="600"/>
              </a:spcBef>
            </a:pPr>
            <a:r>
              <a:rPr lang="en-US" altLang="en-US" sz="1800" b="1" smtClean="0">
                <a:latin typeface="Palatino" pitchFamily="-128" charset="0"/>
              </a:rPr>
              <a:t>Reliability.</a:t>
            </a:r>
            <a:r>
              <a:rPr lang="en-US" altLang="en-US" sz="1800" smtClean="0">
                <a:latin typeface="Palatino" pitchFamily="-128" charset="0"/>
              </a:rPr>
              <a:t> Does the software deliver all features and capability without failure? Is it available when it is needed?  Does it deliver functionality that is error free?</a:t>
            </a:r>
          </a:p>
          <a:p>
            <a:pPr lvl="1" eaLnBrk="1" hangingPunct="1">
              <a:lnSpc>
                <a:spcPct val="90000"/>
              </a:lnSpc>
              <a:spcBef>
                <a:spcPts val="600"/>
              </a:spcBef>
            </a:pPr>
            <a:r>
              <a:rPr lang="en-US" altLang="en-US" sz="1800" b="1" smtClean="0">
                <a:latin typeface="Palatino" pitchFamily="-128" charset="0"/>
              </a:rPr>
              <a:t>Conformance.</a:t>
            </a:r>
            <a:r>
              <a:rPr lang="en-US" altLang="en-US" sz="1800" smtClean="0">
                <a:latin typeface="Palatino" pitchFamily="-128" charset="0"/>
              </a:rPr>
              <a:t> Does the software conform to local and external software standards that are relevant to the application? Does it conform to de facto design and coding conventions? For example, does the user interface conform to accepted design rules for menu selection or data input?</a:t>
            </a:r>
          </a:p>
        </p:txBody>
      </p:sp>
    </p:spTree>
    <p:extLst>
      <p:ext uri="{BB962C8B-B14F-4D97-AF65-F5344CB8AC3E}">
        <p14:creationId xmlns:p14="http://schemas.microsoft.com/office/powerpoint/2010/main" val="3241702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a:t>
            </a:r>
          </a:p>
        </p:txBody>
      </p:sp>
      <p:sp>
        <p:nvSpPr>
          <p:cNvPr id="5" name="Slide Number Placeholder 4"/>
          <p:cNvSpPr>
            <a:spLocks noGrp="1"/>
          </p:cNvSpPr>
          <p:nvPr>
            <p:ph type="sldNum" sz="quarter" idx="11"/>
          </p:nvPr>
        </p:nvSpPr>
        <p:spPr/>
        <p:txBody>
          <a:bodyPr/>
          <a:lstStyle/>
          <a:p>
            <a:pPr>
              <a:defRPr/>
            </a:pPr>
            <a:fld id="{97EAC40A-BCB5-4BF8-AF03-9E18CE4D91DD}" type="slidenum">
              <a:rPr lang="en-US" altLang="en-US">
                <a:solidFill>
                  <a:srgbClr val="000000"/>
                </a:solidFill>
              </a:rPr>
              <a:pPr>
                <a:defRPr/>
              </a:pPr>
              <a:t>11</a:t>
            </a:fld>
            <a:endParaRPr lang="en-US" altLang="en-US">
              <a:solidFill>
                <a:srgbClr val="000000"/>
              </a:solidFill>
            </a:endParaRPr>
          </a:p>
        </p:txBody>
      </p:sp>
      <p:sp>
        <p:nvSpPr>
          <p:cNvPr id="13316" name="Rectangle 2"/>
          <p:cNvSpPr>
            <a:spLocks noGrp="1" noChangeArrowheads="1"/>
          </p:cNvSpPr>
          <p:nvPr>
            <p:ph type="title"/>
          </p:nvPr>
        </p:nvSpPr>
        <p:spPr/>
        <p:txBody>
          <a:bodyPr/>
          <a:lstStyle/>
          <a:p>
            <a:pPr eaLnBrk="1" hangingPunct="1"/>
            <a:r>
              <a:rPr lang="en-US" altLang="en-US" smtClean="0"/>
              <a:t>Quality Dimensions</a:t>
            </a:r>
          </a:p>
        </p:txBody>
      </p:sp>
      <p:sp>
        <p:nvSpPr>
          <p:cNvPr id="13317" name="Rectangle 3"/>
          <p:cNvSpPr>
            <a:spLocks noGrp="1" noChangeArrowheads="1"/>
          </p:cNvSpPr>
          <p:nvPr>
            <p:ph type="body" idx="1"/>
          </p:nvPr>
        </p:nvSpPr>
        <p:spPr/>
        <p:txBody>
          <a:bodyPr/>
          <a:lstStyle/>
          <a:p>
            <a:pPr lvl="1" eaLnBrk="1" hangingPunct="1">
              <a:spcBef>
                <a:spcPts val="600"/>
              </a:spcBef>
            </a:pPr>
            <a:r>
              <a:rPr lang="en-US" altLang="en-US" sz="1800" b="1" smtClean="0">
                <a:latin typeface="Palatino" pitchFamily="-128" charset="0"/>
              </a:rPr>
              <a:t>Durability.</a:t>
            </a:r>
            <a:r>
              <a:rPr lang="en-US" altLang="en-US" sz="1800" smtClean="0">
                <a:latin typeface="Palatino" pitchFamily="-128" charset="0"/>
              </a:rPr>
              <a:t> Can the software be maintained (changed) or corrected (debugged) without the inadvertent generation of unintended side effects? Will changes cause the error rate or reliability to degrade with time? </a:t>
            </a:r>
          </a:p>
          <a:p>
            <a:pPr lvl="1" eaLnBrk="1" hangingPunct="1">
              <a:spcBef>
                <a:spcPts val="600"/>
              </a:spcBef>
            </a:pPr>
            <a:r>
              <a:rPr lang="en-US" altLang="en-US" sz="1800" b="1" smtClean="0">
                <a:latin typeface="Palatino" pitchFamily="-128" charset="0"/>
              </a:rPr>
              <a:t>Serviceability.</a:t>
            </a:r>
            <a:r>
              <a:rPr lang="en-US" altLang="en-US" sz="1800" smtClean="0">
                <a:latin typeface="Palatino" pitchFamily="-128" charset="0"/>
              </a:rPr>
              <a:t> Can the software be maintained (changed) or corrected (debugged) in an acceptably short time period. Can support staff acquire all information they need to make changes or correct defects? </a:t>
            </a:r>
          </a:p>
          <a:p>
            <a:pPr lvl="1" eaLnBrk="1" hangingPunct="1">
              <a:spcBef>
                <a:spcPts val="600"/>
              </a:spcBef>
            </a:pPr>
            <a:r>
              <a:rPr lang="en-US" altLang="en-US" sz="1800" b="1" smtClean="0">
                <a:solidFill>
                  <a:srgbClr val="333333"/>
                </a:solidFill>
                <a:latin typeface="Times New Roman" charset="0"/>
              </a:rPr>
              <a:t>Aesthetics.</a:t>
            </a:r>
            <a:r>
              <a:rPr lang="en-US" altLang="en-US" sz="1800" smtClean="0">
                <a:solidFill>
                  <a:srgbClr val="333333"/>
                </a:solidFill>
                <a:latin typeface="Times New Roman" charset="0"/>
              </a:rPr>
              <a:t> Most of us would agree that an aesthetic entity has a certain elegance, a unique flow, and an obvious “presence” that are hard to quantify but evident nonetheless. </a:t>
            </a:r>
          </a:p>
          <a:p>
            <a:pPr lvl="1" eaLnBrk="1" hangingPunct="1">
              <a:spcBef>
                <a:spcPts val="600"/>
              </a:spcBef>
            </a:pPr>
            <a:r>
              <a:rPr lang="en-US" altLang="en-US" sz="1800" b="1" smtClean="0">
                <a:solidFill>
                  <a:srgbClr val="333333"/>
                </a:solidFill>
                <a:latin typeface="Times New Roman" charset="0"/>
              </a:rPr>
              <a:t>Opinion.</a:t>
            </a:r>
            <a:r>
              <a:rPr lang="en-US" altLang="en-US" sz="1800" smtClean="0">
                <a:solidFill>
                  <a:srgbClr val="333333"/>
                </a:solidFill>
                <a:latin typeface="Times New Roman" charset="0"/>
              </a:rPr>
              <a:t> In some situations, you have a set of prejudices that will influence your perception (opinion) of quality. </a:t>
            </a:r>
            <a:endParaRPr lang="en-US" altLang="en-US" sz="1800" smtClean="0">
              <a:latin typeface="Palatino" pitchFamily="-128" charset="0"/>
            </a:endParaRPr>
          </a:p>
        </p:txBody>
      </p:sp>
    </p:spTree>
    <p:extLst>
      <p:ext uri="{BB962C8B-B14F-4D97-AF65-F5344CB8AC3E}">
        <p14:creationId xmlns:p14="http://schemas.microsoft.com/office/powerpoint/2010/main" val="2931340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smtClean="0"/>
              <a:t>McCall’s Quality Factors</a:t>
            </a:r>
          </a:p>
        </p:txBody>
      </p:sp>
      <p:sp>
        <p:nvSpPr>
          <p:cNvPr id="4" name="Footer Placeholder 3"/>
          <p:cNvSpPr>
            <a:spLocks noGrp="1"/>
          </p:cNvSpPr>
          <p:nvPr>
            <p:ph type="ftr" sz="quarter" idx="10"/>
          </p:nvPr>
        </p:nvSpPr>
        <p:spPr/>
        <p:txBody>
          <a:bodyPr/>
          <a:lstStyle/>
          <a:p>
            <a:pPr>
              <a:defRPr/>
            </a:pPr>
            <a:r>
              <a:rPr lang="en-US" altLang="en-US" smtClean="0">
                <a:solidFill>
                  <a:srgbClr val="000000"/>
                </a:solidFill>
              </a:rPr>
              <a:t>These slides are designed to accompany </a:t>
            </a:r>
            <a:r>
              <a:rPr lang="en-US" altLang="en-US" i="1" smtClean="0">
                <a:solidFill>
                  <a:srgbClr val="000000"/>
                </a:solidFill>
              </a:rPr>
              <a:t>Software Engineering: A Practitioner’s Approach, 7/e </a:t>
            </a:r>
            <a:r>
              <a:rPr lang="en-US" altLang="en-US" smtClean="0">
                <a:solidFill>
                  <a:srgbClr val="000000"/>
                </a:solidFill>
              </a:rPr>
              <a:t>(McGraw-Hill, 2009). Slides copyright 2009 by Roger Pressman.</a:t>
            </a:r>
            <a:endParaRPr lang="en-US" altLang="en-US">
              <a:solidFill>
                <a:srgbClr val="000000"/>
              </a:solidFill>
            </a:endParaRPr>
          </a:p>
        </p:txBody>
      </p:sp>
      <p:sp>
        <p:nvSpPr>
          <p:cNvPr id="5" name="Slide Number Placeholder 4"/>
          <p:cNvSpPr>
            <a:spLocks noGrp="1"/>
          </p:cNvSpPr>
          <p:nvPr>
            <p:ph type="sldNum" sz="quarter" idx="11"/>
          </p:nvPr>
        </p:nvSpPr>
        <p:spPr/>
        <p:txBody>
          <a:bodyPr/>
          <a:lstStyle/>
          <a:p>
            <a:pPr>
              <a:defRPr/>
            </a:pPr>
            <a:fld id="{A85E1D0B-7B1F-455D-923D-D17CA318A650}" type="slidenum">
              <a:rPr lang="en-US" altLang="en-US" smtClean="0">
                <a:solidFill>
                  <a:srgbClr val="000000"/>
                </a:solidFill>
              </a:rPr>
              <a:pPr>
                <a:defRPr/>
              </a:pPr>
              <a:t>12</a:t>
            </a:fld>
            <a:endParaRPr lang="en-US" altLang="en-US">
              <a:solidFill>
                <a:srgbClr val="000000"/>
              </a:solidFill>
            </a:endParaRPr>
          </a:p>
        </p:txBody>
      </p:sp>
      <p:pic>
        <p:nvPicPr>
          <p:cNvPr id="14341" name="Picture 2" descr="C:\Users\namita\Downloads\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68538" y="1916113"/>
            <a:ext cx="4967287" cy="3960812"/>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2269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endParaRPr lang="en-US" altLang="en-US" dirty="0">
              <a:solidFill>
                <a:srgbClr val="000000"/>
              </a:solidFill>
            </a:endParaRPr>
          </a:p>
        </p:txBody>
      </p:sp>
      <p:sp>
        <p:nvSpPr>
          <p:cNvPr id="5" name="Slide Number Placeholder 4"/>
          <p:cNvSpPr>
            <a:spLocks noGrp="1"/>
          </p:cNvSpPr>
          <p:nvPr>
            <p:ph type="sldNum" sz="quarter" idx="11"/>
          </p:nvPr>
        </p:nvSpPr>
        <p:spPr/>
        <p:txBody>
          <a:bodyPr/>
          <a:lstStyle/>
          <a:p>
            <a:pPr>
              <a:defRPr/>
            </a:pPr>
            <a:fld id="{51BBF9E8-9386-466E-9E0B-F6F83CB42255}" type="slidenum">
              <a:rPr lang="en-US" altLang="en-US">
                <a:solidFill>
                  <a:srgbClr val="000000"/>
                </a:solidFill>
              </a:rPr>
              <a:pPr>
                <a:defRPr/>
              </a:pPr>
              <a:t>13</a:t>
            </a:fld>
            <a:endParaRPr lang="en-US" altLang="en-US">
              <a:solidFill>
                <a:srgbClr val="000000"/>
              </a:solidFill>
            </a:endParaRPr>
          </a:p>
        </p:txBody>
      </p:sp>
      <p:sp>
        <p:nvSpPr>
          <p:cNvPr id="15364" name="Rectangle 2"/>
          <p:cNvSpPr>
            <a:spLocks noGrp="1" noChangeArrowheads="1"/>
          </p:cNvSpPr>
          <p:nvPr>
            <p:ph type="title"/>
          </p:nvPr>
        </p:nvSpPr>
        <p:spPr/>
        <p:txBody>
          <a:bodyPr/>
          <a:lstStyle/>
          <a:p>
            <a:pPr eaLnBrk="1" hangingPunct="1"/>
            <a:r>
              <a:rPr lang="en-US" altLang="en-US" smtClean="0"/>
              <a:t>McCall’s Quality Factors</a:t>
            </a:r>
          </a:p>
        </p:txBody>
      </p:sp>
      <p:sp>
        <p:nvSpPr>
          <p:cNvPr id="12293" name="Rectangle 3"/>
          <p:cNvSpPr>
            <a:spLocks noGrp="1" noChangeArrowheads="1"/>
          </p:cNvSpPr>
          <p:nvPr>
            <p:ph type="body" idx="1"/>
          </p:nvPr>
        </p:nvSpPr>
        <p:spPr/>
        <p:txBody>
          <a:bodyPr/>
          <a:lstStyle/>
          <a:p>
            <a:pPr eaLnBrk="1" hangingPunct="1">
              <a:buFont typeface="Wingdings" pitchFamily="-128" charset="2"/>
              <a:buChar char="n"/>
              <a:defRPr/>
            </a:pPr>
            <a:r>
              <a:rPr lang="en-US" dirty="0" smtClean="0"/>
              <a:t>Correctness. </a:t>
            </a:r>
          </a:p>
          <a:p>
            <a:pPr marL="0" indent="0" eaLnBrk="1" hangingPunct="1">
              <a:buFont typeface="Wingdings" pitchFamily="-128" charset="2"/>
              <a:buNone/>
              <a:defRPr/>
            </a:pPr>
            <a:r>
              <a:rPr lang="en-US" dirty="0" smtClean="0"/>
              <a:t>The extent to which a program satisfies its specification and fulfills the customer’s mission objectives.</a:t>
            </a:r>
          </a:p>
          <a:p>
            <a:pPr eaLnBrk="1" hangingPunct="1">
              <a:buFont typeface="Wingdings" pitchFamily="-128" charset="2"/>
              <a:buChar char="n"/>
              <a:defRPr/>
            </a:pPr>
            <a:r>
              <a:rPr lang="en-US" dirty="0" smtClean="0"/>
              <a:t>Reliability.</a:t>
            </a:r>
          </a:p>
          <a:p>
            <a:pPr marL="0" indent="0" eaLnBrk="1" hangingPunct="1">
              <a:buFont typeface="Wingdings" pitchFamily="-128" charset="2"/>
              <a:buNone/>
              <a:defRPr/>
            </a:pPr>
            <a:r>
              <a:rPr lang="en-US" dirty="0" smtClean="0"/>
              <a:t> The extent to which a program can be expected to perform its intended function with required precision. </a:t>
            </a:r>
          </a:p>
          <a:p>
            <a:pPr eaLnBrk="1" hangingPunct="1">
              <a:buFont typeface="Wingdings" pitchFamily="-128" charset="2"/>
              <a:buChar char="n"/>
              <a:defRPr/>
            </a:pPr>
            <a:r>
              <a:rPr lang="en-US" dirty="0" smtClean="0"/>
              <a:t>Efficiency.</a:t>
            </a:r>
          </a:p>
          <a:p>
            <a:pPr marL="0" indent="0" eaLnBrk="1" hangingPunct="1">
              <a:buFont typeface="Wingdings" pitchFamily="-128" charset="2"/>
              <a:buNone/>
              <a:defRPr/>
            </a:pPr>
            <a:r>
              <a:rPr lang="en-US" dirty="0" smtClean="0"/>
              <a:t> The amount of computing resources and code required by a program to perform its function. </a:t>
            </a:r>
          </a:p>
        </p:txBody>
      </p:sp>
    </p:spTree>
    <p:extLst>
      <p:ext uri="{BB962C8B-B14F-4D97-AF65-F5344CB8AC3E}">
        <p14:creationId xmlns:p14="http://schemas.microsoft.com/office/powerpoint/2010/main" val="3923861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endParaRPr lang="en-US" altLang="en-US" smtClean="0"/>
          </a:p>
        </p:txBody>
      </p:sp>
      <p:sp>
        <p:nvSpPr>
          <p:cNvPr id="3" name="Content Placeholder 2"/>
          <p:cNvSpPr>
            <a:spLocks noGrp="1"/>
          </p:cNvSpPr>
          <p:nvPr>
            <p:ph idx="1"/>
          </p:nvPr>
        </p:nvSpPr>
        <p:spPr/>
        <p:txBody>
          <a:bodyPr/>
          <a:lstStyle/>
          <a:p>
            <a:pPr eaLnBrk="1" hangingPunct="1">
              <a:buFont typeface="Wingdings" pitchFamily="-128" charset="2"/>
              <a:buChar char="n"/>
              <a:defRPr/>
            </a:pPr>
            <a:r>
              <a:rPr lang="en-US" dirty="0" smtClean="0"/>
              <a:t>Integrity.</a:t>
            </a:r>
          </a:p>
          <a:p>
            <a:pPr marL="0" indent="0" eaLnBrk="1" hangingPunct="1">
              <a:buFont typeface="Wingdings" pitchFamily="-128" charset="2"/>
              <a:buNone/>
              <a:defRPr/>
            </a:pPr>
            <a:r>
              <a:rPr lang="en-US" dirty="0" smtClean="0"/>
              <a:t>Extent to which access to software or data by unauthorized persons can be controlled. </a:t>
            </a:r>
          </a:p>
          <a:p>
            <a:pPr eaLnBrk="1" hangingPunct="1">
              <a:buFont typeface="Wingdings" pitchFamily="-128" charset="2"/>
              <a:buChar char="n"/>
              <a:defRPr/>
            </a:pPr>
            <a:r>
              <a:rPr lang="en-US" dirty="0" smtClean="0"/>
              <a:t>Usability.</a:t>
            </a:r>
          </a:p>
          <a:p>
            <a:pPr marL="0" indent="0" eaLnBrk="1" hangingPunct="1">
              <a:buFont typeface="Wingdings" pitchFamily="-128" charset="2"/>
              <a:buNone/>
              <a:defRPr/>
            </a:pPr>
            <a:r>
              <a:rPr lang="en-US" dirty="0" smtClean="0"/>
              <a:t>Effort required to learn, operate, prepare input for, and interpret output of a program.</a:t>
            </a:r>
          </a:p>
          <a:p>
            <a:pPr eaLnBrk="1" hangingPunct="1">
              <a:buFont typeface="Wingdings" pitchFamily="-128" charset="2"/>
              <a:buChar char="n"/>
              <a:defRPr/>
            </a:pPr>
            <a:r>
              <a:rPr lang="en-US" dirty="0" smtClean="0"/>
              <a:t>Maintainability. </a:t>
            </a:r>
          </a:p>
          <a:p>
            <a:pPr marL="0" indent="0" eaLnBrk="1" hangingPunct="1">
              <a:buFont typeface="Wingdings" pitchFamily="-128" charset="2"/>
              <a:buNone/>
              <a:defRPr/>
            </a:pPr>
            <a:r>
              <a:rPr lang="en-US" dirty="0" smtClean="0"/>
              <a:t>Effort required to locate and fix an error in a program. </a:t>
            </a:r>
          </a:p>
          <a:p>
            <a:pPr>
              <a:buFont typeface="Wingdings" pitchFamily="-128" charset="2"/>
              <a:buChar char="n"/>
              <a:defRPr/>
            </a:pPr>
            <a:endParaRPr lang="en-US" dirty="0"/>
          </a:p>
        </p:txBody>
      </p:sp>
      <p:sp>
        <p:nvSpPr>
          <p:cNvPr id="4" name="Footer Placeholder 3"/>
          <p:cNvSpPr>
            <a:spLocks noGrp="1"/>
          </p:cNvSpPr>
          <p:nvPr>
            <p:ph type="ftr" sz="quarter" idx="10"/>
          </p:nvPr>
        </p:nvSpPr>
        <p:spPr/>
        <p:txBody>
          <a:bodyPr/>
          <a:lstStyle/>
          <a:p>
            <a:pPr>
              <a:defRPr/>
            </a:pPr>
            <a:r>
              <a:rPr lang="en-US" altLang="en-US" dirty="0" smtClean="0">
                <a:solidFill>
                  <a:srgbClr val="000000"/>
                </a:solidFill>
              </a:rPr>
              <a:t>These slides are designed to accompany </a:t>
            </a:r>
            <a:r>
              <a:rPr lang="en-US" altLang="en-US" i="1" dirty="0" smtClean="0">
                <a:solidFill>
                  <a:srgbClr val="000000"/>
                </a:solidFill>
              </a:rPr>
              <a:t>Software Engineering: A Practitioner’s Approach, 7/e </a:t>
            </a:r>
            <a:r>
              <a:rPr lang="en-US" altLang="en-US" dirty="0" smtClean="0">
                <a:solidFill>
                  <a:srgbClr val="000000"/>
                </a:solidFill>
              </a:rPr>
              <a:t>(McGraw-Hill, 2009). Slides copyright </a:t>
            </a:r>
          </a:p>
          <a:p>
            <a:pPr>
              <a:defRPr/>
            </a:pPr>
            <a:r>
              <a:rPr lang="en-US" altLang="en-US" dirty="0" smtClean="0">
                <a:solidFill>
                  <a:srgbClr val="000000"/>
                </a:solidFill>
              </a:rPr>
              <a:t>2009 by Roger Pressman.</a:t>
            </a:r>
            <a:endParaRPr lang="en-US" altLang="en-US" dirty="0">
              <a:solidFill>
                <a:srgbClr val="000000"/>
              </a:solidFill>
            </a:endParaRPr>
          </a:p>
        </p:txBody>
      </p:sp>
      <p:sp>
        <p:nvSpPr>
          <p:cNvPr id="5" name="Slide Number Placeholder 4"/>
          <p:cNvSpPr>
            <a:spLocks noGrp="1"/>
          </p:cNvSpPr>
          <p:nvPr>
            <p:ph type="sldNum" sz="quarter" idx="11"/>
          </p:nvPr>
        </p:nvSpPr>
        <p:spPr/>
        <p:txBody>
          <a:bodyPr/>
          <a:lstStyle/>
          <a:p>
            <a:pPr>
              <a:defRPr/>
            </a:pPr>
            <a:fld id="{74EEE64A-FA07-4761-823C-4AC4D4EEAF4E}" type="slidenum">
              <a:rPr lang="en-US" altLang="en-US" smtClean="0">
                <a:solidFill>
                  <a:srgbClr val="000000"/>
                </a:solidFill>
              </a:rPr>
              <a:pPr>
                <a:defRPr/>
              </a:pPr>
              <a:t>14</a:t>
            </a:fld>
            <a:endParaRPr lang="en-US" altLang="en-US">
              <a:solidFill>
                <a:srgbClr val="000000"/>
              </a:solidFill>
            </a:endParaRPr>
          </a:p>
        </p:txBody>
      </p:sp>
    </p:spTree>
    <p:extLst>
      <p:ext uri="{BB962C8B-B14F-4D97-AF65-F5344CB8AC3E}">
        <p14:creationId xmlns:p14="http://schemas.microsoft.com/office/powerpoint/2010/main" val="2017301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endParaRPr lang="en-US" altLang="en-US" smtClean="0"/>
          </a:p>
        </p:txBody>
      </p:sp>
      <p:sp>
        <p:nvSpPr>
          <p:cNvPr id="3" name="Content Placeholder 2"/>
          <p:cNvSpPr>
            <a:spLocks noGrp="1"/>
          </p:cNvSpPr>
          <p:nvPr>
            <p:ph idx="1"/>
          </p:nvPr>
        </p:nvSpPr>
        <p:spPr/>
        <p:txBody>
          <a:bodyPr/>
          <a:lstStyle/>
          <a:p>
            <a:pPr eaLnBrk="1" hangingPunct="1">
              <a:buFont typeface="Wingdings" pitchFamily="-128" charset="2"/>
              <a:buChar char="n"/>
              <a:defRPr/>
            </a:pPr>
            <a:r>
              <a:rPr lang="en-US" dirty="0" smtClean="0"/>
              <a:t>Flexibility. </a:t>
            </a:r>
          </a:p>
          <a:p>
            <a:pPr marL="0" indent="0" eaLnBrk="1" hangingPunct="1">
              <a:buFont typeface="Wingdings" pitchFamily="-128" charset="2"/>
              <a:buNone/>
              <a:defRPr/>
            </a:pPr>
            <a:r>
              <a:rPr lang="en-US" dirty="0" smtClean="0"/>
              <a:t>Effort required to modify an operational program. </a:t>
            </a:r>
          </a:p>
          <a:p>
            <a:pPr eaLnBrk="1" hangingPunct="1">
              <a:buFont typeface="Wingdings" pitchFamily="-128" charset="2"/>
              <a:buChar char="n"/>
              <a:defRPr/>
            </a:pPr>
            <a:r>
              <a:rPr lang="en-US" dirty="0" smtClean="0"/>
              <a:t>Testability. </a:t>
            </a:r>
          </a:p>
          <a:p>
            <a:pPr marL="0" indent="0" eaLnBrk="1" hangingPunct="1">
              <a:buFont typeface="Wingdings" pitchFamily="-128" charset="2"/>
              <a:buNone/>
              <a:defRPr/>
            </a:pPr>
            <a:r>
              <a:rPr lang="en-US" dirty="0" smtClean="0"/>
              <a:t>Effort required to test a program to ensure that it performs its intended function. </a:t>
            </a:r>
          </a:p>
          <a:p>
            <a:pPr eaLnBrk="1" hangingPunct="1">
              <a:buFont typeface="Wingdings" pitchFamily="-128" charset="2"/>
              <a:buChar char="n"/>
              <a:defRPr/>
            </a:pPr>
            <a:r>
              <a:rPr lang="en-US" dirty="0" smtClean="0"/>
              <a:t>Portability. </a:t>
            </a:r>
          </a:p>
          <a:p>
            <a:pPr marL="0" indent="0" eaLnBrk="1" hangingPunct="1">
              <a:buFont typeface="Wingdings" pitchFamily="-128" charset="2"/>
              <a:buNone/>
              <a:defRPr/>
            </a:pPr>
            <a:r>
              <a:rPr lang="en-US" dirty="0" smtClean="0"/>
              <a:t>Effort required to transfer the program from one hardware and/or software system environment to another.</a:t>
            </a:r>
            <a:endParaRPr lang="en-US" altLang="en-US" dirty="0" smtClean="0">
              <a:latin typeface="Palatino" pitchFamily="-128" charset="0"/>
            </a:endParaRPr>
          </a:p>
          <a:p>
            <a:pPr>
              <a:buFont typeface="Wingdings" pitchFamily="-128" charset="2"/>
              <a:buChar char="n"/>
              <a:defRPr/>
            </a:pPr>
            <a:endParaRPr lang="en-US" dirty="0"/>
          </a:p>
        </p:txBody>
      </p:sp>
      <p:sp>
        <p:nvSpPr>
          <p:cNvPr id="4" name="Footer Placeholder 3"/>
          <p:cNvSpPr>
            <a:spLocks noGrp="1"/>
          </p:cNvSpPr>
          <p:nvPr>
            <p:ph type="ftr" sz="quarter" idx="10"/>
          </p:nvPr>
        </p:nvSpPr>
        <p:spPr/>
        <p:txBody>
          <a:bodyPr/>
          <a:lstStyle/>
          <a:p>
            <a:pPr>
              <a:defRPr/>
            </a:pPr>
            <a:r>
              <a:rPr lang="en-US" altLang="en-US" smtClean="0">
                <a:solidFill>
                  <a:srgbClr val="000000"/>
                </a:solidFill>
              </a:rPr>
              <a:t>These slides are designed to accompany </a:t>
            </a:r>
            <a:r>
              <a:rPr lang="en-US" altLang="en-US" i="1" smtClean="0">
                <a:solidFill>
                  <a:srgbClr val="000000"/>
                </a:solidFill>
              </a:rPr>
              <a:t>Software Engineering: A Practitioner’s Approach, 7/e </a:t>
            </a:r>
            <a:r>
              <a:rPr lang="en-US" altLang="en-US" smtClean="0">
                <a:solidFill>
                  <a:srgbClr val="000000"/>
                </a:solidFill>
              </a:rPr>
              <a:t>(McGraw-Hill, 2009). Slides copyright 2009 by Roger Pressman.</a:t>
            </a:r>
            <a:endParaRPr lang="en-US" altLang="en-US">
              <a:solidFill>
                <a:srgbClr val="000000"/>
              </a:solidFill>
            </a:endParaRPr>
          </a:p>
        </p:txBody>
      </p:sp>
      <p:sp>
        <p:nvSpPr>
          <p:cNvPr id="5" name="Slide Number Placeholder 4"/>
          <p:cNvSpPr>
            <a:spLocks noGrp="1"/>
          </p:cNvSpPr>
          <p:nvPr>
            <p:ph type="sldNum" sz="quarter" idx="11"/>
          </p:nvPr>
        </p:nvSpPr>
        <p:spPr/>
        <p:txBody>
          <a:bodyPr/>
          <a:lstStyle/>
          <a:p>
            <a:pPr>
              <a:defRPr/>
            </a:pPr>
            <a:fld id="{70D508D0-D729-4DCE-AAE5-7BA921A04A69}" type="slidenum">
              <a:rPr lang="en-US" altLang="en-US" smtClean="0">
                <a:solidFill>
                  <a:srgbClr val="000000"/>
                </a:solidFill>
              </a:rPr>
              <a:pPr>
                <a:defRPr/>
              </a:pPr>
              <a:t>15</a:t>
            </a:fld>
            <a:endParaRPr lang="en-US" altLang="en-US">
              <a:solidFill>
                <a:srgbClr val="000000"/>
              </a:solidFill>
            </a:endParaRPr>
          </a:p>
        </p:txBody>
      </p:sp>
    </p:spTree>
    <p:extLst>
      <p:ext uri="{BB962C8B-B14F-4D97-AF65-F5344CB8AC3E}">
        <p14:creationId xmlns:p14="http://schemas.microsoft.com/office/powerpoint/2010/main" val="1136982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endParaRPr lang="en-US" altLang="en-US" smtClean="0"/>
          </a:p>
        </p:txBody>
      </p:sp>
      <p:sp>
        <p:nvSpPr>
          <p:cNvPr id="3" name="Content Placeholder 2"/>
          <p:cNvSpPr>
            <a:spLocks noGrp="1"/>
          </p:cNvSpPr>
          <p:nvPr>
            <p:ph idx="1"/>
          </p:nvPr>
        </p:nvSpPr>
        <p:spPr/>
        <p:txBody>
          <a:bodyPr/>
          <a:lstStyle/>
          <a:p>
            <a:pPr>
              <a:buFont typeface="Wingdings" pitchFamily="-128" charset="2"/>
              <a:buChar char="n"/>
              <a:defRPr/>
            </a:pPr>
            <a:r>
              <a:rPr lang="en-US" dirty="0" smtClean="0"/>
              <a:t>Reusability. </a:t>
            </a:r>
          </a:p>
          <a:p>
            <a:pPr marL="0" indent="0">
              <a:buFont typeface="Wingdings" pitchFamily="-128" charset="2"/>
              <a:buNone/>
              <a:defRPr/>
            </a:pPr>
            <a:r>
              <a:rPr lang="en-US" dirty="0" smtClean="0"/>
              <a:t>Extent to which a program [or parts of a program] can be reused in other applications—related to the packaging and scope of the functions that the program performs. </a:t>
            </a:r>
          </a:p>
          <a:p>
            <a:pPr>
              <a:buFont typeface="Wingdings" pitchFamily="-128" charset="2"/>
              <a:buChar char="n"/>
              <a:defRPr/>
            </a:pPr>
            <a:r>
              <a:rPr lang="en-US" dirty="0" smtClean="0"/>
              <a:t>Interoperability. </a:t>
            </a:r>
          </a:p>
          <a:p>
            <a:pPr marL="0" indent="0">
              <a:buFont typeface="Wingdings" pitchFamily="-128" charset="2"/>
              <a:buNone/>
              <a:defRPr/>
            </a:pPr>
            <a:r>
              <a:rPr lang="en-US" dirty="0" smtClean="0"/>
              <a:t>Effort required to couple one system to another.</a:t>
            </a:r>
            <a:endParaRPr lang="en-US" dirty="0"/>
          </a:p>
        </p:txBody>
      </p:sp>
      <p:sp>
        <p:nvSpPr>
          <p:cNvPr id="4" name="Footer Placeholder 3"/>
          <p:cNvSpPr>
            <a:spLocks noGrp="1"/>
          </p:cNvSpPr>
          <p:nvPr>
            <p:ph type="ftr" sz="quarter" idx="10"/>
          </p:nvPr>
        </p:nvSpPr>
        <p:spPr/>
        <p:txBody>
          <a:bodyPr/>
          <a:lstStyle/>
          <a:p>
            <a:pPr>
              <a:defRPr/>
            </a:pPr>
            <a:r>
              <a:rPr lang="en-US" altLang="en-US" smtClean="0">
                <a:solidFill>
                  <a:srgbClr val="000000"/>
                </a:solidFill>
              </a:rPr>
              <a:t>These slides are designed to accompany </a:t>
            </a:r>
            <a:r>
              <a:rPr lang="en-US" altLang="en-US" i="1" smtClean="0">
                <a:solidFill>
                  <a:srgbClr val="000000"/>
                </a:solidFill>
              </a:rPr>
              <a:t>Software Engineering: A Practitioner’s Approach, 7/e </a:t>
            </a:r>
            <a:r>
              <a:rPr lang="en-US" altLang="en-US" smtClean="0">
                <a:solidFill>
                  <a:srgbClr val="000000"/>
                </a:solidFill>
              </a:rPr>
              <a:t>(McGraw-Hill, 2009). Slides copyright 2009 by Roger Pressman.</a:t>
            </a:r>
            <a:endParaRPr lang="en-US" altLang="en-US">
              <a:solidFill>
                <a:srgbClr val="000000"/>
              </a:solidFill>
            </a:endParaRPr>
          </a:p>
        </p:txBody>
      </p:sp>
      <p:sp>
        <p:nvSpPr>
          <p:cNvPr id="5" name="Slide Number Placeholder 4"/>
          <p:cNvSpPr>
            <a:spLocks noGrp="1"/>
          </p:cNvSpPr>
          <p:nvPr>
            <p:ph type="sldNum" sz="quarter" idx="11"/>
          </p:nvPr>
        </p:nvSpPr>
        <p:spPr/>
        <p:txBody>
          <a:bodyPr/>
          <a:lstStyle/>
          <a:p>
            <a:pPr>
              <a:defRPr/>
            </a:pPr>
            <a:fld id="{88E8E1F3-2C25-4C25-A64A-81B55FE9B9C1}" type="slidenum">
              <a:rPr lang="en-US" altLang="en-US" smtClean="0">
                <a:solidFill>
                  <a:srgbClr val="000000"/>
                </a:solidFill>
              </a:rPr>
              <a:pPr>
                <a:defRPr/>
              </a:pPr>
              <a:t>16</a:t>
            </a:fld>
            <a:endParaRPr lang="en-US" altLang="en-US">
              <a:solidFill>
                <a:srgbClr val="000000"/>
              </a:solidFill>
            </a:endParaRPr>
          </a:p>
        </p:txBody>
      </p:sp>
    </p:spTree>
    <p:extLst>
      <p:ext uri="{BB962C8B-B14F-4D97-AF65-F5344CB8AC3E}">
        <p14:creationId xmlns:p14="http://schemas.microsoft.com/office/powerpoint/2010/main" val="204767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smtClean="0"/>
              <a:t>ISO 9126 Quality Factors</a:t>
            </a:r>
          </a:p>
        </p:txBody>
      </p:sp>
      <p:sp>
        <p:nvSpPr>
          <p:cNvPr id="3" name="Content Placeholder 2"/>
          <p:cNvSpPr>
            <a:spLocks noGrp="1"/>
          </p:cNvSpPr>
          <p:nvPr>
            <p:ph idx="1"/>
          </p:nvPr>
        </p:nvSpPr>
        <p:spPr/>
        <p:txBody>
          <a:bodyPr/>
          <a:lstStyle/>
          <a:p>
            <a:pPr>
              <a:buFont typeface="Wingdings" pitchFamily="-128" charset="2"/>
              <a:buChar char="n"/>
              <a:defRPr/>
            </a:pPr>
            <a:r>
              <a:rPr lang="en-US" dirty="0" smtClean="0"/>
              <a:t>Functionality. </a:t>
            </a:r>
          </a:p>
          <a:p>
            <a:pPr marL="0" indent="0">
              <a:buFont typeface="Wingdings" pitchFamily="-128" charset="2"/>
              <a:buNone/>
              <a:defRPr/>
            </a:pPr>
            <a:r>
              <a:rPr lang="en-US" dirty="0" smtClean="0"/>
              <a:t>The degree to which the software satisfies stated needs as indicated by the following </a:t>
            </a:r>
            <a:r>
              <a:rPr lang="en-US" dirty="0" err="1" smtClean="0"/>
              <a:t>subattributes</a:t>
            </a:r>
            <a:r>
              <a:rPr lang="en-US" dirty="0" smtClean="0"/>
              <a:t>: suitability, accuracy, interoperability, compliance, and security. </a:t>
            </a:r>
          </a:p>
          <a:p>
            <a:pPr>
              <a:buFont typeface="Wingdings" pitchFamily="-128" charset="2"/>
              <a:buChar char="n"/>
              <a:defRPr/>
            </a:pPr>
            <a:r>
              <a:rPr lang="en-US" dirty="0" smtClean="0"/>
              <a:t>Reliability. </a:t>
            </a:r>
          </a:p>
          <a:p>
            <a:pPr marL="0" indent="0">
              <a:buFont typeface="Wingdings" pitchFamily="-128" charset="2"/>
              <a:buNone/>
              <a:defRPr/>
            </a:pPr>
            <a:r>
              <a:rPr lang="en-US" dirty="0" smtClean="0"/>
              <a:t>The amount of time that the software is available for use as indicated by the following </a:t>
            </a:r>
            <a:r>
              <a:rPr lang="en-US" dirty="0" err="1" smtClean="0"/>
              <a:t>subattributes</a:t>
            </a:r>
            <a:r>
              <a:rPr lang="en-US" dirty="0" smtClean="0"/>
              <a:t>: maturity, fault tolerance, recoverability.</a:t>
            </a:r>
            <a:endParaRPr lang="en-US" dirty="0"/>
          </a:p>
        </p:txBody>
      </p:sp>
      <p:sp>
        <p:nvSpPr>
          <p:cNvPr id="4" name="Footer Placeholder 3"/>
          <p:cNvSpPr>
            <a:spLocks noGrp="1"/>
          </p:cNvSpPr>
          <p:nvPr>
            <p:ph type="ftr" sz="quarter" idx="10"/>
          </p:nvPr>
        </p:nvSpPr>
        <p:spPr/>
        <p:txBody>
          <a:bodyPr/>
          <a:lstStyle/>
          <a:p>
            <a:pPr>
              <a:defRPr/>
            </a:pPr>
            <a:r>
              <a:rPr lang="en-US" altLang="en-US" smtClean="0">
                <a:solidFill>
                  <a:srgbClr val="000000"/>
                </a:solidFill>
              </a:rPr>
              <a:t>These slides are designed to accompany </a:t>
            </a:r>
            <a:r>
              <a:rPr lang="en-US" altLang="en-US" i="1" smtClean="0">
                <a:solidFill>
                  <a:srgbClr val="000000"/>
                </a:solidFill>
              </a:rPr>
              <a:t>Software Engineering: A Practitioner’s Approach, 7/e </a:t>
            </a:r>
            <a:r>
              <a:rPr lang="en-US" altLang="en-US" smtClean="0">
                <a:solidFill>
                  <a:srgbClr val="000000"/>
                </a:solidFill>
              </a:rPr>
              <a:t>(McGraw-Hill, 2009). Slides copyright 2009 by Roger Pressman.</a:t>
            </a:r>
            <a:endParaRPr lang="en-US" altLang="en-US">
              <a:solidFill>
                <a:srgbClr val="000000"/>
              </a:solidFill>
            </a:endParaRPr>
          </a:p>
        </p:txBody>
      </p:sp>
      <p:sp>
        <p:nvSpPr>
          <p:cNvPr id="5" name="Slide Number Placeholder 4"/>
          <p:cNvSpPr>
            <a:spLocks noGrp="1"/>
          </p:cNvSpPr>
          <p:nvPr>
            <p:ph type="sldNum" sz="quarter" idx="11"/>
          </p:nvPr>
        </p:nvSpPr>
        <p:spPr/>
        <p:txBody>
          <a:bodyPr/>
          <a:lstStyle/>
          <a:p>
            <a:pPr>
              <a:defRPr/>
            </a:pPr>
            <a:fld id="{6BFCE49C-1263-4924-8F40-5C6CA23956FB}" type="slidenum">
              <a:rPr lang="en-US" altLang="en-US" smtClean="0">
                <a:solidFill>
                  <a:srgbClr val="000000"/>
                </a:solidFill>
              </a:rPr>
              <a:pPr>
                <a:defRPr/>
              </a:pPr>
              <a:t>17</a:t>
            </a:fld>
            <a:endParaRPr lang="en-US" altLang="en-US">
              <a:solidFill>
                <a:srgbClr val="000000"/>
              </a:solidFill>
            </a:endParaRPr>
          </a:p>
        </p:txBody>
      </p:sp>
    </p:spTree>
    <p:extLst>
      <p:ext uri="{BB962C8B-B14F-4D97-AF65-F5344CB8AC3E}">
        <p14:creationId xmlns:p14="http://schemas.microsoft.com/office/powerpoint/2010/main" val="3898456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endParaRPr lang="en-US" altLang="en-US" smtClean="0"/>
          </a:p>
        </p:txBody>
      </p:sp>
      <p:sp>
        <p:nvSpPr>
          <p:cNvPr id="3" name="Content Placeholder 2"/>
          <p:cNvSpPr>
            <a:spLocks noGrp="1"/>
          </p:cNvSpPr>
          <p:nvPr>
            <p:ph idx="1"/>
          </p:nvPr>
        </p:nvSpPr>
        <p:spPr/>
        <p:txBody>
          <a:bodyPr/>
          <a:lstStyle/>
          <a:p>
            <a:pPr>
              <a:buFont typeface="Wingdings" pitchFamily="-128" charset="2"/>
              <a:buChar char="n"/>
              <a:defRPr/>
            </a:pPr>
            <a:r>
              <a:rPr lang="en-US" dirty="0" smtClean="0"/>
              <a:t>Usability.</a:t>
            </a:r>
          </a:p>
          <a:p>
            <a:pPr marL="0" indent="0">
              <a:buFont typeface="Wingdings" pitchFamily="-128" charset="2"/>
              <a:buNone/>
              <a:defRPr/>
            </a:pPr>
            <a:r>
              <a:rPr lang="en-US" dirty="0" smtClean="0"/>
              <a:t> The degree to which the software is easy to use as indicated by the following sub attributes: understandability, learnability, operability. </a:t>
            </a:r>
          </a:p>
          <a:p>
            <a:pPr>
              <a:buFont typeface="Wingdings" pitchFamily="-128" charset="2"/>
              <a:buChar char="n"/>
              <a:defRPr/>
            </a:pPr>
            <a:r>
              <a:rPr lang="en-US" dirty="0" smtClean="0"/>
              <a:t>Efficiency. </a:t>
            </a:r>
          </a:p>
          <a:p>
            <a:pPr marL="0" indent="0">
              <a:buFont typeface="Wingdings" pitchFamily="-128" charset="2"/>
              <a:buNone/>
              <a:defRPr/>
            </a:pPr>
            <a:r>
              <a:rPr lang="en-US" dirty="0" smtClean="0"/>
              <a:t>The degree to which the software makes optimal use of system resources as indicated by the following sub attributes: time behavior, resource behavior. </a:t>
            </a:r>
            <a:endParaRPr lang="en-US" dirty="0"/>
          </a:p>
        </p:txBody>
      </p:sp>
      <p:sp>
        <p:nvSpPr>
          <p:cNvPr id="4" name="Footer Placeholder 3"/>
          <p:cNvSpPr>
            <a:spLocks noGrp="1"/>
          </p:cNvSpPr>
          <p:nvPr>
            <p:ph type="ftr" sz="quarter" idx="10"/>
          </p:nvPr>
        </p:nvSpPr>
        <p:spPr/>
        <p:txBody>
          <a:bodyPr/>
          <a:lstStyle/>
          <a:p>
            <a:pPr>
              <a:defRPr/>
            </a:pPr>
            <a:r>
              <a:rPr lang="en-US" altLang="en-US" smtClean="0">
                <a:solidFill>
                  <a:srgbClr val="000000"/>
                </a:solidFill>
              </a:rPr>
              <a:t>These slides are designed to accompany </a:t>
            </a:r>
            <a:r>
              <a:rPr lang="en-US" altLang="en-US" i="1" smtClean="0">
                <a:solidFill>
                  <a:srgbClr val="000000"/>
                </a:solidFill>
              </a:rPr>
              <a:t>Software Engineering: A Practitioner’s Approach, 7/e </a:t>
            </a:r>
            <a:r>
              <a:rPr lang="en-US" altLang="en-US" smtClean="0">
                <a:solidFill>
                  <a:srgbClr val="000000"/>
                </a:solidFill>
              </a:rPr>
              <a:t>(McGraw-Hill, 2009). Slides copyright 2009 by Roger Pressman.</a:t>
            </a:r>
            <a:endParaRPr lang="en-US" altLang="en-US">
              <a:solidFill>
                <a:srgbClr val="000000"/>
              </a:solidFill>
            </a:endParaRPr>
          </a:p>
        </p:txBody>
      </p:sp>
      <p:sp>
        <p:nvSpPr>
          <p:cNvPr id="5" name="Slide Number Placeholder 4"/>
          <p:cNvSpPr>
            <a:spLocks noGrp="1"/>
          </p:cNvSpPr>
          <p:nvPr>
            <p:ph type="sldNum" sz="quarter" idx="11"/>
          </p:nvPr>
        </p:nvSpPr>
        <p:spPr/>
        <p:txBody>
          <a:bodyPr/>
          <a:lstStyle/>
          <a:p>
            <a:pPr>
              <a:defRPr/>
            </a:pPr>
            <a:fld id="{10046CE7-3ED1-41D8-8011-C44FB35ABDEF}" type="slidenum">
              <a:rPr lang="en-US" altLang="en-US" smtClean="0">
                <a:solidFill>
                  <a:srgbClr val="000000"/>
                </a:solidFill>
              </a:rPr>
              <a:pPr>
                <a:defRPr/>
              </a:pPr>
              <a:t>18</a:t>
            </a:fld>
            <a:endParaRPr lang="en-US" altLang="en-US">
              <a:solidFill>
                <a:srgbClr val="000000"/>
              </a:solidFill>
            </a:endParaRPr>
          </a:p>
        </p:txBody>
      </p:sp>
    </p:spTree>
    <p:extLst>
      <p:ext uri="{BB962C8B-B14F-4D97-AF65-F5344CB8AC3E}">
        <p14:creationId xmlns:p14="http://schemas.microsoft.com/office/powerpoint/2010/main" val="4124489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endParaRPr lang="en-US" altLang="en-US" smtClean="0"/>
          </a:p>
        </p:txBody>
      </p:sp>
      <p:sp>
        <p:nvSpPr>
          <p:cNvPr id="3" name="Content Placeholder 2"/>
          <p:cNvSpPr>
            <a:spLocks noGrp="1"/>
          </p:cNvSpPr>
          <p:nvPr>
            <p:ph idx="1"/>
          </p:nvPr>
        </p:nvSpPr>
        <p:spPr/>
        <p:txBody>
          <a:bodyPr/>
          <a:lstStyle/>
          <a:p>
            <a:pPr>
              <a:buFont typeface="Wingdings" pitchFamily="-128" charset="2"/>
              <a:buChar char="n"/>
              <a:defRPr/>
            </a:pPr>
            <a:r>
              <a:rPr lang="en-US" dirty="0" smtClean="0"/>
              <a:t>Maintainability. </a:t>
            </a:r>
          </a:p>
          <a:p>
            <a:pPr marL="0" indent="0">
              <a:buFont typeface="Wingdings" pitchFamily="-128" charset="2"/>
              <a:buNone/>
              <a:defRPr/>
            </a:pPr>
            <a:r>
              <a:rPr lang="en-US" dirty="0" smtClean="0"/>
              <a:t>The ease with which repair may be made to the software as indicated by the following sub attributes: analyzability, changeability, stability, testability.</a:t>
            </a:r>
          </a:p>
          <a:p>
            <a:pPr>
              <a:buFont typeface="Wingdings" pitchFamily="-128" charset="2"/>
              <a:buChar char="n"/>
              <a:defRPr/>
            </a:pPr>
            <a:r>
              <a:rPr lang="en-US" dirty="0" smtClean="0"/>
              <a:t>Portability. </a:t>
            </a:r>
          </a:p>
          <a:p>
            <a:pPr marL="0" indent="0">
              <a:buFont typeface="Wingdings" pitchFamily="-128" charset="2"/>
              <a:buNone/>
              <a:defRPr/>
            </a:pPr>
            <a:r>
              <a:rPr lang="en-US" dirty="0" smtClean="0"/>
              <a:t>The ease with which the software can be transposed from one environment to another as indicated by the following sub attributes: adaptability, </a:t>
            </a:r>
            <a:r>
              <a:rPr lang="en-US" dirty="0" err="1" smtClean="0"/>
              <a:t>installability</a:t>
            </a:r>
            <a:r>
              <a:rPr lang="en-US" dirty="0" smtClean="0"/>
              <a:t>, conformance, </a:t>
            </a:r>
            <a:r>
              <a:rPr lang="en-US" dirty="0" err="1" smtClean="0"/>
              <a:t>replaceability</a:t>
            </a:r>
            <a:r>
              <a:rPr lang="en-US" dirty="0" smtClean="0"/>
              <a:t>.</a:t>
            </a:r>
          </a:p>
          <a:p>
            <a:pPr>
              <a:buFont typeface="Wingdings" pitchFamily="-128" charset="2"/>
              <a:buChar char="n"/>
              <a:defRPr/>
            </a:pPr>
            <a:endParaRPr lang="en-US" dirty="0"/>
          </a:p>
        </p:txBody>
      </p:sp>
      <p:sp>
        <p:nvSpPr>
          <p:cNvPr id="4" name="Footer Placeholder 3"/>
          <p:cNvSpPr>
            <a:spLocks noGrp="1"/>
          </p:cNvSpPr>
          <p:nvPr>
            <p:ph type="ftr" sz="quarter" idx="10"/>
          </p:nvPr>
        </p:nvSpPr>
        <p:spPr/>
        <p:txBody>
          <a:bodyPr/>
          <a:lstStyle/>
          <a:p>
            <a:pPr>
              <a:defRPr/>
            </a:pPr>
            <a:r>
              <a:rPr lang="en-US" altLang="en-US" smtClean="0">
                <a:solidFill>
                  <a:srgbClr val="000000"/>
                </a:solidFill>
              </a:rPr>
              <a:t>These slides are designed to accompany </a:t>
            </a:r>
            <a:r>
              <a:rPr lang="en-US" altLang="en-US" i="1" smtClean="0">
                <a:solidFill>
                  <a:srgbClr val="000000"/>
                </a:solidFill>
              </a:rPr>
              <a:t>Software Engineering: A Practitioner’s Approach, 7/e </a:t>
            </a:r>
            <a:r>
              <a:rPr lang="en-US" altLang="en-US" smtClean="0">
                <a:solidFill>
                  <a:srgbClr val="000000"/>
                </a:solidFill>
              </a:rPr>
              <a:t>(McGraw-Hill, 2009). Slides copyright 2009 by Roger Pressman.</a:t>
            </a:r>
            <a:endParaRPr lang="en-US" altLang="en-US">
              <a:solidFill>
                <a:srgbClr val="000000"/>
              </a:solidFill>
            </a:endParaRPr>
          </a:p>
        </p:txBody>
      </p:sp>
      <p:sp>
        <p:nvSpPr>
          <p:cNvPr id="5" name="Slide Number Placeholder 4"/>
          <p:cNvSpPr>
            <a:spLocks noGrp="1"/>
          </p:cNvSpPr>
          <p:nvPr>
            <p:ph type="sldNum" sz="quarter" idx="11"/>
          </p:nvPr>
        </p:nvSpPr>
        <p:spPr/>
        <p:txBody>
          <a:bodyPr/>
          <a:lstStyle/>
          <a:p>
            <a:pPr>
              <a:defRPr/>
            </a:pPr>
            <a:fld id="{2BD78D41-787A-43F1-B865-1433A501649A}" type="slidenum">
              <a:rPr lang="en-US" altLang="en-US" smtClean="0">
                <a:solidFill>
                  <a:srgbClr val="000000"/>
                </a:solidFill>
              </a:rPr>
              <a:pPr>
                <a:defRPr/>
              </a:pPr>
              <a:t>19</a:t>
            </a:fld>
            <a:endParaRPr lang="en-US" altLang="en-US">
              <a:solidFill>
                <a:srgbClr val="000000"/>
              </a:solidFill>
            </a:endParaRPr>
          </a:p>
        </p:txBody>
      </p:sp>
    </p:spTree>
    <p:extLst>
      <p:ext uri="{BB962C8B-B14F-4D97-AF65-F5344CB8AC3E}">
        <p14:creationId xmlns:p14="http://schemas.microsoft.com/office/powerpoint/2010/main" val="3277567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a:t>
            </a:r>
          </a:p>
        </p:txBody>
      </p:sp>
      <p:sp>
        <p:nvSpPr>
          <p:cNvPr id="5" name="Slide Number Placeholder 4"/>
          <p:cNvSpPr>
            <a:spLocks noGrp="1"/>
          </p:cNvSpPr>
          <p:nvPr>
            <p:ph type="sldNum" sz="quarter" idx="11"/>
          </p:nvPr>
        </p:nvSpPr>
        <p:spPr/>
        <p:txBody>
          <a:bodyPr/>
          <a:lstStyle/>
          <a:p>
            <a:pPr>
              <a:defRPr/>
            </a:pPr>
            <a:fld id="{EF203D7F-A986-4E51-88C5-A83414B41AEB}" type="slidenum">
              <a:rPr lang="en-US" altLang="en-US">
                <a:solidFill>
                  <a:srgbClr val="000000"/>
                </a:solidFill>
              </a:rPr>
              <a:pPr>
                <a:defRPr/>
              </a:pPr>
              <a:t>2</a:t>
            </a:fld>
            <a:endParaRPr lang="en-US" altLang="en-US">
              <a:solidFill>
                <a:srgbClr val="000000"/>
              </a:solidFill>
            </a:endParaRPr>
          </a:p>
        </p:txBody>
      </p:sp>
      <p:sp>
        <p:nvSpPr>
          <p:cNvPr id="4100" name="Rectangle 2"/>
          <p:cNvSpPr>
            <a:spLocks noGrp="1" noChangeArrowheads="1"/>
          </p:cNvSpPr>
          <p:nvPr>
            <p:ph type="title"/>
          </p:nvPr>
        </p:nvSpPr>
        <p:spPr/>
        <p:txBody>
          <a:bodyPr/>
          <a:lstStyle/>
          <a:p>
            <a:pPr eaLnBrk="1" hangingPunct="1"/>
            <a:r>
              <a:rPr lang="en-US" altLang="en-US" smtClean="0"/>
              <a:t>Software Quality</a:t>
            </a:r>
          </a:p>
        </p:txBody>
      </p:sp>
      <p:sp>
        <p:nvSpPr>
          <p:cNvPr id="4101" name="Rectangle 3"/>
          <p:cNvSpPr>
            <a:spLocks noGrp="1" noChangeArrowheads="1"/>
          </p:cNvSpPr>
          <p:nvPr>
            <p:ph type="body" idx="1"/>
          </p:nvPr>
        </p:nvSpPr>
        <p:spPr/>
        <p:txBody>
          <a:bodyPr/>
          <a:lstStyle/>
          <a:p>
            <a:pPr eaLnBrk="1" hangingPunct="1"/>
            <a:r>
              <a:rPr lang="en-US" altLang="en-US" sz="2000" smtClean="0">
                <a:latin typeface="Palatino" pitchFamily="-128" charset="0"/>
              </a:rPr>
              <a:t>Today, software quality remains an issue, but who is to blame? </a:t>
            </a:r>
          </a:p>
          <a:p>
            <a:pPr lvl="1" eaLnBrk="1" hangingPunct="1"/>
            <a:r>
              <a:rPr lang="en-US" altLang="en-US" smtClean="0">
                <a:latin typeface="Palatino" pitchFamily="-128" charset="0"/>
              </a:rPr>
              <a:t>Customers blame developers, arguing that sloppy practices lead to low-quality software. </a:t>
            </a:r>
          </a:p>
          <a:p>
            <a:pPr lvl="1" eaLnBrk="1" hangingPunct="1"/>
            <a:r>
              <a:rPr lang="en-US" altLang="en-US" smtClean="0">
                <a:latin typeface="Palatino" pitchFamily="-128" charset="0"/>
              </a:rPr>
              <a:t>Developers blame customers (and other stakeholders), arguing that irrational delivery dates and a continuing stream of changes force them to deliver software before it has been fully validated.</a:t>
            </a:r>
          </a:p>
        </p:txBody>
      </p:sp>
    </p:spTree>
    <p:extLst>
      <p:ext uri="{BB962C8B-B14F-4D97-AF65-F5344CB8AC3E}">
        <p14:creationId xmlns:p14="http://schemas.microsoft.com/office/powerpoint/2010/main" val="3619769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219200" y="260350"/>
            <a:ext cx="6705600" cy="1368425"/>
          </a:xfrm>
        </p:spPr>
        <p:txBody>
          <a:bodyPr/>
          <a:lstStyle/>
          <a:p>
            <a:r>
              <a:rPr lang="en-US" altLang="en-US" smtClean="0"/>
              <a:t>Targeted Quality Factors</a:t>
            </a:r>
          </a:p>
        </p:txBody>
      </p:sp>
      <p:sp>
        <p:nvSpPr>
          <p:cNvPr id="3" name="Content Placeholder 2"/>
          <p:cNvSpPr>
            <a:spLocks noGrp="1"/>
          </p:cNvSpPr>
          <p:nvPr>
            <p:ph idx="1"/>
          </p:nvPr>
        </p:nvSpPr>
        <p:spPr>
          <a:xfrm>
            <a:off x="1828800" y="1905000"/>
            <a:ext cx="6934200" cy="4953000"/>
          </a:xfrm>
        </p:spPr>
        <p:txBody>
          <a:bodyPr/>
          <a:lstStyle/>
          <a:p>
            <a:pPr>
              <a:buFont typeface="Wingdings" pitchFamily="-128" charset="2"/>
              <a:buChar char="n"/>
              <a:defRPr/>
            </a:pPr>
            <a:r>
              <a:rPr lang="en-US" sz="2000" dirty="0"/>
              <a:t>A software team can develop a set of quality characteristics and associated questions that would </a:t>
            </a:r>
            <a:r>
              <a:rPr lang="en-US" sz="2000" dirty="0" smtClean="0"/>
              <a:t>probe </a:t>
            </a:r>
            <a:r>
              <a:rPr lang="en-US" sz="2000" dirty="0"/>
              <a:t>the degree to which each factor has been satisfied</a:t>
            </a:r>
            <a:r>
              <a:rPr lang="en-US" sz="2000" dirty="0" smtClean="0"/>
              <a:t>.</a:t>
            </a:r>
          </a:p>
          <a:p>
            <a:pPr marL="0" indent="0">
              <a:buFont typeface="Wingdings" pitchFamily="-128" charset="2"/>
              <a:buNone/>
              <a:defRPr/>
            </a:pPr>
            <a:endParaRPr lang="en-US" sz="2000" dirty="0" smtClean="0"/>
          </a:p>
          <a:p>
            <a:pPr>
              <a:buFont typeface="Wingdings" pitchFamily="-128" charset="2"/>
              <a:buChar char="n"/>
              <a:defRPr/>
            </a:pPr>
            <a:r>
              <a:rPr lang="en-US" sz="2000" b="1" dirty="0"/>
              <a:t>Intuitiveness. </a:t>
            </a:r>
            <a:r>
              <a:rPr lang="en-US" sz="2000" dirty="0"/>
              <a:t>The degree to which the interface follows expected usage </a:t>
            </a:r>
            <a:r>
              <a:rPr lang="en-US" sz="2000" dirty="0" smtClean="0"/>
              <a:t>patterns so </a:t>
            </a:r>
            <a:r>
              <a:rPr lang="en-US" sz="2000" dirty="0"/>
              <a:t>that even a novice can use it without significant </a:t>
            </a:r>
            <a:r>
              <a:rPr lang="en-US" sz="2000" dirty="0" smtClean="0"/>
              <a:t>training.</a:t>
            </a:r>
          </a:p>
          <a:p>
            <a:pPr marL="0" indent="0">
              <a:buFont typeface="Wingdings" pitchFamily="-128" charset="2"/>
              <a:buNone/>
              <a:defRPr/>
            </a:pPr>
            <a:r>
              <a:rPr lang="en-US" sz="2000" dirty="0"/>
              <a:t/>
            </a:r>
            <a:br>
              <a:rPr lang="en-US" sz="2000" dirty="0"/>
            </a:br>
            <a:r>
              <a:rPr lang="en-US" sz="2000" dirty="0"/>
              <a:t>• Is the interface layout conducive to easy </a:t>
            </a:r>
            <a:r>
              <a:rPr lang="en-US" sz="2000" dirty="0" smtClean="0"/>
              <a:t>understanding?</a:t>
            </a:r>
          </a:p>
          <a:p>
            <a:pPr marL="0" indent="0">
              <a:buFont typeface="Wingdings" pitchFamily="-128" charset="2"/>
              <a:buNone/>
              <a:defRPr/>
            </a:pPr>
            <a:r>
              <a:rPr lang="en-US" sz="2000" dirty="0"/>
              <a:t/>
            </a:r>
            <a:br>
              <a:rPr lang="en-US" sz="2000" dirty="0"/>
            </a:br>
            <a:r>
              <a:rPr lang="en-US" sz="2000" dirty="0"/>
              <a:t>• Are interface operations easy to locate and initiate</a:t>
            </a:r>
            <a:r>
              <a:rPr lang="en-US" sz="2000" dirty="0" smtClean="0"/>
              <a:t>?</a:t>
            </a:r>
          </a:p>
          <a:p>
            <a:pPr marL="0" indent="0">
              <a:buFont typeface="Wingdings" pitchFamily="-128" charset="2"/>
              <a:buNone/>
              <a:defRPr/>
            </a:pPr>
            <a:r>
              <a:rPr lang="en-US" sz="2000" dirty="0"/>
              <a:t/>
            </a:r>
            <a:br>
              <a:rPr lang="en-US" sz="2000" dirty="0"/>
            </a:br>
            <a:r>
              <a:rPr lang="en-US" sz="2000" dirty="0"/>
              <a:t>• Does the interface use a recognizable metaphor?</a:t>
            </a:r>
            <a:br>
              <a:rPr lang="en-US" sz="2000" dirty="0"/>
            </a:br>
            <a:endParaRPr lang="en-US" sz="2000" dirty="0"/>
          </a:p>
        </p:txBody>
      </p:sp>
      <p:sp>
        <p:nvSpPr>
          <p:cNvPr id="4" name="Footer Placeholder 3"/>
          <p:cNvSpPr>
            <a:spLocks noGrp="1"/>
          </p:cNvSpPr>
          <p:nvPr>
            <p:ph type="ftr" sz="quarter" idx="10"/>
          </p:nvPr>
        </p:nvSpPr>
        <p:spPr/>
        <p:txBody>
          <a:bodyPr/>
          <a:lstStyle/>
          <a:p>
            <a:pPr>
              <a:defRPr/>
            </a:pPr>
            <a:endParaRPr lang="en-US" altLang="en-US" dirty="0">
              <a:solidFill>
                <a:srgbClr val="000000"/>
              </a:solidFill>
            </a:endParaRPr>
          </a:p>
        </p:txBody>
      </p:sp>
      <p:sp>
        <p:nvSpPr>
          <p:cNvPr id="5" name="Slide Number Placeholder 4"/>
          <p:cNvSpPr>
            <a:spLocks noGrp="1"/>
          </p:cNvSpPr>
          <p:nvPr>
            <p:ph type="sldNum" sz="quarter" idx="11"/>
          </p:nvPr>
        </p:nvSpPr>
        <p:spPr/>
        <p:txBody>
          <a:bodyPr/>
          <a:lstStyle/>
          <a:p>
            <a:pPr>
              <a:defRPr/>
            </a:pPr>
            <a:fld id="{54FDDC03-52D7-4521-9537-20700B24702A}" type="slidenum">
              <a:rPr lang="en-US" altLang="en-US" smtClean="0">
                <a:solidFill>
                  <a:srgbClr val="000000"/>
                </a:solidFill>
              </a:rPr>
              <a:pPr>
                <a:defRPr/>
              </a:pPr>
              <a:t>20</a:t>
            </a:fld>
            <a:endParaRPr lang="en-US" altLang="en-US">
              <a:solidFill>
                <a:srgbClr val="000000"/>
              </a:solidFill>
            </a:endParaRPr>
          </a:p>
        </p:txBody>
      </p:sp>
    </p:spTree>
    <p:extLst>
      <p:ext uri="{BB962C8B-B14F-4D97-AF65-F5344CB8AC3E}">
        <p14:creationId xmlns:p14="http://schemas.microsoft.com/office/powerpoint/2010/main" val="3899948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endParaRPr lang="en-US" altLang="en-US" smtClean="0"/>
          </a:p>
        </p:txBody>
      </p:sp>
      <p:sp>
        <p:nvSpPr>
          <p:cNvPr id="3" name="Content Placeholder 2"/>
          <p:cNvSpPr>
            <a:spLocks noGrp="1"/>
          </p:cNvSpPr>
          <p:nvPr>
            <p:ph idx="1"/>
          </p:nvPr>
        </p:nvSpPr>
        <p:spPr/>
        <p:txBody>
          <a:bodyPr/>
          <a:lstStyle/>
          <a:p>
            <a:pPr marL="0" indent="0">
              <a:buFont typeface="Wingdings" pitchFamily="-128" charset="2"/>
              <a:buNone/>
              <a:defRPr/>
            </a:pPr>
            <a:r>
              <a:rPr lang="en-US" dirty="0" smtClean="0"/>
              <a:t>• Is input specified to economize key strokes or mouse clicks?</a:t>
            </a:r>
            <a:br>
              <a:rPr lang="en-US" dirty="0" smtClean="0"/>
            </a:br>
            <a:r>
              <a:rPr lang="en-US" dirty="0" smtClean="0"/>
              <a:t>• Does the interface follow the three golden rules? </a:t>
            </a:r>
            <a:br>
              <a:rPr lang="en-US" dirty="0" smtClean="0"/>
            </a:br>
            <a:r>
              <a:rPr lang="en-US" dirty="0" smtClean="0"/>
              <a:t>• Do aesthetics aid in understanding and usage?</a:t>
            </a:r>
            <a:br>
              <a:rPr lang="en-US" dirty="0" smtClean="0"/>
            </a:br>
            <a:endParaRPr lang="en-US" dirty="0" smtClean="0"/>
          </a:p>
          <a:p>
            <a:pPr>
              <a:buFont typeface="Wingdings" pitchFamily="2" charset="2"/>
              <a:buChar char="Ø"/>
              <a:defRPr/>
            </a:pPr>
            <a:r>
              <a:rPr lang="en-US" b="1" dirty="0" smtClean="0"/>
              <a:t>Efficiency</a:t>
            </a:r>
            <a:r>
              <a:rPr lang="en-US" b="1" dirty="0"/>
              <a:t>. </a:t>
            </a:r>
            <a:r>
              <a:rPr lang="en-US" dirty="0"/>
              <a:t>The degree to which operations and information can be located </a:t>
            </a:r>
            <a:r>
              <a:rPr lang="en-US" dirty="0" smtClean="0"/>
              <a:t>or initiated.</a:t>
            </a:r>
          </a:p>
          <a:p>
            <a:pPr marL="0" indent="0">
              <a:buFont typeface="Wingdings" pitchFamily="-128" charset="2"/>
              <a:buNone/>
              <a:defRPr/>
            </a:pPr>
            <a:r>
              <a:rPr lang="en-US" dirty="0" smtClean="0"/>
              <a:t>• </a:t>
            </a:r>
            <a:r>
              <a:rPr lang="en-US" dirty="0"/>
              <a:t>Does the interface layout and style allow a user to locate operations </a:t>
            </a:r>
            <a:r>
              <a:rPr lang="en-US" dirty="0" smtClean="0"/>
              <a:t>and information </a:t>
            </a:r>
            <a:r>
              <a:rPr lang="en-US" dirty="0"/>
              <a:t>efficiently?</a:t>
            </a:r>
            <a:br>
              <a:rPr lang="en-US" dirty="0"/>
            </a:br>
            <a:endParaRPr lang="en-US" dirty="0"/>
          </a:p>
        </p:txBody>
      </p:sp>
      <p:sp>
        <p:nvSpPr>
          <p:cNvPr id="4" name="Footer Placeholder 3"/>
          <p:cNvSpPr>
            <a:spLocks noGrp="1"/>
          </p:cNvSpPr>
          <p:nvPr>
            <p:ph type="ftr" sz="quarter" idx="10"/>
          </p:nvPr>
        </p:nvSpPr>
        <p:spPr/>
        <p:txBody>
          <a:bodyPr/>
          <a:lstStyle/>
          <a:p>
            <a:pPr>
              <a:defRPr/>
            </a:pPr>
            <a:endParaRPr lang="en-US" altLang="en-US" dirty="0">
              <a:solidFill>
                <a:srgbClr val="000000"/>
              </a:solidFill>
            </a:endParaRPr>
          </a:p>
        </p:txBody>
      </p:sp>
      <p:sp>
        <p:nvSpPr>
          <p:cNvPr id="5" name="Slide Number Placeholder 4"/>
          <p:cNvSpPr>
            <a:spLocks noGrp="1"/>
          </p:cNvSpPr>
          <p:nvPr>
            <p:ph type="sldNum" sz="quarter" idx="11"/>
          </p:nvPr>
        </p:nvSpPr>
        <p:spPr/>
        <p:txBody>
          <a:bodyPr/>
          <a:lstStyle/>
          <a:p>
            <a:pPr>
              <a:defRPr/>
            </a:pPr>
            <a:fld id="{92BC7D6A-FA64-4C3A-98FE-8EF3C7BA128E}" type="slidenum">
              <a:rPr lang="en-US" altLang="en-US" smtClean="0">
                <a:solidFill>
                  <a:srgbClr val="000000"/>
                </a:solidFill>
              </a:rPr>
              <a:pPr>
                <a:defRPr/>
              </a:pPr>
              <a:t>21</a:t>
            </a:fld>
            <a:endParaRPr lang="en-US" altLang="en-US">
              <a:solidFill>
                <a:srgbClr val="000000"/>
              </a:solidFill>
            </a:endParaRPr>
          </a:p>
        </p:txBody>
      </p:sp>
    </p:spTree>
    <p:extLst>
      <p:ext uri="{BB962C8B-B14F-4D97-AF65-F5344CB8AC3E}">
        <p14:creationId xmlns:p14="http://schemas.microsoft.com/office/powerpoint/2010/main" val="710912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endParaRPr lang="en-US" altLang="en-US" smtClean="0"/>
          </a:p>
        </p:txBody>
      </p:sp>
      <p:sp>
        <p:nvSpPr>
          <p:cNvPr id="24579" name="Content Placeholder 2"/>
          <p:cNvSpPr>
            <a:spLocks noGrp="1"/>
          </p:cNvSpPr>
          <p:nvPr>
            <p:ph idx="1"/>
          </p:nvPr>
        </p:nvSpPr>
        <p:spPr/>
        <p:txBody>
          <a:bodyPr/>
          <a:lstStyle/>
          <a:p>
            <a:pPr marL="0" indent="0">
              <a:buFont typeface="Wingdings" pitchFamily="2" charset="2"/>
              <a:buNone/>
            </a:pPr>
            <a:r>
              <a:rPr lang="en-US" altLang="en-US" smtClean="0"/>
              <a:t>• Can a sequence of operations (or data input) be performed with an economy of motion?</a:t>
            </a:r>
          </a:p>
          <a:p>
            <a:pPr marL="0" indent="0">
              <a:buFont typeface="Wingdings" pitchFamily="2" charset="2"/>
              <a:buNone/>
            </a:pPr>
            <a:r>
              <a:rPr lang="en-US" altLang="en-US" smtClean="0"/>
              <a:t/>
            </a:r>
            <a:br>
              <a:rPr lang="en-US" altLang="en-US" smtClean="0"/>
            </a:br>
            <a:r>
              <a:rPr lang="en-US" altLang="en-US" smtClean="0"/>
              <a:t>• Are output data or content presented so that it is understood immediately?</a:t>
            </a:r>
          </a:p>
          <a:p>
            <a:pPr marL="0" indent="0">
              <a:buFont typeface="Wingdings" pitchFamily="2" charset="2"/>
              <a:buNone/>
            </a:pPr>
            <a:r>
              <a:rPr lang="en-US" altLang="en-US" smtClean="0"/>
              <a:t/>
            </a:r>
            <a:br>
              <a:rPr lang="en-US" altLang="en-US" smtClean="0"/>
            </a:br>
            <a:r>
              <a:rPr lang="en-US" altLang="en-US" smtClean="0"/>
              <a:t>• Have hierarchical operations been organized in a way that minimizes the depth to which a user must navigate to get something done?</a:t>
            </a:r>
            <a:br>
              <a:rPr lang="en-US" altLang="en-US" smtClean="0"/>
            </a:br>
            <a:endParaRPr lang="en-US" altLang="en-US" smtClean="0"/>
          </a:p>
        </p:txBody>
      </p:sp>
      <p:sp>
        <p:nvSpPr>
          <p:cNvPr id="4" name="Footer Placeholder 3"/>
          <p:cNvSpPr>
            <a:spLocks noGrp="1"/>
          </p:cNvSpPr>
          <p:nvPr>
            <p:ph type="ftr" sz="quarter" idx="10"/>
          </p:nvPr>
        </p:nvSpPr>
        <p:spPr/>
        <p:txBody>
          <a:bodyPr/>
          <a:lstStyle/>
          <a:p>
            <a:pPr>
              <a:defRPr/>
            </a:pPr>
            <a:r>
              <a:rPr lang="en-US" altLang="en-US" smtClean="0">
                <a:solidFill>
                  <a:srgbClr val="000000"/>
                </a:solidFill>
              </a:rPr>
              <a:t>These slides are designed to accompany </a:t>
            </a:r>
            <a:r>
              <a:rPr lang="en-US" altLang="en-US" i="1" smtClean="0">
                <a:solidFill>
                  <a:srgbClr val="000000"/>
                </a:solidFill>
              </a:rPr>
              <a:t>Software Engineering: A Practitioner’s Approach, 7/e </a:t>
            </a:r>
            <a:r>
              <a:rPr lang="en-US" altLang="en-US" smtClean="0">
                <a:solidFill>
                  <a:srgbClr val="000000"/>
                </a:solidFill>
              </a:rPr>
              <a:t>(McGraw-Hill, 2009). Slides copyright 2009 by Roger Pressman.</a:t>
            </a:r>
            <a:endParaRPr lang="en-US" altLang="en-US">
              <a:solidFill>
                <a:srgbClr val="000000"/>
              </a:solidFill>
            </a:endParaRPr>
          </a:p>
        </p:txBody>
      </p:sp>
      <p:sp>
        <p:nvSpPr>
          <p:cNvPr id="5" name="Slide Number Placeholder 4"/>
          <p:cNvSpPr>
            <a:spLocks noGrp="1"/>
          </p:cNvSpPr>
          <p:nvPr>
            <p:ph type="sldNum" sz="quarter" idx="11"/>
          </p:nvPr>
        </p:nvSpPr>
        <p:spPr/>
        <p:txBody>
          <a:bodyPr/>
          <a:lstStyle/>
          <a:p>
            <a:pPr>
              <a:defRPr/>
            </a:pPr>
            <a:fld id="{E5FED5C5-D7C9-48A9-AE15-0C3994847332}" type="slidenum">
              <a:rPr lang="en-US" altLang="en-US" smtClean="0">
                <a:solidFill>
                  <a:srgbClr val="000000"/>
                </a:solidFill>
              </a:rPr>
              <a:pPr>
                <a:defRPr/>
              </a:pPr>
              <a:t>22</a:t>
            </a:fld>
            <a:endParaRPr lang="en-US" altLang="en-US">
              <a:solidFill>
                <a:srgbClr val="000000"/>
              </a:solidFill>
            </a:endParaRPr>
          </a:p>
        </p:txBody>
      </p:sp>
    </p:spTree>
    <p:extLst>
      <p:ext uri="{BB962C8B-B14F-4D97-AF65-F5344CB8AC3E}">
        <p14:creationId xmlns:p14="http://schemas.microsoft.com/office/powerpoint/2010/main" val="4199123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endParaRPr lang="en-US" altLang="en-US" smtClean="0"/>
          </a:p>
        </p:txBody>
      </p:sp>
      <p:sp>
        <p:nvSpPr>
          <p:cNvPr id="3" name="Content Placeholder 2"/>
          <p:cNvSpPr>
            <a:spLocks noGrp="1"/>
          </p:cNvSpPr>
          <p:nvPr>
            <p:ph idx="1"/>
          </p:nvPr>
        </p:nvSpPr>
        <p:spPr>
          <a:xfrm>
            <a:off x="1828800" y="1905000"/>
            <a:ext cx="6934200" cy="4619625"/>
          </a:xfrm>
        </p:spPr>
        <p:txBody>
          <a:bodyPr/>
          <a:lstStyle/>
          <a:p>
            <a:pPr>
              <a:buFont typeface="Wingdings" pitchFamily="-128" charset="2"/>
              <a:buChar char="n"/>
              <a:defRPr/>
            </a:pPr>
            <a:r>
              <a:rPr lang="en-US" b="1" dirty="0"/>
              <a:t>Robustness. </a:t>
            </a:r>
            <a:r>
              <a:rPr lang="en-US" dirty="0"/>
              <a:t>The degree to which the software handles bad input data or </a:t>
            </a:r>
            <a:r>
              <a:rPr lang="en-US" dirty="0" smtClean="0"/>
              <a:t>inappropriate </a:t>
            </a:r>
            <a:r>
              <a:rPr lang="en-US" dirty="0"/>
              <a:t>user interaction</a:t>
            </a:r>
            <a:r>
              <a:rPr lang="en-US" dirty="0" smtClean="0"/>
              <a:t>.</a:t>
            </a:r>
          </a:p>
          <a:p>
            <a:pPr marL="0" indent="0">
              <a:buFont typeface="Wingdings" pitchFamily="-128" charset="2"/>
              <a:buNone/>
              <a:defRPr/>
            </a:pPr>
            <a:r>
              <a:rPr lang="en-US" dirty="0"/>
              <a:t/>
            </a:r>
            <a:br>
              <a:rPr lang="en-US" dirty="0"/>
            </a:br>
            <a:r>
              <a:rPr lang="en-US" dirty="0"/>
              <a:t>• Will the software recognize the error if data at or just outside </a:t>
            </a:r>
            <a:r>
              <a:rPr lang="en-US" dirty="0" smtClean="0"/>
              <a:t>prescribed boundaries </a:t>
            </a:r>
            <a:r>
              <a:rPr lang="en-US" dirty="0"/>
              <a:t>is input? More importantly, will the software continue to operate</a:t>
            </a:r>
            <a:br>
              <a:rPr lang="en-US" dirty="0"/>
            </a:br>
            <a:r>
              <a:rPr lang="en-US" dirty="0"/>
              <a:t>without failure or degradation</a:t>
            </a:r>
            <a:r>
              <a:rPr lang="en-US" dirty="0" smtClean="0"/>
              <a:t>?</a:t>
            </a:r>
          </a:p>
          <a:p>
            <a:pPr marL="0" indent="0">
              <a:buFont typeface="Wingdings" pitchFamily="-128" charset="2"/>
              <a:buNone/>
              <a:defRPr/>
            </a:pPr>
            <a:r>
              <a:rPr lang="en-US" dirty="0"/>
              <a:t/>
            </a:r>
            <a:br>
              <a:rPr lang="en-US" dirty="0"/>
            </a:br>
            <a:r>
              <a:rPr lang="en-US" dirty="0"/>
              <a:t>• Will the interface recognize common cognitive or manipulative mistakes </a:t>
            </a:r>
            <a:r>
              <a:rPr lang="en-US" dirty="0" smtClean="0"/>
              <a:t>and explicitly </a:t>
            </a:r>
            <a:r>
              <a:rPr lang="en-US" dirty="0"/>
              <a:t>guide the user back on the right track?</a:t>
            </a:r>
            <a:br>
              <a:rPr lang="en-US" dirty="0"/>
            </a:br>
            <a:endParaRPr lang="en-US" dirty="0"/>
          </a:p>
        </p:txBody>
      </p:sp>
      <p:sp>
        <p:nvSpPr>
          <p:cNvPr id="4" name="Footer Placeholder 3"/>
          <p:cNvSpPr>
            <a:spLocks noGrp="1"/>
          </p:cNvSpPr>
          <p:nvPr>
            <p:ph type="ftr" sz="quarter" idx="10"/>
          </p:nvPr>
        </p:nvSpPr>
        <p:spPr/>
        <p:txBody>
          <a:bodyPr/>
          <a:lstStyle/>
          <a:p>
            <a:pPr>
              <a:defRPr/>
            </a:pPr>
            <a:endParaRPr lang="en-US" altLang="en-US" dirty="0">
              <a:solidFill>
                <a:srgbClr val="000000"/>
              </a:solidFill>
            </a:endParaRPr>
          </a:p>
        </p:txBody>
      </p:sp>
      <p:sp>
        <p:nvSpPr>
          <p:cNvPr id="5" name="Slide Number Placeholder 4"/>
          <p:cNvSpPr>
            <a:spLocks noGrp="1"/>
          </p:cNvSpPr>
          <p:nvPr>
            <p:ph type="sldNum" sz="quarter" idx="11"/>
          </p:nvPr>
        </p:nvSpPr>
        <p:spPr/>
        <p:txBody>
          <a:bodyPr/>
          <a:lstStyle/>
          <a:p>
            <a:pPr>
              <a:defRPr/>
            </a:pPr>
            <a:fld id="{BE88D3EE-A4EC-4F3B-AD2F-933BDA7BB481}" type="slidenum">
              <a:rPr lang="en-US" altLang="en-US" smtClean="0">
                <a:solidFill>
                  <a:srgbClr val="000000"/>
                </a:solidFill>
              </a:rPr>
              <a:pPr>
                <a:defRPr/>
              </a:pPr>
              <a:t>23</a:t>
            </a:fld>
            <a:endParaRPr lang="en-US" altLang="en-US">
              <a:solidFill>
                <a:srgbClr val="000000"/>
              </a:solidFill>
            </a:endParaRPr>
          </a:p>
        </p:txBody>
      </p:sp>
    </p:spTree>
    <p:extLst>
      <p:ext uri="{BB962C8B-B14F-4D97-AF65-F5344CB8AC3E}">
        <p14:creationId xmlns:p14="http://schemas.microsoft.com/office/powerpoint/2010/main" val="2856095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endParaRPr lang="en-US" altLang="en-US" smtClean="0"/>
          </a:p>
        </p:txBody>
      </p:sp>
      <p:sp>
        <p:nvSpPr>
          <p:cNvPr id="3" name="Content Placeholder 2"/>
          <p:cNvSpPr>
            <a:spLocks noGrp="1"/>
          </p:cNvSpPr>
          <p:nvPr>
            <p:ph idx="1"/>
          </p:nvPr>
        </p:nvSpPr>
        <p:spPr>
          <a:xfrm>
            <a:off x="1828800" y="1905000"/>
            <a:ext cx="6934200" cy="4619625"/>
          </a:xfrm>
        </p:spPr>
        <p:txBody>
          <a:bodyPr/>
          <a:lstStyle/>
          <a:p>
            <a:pPr marL="0" indent="0">
              <a:buFont typeface="Wingdings" pitchFamily="-128" charset="2"/>
              <a:buNone/>
              <a:defRPr/>
            </a:pPr>
            <a:r>
              <a:rPr lang="en-US" dirty="0" smtClean="0"/>
              <a:t>• Does the interface provide useful diagnosis and guidance when an error condition (associated with software functionality) is uncovered?</a:t>
            </a:r>
          </a:p>
          <a:p>
            <a:pPr marL="0" indent="0">
              <a:buFont typeface="Wingdings" pitchFamily="-128" charset="2"/>
              <a:buNone/>
              <a:defRPr/>
            </a:pPr>
            <a:endParaRPr lang="en-US" dirty="0" smtClean="0"/>
          </a:p>
          <a:p>
            <a:pPr>
              <a:buFont typeface="Wingdings" pitchFamily="-128" charset="2"/>
              <a:buChar char="n"/>
              <a:defRPr/>
            </a:pPr>
            <a:r>
              <a:rPr lang="en-US" b="1" dirty="0"/>
              <a:t>Richness. </a:t>
            </a:r>
            <a:r>
              <a:rPr lang="en-US" dirty="0"/>
              <a:t>The degree to which the interface provides a rich feature set</a:t>
            </a:r>
            <a:r>
              <a:rPr lang="en-US" dirty="0" smtClean="0"/>
              <a:t>.</a:t>
            </a:r>
          </a:p>
          <a:p>
            <a:pPr marL="0" indent="0">
              <a:buFont typeface="Wingdings" pitchFamily="-128" charset="2"/>
              <a:buNone/>
              <a:defRPr/>
            </a:pPr>
            <a:r>
              <a:rPr lang="en-US" dirty="0" smtClean="0"/>
              <a:t>• </a:t>
            </a:r>
            <a:r>
              <a:rPr lang="en-US" dirty="0"/>
              <a:t>Can the interface be customized to the specific needs of a user?</a:t>
            </a:r>
            <a:br>
              <a:rPr lang="en-US" dirty="0"/>
            </a:br>
            <a:r>
              <a:rPr lang="en-US" dirty="0"/>
              <a:t>• Does the interface provide a macro capability that enables a user to identify </a:t>
            </a:r>
            <a:r>
              <a:rPr lang="en-US" dirty="0" smtClean="0"/>
              <a:t>a sequence </a:t>
            </a:r>
            <a:r>
              <a:rPr lang="en-US" dirty="0"/>
              <a:t>of common operations with a single action or command?</a:t>
            </a:r>
            <a:br>
              <a:rPr lang="en-US" dirty="0"/>
            </a:br>
            <a:r>
              <a:rPr lang="en-US" dirty="0" smtClean="0"/>
              <a:t/>
            </a:r>
            <a:br>
              <a:rPr lang="en-US" dirty="0" smtClean="0"/>
            </a:br>
            <a:endParaRPr lang="en-US" dirty="0" smtClean="0"/>
          </a:p>
          <a:p>
            <a:pPr>
              <a:buFont typeface="Wingdings" pitchFamily="-128" charset="2"/>
              <a:buChar char="n"/>
              <a:defRPr/>
            </a:pPr>
            <a:endParaRPr lang="en-US" dirty="0"/>
          </a:p>
        </p:txBody>
      </p:sp>
      <p:sp>
        <p:nvSpPr>
          <p:cNvPr id="4" name="Footer Placeholder 3"/>
          <p:cNvSpPr>
            <a:spLocks noGrp="1"/>
          </p:cNvSpPr>
          <p:nvPr>
            <p:ph type="ftr" sz="quarter" idx="10"/>
          </p:nvPr>
        </p:nvSpPr>
        <p:spPr/>
        <p:txBody>
          <a:bodyPr/>
          <a:lstStyle/>
          <a:p>
            <a:pPr>
              <a:defRPr/>
            </a:pPr>
            <a:endParaRPr lang="en-US" altLang="en-US" dirty="0">
              <a:solidFill>
                <a:srgbClr val="000000"/>
              </a:solidFill>
            </a:endParaRPr>
          </a:p>
        </p:txBody>
      </p:sp>
      <p:sp>
        <p:nvSpPr>
          <p:cNvPr id="5" name="Slide Number Placeholder 4"/>
          <p:cNvSpPr>
            <a:spLocks noGrp="1"/>
          </p:cNvSpPr>
          <p:nvPr>
            <p:ph type="sldNum" sz="quarter" idx="11"/>
          </p:nvPr>
        </p:nvSpPr>
        <p:spPr/>
        <p:txBody>
          <a:bodyPr/>
          <a:lstStyle/>
          <a:p>
            <a:pPr>
              <a:defRPr/>
            </a:pPr>
            <a:fld id="{BF3DC75F-7ECE-4396-8531-14825905C94B}" type="slidenum">
              <a:rPr lang="en-US" altLang="en-US" smtClean="0">
                <a:solidFill>
                  <a:srgbClr val="000000"/>
                </a:solidFill>
              </a:rPr>
              <a:pPr>
                <a:defRPr/>
              </a:pPr>
              <a:t>24</a:t>
            </a:fld>
            <a:endParaRPr lang="en-US" altLang="en-US">
              <a:solidFill>
                <a:srgbClr val="000000"/>
              </a:solidFill>
            </a:endParaRPr>
          </a:p>
        </p:txBody>
      </p:sp>
    </p:spTree>
    <p:extLst>
      <p:ext uri="{BB962C8B-B14F-4D97-AF65-F5344CB8AC3E}">
        <p14:creationId xmlns:p14="http://schemas.microsoft.com/office/powerpoint/2010/main" val="753739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a:t>
            </a:r>
          </a:p>
        </p:txBody>
      </p:sp>
      <p:sp>
        <p:nvSpPr>
          <p:cNvPr id="5" name="Slide Number Placeholder 4"/>
          <p:cNvSpPr>
            <a:spLocks noGrp="1"/>
          </p:cNvSpPr>
          <p:nvPr>
            <p:ph type="sldNum" sz="quarter" idx="11"/>
          </p:nvPr>
        </p:nvSpPr>
        <p:spPr/>
        <p:txBody>
          <a:bodyPr/>
          <a:lstStyle/>
          <a:p>
            <a:pPr>
              <a:defRPr/>
            </a:pPr>
            <a:fld id="{5EF929DE-1A40-4902-9F7E-383BE5E82B85}" type="slidenum">
              <a:rPr lang="en-US" altLang="en-US">
                <a:solidFill>
                  <a:srgbClr val="000000"/>
                </a:solidFill>
              </a:rPr>
              <a:pPr>
                <a:defRPr/>
              </a:pPr>
              <a:t>25</a:t>
            </a:fld>
            <a:endParaRPr lang="en-US" altLang="en-US">
              <a:solidFill>
                <a:srgbClr val="000000"/>
              </a:solidFill>
            </a:endParaRPr>
          </a:p>
        </p:txBody>
      </p:sp>
      <p:sp>
        <p:nvSpPr>
          <p:cNvPr id="27652" name="Rectangle 2"/>
          <p:cNvSpPr>
            <a:spLocks noGrp="1" noChangeArrowheads="1"/>
          </p:cNvSpPr>
          <p:nvPr>
            <p:ph type="title"/>
          </p:nvPr>
        </p:nvSpPr>
        <p:spPr>
          <a:xfrm>
            <a:off x="1219200" y="990600"/>
            <a:ext cx="7467600" cy="633413"/>
          </a:xfrm>
        </p:spPr>
        <p:txBody>
          <a:bodyPr/>
          <a:lstStyle/>
          <a:p>
            <a:pPr eaLnBrk="1" hangingPunct="1"/>
            <a:r>
              <a:rPr lang="en-US" altLang="en-US" smtClean="0"/>
              <a:t>The Software Quality Dilemma</a:t>
            </a:r>
          </a:p>
        </p:txBody>
      </p:sp>
      <p:sp>
        <p:nvSpPr>
          <p:cNvPr id="27653" name="Rectangle 3"/>
          <p:cNvSpPr>
            <a:spLocks noGrp="1" noChangeArrowheads="1"/>
          </p:cNvSpPr>
          <p:nvPr>
            <p:ph type="body" idx="1"/>
          </p:nvPr>
        </p:nvSpPr>
        <p:spPr/>
        <p:txBody>
          <a:bodyPr/>
          <a:lstStyle/>
          <a:p>
            <a:pPr eaLnBrk="1" hangingPunct="1">
              <a:lnSpc>
                <a:spcPct val="90000"/>
              </a:lnSpc>
              <a:spcBef>
                <a:spcPts val="300"/>
              </a:spcBef>
            </a:pPr>
            <a:r>
              <a:rPr lang="en-US" altLang="en-US" sz="2000" smtClean="0">
                <a:solidFill>
                  <a:schemeClr val="folHlink"/>
                </a:solidFill>
                <a:latin typeface="Palatino" pitchFamily="-128" charset="0"/>
              </a:rPr>
              <a:t>When you are forced with the quality dilemma (problem) , try to achieve balance – enough effort to produce acceptable quality without burying (close/end) the project.</a:t>
            </a:r>
            <a:r>
              <a:rPr lang="en-US" altLang="en-US" sz="2000" smtClean="0"/>
              <a:t/>
            </a:r>
            <a:br>
              <a:rPr lang="en-US" altLang="en-US" sz="2000" smtClean="0"/>
            </a:br>
            <a:endParaRPr lang="en-US" altLang="en-US" sz="2000" smtClean="0">
              <a:solidFill>
                <a:schemeClr val="folHlink"/>
              </a:solidFill>
              <a:latin typeface="Palatino" pitchFamily="-128" charset="0"/>
            </a:endParaRPr>
          </a:p>
        </p:txBody>
      </p:sp>
    </p:spTree>
    <p:extLst>
      <p:ext uri="{BB962C8B-B14F-4D97-AF65-F5344CB8AC3E}">
        <p14:creationId xmlns:p14="http://schemas.microsoft.com/office/powerpoint/2010/main" val="1315971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a:t>
            </a:r>
          </a:p>
        </p:txBody>
      </p:sp>
      <p:sp>
        <p:nvSpPr>
          <p:cNvPr id="5" name="Slide Number Placeholder 4"/>
          <p:cNvSpPr>
            <a:spLocks noGrp="1"/>
          </p:cNvSpPr>
          <p:nvPr>
            <p:ph type="sldNum" sz="quarter" idx="11"/>
          </p:nvPr>
        </p:nvSpPr>
        <p:spPr/>
        <p:txBody>
          <a:bodyPr/>
          <a:lstStyle/>
          <a:p>
            <a:pPr>
              <a:defRPr/>
            </a:pPr>
            <a:fld id="{50BCD452-2477-4BD2-986D-DAAD0F42673F}" type="slidenum">
              <a:rPr lang="en-US" altLang="en-US">
                <a:solidFill>
                  <a:srgbClr val="000000"/>
                </a:solidFill>
              </a:rPr>
              <a:pPr>
                <a:defRPr/>
              </a:pPr>
              <a:t>26</a:t>
            </a:fld>
            <a:endParaRPr lang="en-US" altLang="en-US">
              <a:solidFill>
                <a:srgbClr val="000000"/>
              </a:solidFill>
            </a:endParaRPr>
          </a:p>
        </p:txBody>
      </p:sp>
      <p:sp>
        <p:nvSpPr>
          <p:cNvPr id="28676" name="Rectangle 2"/>
          <p:cNvSpPr>
            <a:spLocks noGrp="1" noChangeArrowheads="1"/>
          </p:cNvSpPr>
          <p:nvPr>
            <p:ph type="title"/>
          </p:nvPr>
        </p:nvSpPr>
        <p:spPr/>
        <p:txBody>
          <a:bodyPr/>
          <a:lstStyle/>
          <a:p>
            <a:pPr eaLnBrk="1" hangingPunct="1"/>
            <a:r>
              <a:rPr lang="en-US" altLang="en-US" smtClean="0"/>
              <a:t>“Good Enough” Software</a:t>
            </a:r>
          </a:p>
        </p:txBody>
      </p:sp>
      <p:sp>
        <p:nvSpPr>
          <p:cNvPr id="28677" name="Rectangle 3"/>
          <p:cNvSpPr>
            <a:spLocks noGrp="1" noChangeArrowheads="1"/>
          </p:cNvSpPr>
          <p:nvPr>
            <p:ph type="body" idx="1"/>
          </p:nvPr>
        </p:nvSpPr>
        <p:spPr/>
        <p:txBody>
          <a:bodyPr/>
          <a:lstStyle/>
          <a:p>
            <a:pPr eaLnBrk="1" hangingPunct="1">
              <a:lnSpc>
                <a:spcPct val="90000"/>
              </a:lnSpc>
              <a:spcBef>
                <a:spcPts val="300"/>
              </a:spcBef>
            </a:pPr>
            <a:r>
              <a:rPr lang="en-US" altLang="en-US" sz="1800" smtClean="0">
                <a:solidFill>
                  <a:schemeClr val="folHlink"/>
                </a:solidFill>
                <a:latin typeface="Palatino" pitchFamily="-128" charset="0"/>
              </a:rPr>
              <a:t>Good enough software delivers high quality functions and features that end-users desire, but at the same time it delivers other more specialized functions and features that contain known bugs. </a:t>
            </a:r>
            <a:endParaRPr lang="en-US" altLang="en-US" sz="1800" smtClean="0">
              <a:latin typeface="Palatino" pitchFamily="-128" charset="0"/>
            </a:endParaRPr>
          </a:p>
          <a:p>
            <a:pPr eaLnBrk="1" hangingPunct="1">
              <a:lnSpc>
                <a:spcPct val="90000"/>
              </a:lnSpc>
              <a:spcBef>
                <a:spcPts val="300"/>
              </a:spcBef>
            </a:pPr>
            <a:r>
              <a:rPr lang="en-US" altLang="en-US" sz="1800" smtClean="0">
                <a:latin typeface="Palatino" pitchFamily="-128" charset="0"/>
              </a:rPr>
              <a:t>Arguments </a:t>
            </a:r>
            <a:r>
              <a:rPr lang="en-US" altLang="en-US" sz="1800" i="1" smtClean="0">
                <a:latin typeface="Palatino" pitchFamily="-128" charset="0"/>
              </a:rPr>
              <a:t>against</a:t>
            </a:r>
            <a:r>
              <a:rPr lang="en-US" altLang="en-US" sz="1800" smtClean="0">
                <a:latin typeface="Palatino" pitchFamily="-128" charset="0"/>
              </a:rPr>
              <a:t> “good enough.” </a:t>
            </a:r>
          </a:p>
          <a:p>
            <a:pPr lvl="1" eaLnBrk="1" hangingPunct="1">
              <a:lnSpc>
                <a:spcPct val="90000"/>
              </a:lnSpc>
              <a:spcBef>
                <a:spcPts val="300"/>
              </a:spcBef>
            </a:pPr>
            <a:r>
              <a:rPr lang="en-US" altLang="en-US" sz="1800" smtClean="0">
                <a:latin typeface="Palatino" pitchFamily="-128" charset="0"/>
              </a:rPr>
              <a:t>It is true that “good enough” may work in some application domains and for a few major software companies. After all, if a company has a large marketing budget and can convince enough people to buy version 1.0, it has succeeded in locking them in. </a:t>
            </a:r>
          </a:p>
          <a:p>
            <a:pPr lvl="1" eaLnBrk="1" hangingPunct="1">
              <a:lnSpc>
                <a:spcPct val="90000"/>
              </a:lnSpc>
              <a:spcBef>
                <a:spcPts val="300"/>
              </a:spcBef>
            </a:pPr>
            <a:r>
              <a:rPr lang="en-US" altLang="en-US" sz="1800" smtClean="0">
                <a:latin typeface="Palatino" pitchFamily="-128" charset="0"/>
              </a:rPr>
              <a:t>If you work for a small company be wary of this philosophy. If you deliver a “good enough” (buggy) product, you risk permanent damage to your company’s reputation. </a:t>
            </a:r>
          </a:p>
          <a:p>
            <a:pPr lvl="1" eaLnBrk="1" hangingPunct="1">
              <a:lnSpc>
                <a:spcPct val="90000"/>
              </a:lnSpc>
              <a:spcBef>
                <a:spcPts val="300"/>
              </a:spcBef>
            </a:pPr>
            <a:r>
              <a:rPr lang="en-US" altLang="en-US" sz="1800" smtClean="0">
                <a:latin typeface="Palatino" pitchFamily="-128" charset="0"/>
              </a:rPr>
              <a:t>You may never get a chance to deliver version 2.0 because bad buzz may cause your sales to plummet and your company to fold. </a:t>
            </a:r>
          </a:p>
        </p:txBody>
      </p:sp>
    </p:spTree>
    <p:extLst>
      <p:ext uri="{BB962C8B-B14F-4D97-AF65-F5344CB8AC3E}">
        <p14:creationId xmlns:p14="http://schemas.microsoft.com/office/powerpoint/2010/main" val="31893885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endParaRPr lang="en-US" altLang="en-US" dirty="0">
              <a:solidFill>
                <a:srgbClr val="000000"/>
              </a:solidFill>
            </a:endParaRPr>
          </a:p>
        </p:txBody>
      </p:sp>
      <p:sp>
        <p:nvSpPr>
          <p:cNvPr id="5" name="Slide Number Placeholder 4"/>
          <p:cNvSpPr>
            <a:spLocks noGrp="1"/>
          </p:cNvSpPr>
          <p:nvPr>
            <p:ph type="sldNum" sz="quarter" idx="11"/>
          </p:nvPr>
        </p:nvSpPr>
        <p:spPr/>
        <p:txBody>
          <a:bodyPr/>
          <a:lstStyle/>
          <a:p>
            <a:pPr>
              <a:defRPr/>
            </a:pPr>
            <a:fld id="{79EC28D1-E69F-4958-B046-07A21A0EBD6F}" type="slidenum">
              <a:rPr lang="en-US" altLang="en-US">
                <a:solidFill>
                  <a:srgbClr val="000000"/>
                </a:solidFill>
              </a:rPr>
              <a:pPr>
                <a:defRPr/>
              </a:pPr>
              <a:t>27</a:t>
            </a:fld>
            <a:endParaRPr lang="en-US" altLang="en-US">
              <a:solidFill>
                <a:srgbClr val="000000"/>
              </a:solidFill>
            </a:endParaRPr>
          </a:p>
        </p:txBody>
      </p:sp>
      <p:sp>
        <p:nvSpPr>
          <p:cNvPr id="29700" name="Rectangle 2"/>
          <p:cNvSpPr>
            <a:spLocks noGrp="1" noChangeArrowheads="1"/>
          </p:cNvSpPr>
          <p:nvPr>
            <p:ph type="title"/>
          </p:nvPr>
        </p:nvSpPr>
        <p:spPr>
          <a:xfrm>
            <a:off x="1295400" y="990600"/>
            <a:ext cx="8229600" cy="685800"/>
          </a:xfrm>
        </p:spPr>
        <p:txBody>
          <a:bodyPr/>
          <a:lstStyle/>
          <a:p>
            <a:pPr eaLnBrk="1" hangingPunct="1"/>
            <a:r>
              <a:rPr lang="en-US" altLang="en-US" smtClean="0"/>
              <a:t>Cost of Quality</a:t>
            </a:r>
          </a:p>
        </p:txBody>
      </p:sp>
      <p:sp>
        <p:nvSpPr>
          <p:cNvPr id="22533" name="Rectangle 3"/>
          <p:cNvSpPr>
            <a:spLocks noGrp="1" noChangeArrowheads="1"/>
          </p:cNvSpPr>
          <p:nvPr>
            <p:ph type="body" idx="1"/>
          </p:nvPr>
        </p:nvSpPr>
        <p:spPr>
          <a:xfrm>
            <a:off x="1116013" y="1905000"/>
            <a:ext cx="7127875" cy="4497388"/>
          </a:xfrm>
        </p:spPr>
        <p:txBody>
          <a:bodyPr/>
          <a:lstStyle/>
          <a:p>
            <a:pPr eaLnBrk="1" hangingPunct="1">
              <a:lnSpc>
                <a:spcPct val="90000"/>
              </a:lnSpc>
              <a:spcBef>
                <a:spcPts val="300"/>
              </a:spcBef>
              <a:buFont typeface="Wingdings" pitchFamily="-128" charset="2"/>
              <a:buChar char="n"/>
              <a:defRPr/>
            </a:pPr>
            <a:r>
              <a:rPr lang="en-US" sz="1800" dirty="0"/>
              <a:t>W</a:t>
            </a:r>
            <a:r>
              <a:rPr lang="en-US" sz="1800" dirty="0" smtClean="0"/>
              <a:t>e </a:t>
            </a:r>
            <a:r>
              <a:rPr lang="en-US" sz="1800" dirty="0"/>
              <a:t>know that quality is important, but it </a:t>
            </a:r>
            <a:r>
              <a:rPr lang="en-US" sz="1800" dirty="0" smtClean="0"/>
              <a:t>costs us </a:t>
            </a:r>
            <a:r>
              <a:rPr lang="en-US" sz="1800" dirty="0"/>
              <a:t>time and money—too much time and money to get the level of software quality </a:t>
            </a:r>
            <a:r>
              <a:rPr lang="en-US" sz="1800" dirty="0" smtClean="0"/>
              <a:t>we really </a:t>
            </a:r>
            <a:r>
              <a:rPr lang="en-US" sz="1800" dirty="0"/>
              <a:t>want. </a:t>
            </a:r>
            <a:endParaRPr lang="en-US" sz="1800" dirty="0" smtClean="0"/>
          </a:p>
          <a:p>
            <a:pPr marL="0" indent="0" eaLnBrk="1" hangingPunct="1">
              <a:lnSpc>
                <a:spcPct val="90000"/>
              </a:lnSpc>
              <a:spcBef>
                <a:spcPts val="300"/>
              </a:spcBef>
              <a:buFont typeface="Wingdings" pitchFamily="-128" charset="2"/>
              <a:buNone/>
              <a:defRPr/>
            </a:pPr>
            <a:endParaRPr lang="en-US" sz="1800" dirty="0" smtClean="0"/>
          </a:p>
          <a:p>
            <a:pPr eaLnBrk="1" hangingPunct="1">
              <a:lnSpc>
                <a:spcPct val="90000"/>
              </a:lnSpc>
              <a:spcBef>
                <a:spcPts val="300"/>
              </a:spcBef>
              <a:buFont typeface="Wingdings" pitchFamily="-128" charset="2"/>
              <a:buChar char="n"/>
              <a:defRPr/>
            </a:pPr>
            <a:r>
              <a:rPr lang="en-US" sz="1800" dirty="0"/>
              <a:t>The </a:t>
            </a:r>
            <a:r>
              <a:rPr lang="en-US" sz="1800" i="1" dirty="0"/>
              <a:t>cost of quality </a:t>
            </a:r>
            <a:r>
              <a:rPr lang="en-US" sz="1800" dirty="0"/>
              <a:t>includes all costs incurred in the pursuit of quality or in performing quality-related activities and the downstream costs of lack of quality</a:t>
            </a:r>
            <a:r>
              <a:rPr lang="en-US" sz="1800" dirty="0" smtClean="0"/>
              <a:t>.</a:t>
            </a:r>
          </a:p>
          <a:p>
            <a:pPr marL="0" indent="0" eaLnBrk="1" hangingPunct="1">
              <a:lnSpc>
                <a:spcPct val="90000"/>
              </a:lnSpc>
              <a:spcBef>
                <a:spcPts val="300"/>
              </a:spcBef>
              <a:buFont typeface="Wingdings" pitchFamily="-128" charset="2"/>
              <a:buNone/>
              <a:defRPr/>
            </a:pPr>
            <a:endParaRPr lang="en-US" sz="1800" dirty="0" smtClean="0"/>
          </a:p>
          <a:p>
            <a:pPr eaLnBrk="1" hangingPunct="1">
              <a:lnSpc>
                <a:spcPct val="90000"/>
              </a:lnSpc>
              <a:spcBef>
                <a:spcPts val="300"/>
              </a:spcBef>
              <a:buFont typeface="Wingdings" pitchFamily="-128" charset="2"/>
              <a:buChar char="n"/>
              <a:defRPr/>
            </a:pPr>
            <a:r>
              <a:rPr lang="en-US" sz="1800" dirty="0"/>
              <a:t>The cost of quality can be divided into</a:t>
            </a:r>
            <a:br>
              <a:rPr lang="en-US" sz="1800" dirty="0"/>
            </a:br>
            <a:r>
              <a:rPr lang="en-US" sz="1800" dirty="0"/>
              <a:t>costs associated with prevention, appraisal, and failure</a:t>
            </a:r>
            <a:r>
              <a:rPr lang="en-US" sz="1800" dirty="0" smtClean="0"/>
              <a:t>.</a:t>
            </a:r>
          </a:p>
          <a:p>
            <a:pPr marL="0" indent="0" eaLnBrk="1" hangingPunct="1">
              <a:lnSpc>
                <a:spcPct val="90000"/>
              </a:lnSpc>
              <a:spcBef>
                <a:spcPts val="300"/>
              </a:spcBef>
              <a:buFont typeface="Wingdings" pitchFamily="-128" charset="2"/>
              <a:buNone/>
              <a:defRPr/>
            </a:pPr>
            <a:endParaRPr lang="en-US" sz="1800" dirty="0" smtClean="0"/>
          </a:p>
          <a:p>
            <a:pPr eaLnBrk="1" hangingPunct="1">
              <a:lnSpc>
                <a:spcPct val="90000"/>
              </a:lnSpc>
              <a:spcBef>
                <a:spcPts val="300"/>
              </a:spcBef>
              <a:buFont typeface="Wingdings" pitchFamily="-128" charset="2"/>
              <a:buChar char="n"/>
              <a:defRPr/>
            </a:pPr>
            <a:r>
              <a:rPr lang="en-US" altLang="en-US" sz="1800" i="1" dirty="0" smtClean="0">
                <a:solidFill>
                  <a:schemeClr val="folHlink"/>
                </a:solidFill>
              </a:rPr>
              <a:t>Prevention costs</a:t>
            </a:r>
            <a:r>
              <a:rPr lang="en-US" altLang="en-US" sz="1800" dirty="0" smtClean="0"/>
              <a:t> include</a:t>
            </a:r>
          </a:p>
          <a:p>
            <a:pPr lvl="1" eaLnBrk="1" hangingPunct="1">
              <a:lnSpc>
                <a:spcPct val="90000"/>
              </a:lnSpc>
              <a:spcBef>
                <a:spcPts val="600"/>
              </a:spcBef>
              <a:buFont typeface="Wingdings" pitchFamily="-128" charset="2"/>
              <a:buChar char="n"/>
              <a:defRPr/>
            </a:pPr>
            <a:r>
              <a:rPr lang="en-US" altLang="en-US" sz="1600" dirty="0" smtClean="0"/>
              <a:t>quality planning</a:t>
            </a:r>
          </a:p>
          <a:p>
            <a:pPr lvl="1" eaLnBrk="1" hangingPunct="1">
              <a:lnSpc>
                <a:spcPct val="90000"/>
              </a:lnSpc>
              <a:buFont typeface="Wingdings" pitchFamily="-128" charset="2"/>
              <a:buChar char="n"/>
              <a:defRPr/>
            </a:pPr>
            <a:r>
              <a:rPr lang="en-US" altLang="en-US" sz="1600" dirty="0" smtClean="0"/>
              <a:t>formal technical reviews</a:t>
            </a:r>
          </a:p>
          <a:p>
            <a:pPr lvl="1" eaLnBrk="1" hangingPunct="1">
              <a:lnSpc>
                <a:spcPct val="90000"/>
              </a:lnSpc>
              <a:buFont typeface="Wingdings" pitchFamily="-128" charset="2"/>
              <a:buChar char="n"/>
              <a:defRPr/>
            </a:pPr>
            <a:r>
              <a:rPr lang="en-US" altLang="en-US" sz="1600" dirty="0" smtClean="0"/>
              <a:t>test equipment</a:t>
            </a:r>
          </a:p>
          <a:p>
            <a:pPr lvl="1" eaLnBrk="1" hangingPunct="1">
              <a:lnSpc>
                <a:spcPct val="90000"/>
              </a:lnSpc>
              <a:buFont typeface="Wingdings" pitchFamily="-128" charset="2"/>
              <a:buChar char="n"/>
              <a:defRPr/>
            </a:pPr>
            <a:r>
              <a:rPr lang="en-US" altLang="en-US" sz="1600" dirty="0" smtClean="0"/>
              <a:t>Training</a:t>
            </a:r>
          </a:p>
        </p:txBody>
      </p:sp>
    </p:spTree>
    <p:extLst>
      <p:ext uri="{BB962C8B-B14F-4D97-AF65-F5344CB8AC3E}">
        <p14:creationId xmlns:p14="http://schemas.microsoft.com/office/powerpoint/2010/main" val="20212501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endParaRPr lang="en-US" altLang="en-US" smtClean="0"/>
          </a:p>
        </p:txBody>
      </p:sp>
      <p:sp>
        <p:nvSpPr>
          <p:cNvPr id="3" name="Content Placeholder 2"/>
          <p:cNvSpPr>
            <a:spLocks noGrp="1"/>
          </p:cNvSpPr>
          <p:nvPr>
            <p:ph idx="1"/>
          </p:nvPr>
        </p:nvSpPr>
        <p:spPr/>
        <p:txBody>
          <a:bodyPr/>
          <a:lstStyle/>
          <a:p>
            <a:pPr eaLnBrk="1" hangingPunct="1">
              <a:lnSpc>
                <a:spcPct val="90000"/>
              </a:lnSpc>
              <a:spcBef>
                <a:spcPts val="300"/>
              </a:spcBef>
              <a:buFont typeface="Wingdings" pitchFamily="-128" charset="2"/>
              <a:buChar char="n"/>
              <a:defRPr/>
            </a:pPr>
            <a:r>
              <a:rPr lang="en-US" altLang="en-US" sz="1800" i="1" dirty="0" smtClean="0">
                <a:solidFill>
                  <a:schemeClr val="folHlink"/>
                </a:solidFill>
              </a:rPr>
              <a:t>Failure costs : </a:t>
            </a:r>
          </a:p>
          <a:p>
            <a:pPr marL="0" indent="0" eaLnBrk="1" hangingPunct="1">
              <a:lnSpc>
                <a:spcPct val="90000"/>
              </a:lnSpc>
              <a:spcBef>
                <a:spcPts val="300"/>
              </a:spcBef>
              <a:buFont typeface="Wingdings" pitchFamily="-128" charset="2"/>
              <a:buNone/>
              <a:defRPr/>
            </a:pPr>
            <a:r>
              <a:rPr lang="en-US" altLang="en-US" sz="1800" i="1" dirty="0" smtClean="0">
                <a:solidFill>
                  <a:schemeClr val="folHlink"/>
                </a:solidFill>
              </a:rPr>
              <a:t>1)Internal  - </a:t>
            </a:r>
            <a:r>
              <a:rPr lang="en-US" sz="1800" dirty="0"/>
              <a:t>incurred when you detect </a:t>
            </a:r>
            <a:r>
              <a:rPr lang="en-US" sz="1800" dirty="0" smtClean="0"/>
              <a:t>an error </a:t>
            </a:r>
            <a:r>
              <a:rPr lang="en-US" sz="1800" dirty="0"/>
              <a:t>in a product prior to shipment</a:t>
            </a:r>
            <a:r>
              <a:rPr lang="en-US" sz="1800" dirty="0" smtClean="0"/>
              <a:t>.</a:t>
            </a:r>
          </a:p>
          <a:p>
            <a:pPr marL="0" indent="0" eaLnBrk="1" hangingPunct="1">
              <a:lnSpc>
                <a:spcPct val="90000"/>
              </a:lnSpc>
              <a:spcBef>
                <a:spcPts val="300"/>
              </a:spcBef>
              <a:buFont typeface="Wingdings" pitchFamily="-128" charset="2"/>
              <a:buNone/>
              <a:defRPr/>
            </a:pPr>
            <a:r>
              <a:rPr lang="en-US" sz="1800" dirty="0"/>
              <a:t/>
            </a:r>
            <a:br>
              <a:rPr lang="en-US" sz="1800" dirty="0"/>
            </a:br>
            <a:r>
              <a:rPr lang="en-US" altLang="en-US" sz="1800" i="1" dirty="0" smtClean="0">
                <a:solidFill>
                  <a:schemeClr val="folHlink"/>
                </a:solidFill>
              </a:rPr>
              <a:t>2)External - </a:t>
            </a:r>
            <a:r>
              <a:rPr lang="en-US" sz="1800" dirty="0"/>
              <a:t>associated with defects found after the product has </a:t>
            </a:r>
            <a:r>
              <a:rPr lang="en-US" sz="1800" dirty="0" smtClean="0"/>
              <a:t>been shipped </a:t>
            </a:r>
            <a:r>
              <a:rPr lang="en-US" sz="1800" dirty="0"/>
              <a:t>to the customer</a:t>
            </a:r>
            <a:r>
              <a:rPr lang="en-US" sz="1800" dirty="0" smtClean="0"/>
              <a:t>.</a:t>
            </a:r>
          </a:p>
          <a:p>
            <a:pPr marL="0" indent="0" eaLnBrk="1" hangingPunct="1">
              <a:lnSpc>
                <a:spcPct val="90000"/>
              </a:lnSpc>
              <a:spcBef>
                <a:spcPts val="300"/>
              </a:spcBef>
              <a:buFont typeface="Wingdings" pitchFamily="-128" charset="2"/>
              <a:buNone/>
              <a:defRPr/>
            </a:pPr>
            <a:endParaRPr lang="en-US" altLang="en-US" sz="1800" i="1" dirty="0" smtClean="0">
              <a:solidFill>
                <a:schemeClr val="folHlink"/>
              </a:solidFill>
            </a:endParaRPr>
          </a:p>
          <a:p>
            <a:pPr eaLnBrk="1" hangingPunct="1">
              <a:lnSpc>
                <a:spcPct val="90000"/>
              </a:lnSpc>
              <a:spcBef>
                <a:spcPts val="300"/>
              </a:spcBef>
              <a:buFont typeface="Wingdings" pitchFamily="-128" charset="2"/>
              <a:buChar char="n"/>
              <a:defRPr/>
            </a:pPr>
            <a:r>
              <a:rPr lang="en-US" altLang="en-US" sz="1800" i="1" dirty="0" smtClean="0">
                <a:solidFill>
                  <a:schemeClr val="folHlink"/>
                </a:solidFill>
              </a:rPr>
              <a:t>Internal failure costs</a:t>
            </a:r>
            <a:r>
              <a:rPr lang="en-US" altLang="en-US" sz="1800" dirty="0" smtClean="0">
                <a:solidFill>
                  <a:schemeClr val="folHlink"/>
                </a:solidFill>
              </a:rPr>
              <a:t> </a:t>
            </a:r>
            <a:r>
              <a:rPr lang="en-US" altLang="en-US" sz="1800" dirty="0" smtClean="0"/>
              <a:t>include</a:t>
            </a:r>
          </a:p>
          <a:p>
            <a:pPr lvl="1" eaLnBrk="1" hangingPunct="1">
              <a:lnSpc>
                <a:spcPct val="90000"/>
              </a:lnSpc>
              <a:spcBef>
                <a:spcPts val="600"/>
              </a:spcBef>
              <a:buFont typeface="Wingdings" pitchFamily="-128" charset="2"/>
              <a:buChar char="n"/>
              <a:defRPr/>
            </a:pPr>
            <a:r>
              <a:rPr lang="en-US" altLang="en-US" sz="1600" dirty="0" smtClean="0"/>
              <a:t>rework</a:t>
            </a:r>
          </a:p>
          <a:p>
            <a:pPr lvl="1" eaLnBrk="1" hangingPunct="1">
              <a:lnSpc>
                <a:spcPct val="90000"/>
              </a:lnSpc>
              <a:buFont typeface="Wingdings" pitchFamily="-128" charset="2"/>
              <a:buChar char="n"/>
              <a:defRPr/>
            </a:pPr>
            <a:r>
              <a:rPr lang="en-US" altLang="en-US" sz="1600" dirty="0" smtClean="0"/>
              <a:t>repair</a:t>
            </a:r>
          </a:p>
          <a:p>
            <a:pPr lvl="1" eaLnBrk="1" hangingPunct="1">
              <a:lnSpc>
                <a:spcPct val="90000"/>
              </a:lnSpc>
              <a:buFont typeface="Wingdings" pitchFamily="-128" charset="2"/>
              <a:buChar char="n"/>
              <a:defRPr/>
            </a:pPr>
            <a:r>
              <a:rPr lang="en-US" altLang="en-US" sz="1600" dirty="0" smtClean="0"/>
              <a:t>failure mode analysis</a:t>
            </a:r>
          </a:p>
          <a:p>
            <a:pPr eaLnBrk="1" hangingPunct="1">
              <a:lnSpc>
                <a:spcPct val="90000"/>
              </a:lnSpc>
              <a:spcBef>
                <a:spcPts val="600"/>
              </a:spcBef>
              <a:buFont typeface="Wingdings" pitchFamily="-128" charset="2"/>
              <a:buChar char="n"/>
              <a:defRPr/>
            </a:pPr>
            <a:r>
              <a:rPr lang="en-US" altLang="en-US" sz="1800" i="1" dirty="0" smtClean="0">
                <a:solidFill>
                  <a:schemeClr val="folHlink"/>
                </a:solidFill>
              </a:rPr>
              <a:t>External failure costs</a:t>
            </a:r>
            <a:r>
              <a:rPr lang="en-US" altLang="en-US" sz="1800" dirty="0" smtClean="0"/>
              <a:t> are</a:t>
            </a:r>
          </a:p>
          <a:p>
            <a:pPr lvl="1" eaLnBrk="1" hangingPunct="1">
              <a:lnSpc>
                <a:spcPct val="90000"/>
              </a:lnSpc>
              <a:spcBef>
                <a:spcPts val="600"/>
              </a:spcBef>
              <a:buFont typeface="Wingdings" pitchFamily="-128" charset="2"/>
              <a:buChar char="n"/>
              <a:defRPr/>
            </a:pPr>
            <a:r>
              <a:rPr lang="en-US" altLang="en-US" sz="1600" dirty="0" smtClean="0"/>
              <a:t>complaint resolution</a:t>
            </a:r>
          </a:p>
          <a:p>
            <a:pPr lvl="1" eaLnBrk="1" hangingPunct="1">
              <a:lnSpc>
                <a:spcPct val="90000"/>
              </a:lnSpc>
              <a:buFont typeface="Wingdings" pitchFamily="-128" charset="2"/>
              <a:buChar char="n"/>
              <a:defRPr/>
            </a:pPr>
            <a:r>
              <a:rPr lang="en-US" altLang="en-US" sz="1600" dirty="0" smtClean="0"/>
              <a:t>product return and replacement</a:t>
            </a:r>
          </a:p>
          <a:p>
            <a:pPr lvl="1" eaLnBrk="1" hangingPunct="1">
              <a:lnSpc>
                <a:spcPct val="90000"/>
              </a:lnSpc>
              <a:buFont typeface="Wingdings" pitchFamily="-128" charset="2"/>
              <a:buChar char="n"/>
              <a:defRPr/>
            </a:pPr>
            <a:r>
              <a:rPr lang="en-US" altLang="en-US" sz="1600" dirty="0" smtClean="0"/>
              <a:t>help line support</a:t>
            </a:r>
          </a:p>
          <a:p>
            <a:pPr lvl="1" eaLnBrk="1" hangingPunct="1">
              <a:lnSpc>
                <a:spcPct val="90000"/>
              </a:lnSpc>
              <a:buFont typeface="Wingdings" pitchFamily="-128" charset="2"/>
              <a:buChar char="n"/>
              <a:defRPr/>
            </a:pPr>
            <a:r>
              <a:rPr lang="en-US" altLang="en-US" sz="1600" dirty="0" smtClean="0"/>
              <a:t>warranty work</a:t>
            </a:r>
          </a:p>
          <a:p>
            <a:pPr>
              <a:buFont typeface="Wingdings" pitchFamily="-128" charset="2"/>
              <a:buChar char="n"/>
              <a:defRPr/>
            </a:pPr>
            <a:endParaRPr lang="en-US" dirty="0"/>
          </a:p>
        </p:txBody>
      </p:sp>
      <p:sp>
        <p:nvSpPr>
          <p:cNvPr id="4" name="Footer Placeholder 3"/>
          <p:cNvSpPr>
            <a:spLocks noGrp="1"/>
          </p:cNvSpPr>
          <p:nvPr>
            <p:ph type="ftr" sz="quarter" idx="10"/>
          </p:nvPr>
        </p:nvSpPr>
        <p:spPr/>
        <p:txBody>
          <a:bodyPr/>
          <a:lstStyle/>
          <a:p>
            <a:pPr>
              <a:defRPr/>
            </a:pPr>
            <a:r>
              <a:rPr lang="en-US" altLang="en-US" smtClean="0">
                <a:solidFill>
                  <a:srgbClr val="000000"/>
                </a:solidFill>
              </a:rPr>
              <a:t>These slides are designed to accompany </a:t>
            </a:r>
            <a:r>
              <a:rPr lang="en-US" altLang="en-US" i="1" smtClean="0">
                <a:solidFill>
                  <a:srgbClr val="000000"/>
                </a:solidFill>
              </a:rPr>
              <a:t>Software Engineering: A Practitioner’s Approach, 7/e </a:t>
            </a:r>
            <a:r>
              <a:rPr lang="en-US" altLang="en-US" smtClean="0">
                <a:solidFill>
                  <a:srgbClr val="000000"/>
                </a:solidFill>
              </a:rPr>
              <a:t>(McGraw-Hill, 2009). Slides copyright 2009 by Roger Pressman.</a:t>
            </a:r>
            <a:endParaRPr lang="en-US" altLang="en-US">
              <a:solidFill>
                <a:srgbClr val="000000"/>
              </a:solidFill>
            </a:endParaRPr>
          </a:p>
        </p:txBody>
      </p:sp>
      <p:sp>
        <p:nvSpPr>
          <p:cNvPr id="5" name="Slide Number Placeholder 4"/>
          <p:cNvSpPr>
            <a:spLocks noGrp="1"/>
          </p:cNvSpPr>
          <p:nvPr>
            <p:ph type="sldNum" sz="quarter" idx="11"/>
          </p:nvPr>
        </p:nvSpPr>
        <p:spPr/>
        <p:txBody>
          <a:bodyPr/>
          <a:lstStyle/>
          <a:p>
            <a:pPr>
              <a:defRPr/>
            </a:pPr>
            <a:fld id="{78065983-CA7F-4F25-8EB0-090C1721C880}" type="slidenum">
              <a:rPr lang="en-US" altLang="en-US" smtClean="0">
                <a:solidFill>
                  <a:srgbClr val="000000"/>
                </a:solidFill>
              </a:rPr>
              <a:pPr>
                <a:defRPr/>
              </a:pPr>
              <a:t>28</a:t>
            </a:fld>
            <a:endParaRPr lang="en-US" altLang="en-US">
              <a:solidFill>
                <a:srgbClr val="000000"/>
              </a:solidFill>
            </a:endParaRPr>
          </a:p>
        </p:txBody>
      </p:sp>
    </p:spTree>
    <p:extLst>
      <p:ext uri="{BB962C8B-B14F-4D97-AF65-F5344CB8AC3E}">
        <p14:creationId xmlns:p14="http://schemas.microsoft.com/office/powerpoint/2010/main" val="22443099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endParaRPr lang="en-US" altLang="en-US" smtClean="0"/>
          </a:p>
        </p:txBody>
      </p:sp>
      <p:sp>
        <p:nvSpPr>
          <p:cNvPr id="3" name="Content Placeholder 2"/>
          <p:cNvSpPr>
            <a:spLocks noGrp="1"/>
          </p:cNvSpPr>
          <p:nvPr>
            <p:ph idx="1"/>
          </p:nvPr>
        </p:nvSpPr>
        <p:spPr/>
        <p:txBody>
          <a:bodyPr/>
          <a:lstStyle/>
          <a:p>
            <a:pPr>
              <a:buFont typeface="Wingdings" pitchFamily="-128" charset="2"/>
              <a:buChar char="n"/>
              <a:defRPr/>
            </a:pPr>
            <a:r>
              <a:rPr lang="en-US" b="1" i="1" dirty="0"/>
              <a:t>Appraisal costs </a:t>
            </a:r>
            <a:r>
              <a:rPr lang="en-US" b="1" i="1" dirty="0" smtClean="0"/>
              <a:t>- </a:t>
            </a:r>
            <a:r>
              <a:rPr lang="en-US" dirty="0" smtClean="0"/>
              <a:t>include </a:t>
            </a:r>
            <a:r>
              <a:rPr lang="en-US" dirty="0"/>
              <a:t>activities to gain insight into product condition the “</a:t>
            </a:r>
            <a:r>
              <a:rPr lang="en-US" dirty="0" smtClean="0"/>
              <a:t>first time </a:t>
            </a:r>
            <a:r>
              <a:rPr lang="en-US" dirty="0"/>
              <a:t>through” each process. </a:t>
            </a:r>
            <a:endParaRPr lang="en-US" dirty="0" smtClean="0"/>
          </a:p>
          <a:p>
            <a:pPr marL="0" indent="0">
              <a:buFont typeface="Wingdings" pitchFamily="-128" charset="2"/>
              <a:buNone/>
              <a:defRPr/>
            </a:pPr>
            <a:r>
              <a:rPr lang="en-US" dirty="0"/>
              <a:t/>
            </a:r>
            <a:br>
              <a:rPr lang="en-US" dirty="0"/>
            </a:br>
            <a:r>
              <a:rPr lang="en-US" sz="2000" dirty="0"/>
              <a:t>• Cost of conducting technical reviews </a:t>
            </a:r>
            <a:r>
              <a:rPr lang="en-US" sz="2000" dirty="0" smtClean="0"/>
              <a:t>for software engineering work products</a:t>
            </a:r>
          </a:p>
          <a:p>
            <a:pPr marL="0" indent="0">
              <a:buFont typeface="Wingdings" pitchFamily="-128" charset="2"/>
              <a:buNone/>
              <a:defRPr/>
            </a:pPr>
            <a:r>
              <a:rPr lang="en-US" sz="2000" dirty="0"/>
              <a:t/>
            </a:r>
            <a:br>
              <a:rPr lang="en-US" sz="2000" dirty="0"/>
            </a:br>
            <a:r>
              <a:rPr lang="en-US" sz="2000" dirty="0"/>
              <a:t>• Cost of data collection and metrics </a:t>
            </a:r>
            <a:r>
              <a:rPr lang="en-US" sz="2000" dirty="0" smtClean="0"/>
              <a:t>evaluation</a:t>
            </a:r>
          </a:p>
          <a:p>
            <a:pPr marL="0" indent="0">
              <a:buFont typeface="Wingdings" pitchFamily="-128" charset="2"/>
              <a:buNone/>
              <a:defRPr/>
            </a:pPr>
            <a:r>
              <a:rPr lang="en-US" sz="2000" dirty="0"/>
              <a:t/>
            </a:r>
            <a:br>
              <a:rPr lang="en-US" sz="2000" dirty="0"/>
            </a:br>
            <a:r>
              <a:rPr lang="en-US" sz="2000" dirty="0"/>
              <a:t>• Cost of testing and </a:t>
            </a:r>
            <a:r>
              <a:rPr lang="en-US" sz="2000" dirty="0" smtClean="0"/>
              <a:t>debugging.</a:t>
            </a:r>
            <a:endParaRPr lang="en-US" sz="2000" dirty="0"/>
          </a:p>
        </p:txBody>
      </p:sp>
      <p:sp>
        <p:nvSpPr>
          <p:cNvPr id="4" name="Footer Placeholder 3"/>
          <p:cNvSpPr>
            <a:spLocks noGrp="1"/>
          </p:cNvSpPr>
          <p:nvPr>
            <p:ph type="ftr" sz="quarter" idx="10"/>
          </p:nvPr>
        </p:nvSpPr>
        <p:spPr/>
        <p:txBody>
          <a:bodyPr/>
          <a:lstStyle/>
          <a:p>
            <a:pPr>
              <a:defRPr/>
            </a:pPr>
            <a:r>
              <a:rPr lang="en-US" altLang="en-US" smtClean="0">
                <a:solidFill>
                  <a:srgbClr val="000000"/>
                </a:solidFill>
              </a:rPr>
              <a:t>These slides are designed to accompany </a:t>
            </a:r>
            <a:r>
              <a:rPr lang="en-US" altLang="en-US" i="1" smtClean="0">
                <a:solidFill>
                  <a:srgbClr val="000000"/>
                </a:solidFill>
              </a:rPr>
              <a:t>Software Engineering: A Practitioner’s Approach, 7/e </a:t>
            </a:r>
            <a:r>
              <a:rPr lang="en-US" altLang="en-US" smtClean="0">
                <a:solidFill>
                  <a:srgbClr val="000000"/>
                </a:solidFill>
              </a:rPr>
              <a:t>(McGraw-Hill, 2009). Slides copyright 2009 by Roger Pressman.</a:t>
            </a:r>
            <a:endParaRPr lang="en-US" altLang="en-US">
              <a:solidFill>
                <a:srgbClr val="000000"/>
              </a:solidFill>
            </a:endParaRPr>
          </a:p>
        </p:txBody>
      </p:sp>
      <p:sp>
        <p:nvSpPr>
          <p:cNvPr id="5" name="Slide Number Placeholder 4"/>
          <p:cNvSpPr>
            <a:spLocks noGrp="1"/>
          </p:cNvSpPr>
          <p:nvPr>
            <p:ph type="sldNum" sz="quarter" idx="11"/>
          </p:nvPr>
        </p:nvSpPr>
        <p:spPr/>
        <p:txBody>
          <a:bodyPr/>
          <a:lstStyle/>
          <a:p>
            <a:pPr>
              <a:defRPr/>
            </a:pPr>
            <a:fld id="{EBCCB9FC-20BB-44FE-9E47-50CA7C59B85F}" type="slidenum">
              <a:rPr lang="en-US" altLang="en-US" smtClean="0">
                <a:solidFill>
                  <a:srgbClr val="000000"/>
                </a:solidFill>
              </a:rPr>
              <a:pPr>
                <a:defRPr/>
              </a:pPr>
              <a:t>29</a:t>
            </a:fld>
            <a:endParaRPr lang="en-US" altLang="en-US">
              <a:solidFill>
                <a:srgbClr val="000000"/>
              </a:solidFill>
            </a:endParaRPr>
          </a:p>
        </p:txBody>
      </p:sp>
    </p:spTree>
    <p:extLst>
      <p:ext uri="{BB962C8B-B14F-4D97-AF65-F5344CB8AC3E}">
        <p14:creationId xmlns:p14="http://schemas.microsoft.com/office/powerpoint/2010/main" val="159690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219200" y="188913"/>
            <a:ext cx="6705600" cy="1435100"/>
          </a:xfrm>
        </p:spPr>
        <p:txBody>
          <a:bodyPr/>
          <a:lstStyle/>
          <a:p>
            <a:r>
              <a:rPr lang="en-US" altLang="en-US" sz="2800" b="1" smtClean="0"/>
              <a:t>What are the different ways in which quality can be viewed?</a:t>
            </a:r>
            <a:br>
              <a:rPr lang="en-US" altLang="en-US" sz="2800" b="1" smtClean="0"/>
            </a:br>
            <a:endParaRPr lang="en-US" altLang="en-US" sz="2800" b="1" smtClean="0"/>
          </a:p>
        </p:txBody>
      </p:sp>
      <p:sp>
        <p:nvSpPr>
          <p:cNvPr id="3" name="Content Placeholder 2"/>
          <p:cNvSpPr>
            <a:spLocks noGrp="1"/>
          </p:cNvSpPr>
          <p:nvPr>
            <p:ph idx="1"/>
          </p:nvPr>
        </p:nvSpPr>
        <p:spPr>
          <a:xfrm>
            <a:off x="1828800" y="1905000"/>
            <a:ext cx="6934200" cy="4764088"/>
          </a:xfrm>
        </p:spPr>
        <p:txBody>
          <a:bodyPr/>
          <a:lstStyle/>
          <a:p>
            <a:pPr>
              <a:buFont typeface="Wingdings" pitchFamily="-128" charset="2"/>
              <a:buChar char="n"/>
              <a:defRPr/>
            </a:pPr>
            <a:r>
              <a:rPr lang="en-US" dirty="0" smtClean="0"/>
              <a:t>Transcendental view</a:t>
            </a:r>
          </a:p>
          <a:p>
            <a:pPr marL="0" indent="0">
              <a:buFont typeface="Wingdings" pitchFamily="-128" charset="2"/>
              <a:buNone/>
              <a:defRPr/>
            </a:pPr>
            <a:r>
              <a:rPr lang="en-US" dirty="0" smtClean="0"/>
              <a:t> Quality </a:t>
            </a:r>
            <a:r>
              <a:rPr lang="en-US" dirty="0"/>
              <a:t>is something that you immediately recognize, but cannot explicitly define</a:t>
            </a:r>
            <a:r>
              <a:rPr lang="en-US" dirty="0" smtClean="0"/>
              <a:t>.</a:t>
            </a:r>
          </a:p>
          <a:p>
            <a:pPr>
              <a:buFont typeface="Wingdings" pitchFamily="-128" charset="2"/>
              <a:buChar char="n"/>
              <a:defRPr/>
            </a:pPr>
            <a:r>
              <a:rPr lang="en-US" dirty="0" smtClean="0"/>
              <a:t>User </a:t>
            </a:r>
            <a:r>
              <a:rPr lang="en-US" dirty="0"/>
              <a:t>view </a:t>
            </a:r>
            <a:endParaRPr lang="en-US" dirty="0" smtClean="0"/>
          </a:p>
          <a:p>
            <a:pPr marL="0" indent="0">
              <a:buFont typeface="Wingdings" pitchFamily="-128" charset="2"/>
              <a:buNone/>
              <a:defRPr/>
            </a:pPr>
            <a:r>
              <a:rPr lang="en-US" dirty="0" smtClean="0"/>
              <a:t> Sees </a:t>
            </a:r>
            <a:r>
              <a:rPr lang="en-US" dirty="0"/>
              <a:t>quality in terms of an end user’s specific goals. If </a:t>
            </a:r>
            <a:r>
              <a:rPr lang="en-US" dirty="0" smtClean="0"/>
              <a:t>a product </a:t>
            </a:r>
            <a:r>
              <a:rPr lang="en-US" dirty="0"/>
              <a:t>meets those goals, it exhibits quality. </a:t>
            </a:r>
            <a:endParaRPr lang="en-US" dirty="0" smtClean="0"/>
          </a:p>
          <a:p>
            <a:pPr>
              <a:buFont typeface="Wingdings" pitchFamily="-128" charset="2"/>
              <a:buChar char="n"/>
              <a:defRPr/>
            </a:pPr>
            <a:r>
              <a:rPr lang="en-US" dirty="0" smtClean="0"/>
              <a:t>Manufacturer’s </a:t>
            </a:r>
            <a:r>
              <a:rPr lang="en-US" dirty="0"/>
              <a:t>view </a:t>
            </a:r>
            <a:endParaRPr lang="en-US" dirty="0" smtClean="0"/>
          </a:p>
          <a:p>
            <a:pPr marL="0" indent="0">
              <a:buFont typeface="Wingdings" pitchFamily="-128" charset="2"/>
              <a:buNone/>
              <a:defRPr/>
            </a:pPr>
            <a:r>
              <a:rPr lang="en-US" dirty="0" smtClean="0"/>
              <a:t> Defines </a:t>
            </a:r>
            <a:r>
              <a:rPr lang="en-US" dirty="0"/>
              <a:t>quality in terms of the </a:t>
            </a:r>
            <a:r>
              <a:rPr lang="en-US" dirty="0" smtClean="0"/>
              <a:t>original specification </a:t>
            </a:r>
            <a:r>
              <a:rPr lang="en-US" dirty="0"/>
              <a:t>of the product. If the product </a:t>
            </a:r>
            <a:r>
              <a:rPr lang="en-US" dirty="0" smtClean="0"/>
              <a:t>conforms </a:t>
            </a:r>
            <a:r>
              <a:rPr lang="en-US" dirty="0"/>
              <a:t>to </a:t>
            </a:r>
            <a:r>
              <a:rPr lang="en-US" dirty="0" smtClean="0"/>
              <a:t>the spec</a:t>
            </a:r>
            <a:r>
              <a:rPr lang="en-US" dirty="0"/>
              <a:t>, it exhibits quality.</a:t>
            </a:r>
            <a:br>
              <a:rPr lang="en-US" dirty="0"/>
            </a:br>
            <a:r>
              <a:rPr lang="en-US" dirty="0"/>
              <a:t/>
            </a:r>
            <a:br>
              <a:rPr lang="en-US" dirty="0"/>
            </a:br>
            <a:endParaRPr lang="en-US" dirty="0" smtClean="0"/>
          </a:p>
          <a:p>
            <a:pPr marL="0" indent="0">
              <a:buFont typeface="Wingdings" pitchFamily="-128" charset="2"/>
              <a:buNone/>
              <a:defRPr/>
            </a:pPr>
            <a:r>
              <a:rPr lang="en-US" dirty="0"/>
              <a:t/>
            </a:r>
            <a:br>
              <a:rPr lang="en-US" dirty="0"/>
            </a:br>
            <a:endParaRPr lang="en-US" dirty="0"/>
          </a:p>
        </p:txBody>
      </p:sp>
      <p:sp>
        <p:nvSpPr>
          <p:cNvPr id="4" name="Footer Placeholder 3"/>
          <p:cNvSpPr>
            <a:spLocks noGrp="1"/>
          </p:cNvSpPr>
          <p:nvPr>
            <p:ph type="ftr" sz="quarter" idx="10"/>
          </p:nvPr>
        </p:nvSpPr>
        <p:spPr/>
        <p:txBody>
          <a:bodyPr/>
          <a:lstStyle/>
          <a:p>
            <a:pPr>
              <a:defRPr/>
            </a:pPr>
            <a:endParaRPr lang="en-US" altLang="en-US" dirty="0">
              <a:solidFill>
                <a:srgbClr val="000000"/>
              </a:solidFill>
            </a:endParaRPr>
          </a:p>
        </p:txBody>
      </p:sp>
      <p:sp>
        <p:nvSpPr>
          <p:cNvPr id="5" name="Slide Number Placeholder 4"/>
          <p:cNvSpPr>
            <a:spLocks noGrp="1"/>
          </p:cNvSpPr>
          <p:nvPr>
            <p:ph type="sldNum" sz="quarter" idx="11"/>
          </p:nvPr>
        </p:nvSpPr>
        <p:spPr/>
        <p:txBody>
          <a:bodyPr/>
          <a:lstStyle/>
          <a:p>
            <a:pPr>
              <a:defRPr/>
            </a:pPr>
            <a:fld id="{C1787281-DD90-46CC-BE2F-A3DF14EC4ACA}" type="slidenum">
              <a:rPr lang="en-US" altLang="en-US" smtClean="0">
                <a:solidFill>
                  <a:srgbClr val="000000"/>
                </a:solidFill>
              </a:rPr>
              <a:pPr>
                <a:defRPr/>
              </a:pPr>
              <a:t>3</a:t>
            </a:fld>
            <a:endParaRPr lang="en-US" altLang="en-US">
              <a:solidFill>
                <a:srgbClr val="000000"/>
              </a:solidFill>
            </a:endParaRPr>
          </a:p>
        </p:txBody>
      </p:sp>
    </p:spTree>
    <p:extLst>
      <p:ext uri="{BB962C8B-B14F-4D97-AF65-F5344CB8AC3E}">
        <p14:creationId xmlns:p14="http://schemas.microsoft.com/office/powerpoint/2010/main" val="3014258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a:t>
            </a:r>
          </a:p>
        </p:txBody>
      </p:sp>
      <p:sp>
        <p:nvSpPr>
          <p:cNvPr id="6" name="Slide Number Placeholder 4"/>
          <p:cNvSpPr>
            <a:spLocks noGrp="1"/>
          </p:cNvSpPr>
          <p:nvPr>
            <p:ph type="sldNum" sz="quarter" idx="11"/>
          </p:nvPr>
        </p:nvSpPr>
        <p:spPr/>
        <p:txBody>
          <a:bodyPr/>
          <a:lstStyle/>
          <a:p>
            <a:pPr>
              <a:defRPr/>
            </a:pPr>
            <a:fld id="{9A3EC507-DB72-4EAD-B1DB-9967E8DB76A4}" type="slidenum">
              <a:rPr lang="en-US" altLang="en-US">
                <a:solidFill>
                  <a:srgbClr val="000000"/>
                </a:solidFill>
              </a:rPr>
              <a:pPr>
                <a:defRPr/>
              </a:pPr>
              <a:t>30</a:t>
            </a:fld>
            <a:endParaRPr lang="en-US" altLang="en-US">
              <a:solidFill>
                <a:srgbClr val="000000"/>
              </a:solidFill>
            </a:endParaRPr>
          </a:p>
        </p:txBody>
      </p:sp>
      <p:sp>
        <p:nvSpPr>
          <p:cNvPr id="32772" name="Rectangle 2"/>
          <p:cNvSpPr>
            <a:spLocks noGrp="1" noChangeArrowheads="1"/>
          </p:cNvSpPr>
          <p:nvPr>
            <p:ph type="title"/>
          </p:nvPr>
        </p:nvSpPr>
        <p:spPr/>
        <p:txBody>
          <a:bodyPr/>
          <a:lstStyle/>
          <a:p>
            <a:pPr eaLnBrk="1" hangingPunct="1"/>
            <a:r>
              <a:rPr lang="en-US" altLang="en-US" smtClean="0"/>
              <a:t>Cost</a:t>
            </a:r>
          </a:p>
        </p:txBody>
      </p:sp>
      <p:sp>
        <p:nvSpPr>
          <p:cNvPr id="32773" name="Rectangle 3"/>
          <p:cNvSpPr>
            <a:spLocks noGrp="1" noChangeArrowheads="1"/>
          </p:cNvSpPr>
          <p:nvPr>
            <p:ph type="body" idx="1"/>
          </p:nvPr>
        </p:nvSpPr>
        <p:spPr>
          <a:xfrm>
            <a:off x="1828800" y="1905000"/>
            <a:ext cx="6934200" cy="990600"/>
          </a:xfrm>
        </p:spPr>
        <p:txBody>
          <a:bodyPr/>
          <a:lstStyle/>
          <a:p>
            <a:pPr eaLnBrk="1" hangingPunct="1">
              <a:lnSpc>
                <a:spcPct val="90000"/>
              </a:lnSpc>
            </a:pPr>
            <a:r>
              <a:rPr lang="en-US" altLang="en-US" sz="2000" smtClean="0">
                <a:latin typeface="Palatino" pitchFamily="-128" charset="0"/>
              </a:rPr>
              <a:t>The relative costs to find and repair an error or defect increase dramatically as we go from prevention to detection to internal failure to external failure costs.</a:t>
            </a:r>
            <a:endParaRPr lang="en-US" altLang="en-US" smtClean="0">
              <a:latin typeface="Palatino" pitchFamily="-128" charset="0"/>
            </a:endParaRPr>
          </a:p>
        </p:txBody>
      </p:sp>
      <p:pic>
        <p:nvPicPr>
          <p:cNvPr id="32774" name="Picture 4" descr="Fig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819400"/>
            <a:ext cx="4343400" cy="353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3755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a:t>
            </a:r>
          </a:p>
        </p:txBody>
      </p:sp>
      <p:sp>
        <p:nvSpPr>
          <p:cNvPr id="5" name="Slide Number Placeholder 4"/>
          <p:cNvSpPr>
            <a:spLocks noGrp="1"/>
          </p:cNvSpPr>
          <p:nvPr>
            <p:ph type="sldNum" sz="quarter" idx="11"/>
          </p:nvPr>
        </p:nvSpPr>
        <p:spPr/>
        <p:txBody>
          <a:bodyPr/>
          <a:lstStyle/>
          <a:p>
            <a:pPr>
              <a:defRPr/>
            </a:pPr>
            <a:fld id="{D04B9B77-99D6-4465-BC4E-026DF114CA1B}" type="slidenum">
              <a:rPr lang="en-US" altLang="en-US">
                <a:solidFill>
                  <a:srgbClr val="000000"/>
                </a:solidFill>
              </a:rPr>
              <a:pPr>
                <a:defRPr/>
              </a:pPr>
              <a:t>31</a:t>
            </a:fld>
            <a:endParaRPr lang="en-US" altLang="en-US">
              <a:solidFill>
                <a:srgbClr val="000000"/>
              </a:solidFill>
            </a:endParaRPr>
          </a:p>
        </p:txBody>
      </p:sp>
      <p:sp>
        <p:nvSpPr>
          <p:cNvPr id="33796" name="Rectangle 2"/>
          <p:cNvSpPr>
            <a:spLocks noGrp="1" noChangeArrowheads="1"/>
          </p:cNvSpPr>
          <p:nvPr>
            <p:ph type="title"/>
          </p:nvPr>
        </p:nvSpPr>
        <p:spPr/>
        <p:txBody>
          <a:bodyPr/>
          <a:lstStyle/>
          <a:p>
            <a:pPr eaLnBrk="1" hangingPunct="1"/>
            <a:r>
              <a:rPr lang="en-US" altLang="en-US" smtClean="0"/>
              <a:t>Quality and Risk</a:t>
            </a:r>
          </a:p>
        </p:txBody>
      </p:sp>
      <p:sp>
        <p:nvSpPr>
          <p:cNvPr id="33797" name="Rectangle 3"/>
          <p:cNvSpPr>
            <a:spLocks noGrp="1" noChangeArrowheads="1"/>
          </p:cNvSpPr>
          <p:nvPr>
            <p:ph type="body" idx="1"/>
          </p:nvPr>
        </p:nvSpPr>
        <p:spPr/>
        <p:txBody>
          <a:bodyPr/>
          <a:lstStyle/>
          <a:p>
            <a:pPr eaLnBrk="1" hangingPunct="1"/>
            <a:r>
              <a:rPr lang="en-US" altLang="en-US" sz="2000" i="1" smtClean="0">
                <a:latin typeface="Palatino" pitchFamily="-128" charset="0"/>
              </a:rPr>
              <a:t>Low-quality software increases risks for both the developer and the end user.</a:t>
            </a:r>
            <a:r>
              <a:rPr lang="en-US" altLang="en-US" sz="1800" i="1" smtClean="0">
                <a:latin typeface="Palatino" pitchFamily="-128" charset="0"/>
              </a:rPr>
              <a:t> </a:t>
            </a:r>
          </a:p>
        </p:txBody>
      </p:sp>
    </p:spTree>
    <p:extLst>
      <p:ext uri="{BB962C8B-B14F-4D97-AF65-F5344CB8AC3E}">
        <p14:creationId xmlns:p14="http://schemas.microsoft.com/office/powerpoint/2010/main" val="22473637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a:t>
            </a:r>
          </a:p>
        </p:txBody>
      </p:sp>
      <p:sp>
        <p:nvSpPr>
          <p:cNvPr id="5" name="Slide Number Placeholder 4"/>
          <p:cNvSpPr>
            <a:spLocks noGrp="1"/>
          </p:cNvSpPr>
          <p:nvPr>
            <p:ph type="sldNum" sz="quarter" idx="11"/>
          </p:nvPr>
        </p:nvSpPr>
        <p:spPr/>
        <p:txBody>
          <a:bodyPr/>
          <a:lstStyle/>
          <a:p>
            <a:pPr>
              <a:defRPr/>
            </a:pPr>
            <a:fld id="{C3D5A5A5-E658-40A2-86CA-0D1C81339E96}" type="slidenum">
              <a:rPr lang="en-US" altLang="en-US">
                <a:solidFill>
                  <a:srgbClr val="000000"/>
                </a:solidFill>
              </a:rPr>
              <a:pPr>
                <a:defRPr/>
              </a:pPr>
              <a:t>32</a:t>
            </a:fld>
            <a:endParaRPr lang="en-US" altLang="en-US">
              <a:solidFill>
                <a:srgbClr val="000000"/>
              </a:solidFill>
            </a:endParaRPr>
          </a:p>
        </p:txBody>
      </p:sp>
      <p:sp>
        <p:nvSpPr>
          <p:cNvPr id="34820" name="Rectangle 2"/>
          <p:cNvSpPr>
            <a:spLocks noGrp="1" noChangeArrowheads="1"/>
          </p:cNvSpPr>
          <p:nvPr>
            <p:ph type="title"/>
          </p:nvPr>
        </p:nvSpPr>
        <p:spPr/>
        <p:txBody>
          <a:bodyPr/>
          <a:lstStyle/>
          <a:p>
            <a:pPr eaLnBrk="1" hangingPunct="1"/>
            <a:r>
              <a:rPr lang="en-US" altLang="en-US" smtClean="0"/>
              <a:t>Negligence and Liability</a:t>
            </a:r>
          </a:p>
        </p:txBody>
      </p:sp>
      <p:sp>
        <p:nvSpPr>
          <p:cNvPr id="34821" name="Rectangle 3"/>
          <p:cNvSpPr>
            <a:spLocks noGrp="1" noChangeArrowheads="1"/>
          </p:cNvSpPr>
          <p:nvPr>
            <p:ph type="body" idx="1"/>
          </p:nvPr>
        </p:nvSpPr>
        <p:spPr/>
        <p:txBody>
          <a:bodyPr/>
          <a:lstStyle/>
          <a:p>
            <a:pPr eaLnBrk="1" hangingPunct="1">
              <a:lnSpc>
                <a:spcPct val="90000"/>
              </a:lnSpc>
              <a:spcBef>
                <a:spcPts val="600"/>
              </a:spcBef>
            </a:pPr>
            <a:r>
              <a:rPr lang="en-US" altLang="en-US" sz="2000" smtClean="0">
                <a:latin typeface="Palatino" pitchFamily="-128" charset="0"/>
              </a:rPr>
              <a:t>The story is all too common. A governmental or corporate entity hires a major software developer or consulting company to analyze requirements and then design and construct a software-based “system” to support some major activity. </a:t>
            </a:r>
          </a:p>
          <a:p>
            <a:pPr lvl="1" eaLnBrk="1" hangingPunct="1">
              <a:lnSpc>
                <a:spcPct val="90000"/>
              </a:lnSpc>
              <a:spcBef>
                <a:spcPts val="600"/>
              </a:spcBef>
            </a:pPr>
            <a:r>
              <a:rPr lang="en-US" altLang="en-US" sz="1800" smtClean="0">
                <a:latin typeface="Palatino" pitchFamily="-128" charset="0"/>
              </a:rPr>
              <a:t>The system might support a major corporate function (e.g., pension management) or some governmental function (e.g., healthcare administration or homeland security).</a:t>
            </a:r>
          </a:p>
          <a:p>
            <a:pPr eaLnBrk="1" hangingPunct="1">
              <a:lnSpc>
                <a:spcPct val="90000"/>
              </a:lnSpc>
              <a:spcBef>
                <a:spcPts val="600"/>
              </a:spcBef>
            </a:pPr>
            <a:r>
              <a:rPr lang="en-US" altLang="en-US" sz="2000" smtClean="0">
                <a:latin typeface="Palatino" pitchFamily="-128" charset="0"/>
              </a:rPr>
              <a:t>Work begins with the best of intentions on both sides, but by the time the system is delivered, things have gone bad. </a:t>
            </a:r>
          </a:p>
          <a:p>
            <a:pPr eaLnBrk="1" hangingPunct="1">
              <a:lnSpc>
                <a:spcPct val="90000"/>
              </a:lnSpc>
              <a:spcBef>
                <a:spcPts val="600"/>
              </a:spcBef>
            </a:pPr>
            <a:r>
              <a:rPr lang="en-US" altLang="en-US" sz="2000" smtClean="0">
                <a:latin typeface="Palatino" pitchFamily="-128" charset="0"/>
              </a:rPr>
              <a:t>The system is late, fails to deliver desired features and functions, is error-prone, and does not meet with customer approval. </a:t>
            </a:r>
          </a:p>
          <a:p>
            <a:pPr eaLnBrk="1" hangingPunct="1">
              <a:lnSpc>
                <a:spcPct val="90000"/>
              </a:lnSpc>
              <a:spcBef>
                <a:spcPts val="600"/>
              </a:spcBef>
            </a:pPr>
            <a:r>
              <a:rPr lang="en-US" altLang="en-US" sz="2000" smtClean="0">
                <a:latin typeface="Palatino" pitchFamily="-128" charset="0"/>
              </a:rPr>
              <a:t>as a result court case arises.</a:t>
            </a:r>
          </a:p>
        </p:txBody>
      </p:sp>
    </p:spTree>
    <p:extLst>
      <p:ext uri="{BB962C8B-B14F-4D97-AF65-F5344CB8AC3E}">
        <p14:creationId xmlns:p14="http://schemas.microsoft.com/office/powerpoint/2010/main" val="2571756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a:t>
            </a:r>
          </a:p>
        </p:txBody>
      </p:sp>
      <p:sp>
        <p:nvSpPr>
          <p:cNvPr id="5" name="Slide Number Placeholder 4"/>
          <p:cNvSpPr>
            <a:spLocks noGrp="1"/>
          </p:cNvSpPr>
          <p:nvPr>
            <p:ph type="sldNum" sz="quarter" idx="11"/>
          </p:nvPr>
        </p:nvSpPr>
        <p:spPr/>
        <p:txBody>
          <a:bodyPr/>
          <a:lstStyle/>
          <a:p>
            <a:pPr>
              <a:defRPr/>
            </a:pPr>
            <a:fld id="{689C79DF-F66E-4ABB-98AD-A275F897C116}" type="slidenum">
              <a:rPr lang="en-US" altLang="en-US">
                <a:solidFill>
                  <a:srgbClr val="000000"/>
                </a:solidFill>
              </a:rPr>
              <a:pPr>
                <a:defRPr/>
              </a:pPr>
              <a:t>33</a:t>
            </a:fld>
            <a:endParaRPr lang="en-US" altLang="en-US">
              <a:solidFill>
                <a:srgbClr val="000000"/>
              </a:solidFill>
            </a:endParaRPr>
          </a:p>
        </p:txBody>
      </p:sp>
      <p:sp>
        <p:nvSpPr>
          <p:cNvPr id="35844" name="Rectangle 2"/>
          <p:cNvSpPr>
            <a:spLocks noGrp="1" noChangeArrowheads="1"/>
          </p:cNvSpPr>
          <p:nvPr>
            <p:ph type="title"/>
          </p:nvPr>
        </p:nvSpPr>
        <p:spPr/>
        <p:txBody>
          <a:bodyPr/>
          <a:lstStyle/>
          <a:p>
            <a:pPr eaLnBrk="1" hangingPunct="1"/>
            <a:r>
              <a:rPr lang="en-US" altLang="en-US" smtClean="0"/>
              <a:t>Quality and Security</a:t>
            </a:r>
          </a:p>
        </p:txBody>
      </p:sp>
      <p:sp>
        <p:nvSpPr>
          <p:cNvPr id="19461" name="Rectangle 3"/>
          <p:cNvSpPr>
            <a:spLocks noGrp="1" noChangeArrowheads="1"/>
          </p:cNvSpPr>
          <p:nvPr>
            <p:ph type="body" idx="1"/>
          </p:nvPr>
        </p:nvSpPr>
        <p:spPr/>
        <p:txBody>
          <a:bodyPr/>
          <a:lstStyle/>
          <a:p>
            <a:pPr marL="0" indent="0" eaLnBrk="1" hangingPunct="1">
              <a:spcBef>
                <a:spcPts val="300"/>
              </a:spcBef>
              <a:buFont typeface="Wingdings" pitchFamily="-128" charset="2"/>
              <a:buNone/>
              <a:defRPr/>
            </a:pPr>
            <a:r>
              <a:rPr lang="en-US" altLang="en-US" sz="2000" dirty="0" smtClean="0">
                <a:latin typeface="Palatino" pitchFamily="-128" charset="0"/>
              </a:rPr>
              <a:t> </a:t>
            </a:r>
          </a:p>
          <a:p>
            <a:pPr eaLnBrk="1" hangingPunct="1">
              <a:spcBef>
                <a:spcPts val="300"/>
              </a:spcBef>
              <a:buFont typeface="Wingdings" pitchFamily="-128" charset="2"/>
              <a:buChar char="n"/>
              <a:defRPr/>
            </a:pPr>
            <a:r>
              <a:rPr lang="en-US" altLang="en-US" sz="2000" dirty="0" smtClean="0">
                <a:latin typeface="Palatino" pitchFamily="-128" charset="0"/>
              </a:rPr>
              <a:t>“Software security relates entirely and completely to quality. You must think about </a:t>
            </a:r>
            <a:r>
              <a:rPr lang="en-US" altLang="en-US" sz="2000" dirty="0" smtClean="0">
                <a:solidFill>
                  <a:schemeClr val="folHlink"/>
                </a:solidFill>
                <a:latin typeface="Palatino" pitchFamily="-128" charset="0"/>
              </a:rPr>
              <a:t>security, reliability, availability, dependability—at the beginning.</a:t>
            </a:r>
          </a:p>
          <a:p>
            <a:pPr marL="0" indent="0" eaLnBrk="1" hangingPunct="1">
              <a:spcBef>
                <a:spcPts val="300"/>
              </a:spcBef>
              <a:buFont typeface="Wingdings" pitchFamily="2" charset="2"/>
              <a:buNone/>
              <a:defRPr/>
            </a:pPr>
            <a:endParaRPr lang="en-US" altLang="en-US" sz="2000" dirty="0" smtClean="0">
              <a:solidFill>
                <a:schemeClr val="folHlink"/>
              </a:solidFill>
              <a:latin typeface="Palatino" pitchFamily="-128" charset="0"/>
            </a:endParaRPr>
          </a:p>
          <a:p>
            <a:pPr eaLnBrk="1" hangingPunct="1">
              <a:spcBef>
                <a:spcPts val="300"/>
              </a:spcBef>
              <a:buFont typeface="Wingdings" pitchFamily="-128" charset="2"/>
              <a:buChar char="n"/>
              <a:defRPr/>
            </a:pPr>
            <a:r>
              <a:rPr lang="en-US" altLang="en-US" sz="2000" dirty="0">
                <a:solidFill>
                  <a:schemeClr val="folHlink"/>
                </a:solidFill>
                <a:latin typeface="Palatino" pitchFamily="-128" charset="0"/>
              </a:rPr>
              <a:t>T</a:t>
            </a:r>
            <a:r>
              <a:rPr lang="en-US" altLang="en-US" sz="2000" dirty="0" smtClean="0">
                <a:latin typeface="Palatino" pitchFamily="-128" charset="0"/>
              </a:rPr>
              <a:t>here are two kinds of software problems. </a:t>
            </a:r>
          </a:p>
          <a:p>
            <a:pPr lvl="1" eaLnBrk="1" hangingPunct="1">
              <a:spcBef>
                <a:spcPts val="300"/>
              </a:spcBef>
              <a:buFont typeface="Wingdings" pitchFamily="-128" charset="2"/>
              <a:buChar char="n"/>
              <a:defRPr/>
            </a:pPr>
            <a:r>
              <a:rPr lang="en-US" altLang="en-US" sz="1800" dirty="0" smtClean="0">
                <a:latin typeface="Palatino" pitchFamily="-128" charset="0"/>
              </a:rPr>
              <a:t>One is bugs, which are implementation problems. </a:t>
            </a:r>
          </a:p>
          <a:p>
            <a:pPr lvl="1" eaLnBrk="1" hangingPunct="1">
              <a:spcBef>
                <a:spcPts val="300"/>
              </a:spcBef>
              <a:buFont typeface="Wingdings" pitchFamily="-128" charset="2"/>
              <a:buChar char="n"/>
              <a:defRPr/>
            </a:pPr>
            <a:r>
              <a:rPr lang="en-US" altLang="en-US" sz="1800" dirty="0" smtClean="0">
                <a:latin typeface="Palatino" pitchFamily="-128" charset="0"/>
              </a:rPr>
              <a:t>The other is software imperfections —architectural problems in the design. </a:t>
            </a:r>
            <a:endParaRPr lang="en-US" altLang="en-US" sz="1800" dirty="0">
              <a:solidFill>
                <a:schemeClr val="folHlink"/>
              </a:solidFill>
              <a:latin typeface="Palatino" pitchFamily="-128" charset="0"/>
            </a:endParaRPr>
          </a:p>
          <a:p>
            <a:pPr marL="0" indent="0" eaLnBrk="1" hangingPunct="1">
              <a:spcBef>
                <a:spcPts val="300"/>
              </a:spcBef>
              <a:buFont typeface="Wingdings" pitchFamily="2" charset="2"/>
              <a:buNone/>
              <a:defRPr/>
            </a:pPr>
            <a:endParaRPr lang="en-US" altLang="en-US" dirty="0" smtClean="0"/>
          </a:p>
        </p:txBody>
      </p:sp>
    </p:spTree>
    <p:extLst>
      <p:ext uri="{BB962C8B-B14F-4D97-AF65-F5344CB8AC3E}">
        <p14:creationId xmlns:p14="http://schemas.microsoft.com/office/powerpoint/2010/main" val="10972014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smtClean="0"/>
              <a:t>Impact of Mgmt Actions</a:t>
            </a:r>
          </a:p>
        </p:txBody>
      </p:sp>
      <p:sp>
        <p:nvSpPr>
          <p:cNvPr id="3" name="Content Placeholder 2"/>
          <p:cNvSpPr>
            <a:spLocks noGrp="1"/>
          </p:cNvSpPr>
          <p:nvPr>
            <p:ph idx="1"/>
          </p:nvPr>
        </p:nvSpPr>
        <p:spPr/>
        <p:txBody>
          <a:bodyPr/>
          <a:lstStyle/>
          <a:p>
            <a:pPr>
              <a:defRPr/>
            </a:pPr>
            <a:r>
              <a:rPr lang="en-US" b="1" dirty="0"/>
              <a:t>Estimation decisions</a:t>
            </a:r>
            <a:r>
              <a:rPr lang="en-US" b="1" dirty="0" smtClean="0"/>
              <a:t>.</a:t>
            </a:r>
          </a:p>
          <a:p>
            <a:pPr marL="457200" indent="-457200">
              <a:buFont typeface="+mj-lt"/>
              <a:buAutoNum type="arabicPeriod"/>
              <a:defRPr/>
            </a:pPr>
            <a:r>
              <a:rPr lang="en-US" b="1" dirty="0"/>
              <a:t> </a:t>
            </a:r>
            <a:r>
              <a:rPr lang="en-US" dirty="0"/>
              <a:t>T</a:t>
            </a:r>
            <a:r>
              <a:rPr lang="en-US" dirty="0" smtClean="0"/>
              <a:t>he </a:t>
            </a:r>
            <a:r>
              <a:rPr lang="en-US" dirty="0"/>
              <a:t>team conducts a “sanity check” to ensure</a:t>
            </a:r>
            <a:br>
              <a:rPr lang="en-US" dirty="0"/>
            </a:br>
            <a:r>
              <a:rPr lang="en-US" dirty="0"/>
              <a:t>that delivery dates and milestones are rational. </a:t>
            </a:r>
            <a:endParaRPr lang="en-US" dirty="0" smtClean="0"/>
          </a:p>
          <a:p>
            <a:pPr marL="457200" indent="-457200">
              <a:buFont typeface="+mj-lt"/>
              <a:buAutoNum type="arabicPeriod"/>
              <a:defRPr/>
            </a:pPr>
            <a:r>
              <a:rPr lang="en-US" dirty="0" smtClean="0"/>
              <a:t>In </a:t>
            </a:r>
            <a:r>
              <a:rPr lang="en-US" dirty="0"/>
              <a:t>many cases there is </a:t>
            </a:r>
            <a:r>
              <a:rPr lang="en-US" dirty="0" smtClean="0"/>
              <a:t>enormous time-to-market </a:t>
            </a:r>
            <a:r>
              <a:rPr lang="en-US" dirty="0"/>
              <a:t>pressure that forces a team to accept unrealistic delivery dates</a:t>
            </a:r>
            <a:r>
              <a:rPr lang="en-US" dirty="0" smtClean="0"/>
              <a:t>.</a:t>
            </a:r>
          </a:p>
          <a:p>
            <a:pPr marL="457200" indent="-457200">
              <a:buFont typeface="+mj-lt"/>
              <a:buAutoNum type="arabicPeriod"/>
              <a:defRPr/>
            </a:pPr>
            <a:r>
              <a:rPr lang="en-US" dirty="0" smtClean="0"/>
              <a:t> </a:t>
            </a:r>
            <a:r>
              <a:rPr lang="en-US" dirty="0"/>
              <a:t>As </a:t>
            </a:r>
            <a:r>
              <a:rPr lang="en-US" dirty="0" smtClean="0"/>
              <a:t>a consequence</a:t>
            </a:r>
            <a:r>
              <a:rPr lang="en-US" dirty="0"/>
              <a:t>, shortcuts are taken, activities that lead to higher-quality </a:t>
            </a:r>
            <a:r>
              <a:rPr lang="en-US" dirty="0" smtClean="0"/>
              <a:t>software may be </a:t>
            </a:r>
            <a:r>
              <a:rPr lang="en-US" dirty="0"/>
              <a:t>skipped, and product quality suffers.</a:t>
            </a:r>
            <a:br>
              <a:rPr lang="en-US" dirty="0"/>
            </a:br>
            <a:r>
              <a:rPr lang="en-US" dirty="0"/>
              <a:t/>
            </a:r>
            <a:br>
              <a:rPr lang="en-US" dirty="0"/>
            </a:br>
            <a:endParaRPr lang="en-US" dirty="0"/>
          </a:p>
        </p:txBody>
      </p:sp>
      <p:sp>
        <p:nvSpPr>
          <p:cNvPr id="4" name="Footer Placeholder 3"/>
          <p:cNvSpPr>
            <a:spLocks noGrp="1"/>
          </p:cNvSpPr>
          <p:nvPr>
            <p:ph type="ftr" sz="quarter" idx="10"/>
          </p:nvPr>
        </p:nvSpPr>
        <p:spPr/>
        <p:txBody>
          <a:bodyPr/>
          <a:lstStyle/>
          <a:p>
            <a:pPr>
              <a:defRPr/>
            </a:pPr>
            <a:r>
              <a:rPr lang="en-US" altLang="en-US" smtClean="0">
                <a:solidFill>
                  <a:srgbClr val="000000"/>
                </a:solidFill>
              </a:rPr>
              <a:t>These slides are designed to accompany </a:t>
            </a:r>
            <a:r>
              <a:rPr lang="en-US" altLang="en-US" i="1" smtClean="0">
                <a:solidFill>
                  <a:srgbClr val="000000"/>
                </a:solidFill>
              </a:rPr>
              <a:t>Software Engineering: A Practitioner’s Approach, 7/e </a:t>
            </a:r>
            <a:r>
              <a:rPr lang="en-US" altLang="en-US" smtClean="0">
                <a:solidFill>
                  <a:srgbClr val="000000"/>
                </a:solidFill>
              </a:rPr>
              <a:t>(McGraw-Hill, 2009). Slides copyright 2009 by Roger Pressman.</a:t>
            </a:r>
            <a:endParaRPr lang="en-US" altLang="en-US">
              <a:solidFill>
                <a:srgbClr val="000000"/>
              </a:solidFill>
            </a:endParaRPr>
          </a:p>
        </p:txBody>
      </p:sp>
      <p:sp>
        <p:nvSpPr>
          <p:cNvPr id="5" name="Slide Number Placeholder 4"/>
          <p:cNvSpPr>
            <a:spLocks noGrp="1"/>
          </p:cNvSpPr>
          <p:nvPr>
            <p:ph type="sldNum" sz="quarter" idx="11"/>
          </p:nvPr>
        </p:nvSpPr>
        <p:spPr/>
        <p:txBody>
          <a:bodyPr/>
          <a:lstStyle/>
          <a:p>
            <a:pPr>
              <a:defRPr/>
            </a:pPr>
            <a:fld id="{FB48713C-2BEA-42CE-AA13-81B1E49F0252}" type="slidenum">
              <a:rPr lang="en-US" altLang="en-US" smtClean="0">
                <a:solidFill>
                  <a:srgbClr val="000000"/>
                </a:solidFill>
              </a:rPr>
              <a:pPr>
                <a:defRPr/>
              </a:pPr>
              <a:t>34</a:t>
            </a:fld>
            <a:endParaRPr lang="en-US" altLang="en-US">
              <a:solidFill>
                <a:srgbClr val="000000"/>
              </a:solidFill>
            </a:endParaRPr>
          </a:p>
        </p:txBody>
      </p:sp>
    </p:spTree>
    <p:extLst>
      <p:ext uri="{BB962C8B-B14F-4D97-AF65-F5344CB8AC3E}">
        <p14:creationId xmlns:p14="http://schemas.microsoft.com/office/powerpoint/2010/main" val="41708721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endParaRPr lang="en-US" altLang="en-US" smtClean="0"/>
          </a:p>
        </p:txBody>
      </p:sp>
      <p:sp>
        <p:nvSpPr>
          <p:cNvPr id="3" name="Content Placeholder 2"/>
          <p:cNvSpPr>
            <a:spLocks noGrp="1"/>
          </p:cNvSpPr>
          <p:nvPr>
            <p:ph idx="1"/>
          </p:nvPr>
        </p:nvSpPr>
        <p:spPr/>
        <p:txBody>
          <a:bodyPr/>
          <a:lstStyle/>
          <a:p>
            <a:pPr>
              <a:defRPr/>
            </a:pPr>
            <a:r>
              <a:rPr lang="en-US" b="1" dirty="0"/>
              <a:t>Scheduling </a:t>
            </a:r>
            <a:r>
              <a:rPr lang="en-US" b="1" dirty="0" smtClean="0"/>
              <a:t>decisions</a:t>
            </a:r>
          </a:p>
          <a:p>
            <a:pPr marL="457200" indent="-457200">
              <a:buFont typeface="+mj-lt"/>
              <a:buAutoNum type="arabicPeriod"/>
              <a:defRPr/>
            </a:pPr>
            <a:r>
              <a:rPr lang="en-US" dirty="0" smtClean="0"/>
              <a:t>When </a:t>
            </a:r>
            <a:r>
              <a:rPr lang="en-US" dirty="0"/>
              <a:t>a software project schedule is </a:t>
            </a:r>
            <a:r>
              <a:rPr lang="en-US" dirty="0" smtClean="0"/>
              <a:t>established, </a:t>
            </a:r>
            <a:r>
              <a:rPr lang="en-US" dirty="0"/>
              <a:t>tasks are sequenced based on dependencies. </a:t>
            </a:r>
            <a:endParaRPr lang="en-US" dirty="0" smtClean="0"/>
          </a:p>
          <a:p>
            <a:pPr marL="457200" indent="-457200">
              <a:buFont typeface="+mj-lt"/>
              <a:buAutoNum type="arabicPeriod"/>
              <a:defRPr/>
            </a:pPr>
            <a:r>
              <a:rPr lang="en-US" dirty="0" smtClean="0"/>
              <a:t>For </a:t>
            </a:r>
            <a:r>
              <a:rPr lang="en-US" dirty="0"/>
              <a:t>example, </a:t>
            </a:r>
            <a:r>
              <a:rPr lang="en-US" dirty="0" smtClean="0"/>
              <a:t>because component </a:t>
            </a:r>
            <a:r>
              <a:rPr lang="en-US" b="1" dirty="0"/>
              <a:t>A </a:t>
            </a:r>
            <a:r>
              <a:rPr lang="en-US" dirty="0"/>
              <a:t>depends on processing that occurs within components </a:t>
            </a:r>
            <a:r>
              <a:rPr lang="en-US" b="1" dirty="0"/>
              <a:t>B, C, </a:t>
            </a:r>
            <a:r>
              <a:rPr lang="en-US" dirty="0"/>
              <a:t>and </a:t>
            </a:r>
            <a:r>
              <a:rPr lang="en-US" b="1" dirty="0" err="1" smtClean="0"/>
              <a:t>D,</a:t>
            </a:r>
            <a:r>
              <a:rPr lang="en-US" dirty="0" err="1" smtClean="0"/>
              <a:t>component</a:t>
            </a:r>
            <a:r>
              <a:rPr lang="en-US" dirty="0" smtClean="0"/>
              <a:t> </a:t>
            </a:r>
            <a:r>
              <a:rPr lang="en-US" b="1" dirty="0"/>
              <a:t>A </a:t>
            </a:r>
            <a:r>
              <a:rPr lang="en-US" dirty="0"/>
              <a:t>cannot </a:t>
            </a:r>
            <a:r>
              <a:rPr lang="en-US" dirty="0" smtClean="0"/>
              <a:t>be scheduled </a:t>
            </a:r>
            <a:r>
              <a:rPr lang="en-US" dirty="0"/>
              <a:t>for testing until components </a:t>
            </a:r>
            <a:r>
              <a:rPr lang="en-US" b="1" dirty="0"/>
              <a:t>B, C, </a:t>
            </a:r>
            <a:r>
              <a:rPr lang="en-US" dirty="0"/>
              <a:t>and </a:t>
            </a:r>
            <a:r>
              <a:rPr lang="en-US" b="1" dirty="0"/>
              <a:t>D </a:t>
            </a:r>
            <a:r>
              <a:rPr lang="en-US" dirty="0"/>
              <a:t>are </a:t>
            </a:r>
            <a:r>
              <a:rPr lang="en-US" dirty="0" smtClean="0"/>
              <a:t>fully tested</a:t>
            </a:r>
            <a:r>
              <a:rPr lang="en-US" dirty="0"/>
              <a:t>. </a:t>
            </a:r>
            <a:br>
              <a:rPr lang="en-US" dirty="0"/>
            </a:br>
            <a:endParaRPr lang="en-US" dirty="0"/>
          </a:p>
        </p:txBody>
      </p:sp>
      <p:sp>
        <p:nvSpPr>
          <p:cNvPr id="4" name="Footer Placeholder 3"/>
          <p:cNvSpPr>
            <a:spLocks noGrp="1"/>
          </p:cNvSpPr>
          <p:nvPr>
            <p:ph type="ftr" sz="quarter" idx="10"/>
          </p:nvPr>
        </p:nvSpPr>
        <p:spPr/>
        <p:txBody>
          <a:bodyPr/>
          <a:lstStyle/>
          <a:p>
            <a:pPr>
              <a:defRPr/>
            </a:pPr>
            <a:r>
              <a:rPr lang="en-US" altLang="en-US" smtClean="0">
                <a:solidFill>
                  <a:srgbClr val="000000"/>
                </a:solidFill>
              </a:rPr>
              <a:t>These slides are designed to accompany </a:t>
            </a:r>
            <a:r>
              <a:rPr lang="en-US" altLang="en-US" i="1" smtClean="0">
                <a:solidFill>
                  <a:srgbClr val="000000"/>
                </a:solidFill>
              </a:rPr>
              <a:t>Software Engineering: A Practitioner’s Approach, 7/e </a:t>
            </a:r>
            <a:r>
              <a:rPr lang="en-US" altLang="en-US" smtClean="0">
                <a:solidFill>
                  <a:srgbClr val="000000"/>
                </a:solidFill>
              </a:rPr>
              <a:t>(McGraw-Hill, 2009). Slides copyright 2009 by Roger Pressman.</a:t>
            </a:r>
            <a:endParaRPr lang="en-US" altLang="en-US">
              <a:solidFill>
                <a:srgbClr val="000000"/>
              </a:solidFill>
            </a:endParaRPr>
          </a:p>
        </p:txBody>
      </p:sp>
      <p:sp>
        <p:nvSpPr>
          <p:cNvPr id="5" name="Slide Number Placeholder 4"/>
          <p:cNvSpPr>
            <a:spLocks noGrp="1"/>
          </p:cNvSpPr>
          <p:nvPr>
            <p:ph type="sldNum" sz="quarter" idx="11"/>
          </p:nvPr>
        </p:nvSpPr>
        <p:spPr/>
        <p:txBody>
          <a:bodyPr/>
          <a:lstStyle/>
          <a:p>
            <a:pPr>
              <a:defRPr/>
            </a:pPr>
            <a:fld id="{21B7BD00-34D8-4490-A0ED-6646BA22D0F9}" type="slidenum">
              <a:rPr lang="en-US" altLang="en-US" smtClean="0">
                <a:solidFill>
                  <a:srgbClr val="000000"/>
                </a:solidFill>
              </a:rPr>
              <a:pPr>
                <a:defRPr/>
              </a:pPr>
              <a:t>35</a:t>
            </a:fld>
            <a:endParaRPr lang="en-US" altLang="en-US">
              <a:solidFill>
                <a:srgbClr val="000000"/>
              </a:solidFill>
            </a:endParaRPr>
          </a:p>
        </p:txBody>
      </p:sp>
    </p:spTree>
    <p:extLst>
      <p:ext uri="{BB962C8B-B14F-4D97-AF65-F5344CB8AC3E}">
        <p14:creationId xmlns:p14="http://schemas.microsoft.com/office/powerpoint/2010/main" val="4927530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endParaRPr lang="en-US" altLang="en-US" smtClean="0"/>
          </a:p>
        </p:txBody>
      </p:sp>
      <p:sp>
        <p:nvSpPr>
          <p:cNvPr id="3" name="Content Placeholder 2"/>
          <p:cNvSpPr>
            <a:spLocks noGrp="1"/>
          </p:cNvSpPr>
          <p:nvPr>
            <p:ph idx="1"/>
          </p:nvPr>
        </p:nvSpPr>
        <p:spPr/>
        <p:txBody>
          <a:bodyPr/>
          <a:lstStyle/>
          <a:p>
            <a:pPr>
              <a:defRPr/>
            </a:pPr>
            <a:r>
              <a:rPr lang="en-US" b="1" dirty="0"/>
              <a:t>Risk-oriented decisions. </a:t>
            </a:r>
            <a:r>
              <a:rPr lang="en-US" dirty="0"/>
              <a:t/>
            </a:r>
            <a:br>
              <a:rPr lang="en-US" dirty="0"/>
            </a:br>
            <a:endParaRPr lang="en-US" dirty="0" smtClean="0"/>
          </a:p>
          <a:p>
            <a:pPr marL="457200" indent="-457200">
              <a:buFont typeface="+mj-lt"/>
              <a:buAutoNum type="arabicPeriod"/>
              <a:defRPr/>
            </a:pPr>
            <a:r>
              <a:rPr lang="en-US" dirty="0" smtClean="0"/>
              <a:t>You </a:t>
            </a:r>
            <a:r>
              <a:rPr lang="en-US" dirty="0"/>
              <a:t>really do need to know what might go</a:t>
            </a:r>
            <a:br>
              <a:rPr lang="en-US" dirty="0"/>
            </a:br>
            <a:r>
              <a:rPr lang="en-US" dirty="0"/>
              <a:t>wrong and establish a contingency plan if it does. </a:t>
            </a:r>
            <a:endParaRPr lang="en-US" dirty="0" smtClean="0"/>
          </a:p>
          <a:p>
            <a:pPr marL="457200" indent="-457200">
              <a:buFont typeface="+mj-lt"/>
              <a:buAutoNum type="arabicPeriod"/>
              <a:defRPr/>
            </a:pPr>
            <a:r>
              <a:rPr lang="en-US" dirty="0" smtClean="0"/>
              <a:t>Too </a:t>
            </a:r>
            <a:r>
              <a:rPr lang="en-US" dirty="0"/>
              <a:t>many software teams </a:t>
            </a:r>
            <a:r>
              <a:rPr lang="en-US" dirty="0" smtClean="0"/>
              <a:t>prefer blind </a:t>
            </a:r>
            <a:r>
              <a:rPr lang="en-US" dirty="0"/>
              <a:t>optimism, establishing a development schedule under the assumption </a:t>
            </a:r>
            <a:r>
              <a:rPr lang="en-US" dirty="0" smtClean="0"/>
              <a:t>that nothing </a:t>
            </a:r>
            <a:r>
              <a:rPr lang="en-US" dirty="0"/>
              <a:t>will go wrong. </a:t>
            </a:r>
            <a:br>
              <a:rPr lang="en-US" dirty="0"/>
            </a:br>
            <a:endParaRPr lang="en-US" dirty="0" smtClean="0"/>
          </a:p>
        </p:txBody>
      </p:sp>
      <p:sp>
        <p:nvSpPr>
          <p:cNvPr id="4" name="Footer Placeholder 3"/>
          <p:cNvSpPr>
            <a:spLocks noGrp="1"/>
          </p:cNvSpPr>
          <p:nvPr>
            <p:ph type="ftr" sz="quarter" idx="10"/>
          </p:nvPr>
        </p:nvSpPr>
        <p:spPr/>
        <p:txBody>
          <a:bodyPr/>
          <a:lstStyle/>
          <a:p>
            <a:pPr>
              <a:defRPr/>
            </a:pPr>
            <a:r>
              <a:rPr lang="en-US" altLang="en-US" smtClean="0">
                <a:solidFill>
                  <a:srgbClr val="000000"/>
                </a:solidFill>
              </a:rPr>
              <a:t>These slides are designed to accompany </a:t>
            </a:r>
            <a:r>
              <a:rPr lang="en-US" altLang="en-US" i="1" smtClean="0">
                <a:solidFill>
                  <a:srgbClr val="000000"/>
                </a:solidFill>
              </a:rPr>
              <a:t>Software Engineering: A Practitioner’s Approach, 7/e </a:t>
            </a:r>
            <a:r>
              <a:rPr lang="en-US" altLang="en-US" smtClean="0">
                <a:solidFill>
                  <a:srgbClr val="000000"/>
                </a:solidFill>
              </a:rPr>
              <a:t>(McGraw-Hill, 2009). Slides copyright 2009 by Roger Pressman.</a:t>
            </a:r>
            <a:endParaRPr lang="en-US" altLang="en-US">
              <a:solidFill>
                <a:srgbClr val="000000"/>
              </a:solidFill>
            </a:endParaRPr>
          </a:p>
        </p:txBody>
      </p:sp>
      <p:sp>
        <p:nvSpPr>
          <p:cNvPr id="5" name="Slide Number Placeholder 4"/>
          <p:cNvSpPr>
            <a:spLocks noGrp="1"/>
          </p:cNvSpPr>
          <p:nvPr>
            <p:ph type="sldNum" sz="quarter" idx="11"/>
          </p:nvPr>
        </p:nvSpPr>
        <p:spPr/>
        <p:txBody>
          <a:bodyPr/>
          <a:lstStyle/>
          <a:p>
            <a:pPr>
              <a:defRPr/>
            </a:pPr>
            <a:fld id="{AF0971AB-3AD6-49F7-A923-9ADF6EF8C26D}" type="slidenum">
              <a:rPr lang="en-US" altLang="en-US" smtClean="0">
                <a:solidFill>
                  <a:srgbClr val="000000"/>
                </a:solidFill>
              </a:rPr>
              <a:pPr>
                <a:defRPr/>
              </a:pPr>
              <a:t>36</a:t>
            </a:fld>
            <a:endParaRPr lang="en-US" altLang="en-US">
              <a:solidFill>
                <a:srgbClr val="000000"/>
              </a:solidFill>
            </a:endParaRPr>
          </a:p>
        </p:txBody>
      </p:sp>
    </p:spTree>
    <p:extLst>
      <p:ext uri="{BB962C8B-B14F-4D97-AF65-F5344CB8AC3E}">
        <p14:creationId xmlns:p14="http://schemas.microsoft.com/office/powerpoint/2010/main" val="22524161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a:t>
            </a:r>
          </a:p>
        </p:txBody>
      </p:sp>
      <p:sp>
        <p:nvSpPr>
          <p:cNvPr id="5" name="Slide Number Placeholder 4"/>
          <p:cNvSpPr>
            <a:spLocks noGrp="1"/>
          </p:cNvSpPr>
          <p:nvPr>
            <p:ph type="sldNum" sz="quarter" idx="11"/>
          </p:nvPr>
        </p:nvSpPr>
        <p:spPr/>
        <p:txBody>
          <a:bodyPr/>
          <a:lstStyle/>
          <a:p>
            <a:pPr>
              <a:defRPr/>
            </a:pPr>
            <a:fld id="{17CFFA61-1321-40D5-8126-E6B77FD09E94}" type="slidenum">
              <a:rPr lang="en-US" altLang="en-US">
                <a:solidFill>
                  <a:srgbClr val="000000"/>
                </a:solidFill>
              </a:rPr>
              <a:pPr>
                <a:defRPr/>
              </a:pPr>
              <a:t>37</a:t>
            </a:fld>
            <a:endParaRPr lang="en-US" altLang="en-US">
              <a:solidFill>
                <a:srgbClr val="000000"/>
              </a:solidFill>
            </a:endParaRPr>
          </a:p>
        </p:txBody>
      </p:sp>
      <p:sp>
        <p:nvSpPr>
          <p:cNvPr id="39940" name="Rectangle 2"/>
          <p:cNvSpPr>
            <a:spLocks noGrp="1" noChangeArrowheads="1"/>
          </p:cNvSpPr>
          <p:nvPr>
            <p:ph type="title"/>
          </p:nvPr>
        </p:nvSpPr>
        <p:spPr/>
        <p:txBody>
          <a:bodyPr/>
          <a:lstStyle/>
          <a:p>
            <a:pPr eaLnBrk="1" hangingPunct="1"/>
            <a:r>
              <a:rPr lang="en-US" altLang="en-US" smtClean="0"/>
              <a:t>Achieving Software Quality</a:t>
            </a:r>
          </a:p>
        </p:txBody>
      </p:sp>
      <p:sp>
        <p:nvSpPr>
          <p:cNvPr id="39941" name="Rectangle 3"/>
          <p:cNvSpPr>
            <a:spLocks noGrp="1" noChangeArrowheads="1"/>
          </p:cNvSpPr>
          <p:nvPr>
            <p:ph type="body" idx="1"/>
          </p:nvPr>
        </p:nvSpPr>
        <p:spPr/>
        <p:txBody>
          <a:bodyPr/>
          <a:lstStyle/>
          <a:p>
            <a:pPr eaLnBrk="1" hangingPunct="1"/>
            <a:r>
              <a:rPr lang="en-US" altLang="en-US" smtClean="0"/>
              <a:t>Critical success factors:</a:t>
            </a:r>
          </a:p>
          <a:p>
            <a:pPr lvl="1" eaLnBrk="1" hangingPunct="1"/>
            <a:r>
              <a:rPr lang="en-US" altLang="en-US" b="1" smtClean="0">
                <a:solidFill>
                  <a:schemeClr val="folHlink"/>
                </a:solidFill>
                <a:latin typeface="Palatino" pitchFamily="-128" charset="0"/>
              </a:rPr>
              <a:t>Software Engineering Methods</a:t>
            </a:r>
          </a:p>
          <a:p>
            <a:pPr lvl="1" eaLnBrk="1" hangingPunct="1"/>
            <a:r>
              <a:rPr lang="en-US" altLang="en-US" b="1" smtClean="0">
                <a:solidFill>
                  <a:schemeClr val="folHlink"/>
                </a:solidFill>
                <a:latin typeface="Palatino" pitchFamily="-128" charset="0"/>
              </a:rPr>
              <a:t>Project Management Techniques</a:t>
            </a:r>
          </a:p>
          <a:p>
            <a:pPr lvl="1" eaLnBrk="1" hangingPunct="1"/>
            <a:r>
              <a:rPr lang="en-US" altLang="en-US" b="1" smtClean="0">
                <a:solidFill>
                  <a:schemeClr val="folHlink"/>
                </a:solidFill>
                <a:latin typeface="Palatino" pitchFamily="-128" charset="0"/>
              </a:rPr>
              <a:t>Quality Control</a:t>
            </a:r>
          </a:p>
          <a:p>
            <a:pPr lvl="1" eaLnBrk="1" hangingPunct="1"/>
            <a:r>
              <a:rPr lang="en-US" altLang="en-US" b="1" smtClean="0">
                <a:solidFill>
                  <a:schemeClr val="folHlink"/>
                </a:solidFill>
                <a:latin typeface="Palatino" pitchFamily="-128" charset="0"/>
              </a:rPr>
              <a:t>Quality Assurance</a:t>
            </a:r>
          </a:p>
        </p:txBody>
      </p:sp>
    </p:spTree>
    <p:extLst>
      <p:ext uri="{BB962C8B-B14F-4D97-AF65-F5344CB8AC3E}">
        <p14:creationId xmlns:p14="http://schemas.microsoft.com/office/powerpoint/2010/main" val="37534485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endParaRPr lang="en-US" altLang="en-US" smtClean="0"/>
          </a:p>
        </p:txBody>
      </p:sp>
      <p:sp>
        <p:nvSpPr>
          <p:cNvPr id="3" name="Content Placeholder 2"/>
          <p:cNvSpPr>
            <a:spLocks noGrp="1"/>
          </p:cNvSpPr>
          <p:nvPr>
            <p:ph idx="1"/>
          </p:nvPr>
        </p:nvSpPr>
        <p:spPr/>
        <p:txBody>
          <a:bodyPr/>
          <a:lstStyle/>
          <a:p>
            <a:pPr>
              <a:defRPr/>
            </a:pPr>
            <a:r>
              <a:rPr lang="en-US" b="1" dirty="0"/>
              <a:t>Software Engineering </a:t>
            </a:r>
            <a:r>
              <a:rPr lang="en-US" b="1" dirty="0" smtClean="0"/>
              <a:t>Methods</a:t>
            </a:r>
          </a:p>
          <a:p>
            <a:pPr>
              <a:buFont typeface="Wingdings" pitchFamily="2" charset="2"/>
              <a:buChar char="v"/>
              <a:defRPr/>
            </a:pPr>
            <a:r>
              <a:rPr lang="en-US" dirty="0" smtClean="0"/>
              <a:t>If </a:t>
            </a:r>
            <a:r>
              <a:rPr lang="en-US" dirty="0"/>
              <a:t>you expect to build high-quality software, you must understand the problem to </a:t>
            </a:r>
            <a:r>
              <a:rPr lang="en-US" dirty="0" smtClean="0"/>
              <a:t>be solved.</a:t>
            </a:r>
          </a:p>
          <a:p>
            <a:pPr marL="0" indent="0">
              <a:buFont typeface="Wingdings" pitchFamily="2" charset="2"/>
              <a:buNone/>
              <a:defRPr/>
            </a:pPr>
            <a:endParaRPr lang="en-US" dirty="0" smtClean="0"/>
          </a:p>
          <a:p>
            <a:pPr>
              <a:buFont typeface="Wingdings" pitchFamily="2" charset="2"/>
              <a:buChar char="v"/>
              <a:defRPr/>
            </a:pPr>
            <a:r>
              <a:rPr lang="en-US" dirty="0" smtClean="0"/>
              <a:t> </a:t>
            </a:r>
            <a:r>
              <a:rPr lang="en-US" dirty="0"/>
              <a:t>You must also be capable of creating a design that conforms to the </a:t>
            </a:r>
            <a:r>
              <a:rPr lang="en-US" dirty="0" smtClean="0"/>
              <a:t>problem while </a:t>
            </a:r>
            <a:r>
              <a:rPr lang="en-US" dirty="0"/>
              <a:t>at the same time exhibiting characteristics that lead to software that </a:t>
            </a:r>
            <a:r>
              <a:rPr lang="en-US" dirty="0" smtClean="0"/>
              <a:t>exhibits the </a:t>
            </a:r>
            <a:r>
              <a:rPr lang="en-US" dirty="0"/>
              <a:t>quality dimensions and factors </a:t>
            </a:r>
            <a:br>
              <a:rPr lang="en-US" dirty="0"/>
            </a:br>
            <a:endParaRPr lang="en-US" dirty="0"/>
          </a:p>
        </p:txBody>
      </p:sp>
      <p:sp>
        <p:nvSpPr>
          <p:cNvPr id="4" name="Footer Placeholder 3"/>
          <p:cNvSpPr>
            <a:spLocks noGrp="1"/>
          </p:cNvSpPr>
          <p:nvPr>
            <p:ph type="ftr" sz="quarter" idx="10"/>
          </p:nvPr>
        </p:nvSpPr>
        <p:spPr/>
        <p:txBody>
          <a:bodyPr/>
          <a:lstStyle/>
          <a:p>
            <a:pPr>
              <a:defRPr/>
            </a:pPr>
            <a:r>
              <a:rPr lang="en-US" altLang="en-US" smtClean="0">
                <a:solidFill>
                  <a:srgbClr val="000000"/>
                </a:solidFill>
              </a:rPr>
              <a:t>These slides are designed to accompany </a:t>
            </a:r>
            <a:r>
              <a:rPr lang="en-US" altLang="en-US" i="1" smtClean="0">
                <a:solidFill>
                  <a:srgbClr val="000000"/>
                </a:solidFill>
              </a:rPr>
              <a:t>Software Engineering: A Practitioner’s Approach, 7/e </a:t>
            </a:r>
            <a:r>
              <a:rPr lang="en-US" altLang="en-US" smtClean="0">
                <a:solidFill>
                  <a:srgbClr val="000000"/>
                </a:solidFill>
              </a:rPr>
              <a:t>(McGraw-Hill, 2009). Slides copyright 2009 by Roger Pressman.</a:t>
            </a:r>
            <a:endParaRPr lang="en-US" altLang="en-US">
              <a:solidFill>
                <a:srgbClr val="000000"/>
              </a:solidFill>
            </a:endParaRPr>
          </a:p>
        </p:txBody>
      </p:sp>
      <p:sp>
        <p:nvSpPr>
          <p:cNvPr id="5" name="Slide Number Placeholder 4"/>
          <p:cNvSpPr>
            <a:spLocks noGrp="1"/>
          </p:cNvSpPr>
          <p:nvPr>
            <p:ph type="sldNum" sz="quarter" idx="11"/>
          </p:nvPr>
        </p:nvSpPr>
        <p:spPr/>
        <p:txBody>
          <a:bodyPr/>
          <a:lstStyle/>
          <a:p>
            <a:pPr>
              <a:defRPr/>
            </a:pPr>
            <a:fld id="{B24733D8-E421-4CE2-9938-B44B93A592C8}" type="slidenum">
              <a:rPr lang="en-US" altLang="en-US" smtClean="0">
                <a:solidFill>
                  <a:srgbClr val="000000"/>
                </a:solidFill>
              </a:rPr>
              <a:pPr>
                <a:defRPr/>
              </a:pPr>
              <a:t>38</a:t>
            </a:fld>
            <a:endParaRPr lang="en-US" altLang="en-US">
              <a:solidFill>
                <a:srgbClr val="000000"/>
              </a:solidFill>
            </a:endParaRPr>
          </a:p>
        </p:txBody>
      </p:sp>
    </p:spTree>
    <p:extLst>
      <p:ext uri="{BB962C8B-B14F-4D97-AF65-F5344CB8AC3E}">
        <p14:creationId xmlns:p14="http://schemas.microsoft.com/office/powerpoint/2010/main" val="1490824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endParaRPr lang="en-US" altLang="en-US" smtClean="0"/>
          </a:p>
        </p:txBody>
      </p:sp>
      <p:sp>
        <p:nvSpPr>
          <p:cNvPr id="3" name="Content Placeholder 2"/>
          <p:cNvSpPr>
            <a:spLocks noGrp="1"/>
          </p:cNvSpPr>
          <p:nvPr>
            <p:ph idx="1"/>
          </p:nvPr>
        </p:nvSpPr>
        <p:spPr/>
        <p:txBody>
          <a:bodyPr/>
          <a:lstStyle/>
          <a:p>
            <a:pPr>
              <a:defRPr/>
            </a:pPr>
            <a:r>
              <a:rPr lang="en-US" b="1" dirty="0"/>
              <a:t>Project Management Techniques</a:t>
            </a:r>
            <a:r>
              <a:rPr lang="en-US" dirty="0"/>
              <a:t/>
            </a:r>
            <a:br>
              <a:rPr lang="en-US" dirty="0"/>
            </a:br>
            <a:r>
              <a:rPr lang="en-US" dirty="0" smtClean="0"/>
              <a:t>The implications of poor project </a:t>
            </a:r>
            <a:r>
              <a:rPr lang="en-US" dirty="0" err="1" smtClean="0"/>
              <a:t>mgmt</a:t>
            </a:r>
            <a:r>
              <a:rPr lang="en-US" dirty="0" smtClean="0"/>
              <a:t> </a:t>
            </a:r>
            <a:r>
              <a:rPr lang="en-US" dirty="0"/>
              <a:t>are clear: </a:t>
            </a:r>
            <a:r>
              <a:rPr lang="en-US" dirty="0" smtClean="0"/>
              <a:t>if</a:t>
            </a:r>
          </a:p>
          <a:p>
            <a:pPr marL="0" indent="0">
              <a:buFont typeface="Wingdings" pitchFamily="2" charset="2"/>
              <a:buNone/>
              <a:defRPr/>
            </a:pPr>
            <a:r>
              <a:rPr lang="en-US" dirty="0" smtClean="0"/>
              <a:t> </a:t>
            </a:r>
            <a:r>
              <a:rPr lang="en-US" dirty="0"/>
              <a:t>(1) a project manager uses estimation to</a:t>
            </a:r>
            <a:br>
              <a:rPr lang="en-US" dirty="0"/>
            </a:br>
            <a:r>
              <a:rPr lang="en-US" dirty="0"/>
              <a:t>verify that delivery dates are achievable</a:t>
            </a:r>
            <a:r>
              <a:rPr lang="en-US" dirty="0" smtClean="0"/>
              <a:t>,</a:t>
            </a:r>
          </a:p>
          <a:p>
            <a:pPr marL="0" indent="0">
              <a:buFont typeface="Wingdings" pitchFamily="2" charset="2"/>
              <a:buNone/>
              <a:defRPr/>
            </a:pPr>
            <a:r>
              <a:rPr lang="en-US" dirty="0" smtClean="0"/>
              <a:t> </a:t>
            </a:r>
            <a:r>
              <a:rPr lang="en-US" dirty="0"/>
              <a:t>(2) schedule dependencies are understood</a:t>
            </a:r>
            <a:br>
              <a:rPr lang="en-US" dirty="0"/>
            </a:br>
            <a:r>
              <a:rPr lang="en-US" dirty="0"/>
              <a:t>and the team resists the temptation to use short cuts</a:t>
            </a:r>
            <a:r>
              <a:rPr lang="en-US" dirty="0" smtClean="0"/>
              <a:t>,</a:t>
            </a:r>
          </a:p>
          <a:p>
            <a:pPr marL="0" indent="0">
              <a:buFont typeface="Wingdings" pitchFamily="2" charset="2"/>
              <a:buNone/>
              <a:defRPr/>
            </a:pPr>
            <a:r>
              <a:rPr lang="en-US" dirty="0" smtClean="0"/>
              <a:t> </a:t>
            </a:r>
            <a:r>
              <a:rPr lang="en-US" dirty="0"/>
              <a:t>(3) risk planning is conducted </a:t>
            </a:r>
            <a:r>
              <a:rPr lang="en-US" dirty="0" smtClean="0"/>
              <a:t>so problems </a:t>
            </a:r>
            <a:r>
              <a:rPr lang="en-US" dirty="0"/>
              <a:t>do not breed chaos, software quality will be affected in a positive way.</a:t>
            </a:r>
            <a:br>
              <a:rPr lang="en-US" dirty="0"/>
            </a:br>
            <a:endParaRPr lang="en-US" dirty="0"/>
          </a:p>
        </p:txBody>
      </p:sp>
      <p:sp>
        <p:nvSpPr>
          <p:cNvPr id="4" name="Footer Placeholder 3"/>
          <p:cNvSpPr>
            <a:spLocks noGrp="1"/>
          </p:cNvSpPr>
          <p:nvPr>
            <p:ph type="ftr" sz="quarter" idx="10"/>
          </p:nvPr>
        </p:nvSpPr>
        <p:spPr/>
        <p:txBody>
          <a:bodyPr/>
          <a:lstStyle/>
          <a:p>
            <a:pPr>
              <a:defRPr/>
            </a:pPr>
            <a:r>
              <a:rPr lang="en-US" altLang="en-US" smtClean="0">
                <a:solidFill>
                  <a:srgbClr val="000000"/>
                </a:solidFill>
              </a:rPr>
              <a:t>These slides are designed to accompany </a:t>
            </a:r>
            <a:r>
              <a:rPr lang="en-US" altLang="en-US" i="1" smtClean="0">
                <a:solidFill>
                  <a:srgbClr val="000000"/>
                </a:solidFill>
              </a:rPr>
              <a:t>Software Engineering: A Practitioner’s Approach, 7/e </a:t>
            </a:r>
            <a:r>
              <a:rPr lang="en-US" altLang="en-US" smtClean="0">
                <a:solidFill>
                  <a:srgbClr val="000000"/>
                </a:solidFill>
              </a:rPr>
              <a:t>(McGraw-Hill, 2009). Slides copyright 2009 by Roger Pressman.</a:t>
            </a:r>
            <a:endParaRPr lang="en-US" altLang="en-US">
              <a:solidFill>
                <a:srgbClr val="000000"/>
              </a:solidFill>
            </a:endParaRPr>
          </a:p>
        </p:txBody>
      </p:sp>
      <p:sp>
        <p:nvSpPr>
          <p:cNvPr id="5" name="Slide Number Placeholder 4"/>
          <p:cNvSpPr>
            <a:spLocks noGrp="1"/>
          </p:cNvSpPr>
          <p:nvPr>
            <p:ph type="sldNum" sz="quarter" idx="11"/>
          </p:nvPr>
        </p:nvSpPr>
        <p:spPr/>
        <p:txBody>
          <a:bodyPr/>
          <a:lstStyle/>
          <a:p>
            <a:pPr>
              <a:defRPr/>
            </a:pPr>
            <a:fld id="{263521AF-F0C9-45A1-98FB-7F008562F47F}" type="slidenum">
              <a:rPr lang="en-US" altLang="en-US" smtClean="0">
                <a:solidFill>
                  <a:srgbClr val="000000"/>
                </a:solidFill>
              </a:rPr>
              <a:pPr>
                <a:defRPr/>
              </a:pPr>
              <a:t>39</a:t>
            </a:fld>
            <a:endParaRPr lang="en-US" altLang="en-US">
              <a:solidFill>
                <a:srgbClr val="000000"/>
              </a:solidFill>
            </a:endParaRPr>
          </a:p>
        </p:txBody>
      </p:sp>
    </p:spTree>
    <p:extLst>
      <p:ext uri="{BB962C8B-B14F-4D97-AF65-F5344CB8AC3E}">
        <p14:creationId xmlns:p14="http://schemas.microsoft.com/office/powerpoint/2010/main" val="3290992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endParaRPr lang="en-US" altLang="en-US" smtClean="0"/>
          </a:p>
        </p:txBody>
      </p:sp>
      <p:sp>
        <p:nvSpPr>
          <p:cNvPr id="3" name="Content Placeholder 2"/>
          <p:cNvSpPr>
            <a:spLocks noGrp="1"/>
          </p:cNvSpPr>
          <p:nvPr>
            <p:ph idx="1"/>
          </p:nvPr>
        </p:nvSpPr>
        <p:spPr/>
        <p:txBody>
          <a:bodyPr/>
          <a:lstStyle/>
          <a:p>
            <a:pPr>
              <a:buFont typeface="Wingdings" pitchFamily="-128" charset="2"/>
              <a:buChar char="n"/>
              <a:defRPr/>
            </a:pPr>
            <a:r>
              <a:rPr lang="en-US" dirty="0"/>
              <a:t>P</a:t>
            </a:r>
            <a:r>
              <a:rPr lang="en-US" dirty="0" smtClean="0"/>
              <a:t>roduct </a:t>
            </a:r>
            <a:r>
              <a:rPr lang="en-US" dirty="0"/>
              <a:t>view </a:t>
            </a:r>
            <a:endParaRPr lang="en-US" dirty="0" smtClean="0"/>
          </a:p>
          <a:p>
            <a:pPr marL="0" indent="0">
              <a:buFont typeface="Wingdings" pitchFamily="-128" charset="2"/>
              <a:buNone/>
              <a:defRPr/>
            </a:pPr>
            <a:r>
              <a:rPr lang="en-US" dirty="0" smtClean="0"/>
              <a:t>Suggests </a:t>
            </a:r>
            <a:r>
              <a:rPr lang="en-US" dirty="0"/>
              <a:t>that quality can be tied to inherent characteristics (e.g., functions and features) of a product</a:t>
            </a:r>
            <a:r>
              <a:rPr lang="en-US" dirty="0" smtClean="0"/>
              <a:t>.</a:t>
            </a:r>
          </a:p>
          <a:p>
            <a:pPr>
              <a:buFont typeface="Wingdings" pitchFamily="-128" charset="2"/>
              <a:buChar char="n"/>
              <a:defRPr/>
            </a:pPr>
            <a:r>
              <a:rPr lang="en-US" dirty="0"/>
              <a:t>V</a:t>
            </a:r>
            <a:r>
              <a:rPr lang="en-US" dirty="0" smtClean="0"/>
              <a:t>alue-based</a:t>
            </a:r>
            <a:r>
              <a:rPr lang="en-US" dirty="0"/>
              <a:t/>
            </a:r>
            <a:br>
              <a:rPr lang="en-US" dirty="0"/>
            </a:br>
            <a:r>
              <a:rPr lang="en-US" dirty="0" smtClean="0"/>
              <a:t>V</a:t>
            </a:r>
            <a:r>
              <a:rPr lang="en-US" i="1" dirty="0" smtClean="0"/>
              <a:t>iew </a:t>
            </a:r>
            <a:r>
              <a:rPr lang="en-US" dirty="0"/>
              <a:t>measures quality based on how much a customer is willing to pay for a product. In reality, quality encompasses all of these views and more.</a:t>
            </a:r>
            <a:br>
              <a:rPr lang="en-US" dirty="0"/>
            </a:br>
            <a:r>
              <a:rPr lang="en-US" dirty="0"/>
              <a:t/>
            </a:r>
            <a:br>
              <a:rPr lang="en-US" dirty="0"/>
            </a:br>
            <a:endParaRPr lang="en-US" dirty="0"/>
          </a:p>
        </p:txBody>
      </p:sp>
      <p:sp>
        <p:nvSpPr>
          <p:cNvPr id="4" name="Footer Placeholder 3"/>
          <p:cNvSpPr>
            <a:spLocks noGrp="1"/>
          </p:cNvSpPr>
          <p:nvPr>
            <p:ph type="ftr" sz="quarter" idx="10"/>
          </p:nvPr>
        </p:nvSpPr>
        <p:spPr/>
        <p:txBody>
          <a:bodyPr/>
          <a:lstStyle/>
          <a:p>
            <a:pPr>
              <a:defRPr/>
            </a:pPr>
            <a:r>
              <a:rPr lang="en-US" altLang="en-US" smtClean="0">
                <a:solidFill>
                  <a:srgbClr val="000000"/>
                </a:solidFill>
              </a:rPr>
              <a:t>These slides are designed to accompany </a:t>
            </a:r>
            <a:r>
              <a:rPr lang="en-US" altLang="en-US" i="1" smtClean="0">
                <a:solidFill>
                  <a:srgbClr val="000000"/>
                </a:solidFill>
              </a:rPr>
              <a:t>Software Engineering: A Practitioner’s Approach, 7/e </a:t>
            </a:r>
            <a:r>
              <a:rPr lang="en-US" altLang="en-US" smtClean="0">
                <a:solidFill>
                  <a:srgbClr val="000000"/>
                </a:solidFill>
              </a:rPr>
              <a:t>(McGraw-Hill, 2009). Slides copyright 2009 by Roger Pressman.</a:t>
            </a:r>
            <a:endParaRPr lang="en-US" altLang="en-US">
              <a:solidFill>
                <a:srgbClr val="000000"/>
              </a:solidFill>
            </a:endParaRPr>
          </a:p>
        </p:txBody>
      </p:sp>
      <p:sp>
        <p:nvSpPr>
          <p:cNvPr id="5" name="Slide Number Placeholder 4"/>
          <p:cNvSpPr>
            <a:spLocks noGrp="1"/>
          </p:cNvSpPr>
          <p:nvPr>
            <p:ph type="sldNum" sz="quarter" idx="11"/>
          </p:nvPr>
        </p:nvSpPr>
        <p:spPr/>
        <p:txBody>
          <a:bodyPr/>
          <a:lstStyle/>
          <a:p>
            <a:pPr>
              <a:defRPr/>
            </a:pPr>
            <a:fld id="{831B6CF7-45E6-4CC1-A86E-F4F9822F7F77}" type="slidenum">
              <a:rPr lang="en-US" altLang="en-US" smtClean="0">
                <a:solidFill>
                  <a:srgbClr val="000000"/>
                </a:solidFill>
              </a:rPr>
              <a:pPr>
                <a:defRPr/>
              </a:pPr>
              <a:t>4</a:t>
            </a:fld>
            <a:endParaRPr lang="en-US" altLang="en-US">
              <a:solidFill>
                <a:srgbClr val="000000"/>
              </a:solidFill>
            </a:endParaRPr>
          </a:p>
        </p:txBody>
      </p:sp>
    </p:spTree>
    <p:extLst>
      <p:ext uri="{BB962C8B-B14F-4D97-AF65-F5344CB8AC3E}">
        <p14:creationId xmlns:p14="http://schemas.microsoft.com/office/powerpoint/2010/main" val="20514006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endParaRPr lang="en-US" altLang="en-US" smtClean="0"/>
          </a:p>
        </p:txBody>
      </p:sp>
      <p:sp>
        <p:nvSpPr>
          <p:cNvPr id="3" name="Content Placeholder 2"/>
          <p:cNvSpPr>
            <a:spLocks noGrp="1"/>
          </p:cNvSpPr>
          <p:nvPr>
            <p:ph idx="1"/>
          </p:nvPr>
        </p:nvSpPr>
        <p:spPr>
          <a:xfrm>
            <a:off x="1828800" y="1905000"/>
            <a:ext cx="6934200" cy="4548188"/>
          </a:xfrm>
        </p:spPr>
        <p:txBody>
          <a:bodyPr/>
          <a:lstStyle/>
          <a:p>
            <a:pPr>
              <a:defRPr/>
            </a:pPr>
            <a:r>
              <a:rPr lang="en-US" b="1" dirty="0"/>
              <a:t>Quality </a:t>
            </a:r>
            <a:r>
              <a:rPr lang="en-US" b="1" dirty="0" smtClean="0"/>
              <a:t>Control</a:t>
            </a:r>
          </a:p>
          <a:p>
            <a:pPr marL="457200" indent="-457200">
              <a:buFont typeface="+mj-lt"/>
              <a:buAutoNum type="arabicPeriod"/>
              <a:defRPr/>
            </a:pPr>
            <a:r>
              <a:rPr lang="en-US" dirty="0" smtClean="0"/>
              <a:t>Quality </a:t>
            </a:r>
            <a:r>
              <a:rPr lang="en-US" dirty="0"/>
              <a:t>control encompasses a set of software engineering actions that help </a:t>
            </a:r>
            <a:r>
              <a:rPr lang="en-US" dirty="0" smtClean="0"/>
              <a:t>to ensure </a:t>
            </a:r>
            <a:r>
              <a:rPr lang="en-US" dirty="0"/>
              <a:t>that each work product meets its quality goals. </a:t>
            </a:r>
            <a:endParaRPr lang="en-US" dirty="0" smtClean="0"/>
          </a:p>
          <a:p>
            <a:pPr marL="457200" indent="-457200">
              <a:buFont typeface="+mj-lt"/>
              <a:buAutoNum type="arabicPeriod"/>
              <a:defRPr/>
            </a:pPr>
            <a:r>
              <a:rPr lang="en-US" dirty="0" smtClean="0"/>
              <a:t>Models </a:t>
            </a:r>
            <a:r>
              <a:rPr lang="en-US" dirty="0"/>
              <a:t>are reviewed to </a:t>
            </a:r>
            <a:r>
              <a:rPr lang="en-US" dirty="0" smtClean="0"/>
              <a:t>ensure that </a:t>
            </a:r>
            <a:r>
              <a:rPr lang="en-US" dirty="0"/>
              <a:t>they are complete and consistent. </a:t>
            </a:r>
            <a:endParaRPr lang="en-US" dirty="0" smtClean="0"/>
          </a:p>
          <a:p>
            <a:pPr marL="457200" indent="-457200">
              <a:buFont typeface="+mj-lt"/>
              <a:buAutoNum type="arabicPeriod"/>
              <a:defRPr/>
            </a:pPr>
            <a:r>
              <a:rPr lang="en-US" dirty="0" smtClean="0"/>
              <a:t>Code </a:t>
            </a:r>
            <a:r>
              <a:rPr lang="en-US" dirty="0"/>
              <a:t>may be inspected in order to uncover</a:t>
            </a:r>
            <a:br>
              <a:rPr lang="en-US" dirty="0"/>
            </a:br>
            <a:r>
              <a:rPr lang="en-US" dirty="0"/>
              <a:t>and correct errors before testing commences. </a:t>
            </a:r>
            <a:endParaRPr lang="en-US" dirty="0" smtClean="0"/>
          </a:p>
          <a:p>
            <a:pPr marL="457200" indent="-457200">
              <a:buFont typeface="+mj-lt"/>
              <a:buAutoNum type="arabicPeriod"/>
              <a:defRPr/>
            </a:pPr>
            <a:r>
              <a:rPr lang="en-US" dirty="0" smtClean="0"/>
              <a:t>A </a:t>
            </a:r>
            <a:r>
              <a:rPr lang="en-US" dirty="0"/>
              <a:t>series of testing steps is applied </a:t>
            </a:r>
            <a:r>
              <a:rPr lang="en-US" dirty="0" smtClean="0"/>
              <a:t>to uncover </a:t>
            </a:r>
            <a:r>
              <a:rPr lang="en-US" dirty="0"/>
              <a:t>errors in processing logic, data manipulation, and interface communication.</a:t>
            </a:r>
            <a:br>
              <a:rPr lang="en-US" dirty="0"/>
            </a:br>
            <a:endParaRPr lang="en-US" dirty="0"/>
          </a:p>
        </p:txBody>
      </p:sp>
      <p:sp>
        <p:nvSpPr>
          <p:cNvPr id="4" name="Footer Placeholder 3"/>
          <p:cNvSpPr>
            <a:spLocks noGrp="1"/>
          </p:cNvSpPr>
          <p:nvPr>
            <p:ph type="ftr" sz="quarter" idx="10"/>
          </p:nvPr>
        </p:nvSpPr>
        <p:spPr/>
        <p:txBody>
          <a:bodyPr/>
          <a:lstStyle/>
          <a:p>
            <a:pPr>
              <a:defRPr/>
            </a:pPr>
            <a:r>
              <a:rPr lang="en-US" altLang="en-US" smtClean="0">
                <a:solidFill>
                  <a:srgbClr val="000000"/>
                </a:solidFill>
              </a:rPr>
              <a:t>These slides are designed to accompany </a:t>
            </a:r>
            <a:r>
              <a:rPr lang="en-US" altLang="en-US" i="1" smtClean="0">
                <a:solidFill>
                  <a:srgbClr val="000000"/>
                </a:solidFill>
              </a:rPr>
              <a:t>Software Engineering: A Practitioner’s Approach, 7/e </a:t>
            </a:r>
            <a:r>
              <a:rPr lang="en-US" altLang="en-US" smtClean="0">
                <a:solidFill>
                  <a:srgbClr val="000000"/>
                </a:solidFill>
              </a:rPr>
              <a:t>(McGraw-Hill, 2009). Slides copyright 2009 by Roger Pressman.</a:t>
            </a:r>
            <a:endParaRPr lang="en-US" altLang="en-US">
              <a:solidFill>
                <a:srgbClr val="000000"/>
              </a:solidFill>
            </a:endParaRPr>
          </a:p>
        </p:txBody>
      </p:sp>
      <p:sp>
        <p:nvSpPr>
          <p:cNvPr id="5" name="Slide Number Placeholder 4"/>
          <p:cNvSpPr>
            <a:spLocks noGrp="1"/>
          </p:cNvSpPr>
          <p:nvPr>
            <p:ph type="sldNum" sz="quarter" idx="11"/>
          </p:nvPr>
        </p:nvSpPr>
        <p:spPr/>
        <p:txBody>
          <a:bodyPr/>
          <a:lstStyle/>
          <a:p>
            <a:pPr>
              <a:defRPr/>
            </a:pPr>
            <a:fld id="{5569A13B-28B0-4D6B-9D29-ADB93ED18FDF}" type="slidenum">
              <a:rPr lang="en-US" altLang="en-US" smtClean="0">
                <a:solidFill>
                  <a:srgbClr val="000000"/>
                </a:solidFill>
              </a:rPr>
              <a:pPr>
                <a:defRPr/>
              </a:pPr>
              <a:t>40</a:t>
            </a:fld>
            <a:endParaRPr lang="en-US" altLang="en-US">
              <a:solidFill>
                <a:srgbClr val="000000"/>
              </a:solidFill>
            </a:endParaRPr>
          </a:p>
        </p:txBody>
      </p:sp>
    </p:spTree>
    <p:extLst>
      <p:ext uri="{BB962C8B-B14F-4D97-AF65-F5344CB8AC3E}">
        <p14:creationId xmlns:p14="http://schemas.microsoft.com/office/powerpoint/2010/main" val="7959273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endParaRPr lang="en-US" altLang="en-US" smtClean="0"/>
          </a:p>
        </p:txBody>
      </p:sp>
      <p:sp>
        <p:nvSpPr>
          <p:cNvPr id="3" name="Content Placeholder 2"/>
          <p:cNvSpPr>
            <a:spLocks noGrp="1"/>
          </p:cNvSpPr>
          <p:nvPr>
            <p:ph idx="1"/>
          </p:nvPr>
        </p:nvSpPr>
        <p:spPr/>
        <p:txBody>
          <a:bodyPr/>
          <a:lstStyle/>
          <a:p>
            <a:pPr>
              <a:defRPr/>
            </a:pPr>
            <a:r>
              <a:rPr lang="en-US" b="1" dirty="0"/>
              <a:t>Quality </a:t>
            </a:r>
            <a:r>
              <a:rPr lang="en-US" b="1" dirty="0" smtClean="0"/>
              <a:t>Assurance</a:t>
            </a:r>
            <a:endParaRPr lang="en-US" dirty="0"/>
          </a:p>
          <a:p>
            <a:pPr marL="457200" indent="-457200">
              <a:buFont typeface="+mj-lt"/>
              <a:buAutoNum type="arabicPeriod"/>
              <a:defRPr/>
            </a:pPr>
            <a:r>
              <a:rPr lang="en-US" dirty="0" smtClean="0"/>
              <a:t>Quality </a:t>
            </a:r>
            <a:r>
              <a:rPr lang="en-US" dirty="0"/>
              <a:t>assurance establishes the infrastructure that supports solid software engineering methods, rational project management, and quality control actions—all</a:t>
            </a:r>
            <a:br>
              <a:rPr lang="en-US" dirty="0"/>
            </a:br>
            <a:r>
              <a:rPr lang="en-US" dirty="0"/>
              <a:t>pivotal if you intend to build high-quality </a:t>
            </a:r>
            <a:r>
              <a:rPr lang="en-US" dirty="0" smtClean="0"/>
              <a:t>software</a:t>
            </a:r>
            <a:r>
              <a:rPr lang="en-US" dirty="0"/>
              <a:t>. </a:t>
            </a:r>
            <a:endParaRPr lang="en-US" dirty="0" smtClean="0"/>
          </a:p>
          <a:p>
            <a:pPr marL="457200" indent="-457200">
              <a:buFont typeface="+mj-lt"/>
              <a:buAutoNum type="arabicPeriod"/>
              <a:defRPr/>
            </a:pPr>
            <a:r>
              <a:rPr lang="en-US" dirty="0" smtClean="0"/>
              <a:t>In </a:t>
            </a:r>
            <a:r>
              <a:rPr lang="en-US" dirty="0"/>
              <a:t>addition, quality </a:t>
            </a:r>
            <a:r>
              <a:rPr lang="en-US" dirty="0" smtClean="0"/>
              <a:t>assurance consists </a:t>
            </a:r>
            <a:r>
              <a:rPr lang="en-US" dirty="0"/>
              <a:t>of a set of auditing and reporting functions that assess the effectiveness </a:t>
            </a:r>
            <a:r>
              <a:rPr lang="en-US" dirty="0" smtClean="0"/>
              <a:t>and completeness </a:t>
            </a:r>
            <a:r>
              <a:rPr lang="en-US" dirty="0"/>
              <a:t>of quality control actions. </a:t>
            </a:r>
            <a:br>
              <a:rPr lang="en-US" dirty="0"/>
            </a:br>
            <a:endParaRPr lang="en-US" dirty="0"/>
          </a:p>
        </p:txBody>
      </p:sp>
      <p:sp>
        <p:nvSpPr>
          <p:cNvPr id="4" name="Footer Placeholder 3"/>
          <p:cNvSpPr>
            <a:spLocks noGrp="1"/>
          </p:cNvSpPr>
          <p:nvPr>
            <p:ph type="ftr" sz="quarter" idx="10"/>
          </p:nvPr>
        </p:nvSpPr>
        <p:spPr/>
        <p:txBody>
          <a:bodyPr/>
          <a:lstStyle/>
          <a:p>
            <a:pPr>
              <a:defRPr/>
            </a:pPr>
            <a:r>
              <a:rPr lang="en-US" altLang="en-US" smtClean="0">
                <a:solidFill>
                  <a:srgbClr val="000000"/>
                </a:solidFill>
              </a:rPr>
              <a:t>These slides are designed to accompany </a:t>
            </a:r>
            <a:r>
              <a:rPr lang="en-US" altLang="en-US" i="1" smtClean="0">
                <a:solidFill>
                  <a:srgbClr val="000000"/>
                </a:solidFill>
              </a:rPr>
              <a:t>Software Engineering: A Practitioner’s Approach, 7/e </a:t>
            </a:r>
            <a:r>
              <a:rPr lang="en-US" altLang="en-US" smtClean="0">
                <a:solidFill>
                  <a:srgbClr val="000000"/>
                </a:solidFill>
              </a:rPr>
              <a:t>(McGraw-Hill, 2009). Slides copyright 2009 by Roger Pressman.</a:t>
            </a:r>
            <a:endParaRPr lang="en-US" altLang="en-US">
              <a:solidFill>
                <a:srgbClr val="000000"/>
              </a:solidFill>
            </a:endParaRPr>
          </a:p>
        </p:txBody>
      </p:sp>
      <p:sp>
        <p:nvSpPr>
          <p:cNvPr id="5" name="Slide Number Placeholder 4"/>
          <p:cNvSpPr>
            <a:spLocks noGrp="1"/>
          </p:cNvSpPr>
          <p:nvPr>
            <p:ph type="sldNum" sz="quarter" idx="11"/>
          </p:nvPr>
        </p:nvSpPr>
        <p:spPr/>
        <p:txBody>
          <a:bodyPr/>
          <a:lstStyle/>
          <a:p>
            <a:pPr>
              <a:defRPr/>
            </a:pPr>
            <a:fld id="{A3FAFF40-E11E-4924-B6AA-04AD490B0455}" type="slidenum">
              <a:rPr lang="en-US" altLang="en-US" smtClean="0">
                <a:solidFill>
                  <a:srgbClr val="000000"/>
                </a:solidFill>
              </a:rPr>
              <a:pPr>
                <a:defRPr/>
              </a:pPr>
              <a:t>41</a:t>
            </a:fld>
            <a:endParaRPr lang="en-US" altLang="en-US">
              <a:solidFill>
                <a:srgbClr val="000000"/>
              </a:solidFill>
            </a:endParaRPr>
          </a:p>
        </p:txBody>
      </p:sp>
    </p:spTree>
    <p:extLst>
      <p:ext uri="{BB962C8B-B14F-4D97-AF65-F5344CB8AC3E}">
        <p14:creationId xmlns:p14="http://schemas.microsoft.com/office/powerpoint/2010/main" val="1250012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endParaRPr lang="en-US" altLang="en-US" dirty="0">
              <a:solidFill>
                <a:srgbClr val="000000"/>
              </a:solidFill>
            </a:endParaRPr>
          </a:p>
        </p:txBody>
      </p:sp>
      <p:sp>
        <p:nvSpPr>
          <p:cNvPr id="5" name="Slide Number Placeholder 4"/>
          <p:cNvSpPr>
            <a:spLocks noGrp="1"/>
          </p:cNvSpPr>
          <p:nvPr>
            <p:ph type="sldNum" sz="quarter" idx="11"/>
          </p:nvPr>
        </p:nvSpPr>
        <p:spPr/>
        <p:txBody>
          <a:bodyPr/>
          <a:lstStyle/>
          <a:p>
            <a:pPr>
              <a:defRPr/>
            </a:pPr>
            <a:fld id="{0654D54A-DBB9-4A06-BAFF-9E66CEF9D9D0}" type="slidenum">
              <a:rPr lang="en-US" altLang="en-US">
                <a:solidFill>
                  <a:srgbClr val="000000"/>
                </a:solidFill>
              </a:rPr>
              <a:pPr>
                <a:defRPr/>
              </a:pPr>
              <a:t>5</a:t>
            </a:fld>
            <a:endParaRPr lang="en-US" altLang="en-US">
              <a:solidFill>
                <a:srgbClr val="000000"/>
              </a:solidFill>
            </a:endParaRPr>
          </a:p>
        </p:txBody>
      </p:sp>
      <p:sp>
        <p:nvSpPr>
          <p:cNvPr id="7172" name="Rectangle 2"/>
          <p:cNvSpPr>
            <a:spLocks noGrp="1" noChangeArrowheads="1"/>
          </p:cNvSpPr>
          <p:nvPr>
            <p:ph type="title"/>
          </p:nvPr>
        </p:nvSpPr>
        <p:spPr/>
        <p:txBody>
          <a:bodyPr/>
          <a:lstStyle/>
          <a:p>
            <a:pPr eaLnBrk="1" hangingPunct="1"/>
            <a:r>
              <a:rPr lang="en-US" altLang="en-US" smtClean="0"/>
              <a:t>Quality</a:t>
            </a:r>
          </a:p>
        </p:txBody>
      </p:sp>
      <p:sp>
        <p:nvSpPr>
          <p:cNvPr id="7173" name="Rectangle 3"/>
          <p:cNvSpPr>
            <a:spLocks noGrp="1" noChangeArrowheads="1"/>
          </p:cNvSpPr>
          <p:nvPr>
            <p:ph type="body" idx="1"/>
          </p:nvPr>
        </p:nvSpPr>
        <p:spPr>
          <a:xfrm>
            <a:off x="1828800" y="1905000"/>
            <a:ext cx="6934200" cy="4692650"/>
          </a:xfrm>
        </p:spPr>
        <p:txBody>
          <a:bodyPr/>
          <a:lstStyle/>
          <a:p>
            <a:pPr eaLnBrk="1" hangingPunct="1">
              <a:spcBef>
                <a:spcPts val="300"/>
              </a:spcBef>
            </a:pPr>
            <a:r>
              <a:rPr lang="en-US" altLang="en-US" smtClean="0"/>
              <a:t>For software, two kinds of quality may be encountered: </a:t>
            </a:r>
          </a:p>
          <a:p>
            <a:pPr lvl="1" eaLnBrk="1" hangingPunct="1">
              <a:spcBef>
                <a:spcPts val="300"/>
              </a:spcBef>
            </a:pPr>
            <a:r>
              <a:rPr lang="en-US" altLang="en-US" smtClean="0">
                <a:solidFill>
                  <a:schemeClr val="folHlink"/>
                </a:solidFill>
              </a:rPr>
              <a:t>Quality of design </a:t>
            </a:r>
            <a:r>
              <a:rPr lang="en-US" altLang="en-US" smtClean="0"/>
              <a:t>encompasses requirements, specifications, and the design of the system.</a:t>
            </a:r>
          </a:p>
          <a:p>
            <a:pPr lvl="1" eaLnBrk="1" hangingPunct="1">
              <a:spcBef>
                <a:spcPts val="300"/>
              </a:spcBef>
            </a:pPr>
            <a:r>
              <a:rPr lang="en-US" altLang="en-US" i="1" smtClean="0"/>
              <a:t>Quality of design </a:t>
            </a:r>
            <a:r>
              <a:rPr lang="en-US" altLang="en-US" smtClean="0"/>
              <a:t>refers to the characteristics that designers specify for a product.</a:t>
            </a:r>
          </a:p>
          <a:p>
            <a:pPr lvl="1" eaLnBrk="1" hangingPunct="1">
              <a:spcBef>
                <a:spcPts val="300"/>
              </a:spcBef>
            </a:pPr>
            <a:r>
              <a:rPr lang="en-US" altLang="en-US" smtClean="0">
                <a:solidFill>
                  <a:schemeClr val="folHlink"/>
                </a:solidFill>
              </a:rPr>
              <a:t>Quality of conformance</a:t>
            </a:r>
            <a:r>
              <a:rPr lang="en-US" altLang="en-US" smtClean="0"/>
              <a:t> is an issue focused primarily on implementation.</a:t>
            </a:r>
          </a:p>
          <a:p>
            <a:pPr lvl="1" eaLnBrk="1" hangingPunct="1">
              <a:spcBef>
                <a:spcPts val="300"/>
              </a:spcBef>
            </a:pPr>
            <a:r>
              <a:rPr lang="en-US" altLang="en-US" i="1" smtClean="0"/>
              <a:t>Quality of conformance </a:t>
            </a:r>
            <a:r>
              <a:rPr lang="en-US" altLang="en-US" smtClean="0"/>
              <a:t>focuses on the degree to which the implementation follows the design and the resulting system meets its requirements and performance goals.</a:t>
            </a:r>
          </a:p>
          <a:p>
            <a:pPr lvl="1" eaLnBrk="1" hangingPunct="1">
              <a:spcBef>
                <a:spcPts val="600"/>
              </a:spcBef>
            </a:pPr>
            <a:r>
              <a:rPr lang="en-US" altLang="en-US" smtClean="0">
                <a:solidFill>
                  <a:schemeClr val="folHlink"/>
                </a:solidFill>
              </a:rPr>
              <a:t>User satisfaction = compliant product + good quality + delivery within budget and schedule</a:t>
            </a:r>
            <a:endParaRPr lang="en-US" altLang="en-US" smtClean="0"/>
          </a:p>
        </p:txBody>
      </p:sp>
    </p:spTree>
    <p:extLst>
      <p:ext uri="{BB962C8B-B14F-4D97-AF65-F5344CB8AC3E}">
        <p14:creationId xmlns:p14="http://schemas.microsoft.com/office/powerpoint/2010/main" val="2459813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a:t>
            </a:r>
          </a:p>
        </p:txBody>
      </p:sp>
      <p:sp>
        <p:nvSpPr>
          <p:cNvPr id="5" name="Slide Number Placeholder 4"/>
          <p:cNvSpPr>
            <a:spLocks noGrp="1"/>
          </p:cNvSpPr>
          <p:nvPr>
            <p:ph type="sldNum" sz="quarter" idx="11"/>
          </p:nvPr>
        </p:nvSpPr>
        <p:spPr/>
        <p:txBody>
          <a:bodyPr/>
          <a:lstStyle/>
          <a:p>
            <a:pPr>
              <a:defRPr/>
            </a:pPr>
            <a:fld id="{5FAFF0E7-00BE-4726-B5D8-5A8C9B23C29C}" type="slidenum">
              <a:rPr lang="en-US" altLang="en-US">
                <a:solidFill>
                  <a:srgbClr val="000000"/>
                </a:solidFill>
              </a:rPr>
              <a:pPr>
                <a:defRPr/>
              </a:pPr>
              <a:t>6</a:t>
            </a:fld>
            <a:endParaRPr lang="en-US" altLang="en-US">
              <a:solidFill>
                <a:srgbClr val="000000"/>
              </a:solidFill>
            </a:endParaRPr>
          </a:p>
        </p:txBody>
      </p:sp>
      <p:sp>
        <p:nvSpPr>
          <p:cNvPr id="8196" name="Rectangle 2"/>
          <p:cNvSpPr>
            <a:spLocks noGrp="1" noChangeArrowheads="1"/>
          </p:cNvSpPr>
          <p:nvPr>
            <p:ph type="title"/>
          </p:nvPr>
        </p:nvSpPr>
        <p:spPr/>
        <p:txBody>
          <a:bodyPr/>
          <a:lstStyle/>
          <a:p>
            <a:pPr eaLnBrk="1" hangingPunct="1"/>
            <a:r>
              <a:rPr lang="en-US" altLang="en-US" smtClean="0"/>
              <a:t>Software Quality</a:t>
            </a:r>
          </a:p>
        </p:txBody>
      </p:sp>
      <p:sp>
        <p:nvSpPr>
          <p:cNvPr id="8197" name="Rectangle 3"/>
          <p:cNvSpPr>
            <a:spLocks noGrp="1" noChangeArrowheads="1"/>
          </p:cNvSpPr>
          <p:nvPr>
            <p:ph type="body" idx="1"/>
          </p:nvPr>
        </p:nvSpPr>
        <p:spPr/>
        <p:txBody>
          <a:bodyPr/>
          <a:lstStyle/>
          <a:p>
            <a:pPr eaLnBrk="1" hangingPunct="1">
              <a:spcBef>
                <a:spcPts val="300"/>
              </a:spcBef>
            </a:pPr>
            <a:r>
              <a:rPr lang="en-US" altLang="en-US" smtClean="0">
                <a:latin typeface="Palatino" pitchFamily="-128" charset="0"/>
              </a:rPr>
              <a:t>Software quality can be defined as: </a:t>
            </a:r>
          </a:p>
          <a:p>
            <a:pPr lvl="1" eaLnBrk="1" hangingPunct="1">
              <a:spcBef>
                <a:spcPts val="300"/>
              </a:spcBef>
            </a:pPr>
            <a:r>
              <a:rPr lang="en-US" altLang="en-US" i="1" smtClean="0">
                <a:solidFill>
                  <a:schemeClr val="folHlink"/>
                </a:solidFill>
                <a:latin typeface="Palatino" pitchFamily="-128" charset="0"/>
              </a:rPr>
              <a:t>An effective software process applied in a manner that creates a useful product that provides measurable value for those who produce it and those who use it.</a:t>
            </a:r>
          </a:p>
        </p:txBody>
      </p:sp>
    </p:spTree>
    <p:extLst>
      <p:ext uri="{BB962C8B-B14F-4D97-AF65-F5344CB8AC3E}">
        <p14:creationId xmlns:p14="http://schemas.microsoft.com/office/powerpoint/2010/main" val="241340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a:t>
            </a:r>
          </a:p>
        </p:txBody>
      </p:sp>
      <p:sp>
        <p:nvSpPr>
          <p:cNvPr id="5" name="Slide Number Placeholder 4"/>
          <p:cNvSpPr>
            <a:spLocks noGrp="1"/>
          </p:cNvSpPr>
          <p:nvPr>
            <p:ph type="sldNum" sz="quarter" idx="11"/>
          </p:nvPr>
        </p:nvSpPr>
        <p:spPr/>
        <p:txBody>
          <a:bodyPr/>
          <a:lstStyle/>
          <a:p>
            <a:pPr>
              <a:defRPr/>
            </a:pPr>
            <a:fld id="{0FB5A501-0D0D-4EF5-85D2-0453437C2104}" type="slidenum">
              <a:rPr lang="en-US" altLang="en-US">
                <a:solidFill>
                  <a:srgbClr val="000000"/>
                </a:solidFill>
              </a:rPr>
              <a:pPr>
                <a:defRPr/>
              </a:pPr>
              <a:t>7</a:t>
            </a:fld>
            <a:endParaRPr lang="en-US" altLang="en-US">
              <a:solidFill>
                <a:srgbClr val="000000"/>
              </a:solidFill>
            </a:endParaRPr>
          </a:p>
        </p:txBody>
      </p:sp>
      <p:sp>
        <p:nvSpPr>
          <p:cNvPr id="9220" name="Rectangle 2"/>
          <p:cNvSpPr>
            <a:spLocks noGrp="1" noChangeArrowheads="1"/>
          </p:cNvSpPr>
          <p:nvPr>
            <p:ph type="title"/>
          </p:nvPr>
        </p:nvSpPr>
        <p:spPr/>
        <p:txBody>
          <a:bodyPr/>
          <a:lstStyle/>
          <a:p>
            <a:pPr eaLnBrk="1" hangingPunct="1"/>
            <a:r>
              <a:rPr lang="en-US" altLang="en-US" smtClean="0"/>
              <a:t>Effective Software Process</a:t>
            </a:r>
          </a:p>
        </p:txBody>
      </p:sp>
      <p:sp>
        <p:nvSpPr>
          <p:cNvPr id="9221" name="Rectangle 3"/>
          <p:cNvSpPr>
            <a:spLocks noGrp="1" noChangeArrowheads="1"/>
          </p:cNvSpPr>
          <p:nvPr>
            <p:ph type="body" idx="1"/>
          </p:nvPr>
        </p:nvSpPr>
        <p:spPr/>
        <p:txBody>
          <a:bodyPr/>
          <a:lstStyle/>
          <a:p>
            <a:pPr eaLnBrk="1" hangingPunct="1">
              <a:spcBef>
                <a:spcPts val="600"/>
              </a:spcBef>
            </a:pPr>
            <a:r>
              <a:rPr lang="en-US" altLang="en-US" sz="2000" smtClean="0">
                <a:latin typeface="Palatino" pitchFamily="-128" charset="0"/>
              </a:rPr>
              <a:t>An </a:t>
            </a:r>
            <a:r>
              <a:rPr lang="en-US" altLang="en-US" sz="2000" i="1" smtClean="0">
                <a:solidFill>
                  <a:schemeClr val="folHlink"/>
                </a:solidFill>
                <a:latin typeface="Palatino" pitchFamily="-128" charset="0"/>
              </a:rPr>
              <a:t>effective software process</a:t>
            </a:r>
            <a:r>
              <a:rPr lang="en-US" altLang="en-US" sz="2000" smtClean="0">
                <a:latin typeface="Palatino" pitchFamily="-128" charset="0"/>
              </a:rPr>
              <a:t> establishes the infrastructure that supports any effort at building a high quality software product. </a:t>
            </a:r>
          </a:p>
          <a:p>
            <a:pPr eaLnBrk="1" hangingPunct="1">
              <a:spcBef>
                <a:spcPts val="600"/>
              </a:spcBef>
            </a:pPr>
            <a:r>
              <a:rPr lang="en-US" altLang="en-US" sz="2000" smtClean="0">
                <a:latin typeface="Palatino" pitchFamily="-128" charset="0"/>
              </a:rPr>
              <a:t>The management aspects of checks and balances the process  to </a:t>
            </a:r>
            <a:r>
              <a:rPr lang="en-US" altLang="en-US" sz="2000" b="1" smtClean="0">
                <a:latin typeface="Palatino" pitchFamily="-128" charset="0"/>
              </a:rPr>
              <a:t>avoid</a:t>
            </a:r>
            <a:r>
              <a:rPr lang="en-US" altLang="en-US" sz="2000" smtClean="0">
                <a:latin typeface="Palatino" pitchFamily="-128" charset="0"/>
              </a:rPr>
              <a:t> </a:t>
            </a:r>
            <a:r>
              <a:rPr lang="en-US" altLang="en-US" sz="2000" b="1" smtClean="0">
                <a:latin typeface="Palatino" pitchFamily="-128" charset="0"/>
              </a:rPr>
              <a:t>project chaos </a:t>
            </a:r>
            <a:r>
              <a:rPr lang="en-US" altLang="en-US" sz="2000" smtClean="0">
                <a:latin typeface="Palatino" pitchFamily="-128" charset="0"/>
              </a:rPr>
              <a:t>.</a:t>
            </a:r>
          </a:p>
          <a:p>
            <a:pPr eaLnBrk="1" hangingPunct="1">
              <a:spcBef>
                <a:spcPts val="600"/>
              </a:spcBef>
            </a:pPr>
            <a:r>
              <a:rPr lang="en-US" altLang="en-US" sz="2000" smtClean="0">
                <a:latin typeface="Palatino" pitchFamily="-128" charset="0"/>
              </a:rPr>
              <a:t> Software engineering practices allow the developer to </a:t>
            </a:r>
            <a:r>
              <a:rPr lang="en-US" altLang="en-US" sz="2000" b="1" smtClean="0">
                <a:latin typeface="Palatino" pitchFamily="-128" charset="0"/>
              </a:rPr>
              <a:t>analyze the problem </a:t>
            </a:r>
            <a:r>
              <a:rPr lang="en-US" altLang="en-US" sz="2000" smtClean="0">
                <a:latin typeface="Palatino" pitchFamily="-128" charset="0"/>
              </a:rPr>
              <a:t>and </a:t>
            </a:r>
            <a:r>
              <a:rPr lang="en-US" altLang="en-US" sz="2000" b="1" smtClean="0">
                <a:latin typeface="Palatino" pitchFamily="-128" charset="0"/>
              </a:rPr>
              <a:t>design a solid solution</a:t>
            </a:r>
            <a:r>
              <a:rPr lang="en-US" altLang="en-US" sz="2000" smtClean="0">
                <a:latin typeface="Palatino" pitchFamily="-128" charset="0"/>
              </a:rPr>
              <a:t>—both critical to building high quality software. </a:t>
            </a:r>
          </a:p>
          <a:p>
            <a:pPr eaLnBrk="1" hangingPunct="1">
              <a:spcBef>
                <a:spcPts val="600"/>
              </a:spcBef>
            </a:pPr>
            <a:r>
              <a:rPr lang="en-US" altLang="en-US" sz="2000" smtClean="0">
                <a:latin typeface="Palatino" pitchFamily="-128" charset="0"/>
              </a:rPr>
              <a:t>Finally, umbrella activities such as change management and technical reviews are important for quality</a:t>
            </a:r>
          </a:p>
        </p:txBody>
      </p:sp>
    </p:spTree>
    <p:extLst>
      <p:ext uri="{BB962C8B-B14F-4D97-AF65-F5344CB8AC3E}">
        <p14:creationId xmlns:p14="http://schemas.microsoft.com/office/powerpoint/2010/main" val="2145879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a:t>
            </a:r>
          </a:p>
        </p:txBody>
      </p:sp>
      <p:sp>
        <p:nvSpPr>
          <p:cNvPr id="5" name="Slide Number Placeholder 4"/>
          <p:cNvSpPr>
            <a:spLocks noGrp="1"/>
          </p:cNvSpPr>
          <p:nvPr>
            <p:ph type="sldNum" sz="quarter" idx="11"/>
          </p:nvPr>
        </p:nvSpPr>
        <p:spPr/>
        <p:txBody>
          <a:bodyPr/>
          <a:lstStyle/>
          <a:p>
            <a:pPr>
              <a:defRPr/>
            </a:pPr>
            <a:fld id="{44EFABCE-4970-4260-B1AD-9E3FE38E3594}" type="slidenum">
              <a:rPr lang="en-US" altLang="en-US">
                <a:solidFill>
                  <a:srgbClr val="000000"/>
                </a:solidFill>
              </a:rPr>
              <a:pPr>
                <a:defRPr/>
              </a:pPr>
              <a:t>8</a:t>
            </a:fld>
            <a:endParaRPr lang="en-US" altLang="en-US">
              <a:solidFill>
                <a:srgbClr val="000000"/>
              </a:solidFill>
            </a:endParaRPr>
          </a:p>
        </p:txBody>
      </p:sp>
      <p:sp>
        <p:nvSpPr>
          <p:cNvPr id="10244" name="Rectangle 2"/>
          <p:cNvSpPr>
            <a:spLocks noGrp="1" noChangeArrowheads="1"/>
          </p:cNvSpPr>
          <p:nvPr>
            <p:ph type="title"/>
          </p:nvPr>
        </p:nvSpPr>
        <p:spPr/>
        <p:txBody>
          <a:bodyPr/>
          <a:lstStyle/>
          <a:p>
            <a:pPr eaLnBrk="1" hangingPunct="1"/>
            <a:r>
              <a:rPr lang="en-US" altLang="en-US" smtClean="0"/>
              <a:t>Useful Product</a:t>
            </a:r>
          </a:p>
        </p:txBody>
      </p:sp>
      <p:sp>
        <p:nvSpPr>
          <p:cNvPr id="10245" name="Rectangle 3"/>
          <p:cNvSpPr>
            <a:spLocks noGrp="1" noChangeArrowheads="1"/>
          </p:cNvSpPr>
          <p:nvPr>
            <p:ph type="body" idx="1"/>
          </p:nvPr>
        </p:nvSpPr>
        <p:spPr/>
        <p:txBody>
          <a:bodyPr/>
          <a:lstStyle/>
          <a:p>
            <a:pPr eaLnBrk="1" hangingPunct="1">
              <a:spcBef>
                <a:spcPts val="600"/>
              </a:spcBef>
            </a:pPr>
            <a:r>
              <a:rPr lang="en-US" altLang="en-US" smtClean="0">
                <a:latin typeface="Palatino" pitchFamily="-128" charset="0"/>
              </a:rPr>
              <a:t>A </a:t>
            </a:r>
            <a:r>
              <a:rPr lang="en-US" altLang="en-US" i="1" smtClean="0">
                <a:solidFill>
                  <a:schemeClr val="folHlink"/>
                </a:solidFill>
                <a:latin typeface="Palatino" pitchFamily="-128" charset="0"/>
              </a:rPr>
              <a:t>useful product</a:t>
            </a:r>
            <a:r>
              <a:rPr lang="en-US" altLang="en-US" i="1" smtClean="0">
                <a:latin typeface="Palatino" pitchFamily="-128" charset="0"/>
              </a:rPr>
              <a:t> </a:t>
            </a:r>
            <a:r>
              <a:rPr lang="en-US" altLang="en-US" smtClean="0">
                <a:latin typeface="Palatino" pitchFamily="-128" charset="0"/>
              </a:rPr>
              <a:t>delivers the content, functions, and features that the end-user desires</a:t>
            </a:r>
          </a:p>
          <a:p>
            <a:pPr eaLnBrk="1" hangingPunct="1">
              <a:spcBef>
                <a:spcPts val="600"/>
              </a:spcBef>
            </a:pPr>
            <a:r>
              <a:rPr lang="en-US" altLang="en-US" smtClean="0">
                <a:latin typeface="Palatino" pitchFamily="-128" charset="0"/>
              </a:rPr>
              <a:t>But as important, it delivers these assets in a reliable, error free way. </a:t>
            </a:r>
          </a:p>
          <a:p>
            <a:pPr eaLnBrk="1" hangingPunct="1">
              <a:spcBef>
                <a:spcPts val="600"/>
              </a:spcBef>
            </a:pPr>
            <a:r>
              <a:rPr lang="en-US" altLang="en-US" smtClean="0">
                <a:latin typeface="Palatino" pitchFamily="-128" charset="0"/>
              </a:rPr>
              <a:t>A useful product always satisfies those requirements that have been explicitly stated by stakeholders. </a:t>
            </a:r>
          </a:p>
          <a:p>
            <a:pPr eaLnBrk="1" hangingPunct="1">
              <a:spcBef>
                <a:spcPts val="600"/>
              </a:spcBef>
            </a:pPr>
            <a:r>
              <a:rPr lang="en-US" altLang="en-US" smtClean="0">
                <a:latin typeface="Palatino" pitchFamily="-128" charset="0"/>
              </a:rPr>
              <a:t>In addition, it satisfies a set of implicit requirements (e.g., ease of use) that are expected of all high quality software.</a:t>
            </a:r>
          </a:p>
        </p:txBody>
      </p:sp>
    </p:spTree>
    <p:extLst>
      <p:ext uri="{BB962C8B-B14F-4D97-AF65-F5344CB8AC3E}">
        <p14:creationId xmlns:p14="http://schemas.microsoft.com/office/powerpoint/2010/main" val="397737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endParaRPr lang="en-US" altLang="en-US" dirty="0">
              <a:solidFill>
                <a:srgbClr val="000000"/>
              </a:solidFill>
            </a:endParaRPr>
          </a:p>
        </p:txBody>
      </p:sp>
      <p:sp>
        <p:nvSpPr>
          <p:cNvPr id="5" name="Slide Number Placeholder 4"/>
          <p:cNvSpPr>
            <a:spLocks noGrp="1"/>
          </p:cNvSpPr>
          <p:nvPr>
            <p:ph type="sldNum" sz="quarter" idx="11"/>
          </p:nvPr>
        </p:nvSpPr>
        <p:spPr/>
        <p:txBody>
          <a:bodyPr/>
          <a:lstStyle/>
          <a:p>
            <a:pPr>
              <a:defRPr/>
            </a:pPr>
            <a:fld id="{41B91EA1-45D6-4F8A-A59A-F309225FA798}" type="slidenum">
              <a:rPr lang="en-US" altLang="en-US">
                <a:solidFill>
                  <a:srgbClr val="000000"/>
                </a:solidFill>
              </a:rPr>
              <a:pPr>
                <a:defRPr/>
              </a:pPr>
              <a:t>9</a:t>
            </a:fld>
            <a:endParaRPr lang="en-US" altLang="en-US">
              <a:solidFill>
                <a:srgbClr val="000000"/>
              </a:solidFill>
            </a:endParaRPr>
          </a:p>
        </p:txBody>
      </p:sp>
      <p:sp>
        <p:nvSpPr>
          <p:cNvPr id="11268" name="Rectangle 2"/>
          <p:cNvSpPr>
            <a:spLocks noGrp="1" noChangeArrowheads="1"/>
          </p:cNvSpPr>
          <p:nvPr>
            <p:ph type="title"/>
          </p:nvPr>
        </p:nvSpPr>
        <p:spPr/>
        <p:txBody>
          <a:bodyPr/>
          <a:lstStyle/>
          <a:p>
            <a:pPr eaLnBrk="1" hangingPunct="1"/>
            <a:r>
              <a:rPr lang="en-US" altLang="en-US" smtClean="0"/>
              <a:t>Adding Value</a:t>
            </a:r>
          </a:p>
        </p:txBody>
      </p:sp>
      <p:sp>
        <p:nvSpPr>
          <p:cNvPr id="11269" name="Rectangle 3"/>
          <p:cNvSpPr>
            <a:spLocks noGrp="1" noChangeArrowheads="1"/>
          </p:cNvSpPr>
          <p:nvPr>
            <p:ph type="body" idx="1"/>
          </p:nvPr>
        </p:nvSpPr>
        <p:spPr>
          <a:xfrm>
            <a:off x="1828800" y="1828800"/>
            <a:ext cx="6934200" cy="4768850"/>
          </a:xfrm>
        </p:spPr>
        <p:txBody>
          <a:bodyPr/>
          <a:lstStyle/>
          <a:p>
            <a:pPr eaLnBrk="1" hangingPunct="1">
              <a:lnSpc>
                <a:spcPct val="90000"/>
              </a:lnSpc>
              <a:spcBef>
                <a:spcPts val="600"/>
              </a:spcBef>
            </a:pPr>
            <a:r>
              <a:rPr lang="en-US" altLang="en-US" sz="2000" smtClean="0">
                <a:latin typeface="Palatino" pitchFamily="-128" charset="0"/>
              </a:rPr>
              <a:t>By</a:t>
            </a:r>
            <a:r>
              <a:rPr lang="en-US" altLang="en-US" sz="2000" i="1" smtClean="0">
                <a:solidFill>
                  <a:schemeClr val="folHlink"/>
                </a:solidFill>
                <a:latin typeface="Palatino" pitchFamily="-128" charset="0"/>
              </a:rPr>
              <a:t> adding value for both the producer and user</a:t>
            </a:r>
            <a:r>
              <a:rPr lang="en-US" altLang="en-US" sz="2000" smtClean="0">
                <a:latin typeface="Palatino" pitchFamily="-128" charset="0"/>
              </a:rPr>
              <a:t> of a software product, high quality software provides benefits for the software organization and the end-user community. </a:t>
            </a:r>
          </a:p>
          <a:p>
            <a:pPr eaLnBrk="1" hangingPunct="1">
              <a:lnSpc>
                <a:spcPct val="90000"/>
              </a:lnSpc>
              <a:spcBef>
                <a:spcPts val="600"/>
              </a:spcBef>
            </a:pPr>
            <a:r>
              <a:rPr lang="en-US" altLang="en-US" sz="2000" smtClean="0">
                <a:latin typeface="Palatino" pitchFamily="-128" charset="0"/>
              </a:rPr>
              <a:t>The software organization gains added value because high quality software requires less maintenance effort, fewer bug fixes, and reduced customer support. </a:t>
            </a:r>
          </a:p>
          <a:p>
            <a:pPr eaLnBrk="1" hangingPunct="1">
              <a:lnSpc>
                <a:spcPct val="90000"/>
              </a:lnSpc>
              <a:spcBef>
                <a:spcPts val="600"/>
              </a:spcBef>
            </a:pPr>
            <a:r>
              <a:rPr lang="en-US" altLang="en-US" sz="2000" smtClean="0">
                <a:latin typeface="Palatino" pitchFamily="-128" charset="0"/>
              </a:rPr>
              <a:t>The user community gains added value because the application provides a useful capability in a way that improve some business process. </a:t>
            </a:r>
          </a:p>
          <a:p>
            <a:pPr eaLnBrk="1" hangingPunct="1">
              <a:lnSpc>
                <a:spcPct val="90000"/>
              </a:lnSpc>
              <a:spcBef>
                <a:spcPts val="600"/>
              </a:spcBef>
            </a:pPr>
            <a:r>
              <a:rPr lang="en-US" altLang="en-US" sz="2000" smtClean="0">
                <a:latin typeface="Palatino" pitchFamily="-128" charset="0"/>
              </a:rPr>
              <a:t>The end result is: </a:t>
            </a:r>
          </a:p>
          <a:p>
            <a:pPr lvl="1" eaLnBrk="1" hangingPunct="1">
              <a:lnSpc>
                <a:spcPct val="90000"/>
              </a:lnSpc>
              <a:spcBef>
                <a:spcPts val="600"/>
              </a:spcBef>
            </a:pPr>
            <a:r>
              <a:rPr lang="en-US" altLang="en-US" sz="1800" smtClean="0">
                <a:latin typeface="Palatino" pitchFamily="-128" charset="0"/>
              </a:rPr>
              <a:t>(1) greater software product revenue, </a:t>
            </a:r>
          </a:p>
          <a:p>
            <a:pPr lvl="1" eaLnBrk="1" hangingPunct="1">
              <a:lnSpc>
                <a:spcPct val="90000"/>
              </a:lnSpc>
              <a:spcBef>
                <a:spcPts val="600"/>
              </a:spcBef>
            </a:pPr>
            <a:r>
              <a:rPr lang="en-US" altLang="en-US" sz="1800" smtClean="0">
                <a:latin typeface="Palatino" pitchFamily="-128" charset="0"/>
              </a:rPr>
              <a:t>(2) better profitability when an application supports a business process, and/or </a:t>
            </a:r>
          </a:p>
          <a:p>
            <a:pPr lvl="1" eaLnBrk="1" hangingPunct="1">
              <a:lnSpc>
                <a:spcPct val="90000"/>
              </a:lnSpc>
              <a:spcBef>
                <a:spcPts val="600"/>
              </a:spcBef>
            </a:pPr>
            <a:r>
              <a:rPr lang="en-US" altLang="en-US" sz="1800" smtClean="0">
                <a:latin typeface="Palatino" pitchFamily="-128" charset="0"/>
              </a:rPr>
              <a:t>(3) improved availability of information that is crucial for the business.</a:t>
            </a:r>
          </a:p>
        </p:txBody>
      </p:sp>
    </p:spTree>
    <p:extLst>
      <p:ext uri="{BB962C8B-B14F-4D97-AF65-F5344CB8AC3E}">
        <p14:creationId xmlns:p14="http://schemas.microsoft.com/office/powerpoint/2010/main" val="1576048080"/>
      </p:ext>
    </p:extLst>
  </p:cSld>
  <p:clrMapOvr>
    <a:masterClrMapping/>
  </p:clrMapOvr>
</p:sld>
</file>

<file path=ppt/theme/theme1.xml><?xml version="1.0" encoding="utf-8"?>
<a:theme xmlns:a="http://schemas.openxmlformats.org/drawingml/2006/main"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Bold Stripes">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charset="0"/>
            <a:ea typeface="ＭＳ Ｐゴシック" pitchFamily="-12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charset="0"/>
            <a:ea typeface="ＭＳ Ｐゴシック" pitchFamily="-128" charset="-128"/>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0</TotalTime>
  <Words>2966</Words>
  <Application>Microsoft Office PowerPoint</Application>
  <PresentationFormat>On-screen Show (4:3)</PresentationFormat>
  <Paragraphs>274</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Bold Stripes</vt:lpstr>
      <vt:lpstr>Chapter 14</vt:lpstr>
      <vt:lpstr>Software Quality</vt:lpstr>
      <vt:lpstr>What are the different ways in which quality can be viewed? </vt:lpstr>
      <vt:lpstr>PowerPoint Presentation</vt:lpstr>
      <vt:lpstr>Quality</vt:lpstr>
      <vt:lpstr>Software Quality</vt:lpstr>
      <vt:lpstr>Effective Software Process</vt:lpstr>
      <vt:lpstr>Useful Product</vt:lpstr>
      <vt:lpstr>Adding Value</vt:lpstr>
      <vt:lpstr>Quality Dimensions</vt:lpstr>
      <vt:lpstr>Quality Dimensions</vt:lpstr>
      <vt:lpstr>McCall’s Quality Factors</vt:lpstr>
      <vt:lpstr>McCall’s Quality Factors</vt:lpstr>
      <vt:lpstr>PowerPoint Presentation</vt:lpstr>
      <vt:lpstr>PowerPoint Presentation</vt:lpstr>
      <vt:lpstr>PowerPoint Presentation</vt:lpstr>
      <vt:lpstr>ISO 9126 Quality Factors</vt:lpstr>
      <vt:lpstr>PowerPoint Presentation</vt:lpstr>
      <vt:lpstr>PowerPoint Presentation</vt:lpstr>
      <vt:lpstr>Targeted Quality Factors</vt:lpstr>
      <vt:lpstr>PowerPoint Presentation</vt:lpstr>
      <vt:lpstr>PowerPoint Presentation</vt:lpstr>
      <vt:lpstr>PowerPoint Presentation</vt:lpstr>
      <vt:lpstr>PowerPoint Presentation</vt:lpstr>
      <vt:lpstr>The Software Quality Dilemma</vt:lpstr>
      <vt:lpstr>“Good Enough” Software</vt:lpstr>
      <vt:lpstr>Cost of Quality</vt:lpstr>
      <vt:lpstr>PowerPoint Presentation</vt:lpstr>
      <vt:lpstr>PowerPoint Presentation</vt:lpstr>
      <vt:lpstr>Cost</vt:lpstr>
      <vt:lpstr>Quality and Risk</vt:lpstr>
      <vt:lpstr>Negligence and Liability</vt:lpstr>
      <vt:lpstr>Quality and Security</vt:lpstr>
      <vt:lpstr>Impact of Mgmt Actions</vt:lpstr>
      <vt:lpstr>PowerPoint Presentation</vt:lpstr>
      <vt:lpstr>PowerPoint Presentation</vt:lpstr>
      <vt:lpstr>Achieving Software Quality</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14</dc:title>
  <dc:creator>namita</dc:creator>
  <cp:lastModifiedBy>namita</cp:lastModifiedBy>
  <cp:revision>1</cp:revision>
  <dcterms:created xsi:type="dcterms:W3CDTF">2016-10-25T11:18:20Z</dcterms:created>
  <dcterms:modified xsi:type="dcterms:W3CDTF">2016-10-25T11:18:43Z</dcterms:modified>
</cp:coreProperties>
</file>