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09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F4B3F1-BB8C-4B5B-871A-367D5F4D0AD4}" type="datetimeFigureOut">
              <a:rPr lang="en-US" smtClean="0"/>
              <a:t>10/25/2016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50671C-D713-42D3-BA0F-6627DCA2ADB7}" type="slidenum">
              <a:rPr lang="en-US" smtClean="0"/>
              <a:t>‹#›</a:t>
            </a:fld>
            <a:endParaRPr lang="en-US"/>
          </a:p>
        </p:txBody>
      </p:sp>
    </p:spTree>
    <p:extLst>
      <p:ext uri="{BB962C8B-B14F-4D97-AF65-F5344CB8AC3E}">
        <p14:creationId xmlns:p14="http://schemas.microsoft.com/office/powerpoint/2010/main" val="1857096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fld id="{A9D3C453-0F37-4EF4-8255-FD1C952B70B7}" type="slidenum">
              <a:rPr lang="en-US" altLang="en-US" sz="1200">
                <a:solidFill>
                  <a:prstClr val="black"/>
                </a:solidFill>
              </a:rPr>
              <a:pPr/>
              <a:t>7</a:t>
            </a:fld>
            <a:endParaRPr lang="en-US" altLang="en-US" sz="120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020153-D94C-419B-AF90-2451DB8129D9}"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E8204-518C-462E-BEA9-DFC91508F8C3}" type="slidenum">
              <a:rPr lang="en-US" smtClean="0"/>
              <a:t>‹#›</a:t>
            </a:fld>
            <a:endParaRPr lang="en-US"/>
          </a:p>
        </p:txBody>
      </p:sp>
    </p:spTree>
    <p:extLst>
      <p:ext uri="{BB962C8B-B14F-4D97-AF65-F5344CB8AC3E}">
        <p14:creationId xmlns:p14="http://schemas.microsoft.com/office/powerpoint/2010/main" val="1918601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020153-D94C-419B-AF90-2451DB8129D9}"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E8204-518C-462E-BEA9-DFC91508F8C3}" type="slidenum">
              <a:rPr lang="en-US" smtClean="0"/>
              <a:t>‹#›</a:t>
            </a:fld>
            <a:endParaRPr lang="en-US"/>
          </a:p>
        </p:txBody>
      </p:sp>
    </p:spTree>
    <p:extLst>
      <p:ext uri="{BB962C8B-B14F-4D97-AF65-F5344CB8AC3E}">
        <p14:creationId xmlns:p14="http://schemas.microsoft.com/office/powerpoint/2010/main" val="3052073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020153-D94C-419B-AF90-2451DB8129D9}"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E8204-518C-462E-BEA9-DFC91508F8C3}" type="slidenum">
              <a:rPr lang="en-US" smtClean="0"/>
              <a:t>‹#›</a:t>
            </a:fld>
            <a:endParaRPr lang="en-US"/>
          </a:p>
        </p:txBody>
      </p:sp>
    </p:spTree>
    <p:extLst>
      <p:ext uri="{BB962C8B-B14F-4D97-AF65-F5344CB8AC3E}">
        <p14:creationId xmlns:p14="http://schemas.microsoft.com/office/powerpoint/2010/main" val="135724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0"/>
            <a:ext cx="9147175" cy="6867525"/>
            <a:chOff x="-2" y="0"/>
            <a:chExt cx="5762" cy="4326"/>
          </a:xfrm>
        </p:grpSpPr>
        <p:grpSp>
          <p:nvGrpSpPr>
            <p:cNvPr id="5" name="Group 3"/>
            <p:cNvGrpSpPr>
              <a:grpSpLocks/>
            </p:cNvGrpSpPr>
            <p:nvPr userDrawn="1"/>
          </p:nvGrpSpPr>
          <p:grpSpPr bwMode="auto">
            <a:xfrm>
              <a:off x="-2" y="0"/>
              <a:ext cx="5712" cy="4326"/>
              <a:chOff x="-2" y="0"/>
              <a:chExt cx="5712" cy="4326"/>
            </a:xfrm>
          </p:grpSpPr>
          <p:sp>
            <p:nvSpPr>
              <p:cNvPr id="8" name="Rectangle 4"/>
              <p:cNvSpPr>
                <a:spLocks noChangeArrowheads="1"/>
              </p:cNvSpPr>
              <p:nvPr/>
            </p:nvSpPr>
            <p:spPr bwMode="auto">
              <a:xfrm>
                <a:off x="-2" y="0"/>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9" name="Rectangle 5"/>
              <p:cNvSpPr>
                <a:spLocks noChangeArrowheads="1"/>
              </p:cNvSpPr>
              <p:nvPr/>
            </p:nvSpPr>
            <p:spPr bwMode="auto">
              <a:xfrm>
                <a:off x="9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 name="Rectangle 6"/>
              <p:cNvSpPr>
                <a:spLocks noChangeArrowheads="1"/>
              </p:cNvSpPr>
              <p:nvPr/>
            </p:nvSpPr>
            <p:spPr bwMode="auto">
              <a:xfrm>
                <a:off x="19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1" name="Rectangle 7"/>
              <p:cNvSpPr>
                <a:spLocks noChangeArrowheads="1"/>
              </p:cNvSpPr>
              <p:nvPr/>
            </p:nvSpPr>
            <p:spPr bwMode="auto">
              <a:xfrm>
                <a:off x="28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2" name="Rectangle 8"/>
              <p:cNvSpPr>
                <a:spLocks noChangeArrowheads="1"/>
              </p:cNvSpPr>
              <p:nvPr/>
            </p:nvSpPr>
            <p:spPr bwMode="auto">
              <a:xfrm>
                <a:off x="38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3" name="Rectangle 9"/>
              <p:cNvSpPr>
                <a:spLocks noChangeArrowheads="1"/>
              </p:cNvSpPr>
              <p:nvPr/>
            </p:nvSpPr>
            <p:spPr bwMode="auto">
              <a:xfrm>
                <a:off x="47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4" name="Rectangle 10"/>
              <p:cNvSpPr>
                <a:spLocks noChangeArrowheads="1"/>
              </p:cNvSpPr>
              <p:nvPr/>
            </p:nvSpPr>
            <p:spPr bwMode="auto">
              <a:xfrm>
                <a:off x="57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5" name="Rectangle 11"/>
              <p:cNvSpPr>
                <a:spLocks noChangeArrowheads="1"/>
              </p:cNvSpPr>
              <p:nvPr/>
            </p:nvSpPr>
            <p:spPr bwMode="auto">
              <a:xfrm>
                <a:off x="67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6" name="Rectangle 12"/>
              <p:cNvSpPr>
                <a:spLocks noChangeArrowheads="1"/>
              </p:cNvSpPr>
              <p:nvPr/>
            </p:nvSpPr>
            <p:spPr bwMode="auto">
              <a:xfrm>
                <a:off x="76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7" name="Rectangle 13"/>
              <p:cNvSpPr>
                <a:spLocks noChangeArrowheads="1"/>
              </p:cNvSpPr>
              <p:nvPr/>
            </p:nvSpPr>
            <p:spPr bwMode="auto">
              <a:xfrm>
                <a:off x="86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8" name="Rectangle 14"/>
              <p:cNvSpPr>
                <a:spLocks noChangeArrowheads="1"/>
              </p:cNvSpPr>
              <p:nvPr/>
            </p:nvSpPr>
            <p:spPr bwMode="auto">
              <a:xfrm>
                <a:off x="95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9" name="Rectangle 15"/>
              <p:cNvSpPr>
                <a:spLocks noChangeArrowheads="1"/>
              </p:cNvSpPr>
              <p:nvPr/>
            </p:nvSpPr>
            <p:spPr bwMode="auto">
              <a:xfrm>
                <a:off x="105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20" name="Rectangle 16"/>
              <p:cNvSpPr>
                <a:spLocks noChangeArrowheads="1"/>
              </p:cNvSpPr>
              <p:nvPr/>
            </p:nvSpPr>
            <p:spPr bwMode="auto">
              <a:xfrm>
                <a:off x="115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21" name="Rectangle 17"/>
              <p:cNvSpPr>
                <a:spLocks noChangeArrowheads="1"/>
              </p:cNvSpPr>
              <p:nvPr/>
            </p:nvSpPr>
            <p:spPr bwMode="auto">
              <a:xfrm>
                <a:off x="124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22" name="Rectangle 18"/>
              <p:cNvSpPr>
                <a:spLocks noChangeArrowheads="1"/>
              </p:cNvSpPr>
              <p:nvPr/>
            </p:nvSpPr>
            <p:spPr bwMode="auto">
              <a:xfrm>
                <a:off x="134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23" name="Rectangle 19"/>
              <p:cNvSpPr>
                <a:spLocks noChangeArrowheads="1"/>
              </p:cNvSpPr>
              <p:nvPr/>
            </p:nvSpPr>
            <p:spPr bwMode="auto">
              <a:xfrm>
                <a:off x="143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24" name="Rectangle 20"/>
              <p:cNvSpPr>
                <a:spLocks noChangeArrowheads="1"/>
              </p:cNvSpPr>
              <p:nvPr/>
            </p:nvSpPr>
            <p:spPr bwMode="auto">
              <a:xfrm>
                <a:off x="153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25" name="Rectangle 21"/>
              <p:cNvSpPr>
                <a:spLocks noChangeArrowheads="1"/>
              </p:cNvSpPr>
              <p:nvPr/>
            </p:nvSpPr>
            <p:spPr bwMode="auto">
              <a:xfrm>
                <a:off x="163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26" name="Rectangle 22"/>
              <p:cNvSpPr>
                <a:spLocks noChangeArrowheads="1"/>
              </p:cNvSpPr>
              <p:nvPr/>
            </p:nvSpPr>
            <p:spPr bwMode="auto">
              <a:xfrm>
                <a:off x="172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27" name="Rectangle 23"/>
              <p:cNvSpPr>
                <a:spLocks noChangeArrowheads="1"/>
              </p:cNvSpPr>
              <p:nvPr/>
            </p:nvSpPr>
            <p:spPr bwMode="auto">
              <a:xfrm>
                <a:off x="182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28" name="Rectangle 24"/>
              <p:cNvSpPr>
                <a:spLocks noChangeArrowheads="1"/>
              </p:cNvSpPr>
              <p:nvPr/>
            </p:nvSpPr>
            <p:spPr bwMode="auto">
              <a:xfrm>
                <a:off x="191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29" name="Rectangle 25"/>
              <p:cNvSpPr>
                <a:spLocks noChangeArrowheads="1"/>
              </p:cNvSpPr>
              <p:nvPr/>
            </p:nvSpPr>
            <p:spPr bwMode="auto">
              <a:xfrm>
                <a:off x="201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30" name="Rectangle 26"/>
              <p:cNvSpPr>
                <a:spLocks noChangeArrowheads="1"/>
              </p:cNvSpPr>
              <p:nvPr/>
            </p:nvSpPr>
            <p:spPr bwMode="auto">
              <a:xfrm>
                <a:off x="211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31" name="Rectangle 27"/>
              <p:cNvSpPr>
                <a:spLocks noChangeArrowheads="1"/>
              </p:cNvSpPr>
              <p:nvPr/>
            </p:nvSpPr>
            <p:spPr bwMode="auto">
              <a:xfrm>
                <a:off x="220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32" name="Rectangle 28"/>
              <p:cNvSpPr>
                <a:spLocks noChangeArrowheads="1"/>
              </p:cNvSpPr>
              <p:nvPr/>
            </p:nvSpPr>
            <p:spPr bwMode="auto">
              <a:xfrm>
                <a:off x="230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33" name="Rectangle 29"/>
              <p:cNvSpPr>
                <a:spLocks noChangeArrowheads="1"/>
              </p:cNvSpPr>
              <p:nvPr/>
            </p:nvSpPr>
            <p:spPr bwMode="auto">
              <a:xfrm>
                <a:off x="239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34" name="Rectangle 30"/>
              <p:cNvSpPr>
                <a:spLocks noChangeArrowheads="1"/>
              </p:cNvSpPr>
              <p:nvPr/>
            </p:nvSpPr>
            <p:spPr bwMode="auto">
              <a:xfrm>
                <a:off x="249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35" name="Rectangle 31"/>
              <p:cNvSpPr>
                <a:spLocks noChangeArrowheads="1"/>
              </p:cNvSpPr>
              <p:nvPr/>
            </p:nvSpPr>
            <p:spPr bwMode="auto">
              <a:xfrm>
                <a:off x="259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36" name="Rectangle 32"/>
              <p:cNvSpPr>
                <a:spLocks noChangeArrowheads="1"/>
              </p:cNvSpPr>
              <p:nvPr/>
            </p:nvSpPr>
            <p:spPr bwMode="auto">
              <a:xfrm>
                <a:off x="268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37" name="Rectangle 33"/>
              <p:cNvSpPr>
                <a:spLocks noChangeArrowheads="1"/>
              </p:cNvSpPr>
              <p:nvPr/>
            </p:nvSpPr>
            <p:spPr bwMode="auto">
              <a:xfrm>
                <a:off x="278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38" name="Rectangle 34"/>
              <p:cNvSpPr>
                <a:spLocks noChangeArrowheads="1"/>
              </p:cNvSpPr>
              <p:nvPr/>
            </p:nvSpPr>
            <p:spPr bwMode="auto">
              <a:xfrm>
                <a:off x="287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39" name="Rectangle 35"/>
              <p:cNvSpPr>
                <a:spLocks noChangeArrowheads="1"/>
              </p:cNvSpPr>
              <p:nvPr/>
            </p:nvSpPr>
            <p:spPr bwMode="auto">
              <a:xfrm>
                <a:off x="297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40" name="Rectangle 36"/>
              <p:cNvSpPr>
                <a:spLocks noChangeArrowheads="1"/>
              </p:cNvSpPr>
              <p:nvPr/>
            </p:nvSpPr>
            <p:spPr bwMode="auto">
              <a:xfrm>
                <a:off x="307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41" name="Rectangle 37"/>
              <p:cNvSpPr>
                <a:spLocks noChangeArrowheads="1"/>
              </p:cNvSpPr>
              <p:nvPr/>
            </p:nvSpPr>
            <p:spPr bwMode="auto">
              <a:xfrm>
                <a:off x="316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42" name="Rectangle 38"/>
              <p:cNvSpPr>
                <a:spLocks noChangeArrowheads="1"/>
              </p:cNvSpPr>
              <p:nvPr/>
            </p:nvSpPr>
            <p:spPr bwMode="auto">
              <a:xfrm>
                <a:off x="326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43" name="Rectangle 39"/>
              <p:cNvSpPr>
                <a:spLocks noChangeArrowheads="1"/>
              </p:cNvSpPr>
              <p:nvPr/>
            </p:nvSpPr>
            <p:spPr bwMode="auto">
              <a:xfrm>
                <a:off x="335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44" name="Rectangle 40"/>
              <p:cNvSpPr>
                <a:spLocks noChangeArrowheads="1"/>
              </p:cNvSpPr>
              <p:nvPr/>
            </p:nvSpPr>
            <p:spPr bwMode="auto">
              <a:xfrm>
                <a:off x="345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45" name="Rectangle 41"/>
              <p:cNvSpPr>
                <a:spLocks noChangeArrowheads="1"/>
              </p:cNvSpPr>
              <p:nvPr/>
            </p:nvSpPr>
            <p:spPr bwMode="auto">
              <a:xfrm>
                <a:off x="355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46" name="Rectangle 42"/>
              <p:cNvSpPr>
                <a:spLocks noChangeArrowheads="1"/>
              </p:cNvSpPr>
              <p:nvPr/>
            </p:nvSpPr>
            <p:spPr bwMode="auto">
              <a:xfrm>
                <a:off x="364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47" name="Rectangle 43"/>
              <p:cNvSpPr>
                <a:spLocks noChangeArrowheads="1"/>
              </p:cNvSpPr>
              <p:nvPr/>
            </p:nvSpPr>
            <p:spPr bwMode="auto">
              <a:xfrm>
                <a:off x="374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48" name="Rectangle 44"/>
              <p:cNvSpPr>
                <a:spLocks noChangeArrowheads="1"/>
              </p:cNvSpPr>
              <p:nvPr/>
            </p:nvSpPr>
            <p:spPr bwMode="auto">
              <a:xfrm>
                <a:off x="383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49" name="Rectangle 45"/>
              <p:cNvSpPr>
                <a:spLocks noChangeArrowheads="1"/>
              </p:cNvSpPr>
              <p:nvPr/>
            </p:nvSpPr>
            <p:spPr bwMode="auto">
              <a:xfrm>
                <a:off x="393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50" name="Rectangle 46"/>
              <p:cNvSpPr>
                <a:spLocks noChangeArrowheads="1"/>
              </p:cNvSpPr>
              <p:nvPr/>
            </p:nvSpPr>
            <p:spPr bwMode="auto">
              <a:xfrm>
                <a:off x="403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51" name="Rectangle 47"/>
              <p:cNvSpPr>
                <a:spLocks noChangeArrowheads="1"/>
              </p:cNvSpPr>
              <p:nvPr/>
            </p:nvSpPr>
            <p:spPr bwMode="auto">
              <a:xfrm>
                <a:off x="412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52" name="Rectangle 48"/>
              <p:cNvSpPr>
                <a:spLocks noChangeArrowheads="1"/>
              </p:cNvSpPr>
              <p:nvPr/>
            </p:nvSpPr>
            <p:spPr bwMode="auto">
              <a:xfrm>
                <a:off x="422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53" name="Rectangle 49"/>
              <p:cNvSpPr>
                <a:spLocks noChangeArrowheads="1"/>
              </p:cNvSpPr>
              <p:nvPr/>
            </p:nvSpPr>
            <p:spPr bwMode="auto">
              <a:xfrm>
                <a:off x="431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54" name="Rectangle 50"/>
              <p:cNvSpPr>
                <a:spLocks noChangeArrowheads="1"/>
              </p:cNvSpPr>
              <p:nvPr/>
            </p:nvSpPr>
            <p:spPr bwMode="auto">
              <a:xfrm>
                <a:off x="441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55" name="Rectangle 51"/>
              <p:cNvSpPr>
                <a:spLocks noChangeArrowheads="1"/>
              </p:cNvSpPr>
              <p:nvPr/>
            </p:nvSpPr>
            <p:spPr bwMode="auto">
              <a:xfrm>
                <a:off x="451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56" name="Rectangle 52"/>
              <p:cNvSpPr>
                <a:spLocks noChangeArrowheads="1"/>
              </p:cNvSpPr>
              <p:nvPr/>
            </p:nvSpPr>
            <p:spPr bwMode="auto">
              <a:xfrm>
                <a:off x="460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57" name="Rectangle 53"/>
              <p:cNvSpPr>
                <a:spLocks noChangeArrowheads="1"/>
              </p:cNvSpPr>
              <p:nvPr/>
            </p:nvSpPr>
            <p:spPr bwMode="auto">
              <a:xfrm>
                <a:off x="470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58" name="Rectangle 54"/>
              <p:cNvSpPr>
                <a:spLocks noChangeArrowheads="1"/>
              </p:cNvSpPr>
              <p:nvPr/>
            </p:nvSpPr>
            <p:spPr bwMode="auto">
              <a:xfrm>
                <a:off x="479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59" name="Rectangle 55"/>
              <p:cNvSpPr>
                <a:spLocks noChangeArrowheads="1"/>
              </p:cNvSpPr>
              <p:nvPr/>
            </p:nvSpPr>
            <p:spPr bwMode="auto">
              <a:xfrm>
                <a:off x="489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60" name="Rectangle 56"/>
              <p:cNvSpPr>
                <a:spLocks noChangeArrowheads="1"/>
              </p:cNvSpPr>
              <p:nvPr/>
            </p:nvSpPr>
            <p:spPr bwMode="auto">
              <a:xfrm>
                <a:off x="499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61" name="Rectangle 57"/>
              <p:cNvSpPr>
                <a:spLocks noChangeArrowheads="1"/>
              </p:cNvSpPr>
              <p:nvPr/>
            </p:nvSpPr>
            <p:spPr bwMode="auto">
              <a:xfrm>
                <a:off x="508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62" name="Rectangle 58"/>
              <p:cNvSpPr>
                <a:spLocks noChangeArrowheads="1"/>
              </p:cNvSpPr>
              <p:nvPr/>
            </p:nvSpPr>
            <p:spPr bwMode="auto">
              <a:xfrm>
                <a:off x="518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63" name="Rectangle 59"/>
              <p:cNvSpPr>
                <a:spLocks noChangeArrowheads="1"/>
              </p:cNvSpPr>
              <p:nvPr/>
            </p:nvSpPr>
            <p:spPr bwMode="auto">
              <a:xfrm>
                <a:off x="527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64" name="Rectangle 60"/>
              <p:cNvSpPr>
                <a:spLocks noChangeArrowheads="1"/>
              </p:cNvSpPr>
              <p:nvPr/>
            </p:nvSpPr>
            <p:spPr bwMode="auto">
              <a:xfrm>
                <a:off x="537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65" name="Rectangle 61"/>
              <p:cNvSpPr>
                <a:spLocks noChangeArrowheads="1"/>
              </p:cNvSpPr>
              <p:nvPr/>
            </p:nvSpPr>
            <p:spPr bwMode="auto">
              <a:xfrm>
                <a:off x="547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66" name="Rectangle 62"/>
              <p:cNvSpPr>
                <a:spLocks noChangeArrowheads="1"/>
              </p:cNvSpPr>
              <p:nvPr/>
            </p:nvSpPr>
            <p:spPr bwMode="auto">
              <a:xfrm>
                <a:off x="556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67" name="Rectangle 63"/>
              <p:cNvSpPr>
                <a:spLocks noChangeArrowheads="1"/>
              </p:cNvSpPr>
              <p:nvPr/>
            </p:nvSpPr>
            <p:spPr bwMode="auto">
              <a:xfrm>
                <a:off x="566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grpSp>
        <p:sp>
          <p:nvSpPr>
            <p:cNvPr id="6" name="Rectangle 64"/>
            <p:cNvSpPr>
              <a:spLocks noChangeArrowheads="1"/>
            </p:cNvSpPr>
            <p:nvPr/>
          </p:nvSpPr>
          <p:spPr bwMode="auto">
            <a:xfrm>
              <a:off x="429" y="0"/>
              <a:ext cx="5331" cy="4320"/>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7" name="Rectangle 65"/>
            <p:cNvSpPr>
              <a:spLocks noChangeArrowheads="1"/>
            </p:cNvSpPr>
            <p:nvPr/>
          </p:nvSpPr>
          <p:spPr bwMode="auto">
            <a:xfrm>
              <a:off x="0" y="0"/>
              <a:ext cx="5760" cy="321"/>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grpSp>
      <p:sp>
        <p:nvSpPr>
          <p:cNvPr id="68" name="Rectangle 66"/>
          <p:cNvSpPr>
            <a:spLocks noChangeArrowheads="1"/>
          </p:cNvSpPr>
          <p:nvPr/>
        </p:nvSpPr>
        <p:spPr bwMode="auto">
          <a:xfrm>
            <a:off x="3505200" y="2590800"/>
            <a:ext cx="4892675"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algn="ctr" fontAlgn="base">
              <a:spcBef>
                <a:spcPct val="0"/>
              </a:spcBef>
              <a:spcAft>
                <a:spcPct val="0"/>
              </a:spcAft>
              <a:defRPr/>
            </a:pPr>
            <a:endParaRPr kumimoji="1" lang="en-AU" altLang="en-US" smtClean="0">
              <a:solidFill>
                <a:srgbClr val="000000"/>
              </a:solidFill>
              <a:latin typeface="Helvetica" pitchFamily="-128" charset="0"/>
            </a:endParaRPr>
          </a:p>
        </p:txBody>
      </p:sp>
      <p:sp>
        <p:nvSpPr>
          <p:cNvPr id="6211" name="Rectangle 67"/>
          <p:cNvSpPr>
            <a:spLocks noGrp="1" noChangeArrowheads="1"/>
          </p:cNvSpPr>
          <p:nvPr>
            <p:ph type="ctrTitle" sz="quarter"/>
          </p:nvPr>
        </p:nvSpPr>
        <p:spPr>
          <a:xfrm>
            <a:off x="779463" y="1447800"/>
            <a:ext cx="7678737" cy="1081088"/>
          </a:xfrm>
        </p:spPr>
        <p:txBody>
          <a:bodyPr/>
          <a:lstStyle>
            <a:lvl1pPr algn="r">
              <a:defRPr/>
            </a:lvl1pPr>
          </a:lstStyle>
          <a:p>
            <a:r>
              <a:rPr lang="en-US"/>
              <a:t>Click to edit Master title style</a:t>
            </a:r>
          </a:p>
        </p:txBody>
      </p:sp>
      <p:sp>
        <p:nvSpPr>
          <p:cNvPr id="6212" name="Rectangle 68"/>
          <p:cNvSpPr>
            <a:spLocks noGrp="1" noChangeArrowheads="1"/>
          </p:cNvSpPr>
          <p:nvPr>
            <p:ph type="subTitle" sz="quarter" idx="1"/>
          </p:nvPr>
        </p:nvSpPr>
        <p:spPr>
          <a:xfrm>
            <a:off x="4021138" y="2860675"/>
            <a:ext cx="4437062" cy="3114675"/>
          </a:xfrm>
        </p:spPr>
        <p:txBody>
          <a:bodyPr/>
          <a:lstStyle>
            <a:lvl1pPr marL="0" indent="0">
              <a:buFont typeface="Wingdings" pitchFamily="-128" charset="2"/>
              <a:buNone/>
              <a:defRPr/>
            </a:lvl1pPr>
          </a:lstStyle>
          <a:p>
            <a:r>
              <a:rPr lang="en-US"/>
              <a:t>Click to edit Master subtitle style</a:t>
            </a:r>
          </a:p>
        </p:txBody>
      </p:sp>
      <p:sp>
        <p:nvSpPr>
          <p:cNvPr id="69" name="Rectangle 69"/>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pPr fontAlgn="base">
              <a:spcBef>
                <a:spcPct val="0"/>
              </a:spcBef>
              <a:spcAft>
                <a:spcPct val="0"/>
              </a:spcAft>
              <a:defRPr/>
            </a:pPr>
            <a:endParaRPr lang="en-US">
              <a:solidFill>
                <a:srgbClr val="000000"/>
              </a:solidFill>
              <a:ea typeface="ＭＳ Ｐゴシック" pitchFamily="-128" charset="-128"/>
            </a:endParaRPr>
          </a:p>
        </p:txBody>
      </p:sp>
      <p:sp>
        <p:nvSpPr>
          <p:cNvPr id="70" name="Rectangle 70"/>
          <p:cNvSpPr>
            <a:spLocks noGrp="1" noChangeArrowheads="1"/>
          </p:cNvSpPr>
          <p:nvPr>
            <p:ph type="ftr" sz="quarter" idx="11"/>
          </p:nvPr>
        </p:nvSpPr>
        <p:spPr>
          <a:xfrm>
            <a:off x="3124200" y="6248400"/>
            <a:ext cx="2895600" cy="457200"/>
          </a:xfrm>
        </p:spPr>
        <p:txBody>
          <a:bodyPr/>
          <a:lstStyle>
            <a:lvl1pPr algn="ctr">
              <a:defRPr sz="1400"/>
            </a:lvl1pPr>
          </a:lstStyle>
          <a:p>
            <a:pPr>
              <a:defRPr/>
            </a:pPr>
            <a:endParaRPr lang="en-US">
              <a:solidFill>
                <a:srgbClr val="000000"/>
              </a:solidFill>
            </a:endParaRPr>
          </a:p>
        </p:txBody>
      </p:sp>
      <p:sp>
        <p:nvSpPr>
          <p:cNvPr id="71" name="Rectangle 71"/>
          <p:cNvSpPr>
            <a:spLocks noGrp="1" noChangeArrowheads="1"/>
          </p:cNvSpPr>
          <p:nvPr>
            <p:ph type="sldNum" sz="quarter" idx="12"/>
          </p:nvPr>
        </p:nvSpPr>
        <p:spPr>
          <a:xfrm>
            <a:off x="6553200" y="6248400"/>
            <a:ext cx="1905000" cy="457200"/>
          </a:xfrm>
        </p:spPr>
        <p:txBody>
          <a:bodyPr/>
          <a:lstStyle>
            <a:lvl1pPr>
              <a:defRPr sz="1400"/>
            </a:lvl1pPr>
          </a:lstStyle>
          <a:p>
            <a:pPr>
              <a:defRPr/>
            </a:pPr>
            <a:fld id="{EB3FB57F-94EE-4037-9C41-B0CA25A0A6D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76689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8"/>
          <p:cNvSpPr>
            <a:spLocks noGrp="1" noChangeArrowheads="1"/>
          </p:cNvSpPr>
          <p:nvPr>
            <p:ph type="ftr" sz="quarter" idx="10"/>
          </p:nvPr>
        </p:nvSpPr>
        <p:spPr>
          <a:ln/>
        </p:spPr>
        <p:txBody>
          <a:bodyPr/>
          <a:lstStyle>
            <a:lvl1pPr>
              <a:defRPr/>
            </a:lvl1pPr>
          </a:lstStyle>
          <a:p>
            <a:pPr>
              <a:defRPr/>
            </a:pPr>
            <a:r>
              <a:rPr lang="en-US">
                <a:solidFill>
                  <a:srgbClr val="000000"/>
                </a:solidFill>
              </a:rPr>
              <a:t>These slides are designed to accompany </a:t>
            </a:r>
            <a:r>
              <a:rPr lang="en-US" i="1">
                <a:solidFill>
                  <a:srgbClr val="000000"/>
                </a:solidFill>
              </a:rPr>
              <a:t>Software Engineering: A Practitioner’s Approach, 7/e </a:t>
            </a:r>
            <a:r>
              <a:rPr lang="en-US">
                <a:solidFill>
                  <a:srgbClr val="000000"/>
                </a:solidFill>
              </a:rPr>
              <a:t>(McGraw-Hill 2009). Slides copyright 2009 by Roger Pressman.</a:t>
            </a:r>
          </a:p>
        </p:txBody>
      </p:sp>
      <p:sp>
        <p:nvSpPr>
          <p:cNvPr id="5" name="Rectangle 69"/>
          <p:cNvSpPr>
            <a:spLocks noGrp="1" noChangeArrowheads="1"/>
          </p:cNvSpPr>
          <p:nvPr>
            <p:ph type="sldNum" sz="quarter" idx="11"/>
          </p:nvPr>
        </p:nvSpPr>
        <p:spPr>
          <a:ln/>
        </p:spPr>
        <p:txBody>
          <a:bodyPr/>
          <a:lstStyle>
            <a:lvl1pPr>
              <a:defRPr/>
            </a:lvl1pPr>
          </a:lstStyle>
          <a:p>
            <a:pPr>
              <a:defRPr/>
            </a:pPr>
            <a:fld id="{A73F15EC-1559-476C-B7B7-2B1C306ABE3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64851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8"/>
          <p:cNvSpPr>
            <a:spLocks noGrp="1" noChangeArrowheads="1"/>
          </p:cNvSpPr>
          <p:nvPr>
            <p:ph type="ftr" sz="quarter" idx="10"/>
          </p:nvPr>
        </p:nvSpPr>
        <p:spPr>
          <a:ln/>
        </p:spPr>
        <p:txBody>
          <a:bodyPr/>
          <a:lstStyle>
            <a:lvl1pPr>
              <a:defRPr/>
            </a:lvl1pPr>
          </a:lstStyle>
          <a:p>
            <a:pPr>
              <a:defRPr/>
            </a:pPr>
            <a:r>
              <a:rPr lang="en-US">
                <a:solidFill>
                  <a:srgbClr val="000000"/>
                </a:solidFill>
              </a:rPr>
              <a:t>These slides are designed to accompany </a:t>
            </a:r>
            <a:r>
              <a:rPr lang="en-US" i="1">
                <a:solidFill>
                  <a:srgbClr val="000000"/>
                </a:solidFill>
              </a:rPr>
              <a:t>Software Engineering: A Practitioner’s Approach, 7/e </a:t>
            </a:r>
            <a:r>
              <a:rPr lang="en-US">
                <a:solidFill>
                  <a:srgbClr val="000000"/>
                </a:solidFill>
              </a:rPr>
              <a:t>(McGraw-Hill 2009). Slides copyright 2009 by Roger Pressman.</a:t>
            </a:r>
          </a:p>
        </p:txBody>
      </p:sp>
      <p:sp>
        <p:nvSpPr>
          <p:cNvPr id="5" name="Rectangle 69"/>
          <p:cNvSpPr>
            <a:spLocks noGrp="1" noChangeArrowheads="1"/>
          </p:cNvSpPr>
          <p:nvPr>
            <p:ph type="sldNum" sz="quarter" idx="11"/>
          </p:nvPr>
        </p:nvSpPr>
        <p:spPr>
          <a:ln/>
        </p:spPr>
        <p:txBody>
          <a:bodyPr/>
          <a:lstStyle>
            <a:lvl1pPr>
              <a:defRPr/>
            </a:lvl1pPr>
          </a:lstStyle>
          <a:p>
            <a:pPr>
              <a:defRPr/>
            </a:pPr>
            <a:fld id="{78A4F128-0B67-47F6-BB45-7C8777D50C0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13874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1905000"/>
            <a:ext cx="33909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72100" y="1905000"/>
            <a:ext cx="33909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8"/>
          <p:cNvSpPr>
            <a:spLocks noGrp="1" noChangeArrowheads="1"/>
          </p:cNvSpPr>
          <p:nvPr>
            <p:ph type="ftr" sz="quarter" idx="10"/>
          </p:nvPr>
        </p:nvSpPr>
        <p:spPr>
          <a:ln/>
        </p:spPr>
        <p:txBody>
          <a:bodyPr/>
          <a:lstStyle>
            <a:lvl1pPr>
              <a:defRPr/>
            </a:lvl1pPr>
          </a:lstStyle>
          <a:p>
            <a:pPr>
              <a:defRPr/>
            </a:pPr>
            <a:r>
              <a:rPr lang="en-US">
                <a:solidFill>
                  <a:srgbClr val="000000"/>
                </a:solidFill>
              </a:rPr>
              <a:t>These slides are designed to accompany </a:t>
            </a:r>
            <a:r>
              <a:rPr lang="en-US" i="1">
                <a:solidFill>
                  <a:srgbClr val="000000"/>
                </a:solidFill>
              </a:rPr>
              <a:t>Software Engineering: A Practitioner’s Approach, 7/e </a:t>
            </a:r>
            <a:r>
              <a:rPr lang="en-US">
                <a:solidFill>
                  <a:srgbClr val="000000"/>
                </a:solidFill>
              </a:rPr>
              <a:t>(McGraw-Hill 2009). Slides copyright 2009 by Roger Pressman.</a:t>
            </a:r>
          </a:p>
        </p:txBody>
      </p:sp>
      <p:sp>
        <p:nvSpPr>
          <p:cNvPr id="6" name="Rectangle 69"/>
          <p:cNvSpPr>
            <a:spLocks noGrp="1" noChangeArrowheads="1"/>
          </p:cNvSpPr>
          <p:nvPr>
            <p:ph type="sldNum" sz="quarter" idx="11"/>
          </p:nvPr>
        </p:nvSpPr>
        <p:spPr>
          <a:ln/>
        </p:spPr>
        <p:txBody>
          <a:bodyPr/>
          <a:lstStyle>
            <a:lvl1pPr>
              <a:defRPr/>
            </a:lvl1pPr>
          </a:lstStyle>
          <a:p>
            <a:pPr>
              <a:defRPr/>
            </a:pPr>
            <a:fld id="{A7453497-6983-4FEF-92E2-4F8236C343F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51475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8"/>
          <p:cNvSpPr>
            <a:spLocks noGrp="1" noChangeArrowheads="1"/>
          </p:cNvSpPr>
          <p:nvPr>
            <p:ph type="ftr" sz="quarter" idx="10"/>
          </p:nvPr>
        </p:nvSpPr>
        <p:spPr>
          <a:ln/>
        </p:spPr>
        <p:txBody>
          <a:bodyPr/>
          <a:lstStyle>
            <a:lvl1pPr>
              <a:defRPr/>
            </a:lvl1pPr>
          </a:lstStyle>
          <a:p>
            <a:pPr>
              <a:defRPr/>
            </a:pPr>
            <a:r>
              <a:rPr lang="en-US">
                <a:solidFill>
                  <a:srgbClr val="000000"/>
                </a:solidFill>
              </a:rPr>
              <a:t>These slides are designed to accompany </a:t>
            </a:r>
            <a:r>
              <a:rPr lang="en-US" i="1">
                <a:solidFill>
                  <a:srgbClr val="000000"/>
                </a:solidFill>
              </a:rPr>
              <a:t>Software Engineering: A Practitioner’s Approach, 7/e </a:t>
            </a:r>
            <a:r>
              <a:rPr lang="en-US">
                <a:solidFill>
                  <a:srgbClr val="000000"/>
                </a:solidFill>
              </a:rPr>
              <a:t>(McGraw-Hill 2009). Slides copyright 2009 by Roger Pressman.</a:t>
            </a:r>
          </a:p>
        </p:txBody>
      </p:sp>
      <p:sp>
        <p:nvSpPr>
          <p:cNvPr id="8" name="Rectangle 69"/>
          <p:cNvSpPr>
            <a:spLocks noGrp="1" noChangeArrowheads="1"/>
          </p:cNvSpPr>
          <p:nvPr>
            <p:ph type="sldNum" sz="quarter" idx="11"/>
          </p:nvPr>
        </p:nvSpPr>
        <p:spPr>
          <a:ln/>
        </p:spPr>
        <p:txBody>
          <a:bodyPr/>
          <a:lstStyle>
            <a:lvl1pPr>
              <a:defRPr/>
            </a:lvl1pPr>
          </a:lstStyle>
          <a:p>
            <a:pPr>
              <a:defRPr/>
            </a:pPr>
            <a:fld id="{E58149C3-92A9-4DB1-800B-27877E94AEA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308553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8"/>
          <p:cNvSpPr>
            <a:spLocks noGrp="1" noChangeArrowheads="1"/>
          </p:cNvSpPr>
          <p:nvPr>
            <p:ph type="ftr" sz="quarter" idx="10"/>
          </p:nvPr>
        </p:nvSpPr>
        <p:spPr>
          <a:ln/>
        </p:spPr>
        <p:txBody>
          <a:bodyPr/>
          <a:lstStyle>
            <a:lvl1pPr>
              <a:defRPr/>
            </a:lvl1pPr>
          </a:lstStyle>
          <a:p>
            <a:pPr>
              <a:defRPr/>
            </a:pPr>
            <a:r>
              <a:rPr lang="en-US">
                <a:solidFill>
                  <a:srgbClr val="000000"/>
                </a:solidFill>
              </a:rPr>
              <a:t>These slides are designed to accompany </a:t>
            </a:r>
            <a:r>
              <a:rPr lang="en-US" i="1">
                <a:solidFill>
                  <a:srgbClr val="000000"/>
                </a:solidFill>
              </a:rPr>
              <a:t>Software Engineering: A Practitioner’s Approach, 7/e </a:t>
            </a:r>
            <a:r>
              <a:rPr lang="en-US">
                <a:solidFill>
                  <a:srgbClr val="000000"/>
                </a:solidFill>
              </a:rPr>
              <a:t>(McGraw-Hill 2009). Slides copyright 2009 by Roger Pressman.</a:t>
            </a:r>
          </a:p>
        </p:txBody>
      </p:sp>
      <p:sp>
        <p:nvSpPr>
          <p:cNvPr id="4" name="Rectangle 69"/>
          <p:cNvSpPr>
            <a:spLocks noGrp="1" noChangeArrowheads="1"/>
          </p:cNvSpPr>
          <p:nvPr>
            <p:ph type="sldNum" sz="quarter" idx="11"/>
          </p:nvPr>
        </p:nvSpPr>
        <p:spPr>
          <a:ln/>
        </p:spPr>
        <p:txBody>
          <a:bodyPr/>
          <a:lstStyle>
            <a:lvl1pPr>
              <a:defRPr/>
            </a:lvl1pPr>
          </a:lstStyle>
          <a:p>
            <a:pPr>
              <a:defRPr/>
            </a:pPr>
            <a:fld id="{48ED9D81-05A5-4A39-8B3D-E5A8B794650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326599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8"/>
          <p:cNvSpPr>
            <a:spLocks noGrp="1" noChangeArrowheads="1"/>
          </p:cNvSpPr>
          <p:nvPr>
            <p:ph type="ftr" sz="quarter" idx="10"/>
          </p:nvPr>
        </p:nvSpPr>
        <p:spPr>
          <a:ln/>
        </p:spPr>
        <p:txBody>
          <a:bodyPr/>
          <a:lstStyle>
            <a:lvl1pPr>
              <a:defRPr/>
            </a:lvl1pPr>
          </a:lstStyle>
          <a:p>
            <a:pPr>
              <a:defRPr/>
            </a:pPr>
            <a:r>
              <a:rPr lang="en-US">
                <a:solidFill>
                  <a:srgbClr val="000000"/>
                </a:solidFill>
              </a:rPr>
              <a:t>These slides are designed to accompany </a:t>
            </a:r>
            <a:r>
              <a:rPr lang="en-US" i="1">
                <a:solidFill>
                  <a:srgbClr val="000000"/>
                </a:solidFill>
              </a:rPr>
              <a:t>Software Engineering: A Practitioner’s Approach, 7/e </a:t>
            </a:r>
            <a:r>
              <a:rPr lang="en-US">
                <a:solidFill>
                  <a:srgbClr val="000000"/>
                </a:solidFill>
              </a:rPr>
              <a:t>(McGraw-Hill 2009). Slides copyright 2009 by Roger Pressman.</a:t>
            </a:r>
          </a:p>
        </p:txBody>
      </p:sp>
      <p:sp>
        <p:nvSpPr>
          <p:cNvPr id="3" name="Rectangle 69"/>
          <p:cNvSpPr>
            <a:spLocks noGrp="1" noChangeArrowheads="1"/>
          </p:cNvSpPr>
          <p:nvPr>
            <p:ph type="sldNum" sz="quarter" idx="11"/>
          </p:nvPr>
        </p:nvSpPr>
        <p:spPr>
          <a:ln/>
        </p:spPr>
        <p:txBody>
          <a:bodyPr/>
          <a:lstStyle>
            <a:lvl1pPr>
              <a:defRPr/>
            </a:lvl1pPr>
          </a:lstStyle>
          <a:p>
            <a:pPr>
              <a:defRPr/>
            </a:pPr>
            <a:fld id="{2C684D3C-364B-4BEA-BDC2-60878437892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370000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8"/>
          <p:cNvSpPr>
            <a:spLocks noGrp="1" noChangeArrowheads="1"/>
          </p:cNvSpPr>
          <p:nvPr>
            <p:ph type="ftr" sz="quarter" idx="10"/>
          </p:nvPr>
        </p:nvSpPr>
        <p:spPr>
          <a:ln/>
        </p:spPr>
        <p:txBody>
          <a:bodyPr/>
          <a:lstStyle>
            <a:lvl1pPr>
              <a:defRPr/>
            </a:lvl1pPr>
          </a:lstStyle>
          <a:p>
            <a:pPr>
              <a:defRPr/>
            </a:pPr>
            <a:r>
              <a:rPr lang="en-US">
                <a:solidFill>
                  <a:srgbClr val="000000"/>
                </a:solidFill>
              </a:rPr>
              <a:t>These slides are designed to accompany </a:t>
            </a:r>
            <a:r>
              <a:rPr lang="en-US" i="1">
                <a:solidFill>
                  <a:srgbClr val="000000"/>
                </a:solidFill>
              </a:rPr>
              <a:t>Software Engineering: A Practitioner’s Approach, 7/e </a:t>
            </a:r>
            <a:r>
              <a:rPr lang="en-US">
                <a:solidFill>
                  <a:srgbClr val="000000"/>
                </a:solidFill>
              </a:rPr>
              <a:t>(McGraw-Hill 2009). Slides copyright 2009 by Roger Pressman.</a:t>
            </a:r>
          </a:p>
        </p:txBody>
      </p:sp>
      <p:sp>
        <p:nvSpPr>
          <p:cNvPr id="6" name="Rectangle 69"/>
          <p:cNvSpPr>
            <a:spLocks noGrp="1" noChangeArrowheads="1"/>
          </p:cNvSpPr>
          <p:nvPr>
            <p:ph type="sldNum" sz="quarter" idx="11"/>
          </p:nvPr>
        </p:nvSpPr>
        <p:spPr>
          <a:ln/>
        </p:spPr>
        <p:txBody>
          <a:bodyPr/>
          <a:lstStyle>
            <a:lvl1pPr>
              <a:defRPr/>
            </a:lvl1pPr>
          </a:lstStyle>
          <a:p>
            <a:pPr>
              <a:defRPr/>
            </a:pPr>
            <a:fld id="{939E4CA9-AFED-4DBF-9717-7C2034902C3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18639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020153-D94C-419B-AF90-2451DB8129D9}"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E8204-518C-462E-BEA9-DFC91508F8C3}" type="slidenum">
              <a:rPr lang="en-US" smtClean="0"/>
              <a:t>‹#›</a:t>
            </a:fld>
            <a:endParaRPr lang="en-US"/>
          </a:p>
        </p:txBody>
      </p:sp>
    </p:spTree>
    <p:extLst>
      <p:ext uri="{BB962C8B-B14F-4D97-AF65-F5344CB8AC3E}">
        <p14:creationId xmlns:p14="http://schemas.microsoft.com/office/powerpoint/2010/main" val="16388452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8"/>
          <p:cNvSpPr>
            <a:spLocks noGrp="1" noChangeArrowheads="1"/>
          </p:cNvSpPr>
          <p:nvPr>
            <p:ph type="ftr" sz="quarter" idx="10"/>
          </p:nvPr>
        </p:nvSpPr>
        <p:spPr>
          <a:ln/>
        </p:spPr>
        <p:txBody>
          <a:bodyPr/>
          <a:lstStyle>
            <a:lvl1pPr>
              <a:defRPr/>
            </a:lvl1pPr>
          </a:lstStyle>
          <a:p>
            <a:pPr>
              <a:defRPr/>
            </a:pPr>
            <a:r>
              <a:rPr lang="en-US">
                <a:solidFill>
                  <a:srgbClr val="000000"/>
                </a:solidFill>
              </a:rPr>
              <a:t>These slides are designed to accompany </a:t>
            </a:r>
            <a:r>
              <a:rPr lang="en-US" i="1">
                <a:solidFill>
                  <a:srgbClr val="000000"/>
                </a:solidFill>
              </a:rPr>
              <a:t>Software Engineering: A Practitioner’s Approach, 7/e </a:t>
            </a:r>
            <a:r>
              <a:rPr lang="en-US">
                <a:solidFill>
                  <a:srgbClr val="000000"/>
                </a:solidFill>
              </a:rPr>
              <a:t>(McGraw-Hill 2009). Slides copyright 2009 by Roger Pressman.</a:t>
            </a:r>
          </a:p>
        </p:txBody>
      </p:sp>
      <p:sp>
        <p:nvSpPr>
          <p:cNvPr id="6" name="Rectangle 69"/>
          <p:cNvSpPr>
            <a:spLocks noGrp="1" noChangeArrowheads="1"/>
          </p:cNvSpPr>
          <p:nvPr>
            <p:ph type="sldNum" sz="quarter" idx="11"/>
          </p:nvPr>
        </p:nvSpPr>
        <p:spPr>
          <a:ln/>
        </p:spPr>
        <p:txBody>
          <a:bodyPr/>
          <a:lstStyle>
            <a:lvl1pPr>
              <a:defRPr/>
            </a:lvl1pPr>
          </a:lstStyle>
          <a:p>
            <a:pPr>
              <a:defRPr/>
            </a:pPr>
            <a:fld id="{F1D6C817-BB86-42B6-8EF5-3CAC4DDD54D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582990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8"/>
          <p:cNvSpPr>
            <a:spLocks noGrp="1" noChangeArrowheads="1"/>
          </p:cNvSpPr>
          <p:nvPr>
            <p:ph type="ftr" sz="quarter" idx="10"/>
          </p:nvPr>
        </p:nvSpPr>
        <p:spPr>
          <a:ln/>
        </p:spPr>
        <p:txBody>
          <a:bodyPr/>
          <a:lstStyle>
            <a:lvl1pPr>
              <a:defRPr/>
            </a:lvl1pPr>
          </a:lstStyle>
          <a:p>
            <a:pPr>
              <a:defRPr/>
            </a:pPr>
            <a:r>
              <a:rPr lang="en-US">
                <a:solidFill>
                  <a:srgbClr val="000000"/>
                </a:solidFill>
              </a:rPr>
              <a:t>These slides are designed to accompany </a:t>
            </a:r>
            <a:r>
              <a:rPr lang="en-US" i="1">
                <a:solidFill>
                  <a:srgbClr val="000000"/>
                </a:solidFill>
              </a:rPr>
              <a:t>Software Engineering: A Practitioner’s Approach, 7/e </a:t>
            </a:r>
            <a:r>
              <a:rPr lang="en-US">
                <a:solidFill>
                  <a:srgbClr val="000000"/>
                </a:solidFill>
              </a:rPr>
              <a:t>(McGraw-Hill 2009). Slides copyright 2009 by Roger Pressman.</a:t>
            </a:r>
          </a:p>
        </p:txBody>
      </p:sp>
      <p:sp>
        <p:nvSpPr>
          <p:cNvPr id="5" name="Rectangle 69"/>
          <p:cNvSpPr>
            <a:spLocks noGrp="1" noChangeArrowheads="1"/>
          </p:cNvSpPr>
          <p:nvPr>
            <p:ph type="sldNum" sz="quarter" idx="11"/>
          </p:nvPr>
        </p:nvSpPr>
        <p:spPr>
          <a:ln/>
        </p:spPr>
        <p:txBody>
          <a:bodyPr/>
          <a:lstStyle>
            <a:lvl1pPr>
              <a:defRPr/>
            </a:lvl1pPr>
          </a:lstStyle>
          <a:p>
            <a:pPr>
              <a:defRPr/>
            </a:pPr>
            <a:fld id="{38CBFA2B-3490-41AE-95F5-07AA136A0B4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248250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7050" y="990600"/>
            <a:ext cx="1885950" cy="5105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19200" y="990600"/>
            <a:ext cx="5505450" cy="5105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8"/>
          <p:cNvSpPr>
            <a:spLocks noGrp="1" noChangeArrowheads="1"/>
          </p:cNvSpPr>
          <p:nvPr>
            <p:ph type="ftr" sz="quarter" idx="10"/>
          </p:nvPr>
        </p:nvSpPr>
        <p:spPr>
          <a:ln/>
        </p:spPr>
        <p:txBody>
          <a:bodyPr/>
          <a:lstStyle>
            <a:lvl1pPr>
              <a:defRPr/>
            </a:lvl1pPr>
          </a:lstStyle>
          <a:p>
            <a:pPr>
              <a:defRPr/>
            </a:pPr>
            <a:r>
              <a:rPr lang="en-US">
                <a:solidFill>
                  <a:srgbClr val="000000"/>
                </a:solidFill>
              </a:rPr>
              <a:t>These slides are designed to accompany </a:t>
            </a:r>
            <a:r>
              <a:rPr lang="en-US" i="1">
                <a:solidFill>
                  <a:srgbClr val="000000"/>
                </a:solidFill>
              </a:rPr>
              <a:t>Software Engineering: A Practitioner’s Approach, 7/e </a:t>
            </a:r>
            <a:r>
              <a:rPr lang="en-US">
                <a:solidFill>
                  <a:srgbClr val="000000"/>
                </a:solidFill>
              </a:rPr>
              <a:t>(McGraw-Hill 2009). Slides copyright 2009 by Roger Pressman.</a:t>
            </a:r>
          </a:p>
        </p:txBody>
      </p:sp>
      <p:sp>
        <p:nvSpPr>
          <p:cNvPr id="5" name="Rectangle 69"/>
          <p:cNvSpPr>
            <a:spLocks noGrp="1" noChangeArrowheads="1"/>
          </p:cNvSpPr>
          <p:nvPr>
            <p:ph type="sldNum" sz="quarter" idx="11"/>
          </p:nvPr>
        </p:nvSpPr>
        <p:spPr>
          <a:ln/>
        </p:spPr>
        <p:txBody>
          <a:bodyPr/>
          <a:lstStyle>
            <a:lvl1pPr>
              <a:defRPr/>
            </a:lvl1pPr>
          </a:lstStyle>
          <a:p>
            <a:pPr>
              <a:defRPr/>
            </a:pPr>
            <a:fld id="{1BD27C48-4C07-4533-81DE-325D6BD682A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60938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020153-D94C-419B-AF90-2451DB8129D9}"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E8204-518C-462E-BEA9-DFC91508F8C3}" type="slidenum">
              <a:rPr lang="en-US" smtClean="0"/>
              <a:t>‹#›</a:t>
            </a:fld>
            <a:endParaRPr lang="en-US"/>
          </a:p>
        </p:txBody>
      </p:sp>
    </p:spTree>
    <p:extLst>
      <p:ext uri="{BB962C8B-B14F-4D97-AF65-F5344CB8AC3E}">
        <p14:creationId xmlns:p14="http://schemas.microsoft.com/office/powerpoint/2010/main" val="267712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020153-D94C-419B-AF90-2451DB8129D9}" type="datetimeFigureOut">
              <a:rPr lang="en-US" smtClean="0"/>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E8204-518C-462E-BEA9-DFC91508F8C3}" type="slidenum">
              <a:rPr lang="en-US" smtClean="0"/>
              <a:t>‹#›</a:t>
            </a:fld>
            <a:endParaRPr lang="en-US"/>
          </a:p>
        </p:txBody>
      </p:sp>
    </p:spTree>
    <p:extLst>
      <p:ext uri="{BB962C8B-B14F-4D97-AF65-F5344CB8AC3E}">
        <p14:creationId xmlns:p14="http://schemas.microsoft.com/office/powerpoint/2010/main" val="2190287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020153-D94C-419B-AF90-2451DB8129D9}" type="datetimeFigureOut">
              <a:rPr lang="en-US" smtClean="0"/>
              <a:t>10/25/2016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BE8204-518C-462E-BEA9-DFC91508F8C3}" type="slidenum">
              <a:rPr lang="en-US" smtClean="0"/>
              <a:t>‹#›</a:t>
            </a:fld>
            <a:endParaRPr lang="en-US"/>
          </a:p>
        </p:txBody>
      </p:sp>
    </p:spTree>
    <p:extLst>
      <p:ext uri="{BB962C8B-B14F-4D97-AF65-F5344CB8AC3E}">
        <p14:creationId xmlns:p14="http://schemas.microsoft.com/office/powerpoint/2010/main" val="1436677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020153-D94C-419B-AF90-2451DB8129D9}" type="datetimeFigureOut">
              <a:rPr lang="en-US" smtClean="0"/>
              <a:t>10/25/2016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BE8204-518C-462E-BEA9-DFC91508F8C3}" type="slidenum">
              <a:rPr lang="en-US" smtClean="0"/>
              <a:t>‹#›</a:t>
            </a:fld>
            <a:endParaRPr lang="en-US"/>
          </a:p>
        </p:txBody>
      </p:sp>
    </p:spTree>
    <p:extLst>
      <p:ext uri="{BB962C8B-B14F-4D97-AF65-F5344CB8AC3E}">
        <p14:creationId xmlns:p14="http://schemas.microsoft.com/office/powerpoint/2010/main" val="2233834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020153-D94C-419B-AF90-2451DB8129D9}" type="datetimeFigureOut">
              <a:rPr lang="en-US" smtClean="0"/>
              <a:t>10/25/2016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BE8204-518C-462E-BEA9-DFC91508F8C3}" type="slidenum">
              <a:rPr lang="en-US" smtClean="0"/>
              <a:t>‹#›</a:t>
            </a:fld>
            <a:endParaRPr lang="en-US"/>
          </a:p>
        </p:txBody>
      </p:sp>
    </p:spTree>
    <p:extLst>
      <p:ext uri="{BB962C8B-B14F-4D97-AF65-F5344CB8AC3E}">
        <p14:creationId xmlns:p14="http://schemas.microsoft.com/office/powerpoint/2010/main" val="3132181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020153-D94C-419B-AF90-2451DB8129D9}" type="datetimeFigureOut">
              <a:rPr lang="en-US" smtClean="0"/>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E8204-518C-462E-BEA9-DFC91508F8C3}" type="slidenum">
              <a:rPr lang="en-US" smtClean="0"/>
              <a:t>‹#›</a:t>
            </a:fld>
            <a:endParaRPr lang="en-US"/>
          </a:p>
        </p:txBody>
      </p:sp>
    </p:spTree>
    <p:extLst>
      <p:ext uri="{BB962C8B-B14F-4D97-AF65-F5344CB8AC3E}">
        <p14:creationId xmlns:p14="http://schemas.microsoft.com/office/powerpoint/2010/main" val="79812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020153-D94C-419B-AF90-2451DB8129D9}" type="datetimeFigureOut">
              <a:rPr lang="en-US" smtClean="0"/>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E8204-518C-462E-BEA9-DFC91508F8C3}" type="slidenum">
              <a:rPr lang="en-US" smtClean="0"/>
              <a:t>‹#›</a:t>
            </a:fld>
            <a:endParaRPr lang="en-US"/>
          </a:p>
        </p:txBody>
      </p:sp>
    </p:spTree>
    <p:extLst>
      <p:ext uri="{BB962C8B-B14F-4D97-AF65-F5344CB8AC3E}">
        <p14:creationId xmlns:p14="http://schemas.microsoft.com/office/powerpoint/2010/main" val="2228171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020153-D94C-419B-AF90-2451DB8129D9}" type="datetimeFigureOut">
              <a:rPr lang="en-US" smtClean="0"/>
              <a:t>10/25/2016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BE8204-518C-462E-BEA9-DFC91508F8C3}" type="slidenum">
              <a:rPr lang="en-US" smtClean="0"/>
              <a:t>‹#›</a:t>
            </a:fld>
            <a:endParaRPr lang="en-US"/>
          </a:p>
        </p:txBody>
      </p:sp>
    </p:spTree>
    <p:extLst>
      <p:ext uri="{BB962C8B-B14F-4D97-AF65-F5344CB8AC3E}">
        <p14:creationId xmlns:p14="http://schemas.microsoft.com/office/powerpoint/2010/main" val="3702587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219200" y="-9525"/>
            <a:ext cx="7924800" cy="6867525"/>
            <a:chOff x="0" y="0"/>
            <a:chExt cx="5762" cy="4326"/>
          </a:xfrm>
        </p:grpSpPr>
        <p:sp>
          <p:nvSpPr>
            <p:cNvPr id="1031" name="Rectangle 3"/>
            <p:cNvSpPr>
              <a:spLocks noChangeArrowheads="1"/>
            </p:cNvSpPr>
            <p:nvPr/>
          </p:nvSpPr>
          <p:spPr bwMode="hidden">
            <a:xfrm>
              <a:off x="0" y="0"/>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32" name="Rectangle 4"/>
            <p:cNvSpPr>
              <a:spLocks noChangeArrowheads="1"/>
            </p:cNvSpPr>
            <p:nvPr/>
          </p:nvSpPr>
          <p:spPr bwMode="hidden">
            <a:xfrm>
              <a:off x="9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33" name="Rectangle 5"/>
            <p:cNvSpPr>
              <a:spLocks noChangeArrowheads="1"/>
            </p:cNvSpPr>
            <p:nvPr/>
          </p:nvSpPr>
          <p:spPr bwMode="hidden">
            <a:xfrm>
              <a:off x="19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34" name="Rectangle 6"/>
            <p:cNvSpPr>
              <a:spLocks noChangeArrowheads="1"/>
            </p:cNvSpPr>
            <p:nvPr/>
          </p:nvSpPr>
          <p:spPr bwMode="hidden">
            <a:xfrm>
              <a:off x="289"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35" name="Rectangle 7"/>
            <p:cNvSpPr>
              <a:spLocks noChangeArrowheads="1"/>
            </p:cNvSpPr>
            <p:nvPr/>
          </p:nvSpPr>
          <p:spPr bwMode="hidden">
            <a:xfrm>
              <a:off x="384"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36" name="Rectangle 8"/>
            <p:cNvSpPr>
              <a:spLocks noChangeArrowheads="1"/>
            </p:cNvSpPr>
            <p:nvPr/>
          </p:nvSpPr>
          <p:spPr bwMode="hidden">
            <a:xfrm>
              <a:off x="480"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37" name="Rectangle 9"/>
            <p:cNvSpPr>
              <a:spLocks noChangeArrowheads="1"/>
            </p:cNvSpPr>
            <p:nvPr/>
          </p:nvSpPr>
          <p:spPr bwMode="hidden">
            <a:xfrm>
              <a:off x="57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38" name="Rectangle 10"/>
            <p:cNvSpPr>
              <a:spLocks noChangeArrowheads="1"/>
            </p:cNvSpPr>
            <p:nvPr/>
          </p:nvSpPr>
          <p:spPr bwMode="hidden">
            <a:xfrm>
              <a:off x="67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39" name="Rectangle 11"/>
            <p:cNvSpPr>
              <a:spLocks noChangeArrowheads="1"/>
            </p:cNvSpPr>
            <p:nvPr/>
          </p:nvSpPr>
          <p:spPr bwMode="hidden">
            <a:xfrm>
              <a:off x="76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40" name="Rectangle 12"/>
            <p:cNvSpPr>
              <a:spLocks noChangeArrowheads="1"/>
            </p:cNvSpPr>
            <p:nvPr/>
          </p:nvSpPr>
          <p:spPr bwMode="hidden">
            <a:xfrm>
              <a:off x="865"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41" name="Rectangle 13"/>
            <p:cNvSpPr>
              <a:spLocks noChangeArrowheads="1"/>
            </p:cNvSpPr>
            <p:nvPr/>
          </p:nvSpPr>
          <p:spPr bwMode="hidden">
            <a:xfrm>
              <a:off x="960"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42" name="Rectangle 14"/>
            <p:cNvSpPr>
              <a:spLocks noChangeArrowheads="1"/>
            </p:cNvSpPr>
            <p:nvPr/>
          </p:nvSpPr>
          <p:spPr bwMode="hidden">
            <a:xfrm>
              <a:off x="1056"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43" name="Rectangle 15"/>
            <p:cNvSpPr>
              <a:spLocks noChangeArrowheads="1"/>
            </p:cNvSpPr>
            <p:nvPr/>
          </p:nvSpPr>
          <p:spPr bwMode="hidden">
            <a:xfrm>
              <a:off x="115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44" name="Rectangle 16"/>
            <p:cNvSpPr>
              <a:spLocks noChangeArrowheads="1"/>
            </p:cNvSpPr>
            <p:nvPr/>
          </p:nvSpPr>
          <p:spPr bwMode="hidden">
            <a:xfrm>
              <a:off x="124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45" name="Rectangle 17"/>
            <p:cNvSpPr>
              <a:spLocks noChangeArrowheads="1"/>
            </p:cNvSpPr>
            <p:nvPr/>
          </p:nvSpPr>
          <p:spPr bwMode="hidden">
            <a:xfrm>
              <a:off x="134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46" name="Rectangle 18"/>
            <p:cNvSpPr>
              <a:spLocks noChangeArrowheads="1"/>
            </p:cNvSpPr>
            <p:nvPr/>
          </p:nvSpPr>
          <p:spPr bwMode="hidden">
            <a:xfrm>
              <a:off x="1441"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47" name="Rectangle 19"/>
            <p:cNvSpPr>
              <a:spLocks noChangeArrowheads="1"/>
            </p:cNvSpPr>
            <p:nvPr/>
          </p:nvSpPr>
          <p:spPr bwMode="hidden">
            <a:xfrm>
              <a:off x="1536"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48" name="Rectangle 20"/>
            <p:cNvSpPr>
              <a:spLocks noChangeArrowheads="1"/>
            </p:cNvSpPr>
            <p:nvPr/>
          </p:nvSpPr>
          <p:spPr bwMode="hidden">
            <a:xfrm>
              <a:off x="1632"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49" name="Rectangle 21"/>
            <p:cNvSpPr>
              <a:spLocks noChangeArrowheads="1"/>
            </p:cNvSpPr>
            <p:nvPr/>
          </p:nvSpPr>
          <p:spPr bwMode="hidden">
            <a:xfrm>
              <a:off x="172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50" name="Rectangle 22"/>
            <p:cNvSpPr>
              <a:spLocks noChangeArrowheads="1"/>
            </p:cNvSpPr>
            <p:nvPr/>
          </p:nvSpPr>
          <p:spPr bwMode="hidden">
            <a:xfrm>
              <a:off x="182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51" name="Rectangle 23"/>
            <p:cNvSpPr>
              <a:spLocks noChangeArrowheads="1"/>
            </p:cNvSpPr>
            <p:nvPr/>
          </p:nvSpPr>
          <p:spPr bwMode="hidden">
            <a:xfrm>
              <a:off x="192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52" name="Rectangle 24"/>
            <p:cNvSpPr>
              <a:spLocks noChangeArrowheads="1"/>
            </p:cNvSpPr>
            <p:nvPr/>
          </p:nvSpPr>
          <p:spPr bwMode="hidden">
            <a:xfrm>
              <a:off x="2016"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53" name="Rectangle 25"/>
            <p:cNvSpPr>
              <a:spLocks noChangeArrowheads="1"/>
            </p:cNvSpPr>
            <p:nvPr/>
          </p:nvSpPr>
          <p:spPr bwMode="hidden">
            <a:xfrm>
              <a:off x="2112"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54" name="Rectangle 26"/>
            <p:cNvSpPr>
              <a:spLocks noChangeArrowheads="1"/>
            </p:cNvSpPr>
            <p:nvPr/>
          </p:nvSpPr>
          <p:spPr bwMode="hidden">
            <a:xfrm>
              <a:off x="220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55" name="Rectangle 27"/>
            <p:cNvSpPr>
              <a:spLocks noChangeArrowheads="1"/>
            </p:cNvSpPr>
            <p:nvPr/>
          </p:nvSpPr>
          <p:spPr bwMode="hidden">
            <a:xfrm>
              <a:off x="230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56" name="Rectangle 28"/>
            <p:cNvSpPr>
              <a:spLocks noChangeArrowheads="1"/>
            </p:cNvSpPr>
            <p:nvPr/>
          </p:nvSpPr>
          <p:spPr bwMode="hidden">
            <a:xfrm>
              <a:off x="240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57" name="Rectangle 29"/>
            <p:cNvSpPr>
              <a:spLocks noChangeArrowheads="1"/>
            </p:cNvSpPr>
            <p:nvPr/>
          </p:nvSpPr>
          <p:spPr bwMode="hidden">
            <a:xfrm>
              <a:off x="2495"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58" name="Rectangle 30"/>
            <p:cNvSpPr>
              <a:spLocks noChangeArrowheads="1"/>
            </p:cNvSpPr>
            <p:nvPr/>
          </p:nvSpPr>
          <p:spPr bwMode="hidden">
            <a:xfrm>
              <a:off x="2592"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59" name="Rectangle 31"/>
            <p:cNvSpPr>
              <a:spLocks noChangeArrowheads="1"/>
            </p:cNvSpPr>
            <p:nvPr/>
          </p:nvSpPr>
          <p:spPr bwMode="hidden">
            <a:xfrm>
              <a:off x="2688"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60" name="Rectangle 32"/>
            <p:cNvSpPr>
              <a:spLocks noChangeArrowheads="1"/>
            </p:cNvSpPr>
            <p:nvPr/>
          </p:nvSpPr>
          <p:spPr bwMode="hidden">
            <a:xfrm>
              <a:off x="278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61" name="Rectangle 33"/>
            <p:cNvSpPr>
              <a:spLocks noChangeArrowheads="1"/>
            </p:cNvSpPr>
            <p:nvPr/>
          </p:nvSpPr>
          <p:spPr bwMode="hidden">
            <a:xfrm>
              <a:off x="288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62" name="Rectangle 34"/>
            <p:cNvSpPr>
              <a:spLocks noChangeArrowheads="1"/>
            </p:cNvSpPr>
            <p:nvPr/>
          </p:nvSpPr>
          <p:spPr bwMode="hidden">
            <a:xfrm>
              <a:off x="297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63" name="Rectangle 35"/>
            <p:cNvSpPr>
              <a:spLocks noChangeArrowheads="1"/>
            </p:cNvSpPr>
            <p:nvPr/>
          </p:nvSpPr>
          <p:spPr bwMode="hidden">
            <a:xfrm>
              <a:off x="3071"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64" name="Rectangle 36"/>
            <p:cNvSpPr>
              <a:spLocks noChangeArrowheads="1"/>
            </p:cNvSpPr>
            <p:nvPr/>
          </p:nvSpPr>
          <p:spPr bwMode="hidden">
            <a:xfrm>
              <a:off x="3168"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65" name="Rectangle 37"/>
            <p:cNvSpPr>
              <a:spLocks noChangeArrowheads="1"/>
            </p:cNvSpPr>
            <p:nvPr/>
          </p:nvSpPr>
          <p:spPr bwMode="hidden">
            <a:xfrm>
              <a:off x="3264"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66" name="Rectangle 38"/>
            <p:cNvSpPr>
              <a:spLocks noChangeArrowheads="1"/>
            </p:cNvSpPr>
            <p:nvPr/>
          </p:nvSpPr>
          <p:spPr bwMode="hidden">
            <a:xfrm>
              <a:off x="336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67" name="Rectangle 39"/>
            <p:cNvSpPr>
              <a:spLocks noChangeArrowheads="1"/>
            </p:cNvSpPr>
            <p:nvPr/>
          </p:nvSpPr>
          <p:spPr bwMode="hidden">
            <a:xfrm>
              <a:off x="345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68" name="Rectangle 40"/>
            <p:cNvSpPr>
              <a:spLocks noChangeArrowheads="1"/>
            </p:cNvSpPr>
            <p:nvPr/>
          </p:nvSpPr>
          <p:spPr bwMode="hidden">
            <a:xfrm>
              <a:off x="355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69" name="Rectangle 41"/>
            <p:cNvSpPr>
              <a:spLocks noChangeArrowheads="1"/>
            </p:cNvSpPr>
            <p:nvPr/>
          </p:nvSpPr>
          <p:spPr bwMode="hidden">
            <a:xfrm>
              <a:off x="3649"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70" name="Rectangle 42"/>
            <p:cNvSpPr>
              <a:spLocks noChangeArrowheads="1"/>
            </p:cNvSpPr>
            <p:nvPr/>
          </p:nvSpPr>
          <p:spPr bwMode="hidden">
            <a:xfrm>
              <a:off x="3744"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71" name="Rectangle 43"/>
            <p:cNvSpPr>
              <a:spLocks noChangeArrowheads="1"/>
            </p:cNvSpPr>
            <p:nvPr/>
          </p:nvSpPr>
          <p:spPr bwMode="hidden">
            <a:xfrm>
              <a:off x="3840"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72" name="Rectangle 44"/>
            <p:cNvSpPr>
              <a:spLocks noChangeArrowheads="1"/>
            </p:cNvSpPr>
            <p:nvPr/>
          </p:nvSpPr>
          <p:spPr bwMode="hidden">
            <a:xfrm>
              <a:off x="393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73" name="Rectangle 45"/>
            <p:cNvSpPr>
              <a:spLocks noChangeArrowheads="1"/>
            </p:cNvSpPr>
            <p:nvPr/>
          </p:nvSpPr>
          <p:spPr bwMode="hidden">
            <a:xfrm>
              <a:off x="403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74" name="Rectangle 46"/>
            <p:cNvSpPr>
              <a:spLocks noChangeArrowheads="1"/>
            </p:cNvSpPr>
            <p:nvPr/>
          </p:nvSpPr>
          <p:spPr bwMode="hidden">
            <a:xfrm>
              <a:off x="412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75" name="Rectangle 47"/>
            <p:cNvSpPr>
              <a:spLocks noChangeArrowheads="1"/>
            </p:cNvSpPr>
            <p:nvPr/>
          </p:nvSpPr>
          <p:spPr bwMode="hidden">
            <a:xfrm>
              <a:off x="4225"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76" name="Rectangle 48"/>
            <p:cNvSpPr>
              <a:spLocks noChangeArrowheads="1"/>
            </p:cNvSpPr>
            <p:nvPr/>
          </p:nvSpPr>
          <p:spPr bwMode="hidden">
            <a:xfrm>
              <a:off x="4320"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77" name="Rectangle 49"/>
            <p:cNvSpPr>
              <a:spLocks noChangeArrowheads="1"/>
            </p:cNvSpPr>
            <p:nvPr/>
          </p:nvSpPr>
          <p:spPr bwMode="hidden">
            <a:xfrm>
              <a:off x="4416"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78" name="Rectangle 50"/>
            <p:cNvSpPr>
              <a:spLocks noChangeArrowheads="1"/>
            </p:cNvSpPr>
            <p:nvPr/>
          </p:nvSpPr>
          <p:spPr bwMode="hidden">
            <a:xfrm>
              <a:off x="451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79" name="Rectangle 51"/>
            <p:cNvSpPr>
              <a:spLocks noChangeArrowheads="1"/>
            </p:cNvSpPr>
            <p:nvPr/>
          </p:nvSpPr>
          <p:spPr bwMode="hidden">
            <a:xfrm>
              <a:off x="460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80" name="Rectangle 52"/>
            <p:cNvSpPr>
              <a:spLocks noChangeArrowheads="1"/>
            </p:cNvSpPr>
            <p:nvPr/>
          </p:nvSpPr>
          <p:spPr bwMode="hidden">
            <a:xfrm>
              <a:off x="470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81" name="Rectangle 53"/>
            <p:cNvSpPr>
              <a:spLocks noChangeArrowheads="1"/>
            </p:cNvSpPr>
            <p:nvPr/>
          </p:nvSpPr>
          <p:spPr bwMode="hidden">
            <a:xfrm>
              <a:off x="4801"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82" name="Rectangle 54"/>
            <p:cNvSpPr>
              <a:spLocks noChangeArrowheads="1"/>
            </p:cNvSpPr>
            <p:nvPr/>
          </p:nvSpPr>
          <p:spPr bwMode="hidden">
            <a:xfrm>
              <a:off x="4896"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83" name="Rectangle 55"/>
            <p:cNvSpPr>
              <a:spLocks noChangeArrowheads="1"/>
            </p:cNvSpPr>
            <p:nvPr/>
          </p:nvSpPr>
          <p:spPr bwMode="hidden">
            <a:xfrm>
              <a:off x="4992"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84" name="Rectangle 56"/>
            <p:cNvSpPr>
              <a:spLocks noChangeArrowheads="1"/>
            </p:cNvSpPr>
            <p:nvPr/>
          </p:nvSpPr>
          <p:spPr bwMode="hidden">
            <a:xfrm>
              <a:off x="508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85" name="Rectangle 57"/>
            <p:cNvSpPr>
              <a:spLocks noChangeArrowheads="1"/>
            </p:cNvSpPr>
            <p:nvPr/>
          </p:nvSpPr>
          <p:spPr bwMode="hidden">
            <a:xfrm>
              <a:off x="518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86" name="Rectangle 58"/>
            <p:cNvSpPr>
              <a:spLocks noChangeArrowheads="1"/>
            </p:cNvSpPr>
            <p:nvPr/>
          </p:nvSpPr>
          <p:spPr bwMode="hidden">
            <a:xfrm>
              <a:off x="528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87" name="Rectangle 59"/>
            <p:cNvSpPr>
              <a:spLocks noChangeArrowheads="1"/>
            </p:cNvSpPr>
            <p:nvPr/>
          </p:nvSpPr>
          <p:spPr bwMode="hidden">
            <a:xfrm>
              <a:off x="5376"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88" name="Rectangle 60"/>
            <p:cNvSpPr>
              <a:spLocks noChangeArrowheads="1"/>
            </p:cNvSpPr>
            <p:nvPr/>
          </p:nvSpPr>
          <p:spPr bwMode="hidden">
            <a:xfrm>
              <a:off x="5472"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89" name="Rectangle 61"/>
            <p:cNvSpPr>
              <a:spLocks noChangeArrowheads="1"/>
            </p:cNvSpPr>
            <p:nvPr/>
          </p:nvSpPr>
          <p:spPr bwMode="hidden">
            <a:xfrm>
              <a:off x="556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90" name="Rectangle 62"/>
            <p:cNvSpPr>
              <a:spLocks noChangeArrowheads="1"/>
            </p:cNvSpPr>
            <p:nvPr/>
          </p:nvSpPr>
          <p:spPr bwMode="hidden">
            <a:xfrm>
              <a:off x="566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91" name="Rectangle 63"/>
            <p:cNvSpPr>
              <a:spLocks noChangeArrowheads="1"/>
            </p:cNvSpPr>
            <p:nvPr/>
          </p:nvSpPr>
          <p:spPr bwMode="hidden">
            <a:xfrm>
              <a:off x="431" y="0"/>
              <a:ext cx="5331" cy="4320"/>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92" name="Rectangle 64"/>
            <p:cNvSpPr>
              <a:spLocks noChangeArrowheads="1"/>
            </p:cNvSpPr>
            <p:nvPr/>
          </p:nvSpPr>
          <p:spPr bwMode="blackGray">
            <a:xfrm>
              <a:off x="0" y="1081"/>
              <a:ext cx="4378" cy="47"/>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grpSp>
      <p:sp>
        <p:nvSpPr>
          <p:cNvPr id="1027" name="Rectangle 65"/>
          <p:cNvSpPr>
            <a:spLocks noGrp="1" noChangeArrowheads="1"/>
          </p:cNvSpPr>
          <p:nvPr>
            <p:ph type="title"/>
          </p:nvPr>
        </p:nvSpPr>
        <p:spPr bwMode="auto">
          <a:xfrm>
            <a:off x="1219200" y="990600"/>
            <a:ext cx="67056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66"/>
          <p:cNvSpPr>
            <a:spLocks noGrp="1" noChangeArrowheads="1"/>
          </p:cNvSpPr>
          <p:nvPr>
            <p:ph type="body" idx="1"/>
          </p:nvPr>
        </p:nvSpPr>
        <p:spPr bwMode="auto">
          <a:xfrm>
            <a:off x="1828800" y="1905000"/>
            <a:ext cx="6934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188" name="Rectangle 68"/>
          <p:cNvSpPr>
            <a:spLocks noGrp="1" noChangeArrowheads="1"/>
          </p:cNvSpPr>
          <p:nvPr>
            <p:ph type="ftr" sz="quarter" idx="3"/>
          </p:nvPr>
        </p:nvSpPr>
        <p:spPr bwMode="auto">
          <a:xfrm>
            <a:off x="1219200" y="6248400"/>
            <a:ext cx="5486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000">
                <a:latin typeface="+mn-lt"/>
              </a:defRPr>
            </a:lvl1pPr>
          </a:lstStyle>
          <a:p>
            <a:pPr fontAlgn="base">
              <a:spcBef>
                <a:spcPct val="0"/>
              </a:spcBef>
              <a:spcAft>
                <a:spcPct val="0"/>
              </a:spcAft>
              <a:defRPr/>
            </a:pPr>
            <a:r>
              <a:rPr lang="en-US">
                <a:solidFill>
                  <a:srgbClr val="000000"/>
                </a:solidFill>
                <a:ea typeface="ＭＳ Ｐゴシック" pitchFamily="-128" charset="-128"/>
              </a:rPr>
              <a:t>These slides are designed to accompany </a:t>
            </a:r>
            <a:r>
              <a:rPr lang="en-US" i="1">
                <a:solidFill>
                  <a:srgbClr val="000000"/>
                </a:solidFill>
                <a:ea typeface="ＭＳ Ｐゴシック" pitchFamily="-128" charset="-128"/>
              </a:rPr>
              <a:t>Software Engineering: A Practitioner’s Approach, 7/e </a:t>
            </a:r>
            <a:r>
              <a:rPr lang="en-US">
                <a:solidFill>
                  <a:srgbClr val="000000"/>
                </a:solidFill>
                <a:ea typeface="ＭＳ Ｐゴシック" pitchFamily="-128" charset="-128"/>
              </a:rPr>
              <a:t>(McGraw-Hill 2009). Slides copyright 2009 by Roger Pressman.</a:t>
            </a:r>
          </a:p>
        </p:txBody>
      </p:sp>
      <p:sp>
        <p:nvSpPr>
          <p:cNvPr id="5189" name="Rectangle 69"/>
          <p:cNvSpPr>
            <a:spLocks noGrp="1" noChangeArrowheads="1"/>
          </p:cNvSpPr>
          <p:nvPr>
            <p:ph type="sldNum" sz="quarter" idx="4"/>
          </p:nvPr>
        </p:nvSpPr>
        <p:spPr bwMode="auto">
          <a:xfrm>
            <a:off x="7543800" y="6248400"/>
            <a:ext cx="1295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00">
                <a:latin typeface="+mn-lt"/>
              </a:defRPr>
            </a:lvl1pPr>
          </a:lstStyle>
          <a:p>
            <a:pPr fontAlgn="base">
              <a:spcBef>
                <a:spcPct val="0"/>
              </a:spcBef>
              <a:spcAft>
                <a:spcPct val="0"/>
              </a:spcAft>
              <a:defRPr/>
            </a:pPr>
            <a:fld id="{0A06FBBC-FA14-473A-ACEC-02FB7C522A0E}" type="slidenum">
              <a:rPr lang="en-US">
                <a:solidFill>
                  <a:srgbClr val="000000"/>
                </a:solidFill>
                <a:ea typeface="ＭＳ Ｐゴシック" pitchFamily="-128" charset="-128"/>
              </a:rPr>
              <a:pPr fontAlgn="base">
                <a:spcBef>
                  <a:spcPct val="0"/>
                </a:spcBef>
                <a:spcAft>
                  <a:spcPct val="0"/>
                </a:spcAft>
                <a:defRPr/>
              </a:pPr>
              <a:t>‹#›</a:t>
            </a:fld>
            <a:endParaRPr lang="en-US">
              <a:solidFill>
                <a:srgbClr val="000000"/>
              </a:solidFill>
              <a:ea typeface="ＭＳ Ｐゴシック" pitchFamily="-128" charset="-128"/>
            </a:endParaRPr>
          </a:p>
        </p:txBody>
      </p:sp>
    </p:spTree>
    <p:extLst>
      <p:ext uri="{BB962C8B-B14F-4D97-AF65-F5344CB8AC3E}">
        <p14:creationId xmlns:p14="http://schemas.microsoft.com/office/powerpoint/2010/main" val="3512210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p:titleStyle>
    <p:bodyStyle>
      <a:lvl1pPr marL="342900" indent="-342900" algn="l" rtl="0" eaLnBrk="0" fontAlgn="base" hangingPunct="0">
        <a:spcBef>
          <a:spcPct val="20000"/>
        </a:spcBef>
        <a:spcAft>
          <a:spcPct val="0"/>
        </a:spcAft>
        <a:buClr>
          <a:schemeClr val="folHlink"/>
        </a:buClr>
        <a:buSzPct val="75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vl6pPr marL="2514600" indent="-228600" algn="l" rtl="0" fontAlgn="base">
        <a:spcBef>
          <a:spcPct val="20000"/>
        </a:spcBef>
        <a:spcAft>
          <a:spcPct val="0"/>
        </a:spcAft>
        <a:buClr>
          <a:schemeClr val="tx1"/>
        </a:buClr>
        <a:buSzPct val="85000"/>
        <a:buChar char="•"/>
        <a:defRPr sz="1600">
          <a:solidFill>
            <a:schemeClr val="tx1"/>
          </a:solidFill>
          <a:latin typeface="+mn-lt"/>
        </a:defRPr>
      </a:lvl6pPr>
      <a:lvl7pPr marL="2971800" indent="-228600" algn="l" rtl="0" fontAlgn="base">
        <a:spcBef>
          <a:spcPct val="20000"/>
        </a:spcBef>
        <a:spcAft>
          <a:spcPct val="0"/>
        </a:spcAft>
        <a:buClr>
          <a:schemeClr val="tx1"/>
        </a:buClr>
        <a:buSzPct val="85000"/>
        <a:buChar char="•"/>
        <a:defRPr sz="1600">
          <a:solidFill>
            <a:schemeClr val="tx1"/>
          </a:solidFill>
          <a:latin typeface="+mn-lt"/>
        </a:defRPr>
      </a:lvl7pPr>
      <a:lvl8pPr marL="3429000" indent="-228600" algn="l" rtl="0" fontAlgn="base">
        <a:spcBef>
          <a:spcPct val="20000"/>
        </a:spcBef>
        <a:spcAft>
          <a:spcPct val="0"/>
        </a:spcAft>
        <a:buClr>
          <a:schemeClr val="tx1"/>
        </a:buClr>
        <a:buSzPct val="85000"/>
        <a:buChar char="•"/>
        <a:defRPr sz="1600">
          <a:solidFill>
            <a:schemeClr val="tx1"/>
          </a:solidFill>
          <a:latin typeface="+mn-lt"/>
        </a:defRPr>
      </a:lvl8pPr>
      <a:lvl9pPr marL="3886200" indent="-228600" algn="l" rtl="0" fontAlgn="base">
        <a:spcBef>
          <a:spcPct val="20000"/>
        </a:spcBef>
        <a:spcAft>
          <a:spcPct val="0"/>
        </a:spcAft>
        <a:buClr>
          <a:schemeClr val="tx1"/>
        </a:buClr>
        <a:buSzPct val="85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solidFill>
                  <a:srgbClr val="000000"/>
                </a:solidFill>
              </a:rPr>
              <a:t>These slides are designed to accompany </a:t>
            </a:r>
            <a:r>
              <a:rPr lang="en-US" i="1">
                <a:solidFill>
                  <a:srgbClr val="000000"/>
                </a:solidFill>
              </a:rPr>
              <a:t>Software Engineering: A Practitioner’s Approach, 7/e </a:t>
            </a:r>
            <a:r>
              <a:rPr lang="en-US">
                <a:solidFill>
                  <a:srgbClr val="000000"/>
                </a:solidFill>
              </a:rPr>
              <a:t>(McGraw-Hill 2009). Slides copyright 2009 by Roger Pressman.</a:t>
            </a:r>
          </a:p>
        </p:txBody>
      </p:sp>
      <p:sp>
        <p:nvSpPr>
          <p:cNvPr id="6" name="Slide Number Placeholder 4"/>
          <p:cNvSpPr>
            <a:spLocks noGrp="1"/>
          </p:cNvSpPr>
          <p:nvPr>
            <p:ph type="sldNum" sz="quarter" idx="11"/>
          </p:nvPr>
        </p:nvSpPr>
        <p:spPr/>
        <p:txBody>
          <a:bodyPr/>
          <a:lstStyle/>
          <a:p>
            <a:pPr>
              <a:defRPr/>
            </a:pPr>
            <a:fld id="{CB10FCCA-19DF-47A4-BD36-D6BB244EA799}" type="slidenum">
              <a:rPr lang="en-US">
                <a:solidFill>
                  <a:srgbClr val="000000"/>
                </a:solidFill>
              </a:rPr>
              <a:pPr>
                <a:defRPr/>
              </a:pPr>
              <a:t>1</a:t>
            </a:fld>
            <a:endParaRPr lang="en-US">
              <a:solidFill>
                <a:srgbClr val="000000"/>
              </a:solidFill>
            </a:endParaRPr>
          </a:p>
        </p:txBody>
      </p:sp>
      <p:sp>
        <p:nvSpPr>
          <p:cNvPr id="3076" name="Rectangle 2"/>
          <p:cNvSpPr>
            <a:spLocks noGrp="1" noChangeArrowheads="1"/>
          </p:cNvSpPr>
          <p:nvPr>
            <p:ph type="title"/>
          </p:nvPr>
        </p:nvSpPr>
        <p:spPr/>
        <p:txBody>
          <a:bodyPr/>
          <a:lstStyle/>
          <a:p>
            <a:pPr eaLnBrk="1" hangingPunct="1"/>
            <a:r>
              <a:rPr lang="en-US" altLang="en-US" smtClean="0"/>
              <a:t>Chapter 15</a:t>
            </a:r>
          </a:p>
        </p:txBody>
      </p:sp>
      <p:sp>
        <p:nvSpPr>
          <p:cNvPr id="3077" name="Rectangle 3"/>
          <p:cNvSpPr>
            <a:spLocks noGrp="1" noChangeArrowheads="1"/>
          </p:cNvSpPr>
          <p:nvPr>
            <p:ph type="body" idx="1"/>
          </p:nvPr>
        </p:nvSpPr>
        <p:spPr/>
        <p:txBody>
          <a:bodyPr/>
          <a:lstStyle/>
          <a:p>
            <a:pPr eaLnBrk="1" hangingPunct="1"/>
            <a:r>
              <a:rPr lang="en-US" altLang="en-US" sz="3200" b="1" smtClean="0">
                <a:solidFill>
                  <a:schemeClr val="folHlink"/>
                </a:solidFill>
              </a:rPr>
              <a:t>Review Techniques</a:t>
            </a:r>
          </a:p>
        </p:txBody>
      </p:sp>
    </p:spTree>
    <p:extLst>
      <p:ext uri="{BB962C8B-B14F-4D97-AF65-F5344CB8AC3E}">
        <p14:creationId xmlns:p14="http://schemas.microsoft.com/office/powerpoint/2010/main" val="870303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endParaRPr lang="en-US" altLang="en-US" smtClean="0"/>
          </a:p>
        </p:txBody>
      </p:sp>
      <p:sp>
        <p:nvSpPr>
          <p:cNvPr id="12291" name="Content Placeholder 2"/>
          <p:cNvSpPr>
            <a:spLocks noGrp="1"/>
          </p:cNvSpPr>
          <p:nvPr>
            <p:ph idx="1"/>
          </p:nvPr>
        </p:nvSpPr>
        <p:spPr/>
        <p:txBody>
          <a:bodyPr/>
          <a:lstStyle/>
          <a:p>
            <a:r>
              <a:rPr lang="en-US" altLang="en-US" smtClean="0"/>
              <a:t>If a requirements model is reviewed to uncover errors, inconsistencies, and omissions, it would be possible to compute the error density in a number of different ways.</a:t>
            </a:r>
          </a:p>
          <a:p>
            <a:r>
              <a:rPr lang="en-US" altLang="en-US" smtClean="0"/>
              <a:t> The requirements model contains 18 UML diagrams as part of 32 overall pages of descriptive materials. The review uncovers 18 minor errors and 4 major errors. Therefore, Errtot  22. Error density is 1.2 errors per UML diagram or 0.68 errors per requirements model page.</a:t>
            </a:r>
            <a:br>
              <a:rPr lang="en-US" altLang="en-US" smtClean="0"/>
            </a:br>
            <a:endParaRPr lang="en-US" altLang="en-US" smtClean="0"/>
          </a:p>
        </p:txBody>
      </p:sp>
      <p:sp>
        <p:nvSpPr>
          <p:cNvPr id="4" name="Footer Placeholder 3"/>
          <p:cNvSpPr>
            <a:spLocks noGrp="1"/>
          </p:cNvSpPr>
          <p:nvPr>
            <p:ph type="ftr" sz="quarter" idx="10"/>
          </p:nvPr>
        </p:nvSpPr>
        <p:spPr/>
        <p:txBody>
          <a:bodyPr/>
          <a:lstStyle/>
          <a:p>
            <a:pPr>
              <a:defRPr/>
            </a:pPr>
            <a:r>
              <a:rPr lang="en-US" smtClean="0">
                <a:solidFill>
                  <a:srgbClr val="000000"/>
                </a:solidFill>
              </a:rPr>
              <a:t>These slides are designed to accompany </a:t>
            </a:r>
            <a:r>
              <a:rPr lang="en-US" i="1" smtClean="0">
                <a:solidFill>
                  <a:srgbClr val="000000"/>
                </a:solidFill>
              </a:rPr>
              <a:t>Software Engineering: A Practitioner’s Approach, 7/e </a:t>
            </a:r>
            <a:r>
              <a:rPr lang="en-US" smtClean="0">
                <a:solidFill>
                  <a:srgbClr val="000000"/>
                </a:solidFill>
              </a:rPr>
              <a:t>(McGraw-Hill 2009). Slides copyright 2009 by Roger Pressman.</a:t>
            </a:r>
            <a:endParaRPr lang="en-US">
              <a:solidFill>
                <a:srgbClr val="000000"/>
              </a:solidFill>
            </a:endParaRPr>
          </a:p>
        </p:txBody>
      </p:sp>
      <p:sp>
        <p:nvSpPr>
          <p:cNvPr id="5" name="Slide Number Placeholder 4"/>
          <p:cNvSpPr>
            <a:spLocks noGrp="1"/>
          </p:cNvSpPr>
          <p:nvPr>
            <p:ph type="sldNum" sz="quarter" idx="11"/>
          </p:nvPr>
        </p:nvSpPr>
        <p:spPr/>
        <p:txBody>
          <a:bodyPr/>
          <a:lstStyle/>
          <a:p>
            <a:pPr>
              <a:defRPr/>
            </a:pPr>
            <a:fld id="{84148662-DECA-460D-ADCD-5D0624918BC9}" type="slidenum">
              <a:rPr lang="en-US" smtClean="0">
                <a:solidFill>
                  <a:srgbClr val="000000"/>
                </a:solidFill>
              </a:rPr>
              <a:pPr>
                <a:defRPr/>
              </a:pPr>
              <a:t>10</a:t>
            </a:fld>
            <a:endParaRPr lang="en-US">
              <a:solidFill>
                <a:srgbClr val="000000"/>
              </a:solidFill>
            </a:endParaRPr>
          </a:p>
        </p:txBody>
      </p:sp>
    </p:spTree>
    <p:extLst>
      <p:ext uri="{BB962C8B-B14F-4D97-AF65-F5344CB8AC3E}">
        <p14:creationId xmlns:p14="http://schemas.microsoft.com/office/powerpoint/2010/main" val="1765431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solidFill>
                  <a:srgbClr val="000000"/>
                </a:solidFill>
              </a:rPr>
              <a:t>These slides are designed to accompany </a:t>
            </a:r>
            <a:r>
              <a:rPr lang="en-US" i="1">
                <a:solidFill>
                  <a:srgbClr val="000000"/>
                </a:solidFill>
              </a:rPr>
              <a:t>Software Engineering: A Practitioner’s Approach, 7/e </a:t>
            </a:r>
            <a:r>
              <a:rPr lang="en-US">
                <a:solidFill>
                  <a:srgbClr val="000000"/>
                </a:solidFill>
              </a:rPr>
              <a:t>(McGraw-Hill 2009). Slides copyright 2009 by Roger Pressman.</a:t>
            </a:r>
          </a:p>
        </p:txBody>
      </p:sp>
      <p:sp>
        <p:nvSpPr>
          <p:cNvPr id="5" name="Slide Number Placeholder 4"/>
          <p:cNvSpPr>
            <a:spLocks noGrp="1"/>
          </p:cNvSpPr>
          <p:nvPr>
            <p:ph type="sldNum" sz="quarter" idx="11"/>
          </p:nvPr>
        </p:nvSpPr>
        <p:spPr/>
        <p:txBody>
          <a:bodyPr/>
          <a:lstStyle/>
          <a:p>
            <a:pPr>
              <a:defRPr/>
            </a:pPr>
            <a:fld id="{F5F16AE0-C704-4900-AB83-67AD0E88CB90}" type="slidenum">
              <a:rPr lang="en-US">
                <a:solidFill>
                  <a:srgbClr val="000000"/>
                </a:solidFill>
              </a:rPr>
              <a:pPr>
                <a:defRPr/>
              </a:pPr>
              <a:t>11</a:t>
            </a:fld>
            <a:endParaRPr lang="en-US">
              <a:solidFill>
                <a:srgbClr val="000000"/>
              </a:solidFill>
            </a:endParaRPr>
          </a:p>
        </p:txBody>
      </p:sp>
      <p:sp>
        <p:nvSpPr>
          <p:cNvPr id="13316" name="Rectangle 2"/>
          <p:cNvSpPr>
            <a:spLocks noGrp="1" noChangeArrowheads="1"/>
          </p:cNvSpPr>
          <p:nvPr>
            <p:ph type="title"/>
          </p:nvPr>
        </p:nvSpPr>
        <p:spPr/>
        <p:txBody>
          <a:bodyPr/>
          <a:lstStyle/>
          <a:p>
            <a:pPr eaLnBrk="1" hangingPunct="1"/>
            <a:r>
              <a:rPr lang="en-US" altLang="en-US" smtClean="0"/>
              <a:t>An Example—I</a:t>
            </a:r>
          </a:p>
        </p:txBody>
      </p:sp>
      <p:sp>
        <p:nvSpPr>
          <p:cNvPr id="13317" name="Rectangle 3"/>
          <p:cNvSpPr>
            <a:spLocks noGrp="1" noChangeArrowheads="1"/>
          </p:cNvSpPr>
          <p:nvPr>
            <p:ph type="body" idx="1"/>
          </p:nvPr>
        </p:nvSpPr>
        <p:spPr/>
        <p:txBody>
          <a:bodyPr/>
          <a:lstStyle/>
          <a:p>
            <a:pPr eaLnBrk="1" hangingPunct="1">
              <a:spcBef>
                <a:spcPts val="300"/>
              </a:spcBef>
            </a:pPr>
            <a:r>
              <a:rPr lang="en-US" altLang="en-US" smtClean="0">
                <a:latin typeface="Palatino" pitchFamily="-128" charset="0"/>
              </a:rPr>
              <a:t>If past history indicates that</a:t>
            </a:r>
          </a:p>
          <a:p>
            <a:pPr lvl="1" eaLnBrk="1" hangingPunct="1">
              <a:spcBef>
                <a:spcPts val="300"/>
              </a:spcBef>
            </a:pPr>
            <a:r>
              <a:rPr lang="en-US" altLang="en-US" smtClean="0">
                <a:latin typeface="Palatino" pitchFamily="-128" charset="0"/>
              </a:rPr>
              <a:t>the </a:t>
            </a:r>
            <a:r>
              <a:rPr lang="en-US" altLang="en-US" smtClean="0">
                <a:solidFill>
                  <a:schemeClr val="folHlink"/>
                </a:solidFill>
                <a:latin typeface="Palatino" pitchFamily="-128" charset="0"/>
              </a:rPr>
              <a:t>average defect density</a:t>
            </a:r>
            <a:r>
              <a:rPr lang="en-US" altLang="en-US" smtClean="0">
                <a:latin typeface="Palatino" pitchFamily="-128" charset="0"/>
              </a:rPr>
              <a:t> for a requirements model is 0.6 errors per page, and a new requirement model is 32 pages long, </a:t>
            </a:r>
          </a:p>
          <a:p>
            <a:pPr lvl="1" eaLnBrk="1" hangingPunct="1">
              <a:spcBef>
                <a:spcPts val="300"/>
              </a:spcBef>
            </a:pPr>
            <a:r>
              <a:rPr lang="en-US" altLang="en-US" smtClean="0">
                <a:latin typeface="Palatino" pitchFamily="-128" charset="0"/>
              </a:rPr>
              <a:t>a rough estimate suggests that your software team will find about 19 or 20 errors during the review of the document. </a:t>
            </a:r>
          </a:p>
          <a:p>
            <a:pPr lvl="1" eaLnBrk="1" hangingPunct="1">
              <a:spcBef>
                <a:spcPts val="300"/>
              </a:spcBef>
            </a:pPr>
            <a:r>
              <a:rPr lang="en-US" altLang="en-US" smtClean="0">
                <a:latin typeface="Palatino" pitchFamily="-128" charset="0"/>
              </a:rPr>
              <a:t>If you find only 6 errors, you’ve done an extremely good job in developing the requirements model </a:t>
            </a:r>
            <a:r>
              <a:rPr lang="en-US" altLang="en-US" i="1" smtClean="0">
                <a:latin typeface="Palatino" pitchFamily="-128" charset="0"/>
              </a:rPr>
              <a:t>or</a:t>
            </a:r>
            <a:r>
              <a:rPr lang="en-US" altLang="en-US" smtClean="0">
                <a:latin typeface="Palatino" pitchFamily="-128" charset="0"/>
              </a:rPr>
              <a:t> your review approach was not thorough enough.</a:t>
            </a:r>
          </a:p>
        </p:txBody>
      </p:sp>
    </p:spTree>
    <p:extLst>
      <p:ext uri="{BB962C8B-B14F-4D97-AF65-F5344CB8AC3E}">
        <p14:creationId xmlns:p14="http://schemas.microsoft.com/office/powerpoint/2010/main" val="2586397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solidFill>
                  <a:srgbClr val="000000"/>
                </a:solidFill>
              </a:rPr>
              <a:t>These slides are designed to accompany </a:t>
            </a:r>
            <a:r>
              <a:rPr lang="en-US" i="1">
                <a:solidFill>
                  <a:srgbClr val="000000"/>
                </a:solidFill>
              </a:rPr>
              <a:t>Software Engineering: A Practitioner’s Approach, 7/e </a:t>
            </a:r>
            <a:r>
              <a:rPr lang="en-US">
                <a:solidFill>
                  <a:srgbClr val="000000"/>
                </a:solidFill>
              </a:rPr>
              <a:t>(McGraw-Hill 2009). Slides copyright 2009 by Roger Pressman.</a:t>
            </a:r>
          </a:p>
        </p:txBody>
      </p:sp>
      <p:sp>
        <p:nvSpPr>
          <p:cNvPr id="5" name="Slide Number Placeholder 4"/>
          <p:cNvSpPr>
            <a:spLocks noGrp="1"/>
          </p:cNvSpPr>
          <p:nvPr>
            <p:ph type="sldNum" sz="quarter" idx="11"/>
          </p:nvPr>
        </p:nvSpPr>
        <p:spPr/>
        <p:txBody>
          <a:bodyPr/>
          <a:lstStyle/>
          <a:p>
            <a:pPr>
              <a:defRPr/>
            </a:pPr>
            <a:fld id="{561EEFE8-239F-4CC0-8117-926B78385CDB}" type="slidenum">
              <a:rPr lang="en-US">
                <a:solidFill>
                  <a:srgbClr val="000000"/>
                </a:solidFill>
              </a:rPr>
              <a:pPr>
                <a:defRPr/>
              </a:pPr>
              <a:t>12</a:t>
            </a:fld>
            <a:endParaRPr lang="en-US">
              <a:solidFill>
                <a:srgbClr val="000000"/>
              </a:solidFill>
            </a:endParaRPr>
          </a:p>
        </p:txBody>
      </p:sp>
      <p:sp>
        <p:nvSpPr>
          <p:cNvPr id="14340" name="Rectangle 2"/>
          <p:cNvSpPr>
            <a:spLocks noGrp="1" noChangeArrowheads="1"/>
          </p:cNvSpPr>
          <p:nvPr>
            <p:ph type="title"/>
          </p:nvPr>
        </p:nvSpPr>
        <p:spPr/>
        <p:txBody>
          <a:bodyPr/>
          <a:lstStyle/>
          <a:p>
            <a:pPr eaLnBrk="1" hangingPunct="1"/>
            <a:r>
              <a:rPr lang="en-US" altLang="en-US" smtClean="0"/>
              <a:t>An Example—II</a:t>
            </a:r>
          </a:p>
        </p:txBody>
      </p:sp>
      <p:sp>
        <p:nvSpPr>
          <p:cNvPr id="14341" name="Rectangle 3"/>
          <p:cNvSpPr>
            <a:spLocks noGrp="1" noChangeArrowheads="1"/>
          </p:cNvSpPr>
          <p:nvPr>
            <p:ph type="body" idx="1"/>
          </p:nvPr>
        </p:nvSpPr>
        <p:spPr/>
        <p:txBody>
          <a:bodyPr/>
          <a:lstStyle/>
          <a:p>
            <a:pPr eaLnBrk="1" hangingPunct="1">
              <a:lnSpc>
                <a:spcPct val="90000"/>
              </a:lnSpc>
              <a:spcBef>
                <a:spcPts val="300"/>
              </a:spcBef>
            </a:pPr>
            <a:r>
              <a:rPr lang="en-US" altLang="en-US" sz="1600" smtClean="0">
                <a:latin typeface="Palatino" pitchFamily="-128" charset="0"/>
              </a:rPr>
              <a:t>The effort required to correct a minor model error (immediately after the review) was found to require 4 person-hours. </a:t>
            </a:r>
          </a:p>
          <a:p>
            <a:pPr eaLnBrk="1" hangingPunct="1">
              <a:lnSpc>
                <a:spcPct val="90000"/>
              </a:lnSpc>
              <a:spcBef>
                <a:spcPts val="300"/>
              </a:spcBef>
            </a:pPr>
            <a:r>
              <a:rPr lang="en-US" altLang="en-US" sz="1600" smtClean="0">
                <a:latin typeface="Palatino" pitchFamily="-128" charset="0"/>
              </a:rPr>
              <a:t>The effort required for a major requirement error was found to be 18 person-hours. </a:t>
            </a:r>
          </a:p>
          <a:p>
            <a:pPr eaLnBrk="1" hangingPunct="1">
              <a:lnSpc>
                <a:spcPct val="90000"/>
              </a:lnSpc>
              <a:spcBef>
                <a:spcPts val="300"/>
              </a:spcBef>
            </a:pPr>
            <a:r>
              <a:rPr lang="en-US" altLang="en-US" sz="1600" smtClean="0">
                <a:latin typeface="Palatino" pitchFamily="-128" charset="0"/>
              </a:rPr>
              <a:t>Examining the review data collected, you find that minor errors occur about 6 times more frequently than major errors. Therefore, </a:t>
            </a:r>
            <a:r>
              <a:rPr lang="en-US" altLang="en-US" sz="1600" smtClean="0">
                <a:solidFill>
                  <a:schemeClr val="folHlink"/>
                </a:solidFill>
                <a:latin typeface="Palatino" pitchFamily="-128" charset="0"/>
              </a:rPr>
              <a:t>you can estimate that the average effort to find and correct a requirements error during review is about 6 person-hours. </a:t>
            </a:r>
          </a:p>
          <a:p>
            <a:pPr eaLnBrk="1" hangingPunct="1">
              <a:lnSpc>
                <a:spcPct val="90000"/>
              </a:lnSpc>
              <a:spcBef>
                <a:spcPts val="300"/>
              </a:spcBef>
            </a:pPr>
            <a:r>
              <a:rPr lang="en-US" altLang="en-US" sz="1600" smtClean="0">
                <a:solidFill>
                  <a:schemeClr val="folHlink"/>
                </a:solidFill>
                <a:latin typeface="Palatino" pitchFamily="-128" charset="0"/>
              </a:rPr>
              <a:t>Requirements related errors uncovered during testing require an average of 45 person-hours to find and correct.</a:t>
            </a:r>
            <a:r>
              <a:rPr lang="en-US" altLang="en-US" sz="1600" smtClean="0">
                <a:latin typeface="Palatino" pitchFamily="-128" charset="0"/>
              </a:rPr>
              <a:t> Using the averages noted, we get:</a:t>
            </a:r>
          </a:p>
          <a:p>
            <a:pPr eaLnBrk="1" hangingPunct="1">
              <a:lnSpc>
                <a:spcPct val="90000"/>
              </a:lnSpc>
              <a:spcBef>
                <a:spcPts val="300"/>
              </a:spcBef>
            </a:pPr>
            <a:r>
              <a:rPr lang="en-US" altLang="en-US" sz="1600" smtClean="0">
                <a:latin typeface="Palatino" pitchFamily="-128" charset="0"/>
              </a:rPr>
              <a:t>Effort saved per error  = 	E</a:t>
            </a:r>
            <a:r>
              <a:rPr lang="en-US" altLang="en-US" sz="1600" baseline="-25000" smtClean="0">
                <a:latin typeface="Palatino" pitchFamily="-128" charset="0"/>
              </a:rPr>
              <a:t>testing</a:t>
            </a:r>
            <a:r>
              <a:rPr lang="en-US" altLang="en-US" sz="1600" smtClean="0">
                <a:latin typeface="Palatino" pitchFamily="-128" charset="0"/>
              </a:rPr>
              <a:t> – E</a:t>
            </a:r>
            <a:r>
              <a:rPr lang="en-US" altLang="en-US" sz="1600" baseline="-25000" smtClean="0">
                <a:latin typeface="Palatino" pitchFamily="-128" charset="0"/>
              </a:rPr>
              <a:t>reviews</a:t>
            </a:r>
            <a:r>
              <a:rPr lang="en-US" altLang="en-US" sz="1600" smtClean="0">
                <a:latin typeface="Palatino" pitchFamily="-128" charset="0"/>
              </a:rPr>
              <a:t> </a:t>
            </a:r>
          </a:p>
          <a:p>
            <a:pPr eaLnBrk="1" hangingPunct="1">
              <a:lnSpc>
                <a:spcPct val="90000"/>
              </a:lnSpc>
              <a:spcBef>
                <a:spcPts val="300"/>
              </a:spcBef>
            </a:pPr>
            <a:r>
              <a:rPr lang="en-US" altLang="en-US" sz="1600" smtClean="0">
                <a:latin typeface="Palatino" pitchFamily="-128" charset="0"/>
              </a:rPr>
              <a:t>			45 – 6  =   30 person-hours/error</a:t>
            </a:r>
          </a:p>
          <a:p>
            <a:pPr eaLnBrk="1" hangingPunct="1">
              <a:lnSpc>
                <a:spcPct val="90000"/>
              </a:lnSpc>
            </a:pPr>
            <a:r>
              <a:rPr lang="en-US" altLang="en-US" sz="1600" smtClean="0">
                <a:latin typeface="Times" pitchFamily="-128" charset="0"/>
              </a:rPr>
              <a:t>S</a:t>
            </a:r>
            <a:r>
              <a:rPr lang="en-US" altLang="en-US" sz="1600" smtClean="0">
                <a:latin typeface="Palatino" pitchFamily="-128" charset="0"/>
              </a:rPr>
              <a:t>ince 22 errors were found during the review of the requirements model, </a:t>
            </a:r>
            <a:r>
              <a:rPr lang="en-US" altLang="en-US" sz="1600" smtClean="0">
                <a:solidFill>
                  <a:schemeClr val="folHlink"/>
                </a:solidFill>
                <a:latin typeface="Palatino" pitchFamily="-128" charset="0"/>
              </a:rPr>
              <a:t>a saving of about 660 person-hours of testing effort would be achieved.</a:t>
            </a:r>
            <a:r>
              <a:rPr lang="en-US" altLang="en-US" sz="1600" smtClean="0">
                <a:latin typeface="Palatino" pitchFamily="-128" charset="0"/>
              </a:rPr>
              <a:t> And that’s just for requirements-related errors.</a:t>
            </a:r>
            <a:endParaRPr lang="en-US" altLang="en-US" sz="2000" smtClean="0">
              <a:latin typeface="Palatino" pitchFamily="-128" charset="0"/>
            </a:endParaRPr>
          </a:p>
        </p:txBody>
      </p:sp>
    </p:spTree>
    <p:extLst>
      <p:ext uri="{BB962C8B-B14F-4D97-AF65-F5344CB8AC3E}">
        <p14:creationId xmlns:p14="http://schemas.microsoft.com/office/powerpoint/2010/main" val="4270750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pPr>
              <a:defRPr/>
            </a:pPr>
            <a:r>
              <a:rPr lang="en-US">
                <a:solidFill>
                  <a:srgbClr val="000000"/>
                </a:solidFill>
              </a:rPr>
              <a:t>These slides are designed to accompany </a:t>
            </a:r>
            <a:r>
              <a:rPr lang="en-US" i="1">
                <a:solidFill>
                  <a:srgbClr val="000000"/>
                </a:solidFill>
              </a:rPr>
              <a:t>Software Engineering: A Practitioner’s Approach, 7/e </a:t>
            </a:r>
            <a:r>
              <a:rPr lang="en-US">
                <a:solidFill>
                  <a:srgbClr val="000000"/>
                </a:solidFill>
              </a:rPr>
              <a:t>(McGraw-Hill 2009). Slides copyright 2009 by Roger Pressman.</a:t>
            </a:r>
          </a:p>
        </p:txBody>
      </p:sp>
      <p:sp>
        <p:nvSpPr>
          <p:cNvPr id="9" name="Slide Number Placeholder 4"/>
          <p:cNvSpPr>
            <a:spLocks noGrp="1"/>
          </p:cNvSpPr>
          <p:nvPr>
            <p:ph type="sldNum" sz="quarter" idx="11"/>
          </p:nvPr>
        </p:nvSpPr>
        <p:spPr/>
        <p:txBody>
          <a:bodyPr/>
          <a:lstStyle/>
          <a:p>
            <a:pPr>
              <a:defRPr/>
            </a:pPr>
            <a:fld id="{3E83B753-C7DE-4C3A-BB17-56A5F838D916}" type="slidenum">
              <a:rPr lang="en-US">
                <a:solidFill>
                  <a:srgbClr val="000000"/>
                </a:solidFill>
              </a:rPr>
              <a:pPr>
                <a:defRPr/>
              </a:pPr>
              <a:t>13</a:t>
            </a:fld>
            <a:endParaRPr lang="en-US">
              <a:solidFill>
                <a:srgbClr val="000000"/>
              </a:solidFill>
            </a:endParaRPr>
          </a:p>
        </p:txBody>
      </p:sp>
      <p:sp>
        <p:nvSpPr>
          <p:cNvPr id="15364" name="Rectangle 2"/>
          <p:cNvSpPr>
            <a:spLocks noGrp="1" noChangeArrowheads="1"/>
          </p:cNvSpPr>
          <p:nvPr>
            <p:ph type="title"/>
          </p:nvPr>
        </p:nvSpPr>
        <p:spPr/>
        <p:txBody>
          <a:bodyPr/>
          <a:lstStyle/>
          <a:p>
            <a:pPr eaLnBrk="1" hangingPunct="1"/>
            <a:r>
              <a:rPr lang="en-US" altLang="en-US" smtClean="0"/>
              <a:t>Overall</a:t>
            </a:r>
          </a:p>
        </p:txBody>
      </p:sp>
      <p:sp>
        <p:nvSpPr>
          <p:cNvPr id="15365" name="Rectangle 3"/>
          <p:cNvSpPr>
            <a:spLocks noGrp="1" noChangeArrowheads="1"/>
          </p:cNvSpPr>
          <p:nvPr>
            <p:ph type="body" idx="1"/>
          </p:nvPr>
        </p:nvSpPr>
        <p:spPr>
          <a:xfrm>
            <a:off x="1828800" y="1905000"/>
            <a:ext cx="6934200" cy="533400"/>
          </a:xfrm>
        </p:spPr>
        <p:txBody>
          <a:bodyPr/>
          <a:lstStyle/>
          <a:p>
            <a:pPr eaLnBrk="1" hangingPunct="1"/>
            <a:r>
              <a:rPr lang="en-US" altLang="en-US" smtClean="0"/>
              <a:t>Effort expended with and without reviews</a:t>
            </a:r>
          </a:p>
        </p:txBody>
      </p:sp>
      <p:pic>
        <p:nvPicPr>
          <p:cNvPr id="15366" name="Picture 4" descr="Fig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667000"/>
            <a:ext cx="5105400" cy="264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Freeform 5"/>
          <p:cNvSpPr>
            <a:spLocks/>
          </p:cNvSpPr>
          <p:nvPr/>
        </p:nvSpPr>
        <p:spPr bwMode="auto">
          <a:xfrm>
            <a:off x="2590800" y="3657600"/>
            <a:ext cx="3276600" cy="1066800"/>
          </a:xfrm>
          <a:custGeom>
            <a:avLst/>
            <a:gdLst>
              <a:gd name="T0" fmla="*/ 0 w 2064"/>
              <a:gd name="T1" fmla="*/ 1572577500 h 672"/>
              <a:gd name="T2" fmla="*/ 241935000 w 2064"/>
              <a:gd name="T3" fmla="*/ 1451610000 h 672"/>
              <a:gd name="T4" fmla="*/ 604837500 w 2064"/>
              <a:gd name="T5" fmla="*/ 1330642500 h 672"/>
              <a:gd name="T6" fmla="*/ 967740000 w 2064"/>
              <a:gd name="T7" fmla="*/ 1209675000 h 672"/>
              <a:gd name="T8" fmla="*/ 1330642500 w 2064"/>
              <a:gd name="T9" fmla="*/ 967740000 h 672"/>
              <a:gd name="T10" fmla="*/ 1814512500 w 2064"/>
              <a:gd name="T11" fmla="*/ 725805000 h 672"/>
              <a:gd name="T12" fmla="*/ 2147483647 w 2064"/>
              <a:gd name="T13" fmla="*/ 362902500 h 672"/>
              <a:gd name="T14" fmla="*/ 2147483647 w 2064"/>
              <a:gd name="T15" fmla="*/ 241935000 h 672"/>
              <a:gd name="T16" fmla="*/ 2147483647 w 2064"/>
              <a:gd name="T17" fmla="*/ 120967500 h 672"/>
              <a:gd name="T18" fmla="*/ 2147483647 w 2064"/>
              <a:gd name="T19" fmla="*/ 120967500 h 672"/>
              <a:gd name="T20" fmla="*/ 2147483647 w 2064"/>
              <a:gd name="T21" fmla="*/ 0 h 672"/>
              <a:gd name="T22" fmla="*/ 2147483647 w 2064"/>
              <a:gd name="T23" fmla="*/ 120967500 h 672"/>
              <a:gd name="T24" fmla="*/ 2147483647 w 2064"/>
              <a:gd name="T25" fmla="*/ 241935000 h 672"/>
              <a:gd name="T26" fmla="*/ 2147483647 w 2064"/>
              <a:gd name="T27" fmla="*/ 362902500 h 672"/>
              <a:gd name="T28" fmla="*/ 2147483647 w 2064"/>
              <a:gd name="T29" fmla="*/ 604837500 h 672"/>
              <a:gd name="T30" fmla="*/ 2147483647 w 2064"/>
              <a:gd name="T31" fmla="*/ 846772500 h 672"/>
              <a:gd name="T32" fmla="*/ 2147483647 w 2064"/>
              <a:gd name="T33" fmla="*/ 1209675000 h 672"/>
              <a:gd name="T34" fmla="*/ 2147483647 w 2064"/>
              <a:gd name="T35" fmla="*/ 1451610000 h 672"/>
              <a:gd name="T36" fmla="*/ 2147483647 w 2064"/>
              <a:gd name="T37" fmla="*/ 1693545000 h 6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64"/>
              <a:gd name="T58" fmla="*/ 0 h 672"/>
              <a:gd name="T59" fmla="*/ 2064 w 2064"/>
              <a:gd name="T60" fmla="*/ 672 h 6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64" h="672">
                <a:moveTo>
                  <a:pt x="0" y="624"/>
                </a:moveTo>
                <a:cubicBezTo>
                  <a:pt x="28" y="608"/>
                  <a:pt x="56" y="592"/>
                  <a:pt x="96" y="576"/>
                </a:cubicBezTo>
                <a:cubicBezTo>
                  <a:pt x="136" y="560"/>
                  <a:pt x="192" y="544"/>
                  <a:pt x="240" y="528"/>
                </a:cubicBezTo>
                <a:cubicBezTo>
                  <a:pt x="288" y="512"/>
                  <a:pt x="336" y="504"/>
                  <a:pt x="384" y="480"/>
                </a:cubicBezTo>
                <a:cubicBezTo>
                  <a:pt x="432" y="456"/>
                  <a:pt x="472" y="416"/>
                  <a:pt x="528" y="384"/>
                </a:cubicBezTo>
                <a:cubicBezTo>
                  <a:pt x="584" y="352"/>
                  <a:pt x="656" y="328"/>
                  <a:pt x="720" y="288"/>
                </a:cubicBezTo>
                <a:cubicBezTo>
                  <a:pt x="784" y="248"/>
                  <a:pt x="864" y="176"/>
                  <a:pt x="912" y="144"/>
                </a:cubicBezTo>
                <a:cubicBezTo>
                  <a:pt x="960" y="112"/>
                  <a:pt x="968" y="112"/>
                  <a:pt x="1008" y="96"/>
                </a:cubicBezTo>
                <a:cubicBezTo>
                  <a:pt x="1048" y="80"/>
                  <a:pt x="1104" y="56"/>
                  <a:pt x="1152" y="48"/>
                </a:cubicBezTo>
                <a:cubicBezTo>
                  <a:pt x="1200" y="40"/>
                  <a:pt x="1248" y="56"/>
                  <a:pt x="1296" y="48"/>
                </a:cubicBezTo>
                <a:cubicBezTo>
                  <a:pt x="1344" y="40"/>
                  <a:pt x="1400" y="0"/>
                  <a:pt x="1440" y="0"/>
                </a:cubicBezTo>
                <a:cubicBezTo>
                  <a:pt x="1480" y="0"/>
                  <a:pt x="1488" y="32"/>
                  <a:pt x="1536" y="48"/>
                </a:cubicBezTo>
                <a:cubicBezTo>
                  <a:pt x="1584" y="64"/>
                  <a:pt x="1680" y="80"/>
                  <a:pt x="1728" y="96"/>
                </a:cubicBezTo>
                <a:cubicBezTo>
                  <a:pt x="1776" y="112"/>
                  <a:pt x="1792" y="120"/>
                  <a:pt x="1824" y="144"/>
                </a:cubicBezTo>
                <a:cubicBezTo>
                  <a:pt x="1856" y="168"/>
                  <a:pt x="1896" y="208"/>
                  <a:pt x="1920" y="240"/>
                </a:cubicBezTo>
                <a:cubicBezTo>
                  <a:pt x="1944" y="272"/>
                  <a:pt x="1952" y="296"/>
                  <a:pt x="1968" y="336"/>
                </a:cubicBezTo>
                <a:cubicBezTo>
                  <a:pt x="1984" y="376"/>
                  <a:pt x="2008" y="440"/>
                  <a:pt x="2016" y="480"/>
                </a:cubicBezTo>
                <a:cubicBezTo>
                  <a:pt x="2024" y="520"/>
                  <a:pt x="2008" y="544"/>
                  <a:pt x="2016" y="576"/>
                </a:cubicBezTo>
                <a:cubicBezTo>
                  <a:pt x="2024" y="608"/>
                  <a:pt x="2044" y="640"/>
                  <a:pt x="2064" y="672"/>
                </a:cubicBezTo>
              </a:path>
            </a:pathLst>
          </a:custGeom>
          <a:noFill/>
          <a:ln w="38100" cmpd="sng">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15368" name="Line 6"/>
          <p:cNvSpPr>
            <a:spLocks noChangeShapeType="1"/>
          </p:cNvSpPr>
          <p:nvPr/>
        </p:nvSpPr>
        <p:spPr bwMode="auto">
          <a:xfrm>
            <a:off x="3733800" y="4114800"/>
            <a:ext cx="1524000" cy="190500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15369" name="Text Box 7"/>
          <p:cNvSpPr txBox="1">
            <a:spLocks noChangeArrowheads="1"/>
          </p:cNvSpPr>
          <p:nvPr/>
        </p:nvSpPr>
        <p:spPr bwMode="auto">
          <a:xfrm>
            <a:off x="5257800" y="5791200"/>
            <a:ext cx="1428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r>
              <a:rPr lang="en-US" altLang="en-US" sz="1800">
                <a:solidFill>
                  <a:srgbClr val="9A0000"/>
                </a:solidFill>
                <a:latin typeface="Arial" charset="0"/>
                <a:ea typeface="ＭＳ Ｐゴシック" pitchFamily="-128" charset="-128"/>
              </a:rPr>
              <a:t>with reviews</a:t>
            </a:r>
            <a:endParaRPr lang="en-US" altLang="en-US">
              <a:solidFill>
                <a:srgbClr val="9A0000"/>
              </a:solidFill>
              <a:latin typeface="Arial" charset="0"/>
              <a:ea typeface="ＭＳ Ｐゴシック" pitchFamily="-128" charset="-128"/>
            </a:endParaRPr>
          </a:p>
        </p:txBody>
      </p:sp>
    </p:spTree>
    <p:extLst>
      <p:ext uri="{BB962C8B-B14F-4D97-AF65-F5344CB8AC3E}">
        <p14:creationId xmlns:p14="http://schemas.microsoft.com/office/powerpoint/2010/main" val="677756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solidFill>
                  <a:srgbClr val="000000"/>
                </a:solidFill>
              </a:rPr>
              <a:t>These slides are designed to accompany </a:t>
            </a:r>
            <a:r>
              <a:rPr lang="en-US" i="1">
                <a:solidFill>
                  <a:srgbClr val="000000"/>
                </a:solidFill>
              </a:rPr>
              <a:t>Software Engineering: A Practitioner’s Approach, 7/e </a:t>
            </a:r>
            <a:r>
              <a:rPr lang="en-US">
                <a:solidFill>
                  <a:srgbClr val="000000"/>
                </a:solidFill>
              </a:rPr>
              <a:t>(McGraw-Hill 2009). Slides copyright 2009 by Roger Pressman.</a:t>
            </a:r>
          </a:p>
        </p:txBody>
      </p:sp>
      <p:sp>
        <p:nvSpPr>
          <p:cNvPr id="5" name="Slide Number Placeholder 4"/>
          <p:cNvSpPr>
            <a:spLocks noGrp="1"/>
          </p:cNvSpPr>
          <p:nvPr>
            <p:ph type="sldNum" sz="quarter" idx="11"/>
          </p:nvPr>
        </p:nvSpPr>
        <p:spPr/>
        <p:txBody>
          <a:bodyPr/>
          <a:lstStyle/>
          <a:p>
            <a:pPr>
              <a:defRPr/>
            </a:pPr>
            <a:fld id="{A221C973-FE46-44D2-99DE-E6CD02F0E392}" type="slidenum">
              <a:rPr lang="en-US">
                <a:solidFill>
                  <a:srgbClr val="000000"/>
                </a:solidFill>
              </a:rPr>
              <a:pPr>
                <a:defRPr/>
              </a:pPr>
              <a:t>14</a:t>
            </a:fld>
            <a:endParaRPr lang="en-US">
              <a:solidFill>
                <a:srgbClr val="000000"/>
              </a:solidFill>
            </a:endParaRPr>
          </a:p>
        </p:txBody>
      </p:sp>
      <p:sp>
        <p:nvSpPr>
          <p:cNvPr id="16388" name="Rectangle 2"/>
          <p:cNvSpPr>
            <a:spLocks noGrp="1" noChangeArrowheads="1"/>
          </p:cNvSpPr>
          <p:nvPr>
            <p:ph type="title"/>
          </p:nvPr>
        </p:nvSpPr>
        <p:spPr/>
        <p:txBody>
          <a:bodyPr/>
          <a:lstStyle/>
          <a:p>
            <a:pPr eaLnBrk="1" hangingPunct="1"/>
            <a:r>
              <a:rPr lang="en-US" altLang="en-US" smtClean="0"/>
              <a:t>Informal Reviews</a:t>
            </a:r>
          </a:p>
        </p:txBody>
      </p:sp>
      <p:sp>
        <p:nvSpPr>
          <p:cNvPr id="16389" name="Rectangle 3"/>
          <p:cNvSpPr>
            <a:spLocks noGrp="1" noChangeArrowheads="1"/>
          </p:cNvSpPr>
          <p:nvPr>
            <p:ph type="body" idx="1"/>
          </p:nvPr>
        </p:nvSpPr>
        <p:spPr/>
        <p:txBody>
          <a:bodyPr/>
          <a:lstStyle/>
          <a:p>
            <a:pPr eaLnBrk="1" hangingPunct="1"/>
            <a:r>
              <a:rPr lang="en-US" altLang="en-US" smtClean="0">
                <a:latin typeface="Times" pitchFamily="-128" charset="0"/>
              </a:rPr>
              <a:t>Informal reviews include:</a:t>
            </a:r>
          </a:p>
          <a:p>
            <a:pPr lvl="1" eaLnBrk="1" hangingPunct="1"/>
            <a:r>
              <a:rPr lang="en-US" altLang="en-US" smtClean="0">
                <a:latin typeface="Times" pitchFamily="-128" charset="0"/>
              </a:rPr>
              <a:t>a simple desk check of a software engineering work product with a colleague</a:t>
            </a:r>
          </a:p>
          <a:p>
            <a:pPr lvl="1" eaLnBrk="1" hangingPunct="1"/>
            <a:r>
              <a:rPr lang="en-US" altLang="en-US" smtClean="0">
                <a:latin typeface="Times" pitchFamily="-128" charset="0"/>
              </a:rPr>
              <a:t>a casual meeting (involving more than 2 people) for the purpose of reviewing a work product, or </a:t>
            </a:r>
          </a:p>
          <a:p>
            <a:pPr lvl="1" eaLnBrk="1" hangingPunct="1"/>
            <a:r>
              <a:rPr lang="en-US" altLang="en-US" smtClean="0">
                <a:latin typeface="Times" pitchFamily="-128" charset="0"/>
              </a:rPr>
              <a:t>the review-oriented aspects of pair programming</a:t>
            </a:r>
          </a:p>
          <a:p>
            <a:pPr eaLnBrk="1" hangingPunct="1"/>
            <a:r>
              <a:rPr lang="en-US" altLang="en-US" i="1" smtClean="0">
                <a:solidFill>
                  <a:schemeClr val="folHlink"/>
                </a:solidFill>
                <a:latin typeface="Times" pitchFamily="-128" charset="0"/>
              </a:rPr>
              <a:t>pair programming</a:t>
            </a:r>
            <a:r>
              <a:rPr lang="en-US" altLang="en-US" smtClean="0">
                <a:latin typeface="Times" pitchFamily="-128" charset="0"/>
              </a:rPr>
              <a:t> encourages continuous review as a work product (design or code) is created. </a:t>
            </a:r>
          </a:p>
          <a:p>
            <a:pPr lvl="1" eaLnBrk="1" hangingPunct="1"/>
            <a:r>
              <a:rPr lang="en-US" altLang="en-US" smtClean="0">
                <a:latin typeface="Times" pitchFamily="-128" charset="0"/>
              </a:rPr>
              <a:t>The benefit is immediate discovery of errors and better work product quality as a consequence.</a:t>
            </a:r>
          </a:p>
        </p:txBody>
      </p:sp>
    </p:spTree>
    <p:extLst>
      <p:ext uri="{BB962C8B-B14F-4D97-AF65-F5344CB8AC3E}">
        <p14:creationId xmlns:p14="http://schemas.microsoft.com/office/powerpoint/2010/main" val="3155970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endParaRPr lang="en-US" altLang="en-US" smtClean="0"/>
          </a:p>
        </p:txBody>
      </p:sp>
      <p:sp>
        <p:nvSpPr>
          <p:cNvPr id="17411" name="Content Placeholder 2"/>
          <p:cNvSpPr>
            <a:spLocks noGrp="1"/>
          </p:cNvSpPr>
          <p:nvPr>
            <p:ph idx="1"/>
          </p:nvPr>
        </p:nvSpPr>
        <p:spPr/>
        <p:txBody>
          <a:bodyPr/>
          <a:lstStyle/>
          <a:p>
            <a:r>
              <a:rPr lang="en-US" altLang="en-US" smtClean="0"/>
              <a:t>One way to improve the efficacy of a desk check review is to develop a set of simple review checklists for each major work product produced by the software team.</a:t>
            </a:r>
          </a:p>
          <a:p>
            <a:r>
              <a:rPr lang="en-US" altLang="en-US" smtClean="0"/>
              <a:t>The questions posed within the checklist are generic, but they will serve to guide the</a:t>
            </a:r>
            <a:br>
              <a:rPr lang="en-US" altLang="en-US" smtClean="0"/>
            </a:br>
            <a:r>
              <a:rPr lang="en-US" altLang="en-US" smtClean="0"/>
              <a:t>reviewers as they check the work product.</a:t>
            </a:r>
          </a:p>
          <a:p>
            <a:r>
              <a:rPr lang="en-US" altLang="en-US" smtClean="0"/>
              <a:t>Any errors or issues noted by the reviewers are recorded by the designer for resolution at a later time. Desk checks may be scheduled in an ad hoc manner,or they may be mandated as part of good software engineering practice.</a:t>
            </a:r>
            <a:br>
              <a:rPr lang="en-US" altLang="en-US" smtClean="0"/>
            </a:br>
            <a:r>
              <a:rPr lang="en-US" altLang="en-US" smtClean="0"/>
              <a:t/>
            </a:r>
            <a:br>
              <a:rPr lang="en-US" altLang="en-US" smtClean="0"/>
            </a:br>
            <a:endParaRPr lang="en-US" altLang="en-US" smtClean="0"/>
          </a:p>
        </p:txBody>
      </p:sp>
      <p:sp>
        <p:nvSpPr>
          <p:cNvPr id="4" name="Footer Placeholder 3"/>
          <p:cNvSpPr>
            <a:spLocks noGrp="1"/>
          </p:cNvSpPr>
          <p:nvPr>
            <p:ph type="ftr" sz="quarter" idx="10"/>
          </p:nvPr>
        </p:nvSpPr>
        <p:spPr/>
        <p:txBody>
          <a:bodyPr/>
          <a:lstStyle/>
          <a:p>
            <a:pPr>
              <a:defRPr/>
            </a:pPr>
            <a:endParaRPr lang="en-US" dirty="0">
              <a:solidFill>
                <a:srgbClr val="000000"/>
              </a:solidFill>
            </a:endParaRPr>
          </a:p>
        </p:txBody>
      </p:sp>
      <p:sp>
        <p:nvSpPr>
          <p:cNvPr id="5" name="Slide Number Placeholder 4"/>
          <p:cNvSpPr>
            <a:spLocks noGrp="1"/>
          </p:cNvSpPr>
          <p:nvPr>
            <p:ph type="sldNum" sz="quarter" idx="11"/>
          </p:nvPr>
        </p:nvSpPr>
        <p:spPr/>
        <p:txBody>
          <a:bodyPr/>
          <a:lstStyle/>
          <a:p>
            <a:pPr>
              <a:defRPr/>
            </a:pPr>
            <a:fld id="{2D496E6B-3A30-4FB1-A9DE-38B5092B5AF9}" type="slidenum">
              <a:rPr lang="en-US" smtClean="0">
                <a:solidFill>
                  <a:srgbClr val="000000"/>
                </a:solidFill>
              </a:rPr>
              <a:pPr>
                <a:defRPr/>
              </a:pPr>
              <a:t>15</a:t>
            </a:fld>
            <a:endParaRPr lang="en-US">
              <a:solidFill>
                <a:srgbClr val="000000"/>
              </a:solidFill>
            </a:endParaRPr>
          </a:p>
        </p:txBody>
      </p:sp>
    </p:spTree>
    <p:extLst>
      <p:ext uri="{BB962C8B-B14F-4D97-AF65-F5344CB8AC3E}">
        <p14:creationId xmlns:p14="http://schemas.microsoft.com/office/powerpoint/2010/main" val="2276091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solidFill>
                  <a:srgbClr val="000000"/>
                </a:solidFill>
              </a:rPr>
              <a:t>These slides are designed to accompany </a:t>
            </a:r>
            <a:r>
              <a:rPr lang="en-US" i="1">
                <a:solidFill>
                  <a:srgbClr val="000000"/>
                </a:solidFill>
              </a:rPr>
              <a:t>Software Engineering: A Practitioner’s Approach, 7/e </a:t>
            </a:r>
            <a:r>
              <a:rPr lang="en-US">
                <a:solidFill>
                  <a:srgbClr val="000000"/>
                </a:solidFill>
              </a:rPr>
              <a:t>(McGraw-Hill 2009). Slides copyright 2009 by Roger Pressman.</a:t>
            </a:r>
          </a:p>
        </p:txBody>
      </p:sp>
      <p:sp>
        <p:nvSpPr>
          <p:cNvPr id="5" name="Slide Number Placeholder 4"/>
          <p:cNvSpPr>
            <a:spLocks noGrp="1"/>
          </p:cNvSpPr>
          <p:nvPr>
            <p:ph type="sldNum" sz="quarter" idx="11"/>
          </p:nvPr>
        </p:nvSpPr>
        <p:spPr/>
        <p:txBody>
          <a:bodyPr/>
          <a:lstStyle/>
          <a:p>
            <a:pPr>
              <a:defRPr/>
            </a:pPr>
            <a:fld id="{6675895B-1EF0-4607-B670-F60AAAF150F2}" type="slidenum">
              <a:rPr lang="en-US">
                <a:solidFill>
                  <a:srgbClr val="000000"/>
                </a:solidFill>
              </a:rPr>
              <a:pPr>
                <a:defRPr/>
              </a:pPr>
              <a:t>16</a:t>
            </a:fld>
            <a:endParaRPr lang="en-US">
              <a:solidFill>
                <a:srgbClr val="000000"/>
              </a:solidFill>
            </a:endParaRPr>
          </a:p>
        </p:txBody>
      </p:sp>
      <p:sp>
        <p:nvSpPr>
          <p:cNvPr id="18436" name="Rectangle 2"/>
          <p:cNvSpPr>
            <a:spLocks noGrp="1" noChangeArrowheads="1"/>
          </p:cNvSpPr>
          <p:nvPr>
            <p:ph type="title"/>
          </p:nvPr>
        </p:nvSpPr>
        <p:spPr/>
        <p:txBody>
          <a:bodyPr/>
          <a:lstStyle/>
          <a:p>
            <a:pPr eaLnBrk="1" hangingPunct="1"/>
            <a:r>
              <a:rPr lang="en-US" altLang="en-US" smtClean="0"/>
              <a:t>Formal Technical Reviews</a:t>
            </a:r>
          </a:p>
        </p:txBody>
      </p:sp>
      <p:sp>
        <p:nvSpPr>
          <p:cNvPr id="18437" name="Rectangle 3"/>
          <p:cNvSpPr>
            <a:spLocks noGrp="1" noChangeArrowheads="1"/>
          </p:cNvSpPr>
          <p:nvPr>
            <p:ph type="body" idx="1"/>
          </p:nvPr>
        </p:nvSpPr>
        <p:spPr/>
        <p:txBody>
          <a:bodyPr/>
          <a:lstStyle/>
          <a:p>
            <a:pPr eaLnBrk="1" hangingPunct="1"/>
            <a:r>
              <a:rPr lang="en-US" altLang="en-US" smtClean="0">
                <a:latin typeface="Times" pitchFamily="-128" charset="0"/>
              </a:rPr>
              <a:t>The objectives of an FTR are: </a:t>
            </a:r>
          </a:p>
          <a:p>
            <a:pPr lvl="1" eaLnBrk="1" hangingPunct="1"/>
            <a:r>
              <a:rPr lang="en-US" altLang="en-US" smtClean="0">
                <a:latin typeface="Times" pitchFamily="-128" charset="0"/>
              </a:rPr>
              <a:t>to uncover errors in function, logic, or implementation for any representation of the software</a:t>
            </a:r>
          </a:p>
          <a:p>
            <a:pPr lvl="1" eaLnBrk="1" hangingPunct="1"/>
            <a:r>
              <a:rPr lang="en-US" altLang="en-US" smtClean="0">
                <a:latin typeface="Times" pitchFamily="-128" charset="0"/>
              </a:rPr>
              <a:t>to verify that the software under review meets its requirements</a:t>
            </a:r>
          </a:p>
          <a:p>
            <a:pPr lvl="1" eaLnBrk="1" hangingPunct="1"/>
            <a:r>
              <a:rPr lang="en-US" altLang="en-US" smtClean="0">
                <a:latin typeface="Times" pitchFamily="-128" charset="0"/>
              </a:rPr>
              <a:t>to ensure that the software has been represented according to predefined standards</a:t>
            </a:r>
          </a:p>
          <a:p>
            <a:pPr lvl="1" eaLnBrk="1" hangingPunct="1"/>
            <a:r>
              <a:rPr lang="en-US" altLang="en-US" smtClean="0">
                <a:latin typeface="Times" pitchFamily="-128" charset="0"/>
              </a:rPr>
              <a:t>to achieve software that is developed in a uniform manner</a:t>
            </a:r>
          </a:p>
          <a:p>
            <a:pPr lvl="1" eaLnBrk="1" hangingPunct="1"/>
            <a:r>
              <a:rPr lang="en-US" altLang="en-US" smtClean="0">
                <a:latin typeface="Times" pitchFamily="-128" charset="0"/>
              </a:rPr>
              <a:t>to make projects more manageable</a:t>
            </a:r>
          </a:p>
          <a:p>
            <a:pPr eaLnBrk="1" hangingPunct="1"/>
            <a:r>
              <a:rPr lang="en-US" altLang="en-US" smtClean="0">
                <a:latin typeface="Times" pitchFamily="-128" charset="0"/>
              </a:rPr>
              <a:t>The FTR is actually a class of reviews that includes </a:t>
            </a:r>
            <a:r>
              <a:rPr lang="en-US" altLang="en-US" i="1" smtClean="0">
                <a:solidFill>
                  <a:schemeClr val="folHlink"/>
                </a:solidFill>
                <a:latin typeface="Times" pitchFamily="-128" charset="0"/>
              </a:rPr>
              <a:t>walkthroughs</a:t>
            </a:r>
            <a:r>
              <a:rPr lang="en-US" altLang="en-US" smtClean="0">
                <a:latin typeface="Times" pitchFamily="-128" charset="0"/>
              </a:rPr>
              <a:t> and </a:t>
            </a:r>
            <a:r>
              <a:rPr lang="en-US" altLang="en-US" i="1" smtClean="0">
                <a:solidFill>
                  <a:schemeClr val="folHlink"/>
                </a:solidFill>
                <a:latin typeface="Times" pitchFamily="-128" charset="0"/>
              </a:rPr>
              <a:t>inspections</a:t>
            </a:r>
            <a:r>
              <a:rPr lang="en-US" altLang="en-US" i="1" smtClean="0">
                <a:latin typeface="Times" pitchFamily="-128" charset="0"/>
              </a:rPr>
              <a:t>.</a:t>
            </a:r>
          </a:p>
        </p:txBody>
      </p:sp>
    </p:spTree>
    <p:extLst>
      <p:ext uri="{BB962C8B-B14F-4D97-AF65-F5344CB8AC3E}">
        <p14:creationId xmlns:p14="http://schemas.microsoft.com/office/powerpoint/2010/main" val="978165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solidFill>
                  <a:srgbClr val="000000"/>
                </a:solidFill>
              </a:rPr>
              <a:t>These slides are designed to accompany </a:t>
            </a:r>
            <a:r>
              <a:rPr lang="en-US" i="1">
                <a:solidFill>
                  <a:srgbClr val="000000"/>
                </a:solidFill>
              </a:rPr>
              <a:t>Software Engineering: A Practitioner’s Approach, 7/e </a:t>
            </a:r>
            <a:r>
              <a:rPr lang="en-US">
                <a:solidFill>
                  <a:srgbClr val="000000"/>
                </a:solidFill>
              </a:rPr>
              <a:t>(McGraw-Hill 2009). Slides copyright 2009 by Roger Pressman.</a:t>
            </a:r>
          </a:p>
        </p:txBody>
      </p:sp>
      <p:sp>
        <p:nvSpPr>
          <p:cNvPr id="5" name="Slide Number Placeholder 4"/>
          <p:cNvSpPr>
            <a:spLocks noGrp="1"/>
          </p:cNvSpPr>
          <p:nvPr>
            <p:ph type="sldNum" sz="quarter" idx="11"/>
          </p:nvPr>
        </p:nvSpPr>
        <p:spPr/>
        <p:txBody>
          <a:bodyPr/>
          <a:lstStyle/>
          <a:p>
            <a:pPr>
              <a:defRPr/>
            </a:pPr>
            <a:fld id="{44315EDD-EBDE-4F0A-A956-7C7B19D77F74}" type="slidenum">
              <a:rPr lang="en-US">
                <a:solidFill>
                  <a:srgbClr val="000000"/>
                </a:solidFill>
              </a:rPr>
              <a:pPr>
                <a:defRPr/>
              </a:pPr>
              <a:t>17</a:t>
            </a:fld>
            <a:endParaRPr lang="en-US">
              <a:solidFill>
                <a:srgbClr val="000000"/>
              </a:solidFill>
            </a:endParaRPr>
          </a:p>
        </p:txBody>
      </p:sp>
      <p:sp>
        <p:nvSpPr>
          <p:cNvPr id="19460" name="Rectangle 2"/>
          <p:cNvSpPr>
            <a:spLocks noGrp="1" noChangeArrowheads="1"/>
          </p:cNvSpPr>
          <p:nvPr>
            <p:ph type="title"/>
          </p:nvPr>
        </p:nvSpPr>
        <p:spPr/>
        <p:txBody>
          <a:bodyPr/>
          <a:lstStyle/>
          <a:p>
            <a:pPr eaLnBrk="1" hangingPunct="1"/>
            <a:r>
              <a:rPr lang="en-US" altLang="en-US" smtClean="0"/>
              <a:t>The Review Meeting</a:t>
            </a:r>
          </a:p>
        </p:txBody>
      </p:sp>
      <p:sp>
        <p:nvSpPr>
          <p:cNvPr id="19461" name="Rectangle 3"/>
          <p:cNvSpPr>
            <a:spLocks noGrp="1" noChangeArrowheads="1"/>
          </p:cNvSpPr>
          <p:nvPr>
            <p:ph type="body" idx="1"/>
          </p:nvPr>
        </p:nvSpPr>
        <p:spPr/>
        <p:txBody>
          <a:bodyPr/>
          <a:lstStyle/>
          <a:p>
            <a:pPr eaLnBrk="1" hangingPunct="1">
              <a:spcBef>
                <a:spcPts val="600"/>
              </a:spcBef>
            </a:pPr>
            <a:r>
              <a:rPr lang="en-US" altLang="en-US" smtClean="0">
                <a:latin typeface="Palatino" pitchFamily="-128" charset="0"/>
              </a:rPr>
              <a:t>Between three and five people (typically) should be involved in the review.</a:t>
            </a:r>
          </a:p>
          <a:p>
            <a:pPr eaLnBrk="1" hangingPunct="1">
              <a:spcBef>
                <a:spcPts val="300"/>
              </a:spcBef>
            </a:pPr>
            <a:r>
              <a:rPr lang="en-US" altLang="en-US" smtClean="0">
                <a:latin typeface="Palatino" pitchFamily="-128" charset="0"/>
              </a:rPr>
              <a:t>Advance preparation should occur but should require no more than two hours of work for each person.</a:t>
            </a:r>
          </a:p>
          <a:p>
            <a:pPr eaLnBrk="1" hangingPunct="1">
              <a:spcBef>
                <a:spcPts val="300"/>
              </a:spcBef>
            </a:pPr>
            <a:r>
              <a:rPr lang="en-US" altLang="en-US" smtClean="0">
                <a:latin typeface="Palatino" pitchFamily="-128" charset="0"/>
              </a:rPr>
              <a:t>The duration of the review meeting should be less than two hours.</a:t>
            </a:r>
          </a:p>
          <a:p>
            <a:pPr eaLnBrk="1" hangingPunct="1">
              <a:spcBef>
                <a:spcPts val="300"/>
              </a:spcBef>
            </a:pPr>
            <a:r>
              <a:rPr lang="en-US" altLang="en-US" smtClean="0">
                <a:latin typeface="Times" pitchFamily="-128" charset="0"/>
              </a:rPr>
              <a:t>Focus is on a work product (e.g., a portion of a requirements model, a detailed component design, source code for a component)</a:t>
            </a:r>
            <a:endParaRPr lang="en-US" altLang="en-US" smtClean="0">
              <a:latin typeface="Palatino" pitchFamily="-128" charset="0"/>
            </a:endParaRPr>
          </a:p>
        </p:txBody>
      </p:sp>
    </p:spTree>
    <p:extLst>
      <p:ext uri="{BB962C8B-B14F-4D97-AF65-F5344CB8AC3E}">
        <p14:creationId xmlns:p14="http://schemas.microsoft.com/office/powerpoint/2010/main" val="2943165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Footer Placeholder 3"/>
          <p:cNvSpPr>
            <a:spLocks noGrp="1"/>
          </p:cNvSpPr>
          <p:nvPr>
            <p:ph type="ftr" sz="quarter" idx="10"/>
          </p:nvPr>
        </p:nvSpPr>
        <p:spPr/>
        <p:txBody>
          <a:bodyPr/>
          <a:lstStyle/>
          <a:p>
            <a:pPr>
              <a:defRPr/>
            </a:pPr>
            <a:r>
              <a:rPr lang="en-US">
                <a:solidFill>
                  <a:srgbClr val="000000"/>
                </a:solidFill>
              </a:rPr>
              <a:t>These slides are designed to accompany </a:t>
            </a:r>
            <a:r>
              <a:rPr lang="en-US" i="1">
                <a:solidFill>
                  <a:srgbClr val="000000"/>
                </a:solidFill>
              </a:rPr>
              <a:t>Software Engineering: A Practitioner’s Approach, 7/e </a:t>
            </a:r>
            <a:r>
              <a:rPr lang="en-US">
                <a:solidFill>
                  <a:srgbClr val="000000"/>
                </a:solidFill>
              </a:rPr>
              <a:t>(McGraw-Hill 2009). Slides copyright 2009 by Roger Pressman.</a:t>
            </a:r>
          </a:p>
        </p:txBody>
      </p:sp>
      <p:sp>
        <p:nvSpPr>
          <p:cNvPr id="78" name="Slide Number Placeholder 4"/>
          <p:cNvSpPr>
            <a:spLocks noGrp="1"/>
          </p:cNvSpPr>
          <p:nvPr>
            <p:ph type="sldNum" sz="quarter" idx="11"/>
          </p:nvPr>
        </p:nvSpPr>
        <p:spPr/>
        <p:txBody>
          <a:bodyPr/>
          <a:lstStyle/>
          <a:p>
            <a:pPr>
              <a:defRPr/>
            </a:pPr>
            <a:fld id="{46813318-DB60-47A4-A7BA-184E76588BC0}" type="slidenum">
              <a:rPr lang="en-US">
                <a:solidFill>
                  <a:srgbClr val="000000"/>
                </a:solidFill>
              </a:rPr>
              <a:pPr>
                <a:defRPr/>
              </a:pPr>
              <a:t>18</a:t>
            </a:fld>
            <a:endParaRPr lang="en-US">
              <a:solidFill>
                <a:srgbClr val="000000"/>
              </a:solidFill>
            </a:endParaRPr>
          </a:p>
        </p:txBody>
      </p:sp>
      <p:sp>
        <p:nvSpPr>
          <p:cNvPr id="20484" name="Rectangle 2"/>
          <p:cNvSpPr>
            <a:spLocks noGrp="1" noChangeArrowheads="1"/>
          </p:cNvSpPr>
          <p:nvPr>
            <p:ph type="title"/>
          </p:nvPr>
        </p:nvSpPr>
        <p:spPr>
          <a:xfrm>
            <a:off x="1670050" y="989013"/>
            <a:ext cx="5838825" cy="633412"/>
          </a:xfrm>
          <a:noFill/>
        </p:spPr>
        <p:txBody>
          <a:bodyPr lIns="90487" tIns="44450" rIns="90487" bIns="44450" anchor="ctr"/>
          <a:lstStyle/>
          <a:p>
            <a:pPr eaLnBrk="1" hangingPunct="1"/>
            <a:r>
              <a:rPr lang="en-US" altLang="en-US" smtClean="0"/>
              <a:t>The Players</a:t>
            </a:r>
          </a:p>
        </p:txBody>
      </p:sp>
      <p:sp>
        <p:nvSpPr>
          <p:cNvPr id="20485" name="Freeform 3"/>
          <p:cNvSpPr>
            <a:spLocks/>
          </p:cNvSpPr>
          <p:nvPr/>
        </p:nvSpPr>
        <p:spPr bwMode="auto">
          <a:xfrm>
            <a:off x="5776913" y="3454400"/>
            <a:ext cx="277812" cy="544513"/>
          </a:xfrm>
          <a:custGeom>
            <a:avLst/>
            <a:gdLst>
              <a:gd name="T0" fmla="*/ 0 w 175"/>
              <a:gd name="T1" fmla="*/ 787251540 h 305"/>
              <a:gd name="T2" fmla="*/ 0 w 175"/>
              <a:gd name="T3" fmla="*/ 0 h 305"/>
              <a:gd name="T4" fmla="*/ 438506398 w 175"/>
              <a:gd name="T5" fmla="*/ 226294247 h 305"/>
              <a:gd name="T6" fmla="*/ 299897260 w 175"/>
              <a:gd name="T7" fmla="*/ 968926070 h 305"/>
              <a:gd name="T8" fmla="*/ 0 w 175"/>
              <a:gd name="T9" fmla="*/ 787251540 h 305"/>
              <a:gd name="T10" fmla="*/ 0 60000 65536"/>
              <a:gd name="T11" fmla="*/ 0 60000 65536"/>
              <a:gd name="T12" fmla="*/ 0 60000 65536"/>
              <a:gd name="T13" fmla="*/ 0 60000 65536"/>
              <a:gd name="T14" fmla="*/ 0 60000 65536"/>
              <a:gd name="T15" fmla="*/ 0 w 175"/>
              <a:gd name="T16" fmla="*/ 0 h 305"/>
              <a:gd name="T17" fmla="*/ 175 w 175"/>
              <a:gd name="T18" fmla="*/ 305 h 305"/>
            </a:gdLst>
            <a:ahLst/>
            <a:cxnLst>
              <a:cxn ang="T10">
                <a:pos x="T0" y="T1"/>
              </a:cxn>
              <a:cxn ang="T11">
                <a:pos x="T2" y="T3"/>
              </a:cxn>
              <a:cxn ang="T12">
                <a:pos x="T4" y="T5"/>
              </a:cxn>
              <a:cxn ang="T13">
                <a:pos x="T6" y="T7"/>
              </a:cxn>
              <a:cxn ang="T14">
                <a:pos x="T8" y="T9"/>
              </a:cxn>
            </a:cxnLst>
            <a:rect l="T15" t="T16" r="T17" b="T18"/>
            <a:pathLst>
              <a:path w="175" h="305">
                <a:moveTo>
                  <a:pt x="0" y="247"/>
                </a:moveTo>
                <a:lnTo>
                  <a:pt x="0" y="0"/>
                </a:lnTo>
                <a:lnTo>
                  <a:pt x="174" y="71"/>
                </a:lnTo>
                <a:lnTo>
                  <a:pt x="119" y="304"/>
                </a:lnTo>
                <a:lnTo>
                  <a:pt x="0" y="247"/>
                </a:lnTo>
              </a:path>
            </a:pathLst>
          </a:custGeom>
          <a:solidFill>
            <a:schemeClr val="folHlink"/>
          </a:solidFill>
          <a:ln w="25400" cap="rnd" cmpd="sng">
            <a:solidFill>
              <a:schemeClr val="tx1"/>
            </a:solidFill>
            <a:prstDash val="solid"/>
            <a:round/>
            <a:headEnd type="none" w="med" len="med"/>
            <a:tailEnd type="none" w="med" len="med"/>
          </a:ln>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486" name="Freeform 4"/>
          <p:cNvSpPr>
            <a:spLocks/>
          </p:cNvSpPr>
          <p:nvPr/>
        </p:nvSpPr>
        <p:spPr bwMode="auto">
          <a:xfrm>
            <a:off x="3408363" y="3492500"/>
            <a:ext cx="4346575" cy="1328738"/>
          </a:xfrm>
          <a:custGeom>
            <a:avLst/>
            <a:gdLst>
              <a:gd name="T0" fmla="*/ 0 w 2738"/>
              <a:gd name="T1" fmla="*/ 0 h 744"/>
              <a:gd name="T2" fmla="*/ 2147483647 w 2738"/>
              <a:gd name="T3" fmla="*/ 0 h 744"/>
              <a:gd name="T4" fmla="*/ 2147483647 w 2738"/>
              <a:gd name="T5" fmla="*/ 2147483647 h 744"/>
              <a:gd name="T6" fmla="*/ 2147483647 w 2738"/>
              <a:gd name="T7" fmla="*/ 2147483647 h 744"/>
              <a:gd name="T8" fmla="*/ 0 w 2738"/>
              <a:gd name="T9" fmla="*/ 0 h 744"/>
              <a:gd name="T10" fmla="*/ 0 60000 65536"/>
              <a:gd name="T11" fmla="*/ 0 60000 65536"/>
              <a:gd name="T12" fmla="*/ 0 60000 65536"/>
              <a:gd name="T13" fmla="*/ 0 60000 65536"/>
              <a:gd name="T14" fmla="*/ 0 60000 65536"/>
              <a:gd name="T15" fmla="*/ 0 w 2738"/>
              <a:gd name="T16" fmla="*/ 0 h 744"/>
              <a:gd name="T17" fmla="*/ 2738 w 2738"/>
              <a:gd name="T18" fmla="*/ 744 h 744"/>
            </a:gdLst>
            <a:ahLst/>
            <a:cxnLst>
              <a:cxn ang="T10">
                <a:pos x="T0" y="T1"/>
              </a:cxn>
              <a:cxn ang="T11">
                <a:pos x="T2" y="T3"/>
              </a:cxn>
              <a:cxn ang="T12">
                <a:pos x="T4" y="T5"/>
              </a:cxn>
              <a:cxn ang="T13">
                <a:pos x="T6" y="T7"/>
              </a:cxn>
              <a:cxn ang="T14">
                <a:pos x="T8" y="T9"/>
              </a:cxn>
            </a:cxnLst>
            <a:rect l="T15" t="T16" r="T17" b="T18"/>
            <a:pathLst>
              <a:path w="2738" h="744">
                <a:moveTo>
                  <a:pt x="0" y="0"/>
                </a:moveTo>
                <a:lnTo>
                  <a:pt x="912" y="0"/>
                </a:lnTo>
                <a:lnTo>
                  <a:pt x="2737" y="743"/>
                </a:lnTo>
                <a:lnTo>
                  <a:pt x="1039" y="743"/>
                </a:lnTo>
                <a:lnTo>
                  <a:pt x="0" y="0"/>
                </a:lnTo>
              </a:path>
            </a:pathLst>
          </a:custGeom>
          <a:solidFill>
            <a:srgbClr val="919191"/>
          </a:solidFill>
          <a:ln>
            <a:noFill/>
          </a:ln>
          <a:extLst>
            <a:ext uri="{91240B29-F687-4F45-9708-019B960494DF}">
              <a14:hiddenLine xmlns:a14="http://schemas.microsoft.com/office/drawing/2010/main" w="25400" cap="rnd">
                <a:solidFill>
                  <a:srgbClr val="000000"/>
                </a:solidFill>
                <a:round/>
                <a:headEnd/>
                <a:tailEnd/>
              </a14:hiddenLine>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487" name="Rectangle 5"/>
          <p:cNvSpPr>
            <a:spLocks noChangeArrowheads="1"/>
          </p:cNvSpPr>
          <p:nvPr/>
        </p:nvSpPr>
        <p:spPr bwMode="auto">
          <a:xfrm>
            <a:off x="5065713" y="4813300"/>
            <a:ext cx="2681287" cy="190500"/>
          </a:xfrm>
          <a:prstGeom prst="rect">
            <a:avLst/>
          </a:prstGeom>
          <a:solidFill>
            <a:srgbClr val="712000"/>
          </a:solidFill>
          <a:ln w="12700">
            <a:solidFill>
              <a:srgbClr val="000000"/>
            </a:solidFill>
            <a:miter lim="800000"/>
            <a:headEnd/>
            <a:tailEnd/>
          </a:ln>
        </p:spPr>
        <p:txBody>
          <a:bodyPr wrap="none" anchor="ctr"/>
          <a:lstStyle>
            <a:lvl1pPr>
              <a:spcBef>
                <a:spcPct val="20000"/>
              </a:spcBef>
              <a:buClr>
                <a:schemeClr val="folHlink"/>
              </a:buClr>
              <a:buSzPct val="75000"/>
              <a:buFont typeface="Wingdings"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20488" name="Freeform 6"/>
          <p:cNvSpPr>
            <a:spLocks/>
          </p:cNvSpPr>
          <p:nvPr/>
        </p:nvSpPr>
        <p:spPr bwMode="auto">
          <a:xfrm>
            <a:off x="3408363" y="3492500"/>
            <a:ext cx="1639887" cy="1506538"/>
          </a:xfrm>
          <a:custGeom>
            <a:avLst/>
            <a:gdLst>
              <a:gd name="T0" fmla="*/ 2147483647 w 1033"/>
              <a:gd name="T1" fmla="*/ 2147483647 h 844"/>
              <a:gd name="T2" fmla="*/ 0 w 1033"/>
              <a:gd name="T3" fmla="*/ 0 h 844"/>
              <a:gd name="T4" fmla="*/ 0 w 1033"/>
              <a:gd name="T5" fmla="*/ 200731909 h 844"/>
              <a:gd name="T6" fmla="*/ 2147483647 w 1033"/>
              <a:gd name="T7" fmla="*/ 2147483647 h 844"/>
              <a:gd name="T8" fmla="*/ 2147483647 w 1033"/>
              <a:gd name="T9" fmla="*/ 2147483647 h 844"/>
              <a:gd name="T10" fmla="*/ 0 60000 65536"/>
              <a:gd name="T11" fmla="*/ 0 60000 65536"/>
              <a:gd name="T12" fmla="*/ 0 60000 65536"/>
              <a:gd name="T13" fmla="*/ 0 60000 65536"/>
              <a:gd name="T14" fmla="*/ 0 60000 65536"/>
              <a:gd name="T15" fmla="*/ 0 w 1033"/>
              <a:gd name="T16" fmla="*/ 0 h 844"/>
              <a:gd name="T17" fmla="*/ 1033 w 1033"/>
              <a:gd name="T18" fmla="*/ 844 h 844"/>
            </a:gdLst>
            <a:ahLst/>
            <a:cxnLst>
              <a:cxn ang="T10">
                <a:pos x="T0" y="T1"/>
              </a:cxn>
              <a:cxn ang="T11">
                <a:pos x="T2" y="T3"/>
              </a:cxn>
              <a:cxn ang="T12">
                <a:pos x="T4" y="T5"/>
              </a:cxn>
              <a:cxn ang="T13">
                <a:pos x="T6" y="T7"/>
              </a:cxn>
              <a:cxn ang="T14">
                <a:pos x="T8" y="T9"/>
              </a:cxn>
            </a:cxnLst>
            <a:rect l="T15" t="T16" r="T17" b="T18"/>
            <a:pathLst>
              <a:path w="1033" h="844">
                <a:moveTo>
                  <a:pt x="1032" y="731"/>
                </a:moveTo>
                <a:lnTo>
                  <a:pt x="0" y="0"/>
                </a:lnTo>
                <a:lnTo>
                  <a:pt x="0" y="63"/>
                </a:lnTo>
                <a:lnTo>
                  <a:pt x="1032" y="843"/>
                </a:lnTo>
                <a:lnTo>
                  <a:pt x="1032" y="731"/>
                </a:lnTo>
              </a:path>
            </a:pathLst>
          </a:custGeom>
          <a:solidFill>
            <a:srgbClr val="712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489" name="Freeform 7"/>
          <p:cNvSpPr>
            <a:spLocks/>
          </p:cNvSpPr>
          <p:nvPr/>
        </p:nvSpPr>
        <p:spPr bwMode="auto">
          <a:xfrm>
            <a:off x="3408363" y="3492500"/>
            <a:ext cx="1652587" cy="1519238"/>
          </a:xfrm>
          <a:custGeom>
            <a:avLst/>
            <a:gdLst>
              <a:gd name="T0" fmla="*/ 2147483647 w 1041"/>
              <a:gd name="T1" fmla="*/ 2147483647 h 851"/>
              <a:gd name="T2" fmla="*/ 0 w 1041"/>
              <a:gd name="T3" fmla="*/ 0 h 851"/>
              <a:gd name="T4" fmla="*/ 0 w 1041"/>
              <a:gd name="T5" fmla="*/ 203972430 h 851"/>
              <a:gd name="T6" fmla="*/ 2147483647 w 1041"/>
              <a:gd name="T7" fmla="*/ 2147483647 h 851"/>
              <a:gd name="T8" fmla="*/ 2147483647 w 1041"/>
              <a:gd name="T9" fmla="*/ 2147483647 h 851"/>
              <a:gd name="T10" fmla="*/ 0 w 1041"/>
              <a:gd name="T11" fmla="*/ 0 h 851"/>
              <a:gd name="T12" fmla="*/ 0 w 1041"/>
              <a:gd name="T13" fmla="*/ 203972430 h 851"/>
              <a:gd name="T14" fmla="*/ 2147483647 w 1041"/>
              <a:gd name="T15" fmla="*/ 2147483647 h 851"/>
              <a:gd name="T16" fmla="*/ 2147483647 w 1041"/>
              <a:gd name="T17" fmla="*/ 2147483647 h 8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1"/>
              <a:gd name="T28" fmla="*/ 0 h 851"/>
              <a:gd name="T29" fmla="*/ 1041 w 1041"/>
              <a:gd name="T30" fmla="*/ 851 h 8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1" h="851">
                <a:moveTo>
                  <a:pt x="1040" y="737"/>
                </a:moveTo>
                <a:lnTo>
                  <a:pt x="0" y="0"/>
                </a:lnTo>
                <a:lnTo>
                  <a:pt x="0" y="64"/>
                </a:lnTo>
                <a:lnTo>
                  <a:pt x="1040" y="850"/>
                </a:lnTo>
                <a:lnTo>
                  <a:pt x="1040" y="737"/>
                </a:lnTo>
                <a:lnTo>
                  <a:pt x="0" y="0"/>
                </a:lnTo>
                <a:lnTo>
                  <a:pt x="0" y="64"/>
                </a:lnTo>
                <a:lnTo>
                  <a:pt x="1040" y="850"/>
                </a:lnTo>
                <a:lnTo>
                  <a:pt x="1040" y="737"/>
                </a:lnTo>
              </a:path>
            </a:pathLst>
          </a:custGeom>
          <a:solidFill>
            <a:srgbClr val="712000"/>
          </a:solidFill>
          <a:ln w="12700" cap="rnd" cmpd="sng">
            <a:solidFill>
              <a:srgbClr val="000000"/>
            </a:solidFill>
            <a:prstDash val="solid"/>
            <a:round/>
            <a:headEnd type="none" w="med" len="med"/>
            <a:tailEnd type="none" w="med" len="med"/>
          </a:ln>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490" name="Freeform 8"/>
          <p:cNvSpPr>
            <a:spLocks/>
          </p:cNvSpPr>
          <p:nvPr/>
        </p:nvSpPr>
        <p:spPr bwMode="auto">
          <a:xfrm>
            <a:off x="4129088" y="4795838"/>
            <a:ext cx="455612" cy="546100"/>
          </a:xfrm>
          <a:custGeom>
            <a:avLst/>
            <a:gdLst>
              <a:gd name="T0" fmla="*/ 0 w 287"/>
              <a:gd name="T1" fmla="*/ 159247043 h 306"/>
              <a:gd name="T2" fmla="*/ 541832205 w 287"/>
              <a:gd name="T3" fmla="*/ 0 h 306"/>
              <a:gd name="T4" fmla="*/ 441026066 w 287"/>
              <a:gd name="T5" fmla="*/ 971406606 h 306"/>
              <a:gd name="T6" fmla="*/ 720763897 w 287"/>
              <a:gd name="T7" fmla="*/ 859934390 h 306"/>
              <a:gd name="T8" fmla="*/ 0 60000 65536"/>
              <a:gd name="T9" fmla="*/ 0 60000 65536"/>
              <a:gd name="T10" fmla="*/ 0 60000 65536"/>
              <a:gd name="T11" fmla="*/ 0 60000 65536"/>
              <a:gd name="T12" fmla="*/ 0 w 287"/>
              <a:gd name="T13" fmla="*/ 0 h 306"/>
              <a:gd name="T14" fmla="*/ 287 w 287"/>
              <a:gd name="T15" fmla="*/ 306 h 306"/>
            </a:gdLst>
            <a:ahLst/>
            <a:cxnLst>
              <a:cxn ang="T8">
                <a:pos x="T0" y="T1"/>
              </a:cxn>
              <a:cxn ang="T9">
                <a:pos x="T2" y="T3"/>
              </a:cxn>
              <a:cxn ang="T10">
                <a:pos x="T4" y="T5"/>
              </a:cxn>
              <a:cxn ang="T11">
                <a:pos x="T6" y="T7"/>
              </a:cxn>
            </a:cxnLst>
            <a:rect l="T12" t="T13" r="T14" b="T15"/>
            <a:pathLst>
              <a:path w="287" h="306">
                <a:moveTo>
                  <a:pt x="0" y="50"/>
                </a:moveTo>
                <a:lnTo>
                  <a:pt x="215" y="0"/>
                </a:lnTo>
                <a:lnTo>
                  <a:pt x="175" y="305"/>
                </a:lnTo>
                <a:lnTo>
                  <a:pt x="286" y="270"/>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491" name="Freeform 9"/>
          <p:cNvSpPr>
            <a:spLocks/>
          </p:cNvSpPr>
          <p:nvPr/>
        </p:nvSpPr>
        <p:spPr bwMode="auto">
          <a:xfrm>
            <a:off x="4292600" y="4935538"/>
            <a:ext cx="455613" cy="544512"/>
          </a:xfrm>
          <a:custGeom>
            <a:avLst/>
            <a:gdLst>
              <a:gd name="T0" fmla="*/ 0 w 287"/>
              <a:gd name="T1" fmla="*/ 156174968 h 305"/>
              <a:gd name="T2" fmla="*/ 541834982 w 287"/>
              <a:gd name="T3" fmla="*/ 0 h 305"/>
              <a:gd name="T4" fmla="*/ 461189894 w 287"/>
              <a:gd name="T5" fmla="*/ 968922506 h 305"/>
              <a:gd name="T6" fmla="*/ 720765478 w 287"/>
              <a:gd name="T7" fmla="*/ 857368957 h 305"/>
              <a:gd name="T8" fmla="*/ 0 60000 65536"/>
              <a:gd name="T9" fmla="*/ 0 60000 65536"/>
              <a:gd name="T10" fmla="*/ 0 60000 65536"/>
              <a:gd name="T11" fmla="*/ 0 60000 65536"/>
              <a:gd name="T12" fmla="*/ 0 w 287"/>
              <a:gd name="T13" fmla="*/ 0 h 305"/>
              <a:gd name="T14" fmla="*/ 287 w 287"/>
              <a:gd name="T15" fmla="*/ 305 h 305"/>
            </a:gdLst>
            <a:ahLst/>
            <a:cxnLst>
              <a:cxn ang="T8">
                <a:pos x="T0" y="T1"/>
              </a:cxn>
              <a:cxn ang="T9">
                <a:pos x="T2" y="T3"/>
              </a:cxn>
              <a:cxn ang="T10">
                <a:pos x="T4" y="T5"/>
              </a:cxn>
              <a:cxn ang="T11">
                <a:pos x="T6" y="T7"/>
              </a:cxn>
            </a:cxnLst>
            <a:rect l="T12" t="T13" r="T14" b="T15"/>
            <a:pathLst>
              <a:path w="287" h="305">
                <a:moveTo>
                  <a:pt x="0" y="49"/>
                </a:moveTo>
                <a:lnTo>
                  <a:pt x="215" y="0"/>
                </a:lnTo>
                <a:lnTo>
                  <a:pt x="183" y="304"/>
                </a:lnTo>
                <a:lnTo>
                  <a:pt x="286" y="269"/>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492" name="Freeform 10"/>
          <p:cNvSpPr>
            <a:spLocks/>
          </p:cNvSpPr>
          <p:nvPr/>
        </p:nvSpPr>
        <p:spPr bwMode="auto">
          <a:xfrm>
            <a:off x="4003675" y="3922713"/>
            <a:ext cx="417513" cy="1139825"/>
          </a:xfrm>
          <a:custGeom>
            <a:avLst/>
            <a:gdLst>
              <a:gd name="T0" fmla="*/ 178932102 w 263"/>
              <a:gd name="T1" fmla="*/ 1672500239 h 638"/>
              <a:gd name="T2" fmla="*/ 0 w 263"/>
              <a:gd name="T3" fmla="*/ 0 h 638"/>
              <a:gd name="T4" fmla="*/ 660281728 w 263"/>
              <a:gd name="T5" fmla="*/ 405357859 h 638"/>
              <a:gd name="T6" fmla="*/ 539314083 w 263"/>
              <a:gd name="T7" fmla="*/ 2033172670 h 638"/>
              <a:gd name="T8" fmla="*/ 178932102 w 263"/>
              <a:gd name="T9" fmla="*/ 1672500239 h 638"/>
              <a:gd name="T10" fmla="*/ 0 60000 65536"/>
              <a:gd name="T11" fmla="*/ 0 60000 65536"/>
              <a:gd name="T12" fmla="*/ 0 60000 65536"/>
              <a:gd name="T13" fmla="*/ 0 60000 65536"/>
              <a:gd name="T14" fmla="*/ 0 60000 65536"/>
              <a:gd name="T15" fmla="*/ 0 w 263"/>
              <a:gd name="T16" fmla="*/ 0 h 638"/>
              <a:gd name="T17" fmla="*/ 263 w 263"/>
              <a:gd name="T18" fmla="*/ 638 h 638"/>
            </a:gdLst>
            <a:ahLst/>
            <a:cxnLst>
              <a:cxn ang="T10">
                <a:pos x="T0" y="T1"/>
              </a:cxn>
              <a:cxn ang="T11">
                <a:pos x="T2" y="T3"/>
              </a:cxn>
              <a:cxn ang="T12">
                <a:pos x="T4" y="T5"/>
              </a:cxn>
              <a:cxn ang="T13">
                <a:pos x="T6" y="T7"/>
              </a:cxn>
              <a:cxn ang="T14">
                <a:pos x="T8" y="T9"/>
              </a:cxn>
            </a:cxnLst>
            <a:rect l="T15" t="T16" r="T17" b="T18"/>
            <a:pathLst>
              <a:path w="263" h="638">
                <a:moveTo>
                  <a:pt x="71" y="524"/>
                </a:moveTo>
                <a:lnTo>
                  <a:pt x="0" y="0"/>
                </a:lnTo>
                <a:lnTo>
                  <a:pt x="262" y="127"/>
                </a:lnTo>
                <a:lnTo>
                  <a:pt x="214" y="637"/>
                </a:lnTo>
                <a:lnTo>
                  <a:pt x="71" y="524"/>
                </a:lnTo>
              </a:path>
            </a:pathLst>
          </a:custGeom>
          <a:solidFill>
            <a:schemeClr val="folHlink"/>
          </a:solidFill>
          <a:ln w="25400" cap="rnd" cmpd="sng">
            <a:solidFill>
              <a:schemeClr val="tx1"/>
            </a:solidFill>
            <a:prstDash val="solid"/>
            <a:round/>
            <a:headEnd type="none" w="med" len="med"/>
            <a:tailEnd type="none" w="med" len="med"/>
          </a:ln>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493" name="Oval 11"/>
          <p:cNvSpPr>
            <a:spLocks noChangeArrowheads="1"/>
          </p:cNvSpPr>
          <p:nvPr/>
        </p:nvSpPr>
        <p:spPr bwMode="auto">
          <a:xfrm>
            <a:off x="4154488" y="3532188"/>
            <a:ext cx="163512" cy="503237"/>
          </a:xfrm>
          <a:prstGeom prst="ellipse">
            <a:avLst/>
          </a:prstGeom>
          <a:solidFill>
            <a:schemeClr val="folHlink"/>
          </a:solidFill>
          <a:ln w="25400">
            <a:solidFill>
              <a:schemeClr val="tx1"/>
            </a:solidFill>
            <a:round/>
            <a:headEnd/>
            <a:tailEnd/>
          </a:ln>
        </p:spPr>
        <p:txBody>
          <a:bodyPr wrap="none" anchor="ctr"/>
          <a:lstStyle>
            <a:lvl1pPr>
              <a:spcBef>
                <a:spcPct val="20000"/>
              </a:spcBef>
              <a:buClr>
                <a:schemeClr val="folHlink"/>
              </a:buClr>
              <a:buSzPct val="75000"/>
              <a:buFont typeface="Wingdings"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20494" name="Freeform 12"/>
          <p:cNvSpPr>
            <a:spLocks/>
          </p:cNvSpPr>
          <p:nvPr/>
        </p:nvSpPr>
        <p:spPr bwMode="auto">
          <a:xfrm>
            <a:off x="4406900" y="4162425"/>
            <a:ext cx="568325" cy="496888"/>
          </a:xfrm>
          <a:custGeom>
            <a:avLst/>
            <a:gdLst>
              <a:gd name="T0" fmla="*/ 0 w 358"/>
              <a:gd name="T1" fmla="*/ 0 h 278"/>
              <a:gd name="T2" fmla="*/ 239415638 w 358"/>
              <a:gd name="T3" fmla="*/ 725191950 h 278"/>
              <a:gd name="T4" fmla="*/ 899696575 w 358"/>
              <a:gd name="T5" fmla="*/ 884927143 h 278"/>
              <a:gd name="T6" fmla="*/ 0 60000 65536"/>
              <a:gd name="T7" fmla="*/ 0 60000 65536"/>
              <a:gd name="T8" fmla="*/ 0 60000 65536"/>
              <a:gd name="T9" fmla="*/ 0 w 358"/>
              <a:gd name="T10" fmla="*/ 0 h 278"/>
              <a:gd name="T11" fmla="*/ 358 w 358"/>
              <a:gd name="T12" fmla="*/ 278 h 278"/>
            </a:gdLst>
            <a:ahLst/>
            <a:cxnLst>
              <a:cxn ang="T6">
                <a:pos x="T0" y="T1"/>
              </a:cxn>
              <a:cxn ang="T7">
                <a:pos x="T2" y="T3"/>
              </a:cxn>
              <a:cxn ang="T8">
                <a:pos x="T4" y="T5"/>
              </a:cxn>
            </a:cxnLst>
            <a:rect l="T9" t="T10" r="T11" b="T12"/>
            <a:pathLst>
              <a:path w="358" h="278">
                <a:moveTo>
                  <a:pt x="0" y="0"/>
                </a:moveTo>
                <a:lnTo>
                  <a:pt x="95" y="227"/>
                </a:lnTo>
                <a:lnTo>
                  <a:pt x="357" y="277"/>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495" name="Freeform 13"/>
          <p:cNvSpPr>
            <a:spLocks/>
          </p:cNvSpPr>
          <p:nvPr/>
        </p:nvSpPr>
        <p:spPr bwMode="auto">
          <a:xfrm>
            <a:off x="6750050" y="5124450"/>
            <a:ext cx="454025" cy="531813"/>
          </a:xfrm>
          <a:custGeom>
            <a:avLst/>
            <a:gdLst>
              <a:gd name="T0" fmla="*/ 718245325 w 286"/>
              <a:gd name="T1" fmla="*/ 133763462 h 298"/>
              <a:gd name="T2" fmla="*/ 178931888 w 286"/>
              <a:gd name="T3" fmla="*/ 0 h 298"/>
              <a:gd name="T4" fmla="*/ 279738138 w 286"/>
              <a:gd name="T5" fmla="*/ 945891882 h 298"/>
              <a:gd name="T6" fmla="*/ 0 w 286"/>
              <a:gd name="T7" fmla="*/ 856716835 h 298"/>
              <a:gd name="T8" fmla="*/ 0 60000 65536"/>
              <a:gd name="T9" fmla="*/ 0 60000 65536"/>
              <a:gd name="T10" fmla="*/ 0 60000 65536"/>
              <a:gd name="T11" fmla="*/ 0 60000 65536"/>
              <a:gd name="T12" fmla="*/ 0 w 286"/>
              <a:gd name="T13" fmla="*/ 0 h 298"/>
              <a:gd name="T14" fmla="*/ 286 w 286"/>
              <a:gd name="T15" fmla="*/ 298 h 298"/>
            </a:gdLst>
            <a:ahLst/>
            <a:cxnLst>
              <a:cxn ang="T8">
                <a:pos x="T0" y="T1"/>
              </a:cxn>
              <a:cxn ang="T9">
                <a:pos x="T2" y="T3"/>
              </a:cxn>
              <a:cxn ang="T10">
                <a:pos x="T4" y="T5"/>
              </a:cxn>
              <a:cxn ang="T11">
                <a:pos x="T6" y="T7"/>
              </a:cxn>
            </a:cxnLst>
            <a:rect l="T12" t="T13" r="T14" b="T15"/>
            <a:pathLst>
              <a:path w="286" h="298">
                <a:moveTo>
                  <a:pt x="285" y="42"/>
                </a:moveTo>
                <a:lnTo>
                  <a:pt x="71" y="0"/>
                </a:lnTo>
                <a:lnTo>
                  <a:pt x="111" y="297"/>
                </a:lnTo>
                <a:lnTo>
                  <a:pt x="0" y="269"/>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496" name="Freeform 14"/>
          <p:cNvSpPr>
            <a:spLocks/>
          </p:cNvSpPr>
          <p:nvPr/>
        </p:nvSpPr>
        <p:spPr bwMode="auto">
          <a:xfrm>
            <a:off x="6737350" y="5111750"/>
            <a:ext cx="454025" cy="533400"/>
          </a:xfrm>
          <a:custGeom>
            <a:avLst/>
            <a:gdLst>
              <a:gd name="T0" fmla="*/ 718245325 w 286"/>
              <a:gd name="T1" fmla="*/ 134561785 h 298"/>
              <a:gd name="T2" fmla="*/ 178931888 w 286"/>
              <a:gd name="T3" fmla="*/ 0 h 298"/>
              <a:gd name="T4" fmla="*/ 279738138 w 286"/>
              <a:gd name="T5" fmla="*/ 951546221 h 298"/>
              <a:gd name="T6" fmla="*/ 0 w 286"/>
              <a:gd name="T7" fmla="*/ 861838365 h 298"/>
              <a:gd name="T8" fmla="*/ 0 60000 65536"/>
              <a:gd name="T9" fmla="*/ 0 60000 65536"/>
              <a:gd name="T10" fmla="*/ 0 60000 65536"/>
              <a:gd name="T11" fmla="*/ 0 60000 65536"/>
              <a:gd name="T12" fmla="*/ 0 w 286"/>
              <a:gd name="T13" fmla="*/ 0 h 298"/>
              <a:gd name="T14" fmla="*/ 286 w 286"/>
              <a:gd name="T15" fmla="*/ 298 h 298"/>
            </a:gdLst>
            <a:ahLst/>
            <a:cxnLst>
              <a:cxn ang="T8">
                <a:pos x="T0" y="T1"/>
              </a:cxn>
              <a:cxn ang="T9">
                <a:pos x="T2" y="T3"/>
              </a:cxn>
              <a:cxn ang="T10">
                <a:pos x="T4" y="T5"/>
              </a:cxn>
              <a:cxn ang="T11">
                <a:pos x="T6" y="T7"/>
              </a:cxn>
            </a:cxnLst>
            <a:rect l="T12" t="T13" r="T14" b="T15"/>
            <a:pathLst>
              <a:path w="286" h="298">
                <a:moveTo>
                  <a:pt x="285" y="42"/>
                </a:moveTo>
                <a:lnTo>
                  <a:pt x="71" y="0"/>
                </a:lnTo>
                <a:lnTo>
                  <a:pt x="111" y="297"/>
                </a:lnTo>
                <a:lnTo>
                  <a:pt x="0" y="269"/>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497" name="Freeform 15"/>
          <p:cNvSpPr>
            <a:spLocks/>
          </p:cNvSpPr>
          <p:nvPr/>
        </p:nvSpPr>
        <p:spPr bwMode="auto">
          <a:xfrm>
            <a:off x="6586538" y="5262563"/>
            <a:ext cx="454025" cy="546100"/>
          </a:xfrm>
          <a:custGeom>
            <a:avLst/>
            <a:gdLst>
              <a:gd name="T0" fmla="*/ 718245325 w 286"/>
              <a:gd name="T1" fmla="*/ 159247043 h 306"/>
              <a:gd name="T2" fmla="*/ 178931888 w 286"/>
              <a:gd name="T3" fmla="*/ 0 h 306"/>
              <a:gd name="T4" fmla="*/ 259576888 w 286"/>
              <a:gd name="T5" fmla="*/ 971406606 h 306"/>
              <a:gd name="T6" fmla="*/ 0 w 286"/>
              <a:gd name="T7" fmla="*/ 859934390 h 306"/>
              <a:gd name="T8" fmla="*/ 0 60000 65536"/>
              <a:gd name="T9" fmla="*/ 0 60000 65536"/>
              <a:gd name="T10" fmla="*/ 0 60000 65536"/>
              <a:gd name="T11" fmla="*/ 0 60000 65536"/>
              <a:gd name="T12" fmla="*/ 0 w 286"/>
              <a:gd name="T13" fmla="*/ 0 h 306"/>
              <a:gd name="T14" fmla="*/ 286 w 286"/>
              <a:gd name="T15" fmla="*/ 306 h 306"/>
            </a:gdLst>
            <a:ahLst/>
            <a:cxnLst>
              <a:cxn ang="T8">
                <a:pos x="T0" y="T1"/>
              </a:cxn>
              <a:cxn ang="T9">
                <a:pos x="T2" y="T3"/>
              </a:cxn>
              <a:cxn ang="T10">
                <a:pos x="T4" y="T5"/>
              </a:cxn>
              <a:cxn ang="T11">
                <a:pos x="T6" y="T7"/>
              </a:cxn>
            </a:cxnLst>
            <a:rect l="T12" t="T13" r="T14" b="T15"/>
            <a:pathLst>
              <a:path w="286" h="306">
                <a:moveTo>
                  <a:pt x="285" y="50"/>
                </a:moveTo>
                <a:lnTo>
                  <a:pt x="71" y="0"/>
                </a:lnTo>
                <a:lnTo>
                  <a:pt x="103" y="305"/>
                </a:lnTo>
                <a:lnTo>
                  <a:pt x="0" y="270"/>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498" name="Freeform 16"/>
          <p:cNvSpPr>
            <a:spLocks/>
          </p:cNvSpPr>
          <p:nvPr/>
        </p:nvSpPr>
        <p:spPr bwMode="auto">
          <a:xfrm>
            <a:off x="6573838" y="5249863"/>
            <a:ext cx="454025" cy="546100"/>
          </a:xfrm>
          <a:custGeom>
            <a:avLst/>
            <a:gdLst>
              <a:gd name="T0" fmla="*/ 718245325 w 286"/>
              <a:gd name="T1" fmla="*/ 159247043 h 306"/>
              <a:gd name="T2" fmla="*/ 178931888 w 286"/>
              <a:gd name="T3" fmla="*/ 0 h 306"/>
              <a:gd name="T4" fmla="*/ 259576888 w 286"/>
              <a:gd name="T5" fmla="*/ 971406606 h 306"/>
              <a:gd name="T6" fmla="*/ 0 w 286"/>
              <a:gd name="T7" fmla="*/ 859934390 h 306"/>
              <a:gd name="T8" fmla="*/ 0 60000 65536"/>
              <a:gd name="T9" fmla="*/ 0 60000 65536"/>
              <a:gd name="T10" fmla="*/ 0 60000 65536"/>
              <a:gd name="T11" fmla="*/ 0 60000 65536"/>
              <a:gd name="T12" fmla="*/ 0 w 286"/>
              <a:gd name="T13" fmla="*/ 0 h 306"/>
              <a:gd name="T14" fmla="*/ 286 w 286"/>
              <a:gd name="T15" fmla="*/ 306 h 306"/>
            </a:gdLst>
            <a:ahLst/>
            <a:cxnLst>
              <a:cxn ang="T8">
                <a:pos x="T0" y="T1"/>
              </a:cxn>
              <a:cxn ang="T9">
                <a:pos x="T2" y="T3"/>
              </a:cxn>
              <a:cxn ang="T10">
                <a:pos x="T4" y="T5"/>
              </a:cxn>
              <a:cxn ang="T11">
                <a:pos x="T6" y="T7"/>
              </a:cxn>
            </a:cxnLst>
            <a:rect l="T12" t="T13" r="T14" b="T15"/>
            <a:pathLst>
              <a:path w="286" h="306">
                <a:moveTo>
                  <a:pt x="285" y="50"/>
                </a:moveTo>
                <a:lnTo>
                  <a:pt x="71" y="0"/>
                </a:lnTo>
                <a:lnTo>
                  <a:pt x="103" y="305"/>
                </a:lnTo>
                <a:lnTo>
                  <a:pt x="0" y="270"/>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499" name="Freeform 17"/>
          <p:cNvSpPr>
            <a:spLocks/>
          </p:cNvSpPr>
          <p:nvPr/>
        </p:nvSpPr>
        <p:spPr bwMode="auto">
          <a:xfrm>
            <a:off x="6926263" y="4238625"/>
            <a:ext cx="415925" cy="1139825"/>
          </a:xfrm>
          <a:custGeom>
            <a:avLst/>
            <a:gdLst>
              <a:gd name="T0" fmla="*/ 478829688 w 262"/>
              <a:gd name="T1" fmla="*/ 1672500239 h 638"/>
              <a:gd name="T2" fmla="*/ 657761575 w 262"/>
              <a:gd name="T3" fmla="*/ 0 h 638"/>
              <a:gd name="T4" fmla="*/ 0 w 262"/>
              <a:gd name="T5" fmla="*/ 405357859 h 638"/>
              <a:gd name="T6" fmla="*/ 118448138 w 262"/>
              <a:gd name="T7" fmla="*/ 2033172670 h 638"/>
              <a:gd name="T8" fmla="*/ 478829688 w 262"/>
              <a:gd name="T9" fmla="*/ 1672500239 h 638"/>
              <a:gd name="T10" fmla="*/ 0 60000 65536"/>
              <a:gd name="T11" fmla="*/ 0 60000 65536"/>
              <a:gd name="T12" fmla="*/ 0 60000 65536"/>
              <a:gd name="T13" fmla="*/ 0 60000 65536"/>
              <a:gd name="T14" fmla="*/ 0 60000 65536"/>
              <a:gd name="T15" fmla="*/ 0 w 262"/>
              <a:gd name="T16" fmla="*/ 0 h 638"/>
              <a:gd name="T17" fmla="*/ 262 w 262"/>
              <a:gd name="T18" fmla="*/ 638 h 638"/>
            </a:gdLst>
            <a:ahLst/>
            <a:cxnLst>
              <a:cxn ang="T10">
                <a:pos x="T0" y="T1"/>
              </a:cxn>
              <a:cxn ang="T11">
                <a:pos x="T2" y="T3"/>
              </a:cxn>
              <a:cxn ang="T12">
                <a:pos x="T4" y="T5"/>
              </a:cxn>
              <a:cxn ang="T13">
                <a:pos x="T6" y="T7"/>
              </a:cxn>
              <a:cxn ang="T14">
                <a:pos x="T8" y="T9"/>
              </a:cxn>
            </a:cxnLst>
            <a:rect l="T15" t="T16" r="T17" b="T18"/>
            <a:pathLst>
              <a:path w="262" h="638">
                <a:moveTo>
                  <a:pt x="190" y="524"/>
                </a:moveTo>
                <a:lnTo>
                  <a:pt x="261" y="0"/>
                </a:lnTo>
                <a:lnTo>
                  <a:pt x="0" y="127"/>
                </a:lnTo>
                <a:lnTo>
                  <a:pt x="47" y="637"/>
                </a:lnTo>
                <a:lnTo>
                  <a:pt x="190" y="524"/>
                </a:lnTo>
              </a:path>
            </a:pathLst>
          </a:custGeom>
          <a:solidFill>
            <a:schemeClr val="folHlink"/>
          </a:solidFill>
          <a:ln w="25400" cap="rnd" cmpd="sng">
            <a:solidFill>
              <a:schemeClr val="tx1"/>
            </a:solidFill>
            <a:prstDash val="solid"/>
            <a:round/>
            <a:headEnd type="none" w="med" len="med"/>
            <a:tailEnd type="none" w="med" len="med"/>
          </a:ln>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500" name="Freeform 18"/>
          <p:cNvSpPr>
            <a:spLocks/>
          </p:cNvSpPr>
          <p:nvPr/>
        </p:nvSpPr>
        <p:spPr bwMode="auto">
          <a:xfrm>
            <a:off x="6913563" y="4225925"/>
            <a:ext cx="417512" cy="1139825"/>
          </a:xfrm>
          <a:custGeom>
            <a:avLst/>
            <a:gdLst>
              <a:gd name="T0" fmla="*/ 481348474 w 263"/>
              <a:gd name="T1" fmla="*/ 1672500239 h 638"/>
              <a:gd name="T2" fmla="*/ 660280147 w 263"/>
              <a:gd name="T3" fmla="*/ 0 h 638"/>
              <a:gd name="T4" fmla="*/ 0 w 263"/>
              <a:gd name="T5" fmla="*/ 405357859 h 638"/>
              <a:gd name="T6" fmla="*/ 120967355 w 263"/>
              <a:gd name="T7" fmla="*/ 2033172670 h 638"/>
              <a:gd name="T8" fmla="*/ 481348474 w 263"/>
              <a:gd name="T9" fmla="*/ 1672500239 h 638"/>
              <a:gd name="T10" fmla="*/ 0 60000 65536"/>
              <a:gd name="T11" fmla="*/ 0 60000 65536"/>
              <a:gd name="T12" fmla="*/ 0 60000 65536"/>
              <a:gd name="T13" fmla="*/ 0 60000 65536"/>
              <a:gd name="T14" fmla="*/ 0 60000 65536"/>
              <a:gd name="T15" fmla="*/ 0 w 263"/>
              <a:gd name="T16" fmla="*/ 0 h 638"/>
              <a:gd name="T17" fmla="*/ 263 w 263"/>
              <a:gd name="T18" fmla="*/ 638 h 638"/>
            </a:gdLst>
            <a:ahLst/>
            <a:cxnLst>
              <a:cxn ang="T10">
                <a:pos x="T0" y="T1"/>
              </a:cxn>
              <a:cxn ang="T11">
                <a:pos x="T2" y="T3"/>
              </a:cxn>
              <a:cxn ang="T12">
                <a:pos x="T4" y="T5"/>
              </a:cxn>
              <a:cxn ang="T13">
                <a:pos x="T6" y="T7"/>
              </a:cxn>
              <a:cxn ang="T14">
                <a:pos x="T8" y="T9"/>
              </a:cxn>
            </a:cxnLst>
            <a:rect l="T15" t="T16" r="T17" b="T18"/>
            <a:pathLst>
              <a:path w="263" h="638">
                <a:moveTo>
                  <a:pt x="191" y="524"/>
                </a:moveTo>
                <a:lnTo>
                  <a:pt x="262" y="0"/>
                </a:lnTo>
                <a:lnTo>
                  <a:pt x="0" y="127"/>
                </a:lnTo>
                <a:lnTo>
                  <a:pt x="48" y="637"/>
                </a:lnTo>
                <a:lnTo>
                  <a:pt x="191" y="524"/>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501" name="Oval 19"/>
          <p:cNvSpPr>
            <a:spLocks noChangeArrowheads="1"/>
          </p:cNvSpPr>
          <p:nvPr/>
        </p:nvSpPr>
        <p:spPr bwMode="auto">
          <a:xfrm>
            <a:off x="6988175" y="3797300"/>
            <a:ext cx="163513" cy="504825"/>
          </a:xfrm>
          <a:prstGeom prst="ellipse">
            <a:avLst/>
          </a:prstGeom>
          <a:solidFill>
            <a:schemeClr val="folHlink"/>
          </a:solidFill>
          <a:ln w="25400">
            <a:solidFill>
              <a:schemeClr val="tx1"/>
            </a:solidFill>
            <a:round/>
            <a:headEnd/>
            <a:tailEnd/>
          </a:ln>
        </p:spPr>
        <p:txBody>
          <a:bodyPr wrap="none" anchor="ctr"/>
          <a:lstStyle>
            <a:lvl1pPr>
              <a:spcBef>
                <a:spcPct val="20000"/>
              </a:spcBef>
              <a:buClr>
                <a:schemeClr val="folHlink"/>
              </a:buClr>
              <a:buSzPct val="75000"/>
              <a:buFont typeface="Wingdings"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20502" name="Oval 20"/>
          <p:cNvSpPr>
            <a:spLocks noChangeArrowheads="1"/>
          </p:cNvSpPr>
          <p:nvPr/>
        </p:nvSpPr>
        <p:spPr bwMode="auto">
          <a:xfrm>
            <a:off x="6975475" y="3784600"/>
            <a:ext cx="188913" cy="52863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20503" name="Freeform 21"/>
          <p:cNvSpPr>
            <a:spLocks/>
          </p:cNvSpPr>
          <p:nvPr/>
        </p:nvSpPr>
        <p:spPr bwMode="auto">
          <a:xfrm>
            <a:off x="6359525" y="4491038"/>
            <a:ext cx="568325" cy="484187"/>
          </a:xfrm>
          <a:custGeom>
            <a:avLst/>
            <a:gdLst>
              <a:gd name="T0" fmla="*/ 899696575 w 358"/>
              <a:gd name="T1" fmla="*/ 0 h 271"/>
              <a:gd name="T2" fmla="*/ 660280938 w 358"/>
              <a:gd name="T3" fmla="*/ 724626046 h 271"/>
              <a:gd name="T4" fmla="*/ 0 w 358"/>
              <a:gd name="T5" fmla="*/ 861888593 h 271"/>
              <a:gd name="T6" fmla="*/ 0 60000 65536"/>
              <a:gd name="T7" fmla="*/ 0 60000 65536"/>
              <a:gd name="T8" fmla="*/ 0 60000 65536"/>
              <a:gd name="T9" fmla="*/ 0 w 358"/>
              <a:gd name="T10" fmla="*/ 0 h 271"/>
              <a:gd name="T11" fmla="*/ 358 w 358"/>
              <a:gd name="T12" fmla="*/ 271 h 271"/>
            </a:gdLst>
            <a:ahLst/>
            <a:cxnLst>
              <a:cxn ang="T6">
                <a:pos x="T0" y="T1"/>
              </a:cxn>
              <a:cxn ang="T7">
                <a:pos x="T2" y="T3"/>
              </a:cxn>
              <a:cxn ang="T8">
                <a:pos x="T4" y="T5"/>
              </a:cxn>
            </a:cxnLst>
            <a:rect l="T9" t="T10" r="T11" b="T12"/>
            <a:pathLst>
              <a:path w="358" h="271">
                <a:moveTo>
                  <a:pt x="357" y="0"/>
                </a:moveTo>
                <a:lnTo>
                  <a:pt x="262" y="227"/>
                </a:lnTo>
                <a:lnTo>
                  <a:pt x="0" y="270"/>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504" name="Freeform 22"/>
          <p:cNvSpPr>
            <a:spLocks/>
          </p:cNvSpPr>
          <p:nvPr/>
        </p:nvSpPr>
        <p:spPr bwMode="auto">
          <a:xfrm>
            <a:off x="6346825" y="4478338"/>
            <a:ext cx="568325" cy="482600"/>
          </a:xfrm>
          <a:custGeom>
            <a:avLst/>
            <a:gdLst>
              <a:gd name="T0" fmla="*/ 899696575 w 358"/>
              <a:gd name="T1" fmla="*/ 0 h 270"/>
              <a:gd name="T2" fmla="*/ 660280938 w 358"/>
              <a:gd name="T3" fmla="*/ 725224469 h 270"/>
              <a:gd name="T4" fmla="*/ 0 w 358"/>
              <a:gd name="T5" fmla="*/ 859408718 h 270"/>
              <a:gd name="T6" fmla="*/ 0 60000 65536"/>
              <a:gd name="T7" fmla="*/ 0 60000 65536"/>
              <a:gd name="T8" fmla="*/ 0 60000 65536"/>
              <a:gd name="T9" fmla="*/ 0 w 358"/>
              <a:gd name="T10" fmla="*/ 0 h 270"/>
              <a:gd name="T11" fmla="*/ 358 w 358"/>
              <a:gd name="T12" fmla="*/ 270 h 270"/>
            </a:gdLst>
            <a:ahLst/>
            <a:cxnLst>
              <a:cxn ang="T6">
                <a:pos x="T0" y="T1"/>
              </a:cxn>
              <a:cxn ang="T7">
                <a:pos x="T2" y="T3"/>
              </a:cxn>
              <a:cxn ang="T8">
                <a:pos x="T4" y="T5"/>
              </a:cxn>
            </a:cxnLst>
            <a:rect l="T9" t="T10" r="T11" b="T12"/>
            <a:pathLst>
              <a:path w="358" h="270">
                <a:moveTo>
                  <a:pt x="357" y="0"/>
                </a:moveTo>
                <a:lnTo>
                  <a:pt x="262" y="227"/>
                </a:lnTo>
                <a:lnTo>
                  <a:pt x="0" y="269"/>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505" name="Freeform 23"/>
          <p:cNvSpPr>
            <a:spLocks/>
          </p:cNvSpPr>
          <p:nvPr/>
        </p:nvSpPr>
        <p:spPr bwMode="auto">
          <a:xfrm>
            <a:off x="4089400" y="3062288"/>
            <a:ext cx="252413" cy="519112"/>
          </a:xfrm>
          <a:custGeom>
            <a:avLst/>
            <a:gdLst>
              <a:gd name="T0" fmla="*/ 40322580 w 159"/>
              <a:gd name="T1" fmla="*/ 0 h 291"/>
              <a:gd name="T2" fmla="*/ 0 w 159"/>
              <a:gd name="T3" fmla="*/ 404147423 h 291"/>
              <a:gd name="T4" fmla="*/ 398185476 w 159"/>
              <a:gd name="T5" fmla="*/ 922856264 h 291"/>
              <a:gd name="T6" fmla="*/ 0 60000 65536"/>
              <a:gd name="T7" fmla="*/ 0 60000 65536"/>
              <a:gd name="T8" fmla="*/ 0 60000 65536"/>
              <a:gd name="T9" fmla="*/ 0 w 159"/>
              <a:gd name="T10" fmla="*/ 0 h 291"/>
              <a:gd name="T11" fmla="*/ 159 w 159"/>
              <a:gd name="T12" fmla="*/ 291 h 291"/>
            </a:gdLst>
            <a:ahLst/>
            <a:cxnLst>
              <a:cxn ang="T6">
                <a:pos x="T0" y="T1"/>
              </a:cxn>
              <a:cxn ang="T7">
                <a:pos x="T2" y="T3"/>
              </a:cxn>
              <a:cxn ang="T8">
                <a:pos x="T4" y="T5"/>
              </a:cxn>
            </a:cxnLst>
            <a:rect l="T9" t="T10" r="T11" b="T12"/>
            <a:pathLst>
              <a:path w="159" h="291">
                <a:moveTo>
                  <a:pt x="16" y="0"/>
                </a:moveTo>
                <a:lnTo>
                  <a:pt x="0" y="127"/>
                </a:lnTo>
                <a:lnTo>
                  <a:pt x="158" y="290"/>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506" name="Freeform 24"/>
          <p:cNvSpPr>
            <a:spLocks/>
          </p:cNvSpPr>
          <p:nvPr/>
        </p:nvSpPr>
        <p:spPr bwMode="auto">
          <a:xfrm>
            <a:off x="4076700" y="3049588"/>
            <a:ext cx="254000" cy="519112"/>
          </a:xfrm>
          <a:custGeom>
            <a:avLst/>
            <a:gdLst>
              <a:gd name="T0" fmla="*/ 40322500 w 160"/>
              <a:gd name="T1" fmla="*/ 0 h 291"/>
              <a:gd name="T2" fmla="*/ 0 w 160"/>
              <a:gd name="T3" fmla="*/ 404147423 h 291"/>
              <a:gd name="T4" fmla="*/ 400705638 w 160"/>
              <a:gd name="T5" fmla="*/ 922856264 h 291"/>
              <a:gd name="T6" fmla="*/ 0 60000 65536"/>
              <a:gd name="T7" fmla="*/ 0 60000 65536"/>
              <a:gd name="T8" fmla="*/ 0 60000 65536"/>
              <a:gd name="T9" fmla="*/ 0 w 160"/>
              <a:gd name="T10" fmla="*/ 0 h 291"/>
              <a:gd name="T11" fmla="*/ 160 w 160"/>
              <a:gd name="T12" fmla="*/ 291 h 291"/>
            </a:gdLst>
            <a:ahLst/>
            <a:cxnLst>
              <a:cxn ang="T6">
                <a:pos x="T0" y="T1"/>
              </a:cxn>
              <a:cxn ang="T7">
                <a:pos x="T2" y="T3"/>
              </a:cxn>
              <a:cxn ang="T8">
                <a:pos x="T4" y="T5"/>
              </a:cxn>
            </a:cxnLst>
            <a:rect l="T9" t="T10" r="T11" b="T12"/>
            <a:pathLst>
              <a:path w="160" h="291">
                <a:moveTo>
                  <a:pt x="16" y="0"/>
                </a:moveTo>
                <a:lnTo>
                  <a:pt x="0" y="127"/>
                </a:lnTo>
                <a:lnTo>
                  <a:pt x="159" y="290"/>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507" name="Freeform 25"/>
          <p:cNvSpPr>
            <a:spLocks/>
          </p:cNvSpPr>
          <p:nvPr/>
        </p:nvSpPr>
        <p:spPr bwMode="auto">
          <a:xfrm>
            <a:off x="4492625" y="3036888"/>
            <a:ext cx="50800" cy="481012"/>
          </a:xfrm>
          <a:custGeom>
            <a:avLst/>
            <a:gdLst>
              <a:gd name="T0" fmla="*/ 0 w 32"/>
              <a:gd name="T1" fmla="*/ 0 h 269"/>
              <a:gd name="T2" fmla="*/ 78125638 w 32"/>
              <a:gd name="T3" fmla="*/ 517990915 h 269"/>
              <a:gd name="T4" fmla="*/ 78125638 w 32"/>
              <a:gd name="T5" fmla="*/ 856923772 h 269"/>
              <a:gd name="T6" fmla="*/ 0 60000 65536"/>
              <a:gd name="T7" fmla="*/ 0 60000 65536"/>
              <a:gd name="T8" fmla="*/ 0 60000 65536"/>
              <a:gd name="T9" fmla="*/ 0 w 32"/>
              <a:gd name="T10" fmla="*/ 0 h 269"/>
              <a:gd name="T11" fmla="*/ 32 w 32"/>
              <a:gd name="T12" fmla="*/ 269 h 269"/>
            </a:gdLst>
            <a:ahLst/>
            <a:cxnLst>
              <a:cxn ang="T6">
                <a:pos x="T0" y="T1"/>
              </a:cxn>
              <a:cxn ang="T7">
                <a:pos x="T2" y="T3"/>
              </a:cxn>
              <a:cxn ang="T8">
                <a:pos x="T4" y="T5"/>
              </a:cxn>
            </a:cxnLst>
            <a:rect l="T9" t="T10" r="T11" b="T12"/>
            <a:pathLst>
              <a:path w="32" h="269">
                <a:moveTo>
                  <a:pt x="0" y="0"/>
                </a:moveTo>
                <a:lnTo>
                  <a:pt x="31" y="162"/>
                </a:lnTo>
                <a:lnTo>
                  <a:pt x="31" y="268"/>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508" name="Freeform 26"/>
          <p:cNvSpPr>
            <a:spLocks/>
          </p:cNvSpPr>
          <p:nvPr/>
        </p:nvSpPr>
        <p:spPr bwMode="auto">
          <a:xfrm>
            <a:off x="4479925" y="3024188"/>
            <a:ext cx="50800" cy="482600"/>
          </a:xfrm>
          <a:custGeom>
            <a:avLst/>
            <a:gdLst>
              <a:gd name="T0" fmla="*/ 0 w 32"/>
              <a:gd name="T1" fmla="*/ 0 h 270"/>
              <a:gd name="T2" fmla="*/ 78125638 w 32"/>
              <a:gd name="T3" fmla="*/ 520755786 h 270"/>
              <a:gd name="T4" fmla="*/ 78125638 w 32"/>
              <a:gd name="T5" fmla="*/ 859408718 h 270"/>
              <a:gd name="T6" fmla="*/ 0 60000 65536"/>
              <a:gd name="T7" fmla="*/ 0 60000 65536"/>
              <a:gd name="T8" fmla="*/ 0 60000 65536"/>
              <a:gd name="T9" fmla="*/ 0 w 32"/>
              <a:gd name="T10" fmla="*/ 0 h 270"/>
              <a:gd name="T11" fmla="*/ 32 w 32"/>
              <a:gd name="T12" fmla="*/ 270 h 270"/>
            </a:gdLst>
            <a:ahLst/>
            <a:cxnLst>
              <a:cxn ang="T6">
                <a:pos x="T0" y="T1"/>
              </a:cxn>
              <a:cxn ang="T7">
                <a:pos x="T2" y="T3"/>
              </a:cxn>
              <a:cxn ang="T8">
                <a:pos x="T4" y="T5"/>
              </a:cxn>
            </a:cxnLst>
            <a:rect l="T9" t="T10" r="T11" b="T12"/>
            <a:pathLst>
              <a:path w="32" h="270">
                <a:moveTo>
                  <a:pt x="0" y="0"/>
                </a:moveTo>
                <a:lnTo>
                  <a:pt x="31" y="163"/>
                </a:lnTo>
                <a:lnTo>
                  <a:pt x="31" y="269"/>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509" name="Oval 27"/>
          <p:cNvSpPr>
            <a:spLocks noChangeArrowheads="1"/>
          </p:cNvSpPr>
          <p:nvPr/>
        </p:nvSpPr>
        <p:spPr bwMode="auto">
          <a:xfrm>
            <a:off x="4214813" y="2659063"/>
            <a:ext cx="163512" cy="325437"/>
          </a:xfrm>
          <a:prstGeom prst="ellipse">
            <a:avLst/>
          </a:prstGeom>
          <a:solidFill>
            <a:srgbClr val="FFFFFF"/>
          </a:solidFill>
          <a:ln w="25400">
            <a:solidFill>
              <a:schemeClr val="tx1"/>
            </a:solidFill>
            <a:round/>
            <a:headEnd/>
            <a:tailEnd/>
          </a:ln>
        </p:spPr>
        <p:txBody>
          <a:bodyPr wrap="none" anchor="ctr"/>
          <a:lstStyle>
            <a:lvl1pPr>
              <a:spcBef>
                <a:spcPct val="20000"/>
              </a:spcBef>
              <a:buClr>
                <a:schemeClr val="folHlink"/>
              </a:buClr>
              <a:buSzPct val="75000"/>
              <a:buFont typeface="Wingdings"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20510" name="Oval 28"/>
          <p:cNvSpPr>
            <a:spLocks noChangeArrowheads="1"/>
          </p:cNvSpPr>
          <p:nvPr/>
        </p:nvSpPr>
        <p:spPr bwMode="auto">
          <a:xfrm>
            <a:off x="4202113" y="2646363"/>
            <a:ext cx="188912" cy="350837"/>
          </a:xfrm>
          <a:prstGeom prst="ellipse">
            <a:avLst/>
          </a:prstGeom>
          <a:solidFill>
            <a:schemeClr val="folHlink"/>
          </a:solidFill>
          <a:ln w="25400">
            <a:solidFill>
              <a:schemeClr val="tx1"/>
            </a:solidFill>
            <a:round/>
            <a:headEnd/>
            <a:tailEnd/>
          </a:ln>
        </p:spPr>
        <p:txBody>
          <a:bodyPr wrap="none" anchor="ctr"/>
          <a:lstStyle>
            <a:lvl1pPr>
              <a:spcBef>
                <a:spcPct val="20000"/>
              </a:spcBef>
              <a:buClr>
                <a:schemeClr val="folHlink"/>
              </a:buClr>
              <a:buSzPct val="75000"/>
              <a:buFont typeface="Wingdings"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20511" name="Oval 29"/>
          <p:cNvSpPr>
            <a:spLocks noChangeArrowheads="1"/>
          </p:cNvSpPr>
          <p:nvPr/>
        </p:nvSpPr>
        <p:spPr bwMode="auto">
          <a:xfrm>
            <a:off x="5864225" y="3051175"/>
            <a:ext cx="101600" cy="450850"/>
          </a:xfrm>
          <a:prstGeom prst="ellipse">
            <a:avLst/>
          </a:prstGeom>
          <a:solidFill>
            <a:srgbClr val="FFFFFF"/>
          </a:solidFill>
          <a:ln w="25400">
            <a:solidFill>
              <a:schemeClr val="tx1"/>
            </a:solidFill>
            <a:round/>
            <a:headEnd/>
            <a:tailEnd/>
          </a:ln>
        </p:spPr>
        <p:txBody>
          <a:bodyPr wrap="none" anchor="ctr"/>
          <a:lstStyle>
            <a:lvl1pPr>
              <a:spcBef>
                <a:spcPct val="20000"/>
              </a:spcBef>
              <a:buClr>
                <a:schemeClr val="folHlink"/>
              </a:buClr>
              <a:buSzPct val="75000"/>
              <a:buFont typeface="Wingdings"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20512" name="Oval 30"/>
          <p:cNvSpPr>
            <a:spLocks noChangeArrowheads="1"/>
          </p:cNvSpPr>
          <p:nvPr/>
        </p:nvSpPr>
        <p:spPr bwMode="auto">
          <a:xfrm>
            <a:off x="5851525" y="3038475"/>
            <a:ext cx="127000" cy="477838"/>
          </a:xfrm>
          <a:prstGeom prst="ellipse">
            <a:avLst/>
          </a:prstGeom>
          <a:solidFill>
            <a:schemeClr val="folHlink"/>
          </a:solidFill>
          <a:ln w="25400">
            <a:solidFill>
              <a:schemeClr val="tx1"/>
            </a:solidFill>
            <a:round/>
            <a:headEnd/>
            <a:tailEnd/>
          </a:ln>
        </p:spPr>
        <p:txBody>
          <a:bodyPr wrap="none" anchor="ctr"/>
          <a:lstStyle>
            <a:lvl1pPr>
              <a:spcBef>
                <a:spcPct val="20000"/>
              </a:spcBef>
              <a:buClr>
                <a:schemeClr val="folHlink"/>
              </a:buClr>
              <a:buSzPct val="75000"/>
              <a:buFont typeface="Wingdings"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20513" name="Freeform 31"/>
          <p:cNvSpPr>
            <a:spLocks/>
          </p:cNvSpPr>
          <p:nvPr/>
        </p:nvSpPr>
        <p:spPr bwMode="auto">
          <a:xfrm>
            <a:off x="5764213" y="3579813"/>
            <a:ext cx="315912" cy="546100"/>
          </a:xfrm>
          <a:custGeom>
            <a:avLst/>
            <a:gdLst>
              <a:gd name="T0" fmla="*/ 498990148 w 199"/>
              <a:gd name="T1" fmla="*/ 0 h 306"/>
              <a:gd name="T2" fmla="*/ 360380980 w 199"/>
              <a:gd name="T3" fmla="*/ 496851060 h 306"/>
              <a:gd name="T4" fmla="*/ 0 w 199"/>
              <a:gd name="T5" fmla="*/ 971406606 h 306"/>
              <a:gd name="T6" fmla="*/ 0 60000 65536"/>
              <a:gd name="T7" fmla="*/ 0 60000 65536"/>
              <a:gd name="T8" fmla="*/ 0 60000 65536"/>
              <a:gd name="T9" fmla="*/ 0 w 199"/>
              <a:gd name="T10" fmla="*/ 0 h 306"/>
              <a:gd name="T11" fmla="*/ 199 w 199"/>
              <a:gd name="T12" fmla="*/ 306 h 306"/>
            </a:gdLst>
            <a:ahLst/>
            <a:cxnLst>
              <a:cxn ang="T6">
                <a:pos x="T0" y="T1"/>
              </a:cxn>
              <a:cxn ang="T7">
                <a:pos x="T2" y="T3"/>
              </a:cxn>
              <a:cxn ang="T8">
                <a:pos x="T4" y="T5"/>
              </a:cxn>
            </a:cxnLst>
            <a:rect l="T9" t="T10" r="T11" b="T12"/>
            <a:pathLst>
              <a:path w="199" h="306">
                <a:moveTo>
                  <a:pt x="198" y="0"/>
                </a:moveTo>
                <a:lnTo>
                  <a:pt x="143" y="156"/>
                </a:lnTo>
                <a:lnTo>
                  <a:pt x="0" y="305"/>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514" name="Freeform 32"/>
          <p:cNvSpPr>
            <a:spLocks/>
          </p:cNvSpPr>
          <p:nvPr/>
        </p:nvSpPr>
        <p:spPr bwMode="auto">
          <a:xfrm>
            <a:off x="5751513" y="3567113"/>
            <a:ext cx="315912" cy="546100"/>
          </a:xfrm>
          <a:custGeom>
            <a:avLst/>
            <a:gdLst>
              <a:gd name="T0" fmla="*/ 498990148 w 199"/>
              <a:gd name="T1" fmla="*/ 0 h 306"/>
              <a:gd name="T2" fmla="*/ 360380980 w 199"/>
              <a:gd name="T3" fmla="*/ 496851060 h 306"/>
              <a:gd name="T4" fmla="*/ 0 w 199"/>
              <a:gd name="T5" fmla="*/ 971406606 h 306"/>
              <a:gd name="T6" fmla="*/ 0 60000 65536"/>
              <a:gd name="T7" fmla="*/ 0 60000 65536"/>
              <a:gd name="T8" fmla="*/ 0 60000 65536"/>
              <a:gd name="T9" fmla="*/ 0 w 199"/>
              <a:gd name="T10" fmla="*/ 0 h 306"/>
              <a:gd name="T11" fmla="*/ 199 w 199"/>
              <a:gd name="T12" fmla="*/ 306 h 306"/>
            </a:gdLst>
            <a:ahLst/>
            <a:cxnLst>
              <a:cxn ang="T6">
                <a:pos x="T0" y="T1"/>
              </a:cxn>
              <a:cxn ang="T7">
                <a:pos x="T2" y="T3"/>
              </a:cxn>
              <a:cxn ang="T8">
                <a:pos x="T4" y="T5"/>
              </a:cxn>
            </a:cxnLst>
            <a:rect l="T9" t="T10" r="T11" b="T12"/>
            <a:pathLst>
              <a:path w="199" h="306">
                <a:moveTo>
                  <a:pt x="198" y="0"/>
                </a:moveTo>
                <a:lnTo>
                  <a:pt x="143" y="156"/>
                </a:lnTo>
                <a:lnTo>
                  <a:pt x="0" y="305"/>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515" name="Freeform 33"/>
          <p:cNvSpPr>
            <a:spLocks/>
          </p:cNvSpPr>
          <p:nvPr/>
        </p:nvSpPr>
        <p:spPr bwMode="auto">
          <a:xfrm>
            <a:off x="5675313" y="3467100"/>
            <a:ext cx="115887" cy="569913"/>
          </a:xfrm>
          <a:custGeom>
            <a:avLst/>
            <a:gdLst>
              <a:gd name="T0" fmla="*/ 181450467 w 73"/>
              <a:gd name="T1" fmla="*/ 0 h 319"/>
              <a:gd name="T2" fmla="*/ 40322326 w 73"/>
              <a:gd name="T3" fmla="*/ 450043681 h 319"/>
              <a:gd name="T4" fmla="*/ 0 w 73"/>
              <a:gd name="T5" fmla="*/ 1014991828 h 319"/>
              <a:gd name="T6" fmla="*/ 0 60000 65536"/>
              <a:gd name="T7" fmla="*/ 0 60000 65536"/>
              <a:gd name="T8" fmla="*/ 0 60000 65536"/>
              <a:gd name="T9" fmla="*/ 0 w 73"/>
              <a:gd name="T10" fmla="*/ 0 h 319"/>
              <a:gd name="T11" fmla="*/ 73 w 73"/>
              <a:gd name="T12" fmla="*/ 319 h 319"/>
            </a:gdLst>
            <a:ahLst/>
            <a:cxnLst>
              <a:cxn ang="T6">
                <a:pos x="T0" y="T1"/>
              </a:cxn>
              <a:cxn ang="T7">
                <a:pos x="T2" y="T3"/>
              </a:cxn>
              <a:cxn ang="T8">
                <a:pos x="T4" y="T5"/>
              </a:cxn>
            </a:cxnLst>
            <a:rect l="T9" t="T10" r="T11" b="T12"/>
            <a:pathLst>
              <a:path w="73" h="319">
                <a:moveTo>
                  <a:pt x="72" y="0"/>
                </a:moveTo>
                <a:lnTo>
                  <a:pt x="16" y="141"/>
                </a:lnTo>
                <a:lnTo>
                  <a:pt x="0" y="318"/>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516" name="Freeform 34"/>
          <p:cNvSpPr>
            <a:spLocks/>
          </p:cNvSpPr>
          <p:nvPr/>
        </p:nvSpPr>
        <p:spPr bwMode="auto">
          <a:xfrm>
            <a:off x="5662613" y="3454400"/>
            <a:ext cx="115887" cy="569913"/>
          </a:xfrm>
          <a:custGeom>
            <a:avLst/>
            <a:gdLst>
              <a:gd name="T0" fmla="*/ 181450467 w 73"/>
              <a:gd name="T1" fmla="*/ 0 h 319"/>
              <a:gd name="T2" fmla="*/ 40322326 w 73"/>
              <a:gd name="T3" fmla="*/ 450043681 h 319"/>
              <a:gd name="T4" fmla="*/ 0 w 73"/>
              <a:gd name="T5" fmla="*/ 1014991828 h 319"/>
              <a:gd name="T6" fmla="*/ 0 60000 65536"/>
              <a:gd name="T7" fmla="*/ 0 60000 65536"/>
              <a:gd name="T8" fmla="*/ 0 60000 65536"/>
              <a:gd name="T9" fmla="*/ 0 w 73"/>
              <a:gd name="T10" fmla="*/ 0 h 319"/>
              <a:gd name="T11" fmla="*/ 73 w 73"/>
              <a:gd name="T12" fmla="*/ 319 h 319"/>
            </a:gdLst>
            <a:ahLst/>
            <a:cxnLst>
              <a:cxn ang="T6">
                <a:pos x="T0" y="T1"/>
              </a:cxn>
              <a:cxn ang="T7">
                <a:pos x="T2" y="T3"/>
              </a:cxn>
              <a:cxn ang="T8">
                <a:pos x="T4" y="T5"/>
              </a:cxn>
            </a:cxnLst>
            <a:rect l="T9" t="T10" r="T11" b="T12"/>
            <a:pathLst>
              <a:path w="73" h="319">
                <a:moveTo>
                  <a:pt x="72" y="0"/>
                </a:moveTo>
                <a:lnTo>
                  <a:pt x="16" y="141"/>
                </a:lnTo>
                <a:lnTo>
                  <a:pt x="0" y="318"/>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2787" name="Rectangle 35"/>
          <p:cNvSpPr>
            <a:spLocks noChangeArrowheads="1"/>
          </p:cNvSpPr>
          <p:nvPr/>
        </p:nvSpPr>
        <p:spPr bwMode="auto">
          <a:xfrm>
            <a:off x="3130550" y="2055813"/>
            <a:ext cx="1130300" cy="698500"/>
          </a:xfrm>
          <a:prstGeom prst="rect">
            <a:avLst/>
          </a:prstGeom>
          <a:noFill/>
          <a:ln w="25400">
            <a:noFill/>
            <a:miter lim="800000"/>
            <a:headEnd/>
            <a:tailEnd/>
          </a:ln>
          <a:effectLst/>
        </p:spPr>
        <p:txBody>
          <a:bodyPr lIns="90487" tIns="44450" rIns="90487" bIns="44450">
            <a:spAutoFit/>
          </a:bodyPr>
          <a:lstStyle/>
          <a:p>
            <a:pPr eaLnBrk="0" fontAlgn="base" hangingPunct="0">
              <a:spcBef>
                <a:spcPct val="0"/>
              </a:spcBef>
              <a:spcAft>
                <a:spcPct val="0"/>
              </a:spcAft>
              <a:defRPr/>
            </a:pPr>
            <a:r>
              <a:rPr lang="en-US" sz="2000" b="1">
                <a:solidFill>
                  <a:srgbClr val="9A0000"/>
                </a:solidFill>
                <a:effectLst>
                  <a:outerShdw blurRad="38100" dist="38100" dir="2700000" algn="tl">
                    <a:srgbClr val="000000"/>
                  </a:outerShdw>
                </a:effectLst>
                <a:ea typeface="ＭＳ Ｐゴシック" pitchFamily="-128" charset="-128"/>
              </a:rPr>
              <a:t>review</a:t>
            </a:r>
          </a:p>
          <a:p>
            <a:pPr eaLnBrk="0" fontAlgn="base" hangingPunct="0">
              <a:spcBef>
                <a:spcPct val="0"/>
              </a:spcBef>
              <a:spcAft>
                <a:spcPct val="0"/>
              </a:spcAft>
              <a:defRPr/>
            </a:pPr>
            <a:endParaRPr lang="en-US" sz="2000" b="1">
              <a:solidFill>
                <a:srgbClr val="9A0000"/>
              </a:solidFill>
              <a:effectLst>
                <a:outerShdw blurRad="38100" dist="38100" dir="2700000" algn="tl">
                  <a:srgbClr val="000000"/>
                </a:outerShdw>
              </a:effectLst>
              <a:ea typeface="ＭＳ Ｐゴシック" pitchFamily="-128" charset="-128"/>
            </a:endParaRPr>
          </a:p>
        </p:txBody>
      </p:sp>
      <p:sp>
        <p:nvSpPr>
          <p:cNvPr id="202788" name="Rectangle 36"/>
          <p:cNvSpPr>
            <a:spLocks noChangeArrowheads="1"/>
          </p:cNvSpPr>
          <p:nvPr/>
        </p:nvSpPr>
        <p:spPr bwMode="auto">
          <a:xfrm>
            <a:off x="3168650" y="2322513"/>
            <a:ext cx="928688" cy="393700"/>
          </a:xfrm>
          <a:prstGeom prst="rect">
            <a:avLst/>
          </a:prstGeom>
          <a:noFill/>
          <a:ln w="25400">
            <a:noFill/>
            <a:miter lim="800000"/>
            <a:headEnd/>
            <a:tailEnd/>
          </a:ln>
          <a:effectLst/>
        </p:spPr>
        <p:txBody>
          <a:bodyPr wrap="none" lIns="90487" tIns="44450" rIns="90487" bIns="44450">
            <a:spAutoFit/>
          </a:bodyPr>
          <a:lstStyle/>
          <a:p>
            <a:pPr eaLnBrk="0" fontAlgn="base" hangingPunct="0">
              <a:spcBef>
                <a:spcPct val="0"/>
              </a:spcBef>
              <a:spcAft>
                <a:spcPct val="0"/>
              </a:spcAft>
              <a:defRPr/>
            </a:pPr>
            <a:r>
              <a:rPr lang="en-US" sz="2000" b="1">
                <a:solidFill>
                  <a:srgbClr val="9A0000"/>
                </a:solidFill>
                <a:effectLst>
                  <a:outerShdw blurRad="38100" dist="38100" dir="2700000" algn="tl">
                    <a:srgbClr val="000000"/>
                  </a:outerShdw>
                </a:effectLst>
                <a:ea typeface="ＭＳ Ｐゴシック" pitchFamily="-128" charset="-128"/>
              </a:rPr>
              <a:t>leader</a:t>
            </a:r>
            <a:endParaRPr lang="en-US" sz="2400" b="1">
              <a:solidFill>
                <a:srgbClr val="9A0000"/>
              </a:solidFill>
              <a:effectLst>
                <a:outerShdw blurRad="38100" dist="38100" dir="2700000" algn="tl">
                  <a:srgbClr val="000000"/>
                </a:outerShdw>
              </a:effectLst>
              <a:ea typeface="ＭＳ Ｐゴシック" pitchFamily="-128" charset="-128"/>
            </a:endParaRPr>
          </a:p>
        </p:txBody>
      </p:sp>
      <p:sp>
        <p:nvSpPr>
          <p:cNvPr id="202789" name="Rectangle 37"/>
          <p:cNvSpPr>
            <a:spLocks noChangeArrowheads="1"/>
          </p:cNvSpPr>
          <p:nvPr/>
        </p:nvSpPr>
        <p:spPr bwMode="auto">
          <a:xfrm>
            <a:off x="6089650" y="3044825"/>
            <a:ext cx="1281113" cy="393700"/>
          </a:xfrm>
          <a:prstGeom prst="rect">
            <a:avLst/>
          </a:prstGeom>
          <a:noFill/>
          <a:ln w="25400">
            <a:noFill/>
            <a:miter lim="800000"/>
            <a:headEnd/>
            <a:tailEnd/>
          </a:ln>
          <a:effectLst/>
        </p:spPr>
        <p:txBody>
          <a:bodyPr wrap="none" lIns="90487" tIns="44450" rIns="90487" bIns="44450">
            <a:spAutoFit/>
          </a:bodyPr>
          <a:lstStyle/>
          <a:p>
            <a:pPr eaLnBrk="0" fontAlgn="base" hangingPunct="0">
              <a:spcBef>
                <a:spcPct val="0"/>
              </a:spcBef>
              <a:spcAft>
                <a:spcPct val="0"/>
              </a:spcAft>
              <a:defRPr/>
            </a:pPr>
            <a:r>
              <a:rPr lang="en-US" sz="2000" b="1">
                <a:solidFill>
                  <a:srgbClr val="9A0000"/>
                </a:solidFill>
                <a:effectLst>
                  <a:outerShdw blurRad="38100" dist="38100" dir="2700000" algn="tl">
                    <a:srgbClr val="000000"/>
                  </a:outerShdw>
                </a:effectLst>
                <a:ea typeface="ＭＳ Ｐゴシック" pitchFamily="-128" charset="-128"/>
              </a:rPr>
              <a:t>producer</a:t>
            </a:r>
          </a:p>
        </p:txBody>
      </p:sp>
      <p:sp>
        <p:nvSpPr>
          <p:cNvPr id="202790" name="Rectangle 38"/>
          <p:cNvSpPr>
            <a:spLocks noChangeArrowheads="1"/>
          </p:cNvSpPr>
          <p:nvPr/>
        </p:nvSpPr>
        <p:spPr bwMode="auto">
          <a:xfrm>
            <a:off x="3746500" y="5403850"/>
            <a:ext cx="1211263" cy="393700"/>
          </a:xfrm>
          <a:prstGeom prst="rect">
            <a:avLst/>
          </a:prstGeom>
          <a:noFill/>
          <a:ln w="25400">
            <a:noFill/>
            <a:miter lim="800000"/>
            <a:headEnd/>
            <a:tailEnd/>
          </a:ln>
          <a:effectLst/>
        </p:spPr>
        <p:txBody>
          <a:bodyPr wrap="none" lIns="90487" tIns="44450" rIns="90487" bIns="44450">
            <a:spAutoFit/>
          </a:bodyPr>
          <a:lstStyle/>
          <a:p>
            <a:pPr eaLnBrk="0" fontAlgn="base" hangingPunct="0">
              <a:spcBef>
                <a:spcPct val="0"/>
              </a:spcBef>
              <a:spcAft>
                <a:spcPct val="0"/>
              </a:spcAft>
              <a:defRPr/>
            </a:pPr>
            <a:r>
              <a:rPr lang="en-US" sz="2000" b="1">
                <a:solidFill>
                  <a:srgbClr val="9A0000"/>
                </a:solidFill>
                <a:effectLst>
                  <a:outerShdw blurRad="38100" dist="38100" dir="2700000" algn="tl">
                    <a:srgbClr val="000000"/>
                  </a:outerShdw>
                </a:effectLst>
                <a:ea typeface="ＭＳ Ｐゴシック" pitchFamily="-128" charset="-128"/>
              </a:rPr>
              <a:t>recorder</a:t>
            </a:r>
          </a:p>
        </p:txBody>
      </p:sp>
      <p:sp>
        <p:nvSpPr>
          <p:cNvPr id="202791" name="Rectangle 39"/>
          <p:cNvSpPr>
            <a:spLocks noChangeArrowheads="1"/>
          </p:cNvSpPr>
          <p:nvPr/>
        </p:nvSpPr>
        <p:spPr bwMode="auto">
          <a:xfrm>
            <a:off x="6970713" y="5316538"/>
            <a:ext cx="1211262" cy="393700"/>
          </a:xfrm>
          <a:prstGeom prst="rect">
            <a:avLst/>
          </a:prstGeom>
          <a:noFill/>
          <a:ln w="25400">
            <a:noFill/>
            <a:miter lim="800000"/>
            <a:headEnd/>
            <a:tailEnd/>
          </a:ln>
          <a:effectLst/>
        </p:spPr>
        <p:txBody>
          <a:bodyPr wrap="none" lIns="90487" tIns="44450" rIns="90487" bIns="44450">
            <a:spAutoFit/>
          </a:bodyPr>
          <a:lstStyle/>
          <a:p>
            <a:pPr eaLnBrk="0" fontAlgn="base" hangingPunct="0">
              <a:spcBef>
                <a:spcPct val="0"/>
              </a:spcBef>
              <a:spcAft>
                <a:spcPct val="0"/>
              </a:spcAft>
              <a:defRPr/>
            </a:pPr>
            <a:r>
              <a:rPr lang="en-US" sz="2000" b="1">
                <a:solidFill>
                  <a:srgbClr val="9A0000"/>
                </a:solidFill>
                <a:effectLst>
                  <a:outerShdw blurRad="38100" dist="38100" dir="2700000" algn="tl">
                    <a:srgbClr val="000000"/>
                  </a:outerShdw>
                </a:effectLst>
                <a:ea typeface="ＭＳ Ｐゴシック" pitchFamily="-128" charset="-128"/>
              </a:rPr>
              <a:t>reviewer</a:t>
            </a:r>
          </a:p>
        </p:txBody>
      </p:sp>
      <p:sp>
        <p:nvSpPr>
          <p:cNvPr id="20522" name="Freeform 40"/>
          <p:cNvSpPr>
            <a:spLocks/>
          </p:cNvSpPr>
          <p:nvPr/>
        </p:nvSpPr>
        <p:spPr bwMode="auto">
          <a:xfrm>
            <a:off x="4467225" y="4035425"/>
            <a:ext cx="454025" cy="230188"/>
          </a:xfrm>
          <a:custGeom>
            <a:avLst/>
            <a:gdLst>
              <a:gd name="T0" fmla="*/ 178931888 w 286"/>
              <a:gd name="T1" fmla="*/ 407564806 h 129"/>
              <a:gd name="T2" fmla="*/ 718245325 w 286"/>
              <a:gd name="T3" fmla="*/ 362986848 h 129"/>
              <a:gd name="T4" fmla="*/ 398184688 w 286"/>
              <a:gd name="T5" fmla="*/ 0 h 129"/>
              <a:gd name="T6" fmla="*/ 0 w 286"/>
              <a:gd name="T7" fmla="*/ 159204445 h 129"/>
              <a:gd name="T8" fmla="*/ 178931888 w 286"/>
              <a:gd name="T9" fmla="*/ 407564806 h 129"/>
              <a:gd name="T10" fmla="*/ 718245325 w 286"/>
              <a:gd name="T11" fmla="*/ 362986848 h 129"/>
              <a:gd name="T12" fmla="*/ 398184688 w 286"/>
              <a:gd name="T13" fmla="*/ 0 h 129"/>
              <a:gd name="T14" fmla="*/ 0 w 286"/>
              <a:gd name="T15" fmla="*/ 159204445 h 129"/>
              <a:gd name="T16" fmla="*/ 178931888 w 286"/>
              <a:gd name="T17" fmla="*/ 407564806 h 1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6"/>
              <a:gd name="T28" fmla="*/ 0 h 129"/>
              <a:gd name="T29" fmla="*/ 286 w 286"/>
              <a:gd name="T30" fmla="*/ 129 h 1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6" h="129">
                <a:moveTo>
                  <a:pt x="71" y="128"/>
                </a:moveTo>
                <a:lnTo>
                  <a:pt x="285" y="114"/>
                </a:lnTo>
                <a:lnTo>
                  <a:pt x="158" y="0"/>
                </a:lnTo>
                <a:lnTo>
                  <a:pt x="0" y="50"/>
                </a:lnTo>
                <a:lnTo>
                  <a:pt x="71" y="128"/>
                </a:lnTo>
                <a:lnTo>
                  <a:pt x="285" y="114"/>
                </a:lnTo>
                <a:lnTo>
                  <a:pt x="158" y="0"/>
                </a:lnTo>
                <a:lnTo>
                  <a:pt x="0" y="50"/>
                </a:lnTo>
                <a:lnTo>
                  <a:pt x="71" y="128"/>
                </a:lnTo>
              </a:path>
            </a:pathLst>
          </a:custGeom>
          <a:solidFill>
            <a:schemeClr val="tx1"/>
          </a:solidFill>
          <a:ln w="12700" cap="rnd" cmpd="sng">
            <a:solidFill>
              <a:srgbClr val="000000"/>
            </a:solidFill>
            <a:prstDash val="solid"/>
            <a:round/>
            <a:headEnd type="none" w="med" len="med"/>
            <a:tailEnd type="none" w="med" len="med"/>
          </a:ln>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523" name="Freeform 41"/>
          <p:cNvSpPr>
            <a:spLocks/>
          </p:cNvSpPr>
          <p:nvPr/>
        </p:nvSpPr>
        <p:spPr bwMode="auto">
          <a:xfrm>
            <a:off x="5713413" y="4376738"/>
            <a:ext cx="455612" cy="230187"/>
          </a:xfrm>
          <a:custGeom>
            <a:avLst/>
            <a:gdLst>
              <a:gd name="T0" fmla="*/ 541832205 w 287"/>
              <a:gd name="T1" fmla="*/ 0 h 129"/>
              <a:gd name="T2" fmla="*/ 0 w 287"/>
              <a:gd name="T3" fmla="*/ 44577765 h 129"/>
              <a:gd name="T4" fmla="*/ 299897471 w 287"/>
              <a:gd name="T5" fmla="*/ 407561251 h 129"/>
              <a:gd name="T6" fmla="*/ 720763897 w 287"/>
              <a:gd name="T7" fmla="*/ 248357498 h 129"/>
              <a:gd name="T8" fmla="*/ 541832205 w 287"/>
              <a:gd name="T9" fmla="*/ 0 h 129"/>
              <a:gd name="T10" fmla="*/ 0 w 287"/>
              <a:gd name="T11" fmla="*/ 44577765 h 129"/>
              <a:gd name="T12" fmla="*/ 299897471 w 287"/>
              <a:gd name="T13" fmla="*/ 407561251 h 129"/>
              <a:gd name="T14" fmla="*/ 720763897 w 287"/>
              <a:gd name="T15" fmla="*/ 248357498 h 129"/>
              <a:gd name="T16" fmla="*/ 541832205 w 287"/>
              <a:gd name="T17" fmla="*/ 0 h 1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7"/>
              <a:gd name="T28" fmla="*/ 0 h 129"/>
              <a:gd name="T29" fmla="*/ 287 w 287"/>
              <a:gd name="T30" fmla="*/ 129 h 1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7" h="129">
                <a:moveTo>
                  <a:pt x="215" y="0"/>
                </a:moveTo>
                <a:lnTo>
                  <a:pt x="0" y="14"/>
                </a:lnTo>
                <a:lnTo>
                  <a:pt x="119" y="128"/>
                </a:lnTo>
                <a:lnTo>
                  <a:pt x="286" y="78"/>
                </a:lnTo>
                <a:lnTo>
                  <a:pt x="215" y="0"/>
                </a:lnTo>
                <a:lnTo>
                  <a:pt x="0" y="14"/>
                </a:lnTo>
                <a:lnTo>
                  <a:pt x="119" y="128"/>
                </a:lnTo>
                <a:lnTo>
                  <a:pt x="286" y="78"/>
                </a:lnTo>
                <a:lnTo>
                  <a:pt x="215" y="0"/>
                </a:lnTo>
              </a:path>
            </a:pathLst>
          </a:custGeom>
          <a:solidFill>
            <a:schemeClr val="tx1"/>
          </a:solidFill>
          <a:ln w="12700" cap="rnd" cmpd="sng">
            <a:solidFill>
              <a:srgbClr val="000000"/>
            </a:solidFill>
            <a:prstDash val="solid"/>
            <a:round/>
            <a:headEnd type="none" w="med" len="med"/>
            <a:tailEnd type="none" w="med" len="med"/>
          </a:ln>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524" name="Freeform 42"/>
          <p:cNvSpPr>
            <a:spLocks/>
          </p:cNvSpPr>
          <p:nvPr/>
        </p:nvSpPr>
        <p:spPr bwMode="auto">
          <a:xfrm>
            <a:off x="5260975" y="3984625"/>
            <a:ext cx="454025" cy="231775"/>
          </a:xfrm>
          <a:custGeom>
            <a:avLst/>
            <a:gdLst>
              <a:gd name="T0" fmla="*/ 539313438 w 286"/>
              <a:gd name="T1" fmla="*/ 0 h 129"/>
              <a:gd name="T2" fmla="*/ 0 w 286"/>
              <a:gd name="T3" fmla="*/ 45194328 h 129"/>
              <a:gd name="T4" fmla="*/ 299899388 w 286"/>
              <a:gd name="T5" fmla="*/ 413202721 h 129"/>
              <a:gd name="T6" fmla="*/ 718245325 w 286"/>
              <a:gd name="T7" fmla="*/ 251795689 h 129"/>
              <a:gd name="T8" fmla="*/ 539313438 w 286"/>
              <a:gd name="T9" fmla="*/ 0 h 129"/>
              <a:gd name="T10" fmla="*/ 0 w 286"/>
              <a:gd name="T11" fmla="*/ 45194328 h 129"/>
              <a:gd name="T12" fmla="*/ 299899388 w 286"/>
              <a:gd name="T13" fmla="*/ 413202721 h 129"/>
              <a:gd name="T14" fmla="*/ 718245325 w 286"/>
              <a:gd name="T15" fmla="*/ 251795689 h 129"/>
              <a:gd name="T16" fmla="*/ 539313438 w 286"/>
              <a:gd name="T17" fmla="*/ 0 h 1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6"/>
              <a:gd name="T28" fmla="*/ 0 h 129"/>
              <a:gd name="T29" fmla="*/ 286 w 286"/>
              <a:gd name="T30" fmla="*/ 129 h 1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6" h="129">
                <a:moveTo>
                  <a:pt x="214" y="0"/>
                </a:moveTo>
                <a:lnTo>
                  <a:pt x="0" y="14"/>
                </a:lnTo>
                <a:lnTo>
                  <a:pt x="119" y="128"/>
                </a:lnTo>
                <a:lnTo>
                  <a:pt x="285" y="78"/>
                </a:lnTo>
                <a:lnTo>
                  <a:pt x="214" y="0"/>
                </a:lnTo>
                <a:lnTo>
                  <a:pt x="0" y="14"/>
                </a:lnTo>
                <a:lnTo>
                  <a:pt x="119" y="128"/>
                </a:lnTo>
                <a:lnTo>
                  <a:pt x="285" y="78"/>
                </a:lnTo>
                <a:lnTo>
                  <a:pt x="214" y="0"/>
                </a:lnTo>
              </a:path>
            </a:pathLst>
          </a:custGeom>
          <a:solidFill>
            <a:schemeClr val="tx1"/>
          </a:solidFill>
          <a:ln w="12700" cap="rnd" cmpd="sng">
            <a:solidFill>
              <a:srgbClr val="000000"/>
            </a:solidFill>
            <a:prstDash val="solid"/>
            <a:round/>
            <a:headEnd type="none" w="med" len="med"/>
            <a:tailEnd type="none" w="med" len="med"/>
          </a:ln>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525" name="Freeform 43"/>
          <p:cNvSpPr>
            <a:spLocks/>
          </p:cNvSpPr>
          <p:nvPr/>
        </p:nvSpPr>
        <p:spPr bwMode="auto">
          <a:xfrm>
            <a:off x="4265613" y="3554413"/>
            <a:ext cx="454025" cy="230187"/>
          </a:xfrm>
          <a:custGeom>
            <a:avLst/>
            <a:gdLst>
              <a:gd name="T0" fmla="*/ 178931888 w 286"/>
              <a:gd name="T1" fmla="*/ 407561251 h 129"/>
              <a:gd name="T2" fmla="*/ 718245325 w 286"/>
              <a:gd name="T3" fmla="*/ 362983486 h 129"/>
              <a:gd name="T4" fmla="*/ 398184688 w 286"/>
              <a:gd name="T5" fmla="*/ 0 h 129"/>
              <a:gd name="T6" fmla="*/ 0 w 286"/>
              <a:gd name="T7" fmla="*/ 159203753 h 129"/>
              <a:gd name="T8" fmla="*/ 178931888 w 286"/>
              <a:gd name="T9" fmla="*/ 407561251 h 129"/>
              <a:gd name="T10" fmla="*/ 718245325 w 286"/>
              <a:gd name="T11" fmla="*/ 362983486 h 129"/>
              <a:gd name="T12" fmla="*/ 398184688 w 286"/>
              <a:gd name="T13" fmla="*/ 0 h 129"/>
              <a:gd name="T14" fmla="*/ 0 w 286"/>
              <a:gd name="T15" fmla="*/ 159203753 h 129"/>
              <a:gd name="T16" fmla="*/ 178931888 w 286"/>
              <a:gd name="T17" fmla="*/ 407561251 h 1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6"/>
              <a:gd name="T28" fmla="*/ 0 h 129"/>
              <a:gd name="T29" fmla="*/ 286 w 286"/>
              <a:gd name="T30" fmla="*/ 129 h 1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6" h="129">
                <a:moveTo>
                  <a:pt x="71" y="128"/>
                </a:moveTo>
                <a:lnTo>
                  <a:pt x="285" y="114"/>
                </a:lnTo>
                <a:lnTo>
                  <a:pt x="158" y="0"/>
                </a:lnTo>
                <a:lnTo>
                  <a:pt x="0" y="50"/>
                </a:lnTo>
                <a:lnTo>
                  <a:pt x="71" y="128"/>
                </a:lnTo>
                <a:lnTo>
                  <a:pt x="285" y="114"/>
                </a:lnTo>
                <a:lnTo>
                  <a:pt x="158" y="0"/>
                </a:lnTo>
                <a:lnTo>
                  <a:pt x="0" y="50"/>
                </a:lnTo>
                <a:lnTo>
                  <a:pt x="71" y="128"/>
                </a:lnTo>
              </a:path>
            </a:pathLst>
          </a:custGeom>
          <a:solidFill>
            <a:schemeClr val="tx1"/>
          </a:solidFill>
          <a:ln w="12700" cap="rnd" cmpd="sng">
            <a:solidFill>
              <a:schemeClr val="tx1"/>
            </a:solidFill>
            <a:prstDash val="solid"/>
            <a:round/>
            <a:headEnd type="none" w="med" len="med"/>
            <a:tailEnd type="none" w="med" len="med"/>
          </a:ln>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526" name="Freeform 44"/>
          <p:cNvSpPr>
            <a:spLocks/>
          </p:cNvSpPr>
          <p:nvPr/>
        </p:nvSpPr>
        <p:spPr bwMode="auto">
          <a:xfrm>
            <a:off x="4102100" y="3011488"/>
            <a:ext cx="354013" cy="469900"/>
          </a:xfrm>
          <a:custGeom>
            <a:avLst/>
            <a:gdLst>
              <a:gd name="T0" fmla="*/ 0 w 223"/>
              <a:gd name="T1" fmla="*/ 0 h 263"/>
              <a:gd name="T2" fmla="*/ 559475478 w 223"/>
              <a:gd name="T3" fmla="*/ 0 h 263"/>
              <a:gd name="T4" fmla="*/ 458669085 w 223"/>
              <a:gd name="T5" fmla="*/ 814027602 h 263"/>
              <a:gd name="T6" fmla="*/ 158770862 w 223"/>
              <a:gd name="T7" fmla="*/ 836373759 h 263"/>
              <a:gd name="T8" fmla="*/ 0 w 223"/>
              <a:gd name="T9" fmla="*/ 0 h 263"/>
              <a:gd name="T10" fmla="*/ 0 60000 65536"/>
              <a:gd name="T11" fmla="*/ 0 60000 65536"/>
              <a:gd name="T12" fmla="*/ 0 60000 65536"/>
              <a:gd name="T13" fmla="*/ 0 60000 65536"/>
              <a:gd name="T14" fmla="*/ 0 60000 65536"/>
              <a:gd name="T15" fmla="*/ 0 w 223"/>
              <a:gd name="T16" fmla="*/ 0 h 263"/>
              <a:gd name="T17" fmla="*/ 223 w 223"/>
              <a:gd name="T18" fmla="*/ 263 h 263"/>
            </a:gdLst>
            <a:ahLst/>
            <a:cxnLst>
              <a:cxn ang="T10">
                <a:pos x="T0" y="T1"/>
              </a:cxn>
              <a:cxn ang="T11">
                <a:pos x="T2" y="T3"/>
              </a:cxn>
              <a:cxn ang="T12">
                <a:pos x="T4" y="T5"/>
              </a:cxn>
              <a:cxn ang="T13">
                <a:pos x="T6" y="T7"/>
              </a:cxn>
              <a:cxn ang="T14">
                <a:pos x="T8" y="T9"/>
              </a:cxn>
            </a:cxnLst>
            <a:rect l="T15" t="T16" r="T17" b="T18"/>
            <a:pathLst>
              <a:path w="223" h="263">
                <a:moveTo>
                  <a:pt x="0" y="0"/>
                </a:moveTo>
                <a:lnTo>
                  <a:pt x="222" y="0"/>
                </a:lnTo>
                <a:lnTo>
                  <a:pt x="182" y="255"/>
                </a:lnTo>
                <a:lnTo>
                  <a:pt x="63" y="262"/>
                </a:lnTo>
                <a:lnTo>
                  <a:pt x="0" y="0"/>
                </a:lnTo>
              </a:path>
            </a:pathLst>
          </a:custGeom>
          <a:solidFill>
            <a:schemeClr val="folHlink"/>
          </a:solidFill>
          <a:ln w="25400" cap="rnd" cmpd="sng">
            <a:solidFill>
              <a:schemeClr val="tx1"/>
            </a:solidFill>
            <a:prstDash val="solid"/>
            <a:round/>
            <a:headEnd type="none" w="med" len="med"/>
            <a:tailEnd type="none" w="med" len="med"/>
          </a:ln>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527" name="Freeform 45"/>
          <p:cNvSpPr>
            <a:spLocks/>
          </p:cNvSpPr>
          <p:nvPr/>
        </p:nvSpPr>
        <p:spPr bwMode="auto">
          <a:xfrm>
            <a:off x="5129213" y="3175000"/>
            <a:ext cx="277812" cy="544513"/>
          </a:xfrm>
          <a:custGeom>
            <a:avLst/>
            <a:gdLst>
              <a:gd name="T0" fmla="*/ 0 w 175"/>
              <a:gd name="T1" fmla="*/ 787251540 h 305"/>
              <a:gd name="T2" fmla="*/ 0 w 175"/>
              <a:gd name="T3" fmla="*/ 0 h 305"/>
              <a:gd name="T4" fmla="*/ 438506398 w 175"/>
              <a:gd name="T5" fmla="*/ 226294247 h 305"/>
              <a:gd name="T6" fmla="*/ 299897260 w 175"/>
              <a:gd name="T7" fmla="*/ 968926070 h 305"/>
              <a:gd name="T8" fmla="*/ 0 w 175"/>
              <a:gd name="T9" fmla="*/ 787251540 h 305"/>
              <a:gd name="T10" fmla="*/ 0 60000 65536"/>
              <a:gd name="T11" fmla="*/ 0 60000 65536"/>
              <a:gd name="T12" fmla="*/ 0 60000 65536"/>
              <a:gd name="T13" fmla="*/ 0 60000 65536"/>
              <a:gd name="T14" fmla="*/ 0 60000 65536"/>
              <a:gd name="T15" fmla="*/ 0 w 175"/>
              <a:gd name="T16" fmla="*/ 0 h 305"/>
              <a:gd name="T17" fmla="*/ 175 w 175"/>
              <a:gd name="T18" fmla="*/ 305 h 305"/>
            </a:gdLst>
            <a:ahLst/>
            <a:cxnLst>
              <a:cxn ang="T10">
                <a:pos x="T0" y="T1"/>
              </a:cxn>
              <a:cxn ang="T11">
                <a:pos x="T2" y="T3"/>
              </a:cxn>
              <a:cxn ang="T12">
                <a:pos x="T4" y="T5"/>
              </a:cxn>
              <a:cxn ang="T13">
                <a:pos x="T6" y="T7"/>
              </a:cxn>
              <a:cxn ang="T14">
                <a:pos x="T8" y="T9"/>
              </a:cxn>
            </a:cxnLst>
            <a:rect l="T15" t="T16" r="T17" b="T18"/>
            <a:pathLst>
              <a:path w="175" h="305">
                <a:moveTo>
                  <a:pt x="0" y="247"/>
                </a:moveTo>
                <a:lnTo>
                  <a:pt x="0" y="0"/>
                </a:lnTo>
                <a:lnTo>
                  <a:pt x="174" y="71"/>
                </a:lnTo>
                <a:lnTo>
                  <a:pt x="119" y="304"/>
                </a:lnTo>
                <a:lnTo>
                  <a:pt x="0" y="247"/>
                </a:lnTo>
              </a:path>
            </a:pathLst>
          </a:custGeom>
          <a:solidFill>
            <a:schemeClr val="hlink"/>
          </a:solidFill>
          <a:ln w="25400" cap="rnd" cmpd="sng">
            <a:solidFill>
              <a:schemeClr val="tx1"/>
            </a:solidFill>
            <a:prstDash val="solid"/>
            <a:round/>
            <a:headEnd type="none" w="med" len="med"/>
            <a:tailEnd type="none" w="med" len="med"/>
          </a:ln>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528" name="Oval 46"/>
          <p:cNvSpPr>
            <a:spLocks noChangeArrowheads="1"/>
          </p:cNvSpPr>
          <p:nvPr/>
        </p:nvSpPr>
        <p:spPr bwMode="auto">
          <a:xfrm>
            <a:off x="5216525" y="2773363"/>
            <a:ext cx="101600" cy="449262"/>
          </a:xfrm>
          <a:prstGeom prst="ellipse">
            <a:avLst/>
          </a:prstGeom>
          <a:solidFill>
            <a:srgbClr val="FFFFFF"/>
          </a:solidFill>
          <a:ln w="25400">
            <a:solidFill>
              <a:schemeClr val="tx1"/>
            </a:solidFill>
            <a:round/>
            <a:headEnd/>
            <a:tailEnd/>
          </a:ln>
        </p:spPr>
        <p:txBody>
          <a:bodyPr wrap="none" anchor="ctr"/>
          <a:lstStyle>
            <a:lvl1pPr>
              <a:spcBef>
                <a:spcPct val="20000"/>
              </a:spcBef>
              <a:buClr>
                <a:schemeClr val="folHlink"/>
              </a:buClr>
              <a:buSzPct val="75000"/>
              <a:buFont typeface="Wingdings"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20529" name="Oval 47"/>
          <p:cNvSpPr>
            <a:spLocks noChangeArrowheads="1"/>
          </p:cNvSpPr>
          <p:nvPr/>
        </p:nvSpPr>
        <p:spPr bwMode="auto">
          <a:xfrm>
            <a:off x="5203825" y="2759075"/>
            <a:ext cx="127000" cy="476250"/>
          </a:xfrm>
          <a:prstGeom prst="ellipse">
            <a:avLst/>
          </a:prstGeom>
          <a:solidFill>
            <a:schemeClr val="hlink"/>
          </a:solidFill>
          <a:ln w="25400">
            <a:solidFill>
              <a:schemeClr val="tx1"/>
            </a:solidFill>
            <a:round/>
            <a:headEnd/>
            <a:tailEnd/>
          </a:ln>
        </p:spPr>
        <p:txBody>
          <a:bodyPr wrap="none" anchor="ctr"/>
          <a:lstStyle>
            <a:lvl1pPr>
              <a:spcBef>
                <a:spcPct val="20000"/>
              </a:spcBef>
              <a:buClr>
                <a:schemeClr val="folHlink"/>
              </a:buClr>
              <a:buSzPct val="75000"/>
              <a:buFont typeface="Wingdings"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20530" name="Freeform 48"/>
          <p:cNvSpPr>
            <a:spLocks/>
          </p:cNvSpPr>
          <p:nvPr/>
        </p:nvSpPr>
        <p:spPr bwMode="auto">
          <a:xfrm>
            <a:off x="5116513" y="3302000"/>
            <a:ext cx="315912" cy="544513"/>
          </a:xfrm>
          <a:custGeom>
            <a:avLst/>
            <a:gdLst>
              <a:gd name="T0" fmla="*/ 498990148 w 199"/>
              <a:gd name="T1" fmla="*/ 0 h 305"/>
              <a:gd name="T2" fmla="*/ 360380980 w 199"/>
              <a:gd name="T3" fmla="*/ 497211781 h 305"/>
              <a:gd name="T4" fmla="*/ 0 w 199"/>
              <a:gd name="T5" fmla="*/ 968926070 h 305"/>
              <a:gd name="T6" fmla="*/ 0 60000 65536"/>
              <a:gd name="T7" fmla="*/ 0 60000 65536"/>
              <a:gd name="T8" fmla="*/ 0 60000 65536"/>
              <a:gd name="T9" fmla="*/ 0 w 199"/>
              <a:gd name="T10" fmla="*/ 0 h 305"/>
              <a:gd name="T11" fmla="*/ 199 w 199"/>
              <a:gd name="T12" fmla="*/ 305 h 305"/>
            </a:gdLst>
            <a:ahLst/>
            <a:cxnLst>
              <a:cxn ang="T6">
                <a:pos x="T0" y="T1"/>
              </a:cxn>
              <a:cxn ang="T7">
                <a:pos x="T2" y="T3"/>
              </a:cxn>
              <a:cxn ang="T8">
                <a:pos x="T4" y="T5"/>
              </a:cxn>
            </a:cxnLst>
            <a:rect l="T9" t="T10" r="T11" b="T12"/>
            <a:pathLst>
              <a:path w="199" h="305">
                <a:moveTo>
                  <a:pt x="198" y="0"/>
                </a:moveTo>
                <a:lnTo>
                  <a:pt x="143" y="156"/>
                </a:lnTo>
                <a:lnTo>
                  <a:pt x="0" y="304"/>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531" name="Freeform 49"/>
          <p:cNvSpPr>
            <a:spLocks/>
          </p:cNvSpPr>
          <p:nvPr/>
        </p:nvSpPr>
        <p:spPr bwMode="auto">
          <a:xfrm>
            <a:off x="5103813" y="3287713"/>
            <a:ext cx="315912" cy="546100"/>
          </a:xfrm>
          <a:custGeom>
            <a:avLst/>
            <a:gdLst>
              <a:gd name="T0" fmla="*/ 498990148 w 199"/>
              <a:gd name="T1" fmla="*/ 0 h 306"/>
              <a:gd name="T2" fmla="*/ 360380980 w 199"/>
              <a:gd name="T3" fmla="*/ 496851060 h 306"/>
              <a:gd name="T4" fmla="*/ 0 w 199"/>
              <a:gd name="T5" fmla="*/ 971406606 h 306"/>
              <a:gd name="T6" fmla="*/ 0 60000 65536"/>
              <a:gd name="T7" fmla="*/ 0 60000 65536"/>
              <a:gd name="T8" fmla="*/ 0 60000 65536"/>
              <a:gd name="T9" fmla="*/ 0 w 199"/>
              <a:gd name="T10" fmla="*/ 0 h 306"/>
              <a:gd name="T11" fmla="*/ 199 w 199"/>
              <a:gd name="T12" fmla="*/ 306 h 306"/>
            </a:gdLst>
            <a:ahLst/>
            <a:cxnLst>
              <a:cxn ang="T6">
                <a:pos x="T0" y="T1"/>
              </a:cxn>
              <a:cxn ang="T7">
                <a:pos x="T2" y="T3"/>
              </a:cxn>
              <a:cxn ang="T8">
                <a:pos x="T4" y="T5"/>
              </a:cxn>
            </a:cxnLst>
            <a:rect l="T9" t="T10" r="T11" b="T12"/>
            <a:pathLst>
              <a:path w="199" h="306">
                <a:moveTo>
                  <a:pt x="198" y="0"/>
                </a:moveTo>
                <a:lnTo>
                  <a:pt x="143" y="156"/>
                </a:lnTo>
                <a:lnTo>
                  <a:pt x="0" y="305"/>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532" name="Freeform 50"/>
          <p:cNvSpPr>
            <a:spLocks/>
          </p:cNvSpPr>
          <p:nvPr/>
        </p:nvSpPr>
        <p:spPr bwMode="auto">
          <a:xfrm>
            <a:off x="5027613" y="3187700"/>
            <a:ext cx="115887" cy="571500"/>
          </a:xfrm>
          <a:custGeom>
            <a:avLst/>
            <a:gdLst>
              <a:gd name="T0" fmla="*/ 181450467 w 73"/>
              <a:gd name="T1" fmla="*/ 0 h 320"/>
              <a:gd name="T2" fmla="*/ 40322326 w 73"/>
              <a:gd name="T3" fmla="*/ 452919108 h 320"/>
              <a:gd name="T4" fmla="*/ 0 w 73"/>
              <a:gd name="T5" fmla="*/ 1017473597 h 320"/>
              <a:gd name="T6" fmla="*/ 0 60000 65536"/>
              <a:gd name="T7" fmla="*/ 0 60000 65536"/>
              <a:gd name="T8" fmla="*/ 0 60000 65536"/>
              <a:gd name="T9" fmla="*/ 0 w 73"/>
              <a:gd name="T10" fmla="*/ 0 h 320"/>
              <a:gd name="T11" fmla="*/ 73 w 73"/>
              <a:gd name="T12" fmla="*/ 320 h 320"/>
            </a:gdLst>
            <a:ahLst/>
            <a:cxnLst>
              <a:cxn ang="T6">
                <a:pos x="T0" y="T1"/>
              </a:cxn>
              <a:cxn ang="T7">
                <a:pos x="T2" y="T3"/>
              </a:cxn>
              <a:cxn ang="T8">
                <a:pos x="T4" y="T5"/>
              </a:cxn>
            </a:cxnLst>
            <a:rect l="T9" t="T10" r="T11" b="T12"/>
            <a:pathLst>
              <a:path w="73" h="320">
                <a:moveTo>
                  <a:pt x="72" y="0"/>
                </a:moveTo>
                <a:lnTo>
                  <a:pt x="16" y="142"/>
                </a:lnTo>
                <a:lnTo>
                  <a:pt x="0" y="319"/>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533" name="Freeform 51"/>
          <p:cNvSpPr>
            <a:spLocks/>
          </p:cNvSpPr>
          <p:nvPr/>
        </p:nvSpPr>
        <p:spPr bwMode="auto">
          <a:xfrm>
            <a:off x="5014913" y="3175000"/>
            <a:ext cx="115887" cy="571500"/>
          </a:xfrm>
          <a:custGeom>
            <a:avLst/>
            <a:gdLst>
              <a:gd name="T0" fmla="*/ 181450467 w 73"/>
              <a:gd name="T1" fmla="*/ 0 h 320"/>
              <a:gd name="T2" fmla="*/ 40322326 w 73"/>
              <a:gd name="T3" fmla="*/ 452919108 h 320"/>
              <a:gd name="T4" fmla="*/ 0 w 73"/>
              <a:gd name="T5" fmla="*/ 1017473597 h 320"/>
              <a:gd name="T6" fmla="*/ 0 60000 65536"/>
              <a:gd name="T7" fmla="*/ 0 60000 65536"/>
              <a:gd name="T8" fmla="*/ 0 60000 65536"/>
              <a:gd name="T9" fmla="*/ 0 w 73"/>
              <a:gd name="T10" fmla="*/ 0 h 320"/>
              <a:gd name="T11" fmla="*/ 73 w 73"/>
              <a:gd name="T12" fmla="*/ 320 h 320"/>
            </a:gdLst>
            <a:ahLst/>
            <a:cxnLst>
              <a:cxn ang="T6">
                <a:pos x="T0" y="T1"/>
              </a:cxn>
              <a:cxn ang="T7">
                <a:pos x="T2" y="T3"/>
              </a:cxn>
              <a:cxn ang="T8">
                <a:pos x="T4" y="T5"/>
              </a:cxn>
            </a:cxnLst>
            <a:rect l="T9" t="T10" r="T11" b="T12"/>
            <a:pathLst>
              <a:path w="73" h="320">
                <a:moveTo>
                  <a:pt x="72" y="0"/>
                </a:moveTo>
                <a:lnTo>
                  <a:pt x="16" y="142"/>
                </a:lnTo>
                <a:lnTo>
                  <a:pt x="0" y="319"/>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grpSp>
        <p:nvGrpSpPr>
          <p:cNvPr id="20534" name="Group 52"/>
          <p:cNvGrpSpPr>
            <a:grpSpLocks/>
          </p:cNvGrpSpPr>
          <p:nvPr/>
        </p:nvGrpSpPr>
        <p:grpSpPr bwMode="auto">
          <a:xfrm>
            <a:off x="3216275" y="2909888"/>
            <a:ext cx="781050" cy="1643062"/>
            <a:chOff x="1577" y="1305"/>
            <a:chExt cx="492" cy="920"/>
          </a:xfrm>
        </p:grpSpPr>
        <p:sp>
          <p:nvSpPr>
            <p:cNvPr id="20549" name="Freeform 53"/>
            <p:cNvSpPr>
              <a:spLocks/>
            </p:cNvSpPr>
            <p:nvPr/>
          </p:nvSpPr>
          <p:spPr bwMode="auto">
            <a:xfrm>
              <a:off x="1651" y="1913"/>
              <a:ext cx="225" cy="249"/>
            </a:xfrm>
            <a:custGeom>
              <a:avLst/>
              <a:gdLst>
                <a:gd name="T0" fmla="*/ 0 w 225"/>
                <a:gd name="T1" fmla="*/ 40 h 249"/>
                <a:gd name="T2" fmla="*/ 168 w 225"/>
                <a:gd name="T3" fmla="*/ 0 h 249"/>
                <a:gd name="T4" fmla="*/ 137 w 225"/>
                <a:gd name="T5" fmla="*/ 248 h 249"/>
                <a:gd name="T6" fmla="*/ 224 w 225"/>
                <a:gd name="T7" fmla="*/ 219 h 249"/>
                <a:gd name="T8" fmla="*/ 0 60000 65536"/>
                <a:gd name="T9" fmla="*/ 0 60000 65536"/>
                <a:gd name="T10" fmla="*/ 0 60000 65536"/>
                <a:gd name="T11" fmla="*/ 0 60000 65536"/>
                <a:gd name="T12" fmla="*/ 0 w 225"/>
                <a:gd name="T13" fmla="*/ 0 h 249"/>
                <a:gd name="T14" fmla="*/ 225 w 225"/>
                <a:gd name="T15" fmla="*/ 249 h 249"/>
              </a:gdLst>
              <a:ahLst/>
              <a:cxnLst>
                <a:cxn ang="T8">
                  <a:pos x="T0" y="T1"/>
                </a:cxn>
                <a:cxn ang="T9">
                  <a:pos x="T2" y="T3"/>
                </a:cxn>
                <a:cxn ang="T10">
                  <a:pos x="T4" y="T5"/>
                </a:cxn>
                <a:cxn ang="T11">
                  <a:pos x="T6" y="T7"/>
                </a:cxn>
              </a:cxnLst>
              <a:rect l="T12" t="T13" r="T14" b="T15"/>
              <a:pathLst>
                <a:path w="225" h="249">
                  <a:moveTo>
                    <a:pt x="0" y="40"/>
                  </a:moveTo>
                  <a:lnTo>
                    <a:pt x="168" y="0"/>
                  </a:lnTo>
                  <a:lnTo>
                    <a:pt x="137" y="248"/>
                  </a:lnTo>
                  <a:lnTo>
                    <a:pt x="224" y="219"/>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550" name="Freeform 54"/>
            <p:cNvSpPr>
              <a:spLocks/>
            </p:cNvSpPr>
            <p:nvPr/>
          </p:nvSpPr>
          <p:spPr bwMode="auto">
            <a:xfrm>
              <a:off x="1645" y="1908"/>
              <a:ext cx="225" cy="249"/>
            </a:xfrm>
            <a:custGeom>
              <a:avLst/>
              <a:gdLst>
                <a:gd name="T0" fmla="*/ 0 w 225"/>
                <a:gd name="T1" fmla="*/ 40 h 249"/>
                <a:gd name="T2" fmla="*/ 168 w 225"/>
                <a:gd name="T3" fmla="*/ 0 h 249"/>
                <a:gd name="T4" fmla="*/ 137 w 225"/>
                <a:gd name="T5" fmla="*/ 248 h 249"/>
                <a:gd name="T6" fmla="*/ 224 w 225"/>
                <a:gd name="T7" fmla="*/ 219 h 249"/>
                <a:gd name="T8" fmla="*/ 0 60000 65536"/>
                <a:gd name="T9" fmla="*/ 0 60000 65536"/>
                <a:gd name="T10" fmla="*/ 0 60000 65536"/>
                <a:gd name="T11" fmla="*/ 0 60000 65536"/>
                <a:gd name="T12" fmla="*/ 0 w 225"/>
                <a:gd name="T13" fmla="*/ 0 h 249"/>
                <a:gd name="T14" fmla="*/ 225 w 225"/>
                <a:gd name="T15" fmla="*/ 249 h 249"/>
              </a:gdLst>
              <a:ahLst/>
              <a:cxnLst>
                <a:cxn ang="T8">
                  <a:pos x="T0" y="T1"/>
                </a:cxn>
                <a:cxn ang="T9">
                  <a:pos x="T2" y="T3"/>
                </a:cxn>
                <a:cxn ang="T10">
                  <a:pos x="T4" y="T5"/>
                </a:cxn>
                <a:cxn ang="T11">
                  <a:pos x="T6" y="T7"/>
                </a:cxn>
              </a:cxnLst>
              <a:rect l="T12" t="T13" r="T14" b="T15"/>
              <a:pathLst>
                <a:path w="225" h="249">
                  <a:moveTo>
                    <a:pt x="0" y="40"/>
                  </a:moveTo>
                  <a:lnTo>
                    <a:pt x="168" y="0"/>
                  </a:lnTo>
                  <a:lnTo>
                    <a:pt x="137" y="248"/>
                  </a:lnTo>
                  <a:lnTo>
                    <a:pt x="224" y="219"/>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551" name="Freeform 55"/>
            <p:cNvSpPr>
              <a:spLocks/>
            </p:cNvSpPr>
            <p:nvPr/>
          </p:nvSpPr>
          <p:spPr bwMode="auto">
            <a:xfrm>
              <a:off x="1732" y="1977"/>
              <a:ext cx="225" cy="248"/>
            </a:xfrm>
            <a:custGeom>
              <a:avLst/>
              <a:gdLst>
                <a:gd name="T0" fmla="*/ 0 w 225"/>
                <a:gd name="T1" fmla="*/ 40 h 248"/>
                <a:gd name="T2" fmla="*/ 168 w 225"/>
                <a:gd name="T3" fmla="*/ 0 h 248"/>
                <a:gd name="T4" fmla="*/ 143 w 225"/>
                <a:gd name="T5" fmla="*/ 247 h 248"/>
                <a:gd name="T6" fmla="*/ 224 w 225"/>
                <a:gd name="T7" fmla="*/ 218 h 248"/>
                <a:gd name="T8" fmla="*/ 0 60000 65536"/>
                <a:gd name="T9" fmla="*/ 0 60000 65536"/>
                <a:gd name="T10" fmla="*/ 0 60000 65536"/>
                <a:gd name="T11" fmla="*/ 0 60000 65536"/>
                <a:gd name="T12" fmla="*/ 0 w 225"/>
                <a:gd name="T13" fmla="*/ 0 h 248"/>
                <a:gd name="T14" fmla="*/ 225 w 225"/>
                <a:gd name="T15" fmla="*/ 248 h 248"/>
              </a:gdLst>
              <a:ahLst/>
              <a:cxnLst>
                <a:cxn ang="T8">
                  <a:pos x="T0" y="T1"/>
                </a:cxn>
                <a:cxn ang="T9">
                  <a:pos x="T2" y="T3"/>
                </a:cxn>
                <a:cxn ang="T10">
                  <a:pos x="T4" y="T5"/>
                </a:cxn>
                <a:cxn ang="T11">
                  <a:pos x="T6" y="T7"/>
                </a:cxn>
              </a:cxnLst>
              <a:rect l="T12" t="T13" r="T14" b="T15"/>
              <a:pathLst>
                <a:path w="225" h="248">
                  <a:moveTo>
                    <a:pt x="0" y="40"/>
                  </a:moveTo>
                  <a:lnTo>
                    <a:pt x="168" y="0"/>
                  </a:lnTo>
                  <a:lnTo>
                    <a:pt x="143" y="247"/>
                  </a:lnTo>
                  <a:lnTo>
                    <a:pt x="224" y="218"/>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552" name="Freeform 56"/>
            <p:cNvSpPr>
              <a:spLocks/>
            </p:cNvSpPr>
            <p:nvPr/>
          </p:nvSpPr>
          <p:spPr bwMode="auto">
            <a:xfrm>
              <a:off x="1726" y="1971"/>
              <a:ext cx="225" cy="248"/>
            </a:xfrm>
            <a:custGeom>
              <a:avLst/>
              <a:gdLst>
                <a:gd name="T0" fmla="*/ 0 w 225"/>
                <a:gd name="T1" fmla="*/ 40 h 248"/>
                <a:gd name="T2" fmla="*/ 168 w 225"/>
                <a:gd name="T3" fmla="*/ 0 h 248"/>
                <a:gd name="T4" fmla="*/ 143 w 225"/>
                <a:gd name="T5" fmla="*/ 247 h 248"/>
                <a:gd name="T6" fmla="*/ 224 w 225"/>
                <a:gd name="T7" fmla="*/ 218 h 248"/>
                <a:gd name="T8" fmla="*/ 0 60000 65536"/>
                <a:gd name="T9" fmla="*/ 0 60000 65536"/>
                <a:gd name="T10" fmla="*/ 0 60000 65536"/>
                <a:gd name="T11" fmla="*/ 0 60000 65536"/>
                <a:gd name="T12" fmla="*/ 0 w 225"/>
                <a:gd name="T13" fmla="*/ 0 h 248"/>
                <a:gd name="T14" fmla="*/ 225 w 225"/>
                <a:gd name="T15" fmla="*/ 248 h 248"/>
              </a:gdLst>
              <a:ahLst/>
              <a:cxnLst>
                <a:cxn ang="T8">
                  <a:pos x="T0" y="T1"/>
                </a:cxn>
                <a:cxn ang="T9">
                  <a:pos x="T2" y="T3"/>
                </a:cxn>
                <a:cxn ang="T10">
                  <a:pos x="T4" y="T5"/>
                </a:cxn>
                <a:cxn ang="T11">
                  <a:pos x="T6" y="T7"/>
                </a:cxn>
              </a:cxnLst>
              <a:rect l="T12" t="T13" r="T14" b="T15"/>
              <a:pathLst>
                <a:path w="225" h="248">
                  <a:moveTo>
                    <a:pt x="0" y="40"/>
                  </a:moveTo>
                  <a:lnTo>
                    <a:pt x="168" y="0"/>
                  </a:lnTo>
                  <a:lnTo>
                    <a:pt x="143" y="247"/>
                  </a:lnTo>
                  <a:lnTo>
                    <a:pt x="224" y="218"/>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553" name="Freeform 57"/>
            <p:cNvSpPr>
              <a:spLocks/>
            </p:cNvSpPr>
            <p:nvPr/>
          </p:nvSpPr>
          <p:spPr bwMode="auto">
            <a:xfrm>
              <a:off x="1583" y="1510"/>
              <a:ext cx="206" cy="519"/>
            </a:xfrm>
            <a:custGeom>
              <a:avLst/>
              <a:gdLst>
                <a:gd name="T0" fmla="*/ 56 w 206"/>
                <a:gd name="T1" fmla="*/ 426 h 519"/>
                <a:gd name="T2" fmla="*/ 0 w 206"/>
                <a:gd name="T3" fmla="*/ 0 h 519"/>
                <a:gd name="T4" fmla="*/ 205 w 206"/>
                <a:gd name="T5" fmla="*/ 104 h 519"/>
                <a:gd name="T6" fmla="*/ 168 w 206"/>
                <a:gd name="T7" fmla="*/ 518 h 519"/>
                <a:gd name="T8" fmla="*/ 56 w 206"/>
                <a:gd name="T9" fmla="*/ 426 h 519"/>
                <a:gd name="T10" fmla="*/ 0 60000 65536"/>
                <a:gd name="T11" fmla="*/ 0 60000 65536"/>
                <a:gd name="T12" fmla="*/ 0 60000 65536"/>
                <a:gd name="T13" fmla="*/ 0 60000 65536"/>
                <a:gd name="T14" fmla="*/ 0 60000 65536"/>
                <a:gd name="T15" fmla="*/ 0 w 206"/>
                <a:gd name="T16" fmla="*/ 0 h 519"/>
                <a:gd name="T17" fmla="*/ 206 w 206"/>
                <a:gd name="T18" fmla="*/ 519 h 519"/>
              </a:gdLst>
              <a:ahLst/>
              <a:cxnLst>
                <a:cxn ang="T10">
                  <a:pos x="T0" y="T1"/>
                </a:cxn>
                <a:cxn ang="T11">
                  <a:pos x="T2" y="T3"/>
                </a:cxn>
                <a:cxn ang="T12">
                  <a:pos x="T4" y="T5"/>
                </a:cxn>
                <a:cxn ang="T13">
                  <a:pos x="T6" y="T7"/>
                </a:cxn>
                <a:cxn ang="T14">
                  <a:pos x="T8" y="T9"/>
                </a:cxn>
              </a:cxnLst>
              <a:rect l="T15" t="T16" r="T17" b="T18"/>
              <a:pathLst>
                <a:path w="206" h="519">
                  <a:moveTo>
                    <a:pt x="56" y="426"/>
                  </a:moveTo>
                  <a:lnTo>
                    <a:pt x="0" y="0"/>
                  </a:lnTo>
                  <a:lnTo>
                    <a:pt x="205" y="104"/>
                  </a:lnTo>
                  <a:lnTo>
                    <a:pt x="168" y="518"/>
                  </a:lnTo>
                  <a:lnTo>
                    <a:pt x="56" y="426"/>
                  </a:lnTo>
                </a:path>
              </a:pathLst>
            </a:custGeom>
            <a:solidFill>
              <a:srgbClr val="B50069"/>
            </a:solidFill>
            <a:ln w="25400" cap="rnd" cmpd="sng">
              <a:solidFill>
                <a:schemeClr val="tx1"/>
              </a:solidFill>
              <a:prstDash val="solid"/>
              <a:round/>
              <a:headEnd type="none" w="med" len="med"/>
              <a:tailEnd type="none" w="med" len="med"/>
            </a:ln>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554" name="Freeform 58"/>
            <p:cNvSpPr>
              <a:spLocks/>
            </p:cNvSpPr>
            <p:nvPr/>
          </p:nvSpPr>
          <p:spPr bwMode="auto">
            <a:xfrm>
              <a:off x="1577" y="1504"/>
              <a:ext cx="206" cy="519"/>
            </a:xfrm>
            <a:custGeom>
              <a:avLst/>
              <a:gdLst>
                <a:gd name="T0" fmla="*/ 56 w 206"/>
                <a:gd name="T1" fmla="*/ 426 h 519"/>
                <a:gd name="T2" fmla="*/ 0 w 206"/>
                <a:gd name="T3" fmla="*/ 0 h 519"/>
                <a:gd name="T4" fmla="*/ 205 w 206"/>
                <a:gd name="T5" fmla="*/ 104 h 519"/>
                <a:gd name="T6" fmla="*/ 168 w 206"/>
                <a:gd name="T7" fmla="*/ 518 h 519"/>
                <a:gd name="T8" fmla="*/ 56 w 206"/>
                <a:gd name="T9" fmla="*/ 426 h 519"/>
                <a:gd name="T10" fmla="*/ 0 60000 65536"/>
                <a:gd name="T11" fmla="*/ 0 60000 65536"/>
                <a:gd name="T12" fmla="*/ 0 60000 65536"/>
                <a:gd name="T13" fmla="*/ 0 60000 65536"/>
                <a:gd name="T14" fmla="*/ 0 60000 65536"/>
                <a:gd name="T15" fmla="*/ 0 w 206"/>
                <a:gd name="T16" fmla="*/ 0 h 519"/>
                <a:gd name="T17" fmla="*/ 206 w 206"/>
                <a:gd name="T18" fmla="*/ 519 h 519"/>
              </a:gdLst>
              <a:ahLst/>
              <a:cxnLst>
                <a:cxn ang="T10">
                  <a:pos x="T0" y="T1"/>
                </a:cxn>
                <a:cxn ang="T11">
                  <a:pos x="T2" y="T3"/>
                </a:cxn>
                <a:cxn ang="T12">
                  <a:pos x="T4" y="T5"/>
                </a:cxn>
                <a:cxn ang="T13">
                  <a:pos x="T6" y="T7"/>
                </a:cxn>
                <a:cxn ang="T14">
                  <a:pos x="T8" y="T9"/>
                </a:cxn>
              </a:cxnLst>
              <a:rect l="T15" t="T16" r="T17" b="T18"/>
              <a:pathLst>
                <a:path w="206" h="519">
                  <a:moveTo>
                    <a:pt x="56" y="426"/>
                  </a:moveTo>
                  <a:lnTo>
                    <a:pt x="0" y="0"/>
                  </a:lnTo>
                  <a:lnTo>
                    <a:pt x="205" y="104"/>
                  </a:lnTo>
                  <a:lnTo>
                    <a:pt x="168" y="518"/>
                  </a:lnTo>
                  <a:lnTo>
                    <a:pt x="56" y="426"/>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555" name="Oval 59"/>
            <p:cNvSpPr>
              <a:spLocks noChangeArrowheads="1"/>
            </p:cNvSpPr>
            <p:nvPr/>
          </p:nvSpPr>
          <p:spPr bwMode="auto">
            <a:xfrm>
              <a:off x="1647" y="1311"/>
              <a:ext cx="77" cy="226"/>
            </a:xfrm>
            <a:prstGeom prst="ellipse">
              <a:avLst/>
            </a:prstGeom>
            <a:solidFill>
              <a:srgbClr val="B50069"/>
            </a:solidFill>
            <a:ln w="25400">
              <a:solidFill>
                <a:schemeClr val="tx1"/>
              </a:solidFill>
              <a:round/>
              <a:headEnd/>
              <a:tailEnd/>
            </a:ln>
          </p:spPr>
          <p:txBody>
            <a:bodyPr wrap="none" anchor="ctr"/>
            <a:lstStyle>
              <a:lvl1pPr>
                <a:spcBef>
                  <a:spcPct val="20000"/>
                </a:spcBef>
                <a:buClr>
                  <a:schemeClr val="folHlink"/>
                </a:buClr>
                <a:buSzPct val="75000"/>
                <a:buFont typeface="Wingdings"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20556" name="Oval 60"/>
            <p:cNvSpPr>
              <a:spLocks noChangeArrowheads="1"/>
            </p:cNvSpPr>
            <p:nvPr/>
          </p:nvSpPr>
          <p:spPr bwMode="auto">
            <a:xfrm>
              <a:off x="1641" y="1305"/>
              <a:ext cx="89" cy="23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20557" name="Freeform 61"/>
            <p:cNvSpPr>
              <a:spLocks/>
            </p:cNvSpPr>
            <p:nvPr/>
          </p:nvSpPr>
          <p:spPr bwMode="auto">
            <a:xfrm>
              <a:off x="1788" y="1625"/>
              <a:ext cx="281" cy="226"/>
            </a:xfrm>
            <a:custGeom>
              <a:avLst/>
              <a:gdLst>
                <a:gd name="T0" fmla="*/ 0 w 281"/>
                <a:gd name="T1" fmla="*/ 0 h 226"/>
                <a:gd name="T2" fmla="*/ 75 w 281"/>
                <a:gd name="T3" fmla="*/ 185 h 226"/>
                <a:gd name="T4" fmla="*/ 280 w 281"/>
                <a:gd name="T5" fmla="*/ 225 h 226"/>
                <a:gd name="T6" fmla="*/ 0 60000 65536"/>
                <a:gd name="T7" fmla="*/ 0 60000 65536"/>
                <a:gd name="T8" fmla="*/ 0 60000 65536"/>
                <a:gd name="T9" fmla="*/ 0 w 281"/>
                <a:gd name="T10" fmla="*/ 0 h 226"/>
                <a:gd name="T11" fmla="*/ 281 w 281"/>
                <a:gd name="T12" fmla="*/ 226 h 226"/>
              </a:gdLst>
              <a:ahLst/>
              <a:cxnLst>
                <a:cxn ang="T6">
                  <a:pos x="T0" y="T1"/>
                </a:cxn>
                <a:cxn ang="T7">
                  <a:pos x="T2" y="T3"/>
                </a:cxn>
                <a:cxn ang="T8">
                  <a:pos x="T4" y="T5"/>
                </a:cxn>
              </a:cxnLst>
              <a:rect l="T9" t="T10" r="T11" b="T12"/>
              <a:pathLst>
                <a:path w="281" h="226">
                  <a:moveTo>
                    <a:pt x="0" y="0"/>
                  </a:moveTo>
                  <a:lnTo>
                    <a:pt x="75" y="185"/>
                  </a:lnTo>
                  <a:lnTo>
                    <a:pt x="280" y="225"/>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558" name="Freeform 62"/>
            <p:cNvSpPr>
              <a:spLocks/>
            </p:cNvSpPr>
            <p:nvPr/>
          </p:nvSpPr>
          <p:spPr bwMode="auto">
            <a:xfrm>
              <a:off x="1782" y="1620"/>
              <a:ext cx="281" cy="225"/>
            </a:xfrm>
            <a:custGeom>
              <a:avLst/>
              <a:gdLst>
                <a:gd name="T0" fmla="*/ 0 w 281"/>
                <a:gd name="T1" fmla="*/ 0 h 225"/>
                <a:gd name="T2" fmla="*/ 75 w 281"/>
                <a:gd name="T3" fmla="*/ 184 h 225"/>
                <a:gd name="T4" fmla="*/ 280 w 281"/>
                <a:gd name="T5" fmla="*/ 224 h 225"/>
                <a:gd name="T6" fmla="*/ 0 60000 65536"/>
                <a:gd name="T7" fmla="*/ 0 60000 65536"/>
                <a:gd name="T8" fmla="*/ 0 60000 65536"/>
                <a:gd name="T9" fmla="*/ 0 w 281"/>
                <a:gd name="T10" fmla="*/ 0 h 225"/>
                <a:gd name="T11" fmla="*/ 281 w 281"/>
                <a:gd name="T12" fmla="*/ 225 h 225"/>
              </a:gdLst>
              <a:ahLst/>
              <a:cxnLst>
                <a:cxn ang="T6">
                  <a:pos x="T0" y="T1"/>
                </a:cxn>
                <a:cxn ang="T7">
                  <a:pos x="T2" y="T3"/>
                </a:cxn>
                <a:cxn ang="T8">
                  <a:pos x="T4" y="T5"/>
                </a:cxn>
              </a:cxnLst>
              <a:rect l="T9" t="T10" r="T11" b="T12"/>
              <a:pathLst>
                <a:path w="281" h="225">
                  <a:moveTo>
                    <a:pt x="0" y="0"/>
                  </a:moveTo>
                  <a:lnTo>
                    <a:pt x="75" y="184"/>
                  </a:lnTo>
                  <a:lnTo>
                    <a:pt x="280" y="224"/>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grpSp>
      <p:sp>
        <p:nvSpPr>
          <p:cNvPr id="202815" name="Rectangle 63"/>
          <p:cNvSpPr>
            <a:spLocks noChangeArrowheads="1"/>
          </p:cNvSpPr>
          <p:nvPr/>
        </p:nvSpPr>
        <p:spPr bwMode="auto">
          <a:xfrm>
            <a:off x="4648200" y="2362200"/>
            <a:ext cx="2746375" cy="363538"/>
          </a:xfrm>
          <a:prstGeom prst="rect">
            <a:avLst/>
          </a:prstGeom>
          <a:noFill/>
          <a:ln w="25400">
            <a:noFill/>
            <a:miter lim="800000"/>
            <a:headEnd/>
            <a:tailEnd/>
          </a:ln>
          <a:effectLst/>
        </p:spPr>
        <p:txBody>
          <a:bodyPr wrap="none" lIns="90487" tIns="44450" rIns="90487" bIns="44450">
            <a:spAutoFit/>
          </a:bodyPr>
          <a:lstStyle/>
          <a:p>
            <a:pPr eaLnBrk="0" fontAlgn="base" hangingPunct="0">
              <a:spcBef>
                <a:spcPct val="0"/>
              </a:spcBef>
              <a:spcAft>
                <a:spcPct val="0"/>
              </a:spcAft>
              <a:defRPr/>
            </a:pPr>
            <a:r>
              <a:rPr lang="en-US" b="1" i="1">
                <a:solidFill>
                  <a:srgbClr val="000000"/>
                </a:solidFill>
                <a:effectLst>
                  <a:outerShdw blurRad="38100" dist="38100" dir="2700000" algn="tl">
                    <a:srgbClr val="FFFFFF"/>
                  </a:outerShdw>
                </a:effectLst>
                <a:ea typeface="ＭＳ Ｐゴシック" pitchFamily="-128" charset="-128"/>
              </a:rPr>
              <a:t>standards bearer (SQA)</a:t>
            </a:r>
          </a:p>
        </p:txBody>
      </p:sp>
      <p:sp>
        <p:nvSpPr>
          <p:cNvPr id="202816" name="Rectangle 64"/>
          <p:cNvSpPr>
            <a:spLocks noChangeArrowheads="1"/>
          </p:cNvSpPr>
          <p:nvPr/>
        </p:nvSpPr>
        <p:spPr bwMode="auto">
          <a:xfrm>
            <a:off x="2247900" y="4578350"/>
            <a:ext cx="1641475" cy="501650"/>
          </a:xfrm>
          <a:prstGeom prst="rect">
            <a:avLst/>
          </a:prstGeom>
          <a:noFill/>
          <a:ln w="25400">
            <a:noFill/>
            <a:miter lim="800000"/>
            <a:headEnd/>
            <a:tailEnd/>
          </a:ln>
          <a:effectLst/>
        </p:spPr>
        <p:txBody>
          <a:bodyPr wrap="none" lIns="90487" tIns="44450" rIns="90487" bIns="44450">
            <a:spAutoFit/>
          </a:bodyPr>
          <a:lstStyle/>
          <a:p>
            <a:pPr algn="ctr" eaLnBrk="0" fontAlgn="base" hangingPunct="0">
              <a:lnSpc>
                <a:spcPct val="75000"/>
              </a:lnSpc>
              <a:spcBef>
                <a:spcPct val="0"/>
              </a:spcBef>
              <a:spcAft>
                <a:spcPct val="0"/>
              </a:spcAft>
              <a:defRPr/>
            </a:pPr>
            <a:r>
              <a:rPr lang="en-US" b="1" i="1">
                <a:solidFill>
                  <a:srgbClr val="000000"/>
                </a:solidFill>
                <a:effectLst>
                  <a:outerShdw blurRad="38100" dist="38100" dir="2700000" algn="tl">
                    <a:srgbClr val="FFFFFF"/>
                  </a:outerShdw>
                </a:effectLst>
                <a:ea typeface="ＭＳ Ｐゴシック" pitchFamily="-128" charset="-128"/>
              </a:rPr>
              <a:t>maintenance </a:t>
            </a:r>
          </a:p>
          <a:p>
            <a:pPr algn="ctr" eaLnBrk="0" fontAlgn="base" hangingPunct="0">
              <a:lnSpc>
                <a:spcPct val="75000"/>
              </a:lnSpc>
              <a:spcBef>
                <a:spcPct val="0"/>
              </a:spcBef>
              <a:spcAft>
                <a:spcPct val="0"/>
              </a:spcAft>
              <a:defRPr/>
            </a:pPr>
            <a:r>
              <a:rPr lang="en-US" b="1" i="1">
                <a:solidFill>
                  <a:srgbClr val="000000"/>
                </a:solidFill>
                <a:effectLst>
                  <a:outerShdw blurRad="38100" dist="38100" dir="2700000" algn="tl">
                    <a:srgbClr val="FFFFFF"/>
                  </a:outerShdw>
                </a:effectLst>
                <a:ea typeface="ＭＳ Ｐゴシック" pitchFamily="-128" charset="-128"/>
              </a:rPr>
              <a:t>oracle</a:t>
            </a:r>
          </a:p>
        </p:txBody>
      </p:sp>
      <p:grpSp>
        <p:nvGrpSpPr>
          <p:cNvPr id="20537" name="Group 65"/>
          <p:cNvGrpSpPr>
            <a:grpSpLocks/>
          </p:cNvGrpSpPr>
          <p:nvPr/>
        </p:nvGrpSpPr>
        <p:grpSpPr bwMode="auto">
          <a:xfrm>
            <a:off x="5191125" y="3784600"/>
            <a:ext cx="995363" cy="2024063"/>
            <a:chOff x="2821" y="1795"/>
            <a:chExt cx="627" cy="1133"/>
          </a:xfrm>
        </p:grpSpPr>
        <p:sp>
          <p:nvSpPr>
            <p:cNvPr id="20539" name="Freeform 66"/>
            <p:cNvSpPr>
              <a:spLocks/>
            </p:cNvSpPr>
            <p:nvPr/>
          </p:nvSpPr>
          <p:spPr bwMode="auto">
            <a:xfrm>
              <a:off x="2908" y="2545"/>
              <a:ext cx="286" cy="298"/>
            </a:xfrm>
            <a:custGeom>
              <a:avLst/>
              <a:gdLst>
                <a:gd name="T0" fmla="*/ 0 w 286"/>
                <a:gd name="T1" fmla="*/ 42 h 298"/>
                <a:gd name="T2" fmla="*/ 214 w 286"/>
                <a:gd name="T3" fmla="*/ 0 h 298"/>
                <a:gd name="T4" fmla="*/ 174 w 286"/>
                <a:gd name="T5" fmla="*/ 297 h 298"/>
                <a:gd name="T6" fmla="*/ 285 w 286"/>
                <a:gd name="T7" fmla="*/ 269 h 298"/>
                <a:gd name="T8" fmla="*/ 0 60000 65536"/>
                <a:gd name="T9" fmla="*/ 0 60000 65536"/>
                <a:gd name="T10" fmla="*/ 0 60000 65536"/>
                <a:gd name="T11" fmla="*/ 0 60000 65536"/>
                <a:gd name="T12" fmla="*/ 0 w 286"/>
                <a:gd name="T13" fmla="*/ 0 h 298"/>
                <a:gd name="T14" fmla="*/ 286 w 286"/>
                <a:gd name="T15" fmla="*/ 298 h 298"/>
              </a:gdLst>
              <a:ahLst/>
              <a:cxnLst>
                <a:cxn ang="T8">
                  <a:pos x="T0" y="T1"/>
                </a:cxn>
                <a:cxn ang="T9">
                  <a:pos x="T2" y="T3"/>
                </a:cxn>
                <a:cxn ang="T10">
                  <a:pos x="T4" y="T5"/>
                </a:cxn>
                <a:cxn ang="T11">
                  <a:pos x="T6" y="T7"/>
                </a:cxn>
              </a:cxnLst>
              <a:rect l="T12" t="T13" r="T14" b="T15"/>
              <a:pathLst>
                <a:path w="286" h="298">
                  <a:moveTo>
                    <a:pt x="0" y="42"/>
                  </a:moveTo>
                  <a:lnTo>
                    <a:pt x="214" y="0"/>
                  </a:lnTo>
                  <a:lnTo>
                    <a:pt x="174" y="297"/>
                  </a:lnTo>
                  <a:lnTo>
                    <a:pt x="285" y="269"/>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540" name="Freeform 67"/>
            <p:cNvSpPr>
              <a:spLocks/>
            </p:cNvSpPr>
            <p:nvPr/>
          </p:nvSpPr>
          <p:spPr bwMode="auto">
            <a:xfrm>
              <a:off x="2916" y="2538"/>
              <a:ext cx="286" cy="298"/>
            </a:xfrm>
            <a:custGeom>
              <a:avLst/>
              <a:gdLst>
                <a:gd name="T0" fmla="*/ 0 w 286"/>
                <a:gd name="T1" fmla="*/ 42 h 298"/>
                <a:gd name="T2" fmla="*/ 214 w 286"/>
                <a:gd name="T3" fmla="*/ 0 h 298"/>
                <a:gd name="T4" fmla="*/ 174 w 286"/>
                <a:gd name="T5" fmla="*/ 297 h 298"/>
                <a:gd name="T6" fmla="*/ 285 w 286"/>
                <a:gd name="T7" fmla="*/ 269 h 298"/>
                <a:gd name="T8" fmla="*/ 0 60000 65536"/>
                <a:gd name="T9" fmla="*/ 0 60000 65536"/>
                <a:gd name="T10" fmla="*/ 0 60000 65536"/>
                <a:gd name="T11" fmla="*/ 0 60000 65536"/>
                <a:gd name="T12" fmla="*/ 0 w 286"/>
                <a:gd name="T13" fmla="*/ 0 h 298"/>
                <a:gd name="T14" fmla="*/ 286 w 286"/>
                <a:gd name="T15" fmla="*/ 298 h 298"/>
              </a:gdLst>
              <a:ahLst/>
              <a:cxnLst>
                <a:cxn ang="T8">
                  <a:pos x="T0" y="T1"/>
                </a:cxn>
                <a:cxn ang="T9">
                  <a:pos x="T2" y="T3"/>
                </a:cxn>
                <a:cxn ang="T10">
                  <a:pos x="T4" y="T5"/>
                </a:cxn>
                <a:cxn ang="T11">
                  <a:pos x="T6" y="T7"/>
                </a:cxn>
              </a:cxnLst>
              <a:rect l="T12" t="T13" r="T14" b="T15"/>
              <a:pathLst>
                <a:path w="286" h="298">
                  <a:moveTo>
                    <a:pt x="0" y="42"/>
                  </a:moveTo>
                  <a:lnTo>
                    <a:pt x="214" y="0"/>
                  </a:lnTo>
                  <a:lnTo>
                    <a:pt x="174" y="297"/>
                  </a:lnTo>
                  <a:lnTo>
                    <a:pt x="285" y="269"/>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541" name="Freeform 68"/>
            <p:cNvSpPr>
              <a:spLocks/>
            </p:cNvSpPr>
            <p:nvPr/>
          </p:nvSpPr>
          <p:spPr bwMode="auto">
            <a:xfrm>
              <a:off x="3011" y="2622"/>
              <a:ext cx="286" cy="306"/>
            </a:xfrm>
            <a:custGeom>
              <a:avLst/>
              <a:gdLst>
                <a:gd name="T0" fmla="*/ 0 w 286"/>
                <a:gd name="T1" fmla="*/ 50 h 306"/>
                <a:gd name="T2" fmla="*/ 214 w 286"/>
                <a:gd name="T3" fmla="*/ 0 h 306"/>
                <a:gd name="T4" fmla="*/ 182 w 286"/>
                <a:gd name="T5" fmla="*/ 305 h 306"/>
                <a:gd name="T6" fmla="*/ 285 w 286"/>
                <a:gd name="T7" fmla="*/ 270 h 306"/>
                <a:gd name="T8" fmla="*/ 0 60000 65536"/>
                <a:gd name="T9" fmla="*/ 0 60000 65536"/>
                <a:gd name="T10" fmla="*/ 0 60000 65536"/>
                <a:gd name="T11" fmla="*/ 0 60000 65536"/>
                <a:gd name="T12" fmla="*/ 0 w 286"/>
                <a:gd name="T13" fmla="*/ 0 h 306"/>
                <a:gd name="T14" fmla="*/ 286 w 286"/>
                <a:gd name="T15" fmla="*/ 306 h 306"/>
              </a:gdLst>
              <a:ahLst/>
              <a:cxnLst>
                <a:cxn ang="T8">
                  <a:pos x="T0" y="T1"/>
                </a:cxn>
                <a:cxn ang="T9">
                  <a:pos x="T2" y="T3"/>
                </a:cxn>
                <a:cxn ang="T10">
                  <a:pos x="T4" y="T5"/>
                </a:cxn>
                <a:cxn ang="T11">
                  <a:pos x="T6" y="T7"/>
                </a:cxn>
              </a:cxnLst>
              <a:rect l="T12" t="T13" r="T14" b="T15"/>
              <a:pathLst>
                <a:path w="286" h="306">
                  <a:moveTo>
                    <a:pt x="0" y="50"/>
                  </a:moveTo>
                  <a:lnTo>
                    <a:pt x="214" y="0"/>
                  </a:lnTo>
                  <a:lnTo>
                    <a:pt x="182" y="305"/>
                  </a:lnTo>
                  <a:lnTo>
                    <a:pt x="285" y="270"/>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542" name="Freeform 69"/>
            <p:cNvSpPr>
              <a:spLocks/>
            </p:cNvSpPr>
            <p:nvPr/>
          </p:nvSpPr>
          <p:spPr bwMode="auto">
            <a:xfrm>
              <a:off x="3019" y="2615"/>
              <a:ext cx="286" cy="306"/>
            </a:xfrm>
            <a:custGeom>
              <a:avLst/>
              <a:gdLst>
                <a:gd name="T0" fmla="*/ 0 w 286"/>
                <a:gd name="T1" fmla="*/ 50 h 306"/>
                <a:gd name="T2" fmla="*/ 214 w 286"/>
                <a:gd name="T3" fmla="*/ 0 h 306"/>
                <a:gd name="T4" fmla="*/ 182 w 286"/>
                <a:gd name="T5" fmla="*/ 305 h 306"/>
                <a:gd name="T6" fmla="*/ 285 w 286"/>
                <a:gd name="T7" fmla="*/ 270 h 306"/>
                <a:gd name="T8" fmla="*/ 0 60000 65536"/>
                <a:gd name="T9" fmla="*/ 0 60000 65536"/>
                <a:gd name="T10" fmla="*/ 0 60000 65536"/>
                <a:gd name="T11" fmla="*/ 0 60000 65536"/>
                <a:gd name="T12" fmla="*/ 0 w 286"/>
                <a:gd name="T13" fmla="*/ 0 h 306"/>
                <a:gd name="T14" fmla="*/ 286 w 286"/>
                <a:gd name="T15" fmla="*/ 306 h 306"/>
              </a:gdLst>
              <a:ahLst/>
              <a:cxnLst>
                <a:cxn ang="T8">
                  <a:pos x="T0" y="T1"/>
                </a:cxn>
                <a:cxn ang="T9">
                  <a:pos x="T2" y="T3"/>
                </a:cxn>
                <a:cxn ang="T10">
                  <a:pos x="T4" y="T5"/>
                </a:cxn>
                <a:cxn ang="T11">
                  <a:pos x="T6" y="T7"/>
                </a:cxn>
              </a:cxnLst>
              <a:rect l="T12" t="T13" r="T14" b="T15"/>
              <a:pathLst>
                <a:path w="286" h="306">
                  <a:moveTo>
                    <a:pt x="0" y="50"/>
                  </a:moveTo>
                  <a:lnTo>
                    <a:pt x="214" y="0"/>
                  </a:lnTo>
                  <a:lnTo>
                    <a:pt x="182" y="305"/>
                  </a:lnTo>
                  <a:lnTo>
                    <a:pt x="285" y="270"/>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543" name="Freeform 70"/>
            <p:cNvSpPr>
              <a:spLocks/>
            </p:cNvSpPr>
            <p:nvPr/>
          </p:nvSpPr>
          <p:spPr bwMode="auto">
            <a:xfrm>
              <a:off x="2821" y="2049"/>
              <a:ext cx="262" cy="638"/>
            </a:xfrm>
            <a:custGeom>
              <a:avLst/>
              <a:gdLst>
                <a:gd name="T0" fmla="*/ 71 w 262"/>
                <a:gd name="T1" fmla="*/ 524 h 638"/>
                <a:gd name="T2" fmla="*/ 0 w 262"/>
                <a:gd name="T3" fmla="*/ 0 h 638"/>
                <a:gd name="T4" fmla="*/ 261 w 262"/>
                <a:gd name="T5" fmla="*/ 127 h 638"/>
                <a:gd name="T6" fmla="*/ 214 w 262"/>
                <a:gd name="T7" fmla="*/ 637 h 638"/>
                <a:gd name="T8" fmla="*/ 71 w 262"/>
                <a:gd name="T9" fmla="*/ 524 h 638"/>
                <a:gd name="T10" fmla="*/ 0 60000 65536"/>
                <a:gd name="T11" fmla="*/ 0 60000 65536"/>
                <a:gd name="T12" fmla="*/ 0 60000 65536"/>
                <a:gd name="T13" fmla="*/ 0 60000 65536"/>
                <a:gd name="T14" fmla="*/ 0 60000 65536"/>
                <a:gd name="T15" fmla="*/ 0 w 262"/>
                <a:gd name="T16" fmla="*/ 0 h 638"/>
                <a:gd name="T17" fmla="*/ 262 w 262"/>
                <a:gd name="T18" fmla="*/ 638 h 638"/>
              </a:gdLst>
              <a:ahLst/>
              <a:cxnLst>
                <a:cxn ang="T10">
                  <a:pos x="T0" y="T1"/>
                </a:cxn>
                <a:cxn ang="T11">
                  <a:pos x="T2" y="T3"/>
                </a:cxn>
                <a:cxn ang="T12">
                  <a:pos x="T4" y="T5"/>
                </a:cxn>
                <a:cxn ang="T13">
                  <a:pos x="T6" y="T7"/>
                </a:cxn>
                <a:cxn ang="T14">
                  <a:pos x="T8" y="T9"/>
                </a:cxn>
              </a:cxnLst>
              <a:rect l="T15" t="T16" r="T17" b="T18"/>
              <a:pathLst>
                <a:path w="262" h="638">
                  <a:moveTo>
                    <a:pt x="71" y="524"/>
                  </a:moveTo>
                  <a:lnTo>
                    <a:pt x="0" y="0"/>
                  </a:lnTo>
                  <a:lnTo>
                    <a:pt x="261" y="127"/>
                  </a:lnTo>
                  <a:lnTo>
                    <a:pt x="214" y="637"/>
                  </a:lnTo>
                  <a:lnTo>
                    <a:pt x="71" y="524"/>
                  </a:lnTo>
                </a:path>
              </a:pathLst>
            </a:custGeom>
            <a:solidFill>
              <a:srgbClr val="B50069"/>
            </a:solidFill>
            <a:ln w="25400" cap="rnd" cmpd="sng">
              <a:solidFill>
                <a:schemeClr val="tx1"/>
              </a:solidFill>
              <a:prstDash val="solid"/>
              <a:round/>
              <a:headEnd type="none" w="med" len="med"/>
              <a:tailEnd type="none" w="med" len="med"/>
            </a:ln>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544" name="Freeform 71"/>
            <p:cNvSpPr>
              <a:spLocks/>
            </p:cNvSpPr>
            <p:nvPr/>
          </p:nvSpPr>
          <p:spPr bwMode="auto">
            <a:xfrm>
              <a:off x="2828" y="2042"/>
              <a:ext cx="263" cy="638"/>
            </a:xfrm>
            <a:custGeom>
              <a:avLst/>
              <a:gdLst>
                <a:gd name="T0" fmla="*/ 71 w 263"/>
                <a:gd name="T1" fmla="*/ 524 h 638"/>
                <a:gd name="T2" fmla="*/ 0 w 263"/>
                <a:gd name="T3" fmla="*/ 0 h 638"/>
                <a:gd name="T4" fmla="*/ 262 w 263"/>
                <a:gd name="T5" fmla="*/ 127 h 638"/>
                <a:gd name="T6" fmla="*/ 214 w 263"/>
                <a:gd name="T7" fmla="*/ 637 h 638"/>
                <a:gd name="T8" fmla="*/ 71 w 263"/>
                <a:gd name="T9" fmla="*/ 524 h 638"/>
                <a:gd name="T10" fmla="*/ 0 60000 65536"/>
                <a:gd name="T11" fmla="*/ 0 60000 65536"/>
                <a:gd name="T12" fmla="*/ 0 60000 65536"/>
                <a:gd name="T13" fmla="*/ 0 60000 65536"/>
                <a:gd name="T14" fmla="*/ 0 60000 65536"/>
                <a:gd name="T15" fmla="*/ 0 w 263"/>
                <a:gd name="T16" fmla="*/ 0 h 638"/>
                <a:gd name="T17" fmla="*/ 263 w 263"/>
                <a:gd name="T18" fmla="*/ 638 h 638"/>
              </a:gdLst>
              <a:ahLst/>
              <a:cxnLst>
                <a:cxn ang="T10">
                  <a:pos x="T0" y="T1"/>
                </a:cxn>
                <a:cxn ang="T11">
                  <a:pos x="T2" y="T3"/>
                </a:cxn>
                <a:cxn ang="T12">
                  <a:pos x="T4" y="T5"/>
                </a:cxn>
                <a:cxn ang="T13">
                  <a:pos x="T6" y="T7"/>
                </a:cxn>
                <a:cxn ang="T14">
                  <a:pos x="T8" y="T9"/>
                </a:cxn>
              </a:cxnLst>
              <a:rect l="T15" t="T16" r="T17" b="T18"/>
              <a:pathLst>
                <a:path w="263" h="638">
                  <a:moveTo>
                    <a:pt x="71" y="524"/>
                  </a:moveTo>
                  <a:lnTo>
                    <a:pt x="0" y="0"/>
                  </a:lnTo>
                  <a:lnTo>
                    <a:pt x="262" y="127"/>
                  </a:lnTo>
                  <a:lnTo>
                    <a:pt x="214" y="637"/>
                  </a:lnTo>
                  <a:lnTo>
                    <a:pt x="71" y="524"/>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545" name="Oval 72"/>
            <p:cNvSpPr>
              <a:spLocks noChangeArrowheads="1"/>
            </p:cNvSpPr>
            <p:nvPr/>
          </p:nvSpPr>
          <p:spPr bwMode="auto">
            <a:xfrm>
              <a:off x="2940" y="1802"/>
              <a:ext cx="103" cy="282"/>
            </a:xfrm>
            <a:prstGeom prst="ellipse">
              <a:avLst/>
            </a:prstGeom>
            <a:solidFill>
              <a:srgbClr val="B50069"/>
            </a:solidFill>
            <a:ln w="25400">
              <a:solidFill>
                <a:schemeClr val="tx1"/>
              </a:solidFill>
              <a:round/>
              <a:headEnd/>
              <a:tailEnd/>
            </a:ln>
          </p:spPr>
          <p:txBody>
            <a:bodyPr wrap="none" anchor="ctr"/>
            <a:lstStyle>
              <a:lvl1pPr>
                <a:spcBef>
                  <a:spcPct val="20000"/>
                </a:spcBef>
                <a:buClr>
                  <a:schemeClr val="folHlink"/>
                </a:buClr>
                <a:buSzPct val="75000"/>
                <a:buFont typeface="Wingdings"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20546" name="Oval 73"/>
            <p:cNvSpPr>
              <a:spLocks noChangeArrowheads="1"/>
            </p:cNvSpPr>
            <p:nvPr/>
          </p:nvSpPr>
          <p:spPr bwMode="auto">
            <a:xfrm>
              <a:off x="2932" y="1795"/>
              <a:ext cx="119" cy="29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20547" name="Freeform 74"/>
            <p:cNvSpPr>
              <a:spLocks/>
            </p:cNvSpPr>
            <p:nvPr/>
          </p:nvSpPr>
          <p:spPr bwMode="auto">
            <a:xfrm>
              <a:off x="3082" y="2190"/>
              <a:ext cx="358" cy="271"/>
            </a:xfrm>
            <a:custGeom>
              <a:avLst/>
              <a:gdLst>
                <a:gd name="T0" fmla="*/ 0 w 358"/>
                <a:gd name="T1" fmla="*/ 0 h 271"/>
                <a:gd name="T2" fmla="*/ 95 w 358"/>
                <a:gd name="T3" fmla="*/ 227 h 271"/>
                <a:gd name="T4" fmla="*/ 357 w 358"/>
                <a:gd name="T5" fmla="*/ 270 h 271"/>
                <a:gd name="T6" fmla="*/ 0 60000 65536"/>
                <a:gd name="T7" fmla="*/ 0 60000 65536"/>
                <a:gd name="T8" fmla="*/ 0 60000 65536"/>
                <a:gd name="T9" fmla="*/ 0 w 358"/>
                <a:gd name="T10" fmla="*/ 0 h 271"/>
                <a:gd name="T11" fmla="*/ 358 w 358"/>
                <a:gd name="T12" fmla="*/ 271 h 271"/>
              </a:gdLst>
              <a:ahLst/>
              <a:cxnLst>
                <a:cxn ang="T6">
                  <a:pos x="T0" y="T1"/>
                </a:cxn>
                <a:cxn ang="T7">
                  <a:pos x="T2" y="T3"/>
                </a:cxn>
                <a:cxn ang="T8">
                  <a:pos x="T4" y="T5"/>
                </a:cxn>
              </a:cxnLst>
              <a:rect l="T9" t="T10" r="T11" b="T12"/>
              <a:pathLst>
                <a:path w="358" h="271">
                  <a:moveTo>
                    <a:pt x="0" y="0"/>
                  </a:moveTo>
                  <a:lnTo>
                    <a:pt x="95" y="227"/>
                  </a:lnTo>
                  <a:lnTo>
                    <a:pt x="357" y="270"/>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0548" name="Freeform 75"/>
            <p:cNvSpPr>
              <a:spLocks/>
            </p:cNvSpPr>
            <p:nvPr/>
          </p:nvSpPr>
          <p:spPr bwMode="auto">
            <a:xfrm>
              <a:off x="3090" y="2183"/>
              <a:ext cx="358" cy="270"/>
            </a:xfrm>
            <a:custGeom>
              <a:avLst/>
              <a:gdLst>
                <a:gd name="T0" fmla="*/ 0 w 358"/>
                <a:gd name="T1" fmla="*/ 0 h 270"/>
                <a:gd name="T2" fmla="*/ 95 w 358"/>
                <a:gd name="T3" fmla="*/ 227 h 270"/>
                <a:gd name="T4" fmla="*/ 357 w 358"/>
                <a:gd name="T5" fmla="*/ 269 h 270"/>
                <a:gd name="T6" fmla="*/ 0 60000 65536"/>
                <a:gd name="T7" fmla="*/ 0 60000 65536"/>
                <a:gd name="T8" fmla="*/ 0 60000 65536"/>
                <a:gd name="T9" fmla="*/ 0 w 358"/>
                <a:gd name="T10" fmla="*/ 0 h 270"/>
                <a:gd name="T11" fmla="*/ 358 w 358"/>
                <a:gd name="T12" fmla="*/ 270 h 270"/>
              </a:gdLst>
              <a:ahLst/>
              <a:cxnLst>
                <a:cxn ang="T6">
                  <a:pos x="T0" y="T1"/>
                </a:cxn>
                <a:cxn ang="T7">
                  <a:pos x="T2" y="T3"/>
                </a:cxn>
                <a:cxn ang="T8">
                  <a:pos x="T4" y="T5"/>
                </a:cxn>
              </a:cxnLst>
              <a:rect l="T9" t="T10" r="T11" b="T12"/>
              <a:pathLst>
                <a:path w="358" h="270">
                  <a:moveTo>
                    <a:pt x="0" y="0"/>
                  </a:moveTo>
                  <a:lnTo>
                    <a:pt x="95" y="227"/>
                  </a:lnTo>
                  <a:lnTo>
                    <a:pt x="357" y="269"/>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grpSp>
      <p:sp>
        <p:nvSpPr>
          <p:cNvPr id="202828" name="Rectangle 76"/>
          <p:cNvSpPr>
            <a:spLocks noChangeArrowheads="1"/>
          </p:cNvSpPr>
          <p:nvPr/>
        </p:nvSpPr>
        <p:spPr bwMode="auto">
          <a:xfrm>
            <a:off x="5118100" y="5842000"/>
            <a:ext cx="1082675" cy="363538"/>
          </a:xfrm>
          <a:prstGeom prst="rect">
            <a:avLst/>
          </a:prstGeom>
          <a:noFill/>
          <a:ln w="25400">
            <a:noFill/>
            <a:miter lim="800000"/>
            <a:headEnd/>
            <a:tailEnd/>
          </a:ln>
          <a:effectLst/>
        </p:spPr>
        <p:txBody>
          <a:bodyPr wrap="none" lIns="90487" tIns="44450" rIns="90487" bIns="44450">
            <a:spAutoFit/>
          </a:bodyPr>
          <a:lstStyle/>
          <a:p>
            <a:pPr eaLnBrk="0" fontAlgn="base" hangingPunct="0">
              <a:spcBef>
                <a:spcPct val="0"/>
              </a:spcBef>
              <a:spcAft>
                <a:spcPct val="0"/>
              </a:spcAft>
              <a:defRPr/>
            </a:pPr>
            <a:r>
              <a:rPr lang="en-US" b="1" i="1">
                <a:solidFill>
                  <a:srgbClr val="000000"/>
                </a:solidFill>
                <a:effectLst>
                  <a:outerShdw blurRad="38100" dist="38100" dir="2700000" algn="tl">
                    <a:srgbClr val="FFFFFF"/>
                  </a:outerShdw>
                </a:effectLst>
                <a:ea typeface="ＭＳ Ｐゴシック" pitchFamily="-128" charset="-128"/>
              </a:rPr>
              <a:t>user rep</a:t>
            </a:r>
          </a:p>
        </p:txBody>
      </p:sp>
    </p:spTree>
    <p:extLst>
      <p:ext uri="{BB962C8B-B14F-4D97-AF65-F5344CB8AC3E}">
        <p14:creationId xmlns:p14="http://schemas.microsoft.com/office/powerpoint/2010/main" val="326557172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solidFill>
                  <a:srgbClr val="000000"/>
                </a:solidFill>
              </a:rPr>
              <a:t>These slides are designed to accompany </a:t>
            </a:r>
            <a:r>
              <a:rPr lang="en-US" i="1">
                <a:solidFill>
                  <a:srgbClr val="000000"/>
                </a:solidFill>
              </a:rPr>
              <a:t>Software Engineering: A Practitioner’s Approach, 7/e </a:t>
            </a:r>
            <a:r>
              <a:rPr lang="en-US">
                <a:solidFill>
                  <a:srgbClr val="000000"/>
                </a:solidFill>
              </a:rPr>
              <a:t>(McGraw-Hill 2009). Slides copyright 2009 by Roger Pressman.</a:t>
            </a:r>
          </a:p>
        </p:txBody>
      </p:sp>
      <p:sp>
        <p:nvSpPr>
          <p:cNvPr id="5" name="Slide Number Placeholder 4"/>
          <p:cNvSpPr>
            <a:spLocks noGrp="1"/>
          </p:cNvSpPr>
          <p:nvPr>
            <p:ph type="sldNum" sz="quarter" idx="11"/>
          </p:nvPr>
        </p:nvSpPr>
        <p:spPr/>
        <p:txBody>
          <a:bodyPr/>
          <a:lstStyle/>
          <a:p>
            <a:pPr>
              <a:defRPr/>
            </a:pPr>
            <a:fld id="{036A73F5-5D31-413F-9D99-9179124AEED5}" type="slidenum">
              <a:rPr lang="en-US">
                <a:solidFill>
                  <a:srgbClr val="000000"/>
                </a:solidFill>
              </a:rPr>
              <a:pPr>
                <a:defRPr/>
              </a:pPr>
              <a:t>19</a:t>
            </a:fld>
            <a:endParaRPr lang="en-US">
              <a:solidFill>
                <a:srgbClr val="000000"/>
              </a:solidFill>
            </a:endParaRPr>
          </a:p>
        </p:txBody>
      </p:sp>
      <p:sp>
        <p:nvSpPr>
          <p:cNvPr id="21508" name="Rectangle 2"/>
          <p:cNvSpPr>
            <a:spLocks noGrp="1" noChangeArrowheads="1"/>
          </p:cNvSpPr>
          <p:nvPr>
            <p:ph type="title"/>
          </p:nvPr>
        </p:nvSpPr>
        <p:spPr/>
        <p:txBody>
          <a:bodyPr/>
          <a:lstStyle/>
          <a:p>
            <a:pPr eaLnBrk="1" hangingPunct="1"/>
            <a:r>
              <a:rPr lang="en-US" altLang="en-US" smtClean="0"/>
              <a:t>The Players</a:t>
            </a:r>
          </a:p>
        </p:txBody>
      </p:sp>
      <p:sp>
        <p:nvSpPr>
          <p:cNvPr id="21509" name="Rectangle 3"/>
          <p:cNvSpPr>
            <a:spLocks noGrp="1" noChangeArrowheads="1"/>
          </p:cNvSpPr>
          <p:nvPr>
            <p:ph type="body" idx="1"/>
          </p:nvPr>
        </p:nvSpPr>
        <p:spPr/>
        <p:txBody>
          <a:bodyPr/>
          <a:lstStyle/>
          <a:p>
            <a:pPr eaLnBrk="1" hangingPunct="1">
              <a:spcBef>
                <a:spcPts val="300"/>
              </a:spcBef>
            </a:pPr>
            <a:r>
              <a:rPr lang="en-US" altLang="en-US" sz="2000" i="1" smtClean="0">
                <a:solidFill>
                  <a:schemeClr val="folHlink"/>
                </a:solidFill>
                <a:latin typeface="Palatino" pitchFamily="-128" charset="0"/>
              </a:rPr>
              <a:t>Producer</a:t>
            </a:r>
            <a:r>
              <a:rPr lang="en-US" altLang="en-US" sz="2000" smtClean="0">
                <a:latin typeface="Palatino" pitchFamily="-128" charset="0"/>
              </a:rPr>
              <a:t>—the individual who has developed the work product</a:t>
            </a:r>
          </a:p>
          <a:p>
            <a:pPr lvl="1" eaLnBrk="1" hangingPunct="1">
              <a:spcBef>
                <a:spcPts val="300"/>
              </a:spcBef>
            </a:pPr>
            <a:r>
              <a:rPr lang="en-US" altLang="en-US" sz="1800" smtClean="0">
                <a:latin typeface="Palatino" pitchFamily="-128" charset="0"/>
              </a:rPr>
              <a:t>informs the project leader that the work product is complete and that a review is required</a:t>
            </a:r>
          </a:p>
          <a:p>
            <a:pPr eaLnBrk="1" hangingPunct="1">
              <a:spcBef>
                <a:spcPts val="300"/>
              </a:spcBef>
            </a:pPr>
            <a:r>
              <a:rPr lang="en-US" altLang="en-US" sz="2000" i="1" smtClean="0">
                <a:solidFill>
                  <a:schemeClr val="folHlink"/>
                </a:solidFill>
                <a:latin typeface="Palatino" pitchFamily="-128" charset="0"/>
              </a:rPr>
              <a:t>Review leader</a:t>
            </a:r>
            <a:r>
              <a:rPr lang="en-US" altLang="en-US" sz="2000" i="1" smtClean="0">
                <a:latin typeface="Palatino" pitchFamily="-128" charset="0"/>
              </a:rPr>
              <a:t>—</a:t>
            </a:r>
            <a:r>
              <a:rPr lang="en-US" altLang="en-US" sz="2000" smtClean="0">
                <a:latin typeface="Palatino" pitchFamily="-128" charset="0"/>
              </a:rPr>
              <a:t>evaluates the product for readiness, generates copies of product materials, and distributes them to two or three </a:t>
            </a:r>
            <a:r>
              <a:rPr lang="en-US" altLang="en-US" sz="2000" i="1" smtClean="0">
                <a:latin typeface="Palatino" pitchFamily="-128" charset="0"/>
              </a:rPr>
              <a:t>reviewers </a:t>
            </a:r>
            <a:r>
              <a:rPr lang="en-US" altLang="en-US" sz="2000" smtClean="0">
                <a:latin typeface="Palatino" pitchFamily="-128" charset="0"/>
              </a:rPr>
              <a:t>for advance preparation.</a:t>
            </a:r>
          </a:p>
          <a:p>
            <a:pPr eaLnBrk="1" hangingPunct="1">
              <a:spcBef>
                <a:spcPts val="300"/>
              </a:spcBef>
            </a:pPr>
            <a:r>
              <a:rPr lang="en-US" altLang="en-US" sz="2000" i="1" smtClean="0">
                <a:solidFill>
                  <a:schemeClr val="folHlink"/>
                </a:solidFill>
                <a:latin typeface="Palatino" pitchFamily="-128" charset="0"/>
              </a:rPr>
              <a:t>Reviewer(s)</a:t>
            </a:r>
            <a:r>
              <a:rPr lang="en-US" altLang="en-US" sz="2000" smtClean="0">
                <a:latin typeface="Palatino" pitchFamily="-128" charset="0"/>
              </a:rPr>
              <a:t>—expected to spend between one and two hours reviewing the product, making notes, and otherwise becoming familiar with the work.</a:t>
            </a:r>
          </a:p>
          <a:p>
            <a:pPr eaLnBrk="1" hangingPunct="1">
              <a:spcBef>
                <a:spcPts val="300"/>
              </a:spcBef>
            </a:pPr>
            <a:r>
              <a:rPr lang="en-US" altLang="en-US" sz="2000" i="1" smtClean="0">
                <a:solidFill>
                  <a:schemeClr val="folHlink"/>
                </a:solidFill>
                <a:latin typeface="Palatino" pitchFamily="-128" charset="0"/>
              </a:rPr>
              <a:t>Recorder</a:t>
            </a:r>
            <a:r>
              <a:rPr lang="en-US" altLang="en-US" sz="2000" smtClean="0">
                <a:latin typeface="Palatino" pitchFamily="-128" charset="0"/>
              </a:rPr>
              <a:t>—</a:t>
            </a:r>
            <a:r>
              <a:rPr lang="en-US" altLang="en-US" sz="2000" smtClean="0">
                <a:latin typeface="Times" pitchFamily="-128" charset="0"/>
              </a:rPr>
              <a:t>reviewer who records (in writing) all important issues raised during the review.</a:t>
            </a:r>
            <a:r>
              <a:rPr lang="en-US" altLang="en-US" sz="2000" smtClean="0">
                <a:latin typeface="Palatino" pitchFamily="-128" charset="0"/>
              </a:rPr>
              <a:t> </a:t>
            </a:r>
            <a:endParaRPr lang="en-US" altLang="en-US" sz="2000" smtClean="0"/>
          </a:p>
        </p:txBody>
      </p:sp>
    </p:spTree>
    <p:extLst>
      <p:ext uri="{BB962C8B-B14F-4D97-AF65-F5344CB8AC3E}">
        <p14:creationId xmlns:p14="http://schemas.microsoft.com/office/powerpoint/2010/main" val="860642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solidFill>
                  <a:srgbClr val="000000"/>
                </a:solidFill>
              </a:rPr>
              <a:t>These slides are designed to accompany </a:t>
            </a:r>
            <a:r>
              <a:rPr lang="en-US" i="1">
                <a:solidFill>
                  <a:srgbClr val="000000"/>
                </a:solidFill>
              </a:rPr>
              <a:t>Software Engineering: A Practitioner’s Approach, 7/e </a:t>
            </a:r>
            <a:r>
              <a:rPr lang="en-US">
                <a:solidFill>
                  <a:srgbClr val="000000"/>
                </a:solidFill>
              </a:rPr>
              <a:t>(McGraw-Hill 2009). Slides copyright 2009 by Roger Pressman.</a:t>
            </a:r>
          </a:p>
        </p:txBody>
      </p:sp>
      <p:sp>
        <p:nvSpPr>
          <p:cNvPr id="5" name="Slide Number Placeholder 4"/>
          <p:cNvSpPr>
            <a:spLocks noGrp="1"/>
          </p:cNvSpPr>
          <p:nvPr>
            <p:ph type="sldNum" sz="quarter" idx="11"/>
          </p:nvPr>
        </p:nvSpPr>
        <p:spPr/>
        <p:txBody>
          <a:bodyPr/>
          <a:lstStyle/>
          <a:p>
            <a:pPr>
              <a:defRPr/>
            </a:pPr>
            <a:fld id="{D0806FB5-0BF6-475D-B884-7C9248182057}" type="slidenum">
              <a:rPr lang="en-US">
                <a:solidFill>
                  <a:srgbClr val="000000"/>
                </a:solidFill>
              </a:rPr>
              <a:pPr>
                <a:defRPr/>
              </a:pPr>
              <a:t>2</a:t>
            </a:fld>
            <a:endParaRPr lang="en-US">
              <a:solidFill>
                <a:srgbClr val="000000"/>
              </a:solidFill>
            </a:endParaRPr>
          </a:p>
        </p:txBody>
      </p:sp>
      <p:sp>
        <p:nvSpPr>
          <p:cNvPr id="4100" name="Rectangle 2"/>
          <p:cNvSpPr>
            <a:spLocks noGrp="1" noChangeArrowheads="1"/>
          </p:cNvSpPr>
          <p:nvPr>
            <p:ph type="title"/>
          </p:nvPr>
        </p:nvSpPr>
        <p:spPr>
          <a:xfrm>
            <a:off x="1308100" y="722313"/>
            <a:ext cx="6477000" cy="1285875"/>
          </a:xfrm>
          <a:noFill/>
        </p:spPr>
        <p:txBody>
          <a:bodyPr lIns="90487" tIns="44450" rIns="90487" bIns="44450" anchor="ctr"/>
          <a:lstStyle/>
          <a:p>
            <a:pPr eaLnBrk="1" hangingPunct="1"/>
            <a:r>
              <a:rPr lang="en-US" altLang="en-US" smtClean="0"/>
              <a:t>What Are Reviews?</a:t>
            </a:r>
          </a:p>
        </p:txBody>
      </p:sp>
      <p:sp>
        <p:nvSpPr>
          <p:cNvPr id="4101" name="Rectangle 3"/>
          <p:cNvSpPr>
            <a:spLocks noGrp="1" noChangeArrowheads="1"/>
          </p:cNvSpPr>
          <p:nvPr>
            <p:ph type="body" idx="1"/>
          </p:nvPr>
        </p:nvSpPr>
        <p:spPr>
          <a:xfrm>
            <a:off x="1905000" y="2209800"/>
            <a:ext cx="5843588" cy="3167063"/>
          </a:xfrm>
          <a:noFill/>
        </p:spPr>
        <p:txBody>
          <a:bodyPr lIns="90487" tIns="44450" rIns="90487" bIns="44450"/>
          <a:lstStyle/>
          <a:p>
            <a:pPr eaLnBrk="1" hangingPunct="1">
              <a:lnSpc>
                <a:spcPct val="90000"/>
              </a:lnSpc>
            </a:pPr>
            <a:r>
              <a:rPr lang="en-US" altLang="en-US" smtClean="0"/>
              <a:t>a meeting conducted by technical people for technical people</a:t>
            </a:r>
          </a:p>
          <a:p>
            <a:pPr eaLnBrk="1" hangingPunct="1">
              <a:lnSpc>
                <a:spcPct val="90000"/>
              </a:lnSpc>
            </a:pPr>
            <a:r>
              <a:rPr lang="en-US" altLang="en-US" smtClean="0"/>
              <a:t>a technical assessment of a work product created during the software engineering process</a:t>
            </a:r>
          </a:p>
          <a:p>
            <a:pPr eaLnBrk="1" hangingPunct="1">
              <a:lnSpc>
                <a:spcPct val="90000"/>
              </a:lnSpc>
            </a:pPr>
            <a:r>
              <a:rPr lang="en-US" altLang="en-US" smtClean="0"/>
              <a:t>a software quality assurance mechanism</a:t>
            </a:r>
          </a:p>
          <a:p>
            <a:pPr eaLnBrk="1" hangingPunct="1">
              <a:lnSpc>
                <a:spcPct val="90000"/>
              </a:lnSpc>
            </a:pPr>
            <a:r>
              <a:rPr lang="en-US" altLang="en-US" smtClean="0"/>
              <a:t>a training ground</a:t>
            </a:r>
          </a:p>
        </p:txBody>
      </p:sp>
    </p:spTree>
    <p:extLst>
      <p:ext uri="{BB962C8B-B14F-4D97-AF65-F5344CB8AC3E}">
        <p14:creationId xmlns:p14="http://schemas.microsoft.com/office/powerpoint/2010/main" val="30568312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solidFill>
                  <a:srgbClr val="000000"/>
                </a:solidFill>
              </a:rPr>
              <a:t>These slides are designed to accompany </a:t>
            </a:r>
            <a:r>
              <a:rPr lang="en-US" i="1">
                <a:solidFill>
                  <a:srgbClr val="000000"/>
                </a:solidFill>
              </a:rPr>
              <a:t>Software Engineering: A Practitioner’s Approach, 7/e </a:t>
            </a:r>
            <a:r>
              <a:rPr lang="en-US">
                <a:solidFill>
                  <a:srgbClr val="000000"/>
                </a:solidFill>
              </a:rPr>
              <a:t>(McGraw-Hill 2009). Slides copyright 2009 by Roger Pressman.</a:t>
            </a:r>
          </a:p>
        </p:txBody>
      </p:sp>
      <p:sp>
        <p:nvSpPr>
          <p:cNvPr id="5" name="Slide Number Placeholder 4"/>
          <p:cNvSpPr>
            <a:spLocks noGrp="1"/>
          </p:cNvSpPr>
          <p:nvPr>
            <p:ph type="sldNum" sz="quarter" idx="11"/>
          </p:nvPr>
        </p:nvSpPr>
        <p:spPr/>
        <p:txBody>
          <a:bodyPr/>
          <a:lstStyle/>
          <a:p>
            <a:pPr>
              <a:defRPr/>
            </a:pPr>
            <a:fld id="{C8F00231-2EC8-4CD4-B0E4-BF96F5D5196A}" type="slidenum">
              <a:rPr lang="en-US">
                <a:solidFill>
                  <a:srgbClr val="000000"/>
                </a:solidFill>
              </a:rPr>
              <a:pPr>
                <a:defRPr/>
              </a:pPr>
              <a:t>20</a:t>
            </a:fld>
            <a:endParaRPr lang="en-US">
              <a:solidFill>
                <a:srgbClr val="000000"/>
              </a:solidFill>
            </a:endParaRPr>
          </a:p>
        </p:txBody>
      </p:sp>
      <p:sp>
        <p:nvSpPr>
          <p:cNvPr id="22532" name="Rectangle 2"/>
          <p:cNvSpPr>
            <a:spLocks noGrp="1" noChangeArrowheads="1"/>
          </p:cNvSpPr>
          <p:nvPr>
            <p:ph type="title"/>
          </p:nvPr>
        </p:nvSpPr>
        <p:spPr/>
        <p:txBody>
          <a:bodyPr/>
          <a:lstStyle/>
          <a:p>
            <a:pPr eaLnBrk="1" hangingPunct="1"/>
            <a:r>
              <a:rPr lang="en-US" altLang="en-US" smtClean="0"/>
              <a:t>Conducting the Review</a:t>
            </a:r>
          </a:p>
        </p:txBody>
      </p:sp>
      <p:sp>
        <p:nvSpPr>
          <p:cNvPr id="22533" name="Rectangle 3"/>
          <p:cNvSpPr>
            <a:spLocks noGrp="1" noChangeArrowheads="1"/>
          </p:cNvSpPr>
          <p:nvPr>
            <p:ph type="body" idx="1"/>
          </p:nvPr>
        </p:nvSpPr>
        <p:spPr/>
        <p:txBody>
          <a:bodyPr/>
          <a:lstStyle/>
          <a:p>
            <a:pPr eaLnBrk="1" hangingPunct="1">
              <a:lnSpc>
                <a:spcPct val="90000"/>
              </a:lnSpc>
              <a:spcBef>
                <a:spcPts val="600"/>
              </a:spcBef>
            </a:pPr>
            <a:r>
              <a:rPr lang="en-US" altLang="en-US" sz="2000" i="1" smtClean="0">
                <a:latin typeface="Palatino" pitchFamily="-128" charset="0"/>
              </a:rPr>
              <a:t>Review the product, not the producer. </a:t>
            </a:r>
          </a:p>
          <a:p>
            <a:pPr eaLnBrk="1" hangingPunct="1">
              <a:lnSpc>
                <a:spcPct val="90000"/>
              </a:lnSpc>
              <a:spcBef>
                <a:spcPts val="600"/>
              </a:spcBef>
            </a:pPr>
            <a:r>
              <a:rPr lang="en-US" altLang="en-US" sz="2000" i="1" smtClean="0">
                <a:latin typeface="Palatino" pitchFamily="-128" charset="0"/>
              </a:rPr>
              <a:t>Set an agenda and maintain it.</a:t>
            </a:r>
            <a:r>
              <a:rPr lang="en-US" altLang="en-US" sz="2000" smtClean="0">
                <a:latin typeface="Palatino" pitchFamily="-128" charset="0"/>
              </a:rPr>
              <a:t> </a:t>
            </a:r>
          </a:p>
          <a:p>
            <a:pPr eaLnBrk="1" hangingPunct="1">
              <a:lnSpc>
                <a:spcPct val="90000"/>
              </a:lnSpc>
              <a:spcBef>
                <a:spcPts val="600"/>
              </a:spcBef>
            </a:pPr>
            <a:r>
              <a:rPr lang="en-US" altLang="en-US" sz="2000" i="1" smtClean="0">
                <a:latin typeface="Palatino" pitchFamily="-128" charset="0"/>
              </a:rPr>
              <a:t>Limit debate and rebuttal. </a:t>
            </a:r>
            <a:endParaRPr lang="en-US" altLang="en-US" sz="2000" smtClean="0">
              <a:latin typeface="Palatino" pitchFamily="-128" charset="0"/>
            </a:endParaRPr>
          </a:p>
          <a:p>
            <a:pPr eaLnBrk="1" hangingPunct="1">
              <a:lnSpc>
                <a:spcPct val="90000"/>
              </a:lnSpc>
              <a:spcBef>
                <a:spcPts val="600"/>
              </a:spcBef>
            </a:pPr>
            <a:r>
              <a:rPr lang="en-US" altLang="en-US" sz="2000" i="1" smtClean="0">
                <a:latin typeface="Palatino" pitchFamily="-128" charset="0"/>
              </a:rPr>
              <a:t>Enunciate problem areas, but don't attempt to solve every problem noted. </a:t>
            </a:r>
            <a:endParaRPr lang="en-US" altLang="en-US" sz="2000" smtClean="0">
              <a:latin typeface="Palatino" pitchFamily="-128" charset="0"/>
            </a:endParaRPr>
          </a:p>
          <a:p>
            <a:pPr eaLnBrk="1" hangingPunct="1">
              <a:lnSpc>
                <a:spcPct val="90000"/>
              </a:lnSpc>
              <a:spcBef>
                <a:spcPts val="600"/>
              </a:spcBef>
            </a:pPr>
            <a:r>
              <a:rPr lang="en-US" altLang="en-US" sz="2000" i="1" smtClean="0">
                <a:latin typeface="Palatino" pitchFamily="-128" charset="0"/>
              </a:rPr>
              <a:t>Take written notes. </a:t>
            </a:r>
            <a:endParaRPr lang="en-US" altLang="en-US" sz="2000" smtClean="0">
              <a:latin typeface="Palatino" pitchFamily="-128" charset="0"/>
            </a:endParaRPr>
          </a:p>
          <a:p>
            <a:pPr eaLnBrk="1" hangingPunct="1">
              <a:lnSpc>
                <a:spcPct val="90000"/>
              </a:lnSpc>
              <a:spcBef>
                <a:spcPts val="600"/>
              </a:spcBef>
            </a:pPr>
            <a:r>
              <a:rPr lang="en-US" altLang="en-US" sz="2000" i="1" smtClean="0">
                <a:latin typeface="Palatino" pitchFamily="-128" charset="0"/>
              </a:rPr>
              <a:t>Limit the number of participants and insist upon advance preparation. </a:t>
            </a:r>
            <a:endParaRPr lang="en-US" altLang="en-US" sz="2000" smtClean="0">
              <a:latin typeface="Palatino" pitchFamily="-128" charset="0"/>
            </a:endParaRPr>
          </a:p>
          <a:p>
            <a:pPr eaLnBrk="1" hangingPunct="1">
              <a:lnSpc>
                <a:spcPct val="90000"/>
              </a:lnSpc>
              <a:spcBef>
                <a:spcPts val="600"/>
              </a:spcBef>
            </a:pPr>
            <a:r>
              <a:rPr lang="en-US" altLang="en-US" sz="2000" i="1" smtClean="0">
                <a:latin typeface="Palatino" pitchFamily="-128" charset="0"/>
              </a:rPr>
              <a:t>Develop a checklist for each product that is likely to be reviewed.</a:t>
            </a:r>
            <a:r>
              <a:rPr lang="en-US" altLang="en-US" sz="2000" smtClean="0">
                <a:latin typeface="Palatino" pitchFamily="-128" charset="0"/>
              </a:rPr>
              <a:t> </a:t>
            </a:r>
          </a:p>
          <a:p>
            <a:pPr eaLnBrk="1" hangingPunct="1">
              <a:lnSpc>
                <a:spcPct val="90000"/>
              </a:lnSpc>
              <a:spcBef>
                <a:spcPts val="600"/>
              </a:spcBef>
            </a:pPr>
            <a:r>
              <a:rPr lang="en-US" altLang="en-US" sz="2000" i="1" smtClean="0">
                <a:latin typeface="Palatino" pitchFamily="-128" charset="0"/>
              </a:rPr>
              <a:t>Allocate resources and schedule time for FTRs.</a:t>
            </a:r>
            <a:r>
              <a:rPr lang="en-US" altLang="en-US" sz="2000" smtClean="0">
                <a:latin typeface="Palatino" pitchFamily="-128" charset="0"/>
              </a:rPr>
              <a:t> </a:t>
            </a:r>
          </a:p>
          <a:p>
            <a:pPr eaLnBrk="1" hangingPunct="1">
              <a:lnSpc>
                <a:spcPct val="90000"/>
              </a:lnSpc>
              <a:spcBef>
                <a:spcPts val="600"/>
              </a:spcBef>
            </a:pPr>
            <a:r>
              <a:rPr lang="en-US" altLang="en-US" sz="2000" i="1" smtClean="0">
                <a:latin typeface="Palatino" pitchFamily="-128" charset="0"/>
              </a:rPr>
              <a:t>Conduct meaningful training for all reviewers.</a:t>
            </a:r>
            <a:r>
              <a:rPr lang="en-US" altLang="en-US" sz="2000" smtClean="0">
                <a:latin typeface="Palatino" pitchFamily="-128" charset="0"/>
              </a:rPr>
              <a:t> </a:t>
            </a:r>
          </a:p>
          <a:p>
            <a:pPr eaLnBrk="1" hangingPunct="1">
              <a:lnSpc>
                <a:spcPct val="90000"/>
              </a:lnSpc>
              <a:spcBef>
                <a:spcPts val="600"/>
              </a:spcBef>
            </a:pPr>
            <a:r>
              <a:rPr lang="en-US" altLang="en-US" sz="2000" i="1" smtClean="0">
                <a:latin typeface="Palatino" pitchFamily="-128" charset="0"/>
              </a:rPr>
              <a:t>Review your early reviews. </a:t>
            </a:r>
            <a:endParaRPr lang="en-US" altLang="en-US" sz="2000" smtClean="0"/>
          </a:p>
        </p:txBody>
      </p:sp>
    </p:spTree>
    <p:extLst>
      <p:ext uri="{BB962C8B-B14F-4D97-AF65-F5344CB8AC3E}">
        <p14:creationId xmlns:p14="http://schemas.microsoft.com/office/powerpoint/2010/main" val="3827154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3"/>
          <p:cNvSpPr>
            <a:spLocks noGrp="1"/>
          </p:cNvSpPr>
          <p:nvPr>
            <p:ph type="ftr" sz="quarter" idx="10"/>
          </p:nvPr>
        </p:nvSpPr>
        <p:spPr/>
        <p:txBody>
          <a:bodyPr/>
          <a:lstStyle/>
          <a:p>
            <a:pPr>
              <a:defRPr/>
            </a:pPr>
            <a:r>
              <a:rPr lang="en-US">
                <a:solidFill>
                  <a:srgbClr val="000000"/>
                </a:solidFill>
              </a:rPr>
              <a:t>These slides are designed to accompany </a:t>
            </a:r>
            <a:r>
              <a:rPr lang="en-US" i="1">
                <a:solidFill>
                  <a:srgbClr val="000000"/>
                </a:solidFill>
              </a:rPr>
              <a:t>Software Engineering: A Practitioner’s Approach, 7/e </a:t>
            </a:r>
            <a:r>
              <a:rPr lang="en-US">
                <a:solidFill>
                  <a:srgbClr val="000000"/>
                </a:solidFill>
              </a:rPr>
              <a:t>(McGraw-Hill 2009). Slides copyright 2009 by Roger Pressman.</a:t>
            </a:r>
          </a:p>
        </p:txBody>
      </p:sp>
      <p:sp>
        <p:nvSpPr>
          <p:cNvPr id="18" name="Slide Number Placeholder 4"/>
          <p:cNvSpPr>
            <a:spLocks noGrp="1"/>
          </p:cNvSpPr>
          <p:nvPr>
            <p:ph type="sldNum" sz="quarter" idx="11"/>
          </p:nvPr>
        </p:nvSpPr>
        <p:spPr/>
        <p:txBody>
          <a:bodyPr/>
          <a:lstStyle/>
          <a:p>
            <a:pPr>
              <a:defRPr/>
            </a:pPr>
            <a:fld id="{24FFDCD8-AA48-4F24-BBAA-5B2240FF63AB}" type="slidenum">
              <a:rPr lang="en-US">
                <a:solidFill>
                  <a:srgbClr val="000000"/>
                </a:solidFill>
              </a:rPr>
              <a:pPr>
                <a:defRPr/>
              </a:pPr>
              <a:t>21</a:t>
            </a:fld>
            <a:endParaRPr lang="en-US">
              <a:solidFill>
                <a:srgbClr val="000000"/>
              </a:solidFill>
            </a:endParaRPr>
          </a:p>
        </p:txBody>
      </p:sp>
      <p:sp>
        <p:nvSpPr>
          <p:cNvPr id="23556" name="Rectangle 2"/>
          <p:cNvSpPr>
            <a:spLocks noChangeArrowheads="1"/>
          </p:cNvSpPr>
          <p:nvPr/>
        </p:nvSpPr>
        <p:spPr bwMode="auto">
          <a:xfrm>
            <a:off x="1905000" y="2057400"/>
            <a:ext cx="6807200" cy="3643313"/>
          </a:xfrm>
          <a:prstGeom prst="rect">
            <a:avLst/>
          </a:prstGeom>
          <a:solidFill>
            <a:schemeClr val="folHlink"/>
          </a:solidFill>
          <a:ln w="12700">
            <a:solidFill>
              <a:schemeClr val="tx1"/>
            </a:solidFill>
            <a:miter lim="800000"/>
            <a:headEnd/>
            <a:tailEnd/>
          </a:ln>
        </p:spPr>
        <p:txBody>
          <a:bodyPr wrap="none" anchor="ctr"/>
          <a:lstStyle>
            <a:lvl1pPr>
              <a:spcBef>
                <a:spcPct val="20000"/>
              </a:spcBef>
              <a:buClr>
                <a:schemeClr val="folHlink"/>
              </a:buClr>
              <a:buSzPct val="75000"/>
              <a:buFont typeface="Wingdings"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23557" name="Rectangle 3"/>
          <p:cNvSpPr>
            <a:spLocks noGrp="1" noChangeArrowheads="1"/>
          </p:cNvSpPr>
          <p:nvPr>
            <p:ph type="title"/>
          </p:nvPr>
        </p:nvSpPr>
        <p:spPr>
          <a:xfrm>
            <a:off x="1219200" y="990600"/>
            <a:ext cx="7162800" cy="681038"/>
          </a:xfrm>
          <a:noFill/>
        </p:spPr>
        <p:txBody>
          <a:bodyPr lIns="90487" tIns="44450" rIns="90487" bIns="44450" anchor="ctr"/>
          <a:lstStyle/>
          <a:p>
            <a:pPr eaLnBrk="1" hangingPunct="1"/>
            <a:r>
              <a:rPr lang="en-US" altLang="en-US" smtClean="0"/>
              <a:t>Review Options Matrix</a:t>
            </a:r>
          </a:p>
        </p:txBody>
      </p:sp>
      <p:sp>
        <p:nvSpPr>
          <p:cNvPr id="177156" name="Rectangle 4"/>
          <p:cNvSpPr>
            <a:spLocks noChangeArrowheads="1"/>
          </p:cNvSpPr>
          <p:nvPr/>
        </p:nvSpPr>
        <p:spPr bwMode="auto">
          <a:xfrm>
            <a:off x="1909763" y="2454275"/>
            <a:ext cx="5184775" cy="3933825"/>
          </a:xfrm>
          <a:prstGeom prst="rect">
            <a:avLst/>
          </a:prstGeom>
          <a:noFill/>
          <a:ln w="25400">
            <a:noFill/>
            <a:miter lim="800000"/>
            <a:headEnd/>
            <a:tailEnd/>
          </a:ln>
          <a:effectLst/>
        </p:spPr>
        <p:txBody>
          <a:bodyPr wrap="none" lIns="90487" tIns="44450" rIns="90487" bIns="44450">
            <a:spAutoFit/>
          </a:bodyPr>
          <a:lstStyle/>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trained leader</a:t>
            </a:r>
          </a:p>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agenda established</a:t>
            </a:r>
          </a:p>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reviewers prepare in advance</a:t>
            </a:r>
          </a:p>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producer presents product</a:t>
            </a:r>
          </a:p>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“reader” presents product</a:t>
            </a:r>
          </a:p>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recorder takes notes</a:t>
            </a:r>
          </a:p>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checklists used to find errors</a:t>
            </a:r>
          </a:p>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errors categorized as found</a:t>
            </a:r>
          </a:p>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issues list created</a:t>
            </a:r>
          </a:p>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team must sign-off on result</a:t>
            </a:r>
          </a:p>
          <a:p>
            <a:pPr eaLnBrk="0" fontAlgn="base" hangingPunct="0">
              <a:spcBef>
                <a:spcPct val="0"/>
              </a:spcBef>
              <a:spcAft>
                <a:spcPct val="0"/>
              </a:spcAft>
              <a:defRPr/>
            </a:pPr>
            <a:endParaRPr lang="en-US" b="1">
              <a:solidFill>
                <a:srgbClr val="000000"/>
              </a:solidFill>
              <a:effectLst>
                <a:outerShdw blurRad="38100" dist="38100" dir="2700000" algn="tl">
                  <a:srgbClr val="FFFFFF"/>
                </a:outerShdw>
              </a:effectLst>
              <a:ea typeface="ＭＳ Ｐゴシック" pitchFamily="-128" charset="-128"/>
            </a:endParaRPr>
          </a:p>
          <a:p>
            <a:pPr eaLnBrk="0" fontAlgn="base" hangingPunct="0">
              <a:spcBef>
                <a:spcPct val="0"/>
              </a:spcBef>
              <a:spcAft>
                <a:spcPct val="0"/>
              </a:spcAft>
              <a:defRPr/>
            </a:pPr>
            <a:endParaRPr lang="en-US" b="1">
              <a:solidFill>
                <a:srgbClr val="000000"/>
              </a:solidFill>
              <a:effectLst>
                <a:outerShdw blurRad="38100" dist="38100" dir="2700000" algn="tl">
                  <a:srgbClr val="FFFFFF"/>
                </a:outerShdw>
              </a:effectLst>
              <a:ea typeface="ＭＳ Ｐゴシック" pitchFamily="-128" charset="-128"/>
            </a:endParaRPr>
          </a:p>
          <a:p>
            <a:pPr eaLnBrk="0" fontAlgn="base" hangingPunct="0">
              <a:spcBef>
                <a:spcPct val="0"/>
              </a:spcBef>
              <a:spcAft>
                <a:spcPct val="0"/>
              </a:spcAft>
              <a:defRPr/>
            </a:pPr>
            <a:r>
              <a:rPr lang="en-US" b="1">
                <a:solidFill>
                  <a:srgbClr val="000000"/>
                </a:solidFill>
                <a:effectLst>
                  <a:outerShdw blurRad="38100" dist="38100" dir="2700000" algn="tl">
                    <a:srgbClr val="FFFFFF"/>
                  </a:outerShdw>
                </a:effectLst>
                <a:ea typeface="ＭＳ Ｐゴシック" pitchFamily="-128" charset="-128"/>
              </a:rPr>
              <a:t>IPR—informal peer review   WT—Walkthrough</a:t>
            </a:r>
          </a:p>
          <a:p>
            <a:pPr eaLnBrk="0" fontAlgn="base" hangingPunct="0">
              <a:spcBef>
                <a:spcPct val="0"/>
              </a:spcBef>
              <a:spcAft>
                <a:spcPct val="0"/>
              </a:spcAft>
              <a:defRPr/>
            </a:pPr>
            <a:r>
              <a:rPr lang="en-US" b="1">
                <a:solidFill>
                  <a:srgbClr val="000000"/>
                </a:solidFill>
                <a:effectLst>
                  <a:outerShdw blurRad="38100" dist="38100" dir="2700000" algn="tl">
                    <a:srgbClr val="FFFFFF"/>
                  </a:outerShdw>
                </a:effectLst>
                <a:ea typeface="ＭＳ Ｐゴシック" pitchFamily="-128" charset="-128"/>
              </a:rPr>
              <a:t>IN—Inspection   RRR—round robin review</a:t>
            </a:r>
          </a:p>
        </p:txBody>
      </p:sp>
      <p:sp>
        <p:nvSpPr>
          <p:cNvPr id="177157" name="Rectangle 5"/>
          <p:cNvSpPr>
            <a:spLocks noChangeArrowheads="1"/>
          </p:cNvSpPr>
          <p:nvPr/>
        </p:nvSpPr>
        <p:spPr bwMode="auto">
          <a:xfrm>
            <a:off x="5453063" y="2049463"/>
            <a:ext cx="561975" cy="363537"/>
          </a:xfrm>
          <a:prstGeom prst="rect">
            <a:avLst/>
          </a:prstGeom>
          <a:noFill/>
          <a:ln w="25400">
            <a:noFill/>
            <a:miter lim="800000"/>
            <a:headEnd/>
            <a:tailEnd/>
          </a:ln>
          <a:effectLst/>
        </p:spPr>
        <p:txBody>
          <a:bodyPr wrap="none" lIns="90487" tIns="44450" rIns="90487" bIns="44450">
            <a:spAutoFit/>
          </a:bodyPr>
          <a:lstStyle/>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IPR</a:t>
            </a:r>
          </a:p>
        </p:txBody>
      </p:sp>
      <p:sp>
        <p:nvSpPr>
          <p:cNvPr id="177158" name="Rectangle 6"/>
          <p:cNvSpPr>
            <a:spLocks noChangeArrowheads="1"/>
          </p:cNvSpPr>
          <p:nvPr/>
        </p:nvSpPr>
        <p:spPr bwMode="auto">
          <a:xfrm>
            <a:off x="6392863" y="2049463"/>
            <a:ext cx="536575" cy="363537"/>
          </a:xfrm>
          <a:prstGeom prst="rect">
            <a:avLst/>
          </a:prstGeom>
          <a:noFill/>
          <a:ln w="25400">
            <a:noFill/>
            <a:miter lim="800000"/>
            <a:headEnd/>
            <a:tailEnd/>
          </a:ln>
          <a:effectLst/>
        </p:spPr>
        <p:txBody>
          <a:bodyPr wrap="none" lIns="90487" tIns="44450" rIns="90487" bIns="44450">
            <a:spAutoFit/>
          </a:bodyPr>
          <a:lstStyle/>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WT</a:t>
            </a:r>
          </a:p>
        </p:txBody>
      </p:sp>
      <p:sp>
        <p:nvSpPr>
          <p:cNvPr id="177159" name="Rectangle 7"/>
          <p:cNvSpPr>
            <a:spLocks noChangeArrowheads="1"/>
          </p:cNvSpPr>
          <p:nvPr/>
        </p:nvSpPr>
        <p:spPr bwMode="auto">
          <a:xfrm>
            <a:off x="7154863" y="2049463"/>
            <a:ext cx="409575" cy="363537"/>
          </a:xfrm>
          <a:prstGeom prst="rect">
            <a:avLst/>
          </a:prstGeom>
          <a:noFill/>
          <a:ln w="25400">
            <a:noFill/>
            <a:miter lim="800000"/>
            <a:headEnd/>
            <a:tailEnd/>
          </a:ln>
          <a:effectLst/>
        </p:spPr>
        <p:txBody>
          <a:bodyPr wrap="none" lIns="90487" tIns="44450" rIns="90487" bIns="44450">
            <a:spAutoFit/>
          </a:bodyPr>
          <a:lstStyle/>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IN</a:t>
            </a:r>
          </a:p>
        </p:txBody>
      </p:sp>
      <p:sp>
        <p:nvSpPr>
          <p:cNvPr id="177160" name="Rectangle 8"/>
          <p:cNvSpPr>
            <a:spLocks noChangeArrowheads="1"/>
          </p:cNvSpPr>
          <p:nvPr/>
        </p:nvSpPr>
        <p:spPr bwMode="auto">
          <a:xfrm>
            <a:off x="7726363" y="2062163"/>
            <a:ext cx="676275" cy="363537"/>
          </a:xfrm>
          <a:prstGeom prst="rect">
            <a:avLst/>
          </a:prstGeom>
          <a:noFill/>
          <a:ln w="25400">
            <a:noFill/>
            <a:miter lim="800000"/>
            <a:headEnd/>
            <a:tailEnd/>
          </a:ln>
          <a:effectLst/>
        </p:spPr>
        <p:txBody>
          <a:bodyPr wrap="none" lIns="90487" tIns="44450" rIns="90487" bIns="44450">
            <a:spAutoFit/>
          </a:bodyPr>
          <a:lstStyle/>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RRR</a:t>
            </a:r>
          </a:p>
        </p:txBody>
      </p:sp>
      <p:sp>
        <p:nvSpPr>
          <p:cNvPr id="177161" name="Rectangle 9"/>
          <p:cNvSpPr>
            <a:spLocks noChangeArrowheads="1"/>
          </p:cNvSpPr>
          <p:nvPr/>
        </p:nvSpPr>
        <p:spPr bwMode="auto">
          <a:xfrm>
            <a:off x="5453063" y="2466975"/>
            <a:ext cx="904875" cy="2835275"/>
          </a:xfrm>
          <a:prstGeom prst="rect">
            <a:avLst/>
          </a:prstGeom>
          <a:noFill/>
          <a:ln w="25400">
            <a:noFill/>
            <a:miter lim="800000"/>
            <a:headEnd/>
            <a:tailEnd/>
          </a:ln>
          <a:effectLst/>
        </p:spPr>
        <p:txBody>
          <a:bodyPr wrap="none" lIns="90487" tIns="44450" rIns="90487" bIns="44450">
            <a:spAutoFit/>
          </a:bodyPr>
          <a:lstStyle/>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no</a:t>
            </a:r>
          </a:p>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maybe</a:t>
            </a:r>
          </a:p>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maybe</a:t>
            </a:r>
          </a:p>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maybe</a:t>
            </a:r>
          </a:p>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no</a:t>
            </a:r>
          </a:p>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maybe</a:t>
            </a:r>
          </a:p>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no</a:t>
            </a:r>
          </a:p>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no</a:t>
            </a:r>
          </a:p>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no</a:t>
            </a:r>
          </a:p>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no</a:t>
            </a:r>
          </a:p>
        </p:txBody>
      </p:sp>
      <p:sp>
        <p:nvSpPr>
          <p:cNvPr id="177162" name="Rectangle 10"/>
          <p:cNvSpPr>
            <a:spLocks noChangeArrowheads="1"/>
          </p:cNvSpPr>
          <p:nvPr/>
        </p:nvSpPr>
        <p:spPr bwMode="auto">
          <a:xfrm>
            <a:off x="6418263" y="2466975"/>
            <a:ext cx="561975" cy="2835275"/>
          </a:xfrm>
          <a:prstGeom prst="rect">
            <a:avLst/>
          </a:prstGeom>
          <a:noFill/>
          <a:ln w="25400">
            <a:noFill/>
            <a:miter lim="800000"/>
            <a:headEnd/>
            <a:tailEnd/>
          </a:ln>
          <a:effectLst/>
        </p:spPr>
        <p:txBody>
          <a:bodyPr wrap="none" lIns="90487" tIns="44450" rIns="90487" bIns="44450">
            <a:spAutoFit/>
          </a:bodyPr>
          <a:lstStyle/>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yes</a:t>
            </a:r>
          </a:p>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yes</a:t>
            </a:r>
          </a:p>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yes</a:t>
            </a:r>
          </a:p>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yes</a:t>
            </a:r>
          </a:p>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no</a:t>
            </a:r>
          </a:p>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yes</a:t>
            </a:r>
          </a:p>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no</a:t>
            </a:r>
          </a:p>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no</a:t>
            </a:r>
          </a:p>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yes</a:t>
            </a:r>
          </a:p>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yes</a:t>
            </a:r>
            <a:endParaRPr lang="en-US" b="1">
              <a:solidFill>
                <a:srgbClr val="000000"/>
              </a:solidFill>
              <a:effectLst>
                <a:outerShdw blurRad="38100" dist="38100" dir="2700000" algn="tl">
                  <a:srgbClr val="FFFFFF"/>
                </a:outerShdw>
              </a:effectLst>
              <a:ea typeface="ＭＳ Ｐゴシック" pitchFamily="-128" charset="-128"/>
            </a:endParaRPr>
          </a:p>
        </p:txBody>
      </p:sp>
      <p:sp>
        <p:nvSpPr>
          <p:cNvPr id="177163" name="Rectangle 11"/>
          <p:cNvSpPr>
            <a:spLocks noChangeArrowheads="1"/>
          </p:cNvSpPr>
          <p:nvPr/>
        </p:nvSpPr>
        <p:spPr bwMode="auto">
          <a:xfrm>
            <a:off x="7129463" y="2454275"/>
            <a:ext cx="561975" cy="2835275"/>
          </a:xfrm>
          <a:prstGeom prst="rect">
            <a:avLst/>
          </a:prstGeom>
          <a:noFill/>
          <a:ln w="25400">
            <a:noFill/>
            <a:miter lim="800000"/>
            <a:headEnd/>
            <a:tailEnd/>
          </a:ln>
          <a:effectLst/>
        </p:spPr>
        <p:txBody>
          <a:bodyPr wrap="none" lIns="90487" tIns="44450" rIns="90487" bIns="44450">
            <a:spAutoFit/>
          </a:bodyPr>
          <a:lstStyle/>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yes</a:t>
            </a:r>
          </a:p>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yes</a:t>
            </a:r>
          </a:p>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yes</a:t>
            </a:r>
          </a:p>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no</a:t>
            </a:r>
          </a:p>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yes</a:t>
            </a:r>
          </a:p>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yes</a:t>
            </a:r>
          </a:p>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yes</a:t>
            </a:r>
          </a:p>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yes</a:t>
            </a:r>
          </a:p>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yes</a:t>
            </a:r>
          </a:p>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yes</a:t>
            </a:r>
            <a:endParaRPr lang="en-US" b="1">
              <a:solidFill>
                <a:srgbClr val="000000"/>
              </a:solidFill>
              <a:effectLst>
                <a:outerShdw blurRad="38100" dist="38100" dir="2700000" algn="tl">
                  <a:srgbClr val="FFFFFF"/>
                </a:outerShdw>
              </a:effectLst>
              <a:ea typeface="ＭＳ Ｐゴシック" pitchFamily="-128" charset="-128"/>
            </a:endParaRPr>
          </a:p>
        </p:txBody>
      </p:sp>
      <p:sp>
        <p:nvSpPr>
          <p:cNvPr id="177164" name="Rectangle 12"/>
          <p:cNvSpPr>
            <a:spLocks noChangeArrowheads="1"/>
          </p:cNvSpPr>
          <p:nvPr/>
        </p:nvSpPr>
        <p:spPr bwMode="auto">
          <a:xfrm>
            <a:off x="7840663" y="2454275"/>
            <a:ext cx="904875" cy="2835275"/>
          </a:xfrm>
          <a:prstGeom prst="rect">
            <a:avLst/>
          </a:prstGeom>
          <a:noFill/>
          <a:ln w="25400">
            <a:noFill/>
            <a:miter lim="800000"/>
            <a:headEnd/>
            <a:tailEnd/>
          </a:ln>
          <a:effectLst/>
        </p:spPr>
        <p:txBody>
          <a:bodyPr wrap="none" lIns="90487" tIns="44450" rIns="90487" bIns="44450">
            <a:spAutoFit/>
          </a:bodyPr>
          <a:lstStyle/>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yes</a:t>
            </a:r>
          </a:p>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yes</a:t>
            </a:r>
          </a:p>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yes</a:t>
            </a:r>
          </a:p>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no</a:t>
            </a:r>
          </a:p>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no</a:t>
            </a:r>
          </a:p>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yes</a:t>
            </a:r>
          </a:p>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no</a:t>
            </a:r>
          </a:p>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no</a:t>
            </a:r>
          </a:p>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yes</a:t>
            </a:r>
          </a:p>
          <a:p>
            <a:pPr eaLnBrk="0" fontAlgn="base" hangingPunct="0">
              <a:spcBef>
                <a:spcPct val="0"/>
              </a:spcBef>
              <a:spcAft>
                <a:spcPct val="0"/>
              </a:spcAft>
              <a:defRPr/>
            </a:pPr>
            <a:r>
              <a:rPr lang="en-US" b="1">
                <a:solidFill>
                  <a:srgbClr val="FFFFFF"/>
                </a:solidFill>
                <a:effectLst>
                  <a:outerShdw blurRad="38100" dist="38100" dir="2700000" algn="tl">
                    <a:srgbClr val="000000"/>
                  </a:outerShdw>
                </a:effectLst>
                <a:ea typeface="ＭＳ Ｐゴシック" pitchFamily="-128" charset="-128"/>
              </a:rPr>
              <a:t>maybe</a:t>
            </a:r>
          </a:p>
        </p:txBody>
      </p:sp>
      <p:sp>
        <p:nvSpPr>
          <p:cNvPr id="177165" name="Rectangle 13"/>
          <p:cNvSpPr>
            <a:spLocks noChangeArrowheads="1"/>
          </p:cNvSpPr>
          <p:nvPr/>
        </p:nvSpPr>
        <p:spPr bwMode="auto">
          <a:xfrm>
            <a:off x="5859463" y="1984375"/>
            <a:ext cx="269875" cy="363538"/>
          </a:xfrm>
          <a:prstGeom prst="rect">
            <a:avLst/>
          </a:prstGeom>
          <a:noFill/>
          <a:ln w="25400">
            <a:noFill/>
            <a:miter lim="800000"/>
            <a:headEnd/>
            <a:tailEnd/>
          </a:ln>
          <a:effectLst/>
        </p:spPr>
        <p:txBody>
          <a:bodyPr wrap="none" lIns="90487" tIns="44450" rIns="90487" bIns="44450">
            <a:spAutoFit/>
          </a:bodyPr>
          <a:lstStyle/>
          <a:p>
            <a:pPr eaLnBrk="0" fontAlgn="base" hangingPunct="0">
              <a:spcBef>
                <a:spcPct val="0"/>
              </a:spcBef>
              <a:spcAft>
                <a:spcPct val="0"/>
              </a:spcAft>
              <a:defRPr/>
            </a:pPr>
            <a:r>
              <a:rPr lang="en-US" b="1">
                <a:solidFill>
                  <a:srgbClr val="000000"/>
                </a:solidFill>
                <a:effectLst>
                  <a:outerShdw blurRad="38100" dist="38100" dir="2700000" algn="tl">
                    <a:srgbClr val="FFFFFF"/>
                  </a:outerShdw>
                </a:effectLst>
                <a:ea typeface="ＭＳ Ｐゴシック" pitchFamily="-128" charset="-128"/>
              </a:rPr>
              <a:t>*</a:t>
            </a:r>
          </a:p>
        </p:txBody>
      </p:sp>
      <p:sp>
        <p:nvSpPr>
          <p:cNvPr id="23568" name="Rectangle 14"/>
          <p:cNvSpPr>
            <a:spLocks noChangeArrowheads="1"/>
          </p:cNvSpPr>
          <p:nvPr/>
        </p:nvSpPr>
        <p:spPr bwMode="auto">
          <a:xfrm>
            <a:off x="1808163" y="5795963"/>
            <a:ext cx="2698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75000"/>
              <a:buFont typeface="Wingdings"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r>
              <a:rPr lang="en-US" altLang="en-US" sz="1800">
                <a:solidFill>
                  <a:srgbClr val="000000"/>
                </a:solidFill>
                <a:ea typeface="ＭＳ Ｐゴシック" pitchFamily="-128" charset="-128"/>
              </a:rPr>
              <a:t>*</a:t>
            </a:r>
          </a:p>
        </p:txBody>
      </p:sp>
      <p:sp>
        <p:nvSpPr>
          <p:cNvPr id="23569" name="Line 15"/>
          <p:cNvSpPr>
            <a:spLocks noChangeShapeType="1"/>
          </p:cNvSpPr>
          <p:nvPr/>
        </p:nvSpPr>
        <p:spPr bwMode="auto">
          <a:xfrm>
            <a:off x="1924050" y="2470150"/>
            <a:ext cx="679450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23570" name="Line 16"/>
          <p:cNvSpPr>
            <a:spLocks noChangeShapeType="1"/>
          </p:cNvSpPr>
          <p:nvPr/>
        </p:nvSpPr>
        <p:spPr bwMode="auto">
          <a:xfrm>
            <a:off x="5327650" y="2471738"/>
            <a:ext cx="0" cy="3214687"/>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Tree>
    <p:extLst>
      <p:ext uri="{BB962C8B-B14F-4D97-AF65-F5344CB8AC3E}">
        <p14:creationId xmlns:p14="http://schemas.microsoft.com/office/powerpoint/2010/main" val="273648738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solidFill>
                  <a:srgbClr val="000000"/>
                </a:solidFill>
              </a:rPr>
              <a:t>These slides are designed to accompany </a:t>
            </a:r>
            <a:r>
              <a:rPr lang="en-US" i="1">
                <a:solidFill>
                  <a:srgbClr val="000000"/>
                </a:solidFill>
              </a:rPr>
              <a:t>Software Engineering: A Practitioner’s Approach, 7/e </a:t>
            </a:r>
            <a:r>
              <a:rPr lang="en-US">
                <a:solidFill>
                  <a:srgbClr val="000000"/>
                </a:solidFill>
              </a:rPr>
              <a:t>(McGraw-Hill 2009). Slides copyright 2009 by Roger Pressman.</a:t>
            </a:r>
          </a:p>
        </p:txBody>
      </p:sp>
      <p:sp>
        <p:nvSpPr>
          <p:cNvPr id="5" name="Slide Number Placeholder 4"/>
          <p:cNvSpPr>
            <a:spLocks noGrp="1"/>
          </p:cNvSpPr>
          <p:nvPr>
            <p:ph type="sldNum" sz="quarter" idx="11"/>
          </p:nvPr>
        </p:nvSpPr>
        <p:spPr/>
        <p:txBody>
          <a:bodyPr/>
          <a:lstStyle/>
          <a:p>
            <a:pPr>
              <a:defRPr/>
            </a:pPr>
            <a:fld id="{DE6BAF89-24A3-447A-8E08-AF972D1AA325}" type="slidenum">
              <a:rPr lang="en-US">
                <a:solidFill>
                  <a:srgbClr val="000000"/>
                </a:solidFill>
              </a:rPr>
              <a:pPr>
                <a:defRPr/>
              </a:pPr>
              <a:t>22</a:t>
            </a:fld>
            <a:endParaRPr lang="en-US">
              <a:solidFill>
                <a:srgbClr val="000000"/>
              </a:solidFill>
            </a:endParaRPr>
          </a:p>
        </p:txBody>
      </p:sp>
      <p:sp>
        <p:nvSpPr>
          <p:cNvPr id="24580" name="Rectangle 2"/>
          <p:cNvSpPr>
            <a:spLocks noGrp="1" noChangeArrowheads="1"/>
          </p:cNvSpPr>
          <p:nvPr>
            <p:ph type="title"/>
          </p:nvPr>
        </p:nvSpPr>
        <p:spPr>
          <a:xfrm>
            <a:off x="1219200" y="990600"/>
            <a:ext cx="7696200" cy="633413"/>
          </a:xfrm>
        </p:spPr>
        <p:txBody>
          <a:bodyPr/>
          <a:lstStyle/>
          <a:p>
            <a:pPr eaLnBrk="1" hangingPunct="1"/>
            <a:r>
              <a:rPr lang="en-US" altLang="en-US" smtClean="0"/>
              <a:t>Sample-Driven Reviews (SDRs)</a:t>
            </a:r>
          </a:p>
        </p:txBody>
      </p:sp>
      <p:sp>
        <p:nvSpPr>
          <p:cNvPr id="24581" name="Rectangle 3"/>
          <p:cNvSpPr>
            <a:spLocks noGrp="1" noChangeArrowheads="1"/>
          </p:cNvSpPr>
          <p:nvPr>
            <p:ph type="body" idx="1"/>
          </p:nvPr>
        </p:nvSpPr>
        <p:spPr/>
        <p:txBody>
          <a:bodyPr/>
          <a:lstStyle/>
          <a:p>
            <a:pPr eaLnBrk="1" hangingPunct="1">
              <a:spcBef>
                <a:spcPts val="300"/>
              </a:spcBef>
            </a:pPr>
            <a:r>
              <a:rPr lang="en-US" altLang="en-US" sz="2000" smtClean="0">
                <a:latin typeface="Palatino" pitchFamily="-128" charset="0"/>
              </a:rPr>
              <a:t>SDRs attempt to quantify those work products that are primary targets for full FTRs.</a:t>
            </a:r>
          </a:p>
          <a:p>
            <a:pPr eaLnBrk="1" hangingPunct="1">
              <a:spcBef>
                <a:spcPts val="300"/>
              </a:spcBef>
              <a:buFont typeface="Wingdings" pitchFamily="2" charset="2"/>
              <a:buNone/>
            </a:pPr>
            <a:r>
              <a:rPr lang="en-US" altLang="en-US" sz="2000" i="1" smtClean="0">
                <a:latin typeface="Palatino" pitchFamily="-128" charset="0"/>
              </a:rPr>
              <a:t>To accomplish this …</a:t>
            </a:r>
            <a:r>
              <a:rPr lang="en-US" altLang="en-US" sz="2000" smtClean="0">
                <a:latin typeface="Palatino" pitchFamily="-128" charset="0"/>
              </a:rPr>
              <a:t> </a:t>
            </a:r>
          </a:p>
          <a:p>
            <a:pPr eaLnBrk="1" hangingPunct="1">
              <a:spcBef>
                <a:spcPts val="300"/>
              </a:spcBef>
            </a:pPr>
            <a:r>
              <a:rPr lang="en-US" altLang="en-US" sz="2000" smtClean="0">
                <a:latin typeface="Palatino" pitchFamily="-128" charset="0"/>
              </a:rPr>
              <a:t>Inspect a fraction a</a:t>
            </a:r>
            <a:r>
              <a:rPr lang="en-US" altLang="en-US" sz="2000" baseline="-25000" smtClean="0">
                <a:latin typeface="Palatino" pitchFamily="-128" charset="0"/>
              </a:rPr>
              <a:t>i</a:t>
            </a:r>
            <a:r>
              <a:rPr lang="en-US" altLang="en-US" sz="2000" smtClean="0">
                <a:latin typeface="Palatino" pitchFamily="-128" charset="0"/>
              </a:rPr>
              <a:t> of each software work product,</a:t>
            </a:r>
            <a:r>
              <a:rPr lang="en-US" altLang="en-US" sz="2000" i="1" smtClean="0">
                <a:latin typeface="Palatino" pitchFamily="-128" charset="0"/>
              </a:rPr>
              <a:t> i.</a:t>
            </a:r>
            <a:r>
              <a:rPr lang="en-US" altLang="en-US" sz="2000" smtClean="0">
                <a:latin typeface="Palatino" pitchFamily="-128" charset="0"/>
              </a:rPr>
              <a:t> Record the number of faults, f</a:t>
            </a:r>
            <a:r>
              <a:rPr lang="en-US" altLang="en-US" sz="2000" baseline="-25000" smtClean="0">
                <a:latin typeface="Palatino" pitchFamily="-128" charset="0"/>
              </a:rPr>
              <a:t>i</a:t>
            </a:r>
            <a:r>
              <a:rPr lang="en-US" altLang="en-US" sz="2000" smtClean="0">
                <a:latin typeface="Palatino" pitchFamily="-128" charset="0"/>
              </a:rPr>
              <a:t> found within a</a:t>
            </a:r>
            <a:r>
              <a:rPr lang="en-US" altLang="en-US" sz="2000" baseline="-25000" smtClean="0">
                <a:latin typeface="Palatino" pitchFamily="-128" charset="0"/>
              </a:rPr>
              <a:t>i</a:t>
            </a:r>
            <a:r>
              <a:rPr lang="en-US" altLang="en-US" sz="2000" smtClean="0">
                <a:latin typeface="Palatino" pitchFamily="-128" charset="0"/>
              </a:rPr>
              <a:t>.</a:t>
            </a:r>
          </a:p>
          <a:p>
            <a:pPr eaLnBrk="1" hangingPunct="1">
              <a:spcBef>
                <a:spcPts val="300"/>
              </a:spcBef>
            </a:pPr>
            <a:r>
              <a:rPr lang="en-US" altLang="en-US" sz="2000" smtClean="0">
                <a:latin typeface="Palatino" pitchFamily="-128" charset="0"/>
              </a:rPr>
              <a:t>Develop a gross estimate of the number of faults within work product </a:t>
            </a:r>
            <a:r>
              <a:rPr lang="en-US" altLang="en-US" sz="2000" i="1" smtClean="0">
                <a:latin typeface="Palatino" pitchFamily="-128" charset="0"/>
              </a:rPr>
              <a:t>i</a:t>
            </a:r>
            <a:r>
              <a:rPr lang="en-US" altLang="en-US" sz="2000" smtClean="0">
                <a:latin typeface="Palatino" pitchFamily="-128" charset="0"/>
              </a:rPr>
              <a:t> by multiplying f</a:t>
            </a:r>
            <a:r>
              <a:rPr lang="en-US" altLang="en-US" sz="2000" baseline="-25000" smtClean="0">
                <a:latin typeface="Palatino" pitchFamily="-128" charset="0"/>
              </a:rPr>
              <a:t>i</a:t>
            </a:r>
            <a:r>
              <a:rPr lang="en-US" altLang="en-US" sz="2000" smtClean="0">
                <a:latin typeface="Palatino" pitchFamily="-128" charset="0"/>
              </a:rPr>
              <a:t> by 1/a</a:t>
            </a:r>
            <a:r>
              <a:rPr lang="en-US" altLang="en-US" sz="2000" baseline="-25000" smtClean="0">
                <a:latin typeface="Palatino" pitchFamily="-128" charset="0"/>
              </a:rPr>
              <a:t>i</a:t>
            </a:r>
            <a:r>
              <a:rPr lang="en-US" altLang="en-US" sz="2000" smtClean="0">
                <a:latin typeface="Palatino" pitchFamily="-128" charset="0"/>
              </a:rPr>
              <a:t>.</a:t>
            </a:r>
          </a:p>
          <a:p>
            <a:pPr eaLnBrk="1" hangingPunct="1"/>
            <a:r>
              <a:rPr lang="en-US" altLang="en-US" sz="2000" smtClean="0">
                <a:latin typeface="Palatino" pitchFamily="-128" charset="0"/>
              </a:rPr>
              <a:t>Sort the work products in descending order according to the gross estimate of the number of faults in each.</a:t>
            </a:r>
          </a:p>
          <a:p>
            <a:pPr eaLnBrk="1" hangingPunct="1"/>
            <a:r>
              <a:rPr lang="en-US" altLang="en-US" sz="2000" smtClean="0">
                <a:latin typeface="Palatino" pitchFamily="-128" charset="0"/>
              </a:rPr>
              <a:t>Focus available review resources on those work products that have the highest estimated number of faults.</a:t>
            </a:r>
          </a:p>
        </p:txBody>
      </p:sp>
    </p:spTree>
    <p:extLst>
      <p:ext uri="{BB962C8B-B14F-4D97-AF65-F5344CB8AC3E}">
        <p14:creationId xmlns:p14="http://schemas.microsoft.com/office/powerpoint/2010/main" val="1359870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ooter Placeholder 3"/>
          <p:cNvSpPr>
            <a:spLocks noGrp="1"/>
          </p:cNvSpPr>
          <p:nvPr>
            <p:ph type="ftr" sz="quarter" idx="10"/>
          </p:nvPr>
        </p:nvSpPr>
        <p:spPr/>
        <p:txBody>
          <a:bodyPr/>
          <a:lstStyle/>
          <a:p>
            <a:pPr>
              <a:defRPr/>
            </a:pPr>
            <a:r>
              <a:rPr lang="en-US">
                <a:solidFill>
                  <a:srgbClr val="000000"/>
                </a:solidFill>
              </a:rPr>
              <a:t>These slides are designed to accompany </a:t>
            </a:r>
            <a:r>
              <a:rPr lang="en-US" i="1">
                <a:solidFill>
                  <a:srgbClr val="000000"/>
                </a:solidFill>
              </a:rPr>
              <a:t>Software Engineering: A Practitioner’s Approach, 7/e </a:t>
            </a:r>
            <a:r>
              <a:rPr lang="en-US">
                <a:solidFill>
                  <a:srgbClr val="000000"/>
                </a:solidFill>
              </a:rPr>
              <a:t>(McGraw-Hill 2009). Slides copyright 2009 by Roger Pressman.</a:t>
            </a:r>
          </a:p>
        </p:txBody>
      </p:sp>
      <p:sp>
        <p:nvSpPr>
          <p:cNvPr id="40" name="Slide Number Placeholder 4"/>
          <p:cNvSpPr>
            <a:spLocks noGrp="1"/>
          </p:cNvSpPr>
          <p:nvPr>
            <p:ph type="sldNum" sz="quarter" idx="11"/>
          </p:nvPr>
        </p:nvSpPr>
        <p:spPr/>
        <p:txBody>
          <a:bodyPr/>
          <a:lstStyle/>
          <a:p>
            <a:pPr>
              <a:defRPr/>
            </a:pPr>
            <a:fld id="{C84A3EAC-36B7-4038-843B-F8D3A26D9FC9}" type="slidenum">
              <a:rPr lang="en-US">
                <a:solidFill>
                  <a:srgbClr val="000000"/>
                </a:solidFill>
              </a:rPr>
              <a:pPr>
                <a:defRPr/>
              </a:pPr>
              <a:t>23</a:t>
            </a:fld>
            <a:endParaRPr lang="en-US">
              <a:solidFill>
                <a:srgbClr val="000000"/>
              </a:solidFill>
            </a:endParaRPr>
          </a:p>
        </p:txBody>
      </p:sp>
      <p:sp>
        <p:nvSpPr>
          <p:cNvPr id="25604" name="Rectangle 2"/>
          <p:cNvSpPr>
            <a:spLocks noGrp="1" noChangeArrowheads="1"/>
          </p:cNvSpPr>
          <p:nvPr>
            <p:ph type="title"/>
          </p:nvPr>
        </p:nvSpPr>
        <p:spPr>
          <a:xfrm>
            <a:off x="1295400" y="990600"/>
            <a:ext cx="7045325" cy="647700"/>
          </a:xfrm>
          <a:noFill/>
        </p:spPr>
        <p:txBody>
          <a:bodyPr lIns="90487" tIns="44450" rIns="90487" bIns="44450" anchor="ctr"/>
          <a:lstStyle/>
          <a:p>
            <a:pPr eaLnBrk="1" hangingPunct="1"/>
            <a:r>
              <a:rPr lang="en-US" altLang="en-US" smtClean="0"/>
              <a:t>Metrics Derived from Reviews</a:t>
            </a:r>
          </a:p>
        </p:txBody>
      </p:sp>
      <p:sp>
        <p:nvSpPr>
          <p:cNvPr id="179203" name="Rectangle 3"/>
          <p:cNvSpPr>
            <a:spLocks noChangeArrowheads="1"/>
          </p:cNvSpPr>
          <p:nvPr/>
        </p:nvSpPr>
        <p:spPr bwMode="auto">
          <a:xfrm>
            <a:off x="2057400" y="1828800"/>
            <a:ext cx="5973763" cy="819150"/>
          </a:xfrm>
          <a:prstGeom prst="rect">
            <a:avLst/>
          </a:prstGeom>
          <a:noFill/>
          <a:ln w="25400">
            <a:noFill/>
            <a:miter lim="800000"/>
            <a:headEnd/>
            <a:tailEnd/>
          </a:ln>
          <a:effectLst/>
        </p:spPr>
        <p:txBody>
          <a:bodyPr wrap="none" lIns="90487" tIns="44450" rIns="90487" bIns="44450">
            <a:spAutoFit/>
          </a:bodyPr>
          <a:lstStyle/>
          <a:p>
            <a:pPr eaLnBrk="0" fontAlgn="base" hangingPunct="0">
              <a:spcBef>
                <a:spcPct val="0"/>
              </a:spcBef>
              <a:spcAft>
                <a:spcPct val="0"/>
              </a:spcAft>
              <a:defRPr/>
            </a:pPr>
            <a:r>
              <a:rPr lang="en-US" sz="2400">
                <a:solidFill>
                  <a:srgbClr val="000000"/>
                </a:solidFill>
                <a:effectLst>
                  <a:outerShdw blurRad="38100" dist="38100" dir="2700000" algn="tl">
                    <a:srgbClr val="FFFFFF"/>
                  </a:outerShdw>
                </a:effectLst>
                <a:latin typeface="Palatino" pitchFamily="-128" charset="0"/>
                <a:ea typeface="ＭＳ Ｐゴシック" pitchFamily="-128" charset="-128"/>
              </a:rPr>
              <a:t>inspection time per page of documentation</a:t>
            </a:r>
          </a:p>
          <a:p>
            <a:pPr eaLnBrk="0" fontAlgn="base" hangingPunct="0">
              <a:spcBef>
                <a:spcPct val="0"/>
              </a:spcBef>
              <a:spcAft>
                <a:spcPct val="0"/>
              </a:spcAft>
              <a:defRPr/>
            </a:pPr>
            <a:endParaRPr lang="en-US" sz="2400">
              <a:solidFill>
                <a:srgbClr val="000000"/>
              </a:solidFill>
              <a:effectLst>
                <a:outerShdw blurRad="38100" dist="38100" dir="2700000" algn="tl">
                  <a:srgbClr val="FFFFFF"/>
                </a:outerShdw>
              </a:effectLst>
              <a:latin typeface="Palatino" pitchFamily="-128" charset="0"/>
              <a:ea typeface="ＭＳ Ｐゴシック" pitchFamily="-128" charset="-128"/>
            </a:endParaRPr>
          </a:p>
        </p:txBody>
      </p:sp>
      <p:sp>
        <p:nvSpPr>
          <p:cNvPr id="179204" name="Rectangle 4"/>
          <p:cNvSpPr>
            <a:spLocks noChangeArrowheads="1"/>
          </p:cNvSpPr>
          <p:nvPr/>
        </p:nvSpPr>
        <p:spPr bwMode="auto">
          <a:xfrm>
            <a:off x="2057400" y="2222500"/>
            <a:ext cx="4510088" cy="819150"/>
          </a:xfrm>
          <a:prstGeom prst="rect">
            <a:avLst/>
          </a:prstGeom>
          <a:noFill/>
          <a:ln w="25400">
            <a:noFill/>
            <a:miter lim="800000"/>
            <a:headEnd/>
            <a:tailEnd/>
          </a:ln>
          <a:effectLst/>
        </p:spPr>
        <p:txBody>
          <a:bodyPr wrap="none" lIns="90487" tIns="44450" rIns="90487" bIns="44450">
            <a:spAutoFit/>
          </a:bodyPr>
          <a:lstStyle/>
          <a:p>
            <a:pPr eaLnBrk="0" fontAlgn="base" hangingPunct="0">
              <a:spcBef>
                <a:spcPct val="0"/>
              </a:spcBef>
              <a:spcAft>
                <a:spcPct val="0"/>
              </a:spcAft>
              <a:defRPr/>
            </a:pPr>
            <a:r>
              <a:rPr lang="en-US" sz="2400">
                <a:solidFill>
                  <a:srgbClr val="000000"/>
                </a:solidFill>
                <a:effectLst>
                  <a:outerShdw blurRad="38100" dist="38100" dir="2700000" algn="tl">
                    <a:srgbClr val="FFFFFF"/>
                  </a:outerShdw>
                </a:effectLst>
                <a:latin typeface="Palatino" pitchFamily="-128" charset="0"/>
                <a:ea typeface="ＭＳ Ｐゴシック" pitchFamily="-128" charset="-128"/>
              </a:rPr>
              <a:t>inspection time per KLOC or FP</a:t>
            </a:r>
          </a:p>
          <a:p>
            <a:pPr eaLnBrk="0" fontAlgn="base" hangingPunct="0">
              <a:spcBef>
                <a:spcPct val="0"/>
              </a:spcBef>
              <a:spcAft>
                <a:spcPct val="0"/>
              </a:spcAft>
              <a:defRPr/>
            </a:pPr>
            <a:endParaRPr lang="en-US" sz="2400">
              <a:solidFill>
                <a:srgbClr val="000000"/>
              </a:solidFill>
              <a:effectLst>
                <a:outerShdw blurRad="38100" dist="38100" dir="2700000" algn="tl">
                  <a:srgbClr val="FFFFFF"/>
                </a:outerShdw>
              </a:effectLst>
              <a:latin typeface="Palatino" pitchFamily="-128" charset="0"/>
              <a:ea typeface="ＭＳ Ｐゴシック" pitchFamily="-128" charset="-128"/>
            </a:endParaRPr>
          </a:p>
        </p:txBody>
      </p:sp>
      <p:sp>
        <p:nvSpPr>
          <p:cNvPr id="179205" name="Rectangle 5"/>
          <p:cNvSpPr>
            <a:spLocks noChangeArrowheads="1"/>
          </p:cNvSpPr>
          <p:nvPr/>
        </p:nvSpPr>
        <p:spPr bwMode="auto">
          <a:xfrm>
            <a:off x="2057400" y="3060700"/>
            <a:ext cx="5013325" cy="819150"/>
          </a:xfrm>
          <a:prstGeom prst="rect">
            <a:avLst/>
          </a:prstGeom>
          <a:noFill/>
          <a:ln w="25400">
            <a:noFill/>
            <a:miter lim="800000"/>
            <a:headEnd/>
            <a:tailEnd/>
          </a:ln>
          <a:effectLst/>
        </p:spPr>
        <p:txBody>
          <a:bodyPr wrap="none" lIns="90487" tIns="44450" rIns="90487" bIns="44450">
            <a:spAutoFit/>
          </a:bodyPr>
          <a:lstStyle/>
          <a:p>
            <a:pPr eaLnBrk="0" fontAlgn="base" hangingPunct="0">
              <a:spcBef>
                <a:spcPct val="0"/>
              </a:spcBef>
              <a:spcAft>
                <a:spcPct val="0"/>
              </a:spcAft>
              <a:defRPr/>
            </a:pPr>
            <a:r>
              <a:rPr lang="en-US" sz="2400">
                <a:solidFill>
                  <a:srgbClr val="000000"/>
                </a:solidFill>
                <a:effectLst>
                  <a:outerShdw blurRad="38100" dist="38100" dir="2700000" algn="tl">
                    <a:srgbClr val="FFFFFF"/>
                  </a:outerShdw>
                </a:effectLst>
                <a:latin typeface="Palatino" pitchFamily="-128" charset="0"/>
                <a:ea typeface="ＭＳ Ｐゴシック" pitchFamily="-128" charset="-128"/>
              </a:rPr>
              <a:t>errors uncovered per reviewer hour</a:t>
            </a:r>
          </a:p>
          <a:p>
            <a:pPr eaLnBrk="0" fontAlgn="base" hangingPunct="0">
              <a:spcBef>
                <a:spcPct val="0"/>
              </a:spcBef>
              <a:spcAft>
                <a:spcPct val="0"/>
              </a:spcAft>
              <a:defRPr/>
            </a:pPr>
            <a:endParaRPr lang="en-US" sz="2400">
              <a:solidFill>
                <a:srgbClr val="000000"/>
              </a:solidFill>
              <a:effectLst>
                <a:outerShdw blurRad="38100" dist="38100" dir="2700000" algn="tl">
                  <a:srgbClr val="FFFFFF"/>
                </a:outerShdw>
              </a:effectLst>
              <a:latin typeface="Palatino" pitchFamily="-128" charset="0"/>
              <a:ea typeface="ＭＳ Ｐゴシック" pitchFamily="-128" charset="-128"/>
            </a:endParaRPr>
          </a:p>
        </p:txBody>
      </p:sp>
      <p:sp>
        <p:nvSpPr>
          <p:cNvPr id="179206" name="Rectangle 6"/>
          <p:cNvSpPr>
            <a:spLocks noChangeArrowheads="1"/>
          </p:cNvSpPr>
          <p:nvPr/>
        </p:nvSpPr>
        <p:spPr bwMode="auto">
          <a:xfrm>
            <a:off x="2057400" y="3492500"/>
            <a:ext cx="5410200" cy="819150"/>
          </a:xfrm>
          <a:prstGeom prst="rect">
            <a:avLst/>
          </a:prstGeom>
          <a:noFill/>
          <a:ln w="25400">
            <a:noFill/>
            <a:miter lim="800000"/>
            <a:headEnd/>
            <a:tailEnd/>
          </a:ln>
          <a:effectLst/>
        </p:spPr>
        <p:txBody>
          <a:bodyPr wrap="none" lIns="90487" tIns="44450" rIns="90487" bIns="44450">
            <a:spAutoFit/>
          </a:bodyPr>
          <a:lstStyle/>
          <a:p>
            <a:pPr eaLnBrk="0" fontAlgn="base" hangingPunct="0">
              <a:spcBef>
                <a:spcPct val="0"/>
              </a:spcBef>
              <a:spcAft>
                <a:spcPct val="0"/>
              </a:spcAft>
              <a:defRPr/>
            </a:pPr>
            <a:r>
              <a:rPr lang="en-US" sz="2400">
                <a:solidFill>
                  <a:srgbClr val="000000"/>
                </a:solidFill>
                <a:effectLst>
                  <a:outerShdw blurRad="38100" dist="38100" dir="2700000" algn="tl">
                    <a:srgbClr val="FFFFFF"/>
                  </a:outerShdw>
                </a:effectLst>
                <a:latin typeface="Palatino" pitchFamily="-128" charset="0"/>
                <a:ea typeface="ＭＳ Ｐゴシック" pitchFamily="-128" charset="-128"/>
              </a:rPr>
              <a:t>errors uncovered per preparation hour</a:t>
            </a:r>
          </a:p>
          <a:p>
            <a:pPr eaLnBrk="0" fontAlgn="base" hangingPunct="0">
              <a:spcBef>
                <a:spcPct val="0"/>
              </a:spcBef>
              <a:spcAft>
                <a:spcPct val="0"/>
              </a:spcAft>
              <a:defRPr/>
            </a:pPr>
            <a:endParaRPr lang="en-US" sz="2400">
              <a:solidFill>
                <a:srgbClr val="000000"/>
              </a:solidFill>
              <a:effectLst>
                <a:outerShdw blurRad="38100" dist="38100" dir="2700000" algn="tl">
                  <a:srgbClr val="FFFFFF"/>
                </a:outerShdw>
              </a:effectLst>
              <a:latin typeface="Palatino" pitchFamily="-128" charset="0"/>
              <a:ea typeface="ＭＳ Ｐゴシック" pitchFamily="-128" charset="-128"/>
            </a:endParaRPr>
          </a:p>
        </p:txBody>
      </p:sp>
      <p:sp>
        <p:nvSpPr>
          <p:cNvPr id="179207" name="Rectangle 7"/>
          <p:cNvSpPr>
            <a:spLocks noChangeArrowheads="1"/>
          </p:cNvSpPr>
          <p:nvPr/>
        </p:nvSpPr>
        <p:spPr bwMode="auto">
          <a:xfrm>
            <a:off x="2057400" y="3937000"/>
            <a:ext cx="5865813" cy="819150"/>
          </a:xfrm>
          <a:prstGeom prst="rect">
            <a:avLst/>
          </a:prstGeom>
          <a:noFill/>
          <a:ln w="25400">
            <a:noFill/>
            <a:miter lim="800000"/>
            <a:headEnd/>
            <a:tailEnd/>
          </a:ln>
          <a:effectLst/>
        </p:spPr>
        <p:txBody>
          <a:bodyPr wrap="none" lIns="90487" tIns="44450" rIns="90487" bIns="44450">
            <a:spAutoFit/>
          </a:bodyPr>
          <a:lstStyle/>
          <a:p>
            <a:pPr eaLnBrk="0" fontAlgn="base" hangingPunct="0">
              <a:spcBef>
                <a:spcPct val="0"/>
              </a:spcBef>
              <a:spcAft>
                <a:spcPct val="0"/>
              </a:spcAft>
              <a:defRPr/>
            </a:pPr>
            <a:r>
              <a:rPr lang="en-US" sz="2400">
                <a:solidFill>
                  <a:srgbClr val="000000"/>
                </a:solidFill>
                <a:effectLst>
                  <a:outerShdw blurRad="38100" dist="38100" dir="2700000" algn="tl">
                    <a:srgbClr val="FFFFFF"/>
                  </a:outerShdw>
                </a:effectLst>
                <a:latin typeface="Palatino" pitchFamily="-128" charset="0"/>
                <a:ea typeface="ＭＳ Ｐゴシック" pitchFamily="-128" charset="-128"/>
              </a:rPr>
              <a:t>errors uncovered per SE task (e.g., design)</a:t>
            </a:r>
          </a:p>
          <a:p>
            <a:pPr eaLnBrk="0" fontAlgn="base" hangingPunct="0">
              <a:spcBef>
                <a:spcPct val="0"/>
              </a:spcBef>
              <a:spcAft>
                <a:spcPct val="0"/>
              </a:spcAft>
              <a:defRPr/>
            </a:pPr>
            <a:endParaRPr lang="en-US" sz="2400">
              <a:solidFill>
                <a:srgbClr val="000000"/>
              </a:solidFill>
              <a:effectLst>
                <a:outerShdw blurRad="38100" dist="38100" dir="2700000" algn="tl">
                  <a:srgbClr val="FFFFFF"/>
                </a:outerShdw>
              </a:effectLst>
              <a:latin typeface="Palatino" pitchFamily="-128" charset="0"/>
              <a:ea typeface="ＭＳ Ｐゴシック" pitchFamily="-128" charset="-128"/>
            </a:endParaRPr>
          </a:p>
        </p:txBody>
      </p:sp>
      <p:sp>
        <p:nvSpPr>
          <p:cNvPr id="179208" name="Rectangle 8"/>
          <p:cNvSpPr>
            <a:spLocks noChangeArrowheads="1"/>
          </p:cNvSpPr>
          <p:nvPr/>
        </p:nvSpPr>
        <p:spPr bwMode="auto">
          <a:xfrm>
            <a:off x="2057400" y="4343400"/>
            <a:ext cx="5014913" cy="819150"/>
          </a:xfrm>
          <a:prstGeom prst="rect">
            <a:avLst/>
          </a:prstGeom>
          <a:noFill/>
          <a:ln w="25400">
            <a:noFill/>
            <a:miter lim="800000"/>
            <a:headEnd/>
            <a:tailEnd/>
          </a:ln>
          <a:effectLst/>
        </p:spPr>
        <p:txBody>
          <a:bodyPr wrap="none" lIns="90487" tIns="44450" rIns="90487" bIns="44450">
            <a:spAutoFit/>
          </a:bodyPr>
          <a:lstStyle/>
          <a:p>
            <a:pPr eaLnBrk="0" fontAlgn="base" hangingPunct="0">
              <a:spcBef>
                <a:spcPct val="0"/>
              </a:spcBef>
              <a:spcAft>
                <a:spcPct val="0"/>
              </a:spcAft>
              <a:defRPr/>
            </a:pPr>
            <a:r>
              <a:rPr lang="en-US" sz="2400">
                <a:solidFill>
                  <a:srgbClr val="000000"/>
                </a:solidFill>
                <a:effectLst>
                  <a:outerShdw blurRad="38100" dist="38100" dir="2700000" algn="tl">
                    <a:srgbClr val="FFFFFF"/>
                  </a:outerShdw>
                </a:effectLst>
                <a:latin typeface="Palatino" pitchFamily="-128" charset="0"/>
                <a:ea typeface="ＭＳ Ｐゴシック" pitchFamily="-128" charset="-128"/>
              </a:rPr>
              <a:t>number of minor errors (e.g., typos)</a:t>
            </a:r>
          </a:p>
          <a:p>
            <a:pPr eaLnBrk="0" fontAlgn="base" hangingPunct="0">
              <a:spcBef>
                <a:spcPct val="0"/>
              </a:spcBef>
              <a:spcAft>
                <a:spcPct val="0"/>
              </a:spcAft>
              <a:defRPr/>
            </a:pPr>
            <a:endParaRPr lang="en-US" sz="2400">
              <a:solidFill>
                <a:srgbClr val="000000"/>
              </a:solidFill>
              <a:effectLst>
                <a:outerShdw blurRad="38100" dist="38100" dir="2700000" algn="tl">
                  <a:srgbClr val="FFFFFF"/>
                </a:outerShdw>
              </a:effectLst>
              <a:latin typeface="Palatino" pitchFamily="-128" charset="0"/>
              <a:ea typeface="ＭＳ Ｐゴシック" pitchFamily="-128" charset="-128"/>
            </a:endParaRPr>
          </a:p>
        </p:txBody>
      </p:sp>
      <p:sp>
        <p:nvSpPr>
          <p:cNvPr id="179209" name="Rectangle 9"/>
          <p:cNvSpPr>
            <a:spLocks noChangeArrowheads="1"/>
          </p:cNvSpPr>
          <p:nvPr/>
        </p:nvSpPr>
        <p:spPr bwMode="auto">
          <a:xfrm>
            <a:off x="2057400" y="5118100"/>
            <a:ext cx="6029325" cy="819150"/>
          </a:xfrm>
          <a:prstGeom prst="rect">
            <a:avLst/>
          </a:prstGeom>
          <a:noFill/>
          <a:ln w="254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a:solidFill>
                <a:srgbClr val="000000"/>
              </a:solidFill>
              <a:effectLst>
                <a:outerShdw blurRad="38100" dist="38100" dir="2700000" algn="tl">
                  <a:srgbClr val="FFFFFF"/>
                </a:outerShdw>
              </a:effectLst>
              <a:latin typeface="Palatino" pitchFamily="-128" charset="0"/>
              <a:ea typeface="ＭＳ Ｐゴシック" pitchFamily="-128" charset="-128"/>
            </a:endParaRPr>
          </a:p>
          <a:p>
            <a:pPr eaLnBrk="0" fontAlgn="base" hangingPunct="0">
              <a:spcBef>
                <a:spcPct val="0"/>
              </a:spcBef>
              <a:spcAft>
                <a:spcPct val="0"/>
              </a:spcAft>
              <a:defRPr/>
            </a:pPr>
            <a:r>
              <a:rPr lang="en-US" sz="2400">
                <a:solidFill>
                  <a:srgbClr val="000000"/>
                </a:solidFill>
                <a:effectLst>
                  <a:outerShdw blurRad="38100" dist="38100" dir="2700000" algn="tl">
                    <a:srgbClr val="FFFFFF"/>
                  </a:outerShdw>
                </a:effectLst>
                <a:latin typeface="Palatino" pitchFamily="-128" charset="0"/>
                <a:ea typeface="ＭＳ Ｐゴシック" pitchFamily="-128" charset="-128"/>
              </a:rPr>
              <a:t>number of errors found during preparation</a:t>
            </a:r>
          </a:p>
        </p:txBody>
      </p:sp>
      <p:sp>
        <p:nvSpPr>
          <p:cNvPr id="179210" name="Rectangle 10"/>
          <p:cNvSpPr>
            <a:spLocks noChangeArrowheads="1"/>
          </p:cNvSpPr>
          <p:nvPr/>
        </p:nvSpPr>
        <p:spPr bwMode="auto">
          <a:xfrm>
            <a:off x="2057400" y="4811713"/>
            <a:ext cx="4586288" cy="673100"/>
          </a:xfrm>
          <a:prstGeom prst="rect">
            <a:avLst/>
          </a:prstGeom>
          <a:noFill/>
          <a:ln w="25400">
            <a:noFill/>
            <a:miter lim="800000"/>
            <a:headEnd/>
            <a:tailEnd/>
          </a:ln>
          <a:effectLst/>
        </p:spPr>
        <p:txBody>
          <a:bodyPr wrap="none" lIns="90487" tIns="44450" rIns="90487" bIns="44450">
            <a:spAutoFit/>
          </a:bodyPr>
          <a:lstStyle/>
          <a:p>
            <a:pPr eaLnBrk="0" fontAlgn="base" hangingPunct="0">
              <a:lnSpc>
                <a:spcPct val="80000"/>
              </a:lnSpc>
              <a:spcBef>
                <a:spcPct val="0"/>
              </a:spcBef>
              <a:spcAft>
                <a:spcPct val="0"/>
              </a:spcAft>
              <a:defRPr/>
            </a:pPr>
            <a:r>
              <a:rPr lang="en-US" sz="2400">
                <a:solidFill>
                  <a:srgbClr val="000000"/>
                </a:solidFill>
                <a:effectLst>
                  <a:outerShdw blurRad="38100" dist="38100" dir="2700000" algn="tl">
                    <a:srgbClr val="FFFFFF"/>
                  </a:outerShdw>
                </a:effectLst>
                <a:latin typeface="Palatino" pitchFamily="-128" charset="0"/>
                <a:ea typeface="ＭＳ Ｐゴシック" pitchFamily="-128" charset="-128"/>
              </a:rPr>
              <a:t>number of major errors</a:t>
            </a:r>
          </a:p>
          <a:p>
            <a:pPr eaLnBrk="0" fontAlgn="base" hangingPunct="0">
              <a:lnSpc>
                <a:spcPct val="80000"/>
              </a:lnSpc>
              <a:spcBef>
                <a:spcPct val="0"/>
              </a:spcBef>
              <a:spcAft>
                <a:spcPct val="0"/>
              </a:spcAft>
              <a:defRPr/>
            </a:pPr>
            <a:r>
              <a:rPr lang="en-US" sz="2400">
                <a:solidFill>
                  <a:srgbClr val="000000"/>
                </a:solidFill>
                <a:effectLst>
                  <a:outerShdw blurRad="38100" dist="38100" dir="2700000" algn="tl">
                    <a:srgbClr val="FFFFFF"/>
                  </a:outerShdw>
                </a:effectLst>
                <a:latin typeface="Palatino" pitchFamily="-128" charset="0"/>
                <a:ea typeface="ＭＳ Ｐゴシック" pitchFamily="-128" charset="-128"/>
              </a:rPr>
              <a:t>    (e.g., nonconformance to req.) </a:t>
            </a:r>
          </a:p>
        </p:txBody>
      </p:sp>
      <p:grpSp>
        <p:nvGrpSpPr>
          <p:cNvPr id="25613" name="Group 11"/>
          <p:cNvGrpSpPr>
            <a:grpSpLocks/>
          </p:cNvGrpSpPr>
          <p:nvPr/>
        </p:nvGrpSpPr>
        <p:grpSpPr bwMode="auto">
          <a:xfrm>
            <a:off x="1849438" y="2005013"/>
            <a:ext cx="190500" cy="174625"/>
            <a:chOff x="972" y="975"/>
            <a:chExt cx="120" cy="98"/>
          </a:xfrm>
        </p:grpSpPr>
        <p:sp>
          <p:nvSpPr>
            <p:cNvPr id="25639" name="Rectangle 12"/>
            <p:cNvSpPr>
              <a:spLocks noChangeArrowheads="1"/>
            </p:cNvSpPr>
            <p:nvPr/>
          </p:nvSpPr>
          <p:spPr bwMode="auto">
            <a:xfrm>
              <a:off x="988" y="989"/>
              <a:ext cx="104" cy="84"/>
            </a:xfrm>
            <a:prstGeom prst="rect">
              <a:avLst/>
            </a:prstGeom>
            <a:solidFill>
              <a:schemeClr val="tx2"/>
            </a:solidFill>
            <a:ln w="12700">
              <a:solidFill>
                <a:srgbClr val="000000"/>
              </a:solidFill>
              <a:miter lim="800000"/>
              <a:headEnd/>
              <a:tailEnd/>
            </a:ln>
          </p:spPr>
          <p:txBody>
            <a:bodyPr wrap="none" anchor="ctr"/>
            <a:lstStyle>
              <a:lvl1pPr>
                <a:spcBef>
                  <a:spcPct val="20000"/>
                </a:spcBef>
                <a:buClr>
                  <a:schemeClr val="folHlink"/>
                </a:buClr>
                <a:buSzPct val="75000"/>
                <a:buFont typeface="Wingdings"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25640" name="Rectangle 13"/>
            <p:cNvSpPr>
              <a:spLocks noChangeArrowheads="1"/>
            </p:cNvSpPr>
            <p:nvPr/>
          </p:nvSpPr>
          <p:spPr bwMode="auto">
            <a:xfrm>
              <a:off x="972" y="975"/>
              <a:ext cx="104" cy="84"/>
            </a:xfrm>
            <a:prstGeom prst="rect">
              <a:avLst/>
            </a:prstGeom>
            <a:solidFill>
              <a:schemeClr val="tx2"/>
            </a:solidFill>
            <a:ln w="12700">
              <a:solidFill>
                <a:srgbClr val="000000"/>
              </a:solidFill>
              <a:miter lim="800000"/>
              <a:headEnd/>
              <a:tailEnd/>
            </a:ln>
          </p:spPr>
          <p:txBody>
            <a:bodyPr wrap="none" anchor="ctr"/>
            <a:lstStyle>
              <a:lvl1pPr>
                <a:spcBef>
                  <a:spcPct val="20000"/>
                </a:spcBef>
                <a:buClr>
                  <a:schemeClr val="folHlink"/>
                </a:buClr>
                <a:buSzPct val="75000"/>
                <a:buFont typeface="Wingdings"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grpSp>
      <p:grpSp>
        <p:nvGrpSpPr>
          <p:cNvPr id="25614" name="Group 14"/>
          <p:cNvGrpSpPr>
            <a:grpSpLocks/>
          </p:cNvGrpSpPr>
          <p:nvPr/>
        </p:nvGrpSpPr>
        <p:grpSpPr bwMode="auto">
          <a:xfrm>
            <a:off x="1849438" y="2422525"/>
            <a:ext cx="190500" cy="177800"/>
            <a:chOff x="972" y="1209"/>
            <a:chExt cx="120" cy="99"/>
          </a:xfrm>
        </p:grpSpPr>
        <p:sp>
          <p:nvSpPr>
            <p:cNvPr id="25637" name="Rectangle 15"/>
            <p:cNvSpPr>
              <a:spLocks noChangeArrowheads="1"/>
            </p:cNvSpPr>
            <p:nvPr/>
          </p:nvSpPr>
          <p:spPr bwMode="auto">
            <a:xfrm>
              <a:off x="988" y="1224"/>
              <a:ext cx="104" cy="84"/>
            </a:xfrm>
            <a:prstGeom prst="rect">
              <a:avLst/>
            </a:prstGeom>
            <a:solidFill>
              <a:schemeClr val="tx2"/>
            </a:solidFill>
            <a:ln w="12700">
              <a:solidFill>
                <a:srgbClr val="000000"/>
              </a:solidFill>
              <a:miter lim="800000"/>
              <a:headEnd/>
              <a:tailEnd/>
            </a:ln>
          </p:spPr>
          <p:txBody>
            <a:bodyPr wrap="none" anchor="ctr"/>
            <a:lstStyle>
              <a:lvl1pPr>
                <a:spcBef>
                  <a:spcPct val="20000"/>
                </a:spcBef>
                <a:buClr>
                  <a:schemeClr val="folHlink"/>
                </a:buClr>
                <a:buSzPct val="75000"/>
                <a:buFont typeface="Wingdings"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25638" name="Rectangle 16"/>
            <p:cNvSpPr>
              <a:spLocks noChangeArrowheads="1"/>
            </p:cNvSpPr>
            <p:nvPr/>
          </p:nvSpPr>
          <p:spPr bwMode="auto">
            <a:xfrm>
              <a:off x="972" y="1209"/>
              <a:ext cx="104" cy="85"/>
            </a:xfrm>
            <a:prstGeom prst="rect">
              <a:avLst/>
            </a:prstGeom>
            <a:solidFill>
              <a:schemeClr val="tx2"/>
            </a:solidFill>
            <a:ln w="12700">
              <a:solidFill>
                <a:srgbClr val="000000"/>
              </a:solidFill>
              <a:miter lim="800000"/>
              <a:headEnd/>
              <a:tailEnd/>
            </a:ln>
          </p:spPr>
          <p:txBody>
            <a:bodyPr wrap="none" anchor="ctr"/>
            <a:lstStyle>
              <a:lvl1pPr>
                <a:spcBef>
                  <a:spcPct val="20000"/>
                </a:spcBef>
                <a:buClr>
                  <a:schemeClr val="folHlink"/>
                </a:buClr>
                <a:buSzPct val="75000"/>
                <a:buFont typeface="Wingdings"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grpSp>
      <p:grpSp>
        <p:nvGrpSpPr>
          <p:cNvPr id="25615" name="Group 17"/>
          <p:cNvGrpSpPr>
            <a:grpSpLocks/>
          </p:cNvGrpSpPr>
          <p:nvPr/>
        </p:nvGrpSpPr>
        <p:grpSpPr bwMode="auto">
          <a:xfrm>
            <a:off x="1849438" y="3222625"/>
            <a:ext cx="190500" cy="177800"/>
            <a:chOff x="972" y="1657"/>
            <a:chExt cx="120" cy="99"/>
          </a:xfrm>
        </p:grpSpPr>
        <p:sp>
          <p:nvSpPr>
            <p:cNvPr id="25635" name="Rectangle 18"/>
            <p:cNvSpPr>
              <a:spLocks noChangeArrowheads="1"/>
            </p:cNvSpPr>
            <p:nvPr/>
          </p:nvSpPr>
          <p:spPr bwMode="auto">
            <a:xfrm>
              <a:off x="988" y="1672"/>
              <a:ext cx="104" cy="84"/>
            </a:xfrm>
            <a:prstGeom prst="rect">
              <a:avLst/>
            </a:prstGeom>
            <a:solidFill>
              <a:schemeClr val="tx2"/>
            </a:solidFill>
            <a:ln w="12700">
              <a:solidFill>
                <a:srgbClr val="000000"/>
              </a:solidFill>
              <a:miter lim="800000"/>
              <a:headEnd/>
              <a:tailEnd/>
            </a:ln>
          </p:spPr>
          <p:txBody>
            <a:bodyPr wrap="none" anchor="ctr"/>
            <a:lstStyle>
              <a:lvl1pPr>
                <a:spcBef>
                  <a:spcPct val="20000"/>
                </a:spcBef>
                <a:buClr>
                  <a:schemeClr val="folHlink"/>
                </a:buClr>
                <a:buSzPct val="75000"/>
                <a:buFont typeface="Wingdings"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25636" name="Rectangle 19"/>
            <p:cNvSpPr>
              <a:spLocks noChangeArrowheads="1"/>
            </p:cNvSpPr>
            <p:nvPr/>
          </p:nvSpPr>
          <p:spPr bwMode="auto">
            <a:xfrm>
              <a:off x="972" y="1657"/>
              <a:ext cx="104" cy="85"/>
            </a:xfrm>
            <a:prstGeom prst="rect">
              <a:avLst/>
            </a:prstGeom>
            <a:solidFill>
              <a:schemeClr val="tx2"/>
            </a:solidFill>
            <a:ln w="12700">
              <a:solidFill>
                <a:srgbClr val="000000"/>
              </a:solidFill>
              <a:miter lim="800000"/>
              <a:headEnd/>
              <a:tailEnd/>
            </a:ln>
          </p:spPr>
          <p:txBody>
            <a:bodyPr wrap="none" anchor="ctr"/>
            <a:lstStyle>
              <a:lvl1pPr>
                <a:spcBef>
                  <a:spcPct val="20000"/>
                </a:spcBef>
                <a:buClr>
                  <a:schemeClr val="folHlink"/>
                </a:buClr>
                <a:buSzPct val="75000"/>
                <a:buFont typeface="Wingdings"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grpSp>
      <p:grpSp>
        <p:nvGrpSpPr>
          <p:cNvPr id="25616" name="Group 20"/>
          <p:cNvGrpSpPr>
            <a:grpSpLocks/>
          </p:cNvGrpSpPr>
          <p:nvPr/>
        </p:nvGrpSpPr>
        <p:grpSpPr bwMode="auto">
          <a:xfrm>
            <a:off x="1849438" y="3643313"/>
            <a:ext cx="190500" cy="176212"/>
            <a:chOff x="972" y="1892"/>
            <a:chExt cx="120" cy="99"/>
          </a:xfrm>
        </p:grpSpPr>
        <p:sp>
          <p:nvSpPr>
            <p:cNvPr id="25633" name="Rectangle 21"/>
            <p:cNvSpPr>
              <a:spLocks noChangeArrowheads="1"/>
            </p:cNvSpPr>
            <p:nvPr/>
          </p:nvSpPr>
          <p:spPr bwMode="auto">
            <a:xfrm>
              <a:off x="988" y="1906"/>
              <a:ext cx="104" cy="85"/>
            </a:xfrm>
            <a:prstGeom prst="rect">
              <a:avLst/>
            </a:prstGeom>
            <a:solidFill>
              <a:schemeClr val="tx2"/>
            </a:solidFill>
            <a:ln w="12700">
              <a:solidFill>
                <a:srgbClr val="000000"/>
              </a:solidFill>
              <a:miter lim="800000"/>
              <a:headEnd/>
              <a:tailEnd/>
            </a:ln>
          </p:spPr>
          <p:txBody>
            <a:bodyPr wrap="none" anchor="ctr"/>
            <a:lstStyle>
              <a:lvl1pPr>
                <a:spcBef>
                  <a:spcPct val="20000"/>
                </a:spcBef>
                <a:buClr>
                  <a:schemeClr val="folHlink"/>
                </a:buClr>
                <a:buSzPct val="75000"/>
                <a:buFont typeface="Wingdings"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25634" name="Rectangle 22"/>
            <p:cNvSpPr>
              <a:spLocks noChangeArrowheads="1"/>
            </p:cNvSpPr>
            <p:nvPr/>
          </p:nvSpPr>
          <p:spPr bwMode="auto">
            <a:xfrm>
              <a:off x="972" y="1892"/>
              <a:ext cx="104" cy="84"/>
            </a:xfrm>
            <a:prstGeom prst="rect">
              <a:avLst/>
            </a:prstGeom>
            <a:solidFill>
              <a:schemeClr val="tx2"/>
            </a:solidFill>
            <a:ln w="12700">
              <a:solidFill>
                <a:srgbClr val="000000"/>
              </a:solidFill>
              <a:miter lim="800000"/>
              <a:headEnd/>
              <a:tailEnd/>
            </a:ln>
          </p:spPr>
          <p:txBody>
            <a:bodyPr wrap="none" anchor="ctr"/>
            <a:lstStyle>
              <a:lvl1pPr>
                <a:spcBef>
                  <a:spcPct val="20000"/>
                </a:spcBef>
                <a:buClr>
                  <a:schemeClr val="folHlink"/>
                </a:buClr>
                <a:buSzPct val="75000"/>
                <a:buFont typeface="Wingdings"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grpSp>
      <p:grpSp>
        <p:nvGrpSpPr>
          <p:cNvPr id="25617" name="Group 23"/>
          <p:cNvGrpSpPr>
            <a:grpSpLocks/>
          </p:cNvGrpSpPr>
          <p:nvPr/>
        </p:nvGrpSpPr>
        <p:grpSpPr bwMode="auto">
          <a:xfrm>
            <a:off x="1849438" y="4087813"/>
            <a:ext cx="190500" cy="176212"/>
            <a:chOff x="972" y="2141"/>
            <a:chExt cx="120" cy="99"/>
          </a:xfrm>
        </p:grpSpPr>
        <p:sp>
          <p:nvSpPr>
            <p:cNvPr id="25631" name="Rectangle 24"/>
            <p:cNvSpPr>
              <a:spLocks noChangeArrowheads="1"/>
            </p:cNvSpPr>
            <p:nvPr/>
          </p:nvSpPr>
          <p:spPr bwMode="auto">
            <a:xfrm>
              <a:off x="988" y="2155"/>
              <a:ext cx="104" cy="85"/>
            </a:xfrm>
            <a:prstGeom prst="rect">
              <a:avLst/>
            </a:prstGeom>
            <a:solidFill>
              <a:schemeClr val="tx2"/>
            </a:solidFill>
            <a:ln w="12700">
              <a:solidFill>
                <a:srgbClr val="000000"/>
              </a:solidFill>
              <a:miter lim="800000"/>
              <a:headEnd/>
              <a:tailEnd/>
            </a:ln>
          </p:spPr>
          <p:txBody>
            <a:bodyPr wrap="none" anchor="ctr"/>
            <a:lstStyle>
              <a:lvl1pPr>
                <a:spcBef>
                  <a:spcPct val="20000"/>
                </a:spcBef>
                <a:buClr>
                  <a:schemeClr val="folHlink"/>
                </a:buClr>
                <a:buSzPct val="75000"/>
                <a:buFont typeface="Wingdings"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25632" name="Rectangle 25"/>
            <p:cNvSpPr>
              <a:spLocks noChangeArrowheads="1"/>
            </p:cNvSpPr>
            <p:nvPr/>
          </p:nvSpPr>
          <p:spPr bwMode="auto">
            <a:xfrm>
              <a:off x="972" y="2141"/>
              <a:ext cx="104" cy="84"/>
            </a:xfrm>
            <a:prstGeom prst="rect">
              <a:avLst/>
            </a:prstGeom>
            <a:solidFill>
              <a:schemeClr val="tx2"/>
            </a:solidFill>
            <a:ln w="12700">
              <a:solidFill>
                <a:srgbClr val="000000"/>
              </a:solidFill>
              <a:miter lim="800000"/>
              <a:headEnd/>
              <a:tailEnd/>
            </a:ln>
          </p:spPr>
          <p:txBody>
            <a:bodyPr wrap="none" anchor="ctr"/>
            <a:lstStyle>
              <a:lvl1pPr>
                <a:spcBef>
                  <a:spcPct val="20000"/>
                </a:spcBef>
                <a:buClr>
                  <a:schemeClr val="folHlink"/>
                </a:buClr>
                <a:buSzPct val="75000"/>
                <a:buFont typeface="Wingdings"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grpSp>
      <p:grpSp>
        <p:nvGrpSpPr>
          <p:cNvPr id="25618" name="Group 26"/>
          <p:cNvGrpSpPr>
            <a:grpSpLocks/>
          </p:cNvGrpSpPr>
          <p:nvPr/>
        </p:nvGrpSpPr>
        <p:grpSpPr bwMode="auto">
          <a:xfrm>
            <a:off x="1849438" y="4506913"/>
            <a:ext cx="190500" cy="174625"/>
            <a:chOff x="972" y="2376"/>
            <a:chExt cx="120" cy="98"/>
          </a:xfrm>
        </p:grpSpPr>
        <p:sp>
          <p:nvSpPr>
            <p:cNvPr id="25629" name="Rectangle 27"/>
            <p:cNvSpPr>
              <a:spLocks noChangeArrowheads="1"/>
            </p:cNvSpPr>
            <p:nvPr/>
          </p:nvSpPr>
          <p:spPr bwMode="auto">
            <a:xfrm>
              <a:off x="988" y="2390"/>
              <a:ext cx="104" cy="84"/>
            </a:xfrm>
            <a:prstGeom prst="rect">
              <a:avLst/>
            </a:prstGeom>
            <a:solidFill>
              <a:schemeClr val="tx2"/>
            </a:solidFill>
            <a:ln w="12700">
              <a:solidFill>
                <a:srgbClr val="000000"/>
              </a:solidFill>
              <a:miter lim="800000"/>
              <a:headEnd/>
              <a:tailEnd/>
            </a:ln>
          </p:spPr>
          <p:txBody>
            <a:bodyPr wrap="none" anchor="ctr"/>
            <a:lstStyle>
              <a:lvl1pPr>
                <a:spcBef>
                  <a:spcPct val="20000"/>
                </a:spcBef>
                <a:buClr>
                  <a:schemeClr val="folHlink"/>
                </a:buClr>
                <a:buSzPct val="75000"/>
                <a:buFont typeface="Wingdings"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25630" name="Rectangle 28"/>
            <p:cNvSpPr>
              <a:spLocks noChangeArrowheads="1"/>
            </p:cNvSpPr>
            <p:nvPr/>
          </p:nvSpPr>
          <p:spPr bwMode="auto">
            <a:xfrm>
              <a:off x="972" y="2376"/>
              <a:ext cx="104" cy="84"/>
            </a:xfrm>
            <a:prstGeom prst="rect">
              <a:avLst/>
            </a:prstGeom>
            <a:solidFill>
              <a:schemeClr val="tx2"/>
            </a:solidFill>
            <a:ln w="12700">
              <a:solidFill>
                <a:srgbClr val="000000"/>
              </a:solidFill>
              <a:miter lim="800000"/>
              <a:headEnd/>
              <a:tailEnd/>
            </a:ln>
          </p:spPr>
          <p:txBody>
            <a:bodyPr wrap="none" anchor="ctr"/>
            <a:lstStyle>
              <a:lvl1pPr>
                <a:spcBef>
                  <a:spcPct val="20000"/>
                </a:spcBef>
                <a:buClr>
                  <a:schemeClr val="folHlink"/>
                </a:buClr>
                <a:buSzPct val="75000"/>
                <a:buFont typeface="Wingdings"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grpSp>
      <p:grpSp>
        <p:nvGrpSpPr>
          <p:cNvPr id="25619" name="Group 29"/>
          <p:cNvGrpSpPr>
            <a:grpSpLocks/>
          </p:cNvGrpSpPr>
          <p:nvPr/>
        </p:nvGrpSpPr>
        <p:grpSpPr bwMode="auto">
          <a:xfrm>
            <a:off x="1849438" y="4911725"/>
            <a:ext cx="190500" cy="177800"/>
            <a:chOff x="972" y="2603"/>
            <a:chExt cx="120" cy="99"/>
          </a:xfrm>
        </p:grpSpPr>
        <p:sp>
          <p:nvSpPr>
            <p:cNvPr id="25627" name="Rectangle 30"/>
            <p:cNvSpPr>
              <a:spLocks noChangeArrowheads="1"/>
            </p:cNvSpPr>
            <p:nvPr/>
          </p:nvSpPr>
          <p:spPr bwMode="auto">
            <a:xfrm>
              <a:off x="988" y="2617"/>
              <a:ext cx="104" cy="85"/>
            </a:xfrm>
            <a:prstGeom prst="rect">
              <a:avLst/>
            </a:prstGeom>
            <a:solidFill>
              <a:schemeClr val="tx2"/>
            </a:solidFill>
            <a:ln w="12700">
              <a:solidFill>
                <a:srgbClr val="000000"/>
              </a:solidFill>
              <a:miter lim="800000"/>
              <a:headEnd/>
              <a:tailEnd/>
            </a:ln>
          </p:spPr>
          <p:txBody>
            <a:bodyPr wrap="none" anchor="ctr"/>
            <a:lstStyle>
              <a:lvl1pPr>
                <a:spcBef>
                  <a:spcPct val="20000"/>
                </a:spcBef>
                <a:buClr>
                  <a:schemeClr val="folHlink"/>
                </a:buClr>
                <a:buSzPct val="75000"/>
                <a:buFont typeface="Wingdings"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25628" name="Rectangle 31"/>
            <p:cNvSpPr>
              <a:spLocks noChangeArrowheads="1"/>
            </p:cNvSpPr>
            <p:nvPr/>
          </p:nvSpPr>
          <p:spPr bwMode="auto">
            <a:xfrm>
              <a:off x="972" y="2603"/>
              <a:ext cx="104" cy="85"/>
            </a:xfrm>
            <a:prstGeom prst="rect">
              <a:avLst/>
            </a:prstGeom>
            <a:solidFill>
              <a:schemeClr val="tx2"/>
            </a:solidFill>
            <a:ln w="12700">
              <a:solidFill>
                <a:srgbClr val="000000"/>
              </a:solidFill>
              <a:miter lim="800000"/>
              <a:headEnd/>
              <a:tailEnd/>
            </a:ln>
          </p:spPr>
          <p:txBody>
            <a:bodyPr wrap="none" anchor="ctr"/>
            <a:lstStyle>
              <a:lvl1pPr>
                <a:spcBef>
                  <a:spcPct val="20000"/>
                </a:spcBef>
                <a:buClr>
                  <a:schemeClr val="folHlink"/>
                </a:buClr>
                <a:buSzPct val="75000"/>
                <a:buFont typeface="Wingdings"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grpSp>
      <p:sp>
        <p:nvSpPr>
          <p:cNvPr id="179232" name="Rectangle 32"/>
          <p:cNvSpPr>
            <a:spLocks noChangeArrowheads="1"/>
          </p:cNvSpPr>
          <p:nvPr/>
        </p:nvSpPr>
        <p:spPr bwMode="auto">
          <a:xfrm>
            <a:off x="2057400" y="2679700"/>
            <a:ext cx="4641850" cy="454025"/>
          </a:xfrm>
          <a:prstGeom prst="rect">
            <a:avLst/>
          </a:prstGeom>
          <a:noFill/>
          <a:ln w="25400">
            <a:noFill/>
            <a:miter lim="800000"/>
            <a:headEnd/>
            <a:tailEnd/>
          </a:ln>
          <a:effectLst/>
        </p:spPr>
        <p:txBody>
          <a:bodyPr wrap="none" lIns="90487" tIns="44450" rIns="90487" bIns="44450">
            <a:spAutoFit/>
          </a:bodyPr>
          <a:lstStyle/>
          <a:p>
            <a:pPr eaLnBrk="0" fontAlgn="base" hangingPunct="0">
              <a:spcBef>
                <a:spcPct val="0"/>
              </a:spcBef>
              <a:spcAft>
                <a:spcPct val="0"/>
              </a:spcAft>
              <a:defRPr/>
            </a:pPr>
            <a:r>
              <a:rPr lang="en-US" sz="2400">
                <a:solidFill>
                  <a:srgbClr val="000000"/>
                </a:solidFill>
                <a:effectLst>
                  <a:outerShdw blurRad="38100" dist="38100" dir="2700000" algn="tl">
                    <a:srgbClr val="FFFFFF"/>
                  </a:outerShdw>
                </a:effectLst>
                <a:latin typeface="Palatino" pitchFamily="-128" charset="0"/>
                <a:ea typeface="ＭＳ Ｐゴシック" pitchFamily="-128" charset="-128"/>
              </a:rPr>
              <a:t>inspection effort per KLOC or FP</a:t>
            </a:r>
          </a:p>
        </p:txBody>
      </p:sp>
      <p:grpSp>
        <p:nvGrpSpPr>
          <p:cNvPr id="25621" name="Group 33"/>
          <p:cNvGrpSpPr>
            <a:grpSpLocks/>
          </p:cNvGrpSpPr>
          <p:nvPr/>
        </p:nvGrpSpPr>
        <p:grpSpPr bwMode="auto">
          <a:xfrm>
            <a:off x="1849438" y="2843213"/>
            <a:ext cx="190500" cy="176212"/>
            <a:chOff x="972" y="1444"/>
            <a:chExt cx="120" cy="99"/>
          </a:xfrm>
        </p:grpSpPr>
        <p:sp>
          <p:nvSpPr>
            <p:cNvPr id="25625" name="Rectangle 34"/>
            <p:cNvSpPr>
              <a:spLocks noChangeArrowheads="1"/>
            </p:cNvSpPr>
            <p:nvPr/>
          </p:nvSpPr>
          <p:spPr bwMode="auto">
            <a:xfrm>
              <a:off x="988" y="1458"/>
              <a:ext cx="104" cy="85"/>
            </a:xfrm>
            <a:prstGeom prst="rect">
              <a:avLst/>
            </a:prstGeom>
            <a:solidFill>
              <a:schemeClr val="tx2"/>
            </a:solidFill>
            <a:ln w="12700">
              <a:solidFill>
                <a:srgbClr val="000000"/>
              </a:solidFill>
              <a:miter lim="800000"/>
              <a:headEnd/>
              <a:tailEnd/>
            </a:ln>
          </p:spPr>
          <p:txBody>
            <a:bodyPr wrap="none" anchor="ctr"/>
            <a:lstStyle>
              <a:lvl1pPr>
                <a:spcBef>
                  <a:spcPct val="20000"/>
                </a:spcBef>
                <a:buClr>
                  <a:schemeClr val="folHlink"/>
                </a:buClr>
                <a:buSzPct val="75000"/>
                <a:buFont typeface="Wingdings"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25626" name="Rectangle 35"/>
            <p:cNvSpPr>
              <a:spLocks noChangeArrowheads="1"/>
            </p:cNvSpPr>
            <p:nvPr/>
          </p:nvSpPr>
          <p:spPr bwMode="auto">
            <a:xfrm>
              <a:off x="972" y="1444"/>
              <a:ext cx="104" cy="84"/>
            </a:xfrm>
            <a:prstGeom prst="rect">
              <a:avLst/>
            </a:prstGeom>
            <a:solidFill>
              <a:schemeClr val="tx2"/>
            </a:solidFill>
            <a:ln w="12700">
              <a:solidFill>
                <a:srgbClr val="000000"/>
              </a:solidFill>
              <a:miter lim="800000"/>
              <a:headEnd/>
              <a:tailEnd/>
            </a:ln>
          </p:spPr>
          <p:txBody>
            <a:bodyPr wrap="none" anchor="ctr"/>
            <a:lstStyle>
              <a:lvl1pPr>
                <a:spcBef>
                  <a:spcPct val="20000"/>
                </a:spcBef>
                <a:buClr>
                  <a:schemeClr val="folHlink"/>
                </a:buClr>
                <a:buSzPct val="75000"/>
                <a:buFont typeface="Wingdings"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grpSp>
      <p:grpSp>
        <p:nvGrpSpPr>
          <p:cNvPr id="25622" name="Group 36"/>
          <p:cNvGrpSpPr>
            <a:grpSpLocks/>
          </p:cNvGrpSpPr>
          <p:nvPr/>
        </p:nvGrpSpPr>
        <p:grpSpPr bwMode="auto">
          <a:xfrm>
            <a:off x="1849438" y="5649913"/>
            <a:ext cx="190500" cy="174625"/>
            <a:chOff x="972" y="3016"/>
            <a:chExt cx="120" cy="98"/>
          </a:xfrm>
        </p:grpSpPr>
        <p:sp>
          <p:nvSpPr>
            <p:cNvPr id="25623" name="Rectangle 37"/>
            <p:cNvSpPr>
              <a:spLocks noChangeArrowheads="1"/>
            </p:cNvSpPr>
            <p:nvPr/>
          </p:nvSpPr>
          <p:spPr bwMode="auto">
            <a:xfrm>
              <a:off x="988" y="3030"/>
              <a:ext cx="104" cy="84"/>
            </a:xfrm>
            <a:prstGeom prst="rect">
              <a:avLst/>
            </a:prstGeom>
            <a:solidFill>
              <a:schemeClr val="tx2"/>
            </a:solidFill>
            <a:ln w="12700">
              <a:solidFill>
                <a:srgbClr val="000000"/>
              </a:solidFill>
              <a:miter lim="800000"/>
              <a:headEnd/>
              <a:tailEnd/>
            </a:ln>
          </p:spPr>
          <p:txBody>
            <a:bodyPr wrap="none" anchor="ctr"/>
            <a:lstStyle>
              <a:lvl1pPr>
                <a:spcBef>
                  <a:spcPct val="20000"/>
                </a:spcBef>
                <a:buClr>
                  <a:schemeClr val="folHlink"/>
                </a:buClr>
                <a:buSzPct val="75000"/>
                <a:buFont typeface="Wingdings"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25624" name="Rectangle 38"/>
            <p:cNvSpPr>
              <a:spLocks noChangeArrowheads="1"/>
            </p:cNvSpPr>
            <p:nvPr/>
          </p:nvSpPr>
          <p:spPr bwMode="auto">
            <a:xfrm>
              <a:off x="972" y="3016"/>
              <a:ext cx="104" cy="84"/>
            </a:xfrm>
            <a:prstGeom prst="rect">
              <a:avLst/>
            </a:prstGeom>
            <a:solidFill>
              <a:schemeClr val="tx2"/>
            </a:solidFill>
            <a:ln w="12700">
              <a:solidFill>
                <a:srgbClr val="000000"/>
              </a:solidFill>
              <a:miter lim="800000"/>
              <a:headEnd/>
              <a:tailEnd/>
            </a:ln>
          </p:spPr>
          <p:txBody>
            <a:bodyPr wrap="none" anchor="ctr"/>
            <a:lstStyle>
              <a:lvl1pPr>
                <a:spcBef>
                  <a:spcPct val="20000"/>
                </a:spcBef>
                <a:buClr>
                  <a:schemeClr val="folHlink"/>
                </a:buClr>
                <a:buSzPct val="75000"/>
                <a:buFont typeface="Wingdings"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grpSp>
    </p:spTree>
    <p:extLst>
      <p:ext uri="{BB962C8B-B14F-4D97-AF65-F5344CB8AC3E}">
        <p14:creationId xmlns:p14="http://schemas.microsoft.com/office/powerpoint/2010/main" val="198366932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solidFill>
                  <a:srgbClr val="000000"/>
                </a:solidFill>
              </a:rPr>
              <a:t>These slides are designed to accompany </a:t>
            </a:r>
            <a:r>
              <a:rPr lang="en-US" i="1">
                <a:solidFill>
                  <a:srgbClr val="000000"/>
                </a:solidFill>
              </a:rPr>
              <a:t>Software Engineering: A Practitioner’s Approach, 7/e </a:t>
            </a:r>
            <a:r>
              <a:rPr lang="en-US">
                <a:solidFill>
                  <a:srgbClr val="000000"/>
                </a:solidFill>
              </a:rPr>
              <a:t>(McGraw-Hill 2009). Slides copyright 2009 by Roger Pressman.</a:t>
            </a:r>
          </a:p>
        </p:txBody>
      </p:sp>
      <p:sp>
        <p:nvSpPr>
          <p:cNvPr id="5" name="Slide Number Placeholder 4"/>
          <p:cNvSpPr>
            <a:spLocks noGrp="1"/>
          </p:cNvSpPr>
          <p:nvPr>
            <p:ph type="sldNum" sz="quarter" idx="11"/>
          </p:nvPr>
        </p:nvSpPr>
        <p:spPr/>
        <p:txBody>
          <a:bodyPr/>
          <a:lstStyle/>
          <a:p>
            <a:pPr>
              <a:defRPr/>
            </a:pPr>
            <a:fld id="{5F4950F6-18EF-4256-8EC2-2B1A75BBF950}" type="slidenum">
              <a:rPr lang="en-US">
                <a:solidFill>
                  <a:srgbClr val="000000"/>
                </a:solidFill>
              </a:rPr>
              <a:pPr>
                <a:defRPr/>
              </a:pPr>
              <a:t>3</a:t>
            </a:fld>
            <a:endParaRPr lang="en-US">
              <a:solidFill>
                <a:srgbClr val="000000"/>
              </a:solidFill>
            </a:endParaRPr>
          </a:p>
        </p:txBody>
      </p:sp>
      <p:sp>
        <p:nvSpPr>
          <p:cNvPr id="5124" name="Rectangle 2"/>
          <p:cNvSpPr>
            <a:spLocks noGrp="1" noChangeArrowheads="1"/>
          </p:cNvSpPr>
          <p:nvPr>
            <p:ph type="title"/>
          </p:nvPr>
        </p:nvSpPr>
        <p:spPr/>
        <p:txBody>
          <a:bodyPr/>
          <a:lstStyle/>
          <a:p>
            <a:pPr eaLnBrk="1" hangingPunct="1"/>
            <a:r>
              <a:rPr lang="en-US" altLang="en-US" smtClean="0"/>
              <a:t>What Reviews Are Not</a:t>
            </a:r>
          </a:p>
        </p:txBody>
      </p:sp>
      <p:sp>
        <p:nvSpPr>
          <p:cNvPr id="5125" name="Rectangle 3"/>
          <p:cNvSpPr>
            <a:spLocks noGrp="1" noChangeArrowheads="1"/>
          </p:cNvSpPr>
          <p:nvPr>
            <p:ph type="body" idx="1"/>
          </p:nvPr>
        </p:nvSpPr>
        <p:spPr>
          <a:xfrm>
            <a:off x="1828800" y="2209800"/>
            <a:ext cx="6403975" cy="2535238"/>
          </a:xfrm>
        </p:spPr>
        <p:txBody>
          <a:bodyPr/>
          <a:lstStyle/>
          <a:p>
            <a:pPr eaLnBrk="1" hangingPunct="1"/>
            <a:r>
              <a:rPr lang="en-US" altLang="en-US" smtClean="0"/>
              <a:t>A project summary or progress assessment</a:t>
            </a:r>
          </a:p>
          <a:p>
            <a:pPr eaLnBrk="1" hangingPunct="1"/>
            <a:r>
              <a:rPr lang="en-US" altLang="en-US" smtClean="0"/>
              <a:t>A meeting intended solely to impart information</a:t>
            </a:r>
          </a:p>
          <a:p>
            <a:pPr eaLnBrk="1" hangingPunct="1"/>
            <a:r>
              <a:rPr lang="en-US" altLang="en-US" smtClean="0"/>
              <a:t>A mechanism for political or personal reprisal!</a:t>
            </a:r>
          </a:p>
        </p:txBody>
      </p:sp>
    </p:spTree>
    <p:extLst>
      <p:ext uri="{BB962C8B-B14F-4D97-AF65-F5344CB8AC3E}">
        <p14:creationId xmlns:p14="http://schemas.microsoft.com/office/powerpoint/2010/main" val="2107481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dirty="0">
              <a:solidFill>
                <a:srgbClr val="000000"/>
              </a:solidFill>
            </a:endParaRPr>
          </a:p>
        </p:txBody>
      </p:sp>
      <p:sp>
        <p:nvSpPr>
          <p:cNvPr id="5" name="Slide Number Placeholder 4"/>
          <p:cNvSpPr>
            <a:spLocks noGrp="1"/>
          </p:cNvSpPr>
          <p:nvPr>
            <p:ph type="sldNum" sz="quarter" idx="11"/>
          </p:nvPr>
        </p:nvSpPr>
        <p:spPr/>
        <p:txBody>
          <a:bodyPr/>
          <a:lstStyle/>
          <a:p>
            <a:pPr>
              <a:defRPr/>
            </a:pPr>
            <a:fld id="{5E182BAA-25A9-4310-BA7C-252F2508057F}" type="slidenum">
              <a:rPr lang="en-US">
                <a:solidFill>
                  <a:srgbClr val="000000"/>
                </a:solidFill>
              </a:rPr>
              <a:pPr>
                <a:defRPr/>
              </a:pPr>
              <a:t>4</a:t>
            </a:fld>
            <a:endParaRPr lang="en-US">
              <a:solidFill>
                <a:srgbClr val="000000"/>
              </a:solidFill>
            </a:endParaRPr>
          </a:p>
        </p:txBody>
      </p:sp>
      <p:sp>
        <p:nvSpPr>
          <p:cNvPr id="6148" name="Rectangle 2"/>
          <p:cNvSpPr>
            <a:spLocks noGrp="1" noChangeArrowheads="1"/>
          </p:cNvSpPr>
          <p:nvPr>
            <p:ph type="title"/>
          </p:nvPr>
        </p:nvSpPr>
        <p:spPr/>
        <p:txBody>
          <a:bodyPr/>
          <a:lstStyle/>
          <a:p>
            <a:pPr eaLnBrk="1" hangingPunct="1"/>
            <a:r>
              <a:rPr lang="en-US" altLang="en-US" smtClean="0"/>
              <a:t>What Do We Look For?</a:t>
            </a:r>
          </a:p>
        </p:txBody>
      </p:sp>
      <p:sp>
        <p:nvSpPr>
          <p:cNvPr id="6149" name="Rectangle 3"/>
          <p:cNvSpPr>
            <a:spLocks noGrp="1" noChangeArrowheads="1"/>
          </p:cNvSpPr>
          <p:nvPr>
            <p:ph type="body" idx="1"/>
          </p:nvPr>
        </p:nvSpPr>
        <p:spPr>
          <a:xfrm>
            <a:off x="1828800" y="1905000"/>
            <a:ext cx="6934200" cy="4800600"/>
          </a:xfrm>
        </p:spPr>
        <p:txBody>
          <a:bodyPr/>
          <a:lstStyle/>
          <a:p>
            <a:pPr eaLnBrk="1" hangingPunct="1">
              <a:lnSpc>
                <a:spcPct val="90000"/>
              </a:lnSpc>
            </a:pPr>
            <a:r>
              <a:rPr lang="en-US" altLang="en-US" sz="2000" smtClean="0"/>
              <a:t>Errors and defects</a:t>
            </a:r>
          </a:p>
          <a:p>
            <a:pPr lvl="1" eaLnBrk="1" hangingPunct="1">
              <a:lnSpc>
                <a:spcPct val="90000"/>
              </a:lnSpc>
            </a:pPr>
            <a:r>
              <a:rPr lang="en-US" altLang="en-US" sz="1800" i="1" smtClean="0">
                <a:solidFill>
                  <a:schemeClr val="folHlink"/>
                </a:solidFill>
                <a:latin typeface="Times" pitchFamily="-128" charset="0"/>
              </a:rPr>
              <a:t>Error</a:t>
            </a:r>
            <a:r>
              <a:rPr lang="en-US" altLang="en-US" sz="1800" smtClean="0">
                <a:latin typeface="Times" pitchFamily="-128" charset="0"/>
              </a:rPr>
              <a:t>—a quality problem found </a:t>
            </a:r>
            <a:r>
              <a:rPr lang="en-US" altLang="en-US" sz="1800" i="1" smtClean="0">
                <a:latin typeface="Times" pitchFamily="-128" charset="0"/>
              </a:rPr>
              <a:t>before</a:t>
            </a:r>
            <a:r>
              <a:rPr lang="en-US" altLang="en-US" sz="1800" smtClean="0">
                <a:latin typeface="Times" pitchFamily="-128" charset="0"/>
              </a:rPr>
              <a:t> the software is released to end users</a:t>
            </a:r>
          </a:p>
          <a:p>
            <a:pPr lvl="1" eaLnBrk="1" hangingPunct="1">
              <a:lnSpc>
                <a:spcPct val="90000"/>
              </a:lnSpc>
            </a:pPr>
            <a:r>
              <a:rPr lang="en-US" altLang="en-US" sz="1800" i="1" smtClean="0">
                <a:solidFill>
                  <a:schemeClr val="folHlink"/>
                </a:solidFill>
                <a:latin typeface="Times" pitchFamily="-128" charset="0"/>
              </a:rPr>
              <a:t>Defect</a:t>
            </a:r>
            <a:r>
              <a:rPr lang="en-US" altLang="en-US" sz="1800" i="1" smtClean="0">
                <a:latin typeface="Times" pitchFamily="-128" charset="0"/>
              </a:rPr>
              <a:t>—</a:t>
            </a:r>
            <a:r>
              <a:rPr lang="en-US" altLang="en-US" sz="1800" smtClean="0">
                <a:latin typeface="Times" pitchFamily="-128" charset="0"/>
              </a:rPr>
              <a:t>a quality problem found only</a:t>
            </a:r>
            <a:r>
              <a:rPr lang="en-US" altLang="en-US" sz="1800" i="1" smtClean="0">
                <a:latin typeface="Times" pitchFamily="-128" charset="0"/>
              </a:rPr>
              <a:t> after</a:t>
            </a:r>
            <a:r>
              <a:rPr lang="en-US" altLang="en-US" sz="1800" smtClean="0">
                <a:latin typeface="Times" pitchFamily="-128" charset="0"/>
              </a:rPr>
              <a:t> the software has been released to end-users</a:t>
            </a:r>
          </a:p>
          <a:p>
            <a:pPr eaLnBrk="1" hangingPunct="1">
              <a:lnSpc>
                <a:spcPct val="90000"/>
              </a:lnSpc>
            </a:pPr>
            <a:r>
              <a:rPr lang="en-US" altLang="en-US" sz="2000" smtClean="0">
                <a:latin typeface="Times" pitchFamily="-128" charset="0"/>
              </a:rPr>
              <a:t>We make this distinction because errors and defects have very different economic, business, psychological, and human impact</a:t>
            </a:r>
          </a:p>
          <a:p>
            <a:pPr eaLnBrk="1" hangingPunct="1">
              <a:lnSpc>
                <a:spcPct val="90000"/>
              </a:lnSpc>
            </a:pPr>
            <a:r>
              <a:rPr lang="en-US" altLang="en-US" sz="2000" smtClean="0">
                <a:latin typeface="Times" pitchFamily="-128" charset="0"/>
              </a:rPr>
              <a:t>However, the temporal distinction made between errors and defects in this book is </a:t>
            </a:r>
            <a:r>
              <a:rPr lang="en-US" altLang="en-US" sz="2000" i="1" smtClean="0">
                <a:latin typeface="Times" pitchFamily="-128" charset="0"/>
              </a:rPr>
              <a:t>not</a:t>
            </a:r>
            <a:r>
              <a:rPr lang="en-US" altLang="en-US" sz="2000" smtClean="0">
                <a:latin typeface="Times" pitchFamily="-128" charset="0"/>
              </a:rPr>
              <a:t> mainstream thinking</a:t>
            </a:r>
          </a:p>
          <a:p>
            <a:pPr eaLnBrk="1" hangingPunct="1">
              <a:lnSpc>
                <a:spcPct val="90000"/>
              </a:lnSpc>
            </a:pPr>
            <a:r>
              <a:rPr lang="en-US" altLang="en-US" sz="2000" smtClean="0"/>
              <a:t>The primary objective of technical reviews is to find errors during the process so that they do not become defects after release of the software.</a:t>
            </a:r>
          </a:p>
          <a:p>
            <a:pPr eaLnBrk="1" hangingPunct="1">
              <a:lnSpc>
                <a:spcPct val="90000"/>
              </a:lnSpc>
            </a:pPr>
            <a:r>
              <a:rPr lang="en-US" altLang="en-US" sz="2000" smtClean="0"/>
              <a:t> The obvious benefit of technical reviews is the early discovery of errors so that they do not propagate to the</a:t>
            </a:r>
            <a:br>
              <a:rPr lang="en-US" altLang="en-US" sz="2000" smtClean="0"/>
            </a:br>
            <a:r>
              <a:rPr lang="en-US" altLang="en-US" sz="2000" smtClean="0"/>
              <a:t>next step in the software process.</a:t>
            </a:r>
            <a:br>
              <a:rPr lang="en-US" altLang="en-US" sz="2000" smtClean="0"/>
            </a:br>
            <a:endParaRPr lang="en-US" altLang="en-US" sz="2000" smtClean="0"/>
          </a:p>
        </p:txBody>
      </p:sp>
    </p:spTree>
    <p:extLst>
      <p:ext uri="{BB962C8B-B14F-4D97-AF65-F5344CB8AC3E}">
        <p14:creationId xmlns:p14="http://schemas.microsoft.com/office/powerpoint/2010/main" val="4133173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3"/>
          <p:cNvSpPr>
            <a:spLocks noGrp="1"/>
          </p:cNvSpPr>
          <p:nvPr>
            <p:ph type="ftr" sz="quarter" idx="10"/>
          </p:nvPr>
        </p:nvSpPr>
        <p:spPr/>
        <p:txBody>
          <a:bodyPr/>
          <a:lstStyle/>
          <a:p>
            <a:pPr>
              <a:defRPr/>
            </a:pPr>
            <a:r>
              <a:rPr lang="en-US">
                <a:solidFill>
                  <a:srgbClr val="000000"/>
                </a:solidFill>
              </a:rPr>
              <a:t>These slides are designed to accompany </a:t>
            </a:r>
            <a:r>
              <a:rPr lang="en-US" i="1">
                <a:solidFill>
                  <a:srgbClr val="000000"/>
                </a:solidFill>
              </a:rPr>
              <a:t>Software Engineering: A Practitioner’s Approach, 7/e </a:t>
            </a:r>
            <a:r>
              <a:rPr lang="en-US">
                <a:solidFill>
                  <a:srgbClr val="000000"/>
                </a:solidFill>
              </a:rPr>
              <a:t>(McGraw-Hill 2009). Slides copyright 2009 by Roger Pressman.</a:t>
            </a:r>
          </a:p>
        </p:txBody>
      </p:sp>
      <p:sp>
        <p:nvSpPr>
          <p:cNvPr id="21" name="Slide Number Placeholder 4"/>
          <p:cNvSpPr>
            <a:spLocks noGrp="1"/>
          </p:cNvSpPr>
          <p:nvPr>
            <p:ph type="sldNum" sz="quarter" idx="11"/>
          </p:nvPr>
        </p:nvSpPr>
        <p:spPr/>
        <p:txBody>
          <a:bodyPr/>
          <a:lstStyle/>
          <a:p>
            <a:pPr>
              <a:defRPr/>
            </a:pPr>
            <a:fld id="{81CE6731-665D-4D25-8168-541A891A5F54}" type="slidenum">
              <a:rPr lang="en-US">
                <a:solidFill>
                  <a:srgbClr val="000000"/>
                </a:solidFill>
              </a:rPr>
              <a:pPr>
                <a:defRPr/>
              </a:pPr>
              <a:t>5</a:t>
            </a:fld>
            <a:endParaRPr lang="en-US">
              <a:solidFill>
                <a:srgbClr val="000000"/>
              </a:solidFill>
            </a:endParaRPr>
          </a:p>
        </p:txBody>
      </p:sp>
      <p:sp>
        <p:nvSpPr>
          <p:cNvPr id="7172" name="Rectangle 2"/>
          <p:cNvSpPr>
            <a:spLocks noGrp="1" noChangeArrowheads="1"/>
          </p:cNvSpPr>
          <p:nvPr>
            <p:ph type="title"/>
          </p:nvPr>
        </p:nvSpPr>
        <p:spPr/>
        <p:txBody>
          <a:bodyPr/>
          <a:lstStyle/>
          <a:p>
            <a:pPr eaLnBrk="1" hangingPunct="1"/>
            <a:r>
              <a:rPr lang="en-US" altLang="en-US" smtClean="0"/>
              <a:t>Defect Amplification</a:t>
            </a:r>
          </a:p>
        </p:txBody>
      </p:sp>
      <p:sp>
        <p:nvSpPr>
          <p:cNvPr id="7173" name="Rectangle 3"/>
          <p:cNvSpPr>
            <a:spLocks noGrp="1" noChangeArrowheads="1"/>
          </p:cNvSpPr>
          <p:nvPr>
            <p:ph type="body" idx="1"/>
          </p:nvPr>
        </p:nvSpPr>
        <p:spPr>
          <a:xfrm>
            <a:off x="1828800" y="1905000"/>
            <a:ext cx="6934200" cy="990600"/>
          </a:xfrm>
        </p:spPr>
        <p:txBody>
          <a:bodyPr/>
          <a:lstStyle/>
          <a:p>
            <a:pPr eaLnBrk="1" hangingPunct="1">
              <a:lnSpc>
                <a:spcPct val="90000"/>
              </a:lnSpc>
            </a:pPr>
            <a:r>
              <a:rPr lang="en-US" altLang="en-US" sz="2000" smtClean="0">
                <a:latin typeface="Times" pitchFamily="-128" charset="0"/>
              </a:rPr>
              <a:t>A </a:t>
            </a:r>
            <a:r>
              <a:rPr lang="en-US" altLang="en-US" sz="2000" i="1" smtClean="0">
                <a:latin typeface="Times" pitchFamily="-128" charset="0"/>
              </a:rPr>
              <a:t>defect amplification model</a:t>
            </a:r>
            <a:r>
              <a:rPr lang="en-US" altLang="en-US" sz="2000" smtClean="0">
                <a:latin typeface="Times" pitchFamily="-128" charset="0"/>
              </a:rPr>
              <a:t> [IBM81] can be used to illustrate the generation and detection of errors during the design and code generation actions of a software process. </a:t>
            </a:r>
            <a:endParaRPr lang="en-US" altLang="en-US" smtClean="0">
              <a:latin typeface="Times" pitchFamily="-128" charset="0"/>
            </a:endParaRPr>
          </a:p>
        </p:txBody>
      </p:sp>
      <p:sp>
        <p:nvSpPr>
          <p:cNvPr id="7174" name="Rectangle 4"/>
          <p:cNvSpPr>
            <a:spLocks noChangeArrowheads="1"/>
          </p:cNvSpPr>
          <p:nvPr/>
        </p:nvSpPr>
        <p:spPr bwMode="auto">
          <a:xfrm>
            <a:off x="3505200" y="3581400"/>
            <a:ext cx="3505200" cy="13716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75000"/>
              <a:buFont typeface="Wingdings"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algn="ct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7175" name="Line 5"/>
          <p:cNvSpPr>
            <a:spLocks noChangeShapeType="1"/>
          </p:cNvSpPr>
          <p:nvPr/>
        </p:nvSpPr>
        <p:spPr bwMode="auto">
          <a:xfrm>
            <a:off x="3505200" y="4038600"/>
            <a:ext cx="236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7176" name="Line 6"/>
          <p:cNvSpPr>
            <a:spLocks noChangeShapeType="1"/>
          </p:cNvSpPr>
          <p:nvPr/>
        </p:nvSpPr>
        <p:spPr bwMode="auto">
          <a:xfrm>
            <a:off x="3505200" y="4495800"/>
            <a:ext cx="236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7177" name="Text Box 8"/>
          <p:cNvSpPr txBox="1">
            <a:spLocks noChangeArrowheads="1"/>
          </p:cNvSpPr>
          <p:nvPr/>
        </p:nvSpPr>
        <p:spPr bwMode="auto">
          <a:xfrm>
            <a:off x="3581400" y="3657600"/>
            <a:ext cx="2193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r>
              <a:rPr lang="en-US" altLang="en-US" sz="1600">
                <a:solidFill>
                  <a:srgbClr val="000000"/>
                </a:solidFill>
                <a:latin typeface="Arial" charset="0"/>
                <a:ea typeface="ＭＳ Ｐゴシック" pitchFamily="-128" charset="-128"/>
              </a:rPr>
              <a:t>Errors passed through</a:t>
            </a:r>
            <a:endParaRPr lang="en-US" altLang="en-US">
              <a:solidFill>
                <a:srgbClr val="000000"/>
              </a:solidFill>
              <a:latin typeface="Arial" charset="0"/>
              <a:ea typeface="ＭＳ Ｐゴシック" pitchFamily="-128" charset="-128"/>
            </a:endParaRPr>
          </a:p>
        </p:txBody>
      </p:sp>
      <p:sp>
        <p:nvSpPr>
          <p:cNvPr id="7178" name="Text Box 9"/>
          <p:cNvSpPr txBox="1">
            <a:spLocks noChangeArrowheads="1"/>
          </p:cNvSpPr>
          <p:nvPr/>
        </p:nvSpPr>
        <p:spPr bwMode="auto">
          <a:xfrm>
            <a:off x="3581400" y="4114800"/>
            <a:ext cx="1935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r>
              <a:rPr lang="en-US" altLang="en-US" sz="1600">
                <a:solidFill>
                  <a:srgbClr val="000000"/>
                </a:solidFill>
                <a:latin typeface="Arial" charset="0"/>
                <a:ea typeface="ＭＳ Ｐゴシック" pitchFamily="-128" charset="-128"/>
              </a:rPr>
              <a:t>Amplified errors 1:x</a:t>
            </a:r>
            <a:endParaRPr lang="en-US" altLang="en-US">
              <a:solidFill>
                <a:srgbClr val="000000"/>
              </a:solidFill>
              <a:latin typeface="Arial" charset="0"/>
              <a:ea typeface="ＭＳ Ｐゴシック" pitchFamily="-128" charset="-128"/>
            </a:endParaRPr>
          </a:p>
        </p:txBody>
      </p:sp>
      <p:sp>
        <p:nvSpPr>
          <p:cNvPr id="7179" name="Text Box 10"/>
          <p:cNvSpPr txBox="1">
            <a:spLocks noChangeArrowheads="1"/>
          </p:cNvSpPr>
          <p:nvPr/>
        </p:nvSpPr>
        <p:spPr bwMode="auto">
          <a:xfrm>
            <a:off x="3581400" y="4572000"/>
            <a:ext cx="2295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r>
              <a:rPr lang="en-US" altLang="en-US" sz="1600">
                <a:solidFill>
                  <a:srgbClr val="000000"/>
                </a:solidFill>
                <a:latin typeface="Arial" charset="0"/>
                <a:ea typeface="ＭＳ Ｐゴシック" pitchFamily="-128" charset="-128"/>
              </a:rPr>
              <a:t>Newly generated errors</a:t>
            </a:r>
            <a:endParaRPr lang="en-US" altLang="en-US">
              <a:solidFill>
                <a:srgbClr val="000000"/>
              </a:solidFill>
              <a:latin typeface="Arial" charset="0"/>
              <a:ea typeface="ＭＳ Ｐゴシック" pitchFamily="-128" charset="-128"/>
            </a:endParaRPr>
          </a:p>
        </p:txBody>
      </p:sp>
      <p:sp>
        <p:nvSpPr>
          <p:cNvPr id="7180" name="Text Box 11"/>
          <p:cNvSpPr txBox="1">
            <a:spLocks noChangeArrowheads="1"/>
          </p:cNvSpPr>
          <p:nvPr/>
        </p:nvSpPr>
        <p:spPr bwMode="auto">
          <a:xfrm>
            <a:off x="4343400" y="5105400"/>
            <a:ext cx="1822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r>
              <a:rPr lang="en-US" altLang="en-US" sz="1600" i="1">
                <a:solidFill>
                  <a:srgbClr val="000000"/>
                </a:solidFill>
                <a:latin typeface="Arial" charset="0"/>
                <a:ea typeface="ＭＳ Ｐゴシック" pitchFamily="-128" charset="-128"/>
              </a:rPr>
              <a:t>Development step</a:t>
            </a:r>
            <a:endParaRPr lang="en-US" altLang="en-US">
              <a:solidFill>
                <a:srgbClr val="000000"/>
              </a:solidFill>
              <a:latin typeface="Arial" charset="0"/>
              <a:ea typeface="ＭＳ Ｐゴシック" pitchFamily="-128" charset="-128"/>
            </a:endParaRPr>
          </a:p>
        </p:txBody>
      </p:sp>
      <p:sp>
        <p:nvSpPr>
          <p:cNvPr id="7181" name="Text Box 12"/>
          <p:cNvSpPr txBox="1">
            <a:spLocks noChangeArrowheads="1"/>
          </p:cNvSpPr>
          <p:nvPr/>
        </p:nvSpPr>
        <p:spPr bwMode="auto">
          <a:xfrm>
            <a:off x="1143000" y="3581400"/>
            <a:ext cx="1416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r>
              <a:rPr lang="en-US" altLang="en-US" sz="1600">
                <a:solidFill>
                  <a:srgbClr val="000000"/>
                </a:solidFill>
                <a:latin typeface="Arial" charset="0"/>
                <a:ea typeface="ＭＳ Ｐゴシック" pitchFamily="-128" charset="-128"/>
              </a:rPr>
              <a:t>Errors from</a:t>
            </a:r>
          </a:p>
          <a:p>
            <a:pPr eaLnBrk="0" fontAlgn="base" hangingPunct="0">
              <a:spcBef>
                <a:spcPct val="0"/>
              </a:spcBef>
              <a:spcAft>
                <a:spcPct val="0"/>
              </a:spcAft>
              <a:buClrTx/>
              <a:buSzTx/>
              <a:buFontTx/>
              <a:buNone/>
            </a:pPr>
            <a:r>
              <a:rPr lang="en-US" altLang="en-US" sz="1600">
                <a:solidFill>
                  <a:srgbClr val="000000"/>
                </a:solidFill>
                <a:latin typeface="Arial" charset="0"/>
                <a:ea typeface="ＭＳ Ｐゴシック" pitchFamily="-128" charset="-128"/>
              </a:rPr>
              <a:t>Previous step</a:t>
            </a:r>
            <a:endParaRPr lang="en-US" altLang="en-US">
              <a:solidFill>
                <a:srgbClr val="000000"/>
              </a:solidFill>
              <a:latin typeface="Arial" charset="0"/>
              <a:ea typeface="ＭＳ Ｐゴシック" pitchFamily="-128" charset="-128"/>
            </a:endParaRPr>
          </a:p>
        </p:txBody>
      </p:sp>
      <p:sp>
        <p:nvSpPr>
          <p:cNvPr id="7182" name="Text Box 13"/>
          <p:cNvSpPr txBox="1">
            <a:spLocks noChangeArrowheads="1"/>
          </p:cNvSpPr>
          <p:nvPr/>
        </p:nvSpPr>
        <p:spPr bwMode="auto">
          <a:xfrm>
            <a:off x="7391400" y="3886200"/>
            <a:ext cx="15049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r>
              <a:rPr lang="en-US" altLang="en-US" sz="1600">
                <a:solidFill>
                  <a:srgbClr val="000000"/>
                </a:solidFill>
                <a:latin typeface="Arial" charset="0"/>
                <a:ea typeface="ＭＳ Ｐゴシック" pitchFamily="-128" charset="-128"/>
              </a:rPr>
              <a:t>Errors passed </a:t>
            </a:r>
          </a:p>
          <a:p>
            <a:pPr eaLnBrk="0" fontAlgn="base" hangingPunct="0">
              <a:spcBef>
                <a:spcPct val="0"/>
              </a:spcBef>
              <a:spcAft>
                <a:spcPct val="0"/>
              </a:spcAft>
              <a:buClrTx/>
              <a:buSzTx/>
              <a:buFontTx/>
              <a:buNone/>
            </a:pPr>
            <a:r>
              <a:rPr lang="en-US" altLang="en-US" sz="1600">
                <a:solidFill>
                  <a:srgbClr val="000000"/>
                </a:solidFill>
                <a:latin typeface="Arial" charset="0"/>
                <a:ea typeface="ＭＳ Ｐゴシック" pitchFamily="-128" charset="-128"/>
              </a:rPr>
              <a:t>To next step</a:t>
            </a:r>
            <a:endParaRPr lang="en-US" altLang="en-US">
              <a:solidFill>
                <a:srgbClr val="000000"/>
              </a:solidFill>
              <a:latin typeface="Arial" charset="0"/>
              <a:ea typeface="ＭＳ Ｐゴシック" pitchFamily="-128" charset="-128"/>
            </a:endParaRPr>
          </a:p>
        </p:txBody>
      </p:sp>
      <p:sp>
        <p:nvSpPr>
          <p:cNvPr id="7183" name="Text Box 14"/>
          <p:cNvSpPr txBox="1">
            <a:spLocks noChangeArrowheads="1"/>
          </p:cNvSpPr>
          <p:nvPr/>
        </p:nvSpPr>
        <p:spPr bwMode="auto">
          <a:xfrm>
            <a:off x="3581400" y="3276600"/>
            <a:ext cx="873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r>
              <a:rPr lang="en-US" altLang="en-US" sz="1600">
                <a:solidFill>
                  <a:srgbClr val="000000"/>
                </a:solidFill>
                <a:latin typeface="Arial" charset="0"/>
                <a:ea typeface="ＭＳ Ｐゴシック" pitchFamily="-128" charset="-128"/>
              </a:rPr>
              <a:t>Defects</a:t>
            </a:r>
            <a:endParaRPr lang="en-US" altLang="en-US">
              <a:solidFill>
                <a:srgbClr val="000000"/>
              </a:solidFill>
              <a:latin typeface="Arial" charset="0"/>
              <a:ea typeface="ＭＳ Ｐゴシック" pitchFamily="-128" charset="-128"/>
            </a:endParaRPr>
          </a:p>
        </p:txBody>
      </p:sp>
      <p:sp>
        <p:nvSpPr>
          <p:cNvPr id="7184" name="Text Box 15"/>
          <p:cNvSpPr txBox="1">
            <a:spLocks noChangeArrowheads="1"/>
          </p:cNvSpPr>
          <p:nvPr/>
        </p:nvSpPr>
        <p:spPr bwMode="auto">
          <a:xfrm>
            <a:off x="5867400" y="3276600"/>
            <a:ext cx="10429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r>
              <a:rPr lang="en-US" altLang="en-US" sz="1600">
                <a:solidFill>
                  <a:srgbClr val="000000"/>
                </a:solidFill>
                <a:latin typeface="Arial" charset="0"/>
                <a:ea typeface="ＭＳ Ｐゴシック" pitchFamily="-128" charset="-128"/>
              </a:rPr>
              <a:t>Detection</a:t>
            </a:r>
            <a:endParaRPr lang="en-US" altLang="en-US">
              <a:solidFill>
                <a:srgbClr val="000000"/>
              </a:solidFill>
              <a:latin typeface="Arial" charset="0"/>
              <a:ea typeface="ＭＳ Ｐゴシック" pitchFamily="-128" charset="-128"/>
            </a:endParaRPr>
          </a:p>
        </p:txBody>
      </p:sp>
      <p:sp>
        <p:nvSpPr>
          <p:cNvPr id="7185" name="Line 16"/>
          <p:cNvSpPr>
            <a:spLocks noChangeShapeType="1"/>
          </p:cNvSpPr>
          <p:nvPr/>
        </p:nvSpPr>
        <p:spPr bwMode="auto">
          <a:xfrm>
            <a:off x="5867400" y="3581400"/>
            <a:ext cx="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7186" name="Text Box 17"/>
          <p:cNvSpPr txBox="1">
            <a:spLocks noChangeArrowheads="1"/>
          </p:cNvSpPr>
          <p:nvPr/>
        </p:nvSpPr>
        <p:spPr bwMode="auto">
          <a:xfrm>
            <a:off x="5943600" y="3886200"/>
            <a:ext cx="10541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r>
              <a:rPr lang="en-US" altLang="en-US" sz="1600">
                <a:solidFill>
                  <a:srgbClr val="000000"/>
                </a:solidFill>
                <a:latin typeface="Arial" charset="0"/>
                <a:ea typeface="ＭＳ Ｐゴシック" pitchFamily="-128" charset="-128"/>
              </a:rPr>
              <a:t>Percent</a:t>
            </a:r>
          </a:p>
          <a:p>
            <a:pPr eaLnBrk="0" fontAlgn="base" hangingPunct="0">
              <a:spcBef>
                <a:spcPct val="0"/>
              </a:spcBef>
              <a:spcAft>
                <a:spcPct val="0"/>
              </a:spcAft>
              <a:buClrTx/>
              <a:buSzTx/>
              <a:buFontTx/>
              <a:buNone/>
            </a:pPr>
            <a:r>
              <a:rPr lang="en-US" altLang="en-US" sz="1600">
                <a:solidFill>
                  <a:srgbClr val="000000"/>
                </a:solidFill>
                <a:latin typeface="Arial" charset="0"/>
                <a:ea typeface="ＭＳ Ｐゴシック" pitchFamily="-128" charset="-128"/>
              </a:rPr>
              <a:t>Efficiency</a:t>
            </a:r>
            <a:endParaRPr lang="en-US" altLang="en-US">
              <a:solidFill>
                <a:srgbClr val="000000"/>
              </a:solidFill>
              <a:latin typeface="Arial" charset="0"/>
              <a:ea typeface="ＭＳ Ｐゴシック" pitchFamily="-128" charset="-128"/>
            </a:endParaRPr>
          </a:p>
        </p:txBody>
      </p:sp>
      <p:sp>
        <p:nvSpPr>
          <p:cNvPr id="7187" name="Line 18"/>
          <p:cNvSpPr>
            <a:spLocks noChangeShapeType="1"/>
          </p:cNvSpPr>
          <p:nvPr/>
        </p:nvSpPr>
        <p:spPr bwMode="auto">
          <a:xfrm flipV="1">
            <a:off x="2514600" y="3810000"/>
            <a:ext cx="10668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7188" name="Line 19"/>
          <p:cNvSpPr>
            <a:spLocks noChangeShapeType="1"/>
          </p:cNvSpPr>
          <p:nvPr/>
        </p:nvSpPr>
        <p:spPr bwMode="auto">
          <a:xfrm>
            <a:off x="2514600" y="3886200"/>
            <a:ext cx="1066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7189" name="Line 20"/>
          <p:cNvSpPr>
            <a:spLocks noChangeShapeType="1"/>
          </p:cNvSpPr>
          <p:nvPr/>
        </p:nvSpPr>
        <p:spPr bwMode="auto">
          <a:xfrm>
            <a:off x="7010400" y="41910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Tree>
    <p:extLst>
      <p:ext uri="{BB962C8B-B14F-4D97-AF65-F5344CB8AC3E}">
        <p14:creationId xmlns:p14="http://schemas.microsoft.com/office/powerpoint/2010/main" val="1817349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solidFill>
                  <a:srgbClr val="000000"/>
                </a:solidFill>
              </a:rPr>
              <a:t>These slides are designed to accompany </a:t>
            </a:r>
            <a:r>
              <a:rPr lang="en-US" i="1">
                <a:solidFill>
                  <a:srgbClr val="000000"/>
                </a:solidFill>
              </a:rPr>
              <a:t>Software Engineering: A Practitioner’s Approach, 7/e </a:t>
            </a:r>
            <a:r>
              <a:rPr lang="en-US">
                <a:solidFill>
                  <a:srgbClr val="000000"/>
                </a:solidFill>
              </a:rPr>
              <a:t>(McGraw-Hill 2009). Slides copyright 2009 by Roger Pressman.</a:t>
            </a:r>
          </a:p>
        </p:txBody>
      </p:sp>
      <p:sp>
        <p:nvSpPr>
          <p:cNvPr id="5" name="Slide Number Placeholder 4"/>
          <p:cNvSpPr>
            <a:spLocks noGrp="1"/>
          </p:cNvSpPr>
          <p:nvPr>
            <p:ph type="sldNum" sz="quarter" idx="11"/>
          </p:nvPr>
        </p:nvSpPr>
        <p:spPr/>
        <p:txBody>
          <a:bodyPr/>
          <a:lstStyle/>
          <a:p>
            <a:pPr>
              <a:defRPr/>
            </a:pPr>
            <a:fld id="{6D756B48-9050-4FF7-9135-006BD5571657}" type="slidenum">
              <a:rPr lang="en-US">
                <a:solidFill>
                  <a:srgbClr val="000000"/>
                </a:solidFill>
              </a:rPr>
              <a:pPr>
                <a:defRPr/>
              </a:pPr>
              <a:t>6</a:t>
            </a:fld>
            <a:endParaRPr lang="en-US">
              <a:solidFill>
                <a:srgbClr val="000000"/>
              </a:solidFill>
            </a:endParaRPr>
          </a:p>
        </p:txBody>
      </p:sp>
      <p:sp>
        <p:nvSpPr>
          <p:cNvPr id="8196" name="Rectangle 2"/>
          <p:cNvSpPr>
            <a:spLocks noGrp="1" noChangeArrowheads="1"/>
          </p:cNvSpPr>
          <p:nvPr>
            <p:ph type="title"/>
          </p:nvPr>
        </p:nvSpPr>
        <p:spPr/>
        <p:txBody>
          <a:bodyPr/>
          <a:lstStyle/>
          <a:p>
            <a:pPr eaLnBrk="1" hangingPunct="1"/>
            <a:r>
              <a:rPr lang="en-US" altLang="en-US" smtClean="0"/>
              <a:t>Defect Amplification</a:t>
            </a:r>
          </a:p>
        </p:txBody>
      </p:sp>
      <p:sp>
        <p:nvSpPr>
          <p:cNvPr id="8197" name="Rectangle 3"/>
          <p:cNvSpPr>
            <a:spLocks noGrp="1" noChangeArrowheads="1"/>
          </p:cNvSpPr>
          <p:nvPr>
            <p:ph type="body" idx="1"/>
          </p:nvPr>
        </p:nvSpPr>
        <p:spPr/>
        <p:txBody>
          <a:bodyPr/>
          <a:lstStyle/>
          <a:p>
            <a:pPr eaLnBrk="1" hangingPunct="1"/>
            <a:r>
              <a:rPr lang="en-US" altLang="en-US" smtClean="0"/>
              <a:t>In the example provided in SEPA, Section 15.2, </a:t>
            </a:r>
          </a:p>
          <a:p>
            <a:pPr lvl="1" eaLnBrk="1" hangingPunct="1"/>
            <a:r>
              <a:rPr lang="en-US" altLang="en-US" smtClean="0"/>
              <a:t>a software process that does NOT include reviews,</a:t>
            </a:r>
          </a:p>
          <a:p>
            <a:pPr lvl="2" eaLnBrk="1" hangingPunct="1"/>
            <a:r>
              <a:rPr lang="en-US" altLang="en-US" smtClean="0"/>
              <a:t>yields </a:t>
            </a:r>
            <a:r>
              <a:rPr lang="en-US" altLang="en-US" smtClean="0">
                <a:solidFill>
                  <a:schemeClr val="folHlink"/>
                </a:solidFill>
              </a:rPr>
              <a:t>94 errors</a:t>
            </a:r>
            <a:r>
              <a:rPr lang="en-US" altLang="en-US" smtClean="0"/>
              <a:t> at the beginning of testing and</a:t>
            </a:r>
          </a:p>
          <a:p>
            <a:pPr lvl="2" eaLnBrk="1" hangingPunct="1"/>
            <a:r>
              <a:rPr lang="en-US" altLang="en-US" smtClean="0"/>
              <a:t>Releases </a:t>
            </a:r>
            <a:r>
              <a:rPr lang="en-US" altLang="en-US" smtClean="0">
                <a:solidFill>
                  <a:schemeClr val="folHlink"/>
                </a:solidFill>
              </a:rPr>
              <a:t>12 latent defects</a:t>
            </a:r>
            <a:r>
              <a:rPr lang="en-US" altLang="en-US" smtClean="0"/>
              <a:t> to the field</a:t>
            </a:r>
          </a:p>
          <a:p>
            <a:pPr lvl="1" eaLnBrk="1" hangingPunct="1"/>
            <a:r>
              <a:rPr lang="en-US" altLang="en-US" smtClean="0"/>
              <a:t>a software process that does include reviews,</a:t>
            </a:r>
          </a:p>
          <a:p>
            <a:pPr lvl="2" eaLnBrk="1" hangingPunct="1"/>
            <a:r>
              <a:rPr lang="en-US" altLang="en-US" smtClean="0"/>
              <a:t>yields </a:t>
            </a:r>
            <a:r>
              <a:rPr lang="en-US" altLang="en-US" smtClean="0">
                <a:solidFill>
                  <a:schemeClr val="folHlink"/>
                </a:solidFill>
              </a:rPr>
              <a:t>24 errors</a:t>
            </a:r>
            <a:r>
              <a:rPr lang="en-US" altLang="en-US" smtClean="0"/>
              <a:t> at the beginning of testing and</a:t>
            </a:r>
          </a:p>
          <a:p>
            <a:pPr lvl="2" eaLnBrk="1" hangingPunct="1"/>
            <a:r>
              <a:rPr lang="en-US" altLang="en-US" smtClean="0"/>
              <a:t>releases </a:t>
            </a:r>
            <a:r>
              <a:rPr lang="en-US" altLang="en-US" smtClean="0">
                <a:solidFill>
                  <a:schemeClr val="folHlink"/>
                </a:solidFill>
              </a:rPr>
              <a:t>3 latent defects</a:t>
            </a:r>
            <a:r>
              <a:rPr lang="en-US" altLang="en-US" smtClean="0"/>
              <a:t> to the field</a:t>
            </a:r>
          </a:p>
          <a:p>
            <a:pPr lvl="1" eaLnBrk="1" hangingPunct="1"/>
            <a:r>
              <a:rPr lang="en-US" altLang="en-US" smtClean="0"/>
              <a:t>A cost analysis indicates that the process with NO reviews costs </a:t>
            </a:r>
            <a:r>
              <a:rPr lang="en-US" altLang="en-US" smtClean="0">
                <a:solidFill>
                  <a:schemeClr val="folHlink"/>
                </a:solidFill>
              </a:rPr>
              <a:t>approximately 3 times</a:t>
            </a:r>
            <a:r>
              <a:rPr lang="en-US" altLang="en-US" smtClean="0"/>
              <a:t> more than the process with reviews, taking the cost of correcting the latent defects into account</a:t>
            </a:r>
          </a:p>
        </p:txBody>
      </p:sp>
    </p:spTree>
    <p:extLst>
      <p:ext uri="{BB962C8B-B14F-4D97-AF65-F5344CB8AC3E}">
        <p14:creationId xmlns:p14="http://schemas.microsoft.com/office/powerpoint/2010/main" val="3725108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smtClean="0"/>
              <a:t>Metrics</a:t>
            </a:r>
          </a:p>
        </p:txBody>
      </p:sp>
      <p:sp>
        <p:nvSpPr>
          <p:cNvPr id="9219" name="Content Placeholder 2"/>
          <p:cNvSpPr>
            <a:spLocks noGrp="1"/>
          </p:cNvSpPr>
          <p:nvPr>
            <p:ph idx="1"/>
          </p:nvPr>
        </p:nvSpPr>
        <p:spPr/>
        <p:txBody>
          <a:bodyPr/>
          <a:lstStyle/>
          <a:p>
            <a:r>
              <a:rPr lang="en-US" altLang="en-US" i="1" smtClean="0"/>
              <a:t>Preparation effort, Ep</a:t>
            </a:r>
            <a:r>
              <a:rPr lang="en-US" altLang="en-US" smtClean="0"/>
              <a:t>—the effort (in person-hours) required to review a work product prior to the actual review meeting</a:t>
            </a:r>
          </a:p>
          <a:p>
            <a:r>
              <a:rPr lang="en-US" altLang="en-US" i="1" smtClean="0"/>
              <a:t>Assessment effort, Ea</a:t>
            </a:r>
            <a:r>
              <a:rPr lang="en-US" altLang="en-US" smtClean="0"/>
              <a:t>—the effort (in person-hours) that is expended during the actual review</a:t>
            </a:r>
          </a:p>
          <a:p>
            <a:r>
              <a:rPr lang="en-US" altLang="en-US" i="1" smtClean="0"/>
              <a:t>Rework effort, Er</a:t>
            </a:r>
            <a:r>
              <a:rPr lang="en-US" altLang="en-US" smtClean="0"/>
              <a:t>—the effort (in person-hours) that is dedicated to the correction of those errors uncovered during the review</a:t>
            </a:r>
            <a:br>
              <a:rPr lang="en-US" altLang="en-US" smtClean="0"/>
            </a:br>
            <a:endParaRPr lang="en-US" altLang="en-US" smtClean="0"/>
          </a:p>
        </p:txBody>
      </p:sp>
      <p:sp>
        <p:nvSpPr>
          <p:cNvPr id="4" name="Footer Placeholder 3"/>
          <p:cNvSpPr>
            <a:spLocks noGrp="1"/>
          </p:cNvSpPr>
          <p:nvPr>
            <p:ph type="ftr" sz="quarter" idx="10"/>
          </p:nvPr>
        </p:nvSpPr>
        <p:spPr/>
        <p:txBody>
          <a:bodyPr/>
          <a:lstStyle/>
          <a:p>
            <a:pPr>
              <a:defRPr/>
            </a:pPr>
            <a:r>
              <a:rPr lang="en-US" smtClean="0">
                <a:solidFill>
                  <a:srgbClr val="000000"/>
                </a:solidFill>
              </a:rPr>
              <a:t>These slides are designed to accompany </a:t>
            </a:r>
            <a:r>
              <a:rPr lang="en-US" i="1" smtClean="0">
                <a:solidFill>
                  <a:srgbClr val="000000"/>
                </a:solidFill>
              </a:rPr>
              <a:t>Software Engineering: A Practitioner’s Approach, 7/e </a:t>
            </a:r>
            <a:r>
              <a:rPr lang="en-US" smtClean="0">
                <a:solidFill>
                  <a:srgbClr val="000000"/>
                </a:solidFill>
              </a:rPr>
              <a:t>(McGraw-Hill 2009). Slides copyright 2009 by Roger Pressman.</a:t>
            </a:r>
            <a:endParaRPr lang="en-US">
              <a:solidFill>
                <a:srgbClr val="000000"/>
              </a:solidFill>
            </a:endParaRPr>
          </a:p>
        </p:txBody>
      </p:sp>
      <p:sp>
        <p:nvSpPr>
          <p:cNvPr id="5" name="Slide Number Placeholder 4"/>
          <p:cNvSpPr>
            <a:spLocks noGrp="1"/>
          </p:cNvSpPr>
          <p:nvPr>
            <p:ph type="sldNum" sz="quarter" idx="11"/>
          </p:nvPr>
        </p:nvSpPr>
        <p:spPr/>
        <p:txBody>
          <a:bodyPr/>
          <a:lstStyle/>
          <a:p>
            <a:pPr>
              <a:defRPr/>
            </a:pPr>
            <a:fld id="{C16D9413-5900-483A-BF5E-173103DF7EF8}" type="slidenum">
              <a:rPr lang="en-US" smtClean="0">
                <a:solidFill>
                  <a:srgbClr val="000000"/>
                </a:solidFill>
              </a:rPr>
              <a:pPr>
                <a:defRPr/>
              </a:pPr>
              <a:t>7</a:t>
            </a:fld>
            <a:endParaRPr lang="en-US">
              <a:solidFill>
                <a:srgbClr val="000000"/>
              </a:solidFill>
            </a:endParaRPr>
          </a:p>
        </p:txBody>
      </p:sp>
    </p:spTree>
    <p:extLst>
      <p:ext uri="{BB962C8B-B14F-4D97-AF65-F5344CB8AC3E}">
        <p14:creationId xmlns:p14="http://schemas.microsoft.com/office/powerpoint/2010/main" val="408600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endParaRPr lang="en-US" altLang="en-US" smtClean="0"/>
          </a:p>
        </p:txBody>
      </p:sp>
      <p:sp>
        <p:nvSpPr>
          <p:cNvPr id="3" name="Content Placeholder 2"/>
          <p:cNvSpPr>
            <a:spLocks noGrp="1"/>
          </p:cNvSpPr>
          <p:nvPr>
            <p:ph idx="1"/>
          </p:nvPr>
        </p:nvSpPr>
        <p:spPr>
          <a:xfrm>
            <a:off x="1828800" y="1905000"/>
            <a:ext cx="6934200" cy="4800600"/>
          </a:xfrm>
        </p:spPr>
        <p:txBody>
          <a:bodyPr/>
          <a:lstStyle/>
          <a:p>
            <a:pPr>
              <a:defRPr/>
            </a:pPr>
            <a:r>
              <a:rPr lang="en-US" sz="2000" i="1" dirty="0" smtClean="0"/>
              <a:t>Work product size, WPS</a:t>
            </a:r>
            <a:r>
              <a:rPr lang="en-US" sz="2000" dirty="0" smtClean="0"/>
              <a:t>—a measure of the size of the work product that has been reviewed (e.g., the number of UML models, or the number of document pages, or the number of lines of code)</a:t>
            </a:r>
          </a:p>
          <a:p>
            <a:pPr marL="0" indent="0">
              <a:buFont typeface="Wingdings" pitchFamily="2" charset="2"/>
              <a:buNone/>
              <a:defRPr/>
            </a:pPr>
            <a:endParaRPr lang="en-US" sz="2000" dirty="0" smtClean="0"/>
          </a:p>
          <a:p>
            <a:pPr>
              <a:defRPr/>
            </a:pPr>
            <a:r>
              <a:rPr lang="en-US" sz="2000" i="1" dirty="0" smtClean="0"/>
              <a:t>Minor errors found, </a:t>
            </a:r>
            <a:r>
              <a:rPr lang="en-US" sz="2000" i="1" dirty="0" err="1" smtClean="0"/>
              <a:t>Errminor</a:t>
            </a:r>
            <a:r>
              <a:rPr lang="en-US" sz="2000" dirty="0" smtClean="0"/>
              <a:t>—the number of errors found that can be categorized as minor (requiring less than some </a:t>
            </a:r>
            <a:r>
              <a:rPr lang="en-US" sz="2000" dirty="0" err="1" smtClean="0"/>
              <a:t>prespecified</a:t>
            </a:r>
            <a:r>
              <a:rPr lang="en-US" sz="2000" dirty="0" smtClean="0"/>
              <a:t> effort to correct)</a:t>
            </a:r>
          </a:p>
          <a:p>
            <a:pPr marL="0" indent="0">
              <a:buFont typeface="Wingdings" pitchFamily="2" charset="2"/>
              <a:buNone/>
              <a:defRPr/>
            </a:pPr>
            <a:endParaRPr lang="en-US" sz="2000" dirty="0" smtClean="0"/>
          </a:p>
          <a:p>
            <a:pPr>
              <a:defRPr/>
            </a:pPr>
            <a:r>
              <a:rPr lang="en-US" sz="2000" i="1" dirty="0" smtClean="0"/>
              <a:t>Major errors found, </a:t>
            </a:r>
            <a:r>
              <a:rPr lang="en-US" sz="2000" i="1" dirty="0" err="1" smtClean="0"/>
              <a:t>Errmajor</a:t>
            </a:r>
            <a:r>
              <a:rPr lang="en-US" sz="2000" dirty="0" smtClean="0"/>
              <a:t>—the number of errors found that can be categorized as major (requiring more than some </a:t>
            </a:r>
            <a:r>
              <a:rPr lang="en-US" sz="2000" dirty="0" err="1" smtClean="0"/>
              <a:t>prespecified</a:t>
            </a:r>
            <a:r>
              <a:rPr lang="en-US" sz="2000" dirty="0" smtClean="0"/>
              <a:t> effort to correct)</a:t>
            </a:r>
            <a:br>
              <a:rPr lang="en-US" sz="2000" dirty="0" smtClean="0"/>
            </a:br>
            <a:endParaRPr lang="en-US" sz="2000" dirty="0"/>
          </a:p>
        </p:txBody>
      </p:sp>
      <p:sp>
        <p:nvSpPr>
          <p:cNvPr id="4" name="Footer Placeholder 3"/>
          <p:cNvSpPr>
            <a:spLocks noGrp="1"/>
          </p:cNvSpPr>
          <p:nvPr>
            <p:ph type="ftr" sz="quarter" idx="10"/>
          </p:nvPr>
        </p:nvSpPr>
        <p:spPr/>
        <p:txBody>
          <a:bodyPr/>
          <a:lstStyle/>
          <a:p>
            <a:pPr>
              <a:defRPr/>
            </a:pPr>
            <a:endParaRPr lang="en-US" dirty="0">
              <a:solidFill>
                <a:srgbClr val="000000"/>
              </a:solidFill>
            </a:endParaRPr>
          </a:p>
        </p:txBody>
      </p:sp>
      <p:sp>
        <p:nvSpPr>
          <p:cNvPr id="5" name="Slide Number Placeholder 4"/>
          <p:cNvSpPr>
            <a:spLocks noGrp="1"/>
          </p:cNvSpPr>
          <p:nvPr>
            <p:ph type="sldNum" sz="quarter" idx="11"/>
          </p:nvPr>
        </p:nvSpPr>
        <p:spPr/>
        <p:txBody>
          <a:bodyPr/>
          <a:lstStyle/>
          <a:p>
            <a:pPr>
              <a:defRPr/>
            </a:pPr>
            <a:fld id="{2A358662-AA54-4E70-8AD4-330607F126CE}" type="slidenum">
              <a:rPr lang="en-US" smtClean="0">
                <a:solidFill>
                  <a:srgbClr val="000000"/>
                </a:solidFill>
              </a:rPr>
              <a:pPr>
                <a:defRPr/>
              </a:pPr>
              <a:t>8</a:t>
            </a:fld>
            <a:endParaRPr lang="en-US">
              <a:solidFill>
                <a:srgbClr val="000000"/>
              </a:solidFill>
            </a:endParaRPr>
          </a:p>
        </p:txBody>
      </p:sp>
    </p:spTree>
    <p:extLst>
      <p:ext uri="{BB962C8B-B14F-4D97-AF65-F5344CB8AC3E}">
        <p14:creationId xmlns:p14="http://schemas.microsoft.com/office/powerpoint/2010/main" val="2344486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solidFill>
                  <a:srgbClr val="000000"/>
                </a:solidFill>
              </a:rPr>
              <a:t>These slides are designed to accompany </a:t>
            </a:r>
            <a:r>
              <a:rPr lang="en-US" i="1">
                <a:solidFill>
                  <a:srgbClr val="000000"/>
                </a:solidFill>
              </a:rPr>
              <a:t>Software Engineering: A Practitioner’s Approach, 7/e </a:t>
            </a:r>
            <a:r>
              <a:rPr lang="en-US">
                <a:solidFill>
                  <a:srgbClr val="000000"/>
                </a:solidFill>
              </a:rPr>
              <a:t>(McGraw-Hill 2009). Slides copyright 2009 by Roger Pressman.</a:t>
            </a:r>
          </a:p>
        </p:txBody>
      </p:sp>
      <p:sp>
        <p:nvSpPr>
          <p:cNvPr id="5" name="Slide Number Placeholder 4"/>
          <p:cNvSpPr>
            <a:spLocks noGrp="1"/>
          </p:cNvSpPr>
          <p:nvPr>
            <p:ph type="sldNum" sz="quarter" idx="11"/>
          </p:nvPr>
        </p:nvSpPr>
        <p:spPr/>
        <p:txBody>
          <a:bodyPr/>
          <a:lstStyle/>
          <a:p>
            <a:pPr>
              <a:defRPr/>
            </a:pPr>
            <a:fld id="{C233EB31-C983-4335-A16B-C937AE40A233}" type="slidenum">
              <a:rPr lang="en-US">
                <a:solidFill>
                  <a:srgbClr val="000000"/>
                </a:solidFill>
              </a:rPr>
              <a:pPr>
                <a:defRPr/>
              </a:pPr>
              <a:t>9</a:t>
            </a:fld>
            <a:endParaRPr lang="en-US">
              <a:solidFill>
                <a:srgbClr val="000000"/>
              </a:solidFill>
            </a:endParaRPr>
          </a:p>
        </p:txBody>
      </p:sp>
      <p:sp>
        <p:nvSpPr>
          <p:cNvPr id="11268" name="Rectangle 2"/>
          <p:cNvSpPr>
            <a:spLocks noGrp="1" noChangeArrowheads="1"/>
          </p:cNvSpPr>
          <p:nvPr>
            <p:ph type="title"/>
          </p:nvPr>
        </p:nvSpPr>
        <p:spPr/>
        <p:txBody>
          <a:bodyPr/>
          <a:lstStyle/>
          <a:p>
            <a:pPr eaLnBrk="1" hangingPunct="1"/>
            <a:r>
              <a:rPr lang="en-US" altLang="en-US" smtClean="0"/>
              <a:t>Metrics</a:t>
            </a:r>
          </a:p>
        </p:txBody>
      </p:sp>
      <p:sp>
        <p:nvSpPr>
          <p:cNvPr id="11269" name="Rectangle 3"/>
          <p:cNvSpPr>
            <a:spLocks noGrp="1" noChangeArrowheads="1"/>
          </p:cNvSpPr>
          <p:nvPr>
            <p:ph type="body" idx="1"/>
          </p:nvPr>
        </p:nvSpPr>
        <p:spPr/>
        <p:txBody>
          <a:bodyPr/>
          <a:lstStyle/>
          <a:p>
            <a:pPr eaLnBrk="1" hangingPunct="1">
              <a:spcBef>
                <a:spcPts val="300"/>
              </a:spcBef>
            </a:pPr>
            <a:r>
              <a:rPr lang="en-US" altLang="en-US" smtClean="0">
                <a:latin typeface="Palatino" pitchFamily="-128" charset="0"/>
              </a:rPr>
              <a:t>The total review effort and the total number of errors discovered are defined as:</a:t>
            </a:r>
          </a:p>
          <a:p>
            <a:pPr lvl="2" eaLnBrk="1" hangingPunct="1">
              <a:spcBef>
                <a:spcPts val="300"/>
              </a:spcBef>
            </a:pPr>
            <a:r>
              <a:rPr lang="en-US" altLang="en-US" i="1" smtClean="0">
                <a:latin typeface="Palatino" pitchFamily="-128" charset="0"/>
              </a:rPr>
              <a:t>E</a:t>
            </a:r>
            <a:r>
              <a:rPr lang="en-US" altLang="en-US" i="1" baseline="-25000" smtClean="0">
                <a:latin typeface="Palatino" pitchFamily="-128" charset="0"/>
              </a:rPr>
              <a:t>review</a:t>
            </a:r>
            <a:r>
              <a:rPr lang="en-US" altLang="en-US" i="1" smtClean="0">
                <a:latin typeface="Palatino" pitchFamily="-128" charset="0"/>
              </a:rPr>
              <a:t> = E</a:t>
            </a:r>
            <a:r>
              <a:rPr lang="en-US" altLang="en-US" i="1" baseline="-25000" smtClean="0">
                <a:latin typeface="Palatino" pitchFamily="-128" charset="0"/>
              </a:rPr>
              <a:t>p</a:t>
            </a:r>
            <a:r>
              <a:rPr lang="en-US" altLang="en-US" i="1" smtClean="0">
                <a:latin typeface="Palatino" pitchFamily="-128" charset="0"/>
              </a:rPr>
              <a:t> </a:t>
            </a:r>
            <a:r>
              <a:rPr lang="en-US" altLang="en-US" smtClean="0">
                <a:latin typeface="Palatino" pitchFamily="-128" charset="0"/>
              </a:rPr>
              <a:t>+ </a:t>
            </a:r>
            <a:r>
              <a:rPr lang="en-US" altLang="en-US" i="1" smtClean="0">
                <a:latin typeface="Palatino" pitchFamily="-128" charset="0"/>
              </a:rPr>
              <a:t>E</a:t>
            </a:r>
            <a:r>
              <a:rPr lang="en-US" altLang="en-US" i="1" baseline="-25000" smtClean="0">
                <a:latin typeface="Palatino" pitchFamily="-128" charset="0"/>
              </a:rPr>
              <a:t>a</a:t>
            </a:r>
            <a:r>
              <a:rPr lang="en-US" altLang="en-US" smtClean="0">
                <a:latin typeface="Palatino" pitchFamily="-128" charset="0"/>
              </a:rPr>
              <a:t> + </a:t>
            </a:r>
            <a:r>
              <a:rPr lang="en-US" altLang="en-US" i="1" smtClean="0">
                <a:latin typeface="Palatino" pitchFamily="-128" charset="0"/>
              </a:rPr>
              <a:t>E</a:t>
            </a:r>
            <a:r>
              <a:rPr lang="en-US" altLang="en-US" i="1" baseline="-25000" smtClean="0">
                <a:latin typeface="Palatino" pitchFamily="-128" charset="0"/>
              </a:rPr>
              <a:t>r</a:t>
            </a:r>
            <a:r>
              <a:rPr lang="en-US" altLang="en-US" i="1" smtClean="0">
                <a:latin typeface="Palatino" pitchFamily="-128" charset="0"/>
              </a:rPr>
              <a:t> </a:t>
            </a:r>
          </a:p>
          <a:p>
            <a:pPr lvl="2" eaLnBrk="1" hangingPunct="1">
              <a:spcBef>
                <a:spcPts val="300"/>
              </a:spcBef>
            </a:pPr>
            <a:r>
              <a:rPr lang="en-US" altLang="en-US" i="1" smtClean="0">
                <a:latin typeface="Palatino" pitchFamily="-128" charset="0"/>
              </a:rPr>
              <a:t>Err</a:t>
            </a:r>
            <a:r>
              <a:rPr lang="en-US" altLang="en-US" i="1" baseline="-25000" smtClean="0">
                <a:latin typeface="Palatino" pitchFamily="-128" charset="0"/>
              </a:rPr>
              <a:t>tot</a:t>
            </a:r>
            <a:r>
              <a:rPr lang="en-US" altLang="en-US" i="1" smtClean="0">
                <a:latin typeface="Palatino" pitchFamily="-128" charset="0"/>
              </a:rPr>
              <a:t> = Err</a:t>
            </a:r>
            <a:r>
              <a:rPr lang="en-US" altLang="en-US" i="1" baseline="-25000" smtClean="0">
                <a:latin typeface="Palatino" pitchFamily="-128" charset="0"/>
              </a:rPr>
              <a:t>minor</a:t>
            </a:r>
            <a:r>
              <a:rPr lang="en-US" altLang="en-US" i="1" smtClean="0">
                <a:latin typeface="Palatino" pitchFamily="-128" charset="0"/>
              </a:rPr>
              <a:t> + Err</a:t>
            </a:r>
            <a:r>
              <a:rPr lang="en-US" altLang="en-US" i="1" baseline="-25000" smtClean="0">
                <a:latin typeface="Palatino" pitchFamily="-128" charset="0"/>
              </a:rPr>
              <a:t>major</a:t>
            </a:r>
            <a:endParaRPr lang="en-US" altLang="en-US" smtClean="0">
              <a:latin typeface="Palatino" pitchFamily="-128" charset="0"/>
            </a:endParaRPr>
          </a:p>
          <a:p>
            <a:pPr eaLnBrk="1" hangingPunct="1">
              <a:spcBef>
                <a:spcPts val="300"/>
              </a:spcBef>
            </a:pPr>
            <a:r>
              <a:rPr lang="en-US" altLang="en-US" i="1" smtClean="0">
                <a:latin typeface="Palatino" pitchFamily="-128" charset="0"/>
              </a:rPr>
              <a:t>Defect density</a:t>
            </a:r>
            <a:r>
              <a:rPr lang="en-US" altLang="en-US" smtClean="0">
                <a:latin typeface="Palatino" pitchFamily="-128" charset="0"/>
              </a:rPr>
              <a:t> represents the errors found per unit of work product reviewed. </a:t>
            </a:r>
          </a:p>
          <a:p>
            <a:pPr lvl="2" eaLnBrk="1" hangingPunct="1">
              <a:spcBef>
                <a:spcPts val="300"/>
              </a:spcBef>
            </a:pPr>
            <a:r>
              <a:rPr lang="en-US" altLang="en-US" smtClean="0">
                <a:latin typeface="Palatino" pitchFamily="-128" charset="0"/>
              </a:rPr>
              <a:t>Defect density = </a:t>
            </a:r>
            <a:r>
              <a:rPr lang="en-US" altLang="en-US" i="1" smtClean="0">
                <a:latin typeface="Palatino" pitchFamily="-128" charset="0"/>
              </a:rPr>
              <a:t>Err</a:t>
            </a:r>
            <a:r>
              <a:rPr lang="en-US" altLang="en-US" i="1" baseline="-25000" smtClean="0">
                <a:latin typeface="Palatino" pitchFamily="-128" charset="0"/>
              </a:rPr>
              <a:t>tot</a:t>
            </a:r>
            <a:r>
              <a:rPr lang="en-US" altLang="en-US" smtClean="0">
                <a:latin typeface="Palatino" pitchFamily="-128" charset="0"/>
              </a:rPr>
              <a:t> / WPS</a:t>
            </a:r>
          </a:p>
          <a:p>
            <a:pPr eaLnBrk="1" hangingPunct="1">
              <a:spcBef>
                <a:spcPts val="300"/>
              </a:spcBef>
            </a:pPr>
            <a:r>
              <a:rPr lang="en-US" altLang="en-US" smtClean="0">
                <a:latin typeface="Palatino" pitchFamily="-128" charset="0"/>
              </a:rPr>
              <a:t>where …</a:t>
            </a:r>
          </a:p>
        </p:txBody>
      </p:sp>
    </p:spTree>
    <p:extLst>
      <p:ext uri="{BB962C8B-B14F-4D97-AF65-F5344CB8AC3E}">
        <p14:creationId xmlns:p14="http://schemas.microsoft.com/office/powerpoint/2010/main" val="108171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2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28" charset="-128"/>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2071</Words>
  <Application>Microsoft Office PowerPoint</Application>
  <PresentationFormat>On-screen Show (4:3)</PresentationFormat>
  <Paragraphs>250</Paragraphs>
  <Slides>23</Slides>
  <Notes>1</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Office Theme</vt:lpstr>
      <vt:lpstr>Bold Stripes</vt:lpstr>
      <vt:lpstr>Chapter 15</vt:lpstr>
      <vt:lpstr>What Are Reviews?</vt:lpstr>
      <vt:lpstr>What Reviews Are Not</vt:lpstr>
      <vt:lpstr>What Do We Look For?</vt:lpstr>
      <vt:lpstr>Defect Amplification</vt:lpstr>
      <vt:lpstr>Defect Amplification</vt:lpstr>
      <vt:lpstr>Metrics</vt:lpstr>
      <vt:lpstr>PowerPoint Presentation</vt:lpstr>
      <vt:lpstr>Metrics</vt:lpstr>
      <vt:lpstr>PowerPoint Presentation</vt:lpstr>
      <vt:lpstr>An Example—I</vt:lpstr>
      <vt:lpstr>An Example—II</vt:lpstr>
      <vt:lpstr>Overall</vt:lpstr>
      <vt:lpstr>Informal Reviews</vt:lpstr>
      <vt:lpstr>PowerPoint Presentation</vt:lpstr>
      <vt:lpstr>Formal Technical Reviews</vt:lpstr>
      <vt:lpstr>The Review Meeting</vt:lpstr>
      <vt:lpstr>The Players</vt:lpstr>
      <vt:lpstr>The Players</vt:lpstr>
      <vt:lpstr>Conducting the Review</vt:lpstr>
      <vt:lpstr>Review Options Matrix</vt:lpstr>
      <vt:lpstr>Sample-Driven Reviews (SDRs)</vt:lpstr>
      <vt:lpstr>Metrics Derived from Reviews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dc:title>
  <dc:creator>namita</dc:creator>
  <cp:lastModifiedBy>namita</cp:lastModifiedBy>
  <cp:revision>1</cp:revision>
  <dcterms:created xsi:type="dcterms:W3CDTF">2016-10-25T11:19:16Z</dcterms:created>
  <dcterms:modified xsi:type="dcterms:W3CDTF">2016-10-25T11:19:44Z</dcterms:modified>
</cp:coreProperties>
</file>