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AU" sz="2400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CFF2AF5-4F1F-4107-B933-73B19ED1D3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B4100-5D4C-4A8C-BF69-72FD2CC75F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3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13321-97EA-40A2-AA92-9F9BCF113D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1BCA5-D652-4382-A17E-F81085391C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8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039B3-8495-44B6-96A6-24F4020C78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2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8FAEF-53AB-4F9C-A4E7-6A6E7994E7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F9E1-DF38-4C18-B561-85395880C9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2FAD0-918B-434B-B966-CA6EC3981A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486C-4BBE-431F-90CD-FEFFE3D76E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8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5DACA-168B-4611-9DA3-652EFA915F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5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E3F6E-49EC-41F9-B987-160DD37854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4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6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7" name="Rectangle 47"/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0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0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2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3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4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ea typeface="ＭＳ Ｐゴシック" pitchFamily="-128" charset="-128"/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(McGraw-Hill 2009). Slides copyright 2009 by Roger Pressman. 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48AE02-B423-4073-84CB-3D882BD5511F}" type="slidenum">
              <a:rPr lang="en-US">
                <a:solidFill>
                  <a:srgbClr val="000000"/>
                </a:solidFill>
                <a:ea typeface="ＭＳ Ｐゴシック" pitchFamily="-12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70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-12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128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C8E25A-B764-419B-A024-660F30062439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17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chemeClr val="folHlink"/>
                </a:solidFill>
              </a:rPr>
              <a:t>Software Testing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48926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software developer is always responsible for testing the individual </a:t>
            </a:r>
            <a:r>
              <a:rPr lang="en-US" sz="2000" dirty="0" smtClean="0"/>
              <a:t>units (components</a:t>
            </a:r>
            <a:r>
              <a:rPr lang="en-US" sz="2000" dirty="0"/>
              <a:t>) of the program, ensuring that each performs the function or </a:t>
            </a:r>
            <a:r>
              <a:rPr lang="en-US" sz="2000" dirty="0" smtClean="0"/>
              <a:t>exhibits the </a:t>
            </a:r>
            <a:r>
              <a:rPr lang="en-US" sz="2000" dirty="0"/>
              <a:t>behavior for which it was designed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role of an </a:t>
            </a:r>
            <a:r>
              <a:rPr lang="en-US" sz="2000" i="1" dirty="0"/>
              <a:t>independent test group </a:t>
            </a:r>
            <a:r>
              <a:rPr lang="en-US" sz="2000" dirty="0"/>
              <a:t>(ITG) is to remove the inherent </a:t>
            </a:r>
            <a:r>
              <a:rPr lang="en-US" sz="2000" dirty="0" smtClean="0"/>
              <a:t>problems associated </a:t>
            </a:r>
            <a:r>
              <a:rPr lang="en-US" sz="2000" dirty="0"/>
              <a:t>with letting the builder test the thing that has been built. </a:t>
            </a:r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dirty="0" smtClean="0"/>
              <a:t>developer and </a:t>
            </a:r>
            <a:r>
              <a:rPr lang="en-US" sz="2000" dirty="0"/>
              <a:t>the ITG work closely throughout a software project to ensure that thorough </a:t>
            </a:r>
            <a:r>
              <a:rPr lang="en-US" sz="2000" dirty="0" smtClean="0"/>
              <a:t>tests will </a:t>
            </a:r>
            <a:r>
              <a:rPr lang="en-US" sz="2000" dirty="0"/>
              <a:t>be conducted. While testing is conducted, the developer must be available </a:t>
            </a:r>
            <a:r>
              <a:rPr lang="en-US" sz="2000" dirty="0" smtClean="0"/>
              <a:t>to correct </a:t>
            </a:r>
            <a:r>
              <a:rPr lang="en-US" sz="2000" dirty="0"/>
              <a:t>errors that are uncovered.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These slides are designed to accompany </a:t>
            </a:r>
            <a:r>
              <a:rPr lang="en-US" i="1" smtClean="0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 smtClean="0">
                <a:solidFill>
                  <a:srgbClr val="000000"/>
                </a:solidFill>
              </a:rPr>
              <a:t>(McGraw-Hill 2009). Slides copyright 2009 by Roger Pressman.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71BCA5-D652-4382-A17E-F81085391C5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6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590F3F-D9AF-45B2-BF71-93F8A095B063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5589588" cy="5715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smtClean="0"/>
              <a:t>Testing Strategy</a:t>
            </a:r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2286000" y="2286000"/>
            <a:ext cx="4800600" cy="2286000"/>
          </a:xfrm>
          <a:custGeom>
            <a:avLst/>
            <a:gdLst>
              <a:gd name="T0" fmla="*/ 2400300 w 21600"/>
              <a:gd name="T1" fmla="*/ 0 h 21600"/>
              <a:gd name="T2" fmla="*/ 702977 w 21600"/>
              <a:gd name="T3" fmla="*/ 334751 h 21600"/>
              <a:gd name="T4" fmla="*/ 0 w 21600"/>
              <a:gd name="T5" fmla="*/ 1143000 h 21600"/>
              <a:gd name="T6" fmla="*/ 702977 w 21600"/>
              <a:gd name="T7" fmla="*/ 1951249 h 21600"/>
              <a:gd name="T8" fmla="*/ 2400300 w 21600"/>
              <a:gd name="T9" fmla="*/ 2286000 h 21600"/>
              <a:gd name="T10" fmla="*/ 4097624 w 21600"/>
              <a:gd name="T11" fmla="*/ 1951249 h 21600"/>
              <a:gd name="T12" fmla="*/ 4800600 w 21600"/>
              <a:gd name="T13" fmla="*/ 1143000 h 21600"/>
              <a:gd name="T14" fmla="*/ 4097624 w 21600"/>
              <a:gd name="T15" fmla="*/ 3347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70" name="AutoShape 9"/>
          <p:cNvSpPr>
            <a:spLocks noChangeArrowheads="1"/>
          </p:cNvSpPr>
          <p:nvPr/>
        </p:nvSpPr>
        <p:spPr bwMode="auto">
          <a:xfrm>
            <a:off x="3886200" y="3048000"/>
            <a:ext cx="1600200" cy="762000"/>
          </a:xfrm>
          <a:custGeom>
            <a:avLst/>
            <a:gdLst>
              <a:gd name="T0" fmla="*/ 800100 w 21600"/>
              <a:gd name="T1" fmla="*/ 0 h 21600"/>
              <a:gd name="T2" fmla="*/ 234326 w 21600"/>
              <a:gd name="T3" fmla="*/ 111584 h 21600"/>
              <a:gd name="T4" fmla="*/ 0 w 21600"/>
              <a:gd name="T5" fmla="*/ 381000 h 21600"/>
              <a:gd name="T6" fmla="*/ 234326 w 21600"/>
              <a:gd name="T7" fmla="*/ 650416 h 21600"/>
              <a:gd name="T8" fmla="*/ 800100 w 21600"/>
              <a:gd name="T9" fmla="*/ 762000 h 21600"/>
              <a:gd name="T10" fmla="*/ 1365875 w 21600"/>
              <a:gd name="T11" fmla="*/ 650416 h 21600"/>
              <a:gd name="T12" fmla="*/ 1600200 w 21600"/>
              <a:gd name="T13" fmla="*/ 381000 h 21600"/>
              <a:gd name="T14" fmla="*/ 1365875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1752600" y="2209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System engineering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2286000" y="259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Analysis modeling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2819400" y="2895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Design modeling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3200400" y="3276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Code generation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4724400" y="32766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9A0000"/>
                </a:solidFill>
              </a:rPr>
              <a:t>Unit test</a:t>
            </a:r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5105400" y="36576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9A0000"/>
                </a:solidFill>
              </a:rPr>
              <a:t>Integration test</a:t>
            </a:r>
          </a:p>
        </p:txBody>
      </p:sp>
      <p:sp>
        <p:nvSpPr>
          <p:cNvPr id="11277" name="Text Box 16"/>
          <p:cNvSpPr txBox="1">
            <a:spLocks noChangeArrowheads="1"/>
          </p:cNvSpPr>
          <p:nvPr/>
        </p:nvSpPr>
        <p:spPr bwMode="auto">
          <a:xfrm>
            <a:off x="5791200" y="40386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9A0000"/>
                </a:solidFill>
              </a:rPr>
              <a:t>Validation test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6477000" y="44958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9A0000"/>
                </a:solidFill>
              </a:rPr>
              <a:t>System test</a:t>
            </a:r>
          </a:p>
        </p:txBody>
      </p:sp>
    </p:spTree>
    <p:extLst>
      <p:ext uri="{BB962C8B-B14F-4D97-AF65-F5344CB8AC3E}">
        <p14:creationId xmlns:p14="http://schemas.microsoft.com/office/powerpoint/2010/main" val="39061511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smtClean="0"/>
              <a:t>The software process may be viewed as the spiral.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mtClean="0"/>
              <a:t>Initially, system engineering defines the role of software and leads to software requirements</a:t>
            </a:r>
            <a:br>
              <a:rPr lang="en-US" altLang="en-US" smtClean="0"/>
            </a:br>
            <a:r>
              <a:rPr lang="en-US" altLang="en-US" smtClean="0"/>
              <a:t>analysis, where the information domain, function, behavior, performance, constraints, and validation criteria for software are established. 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mtClean="0"/>
              <a:t>Moving inward along the spiral, you come to design and finally to coding. </a:t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B8D706-EE4E-4CDF-8B8F-CBF80865FA4C}" type="slidenum">
              <a:rPr 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3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Finally, you arrive at </a:t>
            </a:r>
            <a:r>
              <a:rPr lang="en-US" altLang="en-US" i="1" smtClean="0"/>
              <a:t>system testing, </a:t>
            </a:r>
            <a:r>
              <a:rPr lang="en-US" altLang="en-US" smtClean="0"/>
              <a:t>where the software and other system elements are tested as a whole. To test computer software, you spiral out in a clockwise direction along streamlines that broaden the scope of testing with each turn.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D580DB-F07F-42FA-A9A6-4EB82D7FE006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4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i="1" smtClean="0"/>
              <a:t>Unit testing </a:t>
            </a:r>
            <a:r>
              <a:rPr lang="en-US" altLang="en-US" sz="2000" smtClean="0"/>
              <a:t>begins at the vortex of the spiral and concentrates on each unit (e.g., component, class, or WebApp content object) of the software as implemented in source code. </a:t>
            </a:r>
          </a:p>
          <a:p>
            <a:pPr eaLnBrk="1" hangingPunct="1"/>
            <a:r>
              <a:rPr lang="en-US" altLang="en-US" sz="2000" smtClean="0"/>
              <a:t>Testing progresses by moving outward along the spiral to </a:t>
            </a:r>
            <a:r>
              <a:rPr lang="en-US" altLang="en-US" sz="2000" i="1" smtClean="0"/>
              <a:t>integration testing, </a:t>
            </a:r>
            <a:r>
              <a:rPr lang="en-US" altLang="en-US" sz="2000" smtClean="0"/>
              <a:t>where the focus is on design and the construction of the software architecture. </a:t>
            </a:r>
          </a:p>
          <a:p>
            <a:pPr eaLnBrk="1" hangingPunct="1"/>
            <a:r>
              <a:rPr lang="en-US" altLang="en-US" sz="2000" smtClean="0"/>
              <a:t>Taking another turn outward on the spiral, you encounter </a:t>
            </a:r>
            <a:r>
              <a:rPr lang="en-US" altLang="en-US" sz="2000" i="1" smtClean="0"/>
              <a:t>validation testing, </a:t>
            </a:r>
            <a:r>
              <a:rPr lang="en-US" altLang="en-US" sz="2000" smtClean="0"/>
              <a:t>where requirements established as part of requirements modeling are validated against the software that has been constructed. </a:t>
            </a:r>
          </a:p>
          <a:p>
            <a:pPr eaLnBrk="1" hangingPunct="1"/>
            <a:endParaRPr lang="en-US" alt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1946DE-6F41-4BFD-8C92-0CA17F98FA6B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3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tests focus on </a:t>
            </a:r>
            <a:r>
              <a:rPr lang="en-US" dirty="0" smtClean="0"/>
              <a:t>each component </a:t>
            </a:r>
            <a:r>
              <a:rPr lang="en-US" dirty="0"/>
              <a:t>individually, ensuring that it functions properly as a unit. Hence, </a:t>
            </a:r>
            <a:r>
              <a:rPr lang="en-US" dirty="0" smtClean="0"/>
              <a:t>the name </a:t>
            </a:r>
            <a:r>
              <a:rPr lang="en-US" i="1" dirty="0"/>
              <a:t>unit testing. </a:t>
            </a:r>
            <a:endParaRPr lang="en-US" i="1" dirty="0" smtClean="0"/>
          </a:p>
          <a:p>
            <a:r>
              <a:rPr lang="en-US" dirty="0" smtClean="0"/>
              <a:t>Unit </a:t>
            </a:r>
            <a:r>
              <a:rPr lang="en-US" dirty="0"/>
              <a:t>testing makes heavy use of testing techniques that </a:t>
            </a:r>
            <a:r>
              <a:rPr lang="en-US" dirty="0" smtClean="0"/>
              <a:t>exercise specific </a:t>
            </a:r>
            <a:r>
              <a:rPr lang="en-US" dirty="0"/>
              <a:t>paths in a component’s control structure to ensure complete coverage </a:t>
            </a:r>
            <a:r>
              <a:rPr lang="en-US" dirty="0" smtClean="0"/>
              <a:t>and maximum </a:t>
            </a:r>
            <a:r>
              <a:rPr lang="en-US" dirty="0"/>
              <a:t>error detection.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These slides are designed to accompany </a:t>
            </a:r>
            <a:r>
              <a:rPr lang="en-US" i="1" smtClean="0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 smtClean="0">
                <a:solidFill>
                  <a:srgbClr val="000000"/>
                </a:solidFill>
              </a:rPr>
              <a:t>(McGraw-Hill 2009). Slides copyright 2009 by Roger Pressman.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71BCA5-D652-4382-A17E-F81085391C5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Next, components must be assembled or integrated </a:t>
            </a:r>
            <a:r>
              <a:rPr lang="en-US" sz="2000" dirty="0" smtClean="0"/>
              <a:t>to form </a:t>
            </a:r>
            <a:r>
              <a:rPr lang="en-US" sz="2000" dirty="0"/>
              <a:t>the complete software package. </a:t>
            </a:r>
            <a:endParaRPr lang="en-US" sz="2000" dirty="0" smtClean="0"/>
          </a:p>
          <a:p>
            <a:r>
              <a:rPr lang="en-US" sz="2000" i="1" dirty="0" smtClean="0"/>
              <a:t>Integration </a:t>
            </a:r>
            <a:r>
              <a:rPr lang="en-US" sz="2000" i="1" dirty="0"/>
              <a:t>testing </a:t>
            </a:r>
            <a:r>
              <a:rPr lang="en-US" sz="2000" dirty="0"/>
              <a:t>addresses the issues associated with the dual problems of verification and program construction. </a:t>
            </a:r>
            <a:endParaRPr lang="en-US" sz="2000" dirty="0" smtClean="0"/>
          </a:p>
          <a:p>
            <a:r>
              <a:rPr lang="en-US" sz="2000" dirty="0"/>
              <a:t>After the software has been </a:t>
            </a:r>
            <a:r>
              <a:rPr lang="en-US" sz="2000" dirty="0" smtClean="0"/>
              <a:t>integrated (constructed</a:t>
            </a:r>
            <a:r>
              <a:rPr lang="en-US" sz="2000" dirty="0"/>
              <a:t>), a set of </a:t>
            </a:r>
            <a:r>
              <a:rPr lang="en-US" sz="2000" i="1" dirty="0"/>
              <a:t>high-order tests </a:t>
            </a:r>
            <a:r>
              <a:rPr lang="en-US" sz="2000" dirty="0"/>
              <a:t>is conducted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Software, </a:t>
            </a:r>
            <a:r>
              <a:rPr lang="en-US" sz="2000" dirty="0" smtClean="0"/>
              <a:t>once validated</a:t>
            </a:r>
            <a:r>
              <a:rPr lang="en-US" sz="2000" dirty="0"/>
              <a:t>, must be combined with other system elements (e.g., hardware, </a:t>
            </a:r>
            <a:r>
              <a:rPr lang="en-US" sz="2000" dirty="0" smtClean="0"/>
              <a:t>people, databases</a:t>
            </a:r>
            <a:r>
              <a:rPr lang="en-US" sz="2000" dirty="0"/>
              <a:t>). </a:t>
            </a:r>
            <a:r>
              <a:rPr lang="en-US" sz="2000" i="1" dirty="0"/>
              <a:t>System testing </a:t>
            </a:r>
            <a:r>
              <a:rPr lang="en-US" sz="2000" dirty="0"/>
              <a:t>verifies that all elements mesh properly and that </a:t>
            </a:r>
            <a:r>
              <a:rPr lang="en-US" sz="2000" dirty="0" smtClean="0"/>
              <a:t>overall system </a:t>
            </a:r>
            <a:r>
              <a:rPr lang="en-US" sz="2000" dirty="0"/>
              <a:t>function/performance is achieved.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These slides are designed to accompany </a:t>
            </a:r>
            <a:r>
              <a:rPr lang="en-US" i="1" smtClean="0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 smtClean="0">
                <a:solidFill>
                  <a:srgbClr val="000000"/>
                </a:solidFill>
              </a:rPr>
              <a:t>(McGraw-Hill 2009). Slides copyright 2009 by Roger Pressman.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71BCA5-D652-4382-A17E-F81085391C5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7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E12764-476C-450E-976B-44BC7DAF1C70}" type="slidenum">
              <a:rPr 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4826000" cy="633413"/>
          </a:xfrm>
        </p:spPr>
        <p:txBody>
          <a:bodyPr/>
          <a:lstStyle/>
          <a:p>
            <a:pPr eaLnBrk="1" hangingPunct="1"/>
            <a:r>
              <a:rPr lang="en-US" altLang="en-US" smtClean="0"/>
              <a:t>Testing Strategy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begin by </a:t>
            </a:r>
            <a:r>
              <a:rPr lang="en-US" altLang="en-US" smtClean="0">
                <a:solidFill>
                  <a:schemeClr val="folHlink"/>
                </a:solidFill>
              </a:rPr>
              <a:t>‘testing-in-the-small’</a:t>
            </a:r>
            <a:r>
              <a:rPr lang="en-US" altLang="en-US" smtClean="0"/>
              <a:t> and move toward </a:t>
            </a:r>
            <a:r>
              <a:rPr lang="en-US" altLang="en-US" smtClean="0">
                <a:solidFill>
                  <a:schemeClr val="folHlink"/>
                </a:solidFill>
              </a:rPr>
              <a:t>‘testing-in-the-large’</a:t>
            </a:r>
          </a:p>
          <a:p>
            <a:pPr eaLnBrk="1" hangingPunct="1"/>
            <a:r>
              <a:rPr lang="en-US" altLang="en-US" smtClean="0"/>
              <a:t>For conventional software</a:t>
            </a:r>
          </a:p>
          <a:p>
            <a:pPr lvl="1" eaLnBrk="1" hangingPunct="1"/>
            <a:r>
              <a:rPr lang="en-US" altLang="en-US" smtClean="0"/>
              <a:t>The module (component) is our initial focus</a:t>
            </a:r>
          </a:p>
          <a:p>
            <a:pPr lvl="1" eaLnBrk="1" hangingPunct="1"/>
            <a:r>
              <a:rPr lang="en-US" altLang="en-US" smtClean="0"/>
              <a:t>Integration of modules follows</a:t>
            </a:r>
          </a:p>
          <a:p>
            <a:pPr eaLnBrk="1" hangingPunct="1"/>
            <a:r>
              <a:rPr lang="en-US" altLang="en-US" smtClean="0"/>
              <a:t>For OO software</a:t>
            </a:r>
          </a:p>
          <a:p>
            <a:pPr lvl="1" eaLnBrk="1" hangingPunct="1"/>
            <a:r>
              <a:rPr lang="en-US" altLang="en-US" smtClean="0"/>
              <a:t>our focus when “testing in the small” changes from an individual module (the conventional view) to an OO class that encompasses attributes and operations and implies communication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56084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Criteria for Completion of </a:t>
            </a:r>
            <a:r>
              <a:rPr lang="en-US" sz="3200" dirty="0" smtClean="0"/>
              <a:t>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“You’re never done testing; the burden simply</a:t>
            </a:r>
            <a:br>
              <a:rPr lang="en-US" dirty="0"/>
            </a:br>
            <a:r>
              <a:rPr lang="en-US" dirty="0"/>
              <a:t>shifts from you (the software engineer) to the end user.”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time the user </a:t>
            </a:r>
            <a:r>
              <a:rPr lang="en-US" dirty="0" smtClean="0"/>
              <a:t>executes a </a:t>
            </a:r>
            <a:r>
              <a:rPr lang="en-US" dirty="0"/>
              <a:t>computer program, the program is being tested. </a:t>
            </a:r>
            <a:endParaRPr lang="en-US" dirty="0" smtClean="0"/>
          </a:p>
          <a:p>
            <a:r>
              <a:rPr lang="en-US" dirty="0"/>
              <a:t>“You’re done testing when you run out of</a:t>
            </a:r>
            <a:br>
              <a:rPr lang="en-US" dirty="0"/>
            </a:br>
            <a:r>
              <a:rPr lang="en-US" dirty="0"/>
              <a:t>time or you run out of money.”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These slides are designed to accompany </a:t>
            </a:r>
            <a:r>
              <a:rPr lang="en-US" i="1" smtClean="0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 smtClean="0">
                <a:solidFill>
                  <a:srgbClr val="000000"/>
                </a:solidFill>
              </a:rPr>
              <a:t>(McGraw-Hill 2009). Slides copyright 2009 by Roger Pressman.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71BCA5-D652-4382-A17E-F81085391C5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7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78E846-FE56-4ACC-865C-C4AD4F83E848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393858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en-US" smtClean="0"/>
              <a:t>Software Testing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133600" y="2438400"/>
            <a:ext cx="550068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A0000"/>
                </a:solidFill>
                <a:latin typeface="Helvetica" pitchFamily="-128" charset="0"/>
              </a:rPr>
              <a:t>Testing is the process of exercising a program with the specific intent of finding errors prior to delivery to the end user.</a:t>
            </a:r>
          </a:p>
        </p:txBody>
      </p:sp>
    </p:spTree>
    <p:extLst>
      <p:ext uri="{BB962C8B-B14F-4D97-AF65-F5344CB8AC3E}">
        <p14:creationId xmlns:p14="http://schemas.microsoft.com/office/powerpoint/2010/main" val="4358808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28" charset="2"/>
              <a:buChar char="q"/>
            </a:pPr>
            <a:r>
              <a:rPr lang="en-US" altLang="en-US" smtClean="0"/>
              <a:t>Any testing strategy must incorporate test planning, test case design,test execution, and resultant data collection and evaluation.</a:t>
            </a:r>
          </a:p>
          <a:p>
            <a:pPr eaLnBrk="1" hangingPunct="1">
              <a:buFont typeface="Wingdings" pitchFamily="-128" charset="2"/>
              <a:buNone/>
            </a:pPr>
            <a:endParaRPr lang="en-US" altLang="en-US" smtClean="0"/>
          </a:p>
          <a:p>
            <a:pPr eaLnBrk="1" hangingPunct="1">
              <a:buFont typeface="Wingdings" pitchFamily="-128" charset="2"/>
              <a:buChar char="q"/>
            </a:pPr>
            <a:r>
              <a:rPr lang="en-US" altLang="en-US" smtClean="0"/>
              <a:t>A software testing strategy should be flexible enough to promote a customized testing approach. At the same time, it must be rigid enough to encourage reasonable planning and management tracking as the project progresses.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0B323C-CCDF-46A6-B547-4B7E8558D063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7F0271-0EB0-4ABB-8FEC-651A54C5EA12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305425" cy="506413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smtClean="0"/>
              <a:t>What Testing Shows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895600" y="1828800"/>
            <a:ext cx="10620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errors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3962400" y="2438400"/>
            <a:ext cx="41100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requirements conformance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5562600" y="3200400"/>
            <a:ext cx="20272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performance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6705600" y="4876800"/>
            <a:ext cx="20605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an indication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of quality</a:t>
            </a:r>
          </a:p>
        </p:txBody>
      </p:sp>
      <p:pic>
        <p:nvPicPr>
          <p:cNvPr id="10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5600700" cy="429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35232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05AAF4-371B-49AA-99FA-817C674AF004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Strategic Approach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smtClean="0">
                <a:latin typeface="Palatino" pitchFamily="-128" charset="0"/>
              </a:rPr>
              <a:t>To perform effective testing, you should conduct effective technical reviews. By doing this, many errors will be eliminated before testing commences.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2000" smtClean="0">
                <a:latin typeface="Palatino" pitchFamily="-128" charset="0"/>
              </a:rPr>
              <a:t>Testing begins at the component level and works "outward" toward the integration of the entire computer-based system.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latin typeface="Palatino" pitchFamily="-128" charset="0"/>
              </a:rPr>
              <a:t>Different testing techniques are appropriate for different software engineering approaches and at different points in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latin typeface="Palatino" pitchFamily="-128" charset="0"/>
              </a:rPr>
              <a:t>Testing is conducted by the developer of the software and (for large projects) an independent test group.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latin typeface="Palatino" pitchFamily="-128" charset="0"/>
              </a:rPr>
              <a:t>Testing and debugging are different activities, but debugging must be accommodated in any testing strategy. </a:t>
            </a:r>
          </a:p>
        </p:txBody>
      </p:sp>
    </p:spTree>
    <p:extLst>
      <p:ext uri="{BB962C8B-B14F-4D97-AF65-F5344CB8AC3E}">
        <p14:creationId xmlns:p14="http://schemas.microsoft.com/office/powerpoint/2010/main" val="244018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354816-E6F4-4704-A46D-3FFB182A060A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 &amp; V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7162800" cy="41910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i="1" smtClean="0">
                <a:solidFill>
                  <a:schemeClr val="folHlink"/>
                </a:solidFill>
                <a:latin typeface="Palatino" pitchFamily="-128" charset="0"/>
              </a:rPr>
              <a:t>Verification</a:t>
            </a:r>
            <a:r>
              <a:rPr lang="en-US" altLang="en-US" smtClean="0">
                <a:latin typeface="Palatino" pitchFamily="-128" charset="0"/>
              </a:rPr>
              <a:t> refers to the set of tasks that ensure that software correctly implements a specific function.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i="1" smtClean="0">
                <a:solidFill>
                  <a:schemeClr val="folHlink"/>
                </a:solidFill>
                <a:latin typeface="Palatino" pitchFamily="-128" charset="0"/>
              </a:rPr>
              <a:t>Validation</a:t>
            </a:r>
            <a:r>
              <a:rPr lang="en-US" altLang="en-US" smtClean="0">
                <a:latin typeface="Palatino" pitchFamily="-128" charset="0"/>
              </a:rPr>
              <a:t> refers to a different set of tasks that ensure that the software that has been built is traceable to customer requirements. </a:t>
            </a:r>
          </a:p>
          <a:p>
            <a:pPr eaLnBrk="1" hangingPunct="1">
              <a:spcBef>
                <a:spcPts val="300"/>
              </a:spcBef>
              <a:buFont typeface="Wingdings" pitchFamily="-128" charset="2"/>
              <a:buNone/>
            </a:pPr>
            <a:endParaRPr lang="en-US" altLang="en-US" smtClean="0">
              <a:latin typeface="Palatino" pitchFamily="-12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i="1" smtClean="0">
                <a:solidFill>
                  <a:schemeClr val="folHlink"/>
                </a:solidFill>
                <a:latin typeface="Palatino" pitchFamily="-128" charset="0"/>
              </a:rPr>
              <a:t>Verification:</a:t>
            </a:r>
            <a:r>
              <a:rPr lang="en-US" altLang="en-US" smtClean="0">
                <a:solidFill>
                  <a:schemeClr val="folHlink"/>
                </a:solidFill>
                <a:latin typeface="Palatino" pitchFamily="-128" charset="0"/>
              </a:rPr>
              <a:t>  "Are we building the product right?"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i="1" smtClean="0">
                <a:solidFill>
                  <a:schemeClr val="folHlink"/>
                </a:solidFill>
                <a:latin typeface="Palatino" pitchFamily="-128" charset="0"/>
              </a:rPr>
              <a:t>Validation: </a:t>
            </a:r>
            <a:r>
              <a:rPr lang="en-US" altLang="en-US" smtClean="0">
                <a:solidFill>
                  <a:schemeClr val="folHlink"/>
                </a:solidFill>
                <a:latin typeface="Palatino" pitchFamily="-128" charset="0"/>
              </a:rPr>
              <a:t>  "Are we building the right product?"</a:t>
            </a:r>
          </a:p>
        </p:txBody>
      </p:sp>
    </p:spTree>
    <p:extLst>
      <p:ext uri="{BB962C8B-B14F-4D97-AF65-F5344CB8AC3E}">
        <p14:creationId xmlns:p14="http://schemas.microsoft.com/office/powerpoint/2010/main" val="317060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28" charset="2"/>
              <a:buChar char="q"/>
            </a:pPr>
            <a:r>
              <a:rPr lang="en-US" altLang="en-US" smtClean="0"/>
              <a:t>Verification and validation includes a wide array of SQA activities: </a:t>
            </a:r>
          </a:p>
          <a:p>
            <a:pPr eaLnBrk="1" hangingPunct="1">
              <a:buFont typeface="Wingdings" pitchFamily="-128" charset="2"/>
              <a:buChar char="q"/>
            </a:pPr>
            <a:r>
              <a:rPr lang="en-US" altLang="en-US" smtClean="0"/>
              <a:t>Technical reviews, quality and configuration audits, performance monitoring, simulation, feasibility study, documentation review, database review, algorithm analysis, development testing, usability testing, qualification testing, acceptance testing, and installation testing.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CF542-1724-4EE4-B75E-17F9E3431490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6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 2009). Slides copyright 2009 by Roger Pressman. 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DDC7CF-C29F-42A6-B6B8-AB5D775BF669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6469063" cy="808038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smtClean="0"/>
              <a:t>Who Tests the Software?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2400300" y="4252913"/>
            <a:ext cx="16208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developer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486400" y="4267200"/>
            <a:ext cx="290830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independent tester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866900" y="4857750"/>
            <a:ext cx="2900363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Understands the system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879600" y="5243513"/>
            <a:ext cx="2455863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but, will test "gently"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1282700" y="5986463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1879600" y="5600700"/>
            <a:ext cx="3128963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and, is driven by "delivery"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5549900" y="4914900"/>
            <a:ext cx="33305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Must learn about the system,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5549900" y="5272088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5562600" y="5243513"/>
            <a:ext cx="30765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but, will attempt to break 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19700" y="5986463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5575300" y="5586413"/>
            <a:ext cx="27844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-128" charset="-128"/>
              </a:rPr>
              <a:t>and, is driven by quality</a:t>
            </a:r>
          </a:p>
        </p:txBody>
      </p:sp>
      <p:pic>
        <p:nvPicPr>
          <p:cNvPr id="10256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995488"/>
            <a:ext cx="21209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122488"/>
            <a:ext cx="20193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1153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for s/w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Misconceptions </a:t>
            </a:r>
            <a:r>
              <a:rPr lang="en-US" dirty="0"/>
              <a:t>that you might infer </a:t>
            </a:r>
            <a:r>
              <a:rPr lang="en-US" dirty="0" smtClean="0"/>
              <a:t> erroneously :</a:t>
            </a:r>
          </a:p>
          <a:p>
            <a:r>
              <a:rPr lang="en-US" dirty="0" smtClean="0"/>
              <a:t>(</a:t>
            </a:r>
            <a:r>
              <a:rPr lang="en-US" dirty="0"/>
              <a:t>1) that the developer of software should do no testing at all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(2) that the software should be “tossed over the wall” to strangers who </a:t>
            </a:r>
            <a:r>
              <a:rPr lang="en-US" dirty="0" smtClean="0"/>
              <a:t>will test </a:t>
            </a:r>
            <a:r>
              <a:rPr lang="en-US" dirty="0"/>
              <a:t>it </a:t>
            </a:r>
            <a:r>
              <a:rPr lang="en-US" dirty="0" smtClean="0"/>
              <a:t>mercilessly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3) that testers get involved with the project only when the </a:t>
            </a:r>
            <a:r>
              <a:rPr lang="en-US" dirty="0" smtClean="0"/>
              <a:t>testing steps </a:t>
            </a:r>
            <a:r>
              <a:rPr lang="en-US" dirty="0"/>
              <a:t>are about to begin.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These slides are designed to accompany </a:t>
            </a:r>
            <a:r>
              <a:rPr lang="en-US" i="1" smtClean="0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 smtClean="0">
                <a:solidFill>
                  <a:srgbClr val="000000"/>
                </a:solidFill>
              </a:rPr>
              <a:t>(McGraw-Hill 2009). Slides copyright 2009 by Roger Pressman.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71BCA5-D652-4382-A17E-F81085391C5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8935"/>
      </p:ext>
    </p:extLst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1391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Bold Stripes</vt:lpstr>
      <vt:lpstr>Chapter 17</vt:lpstr>
      <vt:lpstr>Software Testing</vt:lpstr>
      <vt:lpstr>PowerPoint Presentation</vt:lpstr>
      <vt:lpstr>What Testing Shows</vt:lpstr>
      <vt:lpstr>Strategic Approach</vt:lpstr>
      <vt:lpstr>V &amp; V</vt:lpstr>
      <vt:lpstr>PowerPoint Presentation</vt:lpstr>
      <vt:lpstr>Who Tests the Software?</vt:lpstr>
      <vt:lpstr>Organizing for s/w testing</vt:lpstr>
      <vt:lpstr>PowerPoint Presentation</vt:lpstr>
      <vt:lpstr>Testing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Strategy</vt:lpstr>
      <vt:lpstr>Criteria for Completion of Testing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creator>namita</dc:creator>
  <cp:lastModifiedBy>namita</cp:lastModifiedBy>
  <cp:revision>1</cp:revision>
  <dcterms:created xsi:type="dcterms:W3CDTF">2016-10-25T11:12:00Z</dcterms:created>
  <dcterms:modified xsi:type="dcterms:W3CDTF">2016-10-25T11:13:13Z</dcterms:modified>
</cp:coreProperties>
</file>