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Fraunces Extra Bold" panose="020B0604020202020204" charset="0"/>
      <p:regular r:id="rId11"/>
    </p:embeddedFont>
    <p:embeddedFont>
      <p:font typeface="Nobile"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8536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801409" y="1199936"/>
            <a:ext cx="2024658" cy="2024658"/>
          </a:xfrm>
          <a:prstGeom prst="rect">
            <a:avLst/>
          </a:prstGeom>
        </p:spPr>
      </p:pic>
      <p:sp>
        <p:nvSpPr>
          <p:cNvPr id="4" name="Text 0"/>
          <p:cNvSpPr/>
          <p:nvPr/>
        </p:nvSpPr>
        <p:spPr>
          <a:xfrm>
            <a:off x="4856321" y="1631037"/>
            <a:ext cx="3501509"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1"/>
          <p:cNvSpPr/>
          <p:nvPr/>
        </p:nvSpPr>
        <p:spPr>
          <a:xfrm>
            <a:off x="801409" y="3760410"/>
            <a:ext cx="5670590" cy="708779"/>
          </a:xfrm>
          <a:prstGeom prst="rect">
            <a:avLst/>
          </a:prstGeom>
          <a:noFill/>
          <a:ln/>
        </p:spPr>
        <p:txBody>
          <a:bodyPr wrap="none" lIns="0" tIns="0" rIns="0" bIns="0" rtlCol="0" anchor="t"/>
          <a:lstStyle/>
          <a:p>
            <a:pPr marL="0" indent="0">
              <a:lnSpc>
                <a:spcPts val="5550"/>
              </a:lnSpc>
              <a:buNone/>
            </a:pPr>
            <a:r>
              <a:rPr lang="en-US" sz="4800" b="1" dirty="0">
                <a:solidFill>
                  <a:srgbClr val="3B4540"/>
                </a:solidFill>
                <a:latin typeface="Fraunces Extra Bold" pitchFamily="34" charset="0"/>
                <a:ea typeface="Fraunces Extra Bold" pitchFamily="34" charset="-122"/>
                <a:cs typeface="Fraunces Extra Bold" pitchFamily="34" charset="-120"/>
              </a:rPr>
              <a:t>LearnSphere</a:t>
            </a:r>
            <a:endParaRPr lang="en-US" sz="4800" dirty="0"/>
          </a:p>
        </p:txBody>
      </p:sp>
      <p:sp>
        <p:nvSpPr>
          <p:cNvPr id="6" name="Text 2"/>
          <p:cNvSpPr/>
          <p:nvPr/>
        </p:nvSpPr>
        <p:spPr>
          <a:xfrm>
            <a:off x="801409" y="5147362"/>
            <a:ext cx="7556421" cy="1451610"/>
          </a:xfrm>
          <a:prstGeom prst="rect">
            <a:avLst/>
          </a:prstGeom>
          <a:noFill/>
          <a:ln/>
        </p:spPr>
        <p:txBody>
          <a:bodyPr wrap="square" lIns="0" tIns="0" rIns="0" bIns="0" rtlCol="0" anchor="t"/>
          <a:lstStyle/>
          <a:p>
            <a:pPr marL="0" indent="0">
              <a:lnSpc>
                <a:spcPts val="2850"/>
              </a:lnSpc>
              <a:buNone/>
            </a:pPr>
            <a:r>
              <a:rPr lang="en-US" sz="1750" dirty="0" err="1">
                <a:solidFill>
                  <a:srgbClr val="405449"/>
                </a:solidFill>
                <a:latin typeface="Nobile" pitchFamily="34" charset="0"/>
                <a:ea typeface="Nobile" pitchFamily="34" charset="-122"/>
                <a:cs typeface="Nobile" pitchFamily="34" charset="-120"/>
              </a:rPr>
              <a:t>LearnSphere</a:t>
            </a:r>
            <a:r>
              <a:rPr lang="en-US" sz="1750" dirty="0">
                <a:solidFill>
                  <a:srgbClr val="405449"/>
                </a:solidFill>
                <a:latin typeface="Nobile" pitchFamily="34" charset="0"/>
                <a:ea typeface="Nobile" pitchFamily="34" charset="-122"/>
                <a:cs typeface="Nobile" pitchFamily="34" charset="-120"/>
              </a:rPr>
              <a:t> is an AI-powered study planner designed to help students learn more effectively. By leveraging AI, Machine Learning, and NLP, it creates personalized study schedules that enhance study habits and provides tailored advice for each subject.</a:t>
            </a:r>
            <a:endParaRPr lang="en-US" sz="1750" dirty="0"/>
          </a:p>
        </p:txBody>
      </p:sp>
      <p:sp>
        <p:nvSpPr>
          <p:cNvPr id="7" name="Text 1">
            <a:extLst>
              <a:ext uri="{FF2B5EF4-FFF2-40B4-BE49-F238E27FC236}">
                <a16:creationId xmlns:a16="http://schemas.microsoft.com/office/drawing/2014/main" id="{1B49583F-39A6-D4C7-1E1E-44B02173A1E1}"/>
              </a:ext>
            </a:extLst>
          </p:cNvPr>
          <p:cNvSpPr/>
          <p:nvPr/>
        </p:nvSpPr>
        <p:spPr>
          <a:xfrm>
            <a:off x="801408" y="4478839"/>
            <a:ext cx="7239041" cy="362903"/>
          </a:xfrm>
          <a:prstGeom prst="rect">
            <a:avLst/>
          </a:prstGeom>
          <a:noFill/>
          <a:ln/>
        </p:spPr>
        <p:txBody>
          <a:bodyPr wrap="none" lIns="0" tIns="0" rIns="0" bIns="0" rtlCol="0" anchor="t"/>
          <a:lstStyle/>
          <a:p>
            <a:pPr marL="0" indent="0">
              <a:lnSpc>
                <a:spcPts val="3000"/>
              </a:lnSpc>
              <a:buNone/>
            </a:pPr>
            <a:r>
              <a:rPr lang="en-US" sz="2000" dirty="0">
                <a:solidFill>
                  <a:srgbClr val="3B4540"/>
                </a:solidFill>
                <a:latin typeface="Fraunces Extra Bold" pitchFamily="34" charset="0"/>
                <a:ea typeface="Fraunces Extra Bold" pitchFamily="34" charset="-122"/>
                <a:cs typeface="Fraunces Extra Bold" pitchFamily="34" charset="-120"/>
              </a:rPr>
              <a:t>Empowering Students with AI-driven Smart Study Planning</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492979"/>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Project Overview</a:t>
            </a:r>
            <a:endParaRPr lang="en-US" sz="4450" dirty="0"/>
          </a:p>
        </p:txBody>
      </p:sp>
      <p:sp>
        <p:nvSpPr>
          <p:cNvPr id="3" name="Shape 1"/>
          <p:cNvSpPr/>
          <p:nvPr/>
        </p:nvSpPr>
        <p:spPr>
          <a:xfrm>
            <a:off x="793790" y="1428573"/>
            <a:ext cx="6408063" cy="3335476"/>
          </a:xfrm>
          <a:prstGeom prst="roundRect">
            <a:avLst>
              <a:gd name="adj" fmla="val 8521"/>
            </a:avLst>
          </a:prstGeom>
          <a:solidFill>
            <a:srgbClr val="E8F3E8"/>
          </a:solidFill>
          <a:ln/>
        </p:spPr>
      </p:sp>
      <p:sp>
        <p:nvSpPr>
          <p:cNvPr id="4" name="Text 2"/>
          <p:cNvSpPr/>
          <p:nvPr/>
        </p:nvSpPr>
        <p:spPr>
          <a:xfrm>
            <a:off x="1020604" y="1583933"/>
            <a:ext cx="3182064"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What is LearnSphere?</a:t>
            </a:r>
            <a:endParaRPr lang="en-US" sz="2200" dirty="0"/>
          </a:p>
        </p:txBody>
      </p:sp>
      <p:sp>
        <p:nvSpPr>
          <p:cNvPr id="5" name="Text 3"/>
          <p:cNvSpPr/>
          <p:nvPr/>
        </p:nvSpPr>
        <p:spPr>
          <a:xfrm>
            <a:off x="1069097" y="2089336"/>
            <a:ext cx="5954435" cy="1088708"/>
          </a:xfrm>
          <a:prstGeom prst="rect">
            <a:avLst/>
          </a:prstGeom>
          <a:noFill/>
          <a:ln/>
        </p:spPr>
        <p:txBody>
          <a:bodyPr wrap="square" lIns="0" tIns="0" rIns="0" bIns="0" rtlCol="0" anchor="t"/>
          <a:lstStyle/>
          <a:p>
            <a:pPr marL="0" indent="0">
              <a:lnSpc>
                <a:spcPts val="2850"/>
              </a:lnSpc>
              <a:buNone/>
            </a:pPr>
            <a:r>
              <a:rPr lang="en-US" sz="1750" dirty="0" err="1">
                <a:solidFill>
                  <a:srgbClr val="405449"/>
                </a:solidFill>
                <a:latin typeface="Nobile" pitchFamily="34" charset="0"/>
                <a:ea typeface="Nobile" pitchFamily="34" charset="-122"/>
                <a:cs typeface="Nobile" pitchFamily="34" charset="-120"/>
              </a:rPr>
              <a:t>LearnSphere</a:t>
            </a:r>
            <a:r>
              <a:rPr lang="en-US" sz="1750" dirty="0">
                <a:solidFill>
                  <a:srgbClr val="405449"/>
                </a:solidFill>
                <a:latin typeface="Nobile" pitchFamily="34" charset="0"/>
                <a:ea typeface="Nobile" pitchFamily="34" charset="-122"/>
                <a:cs typeface="Nobile" pitchFamily="34" charset="-120"/>
              </a:rPr>
              <a:t> is an intelligent learning analytics system that helps students and educators understand study behaviors, monitor progress, and optimize learning strategies. By analyzing engagement metrics like participation, resource usage, and assessments, </a:t>
            </a:r>
            <a:r>
              <a:rPr lang="en-US" sz="1750" dirty="0" err="1">
                <a:solidFill>
                  <a:srgbClr val="405449"/>
                </a:solidFill>
                <a:latin typeface="Nobile" pitchFamily="34" charset="0"/>
                <a:ea typeface="Nobile" pitchFamily="34" charset="-122"/>
                <a:cs typeface="Nobile" pitchFamily="34" charset="-120"/>
              </a:rPr>
              <a:t>LearnSphere</a:t>
            </a:r>
            <a:r>
              <a:rPr lang="en-US" sz="1750" dirty="0">
                <a:solidFill>
                  <a:srgbClr val="405449"/>
                </a:solidFill>
                <a:latin typeface="Nobile" pitchFamily="34" charset="0"/>
                <a:ea typeface="Nobile" pitchFamily="34" charset="-122"/>
                <a:cs typeface="Nobile" pitchFamily="34" charset="-120"/>
              </a:rPr>
              <a:t> offers personalized insights to improve student outcomes.</a:t>
            </a:r>
            <a:endParaRPr lang="en-US" sz="1750" dirty="0"/>
          </a:p>
        </p:txBody>
      </p:sp>
      <p:sp>
        <p:nvSpPr>
          <p:cNvPr id="6" name="Shape 4"/>
          <p:cNvSpPr/>
          <p:nvPr/>
        </p:nvSpPr>
        <p:spPr>
          <a:xfrm>
            <a:off x="7428667" y="492979"/>
            <a:ext cx="6408063" cy="3668698"/>
          </a:xfrm>
          <a:prstGeom prst="roundRect">
            <a:avLst>
              <a:gd name="adj" fmla="val 8521"/>
            </a:avLst>
          </a:prstGeom>
          <a:solidFill>
            <a:srgbClr val="E8F3E8"/>
          </a:solidFill>
          <a:ln/>
        </p:spPr>
      </p:sp>
      <p:sp>
        <p:nvSpPr>
          <p:cNvPr id="7" name="Text 5"/>
          <p:cNvSpPr/>
          <p:nvPr/>
        </p:nvSpPr>
        <p:spPr>
          <a:xfrm>
            <a:off x="7655481" y="74907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Key Objective:</a:t>
            </a:r>
            <a:endParaRPr lang="en-US" sz="2200" dirty="0"/>
          </a:p>
        </p:txBody>
      </p:sp>
      <p:sp>
        <p:nvSpPr>
          <p:cNvPr id="8" name="Text 6"/>
          <p:cNvSpPr/>
          <p:nvPr/>
        </p:nvSpPr>
        <p:spPr>
          <a:xfrm>
            <a:off x="7655481" y="1105105"/>
            <a:ext cx="6082821" cy="2944869"/>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Analyze student behavior &amp; performance using AI.</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Predict academic outcomes based on study habits.</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Provide personalized learning insights for better retention.</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Empower educators &amp; parents with real-time analytics.</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Enhance student engagement &amp; motivation with tailored recommendations.</a:t>
            </a:r>
            <a:endParaRPr lang="en-US" sz="1750" dirty="0"/>
          </a:p>
        </p:txBody>
      </p:sp>
      <p:sp>
        <p:nvSpPr>
          <p:cNvPr id="9" name="Shape 7"/>
          <p:cNvSpPr/>
          <p:nvPr/>
        </p:nvSpPr>
        <p:spPr>
          <a:xfrm>
            <a:off x="793790" y="4990861"/>
            <a:ext cx="7164271" cy="2745759"/>
          </a:xfrm>
          <a:prstGeom prst="roundRect">
            <a:avLst>
              <a:gd name="adj" fmla="val 10043"/>
            </a:avLst>
          </a:prstGeom>
          <a:solidFill>
            <a:srgbClr val="E8F3E8"/>
          </a:solidFill>
          <a:ln/>
        </p:spPr>
      </p:sp>
      <p:sp>
        <p:nvSpPr>
          <p:cNvPr id="10" name="Text 8"/>
          <p:cNvSpPr/>
          <p:nvPr/>
        </p:nvSpPr>
        <p:spPr>
          <a:xfrm>
            <a:off x="1020604" y="5217676"/>
            <a:ext cx="3721298"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Why create LearnSphere?</a:t>
            </a:r>
            <a:endParaRPr lang="en-US" sz="2200" dirty="0"/>
          </a:p>
        </p:txBody>
      </p:sp>
      <p:sp>
        <p:nvSpPr>
          <p:cNvPr id="11" name="Text 9"/>
          <p:cNvSpPr/>
          <p:nvPr/>
        </p:nvSpPr>
        <p:spPr>
          <a:xfrm>
            <a:off x="1020604" y="5708093"/>
            <a:ext cx="6796401" cy="1908189"/>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Many students struggle due to ineffective study habits, lack of guidance, and unstructured learning paths. </a:t>
            </a:r>
            <a:r>
              <a:rPr lang="en-US" sz="1750" dirty="0" err="1">
                <a:solidFill>
                  <a:srgbClr val="405449"/>
                </a:solidFill>
                <a:latin typeface="Nobile" pitchFamily="34" charset="0"/>
                <a:ea typeface="Nobile" pitchFamily="34" charset="-122"/>
                <a:cs typeface="Nobile" pitchFamily="34" charset="-120"/>
              </a:rPr>
              <a:t>LearnSphere</a:t>
            </a:r>
            <a:r>
              <a:rPr lang="en-US" sz="1750" dirty="0">
                <a:solidFill>
                  <a:srgbClr val="405449"/>
                </a:solidFill>
                <a:latin typeface="Nobile" pitchFamily="34" charset="0"/>
                <a:ea typeface="Nobile" pitchFamily="34" charset="-122"/>
                <a:cs typeface="Nobile" pitchFamily="34" charset="-120"/>
              </a:rPr>
              <a:t> aims to bridge this gap by offering data-driven insights, helping students optimize study time, track progress, and improve academic performance efficiently.</a:t>
            </a:r>
            <a:endParaRPr lang="en-US" sz="1750" dirty="0"/>
          </a:p>
        </p:txBody>
      </p:sp>
      <p:sp>
        <p:nvSpPr>
          <p:cNvPr id="12" name="Shape 10"/>
          <p:cNvSpPr/>
          <p:nvPr/>
        </p:nvSpPr>
        <p:spPr>
          <a:xfrm>
            <a:off x="8184995" y="4417769"/>
            <a:ext cx="5651735" cy="2745759"/>
          </a:xfrm>
          <a:prstGeom prst="roundRect">
            <a:avLst>
              <a:gd name="adj" fmla="val 10043"/>
            </a:avLst>
          </a:prstGeom>
          <a:solidFill>
            <a:srgbClr val="E8F3E8"/>
          </a:solidFill>
          <a:ln/>
        </p:spPr>
      </p:sp>
      <p:sp>
        <p:nvSpPr>
          <p:cNvPr id="13" name="Text 11"/>
          <p:cNvSpPr/>
          <p:nvPr/>
        </p:nvSpPr>
        <p:spPr>
          <a:xfrm>
            <a:off x="8410781" y="457471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Solution we Offer:</a:t>
            </a:r>
            <a:endParaRPr lang="en-US" sz="2200" dirty="0"/>
          </a:p>
        </p:txBody>
      </p:sp>
      <p:sp>
        <p:nvSpPr>
          <p:cNvPr id="14" name="Text 12"/>
          <p:cNvSpPr/>
          <p:nvPr/>
        </p:nvSpPr>
        <p:spPr>
          <a:xfrm>
            <a:off x="8410781" y="4990574"/>
            <a:ext cx="5199015" cy="1895506"/>
          </a:xfrm>
          <a:prstGeom prst="rect">
            <a:avLst/>
          </a:prstGeom>
          <a:noFill/>
          <a:ln/>
        </p:spPr>
        <p:txBody>
          <a:bodyPr wrap="square" lIns="0" tIns="0" rIns="0" bIns="0" rtlCol="0" anchor="t"/>
          <a:lstStyle/>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Identify students at risk early.</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Track engagement &amp; learning behavior. </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Adaptive study plans &amp; tips. </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Actionable insights for better support</a:t>
            </a:r>
          </a:p>
          <a:p>
            <a:pPr marL="285750" indent="-285750">
              <a:lnSpc>
                <a:spcPts val="2850"/>
              </a:lnSpc>
              <a:buFont typeface="Arial" panose="020B0604020202020204" pitchFamily="34" charset="0"/>
              <a:buChar char="•"/>
            </a:pPr>
            <a:r>
              <a:rPr lang="en-US" sz="1750" dirty="0">
                <a:solidFill>
                  <a:srgbClr val="405449"/>
                </a:solidFill>
                <a:latin typeface="Nobile" pitchFamily="34" charset="0"/>
                <a:ea typeface="Nobile" pitchFamily="34" charset="-122"/>
                <a:cs typeface="Nobile" pitchFamily="34" charset="-120"/>
              </a:rPr>
              <a:t>Real-time progress tracking</a:t>
            </a:r>
            <a:endParaRPr lang="en-US" sz="1750" dirty="0"/>
          </a:p>
        </p:txBody>
      </p:sp>
      <p:pic>
        <p:nvPicPr>
          <p:cNvPr id="16" name="Picture 15">
            <a:extLst>
              <a:ext uri="{FF2B5EF4-FFF2-40B4-BE49-F238E27FC236}">
                <a16:creationId xmlns:a16="http://schemas.microsoft.com/office/drawing/2014/main" id="{87EEEE7F-D59B-C51B-7431-5C7EF15FDEEA}"/>
              </a:ext>
            </a:extLst>
          </p:cNvPr>
          <p:cNvPicPr>
            <a:picLocks noChangeAspect="1"/>
          </p:cNvPicPr>
          <p:nvPr/>
        </p:nvPicPr>
        <p:blipFill>
          <a:blip r:embed="rId3"/>
          <a:stretch>
            <a:fillRect/>
          </a:stretch>
        </p:blipFill>
        <p:spPr>
          <a:xfrm>
            <a:off x="12477450" y="7666664"/>
            <a:ext cx="2152950" cy="5048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71170"/>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Tech Stack</a:t>
            </a:r>
            <a:endParaRPr lang="en-US" sz="4450" dirty="0"/>
          </a:p>
        </p:txBody>
      </p:sp>
      <p:pic>
        <p:nvPicPr>
          <p:cNvPr id="3" name="Image 0" descr="preencoded.png"/>
          <p:cNvPicPr>
            <a:picLocks noChangeAspect="1"/>
          </p:cNvPicPr>
          <p:nvPr/>
        </p:nvPicPr>
        <p:blipFill>
          <a:blip r:embed="rId3"/>
          <a:stretch>
            <a:fillRect/>
          </a:stretch>
        </p:blipFill>
        <p:spPr>
          <a:xfrm>
            <a:off x="811071" y="2297549"/>
            <a:ext cx="566976" cy="566976"/>
          </a:xfrm>
          <a:prstGeom prst="rect">
            <a:avLst/>
          </a:prstGeom>
        </p:spPr>
      </p:pic>
      <p:sp>
        <p:nvSpPr>
          <p:cNvPr id="4" name="Text 1"/>
          <p:cNvSpPr/>
          <p:nvPr/>
        </p:nvSpPr>
        <p:spPr>
          <a:xfrm>
            <a:off x="811071" y="30913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Frontend</a:t>
            </a:r>
            <a:endParaRPr lang="en-US" sz="2200" dirty="0"/>
          </a:p>
        </p:txBody>
      </p:sp>
      <p:sp>
        <p:nvSpPr>
          <p:cNvPr id="5" name="Text 2"/>
          <p:cNvSpPr/>
          <p:nvPr/>
        </p:nvSpPr>
        <p:spPr>
          <a:xfrm>
            <a:off x="811071" y="3581757"/>
            <a:ext cx="3005495" cy="2293900"/>
          </a:xfrm>
          <a:prstGeom prst="rect">
            <a:avLst/>
          </a:prstGeom>
          <a:noFill/>
          <a:ln/>
        </p:spPr>
        <p:txBody>
          <a:bodyPr wrap="square" lIns="0" tIns="0" rIns="0" bIns="0" rtlCol="0" anchor="t"/>
          <a:lstStyle/>
          <a:p>
            <a:pPr marL="0" indent="0" algn="l">
              <a:lnSpc>
                <a:spcPts val="2850"/>
              </a:lnSpc>
              <a:buNone/>
            </a:pPr>
            <a:r>
              <a:rPr lang="en-US" sz="1750" b="1" dirty="0">
                <a:solidFill>
                  <a:srgbClr val="405449"/>
                </a:solidFill>
                <a:latin typeface="Nobile" pitchFamily="34" charset="0"/>
                <a:ea typeface="Nobile" pitchFamily="34" charset="-122"/>
                <a:cs typeface="Nobile" pitchFamily="34" charset="-120"/>
              </a:rPr>
              <a:t>React &amp; Next.js </a:t>
            </a:r>
            <a:r>
              <a:rPr lang="en-US" sz="1750" dirty="0">
                <a:solidFill>
                  <a:srgbClr val="405449"/>
                </a:solidFill>
                <a:latin typeface="Nobile" pitchFamily="34" charset="0"/>
                <a:ea typeface="Nobile" pitchFamily="34" charset="-122"/>
                <a:cs typeface="Nobile" pitchFamily="34" charset="-120"/>
              </a:rPr>
              <a:t>– For a dynamic, responsive UI with fast performance.</a:t>
            </a:r>
          </a:p>
          <a:p>
            <a:pPr marL="0" indent="0" algn="l">
              <a:lnSpc>
                <a:spcPts val="2850"/>
              </a:lnSpc>
              <a:buNone/>
            </a:pPr>
            <a:r>
              <a:rPr lang="en-US" sz="1750" b="1" dirty="0">
                <a:solidFill>
                  <a:srgbClr val="405449"/>
                </a:solidFill>
                <a:latin typeface="Nobile" pitchFamily="34" charset="0"/>
                <a:ea typeface="Nobile" pitchFamily="34" charset="-122"/>
                <a:cs typeface="Nobile" pitchFamily="34" charset="-120"/>
              </a:rPr>
              <a:t>HTML/CSS </a:t>
            </a:r>
            <a:r>
              <a:rPr lang="en-US" sz="1750" dirty="0">
                <a:solidFill>
                  <a:srgbClr val="405449"/>
                </a:solidFill>
                <a:latin typeface="Nobile" pitchFamily="34" charset="0"/>
                <a:ea typeface="Nobile" pitchFamily="34" charset="-122"/>
                <a:cs typeface="Nobile" pitchFamily="34" charset="-120"/>
              </a:rPr>
              <a:t>– Ensures a clean, modern design for an intuitive user experience.</a:t>
            </a:r>
          </a:p>
          <a:p>
            <a:pPr marL="0" indent="0" algn="l">
              <a:lnSpc>
                <a:spcPts val="2850"/>
              </a:lnSpc>
              <a:buNone/>
            </a:pPr>
            <a:endParaRPr lang="en-US" sz="1750" dirty="0"/>
          </a:p>
        </p:txBody>
      </p:sp>
      <p:pic>
        <p:nvPicPr>
          <p:cNvPr id="6" name="Image 1" descr="preencoded.png"/>
          <p:cNvPicPr>
            <a:picLocks noChangeAspect="1"/>
          </p:cNvPicPr>
          <p:nvPr/>
        </p:nvPicPr>
        <p:blipFill>
          <a:blip r:embed="rId4"/>
          <a:stretch>
            <a:fillRect/>
          </a:stretch>
        </p:blipFill>
        <p:spPr>
          <a:xfrm>
            <a:off x="4156727" y="2297549"/>
            <a:ext cx="566976" cy="566976"/>
          </a:xfrm>
          <a:prstGeom prst="rect">
            <a:avLst/>
          </a:prstGeom>
        </p:spPr>
      </p:pic>
      <p:sp>
        <p:nvSpPr>
          <p:cNvPr id="7" name="Text 3"/>
          <p:cNvSpPr/>
          <p:nvPr/>
        </p:nvSpPr>
        <p:spPr>
          <a:xfrm>
            <a:off x="4156727" y="309133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Backend</a:t>
            </a:r>
            <a:endParaRPr lang="en-US" sz="2200" dirty="0"/>
          </a:p>
        </p:txBody>
      </p:sp>
      <p:sp>
        <p:nvSpPr>
          <p:cNvPr id="8" name="Text 4"/>
          <p:cNvSpPr/>
          <p:nvPr/>
        </p:nvSpPr>
        <p:spPr>
          <a:xfrm>
            <a:off x="4156727" y="3581757"/>
            <a:ext cx="3005614" cy="2919639"/>
          </a:xfrm>
          <a:prstGeom prst="rect">
            <a:avLst/>
          </a:prstGeom>
          <a:noFill/>
          <a:ln/>
        </p:spPr>
        <p:txBody>
          <a:bodyPr wrap="square" lIns="0" tIns="0" rIns="0" bIns="0" rtlCol="0" anchor="t"/>
          <a:lstStyle/>
          <a:p>
            <a:pPr marL="0" indent="0" algn="l">
              <a:lnSpc>
                <a:spcPts val="2850"/>
              </a:lnSpc>
              <a:buNone/>
            </a:pPr>
            <a:r>
              <a:rPr lang="en-US" sz="1750" b="1" dirty="0">
                <a:solidFill>
                  <a:srgbClr val="405449"/>
                </a:solidFill>
                <a:latin typeface="Nobile" pitchFamily="34" charset="0"/>
                <a:ea typeface="Nobile" pitchFamily="34" charset="-122"/>
                <a:cs typeface="Nobile" pitchFamily="34" charset="-120"/>
              </a:rPr>
              <a:t>Flask – </a:t>
            </a:r>
            <a:r>
              <a:rPr lang="en-US" sz="1750" dirty="0">
                <a:solidFill>
                  <a:srgbClr val="405449"/>
                </a:solidFill>
                <a:latin typeface="Nobile" pitchFamily="34" charset="0"/>
                <a:ea typeface="Nobile" pitchFamily="34" charset="-122"/>
                <a:cs typeface="Nobile" pitchFamily="34" charset="-120"/>
              </a:rPr>
              <a:t>A lightweight, efficient API server to process data and handle ML requests.</a:t>
            </a:r>
          </a:p>
          <a:p>
            <a:pPr marL="0" indent="0" algn="l">
              <a:lnSpc>
                <a:spcPts val="2850"/>
              </a:lnSpc>
              <a:buNone/>
            </a:pPr>
            <a:r>
              <a:rPr lang="en-US" sz="1750" b="1" dirty="0">
                <a:solidFill>
                  <a:srgbClr val="405449"/>
                </a:solidFill>
                <a:latin typeface="Nobile" pitchFamily="34" charset="0"/>
                <a:ea typeface="Nobile" pitchFamily="34" charset="-122"/>
                <a:cs typeface="Nobile" pitchFamily="34" charset="-120"/>
              </a:rPr>
              <a:t>Node.js – </a:t>
            </a:r>
            <a:r>
              <a:rPr lang="en-US" sz="1750" dirty="0">
                <a:solidFill>
                  <a:srgbClr val="405449"/>
                </a:solidFill>
                <a:latin typeface="Nobile" pitchFamily="34" charset="0"/>
                <a:ea typeface="Nobile" pitchFamily="34" charset="-122"/>
                <a:cs typeface="Nobile" pitchFamily="34" charset="-120"/>
              </a:rPr>
              <a:t>Manages API integration, especially for Google Calendar synchronization.</a:t>
            </a:r>
            <a:endParaRPr lang="en-US" sz="1750" dirty="0"/>
          </a:p>
        </p:txBody>
      </p:sp>
      <p:pic>
        <p:nvPicPr>
          <p:cNvPr id="9" name="Image 2" descr="preencoded.png"/>
          <p:cNvPicPr>
            <a:picLocks noChangeAspect="1"/>
          </p:cNvPicPr>
          <p:nvPr/>
        </p:nvPicPr>
        <p:blipFill>
          <a:blip r:embed="rId5"/>
          <a:stretch>
            <a:fillRect/>
          </a:stretch>
        </p:blipFill>
        <p:spPr>
          <a:xfrm>
            <a:off x="7502502" y="2297549"/>
            <a:ext cx="566976" cy="566976"/>
          </a:xfrm>
          <a:prstGeom prst="rect">
            <a:avLst/>
          </a:prstGeom>
        </p:spPr>
      </p:pic>
      <p:sp>
        <p:nvSpPr>
          <p:cNvPr id="10" name="Text 5"/>
          <p:cNvSpPr/>
          <p:nvPr/>
        </p:nvSpPr>
        <p:spPr>
          <a:xfrm>
            <a:off x="7502502" y="3091338"/>
            <a:ext cx="3429706" cy="708660"/>
          </a:xfrm>
          <a:prstGeom prst="rect">
            <a:avLst/>
          </a:prstGeom>
          <a:noFill/>
          <a:ln/>
        </p:spPr>
        <p:txBody>
          <a:bodyPr wrap="squar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Machine Learning &amp; NLP</a:t>
            </a:r>
            <a:endParaRPr lang="en-US" sz="2200" dirty="0"/>
          </a:p>
        </p:txBody>
      </p:sp>
      <p:sp>
        <p:nvSpPr>
          <p:cNvPr id="11" name="Text 6"/>
          <p:cNvSpPr/>
          <p:nvPr/>
        </p:nvSpPr>
        <p:spPr>
          <a:xfrm>
            <a:off x="7502502" y="3581757"/>
            <a:ext cx="6207631" cy="3039165"/>
          </a:xfrm>
          <a:prstGeom prst="rect">
            <a:avLst/>
          </a:prstGeom>
          <a:noFill/>
          <a:ln/>
        </p:spPr>
        <p:txBody>
          <a:bodyPr wrap="square" lIns="0" tIns="0" rIns="0" bIns="0" rtlCol="0" anchor="t"/>
          <a:lstStyle/>
          <a:p>
            <a:pPr>
              <a:lnSpc>
                <a:spcPts val="2850"/>
              </a:lnSpc>
            </a:pPr>
            <a:r>
              <a:rPr lang="en-US" sz="1750" b="1" dirty="0" err="1">
                <a:solidFill>
                  <a:srgbClr val="405449"/>
                </a:solidFill>
                <a:latin typeface="Nobile" pitchFamily="34" charset="0"/>
                <a:ea typeface="Nobile" pitchFamily="34" charset="-122"/>
                <a:cs typeface="Nobile" pitchFamily="34" charset="-120"/>
              </a:rPr>
              <a:t>LangChain</a:t>
            </a:r>
            <a:r>
              <a:rPr lang="en-US" sz="1750" b="1" dirty="0">
                <a:solidFill>
                  <a:srgbClr val="405449"/>
                </a:solidFill>
                <a:latin typeface="Nobile" pitchFamily="34" charset="0"/>
                <a:ea typeface="Nobile" pitchFamily="34" charset="-122"/>
                <a:cs typeface="Nobile" pitchFamily="34" charset="-120"/>
              </a:rPr>
              <a:t> – </a:t>
            </a:r>
            <a:r>
              <a:rPr lang="en-US" sz="1750" dirty="0">
                <a:solidFill>
                  <a:srgbClr val="405449"/>
                </a:solidFill>
                <a:latin typeface="Nobile" pitchFamily="34" charset="0"/>
                <a:ea typeface="Nobile" pitchFamily="34" charset="-122"/>
                <a:cs typeface="Nobile" pitchFamily="34" charset="-120"/>
              </a:rPr>
              <a:t>AI-driven timetable generation and conversational tutoring.</a:t>
            </a:r>
          </a:p>
          <a:p>
            <a:pPr>
              <a:lnSpc>
                <a:spcPts val="2850"/>
              </a:lnSpc>
            </a:pPr>
            <a:r>
              <a:rPr lang="en-US" sz="1750" b="1" dirty="0">
                <a:solidFill>
                  <a:srgbClr val="405449"/>
                </a:solidFill>
                <a:latin typeface="Nobile" pitchFamily="34" charset="0"/>
                <a:ea typeface="Nobile" pitchFamily="34" charset="-122"/>
                <a:cs typeface="Nobile" pitchFamily="34" charset="-120"/>
              </a:rPr>
              <a:t>Scikit-learn – </a:t>
            </a:r>
            <a:r>
              <a:rPr lang="en-US" sz="1750" dirty="0">
                <a:solidFill>
                  <a:srgbClr val="405449"/>
                </a:solidFill>
                <a:latin typeface="Nobile" pitchFamily="34" charset="0"/>
                <a:ea typeface="Nobile" pitchFamily="34" charset="-122"/>
                <a:cs typeface="Nobile" pitchFamily="34" charset="-120"/>
              </a:rPr>
              <a:t>Student performance analysis using machine learning models.</a:t>
            </a:r>
          </a:p>
          <a:p>
            <a:pPr>
              <a:lnSpc>
                <a:spcPts val="2850"/>
              </a:lnSpc>
            </a:pPr>
            <a:r>
              <a:rPr lang="en-US" sz="1750" b="1" dirty="0">
                <a:solidFill>
                  <a:srgbClr val="405449"/>
                </a:solidFill>
                <a:latin typeface="Nobile" pitchFamily="34" charset="0"/>
                <a:ea typeface="Nobile" pitchFamily="34" charset="-122"/>
                <a:cs typeface="Nobile" pitchFamily="34" charset="-120"/>
              </a:rPr>
              <a:t>NLTK – </a:t>
            </a:r>
            <a:r>
              <a:rPr lang="en-US" sz="1750" dirty="0">
                <a:solidFill>
                  <a:srgbClr val="405449"/>
                </a:solidFill>
                <a:latin typeface="Nobile" pitchFamily="34" charset="0"/>
                <a:ea typeface="Nobile" pitchFamily="34" charset="-122"/>
                <a:cs typeface="Nobile" pitchFamily="34" charset="-120"/>
              </a:rPr>
              <a:t>Natural language processing for understanding study behaviors.</a:t>
            </a:r>
          </a:p>
          <a:p>
            <a:pPr>
              <a:lnSpc>
                <a:spcPts val="2850"/>
              </a:lnSpc>
            </a:pPr>
            <a:r>
              <a:rPr lang="en-US" sz="1750" b="1" dirty="0">
                <a:solidFill>
                  <a:srgbClr val="405449"/>
                </a:solidFill>
                <a:latin typeface="Nobile" pitchFamily="34" charset="0"/>
                <a:ea typeface="Nobile" pitchFamily="34" charset="-122"/>
                <a:cs typeface="Nobile" pitchFamily="34" charset="-120"/>
              </a:rPr>
              <a:t>TensorFlow – </a:t>
            </a:r>
            <a:r>
              <a:rPr lang="en-US" sz="1750" dirty="0">
                <a:solidFill>
                  <a:srgbClr val="405449"/>
                </a:solidFill>
                <a:latin typeface="Nobile" pitchFamily="34" charset="0"/>
                <a:ea typeface="Nobile" pitchFamily="34" charset="-122"/>
                <a:cs typeface="Nobile" pitchFamily="34" charset="-120"/>
              </a:rPr>
              <a:t>Deep learning for pattern recognition and personalized insights.</a:t>
            </a:r>
            <a:endParaRPr lang="en-US" sz="1750" dirty="0"/>
          </a:p>
        </p:txBody>
      </p:sp>
      <p:pic>
        <p:nvPicPr>
          <p:cNvPr id="16" name="Picture 15">
            <a:extLst>
              <a:ext uri="{FF2B5EF4-FFF2-40B4-BE49-F238E27FC236}">
                <a16:creationId xmlns:a16="http://schemas.microsoft.com/office/drawing/2014/main" id="{7C34F0B3-FC67-8CB6-6D89-6CF1AD6AFE80}"/>
              </a:ext>
            </a:extLst>
          </p:cNvPr>
          <p:cNvPicPr>
            <a:picLocks noChangeAspect="1"/>
          </p:cNvPicPr>
          <p:nvPr/>
        </p:nvPicPr>
        <p:blipFill>
          <a:blip r:embed="rId6"/>
          <a:stretch>
            <a:fillRect/>
          </a:stretch>
        </p:blipFill>
        <p:spPr>
          <a:xfrm>
            <a:off x="12477450" y="7724705"/>
            <a:ext cx="2152950" cy="504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81113"/>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Project Approach</a:t>
            </a:r>
            <a:endParaRPr lang="en-US" sz="4450" dirty="0"/>
          </a:p>
        </p:txBody>
      </p:sp>
      <p:pic>
        <p:nvPicPr>
          <p:cNvPr id="3" name="Image 0" descr="preencoded.png"/>
          <p:cNvPicPr>
            <a:picLocks noChangeAspect="1"/>
          </p:cNvPicPr>
          <p:nvPr/>
        </p:nvPicPr>
        <p:blipFill>
          <a:blip r:embed="rId3"/>
          <a:stretch>
            <a:fillRect/>
          </a:stretch>
        </p:blipFill>
        <p:spPr>
          <a:xfrm>
            <a:off x="793790" y="2443520"/>
            <a:ext cx="4347567" cy="907256"/>
          </a:xfrm>
          <a:prstGeom prst="rect">
            <a:avLst/>
          </a:prstGeom>
        </p:spPr>
      </p:pic>
      <p:sp>
        <p:nvSpPr>
          <p:cNvPr id="4" name="Text 1"/>
          <p:cNvSpPr/>
          <p:nvPr/>
        </p:nvSpPr>
        <p:spPr>
          <a:xfrm>
            <a:off x="1154519" y="3699825"/>
            <a:ext cx="3626107" cy="354330"/>
          </a:xfrm>
          <a:prstGeom prst="rect">
            <a:avLst/>
          </a:prstGeom>
          <a:noFill/>
          <a:ln/>
        </p:spPr>
        <p:txBody>
          <a:bodyPr wrap="none" lIns="0" tIns="0" rIns="0" bIns="0" rtlCol="0" anchor="t"/>
          <a:lstStyle/>
          <a:p>
            <a:pPr marL="0" indent="0" algn="r">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Data-Driven Personalization</a:t>
            </a:r>
            <a:endParaRPr lang="en-US" sz="2200" dirty="0"/>
          </a:p>
        </p:txBody>
      </p:sp>
      <p:sp>
        <p:nvSpPr>
          <p:cNvPr id="5" name="Text 2"/>
          <p:cNvSpPr/>
          <p:nvPr/>
        </p:nvSpPr>
        <p:spPr>
          <a:xfrm>
            <a:off x="1020606" y="4181356"/>
            <a:ext cx="3893938" cy="2335191"/>
          </a:xfrm>
          <a:prstGeom prst="rect">
            <a:avLst/>
          </a:prstGeom>
          <a:noFill/>
          <a:ln/>
        </p:spPr>
        <p:txBody>
          <a:bodyPr wrap="square" lIns="0" tIns="0" rIns="0" bIns="0" rtlCol="0" anchor="t"/>
          <a:lstStyle/>
          <a:p>
            <a:pPr marL="285750" indent="-285750" algn="ctr">
              <a:lnSpc>
                <a:spcPts val="2850"/>
              </a:lnSpc>
              <a:buFont typeface="Wingdings" panose="05000000000000000000" pitchFamily="2" charset="2"/>
              <a:buChar char="Ø"/>
            </a:pPr>
            <a:r>
              <a:rPr lang="en-US" sz="1750" dirty="0">
                <a:solidFill>
                  <a:srgbClr val="405449"/>
                </a:solidFill>
                <a:latin typeface="Nobile" pitchFamily="34" charset="0"/>
                <a:ea typeface="Nobile" pitchFamily="34" charset="-122"/>
                <a:cs typeface="Nobile" pitchFamily="34" charset="-120"/>
              </a:rPr>
              <a:t>Analyze student performance using ML &amp; NLP to identify strengths and weaknesses.</a:t>
            </a:r>
          </a:p>
          <a:p>
            <a:pPr marL="285750" indent="-285750" algn="ctr">
              <a:lnSpc>
                <a:spcPts val="2850"/>
              </a:lnSpc>
              <a:buFont typeface="Wingdings" panose="05000000000000000000" pitchFamily="2" charset="2"/>
              <a:buChar char="Ø"/>
            </a:pPr>
            <a:r>
              <a:rPr lang="en-US" sz="1750" dirty="0">
                <a:solidFill>
                  <a:srgbClr val="405449"/>
                </a:solidFill>
                <a:latin typeface="Nobile" pitchFamily="34" charset="0"/>
                <a:ea typeface="Nobile" pitchFamily="34" charset="-122"/>
                <a:cs typeface="Nobile" pitchFamily="34" charset="-120"/>
              </a:rPr>
              <a:t>Use AI-powered reasoning to optimize study schedules based on difficulty and time availability.</a:t>
            </a:r>
            <a:endParaRPr lang="en-US" sz="1750" dirty="0"/>
          </a:p>
        </p:txBody>
      </p:sp>
      <p:pic>
        <p:nvPicPr>
          <p:cNvPr id="6" name="Image 1" descr="preencoded.png"/>
          <p:cNvPicPr>
            <a:picLocks noChangeAspect="1"/>
          </p:cNvPicPr>
          <p:nvPr/>
        </p:nvPicPr>
        <p:blipFill>
          <a:blip r:embed="rId4"/>
          <a:stretch>
            <a:fillRect/>
          </a:stretch>
        </p:blipFill>
        <p:spPr>
          <a:xfrm>
            <a:off x="5141357" y="2443520"/>
            <a:ext cx="4347567" cy="907256"/>
          </a:xfrm>
          <a:prstGeom prst="rect">
            <a:avLst/>
          </a:prstGeom>
        </p:spPr>
      </p:pic>
      <p:sp>
        <p:nvSpPr>
          <p:cNvPr id="7" name="Text 3"/>
          <p:cNvSpPr/>
          <p:nvPr/>
        </p:nvSpPr>
        <p:spPr>
          <a:xfrm>
            <a:off x="5793700" y="3690938"/>
            <a:ext cx="3042880" cy="354330"/>
          </a:xfrm>
          <a:prstGeom prst="rect">
            <a:avLst/>
          </a:prstGeom>
          <a:noFill/>
          <a:ln/>
        </p:spPr>
        <p:txBody>
          <a:bodyPr wrap="none" lIns="0" tIns="0" rIns="0" bIns="0" rtlCol="0" anchor="t"/>
          <a:lstStyle/>
          <a:p>
            <a:pPr marL="0" indent="0" algn="r">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Seamless AI Integration</a:t>
            </a:r>
            <a:endParaRPr lang="en-US" sz="2200" dirty="0"/>
          </a:p>
        </p:txBody>
      </p:sp>
      <p:sp>
        <p:nvSpPr>
          <p:cNvPr id="8" name="Text 4"/>
          <p:cNvSpPr/>
          <p:nvPr/>
        </p:nvSpPr>
        <p:spPr>
          <a:xfrm>
            <a:off x="5368171" y="4181356"/>
            <a:ext cx="3893939" cy="1451610"/>
          </a:xfrm>
          <a:prstGeom prst="rect">
            <a:avLst/>
          </a:prstGeom>
          <a:noFill/>
          <a:ln/>
        </p:spPr>
        <p:txBody>
          <a:bodyPr wrap="square" lIns="0" tIns="0" rIns="0" bIns="0" rtlCol="0" anchor="t"/>
          <a:lstStyle/>
          <a:p>
            <a:pPr marL="285750" indent="-285750" algn="ctr">
              <a:lnSpc>
                <a:spcPts val="2850"/>
              </a:lnSpc>
              <a:buFont typeface="Wingdings" panose="05000000000000000000" pitchFamily="2" charset="2"/>
              <a:buChar char="Ø"/>
            </a:pPr>
            <a:r>
              <a:rPr lang="en-US" sz="1750" dirty="0" err="1">
                <a:solidFill>
                  <a:srgbClr val="405449"/>
                </a:solidFill>
                <a:latin typeface="Nobile" pitchFamily="34" charset="0"/>
              </a:rPr>
              <a:t>LangChain</a:t>
            </a:r>
            <a:r>
              <a:rPr lang="en-US" sz="1750" dirty="0">
                <a:solidFill>
                  <a:srgbClr val="405449"/>
                </a:solidFill>
                <a:latin typeface="Nobile" pitchFamily="34" charset="0"/>
              </a:rPr>
              <a:t> + Llama 2-7B generates personalized study plans and provides AI tutoring.</a:t>
            </a:r>
          </a:p>
          <a:p>
            <a:pPr marL="285750" indent="-285750" algn="ctr">
              <a:lnSpc>
                <a:spcPts val="2850"/>
              </a:lnSpc>
              <a:buFont typeface="Wingdings" panose="05000000000000000000" pitchFamily="2" charset="2"/>
              <a:buChar char="Ø"/>
            </a:pPr>
            <a:r>
              <a:rPr lang="en-US" sz="1750" dirty="0">
                <a:solidFill>
                  <a:srgbClr val="405449"/>
                </a:solidFill>
                <a:latin typeface="Nobile" pitchFamily="34" charset="0"/>
              </a:rPr>
              <a:t>Google Calendar Sync ensures real-time schedule management</a:t>
            </a:r>
            <a:r>
              <a:rPr lang="en-US" sz="1750" dirty="0">
                <a:solidFill>
                  <a:srgbClr val="405449"/>
                </a:solidFill>
                <a:latin typeface="Nobile" pitchFamily="34" charset="0"/>
                <a:ea typeface="Nobile" pitchFamily="34" charset="-122"/>
                <a:cs typeface="Nobile" pitchFamily="34" charset="-120"/>
              </a:rPr>
              <a:t>.</a:t>
            </a:r>
            <a:endParaRPr lang="en-US" sz="1750" dirty="0"/>
          </a:p>
        </p:txBody>
      </p:sp>
      <p:pic>
        <p:nvPicPr>
          <p:cNvPr id="9" name="Image 2" descr="preencoded.png"/>
          <p:cNvPicPr>
            <a:picLocks noChangeAspect="1"/>
          </p:cNvPicPr>
          <p:nvPr/>
        </p:nvPicPr>
        <p:blipFill>
          <a:blip r:embed="rId5"/>
          <a:stretch>
            <a:fillRect/>
          </a:stretch>
        </p:blipFill>
        <p:spPr>
          <a:xfrm>
            <a:off x="9488924" y="2443520"/>
            <a:ext cx="4347567" cy="907256"/>
          </a:xfrm>
          <a:prstGeom prst="rect">
            <a:avLst/>
          </a:prstGeom>
        </p:spPr>
      </p:pic>
      <p:sp>
        <p:nvSpPr>
          <p:cNvPr id="10" name="Text 5"/>
          <p:cNvSpPr/>
          <p:nvPr/>
        </p:nvSpPr>
        <p:spPr>
          <a:xfrm>
            <a:off x="10243898" y="3690938"/>
            <a:ext cx="2837617" cy="354330"/>
          </a:xfrm>
          <a:prstGeom prst="rect">
            <a:avLst/>
          </a:prstGeom>
          <a:noFill/>
          <a:ln/>
        </p:spPr>
        <p:txBody>
          <a:bodyPr wrap="none" lIns="0" tIns="0" rIns="0" bIns="0" rtlCol="0" anchor="t"/>
          <a:lstStyle/>
          <a:p>
            <a:pPr marL="0" indent="0" algn="r">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User-Centric Design</a:t>
            </a:r>
            <a:endParaRPr lang="en-US" sz="2200" dirty="0"/>
          </a:p>
        </p:txBody>
      </p:sp>
      <p:sp>
        <p:nvSpPr>
          <p:cNvPr id="11" name="Text 6"/>
          <p:cNvSpPr/>
          <p:nvPr/>
        </p:nvSpPr>
        <p:spPr>
          <a:xfrm>
            <a:off x="9715738" y="4181356"/>
            <a:ext cx="3893939" cy="1953226"/>
          </a:xfrm>
          <a:prstGeom prst="rect">
            <a:avLst/>
          </a:prstGeom>
          <a:noFill/>
          <a:ln/>
        </p:spPr>
        <p:txBody>
          <a:bodyPr wrap="square" lIns="0" tIns="0" rIns="0" bIns="0" rtlCol="0" anchor="t"/>
          <a:lstStyle/>
          <a:p>
            <a:pPr marL="285750" indent="-285750" algn="ctr">
              <a:lnSpc>
                <a:spcPts val="2850"/>
              </a:lnSpc>
              <a:buFont typeface="Wingdings" panose="05000000000000000000" pitchFamily="2" charset="2"/>
              <a:buChar char="Ø"/>
            </a:pPr>
            <a:r>
              <a:rPr lang="en-US" sz="1750" dirty="0">
                <a:solidFill>
                  <a:srgbClr val="405449"/>
                </a:solidFill>
                <a:latin typeface="Nobile" pitchFamily="34" charset="0"/>
                <a:ea typeface="Nobile" pitchFamily="34" charset="-122"/>
                <a:cs typeface="Nobile" pitchFamily="34" charset="-120"/>
              </a:rPr>
              <a:t>Intuitive UI (React, Next.js) for easy navigation.</a:t>
            </a:r>
          </a:p>
          <a:p>
            <a:pPr marL="285750" indent="-285750" algn="ctr">
              <a:lnSpc>
                <a:spcPts val="2850"/>
              </a:lnSpc>
              <a:buFont typeface="Wingdings" panose="05000000000000000000" pitchFamily="2" charset="2"/>
              <a:buChar char="Ø"/>
            </a:pPr>
            <a:r>
              <a:rPr lang="en-US" sz="1750" dirty="0">
                <a:solidFill>
                  <a:srgbClr val="405449"/>
                </a:solidFill>
                <a:latin typeface="Nobile" pitchFamily="34" charset="0"/>
                <a:ea typeface="Nobile" pitchFamily="34" charset="-122"/>
                <a:cs typeface="Nobile" pitchFamily="34" charset="-120"/>
              </a:rPr>
              <a:t>Interactive dashboard with progress tracking &amp; subject-wise insights. </a:t>
            </a:r>
            <a:endParaRPr lang="en-US" sz="1750" dirty="0"/>
          </a:p>
        </p:txBody>
      </p:sp>
      <p:pic>
        <p:nvPicPr>
          <p:cNvPr id="12" name="Picture 11">
            <a:extLst>
              <a:ext uri="{FF2B5EF4-FFF2-40B4-BE49-F238E27FC236}">
                <a16:creationId xmlns:a16="http://schemas.microsoft.com/office/drawing/2014/main" id="{7B2DDB40-8A35-2996-BCD0-84B712E3BE02}"/>
              </a:ext>
            </a:extLst>
          </p:cNvPr>
          <p:cNvPicPr>
            <a:picLocks noChangeAspect="1"/>
          </p:cNvPicPr>
          <p:nvPr/>
        </p:nvPicPr>
        <p:blipFill>
          <a:blip r:embed="rId6"/>
          <a:stretch>
            <a:fillRect/>
          </a:stretch>
        </p:blipFill>
        <p:spPr>
          <a:xfrm>
            <a:off x="12477450" y="7724705"/>
            <a:ext cx="2152950" cy="5048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315200" y="0"/>
            <a:ext cx="7315200" cy="8229600"/>
          </a:xfrm>
          <a:prstGeom prst="rect">
            <a:avLst/>
          </a:prstGeom>
        </p:spPr>
      </p:pic>
      <p:sp>
        <p:nvSpPr>
          <p:cNvPr id="3" name="Text 0"/>
          <p:cNvSpPr/>
          <p:nvPr/>
        </p:nvSpPr>
        <p:spPr>
          <a:xfrm>
            <a:off x="793790" y="801410"/>
            <a:ext cx="5727621" cy="1133951"/>
          </a:xfrm>
          <a:prstGeom prst="rect">
            <a:avLst/>
          </a:prstGeom>
          <a:noFill/>
          <a:ln/>
        </p:spPr>
        <p:txBody>
          <a:bodyPr wrap="square" lIns="0" tIns="0" rIns="0" bIns="0" rtlCol="0" anchor="t"/>
          <a:lstStyle/>
          <a:p>
            <a:pPr marL="0" indent="0">
              <a:lnSpc>
                <a:spcPts val="4450"/>
              </a:lnSpc>
              <a:buNone/>
            </a:pPr>
            <a:r>
              <a:rPr lang="en-US" sz="3550" b="1" dirty="0">
                <a:solidFill>
                  <a:srgbClr val="3B4540"/>
                </a:solidFill>
                <a:latin typeface="Fraunces Extra Bold" pitchFamily="34" charset="0"/>
                <a:ea typeface="Fraunces Extra Bold" pitchFamily="34" charset="-122"/>
                <a:cs typeface="Fraunces Extra Bold" pitchFamily="34" charset="-120"/>
              </a:rPr>
              <a:t>Key Features &amp; Architecture</a:t>
            </a:r>
            <a:endParaRPr lang="en-US" sz="3550" dirty="0"/>
          </a:p>
        </p:txBody>
      </p:sp>
      <p:sp>
        <p:nvSpPr>
          <p:cNvPr id="4" name="Shape 1"/>
          <p:cNvSpPr/>
          <p:nvPr/>
        </p:nvSpPr>
        <p:spPr>
          <a:xfrm>
            <a:off x="793790" y="1626989"/>
            <a:ext cx="5727620" cy="1045488"/>
          </a:xfrm>
          <a:prstGeom prst="roundRect">
            <a:avLst>
              <a:gd name="adj" fmla="val 15621"/>
            </a:avLst>
          </a:prstGeom>
          <a:solidFill>
            <a:srgbClr val="E8F3E8"/>
          </a:solidFill>
          <a:ln/>
        </p:spPr>
      </p:sp>
      <p:sp>
        <p:nvSpPr>
          <p:cNvPr id="5" name="Text 2"/>
          <p:cNvSpPr/>
          <p:nvPr/>
        </p:nvSpPr>
        <p:spPr>
          <a:xfrm>
            <a:off x="975240" y="1760328"/>
            <a:ext cx="2268260" cy="283488"/>
          </a:xfrm>
          <a:prstGeom prst="rect">
            <a:avLst/>
          </a:prstGeom>
          <a:noFill/>
          <a:ln/>
        </p:spPr>
        <p:txBody>
          <a:bodyPr wrap="none" lIns="0" tIns="0" rIns="0" bIns="0" rtlCol="0" anchor="t"/>
          <a:lstStyle/>
          <a:p>
            <a:pPr marL="0" indent="0">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AI-Driven Study Planner</a:t>
            </a:r>
            <a:endParaRPr lang="en-US" sz="1750" dirty="0"/>
          </a:p>
        </p:txBody>
      </p:sp>
      <p:sp>
        <p:nvSpPr>
          <p:cNvPr id="6" name="Text 3"/>
          <p:cNvSpPr/>
          <p:nvPr/>
        </p:nvSpPr>
        <p:spPr>
          <a:xfrm>
            <a:off x="975241" y="2031338"/>
            <a:ext cx="5364717" cy="290274"/>
          </a:xfrm>
          <a:prstGeom prst="rect">
            <a:avLst/>
          </a:prstGeom>
          <a:noFill/>
          <a:ln/>
        </p:spPr>
        <p:txBody>
          <a:bodyPr wrap="none" lIns="0" tIns="0" rIns="0" bIns="0" rtlCol="0" anchor="t"/>
          <a:lstStyle/>
          <a:p>
            <a:pPr marL="0" indent="0">
              <a:lnSpc>
                <a:spcPts val="2250"/>
              </a:lnSpc>
              <a:buNone/>
            </a:pPr>
            <a:r>
              <a:rPr lang="en-US" sz="1400" dirty="0">
                <a:solidFill>
                  <a:srgbClr val="405449"/>
                </a:solidFill>
                <a:latin typeface="Nobile" pitchFamily="34" charset="0"/>
                <a:ea typeface="Nobile" pitchFamily="34" charset="-122"/>
                <a:cs typeface="Nobile" pitchFamily="34" charset="-120"/>
              </a:rPr>
              <a:t>Uses </a:t>
            </a:r>
            <a:r>
              <a:rPr lang="en-US" sz="1400" dirty="0" err="1">
                <a:solidFill>
                  <a:srgbClr val="405449"/>
                </a:solidFill>
                <a:latin typeface="Nobile" pitchFamily="34" charset="0"/>
                <a:ea typeface="Nobile" pitchFamily="34" charset="-122"/>
                <a:cs typeface="Nobile" pitchFamily="34" charset="-120"/>
              </a:rPr>
              <a:t>LangChain</a:t>
            </a:r>
            <a:r>
              <a:rPr lang="en-US" sz="1400" dirty="0">
                <a:solidFill>
                  <a:srgbClr val="405449"/>
                </a:solidFill>
                <a:latin typeface="Nobile" pitchFamily="34" charset="0"/>
                <a:ea typeface="Nobile" pitchFamily="34" charset="-122"/>
                <a:cs typeface="Nobile" pitchFamily="34" charset="-120"/>
              </a:rPr>
              <a:t> + Llama 2-7B to generate personalized study </a:t>
            </a:r>
          </a:p>
          <a:p>
            <a:pPr marL="0" indent="0">
              <a:lnSpc>
                <a:spcPts val="2250"/>
              </a:lnSpc>
              <a:buNone/>
            </a:pPr>
            <a:r>
              <a:rPr lang="en-US" sz="1400" dirty="0">
                <a:solidFill>
                  <a:srgbClr val="405449"/>
                </a:solidFill>
                <a:latin typeface="Nobile" pitchFamily="34" charset="0"/>
                <a:ea typeface="Nobile" pitchFamily="34" charset="-122"/>
                <a:cs typeface="Nobile" pitchFamily="34" charset="-120"/>
              </a:rPr>
              <a:t>schedules.</a:t>
            </a:r>
            <a:endParaRPr lang="en-US" sz="1400" dirty="0"/>
          </a:p>
        </p:txBody>
      </p:sp>
      <p:sp>
        <p:nvSpPr>
          <p:cNvPr id="7" name="Shape 4"/>
          <p:cNvSpPr/>
          <p:nvPr/>
        </p:nvSpPr>
        <p:spPr>
          <a:xfrm>
            <a:off x="793790" y="2853928"/>
            <a:ext cx="5727620" cy="1045488"/>
          </a:xfrm>
          <a:prstGeom prst="roundRect">
            <a:avLst>
              <a:gd name="adj" fmla="val 15621"/>
            </a:avLst>
          </a:prstGeom>
          <a:solidFill>
            <a:srgbClr val="E8F3E8"/>
          </a:solidFill>
          <a:ln/>
        </p:spPr>
      </p:sp>
      <p:sp>
        <p:nvSpPr>
          <p:cNvPr id="8" name="Text 5"/>
          <p:cNvSpPr/>
          <p:nvPr/>
        </p:nvSpPr>
        <p:spPr>
          <a:xfrm>
            <a:off x="975240" y="2995671"/>
            <a:ext cx="4133968" cy="283488"/>
          </a:xfrm>
          <a:prstGeom prst="rect">
            <a:avLst/>
          </a:prstGeom>
          <a:noFill/>
          <a:ln/>
        </p:spPr>
        <p:txBody>
          <a:bodyPr wrap="none" lIns="0" tIns="0" rIns="0" bIns="0" rtlCol="0" anchor="t"/>
          <a:lstStyle/>
          <a:p>
            <a:pPr marL="0" indent="0">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Performance Analytics </a:t>
            </a:r>
            <a:endParaRPr lang="en-US" sz="1750" dirty="0"/>
          </a:p>
        </p:txBody>
      </p:sp>
      <p:sp>
        <p:nvSpPr>
          <p:cNvPr id="9" name="Text 6"/>
          <p:cNvSpPr/>
          <p:nvPr/>
        </p:nvSpPr>
        <p:spPr>
          <a:xfrm>
            <a:off x="975241" y="3279159"/>
            <a:ext cx="5364717" cy="290274"/>
          </a:xfrm>
          <a:prstGeom prst="rect">
            <a:avLst/>
          </a:prstGeom>
          <a:noFill/>
          <a:ln/>
        </p:spPr>
        <p:txBody>
          <a:bodyPr wrap="none" lIns="0" tIns="0" rIns="0" bIns="0" rtlCol="0" anchor="t"/>
          <a:lstStyle/>
          <a:p>
            <a:pPr marL="0" indent="0">
              <a:lnSpc>
                <a:spcPts val="2250"/>
              </a:lnSpc>
              <a:buNone/>
            </a:pPr>
            <a:r>
              <a:rPr lang="en-US" sz="1400" dirty="0">
                <a:solidFill>
                  <a:srgbClr val="405449"/>
                </a:solidFill>
                <a:latin typeface="Nobile" pitchFamily="34" charset="0"/>
                <a:ea typeface="Nobile" pitchFamily="34" charset="-122"/>
                <a:cs typeface="Nobile" pitchFamily="34" charset="-120"/>
              </a:rPr>
              <a:t>ML models analyze student data to identify strengths and </a:t>
            </a:r>
          </a:p>
          <a:p>
            <a:pPr marL="0" indent="0">
              <a:lnSpc>
                <a:spcPts val="2250"/>
              </a:lnSpc>
              <a:buNone/>
            </a:pPr>
            <a:r>
              <a:rPr lang="en-US" sz="1400" dirty="0">
                <a:solidFill>
                  <a:srgbClr val="405449"/>
                </a:solidFill>
                <a:latin typeface="Nobile" pitchFamily="34" charset="0"/>
                <a:ea typeface="Nobile" pitchFamily="34" charset="-122"/>
                <a:cs typeface="Nobile" pitchFamily="34" charset="-120"/>
              </a:rPr>
              <a:t>weaknesses.</a:t>
            </a:r>
            <a:endParaRPr lang="en-US" sz="1400" dirty="0"/>
          </a:p>
        </p:txBody>
      </p:sp>
      <p:sp>
        <p:nvSpPr>
          <p:cNvPr id="10" name="Shape 7"/>
          <p:cNvSpPr/>
          <p:nvPr/>
        </p:nvSpPr>
        <p:spPr>
          <a:xfrm>
            <a:off x="793790" y="4080867"/>
            <a:ext cx="5727620" cy="1045488"/>
          </a:xfrm>
          <a:prstGeom prst="roundRect">
            <a:avLst>
              <a:gd name="adj" fmla="val 15621"/>
            </a:avLst>
          </a:prstGeom>
          <a:solidFill>
            <a:srgbClr val="E8F3E8"/>
          </a:solidFill>
          <a:ln/>
        </p:spPr>
      </p:sp>
      <p:sp>
        <p:nvSpPr>
          <p:cNvPr id="11" name="Text 8"/>
          <p:cNvSpPr/>
          <p:nvPr/>
        </p:nvSpPr>
        <p:spPr>
          <a:xfrm>
            <a:off x="975240" y="4232251"/>
            <a:ext cx="2494359" cy="283488"/>
          </a:xfrm>
          <a:prstGeom prst="rect">
            <a:avLst/>
          </a:prstGeom>
          <a:noFill/>
          <a:ln/>
        </p:spPr>
        <p:txBody>
          <a:bodyPr wrap="none" lIns="0" tIns="0" rIns="0" bIns="0" rtlCol="0" anchor="t"/>
          <a:lstStyle/>
          <a:p>
            <a:pPr marL="0" indent="0">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Google Calendar Sync</a:t>
            </a:r>
            <a:endParaRPr lang="en-US" sz="1750" dirty="0"/>
          </a:p>
        </p:txBody>
      </p:sp>
      <p:sp>
        <p:nvSpPr>
          <p:cNvPr id="13" name="Shape 10"/>
          <p:cNvSpPr/>
          <p:nvPr/>
        </p:nvSpPr>
        <p:spPr>
          <a:xfrm>
            <a:off x="793790" y="5307806"/>
            <a:ext cx="5727620" cy="1045488"/>
          </a:xfrm>
          <a:prstGeom prst="roundRect">
            <a:avLst>
              <a:gd name="adj" fmla="val 15621"/>
            </a:avLst>
          </a:prstGeom>
          <a:solidFill>
            <a:srgbClr val="E8F3E8"/>
          </a:solidFill>
          <a:ln/>
        </p:spPr>
      </p:sp>
      <p:sp>
        <p:nvSpPr>
          <p:cNvPr id="14" name="Text 11"/>
          <p:cNvSpPr/>
          <p:nvPr/>
        </p:nvSpPr>
        <p:spPr>
          <a:xfrm>
            <a:off x="975240" y="5489257"/>
            <a:ext cx="2268260" cy="283488"/>
          </a:xfrm>
          <a:prstGeom prst="rect">
            <a:avLst/>
          </a:prstGeom>
          <a:noFill/>
          <a:ln/>
        </p:spPr>
        <p:txBody>
          <a:bodyPr wrap="none" lIns="0" tIns="0" rIns="0" bIns="0" rtlCol="0" anchor="t"/>
          <a:lstStyle/>
          <a:p>
            <a:pPr marL="0" indent="0">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AI Tutoring Chatbot</a:t>
            </a:r>
            <a:endParaRPr lang="en-US" sz="1750" dirty="0"/>
          </a:p>
        </p:txBody>
      </p:sp>
      <p:sp>
        <p:nvSpPr>
          <p:cNvPr id="16" name="Text 13"/>
          <p:cNvSpPr/>
          <p:nvPr/>
        </p:nvSpPr>
        <p:spPr>
          <a:xfrm>
            <a:off x="793790" y="6557367"/>
            <a:ext cx="5727620" cy="290274"/>
          </a:xfrm>
          <a:prstGeom prst="rect">
            <a:avLst/>
          </a:prstGeom>
          <a:noFill/>
          <a:ln/>
        </p:spPr>
        <p:txBody>
          <a:bodyPr wrap="none" lIns="0" tIns="0" rIns="0" bIns="0" rtlCol="0" anchor="t"/>
          <a:lstStyle/>
          <a:p>
            <a:pPr marL="0" indent="0">
              <a:lnSpc>
                <a:spcPts val="2250"/>
              </a:lnSpc>
              <a:buNone/>
            </a:pPr>
            <a:endParaRPr lang="en-US" sz="1400" dirty="0"/>
          </a:p>
        </p:txBody>
      </p:sp>
      <p:sp>
        <p:nvSpPr>
          <p:cNvPr id="17" name="Shape 10">
            <a:extLst>
              <a:ext uri="{FF2B5EF4-FFF2-40B4-BE49-F238E27FC236}">
                <a16:creationId xmlns:a16="http://schemas.microsoft.com/office/drawing/2014/main" id="{EFE8959F-F208-082E-FD96-C49526E470AC}"/>
              </a:ext>
            </a:extLst>
          </p:cNvPr>
          <p:cNvSpPr/>
          <p:nvPr/>
        </p:nvSpPr>
        <p:spPr>
          <a:xfrm>
            <a:off x="793789" y="6534745"/>
            <a:ext cx="5727620" cy="1045488"/>
          </a:xfrm>
          <a:prstGeom prst="roundRect">
            <a:avLst>
              <a:gd name="adj" fmla="val 15621"/>
            </a:avLst>
          </a:prstGeom>
          <a:solidFill>
            <a:srgbClr val="E8F3E8"/>
          </a:solidFill>
          <a:ln/>
        </p:spPr>
      </p:sp>
      <p:sp>
        <p:nvSpPr>
          <p:cNvPr id="18" name="Text 11">
            <a:extLst>
              <a:ext uri="{FF2B5EF4-FFF2-40B4-BE49-F238E27FC236}">
                <a16:creationId xmlns:a16="http://schemas.microsoft.com/office/drawing/2014/main" id="{033C4354-A1CD-D641-4467-C48A4CDC8EB4}"/>
              </a:ext>
            </a:extLst>
          </p:cNvPr>
          <p:cNvSpPr/>
          <p:nvPr/>
        </p:nvSpPr>
        <p:spPr>
          <a:xfrm>
            <a:off x="975240" y="6734413"/>
            <a:ext cx="2268260" cy="283488"/>
          </a:xfrm>
          <a:prstGeom prst="rect">
            <a:avLst/>
          </a:prstGeom>
          <a:noFill/>
          <a:ln/>
        </p:spPr>
        <p:txBody>
          <a:bodyPr wrap="none" lIns="0" tIns="0" rIns="0" bIns="0" rtlCol="0" anchor="t"/>
          <a:lstStyle/>
          <a:p>
            <a:pPr marL="0" indent="0">
              <a:lnSpc>
                <a:spcPts val="2200"/>
              </a:lnSpc>
              <a:buNone/>
            </a:pPr>
            <a:r>
              <a:rPr lang="en-US" sz="1750" b="1" dirty="0">
                <a:solidFill>
                  <a:srgbClr val="405449"/>
                </a:solidFill>
                <a:latin typeface="Fraunces Extra Bold" pitchFamily="34" charset="0"/>
                <a:ea typeface="Fraunces Extra Bold" pitchFamily="34" charset="-122"/>
                <a:cs typeface="Fraunces Extra Bold" pitchFamily="34" charset="-120"/>
              </a:rPr>
              <a:t>Scalable &amp; Modular Backend</a:t>
            </a:r>
            <a:endParaRPr lang="en-US" sz="1750" dirty="0"/>
          </a:p>
        </p:txBody>
      </p:sp>
      <p:sp>
        <p:nvSpPr>
          <p:cNvPr id="20" name="Text 6">
            <a:extLst>
              <a:ext uri="{FF2B5EF4-FFF2-40B4-BE49-F238E27FC236}">
                <a16:creationId xmlns:a16="http://schemas.microsoft.com/office/drawing/2014/main" id="{6B4D751B-ACAB-F90F-605A-CB7070238E00}"/>
              </a:ext>
            </a:extLst>
          </p:cNvPr>
          <p:cNvSpPr/>
          <p:nvPr/>
        </p:nvSpPr>
        <p:spPr>
          <a:xfrm>
            <a:off x="975241" y="4458474"/>
            <a:ext cx="5364717" cy="290274"/>
          </a:xfrm>
          <a:prstGeom prst="rect">
            <a:avLst/>
          </a:prstGeom>
          <a:noFill/>
          <a:ln/>
        </p:spPr>
        <p:txBody>
          <a:bodyPr wrap="none" lIns="0" tIns="0" rIns="0" bIns="0" rtlCol="0" anchor="t"/>
          <a:lstStyle/>
          <a:p>
            <a:pPr marL="0" indent="0">
              <a:lnSpc>
                <a:spcPts val="2250"/>
              </a:lnSpc>
              <a:buNone/>
            </a:pPr>
            <a:r>
              <a:rPr lang="en-US" sz="1400" dirty="0">
                <a:solidFill>
                  <a:srgbClr val="405449"/>
                </a:solidFill>
                <a:latin typeface="Nobile" pitchFamily="34" charset="0"/>
                <a:ea typeface="Nobile" pitchFamily="34" charset="-122"/>
                <a:cs typeface="Nobile" pitchFamily="34" charset="-120"/>
              </a:rPr>
              <a:t>Seamless integration for real-time schedule updates and </a:t>
            </a:r>
          </a:p>
          <a:p>
            <a:pPr marL="0" indent="0">
              <a:lnSpc>
                <a:spcPts val="2250"/>
              </a:lnSpc>
              <a:buNone/>
            </a:pPr>
            <a:r>
              <a:rPr lang="en-US" sz="1400" dirty="0">
                <a:solidFill>
                  <a:srgbClr val="405449"/>
                </a:solidFill>
                <a:latin typeface="Nobile" pitchFamily="34" charset="0"/>
                <a:ea typeface="Nobile" pitchFamily="34" charset="-122"/>
                <a:cs typeface="Nobile" pitchFamily="34" charset="-120"/>
              </a:rPr>
              <a:t>reminders.</a:t>
            </a:r>
            <a:endParaRPr lang="en-US" sz="1400" dirty="0"/>
          </a:p>
        </p:txBody>
      </p:sp>
      <p:sp>
        <p:nvSpPr>
          <p:cNvPr id="21" name="Text 6">
            <a:extLst>
              <a:ext uri="{FF2B5EF4-FFF2-40B4-BE49-F238E27FC236}">
                <a16:creationId xmlns:a16="http://schemas.microsoft.com/office/drawing/2014/main" id="{F8C5B059-B93D-D689-A843-FBCD214A8298}"/>
              </a:ext>
            </a:extLst>
          </p:cNvPr>
          <p:cNvSpPr/>
          <p:nvPr/>
        </p:nvSpPr>
        <p:spPr>
          <a:xfrm>
            <a:off x="975241" y="5714981"/>
            <a:ext cx="5364717" cy="290274"/>
          </a:xfrm>
          <a:prstGeom prst="rect">
            <a:avLst/>
          </a:prstGeom>
          <a:noFill/>
          <a:ln/>
        </p:spPr>
        <p:txBody>
          <a:bodyPr wrap="none" lIns="0" tIns="0" rIns="0" bIns="0" rtlCol="0" anchor="t"/>
          <a:lstStyle/>
          <a:p>
            <a:pPr marL="0" indent="0">
              <a:lnSpc>
                <a:spcPts val="2250"/>
              </a:lnSpc>
              <a:buNone/>
            </a:pPr>
            <a:r>
              <a:rPr lang="en-US" sz="1400" dirty="0">
                <a:solidFill>
                  <a:srgbClr val="405449"/>
                </a:solidFill>
                <a:latin typeface="Nobile" pitchFamily="34" charset="0"/>
                <a:ea typeface="Nobile" pitchFamily="34" charset="-122"/>
                <a:cs typeface="Nobile" pitchFamily="34" charset="-120"/>
              </a:rPr>
              <a:t>Conversational AI provides subject-wise study guidance and </a:t>
            </a:r>
          </a:p>
          <a:p>
            <a:pPr marL="0" indent="0">
              <a:lnSpc>
                <a:spcPts val="2250"/>
              </a:lnSpc>
              <a:buNone/>
            </a:pPr>
            <a:r>
              <a:rPr lang="en-US" sz="1400" dirty="0">
                <a:solidFill>
                  <a:srgbClr val="405449"/>
                </a:solidFill>
                <a:latin typeface="Nobile" pitchFamily="34" charset="0"/>
                <a:ea typeface="Nobile" pitchFamily="34" charset="-122"/>
                <a:cs typeface="Nobile" pitchFamily="34" charset="-120"/>
              </a:rPr>
              <a:t>answers queries.</a:t>
            </a:r>
            <a:endParaRPr lang="en-US" sz="1400" dirty="0"/>
          </a:p>
        </p:txBody>
      </p:sp>
      <p:sp>
        <p:nvSpPr>
          <p:cNvPr id="22" name="Text 6">
            <a:extLst>
              <a:ext uri="{FF2B5EF4-FFF2-40B4-BE49-F238E27FC236}">
                <a16:creationId xmlns:a16="http://schemas.microsoft.com/office/drawing/2014/main" id="{2F81BABC-C2C1-486E-B981-53631E5DD1EB}"/>
              </a:ext>
            </a:extLst>
          </p:cNvPr>
          <p:cNvSpPr/>
          <p:nvPr/>
        </p:nvSpPr>
        <p:spPr>
          <a:xfrm>
            <a:off x="975241" y="6964709"/>
            <a:ext cx="5364717" cy="290274"/>
          </a:xfrm>
          <a:prstGeom prst="rect">
            <a:avLst/>
          </a:prstGeom>
          <a:noFill/>
          <a:ln/>
        </p:spPr>
        <p:txBody>
          <a:bodyPr wrap="none" lIns="0" tIns="0" rIns="0" bIns="0" rtlCol="0" anchor="t"/>
          <a:lstStyle/>
          <a:p>
            <a:pPr marL="0" indent="0">
              <a:lnSpc>
                <a:spcPts val="2250"/>
              </a:lnSpc>
              <a:buNone/>
            </a:pPr>
            <a:r>
              <a:rPr lang="en-US" sz="1400" dirty="0">
                <a:solidFill>
                  <a:srgbClr val="405449"/>
                </a:solidFill>
                <a:latin typeface="Nobile" pitchFamily="34" charset="0"/>
                <a:ea typeface="Nobile" pitchFamily="34" charset="-122"/>
                <a:cs typeface="Nobile" pitchFamily="34" charset="-120"/>
              </a:rPr>
              <a:t>Flask APIs + Node.js handle AI processing, data analysis, and </a:t>
            </a:r>
          </a:p>
          <a:p>
            <a:pPr marL="0" indent="0">
              <a:lnSpc>
                <a:spcPts val="2250"/>
              </a:lnSpc>
              <a:buNone/>
            </a:pPr>
            <a:r>
              <a:rPr lang="en-US" sz="1400" dirty="0">
                <a:solidFill>
                  <a:srgbClr val="405449"/>
                </a:solidFill>
                <a:latin typeface="Nobile" pitchFamily="34" charset="0"/>
                <a:ea typeface="Nobile" pitchFamily="34" charset="-122"/>
                <a:cs typeface="Nobile" pitchFamily="34" charset="-120"/>
              </a:rPr>
              <a:t>integrations. </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64087"/>
            <a:ext cx="5944791"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Innovation &amp; Impact</a:t>
            </a:r>
            <a:endParaRPr lang="en-US" sz="4450" dirty="0"/>
          </a:p>
        </p:txBody>
      </p:sp>
      <p:sp>
        <p:nvSpPr>
          <p:cNvPr id="3" name="Shape 1"/>
          <p:cNvSpPr/>
          <p:nvPr/>
        </p:nvSpPr>
        <p:spPr>
          <a:xfrm>
            <a:off x="793790" y="2426494"/>
            <a:ext cx="4196358" cy="3890560"/>
          </a:xfrm>
          <a:prstGeom prst="roundRect">
            <a:avLst>
              <a:gd name="adj" fmla="val 6540"/>
            </a:avLst>
          </a:prstGeom>
          <a:solidFill>
            <a:srgbClr val="E8F3E8"/>
          </a:solidFill>
          <a:ln/>
        </p:spPr>
      </p:sp>
      <p:sp>
        <p:nvSpPr>
          <p:cNvPr id="4" name="Text 2"/>
          <p:cNvSpPr/>
          <p:nvPr/>
        </p:nvSpPr>
        <p:spPr>
          <a:xfrm>
            <a:off x="1020604" y="2653308"/>
            <a:ext cx="3379351"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rPr>
              <a:t>Personalized Learning</a:t>
            </a:r>
            <a:endParaRPr lang="en-US" sz="2200" dirty="0"/>
          </a:p>
        </p:txBody>
      </p:sp>
      <p:sp>
        <p:nvSpPr>
          <p:cNvPr id="5" name="Text 3"/>
          <p:cNvSpPr/>
          <p:nvPr/>
        </p:nvSpPr>
        <p:spPr>
          <a:xfrm>
            <a:off x="1020604" y="3143726"/>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Leverages LLMs &amp; ML to create dynamic, adaptive study plans tailored to each student’s strengths, weaknesses, and available time. AI-driven schedules adapt to each student’s strengths, weaknesses, and available time, ensuring efficient study plans.</a:t>
            </a:r>
            <a:endParaRPr lang="en-US" sz="1750" dirty="0"/>
          </a:p>
        </p:txBody>
      </p:sp>
      <p:sp>
        <p:nvSpPr>
          <p:cNvPr id="6" name="Shape 4"/>
          <p:cNvSpPr/>
          <p:nvPr/>
        </p:nvSpPr>
        <p:spPr>
          <a:xfrm>
            <a:off x="5216962" y="2426494"/>
            <a:ext cx="4196358" cy="3121462"/>
          </a:xfrm>
          <a:prstGeom prst="roundRect">
            <a:avLst>
              <a:gd name="adj" fmla="val 6540"/>
            </a:avLst>
          </a:prstGeom>
          <a:solidFill>
            <a:srgbClr val="E8F3E8"/>
          </a:solidFill>
          <a:ln/>
        </p:spPr>
      </p:sp>
      <p:sp>
        <p:nvSpPr>
          <p:cNvPr id="7" name="Text 5"/>
          <p:cNvSpPr/>
          <p:nvPr/>
        </p:nvSpPr>
        <p:spPr>
          <a:xfrm>
            <a:off x="5443776" y="2653308"/>
            <a:ext cx="3453884"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Positive Student Impact</a:t>
            </a:r>
            <a:endParaRPr lang="en-US" sz="2200" dirty="0"/>
          </a:p>
        </p:txBody>
      </p:sp>
      <p:sp>
        <p:nvSpPr>
          <p:cNvPr id="8" name="Text 6"/>
          <p:cNvSpPr/>
          <p:nvPr/>
        </p:nvSpPr>
        <p:spPr>
          <a:xfrm>
            <a:off x="5443776" y="3143726"/>
            <a:ext cx="3742730" cy="2177415"/>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We expect students to study better and get better grades with LearnSphere. It helps them manage time and focus on weak areas, leading to academic success.</a:t>
            </a:r>
            <a:endParaRPr lang="en-US" sz="1750" dirty="0"/>
          </a:p>
        </p:txBody>
      </p:sp>
      <p:sp>
        <p:nvSpPr>
          <p:cNvPr id="9" name="Shape 7"/>
          <p:cNvSpPr/>
          <p:nvPr/>
        </p:nvSpPr>
        <p:spPr>
          <a:xfrm>
            <a:off x="9640133" y="2426494"/>
            <a:ext cx="4196358" cy="4168352"/>
          </a:xfrm>
          <a:prstGeom prst="roundRect">
            <a:avLst>
              <a:gd name="adj" fmla="val 6540"/>
            </a:avLst>
          </a:prstGeom>
          <a:solidFill>
            <a:srgbClr val="E8F3E8"/>
          </a:solidFill>
          <a:ln/>
        </p:spPr>
      </p:sp>
      <p:sp>
        <p:nvSpPr>
          <p:cNvPr id="10" name="Text 8"/>
          <p:cNvSpPr/>
          <p:nvPr/>
        </p:nvSpPr>
        <p:spPr>
          <a:xfrm>
            <a:off x="9866948" y="2653308"/>
            <a:ext cx="3178731" cy="354330"/>
          </a:xfrm>
          <a:prstGeom prst="rect">
            <a:avLst/>
          </a:prstGeom>
          <a:noFill/>
          <a:ln/>
        </p:spPr>
        <p:txBody>
          <a:bodyPr wrap="none" lIns="0" tIns="0" rIns="0" bIns="0" rtlCol="0" anchor="t"/>
          <a:lstStyle/>
          <a:p>
            <a:pPr marL="0" indent="0">
              <a:lnSpc>
                <a:spcPts val="2750"/>
              </a:lnSpc>
              <a:buNone/>
            </a:pPr>
            <a:r>
              <a:rPr lang="en-US" sz="2200" b="1" dirty="0">
                <a:solidFill>
                  <a:srgbClr val="405449"/>
                </a:solidFill>
                <a:latin typeface="Fraunces Extra Bold" pitchFamily="34" charset="0"/>
              </a:rPr>
              <a:t>Seamless Organization</a:t>
            </a:r>
            <a:endParaRPr lang="en-US" sz="2200" dirty="0"/>
          </a:p>
        </p:txBody>
      </p:sp>
      <p:sp>
        <p:nvSpPr>
          <p:cNvPr id="11" name="Text 9"/>
          <p:cNvSpPr/>
          <p:nvPr/>
        </p:nvSpPr>
        <p:spPr>
          <a:xfrm>
            <a:off x="9866948" y="3143726"/>
            <a:ext cx="3742730" cy="1814513"/>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Google Calendar integration reduces stress, helping students manage their workload effectively and build better study habits. We plan to add features like adaptive learning and games to make studying more fun and effective, further enhancing the platform's impact. </a:t>
            </a:r>
            <a:endParaRPr lang="en-US" sz="1750" dirty="0"/>
          </a:p>
        </p:txBody>
      </p:sp>
      <p:pic>
        <p:nvPicPr>
          <p:cNvPr id="12" name="Picture 11">
            <a:extLst>
              <a:ext uri="{FF2B5EF4-FFF2-40B4-BE49-F238E27FC236}">
                <a16:creationId xmlns:a16="http://schemas.microsoft.com/office/drawing/2014/main" id="{C557DB65-9C3B-AF5E-8073-6DDA189A7D5D}"/>
              </a:ext>
            </a:extLst>
          </p:cNvPr>
          <p:cNvPicPr>
            <a:picLocks noChangeAspect="1"/>
          </p:cNvPicPr>
          <p:nvPr/>
        </p:nvPicPr>
        <p:blipFill>
          <a:blip r:embed="rId3"/>
          <a:stretch>
            <a:fillRect/>
          </a:stretch>
        </p:blipFill>
        <p:spPr>
          <a:xfrm>
            <a:off x="12477450" y="7724705"/>
            <a:ext cx="2152950" cy="504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041068" y="992722"/>
            <a:ext cx="5621923" cy="1548988"/>
          </a:xfrm>
          <a:prstGeom prst="rect">
            <a:avLst/>
          </a:prstGeom>
          <a:noFill/>
          <a:ln/>
        </p:spPr>
        <p:txBody>
          <a:bodyPr wrap="none" lIns="0" tIns="0" rIns="0" bIns="0" rtlCol="0" anchor="t"/>
          <a:lstStyle/>
          <a:p>
            <a:pPr marL="0" indent="0">
              <a:lnSpc>
                <a:spcPts val="5300"/>
              </a:lnSpc>
              <a:buNone/>
            </a:pPr>
            <a:r>
              <a:rPr lang="en-US" sz="4200" b="1" dirty="0">
                <a:solidFill>
                  <a:srgbClr val="3B4540"/>
                </a:solidFill>
                <a:latin typeface="Fraunces Extra Bold" pitchFamily="34" charset="0"/>
                <a:ea typeface="Fraunces Extra Bold" pitchFamily="34" charset="-122"/>
                <a:cs typeface="Fraunces Extra Bold" pitchFamily="34" charset="-120"/>
              </a:rPr>
              <a:t>Next Steps &amp;</a:t>
            </a:r>
          </a:p>
          <a:p>
            <a:pPr marL="0" indent="0">
              <a:lnSpc>
                <a:spcPts val="5300"/>
              </a:lnSpc>
              <a:buNone/>
            </a:pPr>
            <a:r>
              <a:rPr lang="en-US" sz="4200" b="1" dirty="0">
                <a:solidFill>
                  <a:srgbClr val="3B4540"/>
                </a:solidFill>
                <a:latin typeface="Fraunces Extra Bold" pitchFamily="34" charset="0"/>
                <a:ea typeface="Fraunces Extra Bold" pitchFamily="34" charset="-122"/>
                <a:cs typeface="Fraunces Extra Bold" pitchFamily="34" charset="-120"/>
              </a:rPr>
              <a:t>Approach we’ll follow</a:t>
            </a:r>
            <a:endParaRPr lang="en-US" sz="4200" dirty="0"/>
          </a:p>
        </p:txBody>
      </p:sp>
      <p:sp>
        <p:nvSpPr>
          <p:cNvPr id="3" name="Shape 1"/>
          <p:cNvSpPr/>
          <p:nvPr/>
        </p:nvSpPr>
        <p:spPr>
          <a:xfrm>
            <a:off x="7126340" y="1927026"/>
            <a:ext cx="30480" cy="4727734"/>
          </a:xfrm>
          <a:prstGeom prst="roundRect">
            <a:avLst>
              <a:gd name="adj" fmla="val 636279"/>
            </a:avLst>
          </a:prstGeom>
          <a:solidFill>
            <a:srgbClr val="CED9CE"/>
          </a:solidFill>
          <a:ln/>
        </p:spPr>
      </p:sp>
      <p:sp>
        <p:nvSpPr>
          <p:cNvPr id="4" name="Shape 2"/>
          <p:cNvSpPr/>
          <p:nvPr/>
        </p:nvSpPr>
        <p:spPr>
          <a:xfrm>
            <a:off x="6175507" y="2396608"/>
            <a:ext cx="754142" cy="30480"/>
          </a:xfrm>
          <a:prstGeom prst="roundRect">
            <a:avLst>
              <a:gd name="adj" fmla="val 636279"/>
            </a:avLst>
          </a:prstGeom>
          <a:solidFill>
            <a:srgbClr val="CED9CE"/>
          </a:solidFill>
          <a:ln/>
        </p:spPr>
      </p:sp>
      <p:sp>
        <p:nvSpPr>
          <p:cNvPr id="5" name="Shape 3"/>
          <p:cNvSpPr/>
          <p:nvPr/>
        </p:nvSpPr>
        <p:spPr>
          <a:xfrm>
            <a:off x="6899169" y="2169437"/>
            <a:ext cx="484823" cy="484823"/>
          </a:xfrm>
          <a:prstGeom prst="roundRect">
            <a:avLst>
              <a:gd name="adj" fmla="val 40002"/>
            </a:avLst>
          </a:prstGeom>
          <a:solidFill>
            <a:srgbClr val="E8F3E8"/>
          </a:solidFill>
          <a:ln/>
        </p:spPr>
      </p:sp>
      <p:sp>
        <p:nvSpPr>
          <p:cNvPr id="6" name="Text 4"/>
          <p:cNvSpPr/>
          <p:nvPr/>
        </p:nvSpPr>
        <p:spPr>
          <a:xfrm>
            <a:off x="7060856" y="2250161"/>
            <a:ext cx="161330" cy="323255"/>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ea typeface="Fraunces Extra Bold" pitchFamily="34" charset="-122"/>
                <a:cs typeface="Fraunces Extra Bold" pitchFamily="34" charset="-120"/>
              </a:rPr>
              <a:t>1</a:t>
            </a:r>
            <a:endParaRPr lang="en-US" sz="2500" dirty="0"/>
          </a:p>
        </p:txBody>
      </p:sp>
      <p:sp>
        <p:nvSpPr>
          <p:cNvPr id="7" name="Text 5"/>
          <p:cNvSpPr/>
          <p:nvPr/>
        </p:nvSpPr>
        <p:spPr>
          <a:xfrm>
            <a:off x="2973083" y="2142410"/>
            <a:ext cx="2983349" cy="336590"/>
          </a:xfrm>
          <a:prstGeom prst="rect">
            <a:avLst/>
          </a:prstGeom>
          <a:noFill/>
          <a:ln/>
        </p:spPr>
        <p:txBody>
          <a:bodyPr wrap="none" lIns="0" tIns="0" rIns="0" bIns="0" rtlCol="0" anchor="t"/>
          <a:lstStyle/>
          <a:p>
            <a:pPr marL="0" indent="0" algn="r">
              <a:lnSpc>
                <a:spcPts val="2650"/>
              </a:lnSpc>
              <a:buNone/>
            </a:pPr>
            <a:r>
              <a:rPr lang="en-US" sz="2100" b="1" dirty="0">
                <a:solidFill>
                  <a:srgbClr val="405449"/>
                </a:solidFill>
                <a:latin typeface="Fraunces Extra Bold" pitchFamily="34" charset="0"/>
                <a:ea typeface="Fraunces Extra Bold" pitchFamily="34" charset="-122"/>
                <a:cs typeface="Fraunces Extra Bold" pitchFamily="34" charset="-120"/>
              </a:rPr>
              <a:t>Data Collection &amp; Preprocessing</a:t>
            </a:r>
            <a:endParaRPr lang="en-US" sz="2100" dirty="0"/>
          </a:p>
        </p:txBody>
      </p:sp>
      <p:sp>
        <p:nvSpPr>
          <p:cNvPr id="8" name="Text 6"/>
          <p:cNvSpPr/>
          <p:nvPr/>
        </p:nvSpPr>
        <p:spPr>
          <a:xfrm>
            <a:off x="839245" y="2573416"/>
            <a:ext cx="5336262" cy="1131690"/>
          </a:xfrm>
          <a:prstGeom prst="rect">
            <a:avLst/>
          </a:prstGeom>
          <a:noFill/>
          <a:ln/>
        </p:spPr>
        <p:txBody>
          <a:bodyPr wrap="none" lIns="0" tIns="0" rIns="0" bIns="0" rtlCol="0" anchor="t"/>
          <a:lstStyle/>
          <a:p>
            <a:pPr marL="0" indent="0" algn="r">
              <a:lnSpc>
                <a:spcPts val="2700"/>
              </a:lnSpc>
              <a:buNone/>
            </a:pPr>
            <a:r>
              <a:rPr lang="en-US" sz="1650" dirty="0">
                <a:solidFill>
                  <a:srgbClr val="405449"/>
                </a:solidFill>
                <a:latin typeface="Nobile" pitchFamily="34" charset="0"/>
                <a:ea typeface="Nobile" pitchFamily="34" charset="-122"/>
                <a:cs typeface="Nobile" pitchFamily="34" charset="-120"/>
              </a:rPr>
              <a:t>Gather student performance data (engagement, </a:t>
            </a:r>
          </a:p>
          <a:p>
            <a:pPr marL="0" indent="0" algn="r">
              <a:lnSpc>
                <a:spcPts val="2700"/>
              </a:lnSpc>
              <a:buNone/>
            </a:pPr>
            <a:r>
              <a:rPr lang="en-US" sz="1650" dirty="0">
                <a:solidFill>
                  <a:srgbClr val="405449"/>
                </a:solidFill>
                <a:latin typeface="Nobile" pitchFamily="34" charset="0"/>
                <a:ea typeface="Nobile" pitchFamily="34" charset="-122"/>
                <a:cs typeface="Nobile" pitchFamily="34" charset="-120"/>
              </a:rPr>
              <a:t>attendance, grades).</a:t>
            </a:r>
          </a:p>
          <a:p>
            <a:pPr marL="0" indent="0" algn="r">
              <a:lnSpc>
                <a:spcPts val="2700"/>
              </a:lnSpc>
              <a:buNone/>
            </a:pPr>
            <a:r>
              <a:rPr lang="en-US" sz="1650" dirty="0">
                <a:solidFill>
                  <a:srgbClr val="405449"/>
                </a:solidFill>
                <a:latin typeface="Nobile" pitchFamily="34" charset="0"/>
                <a:ea typeface="Nobile" pitchFamily="34" charset="-122"/>
                <a:cs typeface="Nobile" pitchFamily="34" charset="-120"/>
              </a:rPr>
              <a:t>Clean, normalize, and transform the data for analysis.</a:t>
            </a:r>
            <a:endParaRPr lang="en-US" sz="1650" dirty="0"/>
          </a:p>
        </p:txBody>
      </p:sp>
      <p:sp>
        <p:nvSpPr>
          <p:cNvPr id="12" name="Shape 10"/>
          <p:cNvSpPr/>
          <p:nvPr/>
        </p:nvSpPr>
        <p:spPr>
          <a:xfrm>
            <a:off x="7353511" y="3473886"/>
            <a:ext cx="754142" cy="30480"/>
          </a:xfrm>
          <a:prstGeom prst="roundRect">
            <a:avLst>
              <a:gd name="adj" fmla="val 636279"/>
            </a:avLst>
          </a:prstGeom>
          <a:solidFill>
            <a:srgbClr val="CED9CE"/>
          </a:solidFill>
          <a:ln/>
        </p:spPr>
      </p:sp>
      <p:sp>
        <p:nvSpPr>
          <p:cNvPr id="13" name="Shape 11"/>
          <p:cNvSpPr/>
          <p:nvPr/>
        </p:nvSpPr>
        <p:spPr>
          <a:xfrm>
            <a:off x="6899169" y="3246715"/>
            <a:ext cx="484823" cy="484823"/>
          </a:xfrm>
          <a:prstGeom prst="roundRect">
            <a:avLst>
              <a:gd name="adj" fmla="val 40002"/>
            </a:avLst>
          </a:prstGeom>
          <a:solidFill>
            <a:srgbClr val="E8F3E8"/>
          </a:solidFill>
          <a:ln/>
        </p:spPr>
      </p:sp>
      <p:sp>
        <p:nvSpPr>
          <p:cNvPr id="14" name="Text 12"/>
          <p:cNvSpPr/>
          <p:nvPr/>
        </p:nvSpPr>
        <p:spPr>
          <a:xfrm>
            <a:off x="7035972" y="3327439"/>
            <a:ext cx="211217" cy="323255"/>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ea typeface="Fraunces Extra Bold" pitchFamily="34" charset="-122"/>
                <a:cs typeface="Fraunces Extra Bold" pitchFamily="34" charset="-120"/>
              </a:rPr>
              <a:t>2</a:t>
            </a:r>
            <a:endParaRPr lang="en-US" sz="2500" dirty="0"/>
          </a:p>
        </p:txBody>
      </p:sp>
      <p:sp>
        <p:nvSpPr>
          <p:cNvPr id="15" name="Text 13"/>
          <p:cNvSpPr/>
          <p:nvPr/>
        </p:nvSpPr>
        <p:spPr>
          <a:xfrm>
            <a:off x="8326728" y="3219687"/>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05449"/>
                </a:solidFill>
                <a:latin typeface="Fraunces Extra Bold" pitchFamily="34" charset="0"/>
                <a:ea typeface="Fraunces Extra Bold" pitchFamily="34" charset="-122"/>
                <a:cs typeface="Fraunces Extra Bold" pitchFamily="34" charset="-120"/>
              </a:rPr>
              <a:t>Model Development &amp; AI Integration</a:t>
            </a:r>
            <a:endParaRPr lang="en-US" sz="2100" dirty="0"/>
          </a:p>
        </p:txBody>
      </p:sp>
      <p:sp>
        <p:nvSpPr>
          <p:cNvPr id="16" name="Text 14"/>
          <p:cNvSpPr/>
          <p:nvPr/>
        </p:nvSpPr>
        <p:spPr>
          <a:xfrm>
            <a:off x="8326728" y="3685460"/>
            <a:ext cx="5682882" cy="1406032"/>
          </a:xfrm>
          <a:prstGeom prst="rect">
            <a:avLst/>
          </a:prstGeom>
          <a:noFill/>
          <a:ln/>
        </p:spPr>
        <p:txBody>
          <a:bodyPr wrap="square" lIns="0" tIns="0" rIns="0" bIns="0" rtlCol="0" anchor="t"/>
          <a:lstStyle/>
          <a:p>
            <a:pPr marL="0" indent="0" algn="l">
              <a:lnSpc>
                <a:spcPts val="2700"/>
              </a:lnSpc>
              <a:buNone/>
            </a:pPr>
            <a:r>
              <a:rPr lang="en-US" sz="1650" dirty="0">
                <a:solidFill>
                  <a:srgbClr val="405449"/>
                </a:solidFill>
                <a:latin typeface="Nobile" pitchFamily="34" charset="0"/>
                <a:ea typeface="Nobile" pitchFamily="34" charset="-122"/>
                <a:cs typeface="Nobile" pitchFamily="34" charset="-120"/>
              </a:rPr>
              <a:t>Train models to analyze student strengths &amp; weaknesses using Scikit-learn &amp; TensorFlow.</a:t>
            </a:r>
          </a:p>
          <a:p>
            <a:pPr marL="0" indent="0" algn="l">
              <a:lnSpc>
                <a:spcPts val="2700"/>
              </a:lnSpc>
              <a:buNone/>
            </a:pPr>
            <a:r>
              <a:rPr lang="en-US" sz="1650" dirty="0">
                <a:solidFill>
                  <a:srgbClr val="405449"/>
                </a:solidFill>
                <a:latin typeface="Nobile" pitchFamily="34" charset="0"/>
                <a:ea typeface="Nobile" pitchFamily="34" charset="-122"/>
                <a:cs typeface="Nobile" pitchFamily="34" charset="-120"/>
              </a:rPr>
              <a:t>Implement </a:t>
            </a:r>
            <a:r>
              <a:rPr lang="en-US" sz="1650" dirty="0" err="1">
                <a:solidFill>
                  <a:srgbClr val="405449"/>
                </a:solidFill>
                <a:latin typeface="Nobile" pitchFamily="34" charset="0"/>
                <a:ea typeface="Nobile" pitchFamily="34" charset="-122"/>
                <a:cs typeface="Nobile" pitchFamily="34" charset="-120"/>
              </a:rPr>
              <a:t>LangChain</a:t>
            </a:r>
            <a:r>
              <a:rPr lang="en-US" sz="1650" dirty="0">
                <a:solidFill>
                  <a:srgbClr val="405449"/>
                </a:solidFill>
                <a:latin typeface="Nobile" pitchFamily="34" charset="0"/>
                <a:ea typeface="Nobile" pitchFamily="34" charset="-122"/>
                <a:cs typeface="Nobile" pitchFamily="34" charset="-120"/>
              </a:rPr>
              <a:t> for AI-driven timetable generation &amp; tutoring.</a:t>
            </a:r>
            <a:endParaRPr lang="en-US" sz="1650" dirty="0"/>
          </a:p>
        </p:txBody>
      </p:sp>
      <p:sp>
        <p:nvSpPr>
          <p:cNvPr id="19" name="Text 17"/>
          <p:cNvSpPr/>
          <p:nvPr/>
        </p:nvSpPr>
        <p:spPr>
          <a:xfrm>
            <a:off x="620170" y="6897171"/>
            <a:ext cx="13042821" cy="344805"/>
          </a:xfrm>
          <a:prstGeom prst="rect">
            <a:avLst/>
          </a:prstGeom>
          <a:noFill/>
          <a:ln/>
        </p:spPr>
        <p:txBody>
          <a:bodyPr wrap="none" lIns="0" tIns="0" rIns="0" bIns="0" rtlCol="0" anchor="t"/>
          <a:lstStyle/>
          <a:p>
            <a:pPr marL="0" indent="0">
              <a:lnSpc>
                <a:spcPts val="2700"/>
              </a:lnSpc>
              <a:buNone/>
            </a:pPr>
            <a:endParaRPr lang="en-US" sz="1650" dirty="0"/>
          </a:p>
        </p:txBody>
      </p:sp>
      <p:pic>
        <p:nvPicPr>
          <p:cNvPr id="20" name="Picture 19">
            <a:extLst>
              <a:ext uri="{FF2B5EF4-FFF2-40B4-BE49-F238E27FC236}">
                <a16:creationId xmlns:a16="http://schemas.microsoft.com/office/drawing/2014/main" id="{0F5C01EA-FFA6-1F84-CE70-6A05C8972042}"/>
              </a:ext>
            </a:extLst>
          </p:cNvPr>
          <p:cNvPicPr>
            <a:picLocks noChangeAspect="1"/>
          </p:cNvPicPr>
          <p:nvPr/>
        </p:nvPicPr>
        <p:blipFill>
          <a:blip r:embed="rId3"/>
          <a:stretch>
            <a:fillRect/>
          </a:stretch>
        </p:blipFill>
        <p:spPr>
          <a:xfrm>
            <a:off x="12477450" y="7680101"/>
            <a:ext cx="2152950" cy="504895"/>
          </a:xfrm>
          <a:prstGeom prst="rect">
            <a:avLst/>
          </a:prstGeom>
        </p:spPr>
      </p:pic>
      <p:sp>
        <p:nvSpPr>
          <p:cNvPr id="23" name="Shape 2">
            <a:extLst>
              <a:ext uri="{FF2B5EF4-FFF2-40B4-BE49-F238E27FC236}">
                <a16:creationId xmlns:a16="http://schemas.microsoft.com/office/drawing/2014/main" id="{3A297E71-6589-C4A3-5A7B-11A4B14F12A2}"/>
              </a:ext>
            </a:extLst>
          </p:cNvPr>
          <p:cNvSpPr/>
          <p:nvPr/>
        </p:nvSpPr>
        <p:spPr>
          <a:xfrm>
            <a:off x="6162801" y="4636055"/>
            <a:ext cx="754142" cy="30480"/>
          </a:xfrm>
          <a:prstGeom prst="roundRect">
            <a:avLst>
              <a:gd name="adj" fmla="val 636279"/>
            </a:avLst>
          </a:prstGeom>
          <a:solidFill>
            <a:srgbClr val="CED9CE"/>
          </a:solidFill>
          <a:ln/>
        </p:spPr>
      </p:sp>
      <p:sp>
        <p:nvSpPr>
          <p:cNvPr id="24" name="Shape 3">
            <a:extLst>
              <a:ext uri="{FF2B5EF4-FFF2-40B4-BE49-F238E27FC236}">
                <a16:creationId xmlns:a16="http://schemas.microsoft.com/office/drawing/2014/main" id="{6EE17E5D-5148-48BB-345E-B06617DB5700}"/>
              </a:ext>
            </a:extLst>
          </p:cNvPr>
          <p:cNvSpPr/>
          <p:nvPr/>
        </p:nvSpPr>
        <p:spPr>
          <a:xfrm>
            <a:off x="6886463" y="4408884"/>
            <a:ext cx="484823" cy="484823"/>
          </a:xfrm>
          <a:prstGeom prst="roundRect">
            <a:avLst>
              <a:gd name="adj" fmla="val 40002"/>
            </a:avLst>
          </a:prstGeom>
          <a:solidFill>
            <a:srgbClr val="E8F3E8"/>
          </a:solidFill>
          <a:ln/>
        </p:spPr>
      </p:sp>
      <p:sp>
        <p:nvSpPr>
          <p:cNvPr id="25" name="Text 4">
            <a:extLst>
              <a:ext uri="{FF2B5EF4-FFF2-40B4-BE49-F238E27FC236}">
                <a16:creationId xmlns:a16="http://schemas.microsoft.com/office/drawing/2014/main" id="{DDE640B2-643E-CFF5-0DD3-D4F323D9B713}"/>
              </a:ext>
            </a:extLst>
          </p:cNvPr>
          <p:cNvSpPr/>
          <p:nvPr/>
        </p:nvSpPr>
        <p:spPr>
          <a:xfrm>
            <a:off x="7048150" y="4489608"/>
            <a:ext cx="161330" cy="323255"/>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rPr>
              <a:t>3</a:t>
            </a:r>
            <a:endParaRPr lang="en-US" sz="2500" dirty="0"/>
          </a:p>
        </p:txBody>
      </p:sp>
      <p:sp>
        <p:nvSpPr>
          <p:cNvPr id="26" name="Text 5">
            <a:extLst>
              <a:ext uri="{FF2B5EF4-FFF2-40B4-BE49-F238E27FC236}">
                <a16:creationId xmlns:a16="http://schemas.microsoft.com/office/drawing/2014/main" id="{6519AAB3-0D37-23AB-74B6-AE118854CEF4}"/>
              </a:ext>
            </a:extLst>
          </p:cNvPr>
          <p:cNvSpPr/>
          <p:nvPr/>
        </p:nvSpPr>
        <p:spPr>
          <a:xfrm>
            <a:off x="2960377" y="4381857"/>
            <a:ext cx="2983349" cy="336590"/>
          </a:xfrm>
          <a:prstGeom prst="rect">
            <a:avLst/>
          </a:prstGeom>
          <a:noFill/>
          <a:ln/>
        </p:spPr>
        <p:txBody>
          <a:bodyPr wrap="none" lIns="0" tIns="0" rIns="0" bIns="0" rtlCol="0" anchor="t"/>
          <a:lstStyle/>
          <a:p>
            <a:pPr marL="0" indent="0" algn="r">
              <a:lnSpc>
                <a:spcPts val="2650"/>
              </a:lnSpc>
              <a:buNone/>
            </a:pPr>
            <a:r>
              <a:rPr lang="en-US" sz="2100" b="1" dirty="0">
                <a:solidFill>
                  <a:srgbClr val="405449"/>
                </a:solidFill>
                <a:latin typeface="Fraunces Extra Bold" pitchFamily="34" charset="0"/>
                <a:ea typeface="Fraunces Extra Bold" pitchFamily="34" charset="-122"/>
                <a:cs typeface="Fraunces Extra Bold" pitchFamily="34" charset="-120"/>
              </a:rPr>
              <a:t>Backend &amp; API Development</a:t>
            </a:r>
            <a:endParaRPr lang="en-US" sz="2100" dirty="0"/>
          </a:p>
        </p:txBody>
      </p:sp>
      <p:sp>
        <p:nvSpPr>
          <p:cNvPr id="27" name="Text 6">
            <a:extLst>
              <a:ext uri="{FF2B5EF4-FFF2-40B4-BE49-F238E27FC236}">
                <a16:creationId xmlns:a16="http://schemas.microsoft.com/office/drawing/2014/main" id="{89DB4429-3548-0373-17DD-3FC8332F852B}"/>
              </a:ext>
            </a:extLst>
          </p:cNvPr>
          <p:cNvSpPr/>
          <p:nvPr/>
        </p:nvSpPr>
        <p:spPr>
          <a:xfrm>
            <a:off x="826539" y="4812863"/>
            <a:ext cx="5336262" cy="770810"/>
          </a:xfrm>
          <a:prstGeom prst="rect">
            <a:avLst/>
          </a:prstGeom>
          <a:noFill/>
          <a:ln/>
        </p:spPr>
        <p:txBody>
          <a:bodyPr wrap="none" lIns="0" tIns="0" rIns="0" bIns="0" rtlCol="0" anchor="t"/>
          <a:lstStyle/>
          <a:p>
            <a:pPr marL="0" indent="0" algn="r">
              <a:lnSpc>
                <a:spcPts val="2700"/>
              </a:lnSpc>
              <a:buNone/>
            </a:pPr>
            <a:r>
              <a:rPr lang="en-US" sz="1650" dirty="0">
                <a:solidFill>
                  <a:srgbClr val="405449"/>
                </a:solidFill>
                <a:latin typeface="Nobile" pitchFamily="34" charset="0"/>
                <a:ea typeface="Nobile" pitchFamily="34" charset="-122"/>
                <a:cs typeface="Nobile" pitchFamily="34" charset="-120"/>
              </a:rPr>
              <a:t>Develop a Flask API to serve predictions &amp; schedules.</a:t>
            </a:r>
          </a:p>
          <a:p>
            <a:pPr marL="0" indent="0" algn="r">
              <a:lnSpc>
                <a:spcPts val="2700"/>
              </a:lnSpc>
              <a:buNone/>
            </a:pPr>
            <a:r>
              <a:rPr lang="en-US" sz="1650" dirty="0">
                <a:solidFill>
                  <a:srgbClr val="405449"/>
                </a:solidFill>
                <a:latin typeface="Nobile" pitchFamily="34" charset="0"/>
                <a:ea typeface="Nobile" pitchFamily="34" charset="-122"/>
                <a:cs typeface="Nobile" pitchFamily="34" charset="-120"/>
              </a:rPr>
              <a:t>Integrate Node.js for Google Calendar sync.</a:t>
            </a:r>
            <a:endParaRPr lang="en-US" sz="1650" dirty="0"/>
          </a:p>
        </p:txBody>
      </p:sp>
      <p:sp>
        <p:nvSpPr>
          <p:cNvPr id="29" name="Shape 10">
            <a:extLst>
              <a:ext uri="{FF2B5EF4-FFF2-40B4-BE49-F238E27FC236}">
                <a16:creationId xmlns:a16="http://schemas.microsoft.com/office/drawing/2014/main" id="{DACDDABD-6571-A203-BFCE-318D987D6A00}"/>
              </a:ext>
            </a:extLst>
          </p:cNvPr>
          <p:cNvSpPr/>
          <p:nvPr/>
        </p:nvSpPr>
        <p:spPr>
          <a:xfrm>
            <a:off x="7383991" y="5747131"/>
            <a:ext cx="754142" cy="30480"/>
          </a:xfrm>
          <a:prstGeom prst="roundRect">
            <a:avLst>
              <a:gd name="adj" fmla="val 636279"/>
            </a:avLst>
          </a:prstGeom>
          <a:solidFill>
            <a:srgbClr val="CED9CE"/>
          </a:solidFill>
          <a:ln/>
        </p:spPr>
      </p:sp>
      <p:sp>
        <p:nvSpPr>
          <p:cNvPr id="30" name="Shape 11">
            <a:extLst>
              <a:ext uri="{FF2B5EF4-FFF2-40B4-BE49-F238E27FC236}">
                <a16:creationId xmlns:a16="http://schemas.microsoft.com/office/drawing/2014/main" id="{9849102B-64BF-C244-DC6D-DCB3DA5499C3}"/>
              </a:ext>
            </a:extLst>
          </p:cNvPr>
          <p:cNvSpPr/>
          <p:nvPr/>
        </p:nvSpPr>
        <p:spPr>
          <a:xfrm>
            <a:off x="6929649" y="5519960"/>
            <a:ext cx="484823" cy="484823"/>
          </a:xfrm>
          <a:prstGeom prst="roundRect">
            <a:avLst>
              <a:gd name="adj" fmla="val 40002"/>
            </a:avLst>
          </a:prstGeom>
          <a:solidFill>
            <a:srgbClr val="E8F3E8"/>
          </a:solidFill>
          <a:ln/>
        </p:spPr>
      </p:sp>
      <p:sp>
        <p:nvSpPr>
          <p:cNvPr id="31" name="Text 12">
            <a:extLst>
              <a:ext uri="{FF2B5EF4-FFF2-40B4-BE49-F238E27FC236}">
                <a16:creationId xmlns:a16="http://schemas.microsoft.com/office/drawing/2014/main" id="{314E4FF6-8A2D-5720-4838-081950BF77CA}"/>
              </a:ext>
            </a:extLst>
          </p:cNvPr>
          <p:cNvSpPr/>
          <p:nvPr/>
        </p:nvSpPr>
        <p:spPr>
          <a:xfrm>
            <a:off x="7066452" y="5600684"/>
            <a:ext cx="211217" cy="323255"/>
          </a:xfrm>
          <a:prstGeom prst="rect">
            <a:avLst/>
          </a:prstGeom>
          <a:noFill/>
          <a:ln/>
        </p:spPr>
        <p:txBody>
          <a:bodyPr wrap="none" lIns="0" tIns="0" rIns="0" bIns="0" rtlCol="0" anchor="t"/>
          <a:lstStyle/>
          <a:p>
            <a:pPr marL="0" indent="0" algn="ctr">
              <a:lnSpc>
                <a:spcPts val="2500"/>
              </a:lnSpc>
              <a:buNone/>
            </a:pPr>
            <a:r>
              <a:rPr lang="en-US" sz="2500" b="1" dirty="0">
                <a:solidFill>
                  <a:srgbClr val="405449"/>
                </a:solidFill>
                <a:latin typeface="Fraunces Extra Bold" pitchFamily="34" charset="0"/>
              </a:rPr>
              <a:t>4</a:t>
            </a:r>
            <a:endParaRPr lang="en-US" sz="2500" dirty="0"/>
          </a:p>
        </p:txBody>
      </p:sp>
      <p:sp>
        <p:nvSpPr>
          <p:cNvPr id="32" name="Text 13">
            <a:extLst>
              <a:ext uri="{FF2B5EF4-FFF2-40B4-BE49-F238E27FC236}">
                <a16:creationId xmlns:a16="http://schemas.microsoft.com/office/drawing/2014/main" id="{2EF26C6B-AED5-D014-E4AD-59D7511AB2EF}"/>
              </a:ext>
            </a:extLst>
          </p:cNvPr>
          <p:cNvSpPr/>
          <p:nvPr/>
        </p:nvSpPr>
        <p:spPr>
          <a:xfrm>
            <a:off x="8357208" y="5492932"/>
            <a:ext cx="4186663" cy="343012"/>
          </a:xfrm>
          <a:prstGeom prst="rect">
            <a:avLst/>
          </a:prstGeom>
          <a:noFill/>
          <a:ln/>
        </p:spPr>
        <p:txBody>
          <a:bodyPr wrap="none" lIns="0" tIns="0" rIns="0" bIns="0" rtlCol="0" anchor="t"/>
          <a:lstStyle/>
          <a:p>
            <a:pPr marL="0" indent="0" algn="l">
              <a:lnSpc>
                <a:spcPts val="2650"/>
              </a:lnSpc>
              <a:buNone/>
            </a:pPr>
            <a:r>
              <a:rPr lang="en-US" sz="2100" b="1" dirty="0">
                <a:solidFill>
                  <a:srgbClr val="405449"/>
                </a:solidFill>
                <a:latin typeface="Fraunces Extra Bold" pitchFamily="34" charset="0"/>
                <a:ea typeface="Fraunces Extra Bold" pitchFamily="34" charset="-122"/>
                <a:cs typeface="Fraunces Extra Bold" pitchFamily="34" charset="-120"/>
              </a:rPr>
              <a:t>UI/UX Development &amp; Deployment</a:t>
            </a:r>
            <a:endParaRPr lang="en-US" sz="2100" dirty="0"/>
          </a:p>
        </p:txBody>
      </p:sp>
      <p:sp>
        <p:nvSpPr>
          <p:cNvPr id="33" name="Text 14">
            <a:extLst>
              <a:ext uri="{FF2B5EF4-FFF2-40B4-BE49-F238E27FC236}">
                <a16:creationId xmlns:a16="http://schemas.microsoft.com/office/drawing/2014/main" id="{A719EFEB-87EA-0F96-7AD8-027FF080BEDD}"/>
              </a:ext>
            </a:extLst>
          </p:cNvPr>
          <p:cNvSpPr/>
          <p:nvPr/>
        </p:nvSpPr>
        <p:spPr>
          <a:xfrm>
            <a:off x="8357208" y="5958705"/>
            <a:ext cx="5682882" cy="1406032"/>
          </a:xfrm>
          <a:prstGeom prst="rect">
            <a:avLst/>
          </a:prstGeom>
          <a:noFill/>
          <a:ln/>
        </p:spPr>
        <p:txBody>
          <a:bodyPr wrap="square" lIns="0" tIns="0" rIns="0" bIns="0" rtlCol="0" anchor="t"/>
          <a:lstStyle/>
          <a:p>
            <a:pPr marL="0" indent="0" algn="l">
              <a:lnSpc>
                <a:spcPts val="2700"/>
              </a:lnSpc>
              <a:buNone/>
            </a:pPr>
            <a:r>
              <a:rPr lang="en-US" sz="1650" dirty="0">
                <a:solidFill>
                  <a:srgbClr val="405449"/>
                </a:solidFill>
                <a:latin typeface="Nobile" pitchFamily="34" charset="0"/>
                <a:ea typeface="Nobile" pitchFamily="34" charset="-122"/>
                <a:cs typeface="Nobile" pitchFamily="34" charset="-120"/>
              </a:rPr>
              <a:t>Build a React + Next.js frontend for a seamless student experience.</a:t>
            </a:r>
          </a:p>
          <a:p>
            <a:pPr marL="0" indent="0" algn="l">
              <a:lnSpc>
                <a:spcPts val="2700"/>
              </a:lnSpc>
              <a:buNone/>
            </a:pPr>
            <a:r>
              <a:rPr lang="en-US" sz="1650" dirty="0">
                <a:solidFill>
                  <a:srgbClr val="405449"/>
                </a:solidFill>
                <a:latin typeface="Nobile" pitchFamily="34" charset="0"/>
                <a:ea typeface="Nobile" pitchFamily="34" charset="-122"/>
                <a:cs typeface="Nobile" pitchFamily="34" charset="-120"/>
              </a:rPr>
              <a:t>Ensure mobile-friendly, intuitive design &amp; deploy the full-stack app.</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0937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Thank You!</a:t>
            </a:r>
            <a:endParaRPr lang="en-US" sz="4450" dirty="0"/>
          </a:p>
        </p:txBody>
      </p:sp>
      <p:sp>
        <p:nvSpPr>
          <p:cNvPr id="4" name="Text 1"/>
          <p:cNvSpPr/>
          <p:nvPr/>
        </p:nvSpPr>
        <p:spPr>
          <a:xfrm>
            <a:off x="1133951" y="3913464"/>
            <a:ext cx="7216259" cy="1961913"/>
          </a:xfrm>
          <a:prstGeom prst="rect">
            <a:avLst/>
          </a:prstGeom>
          <a:noFill/>
          <a:ln/>
        </p:spPr>
        <p:txBody>
          <a:bodyPr wrap="square" lIns="0" tIns="0" rIns="0" bIns="0" rtlCol="0" anchor="t"/>
          <a:lstStyle/>
          <a:p>
            <a:pPr marL="0" indent="0">
              <a:lnSpc>
                <a:spcPts val="2850"/>
              </a:lnSpc>
              <a:buNone/>
            </a:pPr>
            <a:r>
              <a:rPr lang="en-US" sz="1750" dirty="0">
                <a:solidFill>
                  <a:srgbClr val="405449"/>
                </a:solidFill>
                <a:latin typeface="Nobile" pitchFamily="34" charset="0"/>
                <a:ea typeface="Nobile" pitchFamily="34" charset="-122"/>
                <a:cs typeface="Nobile" pitchFamily="34" charset="-120"/>
              </a:rPr>
              <a:t>LearnSphere is designed to empower students and revolutionize learning. Your feedback is crucial as we enhance the platform. We’re excited to transform education and improve student outcomes worldwide.</a:t>
            </a:r>
            <a:endParaRPr lang="en-US" sz="1750" dirty="0">
              <a:solidFill>
                <a:srgbClr val="405449"/>
              </a:solidFill>
              <a:latin typeface="Nobile" pitchFamily="34" charset="0"/>
            </a:endParaRPr>
          </a:p>
          <a:p>
            <a:pPr marL="0" indent="0">
              <a:lnSpc>
                <a:spcPts val="2850"/>
              </a:lnSpc>
              <a:buNone/>
            </a:pPr>
            <a:r>
              <a:rPr lang="en-US" sz="1750" dirty="0">
                <a:solidFill>
                  <a:srgbClr val="405449"/>
                </a:solidFill>
                <a:latin typeface="Nobile" pitchFamily="34" charset="0"/>
              </a:rPr>
              <a:t>Let’s shape the future of personalized learning together!</a:t>
            </a:r>
          </a:p>
        </p:txBody>
      </p:sp>
      <p:sp>
        <p:nvSpPr>
          <p:cNvPr id="5" name="Shape 2"/>
          <p:cNvSpPr/>
          <p:nvPr/>
        </p:nvSpPr>
        <p:spPr>
          <a:xfrm>
            <a:off x="793789" y="3802916"/>
            <a:ext cx="45719" cy="2217063"/>
          </a:xfrm>
          <a:prstGeom prst="rect">
            <a:avLst/>
          </a:prstGeom>
          <a:solidFill>
            <a:srgbClr val="438951"/>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779</Words>
  <Application>Microsoft Office PowerPoint</Application>
  <PresentationFormat>Custom</PresentationFormat>
  <Paragraphs>95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Wingdings</vt:lpstr>
      <vt:lpstr>Arial</vt:lpstr>
      <vt:lpstr>Nobile</vt:lpstr>
      <vt:lpstr>Fraunces Extra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Bhavya Jha</cp:lastModifiedBy>
  <cp:revision>2</cp:revision>
  <dcterms:created xsi:type="dcterms:W3CDTF">2025-02-19T09:24:30Z</dcterms:created>
  <dcterms:modified xsi:type="dcterms:W3CDTF">2025-02-19T10:07:37Z</dcterms:modified>
</cp:coreProperties>
</file>