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66" r:id="rId3"/>
    <p:sldId id="258" r:id="rId4"/>
    <p:sldId id="269" r:id="rId5"/>
    <p:sldId id="257" r:id="rId6"/>
    <p:sldId id="259" r:id="rId7"/>
    <p:sldId id="261" r:id="rId8"/>
    <p:sldId id="262" r:id="rId9"/>
    <p:sldId id="263" r:id="rId10"/>
    <p:sldId id="267" r:id="rId11"/>
    <p:sldId id="265" r:id="rId12"/>
    <p:sldId id="264"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1" d="100"/>
          <a:sy n="41" d="100"/>
        </p:scale>
        <p:origin x="2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D733B34-0351-43DB-BC5E-7921138E89FC}" type="datetimeFigureOut">
              <a:rPr lang="en-US" smtClean="0"/>
              <a:t>30-Nov-22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9590EDD1-6A50-4530-A9B2-A2574E6568F2}" type="slidenum">
              <a:rPr lang="en-US" smtClean="0"/>
              <a:t>‹#›</a:t>
            </a:fld>
            <a:endParaRPr lang="en-US"/>
          </a:p>
        </p:txBody>
      </p:sp>
    </p:spTree>
    <p:extLst>
      <p:ext uri="{BB962C8B-B14F-4D97-AF65-F5344CB8AC3E}">
        <p14:creationId xmlns:p14="http://schemas.microsoft.com/office/powerpoint/2010/main" val="77264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33B34-0351-43DB-BC5E-7921138E89FC}" type="datetimeFigureOut">
              <a:rPr lang="en-US" smtClean="0"/>
              <a:t>30-Nov-22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0EDD1-6A50-4530-A9B2-A2574E6568F2}" type="slidenum">
              <a:rPr lang="en-US" smtClean="0"/>
              <a:t>‹#›</a:t>
            </a:fld>
            <a:endParaRPr lang="en-US"/>
          </a:p>
        </p:txBody>
      </p:sp>
    </p:spTree>
    <p:extLst>
      <p:ext uri="{BB962C8B-B14F-4D97-AF65-F5344CB8AC3E}">
        <p14:creationId xmlns:p14="http://schemas.microsoft.com/office/powerpoint/2010/main" val="22478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FD733B34-0351-43DB-BC5E-7921138E89FC}" type="datetimeFigureOut">
              <a:rPr lang="en-US" smtClean="0"/>
              <a:t>30-Nov-22</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9590EDD1-6A50-4530-A9B2-A2574E6568F2}" type="slidenum">
              <a:rPr lang="en-US" smtClean="0"/>
              <a:t>‹#›</a:t>
            </a:fld>
            <a:endParaRPr lang="en-US"/>
          </a:p>
        </p:txBody>
      </p:sp>
    </p:spTree>
    <p:extLst>
      <p:ext uri="{BB962C8B-B14F-4D97-AF65-F5344CB8AC3E}">
        <p14:creationId xmlns:p14="http://schemas.microsoft.com/office/powerpoint/2010/main" val="46425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33B34-0351-43DB-BC5E-7921138E89FC}" type="datetimeFigureOut">
              <a:rPr lang="en-US" smtClean="0"/>
              <a:t>30-Nov-22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0EDD1-6A50-4530-A9B2-A2574E6568F2}" type="slidenum">
              <a:rPr lang="en-US" smtClean="0"/>
              <a:t>‹#›</a:t>
            </a:fld>
            <a:endParaRPr lang="en-US"/>
          </a:p>
        </p:txBody>
      </p:sp>
    </p:spTree>
    <p:extLst>
      <p:ext uri="{BB962C8B-B14F-4D97-AF65-F5344CB8AC3E}">
        <p14:creationId xmlns:p14="http://schemas.microsoft.com/office/powerpoint/2010/main" val="1752560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FD733B34-0351-43DB-BC5E-7921138E89FC}" type="datetimeFigureOut">
              <a:rPr lang="en-US" smtClean="0"/>
              <a:t>30-Nov-22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9590EDD1-6A50-4530-A9B2-A2574E6568F2}" type="slidenum">
              <a:rPr lang="en-US" smtClean="0"/>
              <a:t>‹#›</a:t>
            </a:fld>
            <a:endParaRPr lang="en-US"/>
          </a:p>
        </p:txBody>
      </p:sp>
    </p:spTree>
    <p:extLst>
      <p:ext uri="{BB962C8B-B14F-4D97-AF65-F5344CB8AC3E}">
        <p14:creationId xmlns:p14="http://schemas.microsoft.com/office/powerpoint/2010/main" val="327798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FD733B34-0351-43DB-BC5E-7921138E89FC}" type="datetimeFigureOut">
              <a:rPr lang="en-US" smtClean="0"/>
              <a:t>30-Nov-22</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9590EDD1-6A50-4530-A9B2-A2574E6568F2}" type="slidenum">
              <a:rPr lang="en-US" smtClean="0"/>
              <a:t>‹#›</a:t>
            </a:fld>
            <a:endParaRPr lang="en-US"/>
          </a:p>
        </p:txBody>
      </p:sp>
    </p:spTree>
    <p:extLst>
      <p:ext uri="{BB962C8B-B14F-4D97-AF65-F5344CB8AC3E}">
        <p14:creationId xmlns:p14="http://schemas.microsoft.com/office/powerpoint/2010/main" val="1303014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FD733B34-0351-43DB-BC5E-7921138E89FC}" type="datetimeFigureOut">
              <a:rPr lang="en-US" smtClean="0"/>
              <a:t>30-Nov-22</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9590EDD1-6A50-4530-A9B2-A2574E6568F2}" type="slidenum">
              <a:rPr lang="en-US" smtClean="0"/>
              <a:t>‹#›</a:t>
            </a:fld>
            <a:endParaRPr lang="en-US"/>
          </a:p>
        </p:txBody>
      </p:sp>
    </p:spTree>
    <p:extLst>
      <p:ext uri="{BB962C8B-B14F-4D97-AF65-F5344CB8AC3E}">
        <p14:creationId xmlns:p14="http://schemas.microsoft.com/office/powerpoint/2010/main" val="277868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733B34-0351-43DB-BC5E-7921138E89FC}" type="datetimeFigureOut">
              <a:rPr lang="en-US" smtClean="0"/>
              <a:t>30-Nov-22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90EDD1-6A50-4530-A9B2-A2574E6568F2}" type="slidenum">
              <a:rPr lang="en-US" smtClean="0"/>
              <a:t>‹#›</a:t>
            </a:fld>
            <a:endParaRPr lang="en-US"/>
          </a:p>
        </p:txBody>
      </p:sp>
    </p:spTree>
    <p:extLst>
      <p:ext uri="{BB962C8B-B14F-4D97-AF65-F5344CB8AC3E}">
        <p14:creationId xmlns:p14="http://schemas.microsoft.com/office/powerpoint/2010/main" val="11150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FD733B34-0351-43DB-BC5E-7921138E89FC}" type="datetimeFigureOut">
              <a:rPr lang="en-US" smtClean="0"/>
              <a:t>30-Nov-22</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9590EDD1-6A50-4530-A9B2-A2574E6568F2}" type="slidenum">
              <a:rPr lang="en-US" smtClean="0"/>
              <a:t>‹#›</a:t>
            </a:fld>
            <a:endParaRPr lang="en-US"/>
          </a:p>
        </p:txBody>
      </p:sp>
    </p:spTree>
    <p:extLst>
      <p:ext uri="{BB962C8B-B14F-4D97-AF65-F5344CB8AC3E}">
        <p14:creationId xmlns:p14="http://schemas.microsoft.com/office/powerpoint/2010/main" val="2856571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733B34-0351-43DB-BC5E-7921138E89FC}" type="datetimeFigureOut">
              <a:rPr lang="en-US" smtClean="0"/>
              <a:t>30-Nov-22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0EDD1-6A50-4530-A9B2-A2574E6568F2}" type="slidenum">
              <a:rPr lang="en-US" smtClean="0"/>
              <a:t>‹#›</a:t>
            </a:fld>
            <a:endParaRPr lang="en-US"/>
          </a:p>
        </p:txBody>
      </p:sp>
    </p:spTree>
    <p:extLst>
      <p:ext uri="{BB962C8B-B14F-4D97-AF65-F5344CB8AC3E}">
        <p14:creationId xmlns:p14="http://schemas.microsoft.com/office/powerpoint/2010/main" val="641695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FD733B34-0351-43DB-BC5E-7921138E89FC}" type="datetimeFigureOut">
              <a:rPr lang="en-US" smtClean="0"/>
              <a:t>30-Nov-22</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9590EDD1-6A50-4530-A9B2-A2574E6568F2}" type="slidenum">
              <a:rPr lang="en-US" smtClean="0"/>
              <a:t>‹#›</a:t>
            </a:fld>
            <a:endParaRPr lang="en-US"/>
          </a:p>
        </p:txBody>
      </p:sp>
    </p:spTree>
    <p:extLst>
      <p:ext uri="{BB962C8B-B14F-4D97-AF65-F5344CB8AC3E}">
        <p14:creationId xmlns:p14="http://schemas.microsoft.com/office/powerpoint/2010/main" val="181820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D733B34-0351-43DB-BC5E-7921138E89FC}" type="datetimeFigureOut">
              <a:rPr lang="en-US" smtClean="0"/>
              <a:t>30-Nov-22</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9590EDD1-6A50-4530-A9B2-A2574E6568F2}" type="slidenum">
              <a:rPr lang="en-US" smtClean="0"/>
              <a:t>‹#›</a:t>
            </a:fld>
            <a:endParaRPr lang="en-US"/>
          </a:p>
        </p:txBody>
      </p:sp>
    </p:spTree>
    <p:extLst>
      <p:ext uri="{BB962C8B-B14F-4D97-AF65-F5344CB8AC3E}">
        <p14:creationId xmlns:p14="http://schemas.microsoft.com/office/powerpoint/2010/main" val="3016824256"/>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oneyinc.com/10-ways-to-protect-yourself-from-cyber-security-threats/#:~:text=10%20Ways%20to%20Protect%20Yourself%20from%20Cyber%20Security,and%20Access%20to%20Social%20Media%20...%20More%20item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D39901F0-36EC-ED6C-BC67-55B6465BD1C5}"/>
              </a:ext>
            </a:extLst>
          </p:cNvPr>
          <p:cNvPicPr>
            <a:picLocks noChangeAspect="1"/>
          </p:cNvPicPr>
          <p:nvPr/>
        </p:nvPicPr>
        <p:blipFill rotWithShape="1">
          <a:blip r:embed="rId3">
            <a:duotone>
              <a:prstClr val="black"/>
              <a:schemeClr val="accent5">
                <a:tint val="45000"/>
                <a:satMod val="400000"/>
              </a:schemeClr>
            </a:duotone>
            <a:alphaModFix amt="25000"/>
          </a:blip>
          <a:srcRect t="21352" r="9091" b="2039"/>
          <a:stretch/>
        </p:blipFill>
        <p:spPr>
          <a:xfrm>
            <a:off x="20" y="10"/>
            <a:ext cx="12191980" cy="6857990"/>
          </a:xfrm>
          <a:prstGeom prst="rect">
            <a:avLst/>
          </a:prstGeom>
        </p:spPr>
      </p:pic>
      <p:sp>
        <p:nvSpPr>
          <p:cNvPr id="2" name="Title 1">
            <a:extLst>
              <a:ext uri="{FF2B5EF4-FFF2-40B4-BE49-F238E27FC236}">
                <a16:creationId xmlns:a16="http://schemas.microsoft.com/office/drawing/2014/main" id="{FCD653A1-DBB6-741E-0E9E-66F6F6DD80F0}"/>
              </a:ext>
            </a:extLst>
          </p:cNvPr>
          <p:cNvSpPr>
            <a:spLocks noGrp="1"/>
          </p:cNvSpPr>
          <p:nvPr>
            <p:ph type="ctrTitle"/>
          </p:nvPr>
        </p:nvSpPr>
        <p:spPr/>
        <p:txBody>
          <a:bodyPr>
            <a:normAutofit/>
          </a:bodyPr>
          <a:lstStyle/>
          <a:p>
            <a:pPr>
              <a:lnSpc>
                <a:spcPct val="90000"/>
              </a:lnSpc>
            </a:pPr>
            <a:r>
              <a:rPr lang="en-US"/>
              <a:t>Threats and attacks on endpoints</a:t>
            </a:r>
          </a:p>
        </p:txBody>
      </p:sp>
      <p:sp>
        <p:nvSpPr>
          <p:cNvPr id="3" name="Subtitle 2">
            <a:extLst>
              <a:ext uri="{FF2B5EF4-FFF2-40B4-BE49-F238E27FC236}">
                <a16:creationId xmlns:a16="http://schemas.microsoft.com/office/drawing/2014/main" id="{D5D65AFD-17A4-302C-133C-ADC0195EAB4C}"/>
              </a:ext>
            </a:extLst>
          </p:cNvPr>
          <p:cNvSpPr>
            <a:spLocks noGrp="1"/>
          </p:cNvSpPr>
          <p:nvPr>
            <p:ph type="subTitle" idx="1"/>
          </p:nvPr>
        </p:nvSpPr>
        <p:spPr/>
        <p:txBody>
          <a:bodyPr>
            <a:normAutofit/>
          </a:bodyPr>
          <a:lstStyle/>
          <a:p>
            <a:pPr>
              <a:lnSpc>
                <a:spcPct val="90000"/>
              </a:lnSpc>
            </a:pPr>
            <a:r>
              <a:rPr lang="en-US" dirty="0"/>
              <a:t>Presented by: Briah Graves</a:t>
            </a:r>
          </a:p>
          <a:p>
            <a:pPr>
              <a:lnSpc>
                <a:spcPct val="90000"/>
              </a:lnSpc>
            </a:pPr>
            <a:r>
              <a:rPr lang="en-US" dirty="0"/>
              <a:t>University of the Incarnate Word</a:t>
            </a:r>
          </a:p>
          <a:p>
            <a:pPr>
              <a:lnSpc>
                <a:spcPct val="90000"/>
              </a:lnSpc>
            </a:pPr>
            <a:r>
              <a:rPr lang="en-US" dirty="0"/>
              <a:t>Professor: Dr. Gonzalo D. Parra</a:t>
            </a:r>
          </a:p>
        </p:txBody>
      </p:sp>
    </p:spTree>
    <p:extLst>
      <p:ext uri="{BB962C8B-B14F-4D97-AF65-F5344CB8AC3E}">
        <p14:creationId xmlns:p14="http://schemas.microsoft.com/office/powerpoint/2010/main" val="136857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par>
                                <p:cTn id="18" presetID="10" presetClass="entr" presetSubtype="0" fill="hold" grpId="0" nodeType="withEffect">
                                  <p:stCondLst>
                                    <p:cond delay="1000"/>
                                  </p:stCondLst>
                                  <p:iterate type="lt">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CD656-E12B-C5C4-004A-88F50C2BA235}"/>
              </a:ext>
            </a:extLst>
          </p:cNvPr>
          <p:cNvSpPr>
            <a:spLocks noGrp="1"/>
          </p:cNvSpPr>
          <p:nvPr>
            <p:ph type="title"/>
          </p:nvPr>
        </p:nvSpPr>
        <p:spPr/>
        <p:txBody>
          <a:bodyPr/>
          <a:lstStyle/>
          <a:p>
            <a:r>
              <a:rPr lang="en-US" dirty="0"/>
              <a:t>Challenges Faced</a:t>
            </a:r>
          </a:p>
        </p:txBody>
      </p:sp>
      <p:sp>
        <p:nvSpPr>
          <p:cNvPr id="3" name="Content Placeholder 2">
            <a:extLst>
              <a:ext uri="{FF2B5EF4-FFF2-40B4-BE49-F238E27FC236}">
                <a16:creationId xmlns:a16="http://schemas.microsoft.com/office/drawing/2014/main" id="{7A784521-A870-A5BB-D36E-6C52EBF2CB17}"/>
              </a:ext>
            </a:extLst>
          </p:cNvPr>
          <p:cNvSpPr>
            <a:spLocks noGrp="1"/>
          </p:cNvSpPr>
          <p:nvPr>
            <p:ph idx="1"/>
          </p:nvPr>
        </p:nvSpPr>
        <p:spPr/>
        <p:txBody>
          <a:bodyPr/>
          <a:lstStyle/>
          <a:p>
            <a:r>
              <a:rPr lang="en-US" dirty="0"/>
              <a:t>The challenges I faced while completing this project was finding a tool that will help me explain how threats and attacks can happen on various endpoints</a:t>
            </a:r>
          </a:p>
          <a:p>
            <a:r>
              <a:rPr lang="en-US" dirty="0"/>
              <a:t>Also, creating and finishing the Gantt chart was an issue, I kept experiencing technical difficulties</a:t>
            </a:r>
          </a:p>
        </p:txBody>
      </p:sp>
    </p:spTree>
    <p:extLst>
      <p:ext uri="{BB962C8B-B14F-4D97-AF65-F5344CB8AC3E}">
        <p14:creationId xmlns:p14="http://schemas.microsoft.com/office/powerpoint/2010/main" val="4264144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8A65F-57E6-6744-8A1F-3C79436231F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070FBA4-7D91-4059-7D66-26FEC860E65E}"/>
              </a:ext>
            </a:extLst>
          </p:cNvPr>
          <p:cNvSpPr>
            <a:spLocks noGrp="1"/>
          </p:cNvSpPr>
          <p:nvPr>
            <p:ph idx="1"/>
          </p:nvPr>
        </p:nvSpPr>
        <p:spPr/>
        <p:txBody>
          <a:bodyPr/>
          <a:lstStyle/>
          <a:p>
            <a:r>
              <a:rPr lang="en-US" dirty="0"/>
              <a:t>By completing this project, I was able to identify different threats and attacks on endpoints, how to protect against them, and how to prevent them happening again in the future.</a:t>
            </a:r>
          </a:p>
          <a:p>
            <a:r>
              <a:rPr lang="en-US" dirty="0"/>
              <a:t>I also learned the different methods of how to protect against threats and attacks</a:t>
            </a:r>
          </a:p>
        </p:txBody>
      </p:sp>
    </p:spTree>
    <p:extLst>
      <p:ext uri="{BB962C8B-B14F-4D97-AF65-F5344CB8AC3E}">
        <p14:creationId xmlns:p14="http://schemas.microsoft.com/office/powerpoint/2010/main" val="1720064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3444A-E769-AE92-20E7-B786FB127693}"/>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CFECDFCC-23E7-FF73-767E-24BDA804C6D7}"/>
              </a:ext>
            </a:extLst>
          </p:cNvPr>
          <p:cNvSpPr>
            <a:spLocks noGrp="1"/>
          </p:cNvSpPr>
          <p:nvPr>
            <p:ph idx="1"/>
          </p:nvPr>
        </p:nvSpPr>
        <p:spPr/>
        <p:txBody>
          <a:bodyPr>
            <a:normAutofit/>
          </a:bodyPr>
          <a:lstStyle/>
          <a:p>
            <a:r>
              <a:rPr lang="en-US" dirty="0">
                <a:hlinkClick r:id="rId2"/>
              </a:rPr>
              <a:t>10 Ways to protect yourself from Cyber Security Threats-https://moneyinc.com/10-ways-to-protect-yourself-from-cyber-security-threats/#:~:text=10%20Ways%20to%20Protect%20Yourself%20from%20Cyber%20Security,and%20Access%20to%20Social%20Media%20...%20More%20items</a:t>
            </a:r>
            <a:endParaRPr lang="en-US" dirty="0"/>
          </a:p>
          <a:p>
            <a:r>
              <a:rPr lang="en-US" dirty="0"/>
              <a:t>Threat Prevention-How to stop Cyber Threats-https://www.cisco.com/c/en/us/products/security/what-is-threat-prevention.html#:~:text=Four%20steps%20for%20threat%20prevention%201%20Secure%20the,control%20problems%20fast%20Security%20breaches%20will%20happen.%20</a:t>
            </a:r>
          </a:p>
          <a:p>
            <a:r>
              <a:rPr lang="en-US" dirty="0"/>
              <a:t>Module 3-Part 1(Lecture slides)</a:t>
            </a:r>
          </a:p>
        </p:txBody>
      </p:sp>
    </p:spTree>
    <p:extLst>
      <p:ext uri="{BB962C8B-B14F-4D97-AF65-F5344CB8AC3E}">
        <p14:creationId xmlns:p14="http://schemas.microsoft.com/office/powerpoint/2010/main" val="2560898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26" name="Picture 2" descr="821 Any Questions Stock Photos - Free &amp; Royalty-Free Stock Photos from  Dreamstime">
            <a:extLst>
              <a:ext uri="{FF2B5EF4-FFF2-40B4-BE49-F238E27FC236}">
                <a16:creationId xmlns:a16="http://schemas.microsoft.com/office/drawing/2014/main" id="{1A09AE7B-5867-2DA1-DFE7-0B86ADA0AB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308" r="-1" b="10602"/>
          <a:stretch/>
        </p:blipFill>
        <p:spPr bwMode="auto">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9EB714E-5E2E-7973-B427-38927C59B1DA}"/>
              </a:ext>
            </a:extLst>
          </p:cNvPr>
          <p:cNvSpPr>
            <a:spLocks noGrp="1"/>
          </p:cNvSpPr>
          <p:nvPr>
            <p:ph type="title"/>
          </p:nvPr>
        </p:nvSpPr>
        <p:spPr>
          <a:xfrm>
            <a:off x="636916" y="4854346"/>
            <a:ext cx="10407602" cy="868026"/>
          </a:xfrm>
        </p:spPr>
        <p:txBody>
          <a:bodyPr vert="horz" lIns="91440" tIns="45720" rIns="91440" bIns="45720" rtlCol="0" anchor="b">
            <a:normAutofit/>
          </a:bodyPr>
          <a:lstStyle/>
          <a:p>
            <a:r>
              <a:rPr lang="en-US" sz="4800" dirty="0">
                <a:solidFill>
                  <a:schemeClr val="tx1"/>
                </a:solidFill>
                <a:latin typeface="+mn-lt"/>
              </a:rPr>
              <a:t>Thanks for listening!</a:t>
            </a:r>
          </a:p>
        </p:txBody>
      </p:sp>
    </p:spTree>
    <p:extLst>
      <p:ext uri="{BB962C8B-B14F-4D97-AF65-F5344CB8AC3E}">
        <p14:creationId xmlns:p14="http://schemas.microsoft.com/office/powerpoint/2010/main" val="130549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F80B-4A59-859B-F92C-26B21201E6A0}"/>
              </a:ext>
            </a:extLst>
          </p:cNvPr>
          <p:cNvSpPr>
            <a:spLocks noGrp="1"/>
          </p:cNvSpPr>
          <p:nvPr>
            <p:ph type="title"/>
          </p:nvPr>
        </p:nvSpPr>
        <p:spPr/>
        <p:txBody>
          <a:bodyPr/>
          <a:lstStyle/>
          <a:p>
            <a:r>
              <a:rPr lang="en-US" dirty="0"/>
              <a:t>Objective/why this project</a:t>
            </a:r>
          </a:p>
        </p:txBody>
      </p:sp>
      <p:sp>
        <p:nvSpPr>
          <p:cNvPr id="3" name="Content Placeholder 2">
            <a:extLst>
              <a:ext uri="{FF2B5EF4-FFF2-40B4-BE49-F238E27FC236}">
                <a16:creationId xmlns:a16="http://schemas.microsoft.com/office/drawing/2014/main" id="{2EDDEF87-24FB-99B2-6CA1-5D6EDACC97EC}"/>
              </a:ext>
            </a:extLst>
          </p:cNvPr>
          <p:cNvSpPr>
            <a:spLocks noGrp="1"/>
          </p:cNvSpPr>
          <p:nvPr>
            <p:ph idx="1"/>
          </p:nvPr>
        </p:nvSpPr>
        <p:spPr/>
        <p:txBody>
          <a:bodyPr/>
          <a:lstStyle/>
          <a:p>
            <a:r>
              <a:rPr lang="en-US" dirty="0"/>
              <a:t>Define the different types of threats and attacks and explain what they are, how to protect against them, and what can be done to prevent them from happening again in the future</a:t>
            </a:r>
          </a:p>
          <a:p>
            <a:r>
              <a:rPr lang="en-US" dirty="0"/>
              <a:t>To also expand my knowledge on this topic so when I am working in the Cyber Security field, I’ll know what to do and it won’t come as a surprise.</a:t>
            </a:r>
          </a:p>
        </p:txBody>
      </p:sp>
    </p:spTree>
    <p:extLst>
      <p:ext uri="{BB962C8B-B14F-4D97-AF65-F5344CB8AC3E}">
        <p14:creationId xmlns:p14="http://schemas.microsoft.com/office/powerpoint/2010/main" val="1309360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5F046-6811-F081-A459-0CDBF94FD72E}"/>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48B98179-31A8-8659-DD82-F19127B2C52D}"/>
              </a:ext>
            </a:extLst>
          </p:cNvPr>
          <p:cNvSpPr>
            <a:spLocks noGrp="1"/>
          </p:cNvSpPr>
          <p:nvPr>
            <p:ph idx="1"/>
          </p:nvPr>
        </p:nvSpPr>
        <p:spPr/>
        <p:txBody>
          <a:bodyPr/>
          <a:lstStyle/>
          <a:p>
            <a:r>
              <a:rPr lang="en-US" dirty="0"/>
              <a:t>Gantt chart</a:t>
            </a:r>
          </a:p>
          <a:p>
            <a:r>
              <a:rPr lang="en-US" dirty="0"/>
              <a:t>Trello board-https://trello.com/b/dZ7SuoWZ/f22-bg-threats-and-attacks-on-endpoints</a:t>
            </a:r>
          </a:p>
          <a:p>
            <a:r>
              <a:rPr lang="en-US" dirty="0" err="1"/>
              <a:t>Github</a:t>
            </a:r>
            <a:r>
              <a:rPr lang="en-US" dirty="0"/>
              <a:t>-</a:t>
            </a:r>
            <a:r>
              <a:rPr lang="en-US" b="0" i="0" dirty="0">
                <a:effectLst/>
                <a:latin typeface="Arial" panose="020B0604020202020204" pitchFamily="34" charset="0"/>
              </a:rPr>
              <a:t> </a:t>
            </a:r>
            <a:r>
              <a:rPr lang="en-US" b="0" i="0" dirty="0">
                <a:effectLst/>
              </a:rPr>
              <a:t>https://github.com/04bri17/css-final-project</a:t>
            </a:r>
            <a:br>
              <a:rPr lang="en-US" dirty="0"/>
            </a:br>
            <a:endParaRPr lang="en-US" dirty="0"/>
          </a:p>
        </p:txBody>
      </p:sp>
    </p:spTree>
    <p:extLst>
      <p:ext uri="{BB962C8B-B14F-4D97-AF65-F5344CB8AC3E}">
        <p14:creationId xmlns:p14="http://schemas.microsoft.com/office/powerpoint/2010/main" val="89799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9608-42B8-C93D-8151-7D8183AC033C}"/>
              </a:ext>
            </a:extLst>
          </p:cNvPr>
          <p:cNvSpPr>
            <a:spLocks noGrp="1"/>
          </p:cNvSpPr>
          <p:nvPr>
            <p:ph type="title"/>
          </p:nvPr>
        </p:nvSpPr>
        <p:spPr/>
        <p:txBody>
          <a:bodyPr/>
          <a:lstStyle/>
          <a:p>
            <a:r>
              <a:rPr lang="en-US" dirty="0"/>
              <a:t>Trello board</a:t>
            </a:r>
          </a:p>
        </p:txBody>
      </p:sp>
      <p:sp>
        <p:nvSpPr>
          <p:cNvPr id="3" name="Content Placeholder 2">
            <a:extLst>
              <a:ext uri="{FF2B5EF4-FFF2-40B4-BE49-F238E27FC236}">
                <a16:creationId xmlns:a16="http://schemas.microsoft.com/office/drawing/2014/main" id="{CA49C991-1185-095E-E71D-32861CFEFB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6514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C0F27-9F7F-20F5-A50C-F6EDEB7F6911}"/>
              </a:ext>
            </a:extLst>
          </p:cNvPr>
          <p:cNvSpPr>
            <a:spLocks noGrp="1"/>
          </p:cNvSpPr>
          <p:nvPr>
            <p:ph type="title"/>
          </p:nvPr>
        </p:nvSpPr>
        <p:spPr/>
        <p:txBody>
          <a:bodyPr/>
          <a:lstStyle/>
          <a:p>
            <a:r>
              <a:rPr lang="en-US" dirty="0"/>
              <a:t>Milestones</a:t>
            </a:r>
          </a:p>
        </p:txBody>
      </p:sp>
      <p:sp>
        <p:nvSpPr>
          <p:cNvPr id="3" name="Content Placeholder 2">
            <a:extLst>
              <a:ext uri="{FF2B5EF4-FFF2-40B4-BE49-F238E27FC236}">
                <a16:creationId xmlns:a16="http://schemas.microsoft.com/office/drawing/2014/main" id="{B3FC473A-F9CB-6E5F-22C4-7C7943C6A5D4}"/>
              </a:ext>
            </a:extLst>
          </p:cNvPr>
          <p:cNvSpPr>
            <a:spLocks noGrp="1"/>
          </p:cNvSpPr>
          <p:nvPr>
            <p:ph idx="1"/>
          </p:nvPr>
        </p:nvSpPr>
        <p:spPr/>
        <p:txBody>
          <a:bodyPr/>
          <a:lstStyle/>
          <a:p>
            <a:r>
              <a:rPr lang="en-US" dirty="0"/>
              <a:t>Different threats and attacks that can happen to endpoints</a:t>
            </a:r>
          </a:p>
          <a:p>
            <a:r>
              <a:rPr lang="en-US" dirty="0"/>
              <a:t>How to protect against those threats and attacks</a:t>
            </a:r>
          </a:p>
          <a:p>
            <a:r>
              <a:rPr lang="en-US" dirty="0"/>
              <a:t>How to prevent them from happening in the future</a:t>
            </a:r>
          </a:p>
        </p:txBody>
      </p:sp>
    </p:spTree>
    <p:extLst>
      <p:ext uri="{BB962C8B-B14F-4D97-AF65-F5344CB8AC3E}">
        <p14:creationId xmlns:p14="http://schemas.microsoft.com/office/powerpoint/2010/main" val="283232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F7A2-FD34-2B3E-9426-D3F460A46EEA}"/>
              </a:ext>
            </a:extLst>
          </p:cNvPr>
          <p:cNvSpPr>
            <a:spLocks noGrp="1"/>
          </p:cNvSpPr>
          <p:nvPr>
            <p:ph type="title"/>
          </p:nvPr>
        </p:nvSpPr>
        <p:spPr/>
        <p:txBody>
          <a:bodyPr>
            <a:normAutofit fontScale="90000"/>
          </a:bodyPr>
          <a:lstStyle/>
          <a:p>
            <a:r>
              <a:rPr lang="en-US" dirty="0"/>
              <a:t>Different types of threats and attacks on endpoints</a:t>
            </a:r>
          </a:p>
        </p:txBody>
      </p:sp>
      <p:sp>
        <p:nvSpPr>
          <p:cNvPr id="3" name="Content Placeholder 2">
            <a:extLst>
              <a:ext uri="{FF2B5EF4-FFF2-40B4-BE49-F238E27FC236}">
                <a16:creationId xmlns:a16="http://schemas.microsoft.com/office/drawing/2014/main" id="{97F63639-17AE-56EC-3EB2-CAF3D4AC104B}"/>
              </a:ext>
            </a:extLst>
          </p:cNvPr>
          <p:cNvSpPr>
            <a:spLocks noGrp="1"/>
          </p:cNvSpPr>
          <p:nvPr>
            <p:ph idx="1"/>
          </p:nvPr>
        </p:nvSpPr>
        <p:spPr/>
        <p:txBody>
          <a:bodyPr>
            <a:normAutofit/>
          </a:bodyPr>
          <a:lstStyle/>
          <a:p>
            <a:r>
              <a:rPr lang="en-US" dirty="0"/>
              <a:t>There are numerous types of threats and attacks on endpoints, but the some of the main and popular ones are as follows: malware, ransomware, and viruses. Malware is a software that enters a computer system without the user’s knowledge or consent and then performs an unwanted and harmful action</a:t>
            </a:r>
          </a:p>
          <a:p>
            <a:r>
              <a:rPr lang="en-US" dirty="0"/>
              <a:t>Ransomware prevents a user’s endpoint from properly and fully functioning until a fee is paid; some ransomware pretends to come from a law enforcement agency while others pretend to come from a software vendor and displays a fictitious warning that a license has expired</a:t>
            </a:r>
          </a:p>
        </p:txBody>
      </p:sp>
    </p:spTree>
    <p:extLst>
      <p:ext uri="{BB962C8B-B14F-4D97-AF65-F5344CB8AC3E}">
        <p14:creationId xmlns:p14="http://schemas.microsoft.com/office/powerpoint/2010/main" val="153914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B731-CAE9-23E7-B6D1-A8D1E440044F}"/>
              </a:ext>
            </a:extLst>
          </p:cNvPr>
          <p:cNvSpPr>
            <a:spLocks noGrp="1"/>
          </p:cNvSpPr>
          <p:nvPr>
            <p:ph type="title"/>
          </p:nvPr>
        </p:nvSpPr>
        <p:spPr/>
        <p:txBody>
          <a:bodyPr>
            <a:normAutofit fontScale="90000"/>
          </a:bodyPr>
          <a:lstStyle/>
          <a:p>
            <a:r>
              <a:rPr lang="en-US" dirty="0"/>
              <a:t>Different types of threats and attacks on endpoints(cont.)</a:t>
            </a:r>
          </a:p>
        </p:txBody>
      </p:sp>
      <p:sp>
        <p:nvSpPr>
          <p:cNvPr id="3" name="Content Placeholder 2">
            <a:extLst>
              <a:ext uri="{FF2B5EF4-FFF2-40B4-BE49-F238E27FC236}">
                <a16:creationId xmlns:a16="http://schemas.microsoft.com/office/drawing/2014/main" id="{C72F1E56-1D4B-BF19-0476-7FA5440C4592}"/>
              </a:ext>
            </a:extLst>
          </p:cNvPr>
          <p:cNvSpPr>
            <a:spLocks noGrp="1"/>
          </p:cNvSpPr>
          <p:nvPr>
            <p:ph idx="1"/>
          </p:nvPr>
        </p:nvSpPr>
        <p:spPr/>
        <p:txBody>
          <a:bodyPr/>
          <a:lstStyle/>
          <a:p>
            <a:r>
              <a:rPr lang="en-US" dirty="0"/>
              <a:t>Viruses are another type of threats and there are two types, and they are as follows: file-based virus (attached to a file that reproduces itself on the same computer without human interaction) and fileless virus (does not attach itself to a file but takes advantage of native services and processes that are part of the OS to avoid detection and carry out its attacks).</a:t>
            </a:r>
          </a:p>
        </p:txBody>
      </p:sp>
    </p:spTree>
    <p:extLst>
      <p:ext uri="{BB962C8B-B14F-4D97-AF65-F5344CB8AC3E}">
        <p14:creationId xmlns:p14="http://schemas.microsoft.com/office/powerpoint/2010/main" val="318942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F57A-BCF3-1EBC-E8F7-6C2BD774DADC}"/>
              </a:ext>
            </a:extLst>
          </p:cNvPr>
          <p:cNvSpPr>
            <a:spLocks noGrp="1"/>
          </p:cNvSpPr>
          <p:nvPr>
            <p:ph type="title"/>
          </p:nvPr>
        </p:nvSpPr>
        <p:spPr/>
        <p:txBody>
          <a:bodyPr/>
          <a:lstStyle/>
          <a:p>
            <a:r>
              <a:rPr lang="en-US" dirty="0"/>
              <a:t>How to protect against threats and attacks</a:t>
            </a:r>
          </a:p>
        </p:txBody>
      </p:sp>
      <p:sp>
        <p:nvSpPr>
          <p:cNvPr id="3" name="Content Placeholder 2">
            <a:extLst>
              <a:ext uri="{FF2B5EF4-FFF2-40B4-BE49-F238E27FC236}">
                <a16:creationId xmlns:a16="http://schemas.microsoft.com/office/drawing/2014/main" id="{31B51EB5-C9DD-D2B8-110A-8BEEB8516D4F}"/>
              </a:ext>
            </a:extLst>
          </p:cNvPr>
          <p:cNvSpPr>
            <a:spLocks noGrp="1"/>
          </p:cNvSpPr>
          <p:nvPr>
            <p:ph idx="1"/>
          </p:nvPr>
        </p:nvSpPr>
        <p:spPr/>
        <p:txBody>
          <a:bodyPr>
            <a:normAutofit/>
          </a:bodyPr>
          <a:lstStyle/>
          <a:p>
            <a:r>
              <a:rPr lang="en-US" dirty="0"/>
              <a:t>Back up your important data-it’s important to always have more than one copy of your most important data</a:t>
            </a:r>
          </a:p>
          <a:p>
            <a:r>
              <a:rPr lang="en-US" dirty="0"/>
              <a:t>Limit sensitive personal info on social media-only provide the basic information, adding anything extra could put you at a higher risk</a:t>
            </a:r>
          </a:p>
          <a:p>
            <a:r>
              <a:rPr lang="en-US" dirty="0"/>
              <a:t>Enable privacy and security settings-find out what privacy and security settings are available for social networks and enable them</a:t>
            </a:r>
          </a:p>
          <a:p>
            <a:r>
              <a:rPr lang="en-US" dirty="0"/>
              <a:t>Use a password manager-by doing this, you are able to keep track of an age of a password so if you need to change it, you can</a:t>
            </a:r>
          </a:p>
        </p:txBody>
      </p:sp>
    </p:spTree>
    <p:extLst>
      <p:ext uri="{BB962C8B-B14F-4D97-AF65-F5344CB8AC3E}">
        <p14:creationId xmlns:p14="http://schemas.microsoft.com/office/powerpoint/2010/main" val="113004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873BA-FCD4-1D6F-3CA4-82042847B8CE}"/>
              </a:ext>
            </a:extLst>
          </p:cNvPr>
          <p:cNvSpPr>
            <a:spLocks noGrp="1"/>
          </p:cNvSpPr>
          <p:nvPr>
            <p:ph type="title"/>
          </p:nvPr>
        </p:nvSpPr>
        <p:spPr/>
        <p:txBody>
          <a:bodyPr/>
          <a:lstStyle/>
          <a:p>
            <a:r>
              <a:rPr lang="en-US" dirty="0"/>
              <a:t>How to prevent threats and attacks</a:t>
            </a:r>
          </a:p>
        </p:txBody>
      </p:sp>
      <p:sp>
        <p:nvSpPr>
          <p:cNvPr id="3" name="Content Placeholder 2">
            <a:extLst>
              <a:ext uri="{FF2B5EF4-FFF2-40B4-BE49-F238E27FC236}">
                <a16:creationId xmlns:a16="http://schemas.microsoft.com/office/drawing/2014/main" id="{0ACB06DA-C438-FCFD-0D1F-789AC15FEBF1}"/>
              </a:ext>
            </a:extLst>
          </p:cNvPr>
          <p:cNvSpPr>
            <a:spLocks noGrp="1"/>
          </p:cNvSpPr>
          <p:nvPr>
            <p:ph idx="1"/>
          </p:nvPr>
        </p:nvSpPr>
        <p:spPr/>
        <p:txBody>
          <a:bodyPr>
            <a:normAutofit/>
          </a:bodyPr>
          <a:lstStyle/>
          <a:p>
            <a:r>
              <a:rPr lang="en-US" dirty="0"/>
              <a:t>Secure the perimeter-use Next-Generation firewalls, integrate Advanced Malware Protection, Next-Generation Intrusion Prevention System, etc.</a:t>
            </a:r>
          </a:p>
          <a:p>
            <a:r>
              <a:rPr lang="en-US" dirty="0"/>
              <a:t>Protect users wherever they work-nowadays, 50% of employees are mobile and are working anywhere that they want using a mobile device. Use VPNs and user verification and device trust</a:t>
            </a:r>
          </a:p>
          <a:p>
            <a:r>
              <a:rPr lang="en-US" dirty="0"/>
              <a:t>Find and control problems fast-breaches will happen so it’s important to identify and remove them as fast as possible. This requires extensive visibility and control as well as a well-prepared IT staff</a:t>
            </a:r>
          </a:p>
        </p:txBody>
      </p:sp>
    </p:spTree>
    <p:extLst>
      <p:ext uri="{BB962C8B-B14F-4D97-AF65-F5344CB8AC3E}">
        <p14:creationId xmlns:p14="http://schemas.microsoft.com/office/powerpoint/2010/main" val="156242463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186</TotalTime>
  <Words>732</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 Light</vt:lpstr>
      <vt:lpstr>Rockwell</vt:lpstr>
      <vt:lpstr>Wingdings</vt:lpstr>
      <vt:lpstr>Atlas</vt:lpstr>
      <vt:lpstr>Threats and attacks on endpoints</vt:lpstr>
      <vt:lpstr>Objective/why this project</vt:lpstr>
      <vt:lpstr>Deliverables</vt:lpstr>
      <vt:lpstr>Trello board</vt:lpstr>
      <vt:lpstr>Milestones</vt:lpstr>
      <vt:lpstr>Different types of threats and attacks on endpoints</vt:lpstr>
      <vt:lpstr>Different types of threats and attacks on endpoints(cont.)</vt:lpstr>
      <vt:lpstr>How to protect against threats and attacks</vt:lpstr>
      <vt:lpstr>How to prevent threats and attacks</vt:lpstr>
      <vt:lpstr>Challenges Faced</vt:lpstr>
      <vt:lpstr>Conclusion</vt:lpstr>
      <vt:lpstr>Sources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Threats and attacks on endpoints</dc:title>
  <dc:creator>Bri Graves</dc:creator>
  <cp:lastModifiedBy>Bri Graves</cp:lastModifiedBy>
  <cp:revision>14</cp:revision>
  <dcterms:created xsi:type="dcterms:W3CDTF">2022-11-21T03:53:46Z</dcterms:created>
  <dcterms:modified xsi:type="dcterms:W3CDTF">2022-11-30T16:09:08Z</dcterms:modified>
</cp:coreProperties>
</file>