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91" r:id="rId22"/>
    <p:sldId id="279" r:id="rId23"/>
    <p:sldId id="276" r:id="rId24"/>
    <p:sldId id="275" r:id="rId25"/>
    <p:sldId id="281" r:id="rId26"/>
    <p:sldId id="283" r:id="rId27"/>
    <p:sldId id="284" r:id="rId28"/>
    <p:sldId id="285" r:id="rId29"/>
    <p:sldId id="286" r:id="rId30"/>
    <p:sldId id="287" r:id="rId31"/>
    <p:sldId id="288" r:id="rId32"/>
    <p:sldId id="289" r:id="rId33"/>
    <p:sldId id="290" r:id="rId34"/>
    <p:sldId id="362" r:id="rId35"/>
    <p:sldId id="311" r:id="rId36"/>
    <p:sldId id="312" r:id="rId37"/>
    <p:sldId id="292" r:id="rId38"/>
    <p:sldId id="293" r:id="rId39"/>
    <p:sldId id="294" r:id="rId40"/>
    <p:sldId id="295" r:id="rId41"/>
    <p:sldId id="296" r:id="rId42"/>
    <p:sldId id="298" r:id="rId43"/>
    <p:sldId id="302" r:id="rId44"/>
    <p:sldId id="303" r:id="rId45"/>
    <p:sldId id="304" r:id="rId46"/>
    <p:sldId id="30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8" r:id="rId69"/>
    <p:sldId id="339" r:id="rId70"/>
    <p:sldId id="340" r:id="rId71"/>
    <p:sldId id="337" r:id="rId72"/>
    <p:sldId id="341" r:id="rId73"/>
    <p:sldId id="342" r:id="rId74"/>
    <p:sldId id="343" r:id="rId75"/>
    <p:sldId id="344" r:id="rId76"/>
    <p:sldId id="346" r:id="rId77"/>
    <p:sldId id="345" r:id="rId78"/>
    <p:sldId id="347" r:id="rId79"/>
    <p:sldId id="351" r:id="rId80"/>
    <p:sldId id="352" r:id="rId81"/>
    <p:sldId id="353" r:id="rId82"/>
    <p:sldId id="354" r:id="rId83"/>
    <p:sldId id="355" r:id="rId84"/>
    <p:sldId id="356" r:id="rId85"/>
    <p:sldId id="357" r:id="rId86"/>
    <p:sldId id="358" r:id="rId87"/>
    <p:sldId id="359" r:id="rId88"/>
    <p:sldId id="360" r:id="rId89"/>
    <p:sldId id="361" r:id="rId90"/>
    <p:sldId id="348" r:id="rId91"/>
    <p:sldId id="349"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D081D-A661-4B53-97D3-38A25035CC10}" type="datetimeFigureOut">
              <a:rPr lang="en-US" smtClean="0"/>
              <a:t>12/27/2021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19A0A5-C2F8-4A8E-A934-C8D85E094574}" type="slidenum">
              <a:rPr lang="en-US" smtClean="0"/>
              <a:t>‹#›</a:t>
            </a:fld>
            <a:endParaRPr lang="en-US"/>
          </a:p>
        </p:txBody>
      </p:sp>
    </p:spTree>
    <p:extLst>
      <p:ext uri="{BB962C8B-B14F-4D97-AF65-F5344CB8AC3E}">
        <p14:creationId xmlns:p14="http://schemas.microsoft.com/office/powerpoint/2010/main" val="378495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12/27/2021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12/27/2021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12/27/2021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 of Microprocessor</a:t>
            </a:r>
            <a:endParaRPr lang="en-US" dirty="0"/>
          </a:p>
        </p:txBody>
      </p:sp>
      <p:sp>
        <p:nvSpPr>
          <p:cNvPr id="3" name="Subtitle 2"/>
          <p:cNvSpPr>
            <a:spLocks noGrp="1"/>
          </p:cNvSpPr>
          <p:nvPr>
            <p:ph type="subTitle" idx="1"/>
          </p:nvPr>
        </p:nvSpPr>
        <p:spPr/>
        <p:txBody>
          <a:bodyPr/>
          <a:lstStyle/>
          <a:p>
            <a:r>
              <a:rPr lang="en-US" dirty="0" smtClean="0"/>
              <a:t>UNIT - 1</a:t>
            </a:r>
            <a:endParaRPr lang="en-US" dirty="0"/>
          </a:p>
        </p:txBody>
      </p:sp>
    </p:spTree>
    <p:extLst>
      <p:ext uri="{BB962C8B-B14F-4D97-AF65-F5344CB8AC3E}">
        <p14:creationId xmlns:p14="http://schemas.microsoft.com/office/powerpoint/2010/main" val="3026832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 bus is a subsystem that is used to </a:t>
            </a:r>
            <a:r>
              <a:rPr lang="en-US" b="1" dirty="0" smtClean="0"/>
              <a:t>connect computer component</a:t>
            </a:r>
            <a:r>
              <a:rPr lang="en-US" dirty="0" smtClean="0"/>
              <a:t> and transfer data between them.</a:t>
            </a:r>
          </a:p>
          <a:p>
            <a:pPr algn="just"/>
            <a:r>
              <a:rPr lang="en-US" dirty="0" smtClean="0"/>
              <a:t>A </a:t>
            </a:r>
            <a:r>
              <a:rPr lang="en-US" b="1" dirty="0" smtClean="0"/>
              <a:t>system bus </a:t>
            </a:r>
            <a:r>
              <a:rPr lang="en-US" dirty="0" smtClean="0"/>
              <a:t>is single computer bus that connects the major components of a computer system combining the functions of a </a:t>
            </a:r>
            <a:r>
              <a:rPr lang="en-US" b="1" dirty="0"/>
              <a:t>D</a:t>
            </a:r>
            <a:r>
              <a:rPr lang="en-US" b="1" dirty="0" smtClean="0"/>
              <a:t>ata bus </a:t>
            </a:r>
            <a:r>
              <a:rPr lang="en-US" dirty="0" smtClean="0"/>
              <a:t>to carry information, an </a:t>
            </a:r>
            <a:r>
              <a:rPr lang="en-US" b="1" dirty="0"/>
              <a:t>A</a:t>
            </a:r>
            <a:r>
              <a:rPr lang="en-US" b="1" dirty="0" smtClean="0"/>
              <a:t>ddress bus </a:t>
            </a:r>
            <a:r>
              <a:rPr lang="en-US" dirty="0" smtClean="0"/>
              <a:t>to determine where it should be sent and </a:t>
            </a:r>
            <a:r>
              <a:rPr lang="en-US" b="1" dirty="0" smtClean="0"/>
              <a:t>Control bus </a:t>
            </a:r>
            <a:r>
              <a:rPr lang="en-US" dirty="0" smtClean="0"/>
              <a:t>to determine its operation.</a:t>
            </a:r>
            <a:endParaRPr lang="en-US" dirty="0"/>
          </a:p>
        </p:txBody>
      </p:sp>
      <p:sp>
        <p:nvSpPr>
          <p:cNvPr id="3" name="Title 2"/>
          <p:cNvSpPr>
            <a:spLocks noGrp="1"/>
          </p:cNvSpPr>
          <p:nvPr>
            <p:ph type="title"/>
          </p:nvPr>
        </p:nvSpPr>
        <p:spPr/>
        <p:txBody>
          <a:bodyPr/>
          <a:lstStyle/>
          <a:p>
            <a:r>
              <a:rPr lang="en-US" dirty="0" smtClean="0"/>
              <a:t>System Bus</a:t>
            </a:r>
            <a:endParaRPr lang="en-US" dirty="0"/>
          </a:p>
        </p:txBody>
      </p:sp>
    </p:spTree>
    <p:extLst>
      <p:ext uri="{BB962C8B-B14F-4D97-AF65-F5344CB8AC3E}">
        <p14:creationId xmlns:p14="http://schemas.microsoft.com/office/powerpoint/2010/main" val="3321303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4" y="1418716"/>
            <a:ext cx="5654675" cy="4143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038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t>Design of the system bus </a:t>
            </a:r>
            <a:r>
              <a:rPr lang="en-US" b="1" dirty="0" smtClean="0"/>
              <a:t>varies from system to system</a:t>
            </a:r>
            <a:r>
              <a:rPr lang="en-US" dirty="0" smtClean="0"/>
              <a:t> and can be specific to particular computer design.</a:t>
            </a:r>
          </a:p>
          <a:p>
            <a:pPr algn="just"/>
            <a:r>
              <a:rPr lang="en-US" dirty="0" smtClean="0"/>
              <a:t>System bus </a:t>
            </a:r>
            <a:r>
              <a:rPr lang="en-US" b="1" dirty="0" smtClean="0"/>
              <a:t>characteristics </a:t>
            </a:r>
            <a:r>
              <a:rPr lang="en-US" dirty="0" smtClean="0"/>
              <a:t>are dependent on need of the processor, the speed, and the </a:t>
            </a:r>
            <a:r>
              <a:rPr lang="en-US" dirty="0" err="1" smtClean="0"/>
              <a:t>wordlength</a:t>
            </a:r>
            <a:r>
              <a:rPr lang="en-US" dirty="0" smtClean="0"/>
              <a:t> of data and instructions.</a:t>
            </a:r>
          </a:p>
          <a:p>
            <a:pPr algn="just"/>
            <a:r>
              <a:rPr lang="en-US" b="1" dirty="0" smtClean="0"/>
              <a:t>Size of bus </a:t>
            </a:r>
            <a:r>
              <a:rPr lang="en-US" dirty="0" smtClean="0"/>
              <a:t>:- known as width, determines how much data can be transferred at a time and indicates the number of available wires.</a:t>
            </a:r>
          </a:p>
          <a:p>
            <a:pPr algn="just"/>
            <a:r>
              <a:rPr lang="en-US" dirty="0" smtClean="0"/>
              <a:t>32 bit bus refers 32 parallel wires that  can simultaneously transfer 32 bits.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46565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Microprocessor with bus organization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80744"/>
            <a:ext cx="7543800" cy="405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43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Bus is a group of conducting wires which carries information.</a:t>
            </a:r>
          </a:p>
          <a:p>
            <a:r>
              <a:rPr lang="en-US" dirty="0" smtClean="0"/>
              <a:t>All peripherals are connected to microprocessor through bus.</a:t>
            </a:r>
          </a:p>
          <a:p>
            <a:r>
              <a:rPr lang="en-US" dirty="0" smtClean="0"/>
              <a:t>Three types of buses</a:t>
            </a:r>
          </a:p>
          <a:p>
            <a:r>
              <a:rPr lang="en-US" dirty="0" smtClean="0"/>
              <a:t>Address bus</a:t>
            </a:r>
          </a:p>
          <a:p>
            <a:r>
              <a:rPr lang="en-US" dirty="0" smtClean="0"/>
              <a:t>Control Bus</a:t>
            </a:r>
          </a:p>
          <a:p>
            <a:r>
              <a:rPr lang="en-US" dirty="0" smtClean="0"/>
              <a:t>Data Bus </a:t>
            </a:r>
            <a:endParaRPr lang="en-US" dirty="0"/>
          </a:p>
        </p:txBody>
      </p:sp>
      <p:sp>
        <p:nvSpPr>
          <p:cNvPr id="3" name="Title 2"/>
          <p:cNvSpPr>
            <a:spLocks noGrp="1"/>
          </p:cNvSpPr>
          <p:nvPr>
            <p:ph type="title"/>
          </p:nvPr>
        </p:nvSpPr>
        <p:spPr/>
        <p:txBody>
          <a:bodyPr>
            <a:normAutofit fontScale="90000"/>
          </a:bodyPr>
          <a:lstStyle/>
          <a:p>
            <a:r>
              <a:rPr lang="en-US" dirty="0" smtClean="0"/>
              <a:t>Microprocessor with </a:t>
            </a:r>
            <a:r>
              <a:rPr lang="en-US" smtClean="0"/>
              <a:t>Bus organization</a:t>
            </a:r>
            <a:endParaRPr lang="en-US" dirty="0"/>
          </a:p>
        </p:txBody>
      </p:sp>
    </p:spTree>
    <p:extLst>
      <p:ext uri="{BB962C8B-B14F-4D97-AF65-F5344CB8AC3E}">
        <p14:creationId xmlns:p14="http://schemas.microsoft.com/office/powerpoint/2010/main" val="2029491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Address Bus</a:t>
            </a:r>
          </a:p>
          <a:p>
            <a:pPr lvl="1"/>
            <a:r>
              <a:rPr lang="en-US" dirty="0" smtClean="0"/>
              <a:t>It is group of conducting wires which carries address only.</a:t>
            </a:r>
          </a:p>
          <a:p>
            <a:pPr lvl="1"/>
            <a:r>
              <a:rPr lang="en-US" dirty="0" smtClean="0"/>
              <a:t>Address bus is unidirectional because data flow in one direction, from microprocessor to memory or from microprocessor to input /output devices.</a:t>
            </a:r>
          </a:p>
          <a:p>
            <a:pPr lvl="1"/>
            <a:r>
              <a:rPr lang="en-US" dirty="0" smtClean="0"/>
              <a:t>Length of address bus of 8085 is 16 bit or 4 </a:t>
            </a:r>
            <a:r>
              <a:rPr lang="en-US" dirty="0" err="1" smtClean="0"/>
              <a:t>hexa</a:t>
            </a:r>
            <a:r>
              <a:rPr lang="en-US" dirty="0" smtClean="0"/>
              <a:t> digits, from 0000 H to FFFF H.</a:t>
            </a:r>
          </a:p>
          <a:p>
            <a:pPr lvl="1"/>
            <a:r>
              <a:rPr lang="en-US" dirty="0" smtClean="0"/>
              <a:t>It can address 65536 different memory locations</a:t>
            </a:r>
          </a:p>
          <a:p>
            <a:pPr lvl="1"/>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05210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Data Bus</a:t>
            </a:r>
          </a:p>
          <a:p>
            <a:pPr lvl="1"/>
            <a:r>
              <a:rPr lang="en-US" dirty="0" smtClean="0"/>
              <a:t>Group of conducting wires which carries data only.</a:t>
            </a:r>
          </a:p>
          <a:p>
            <a:pPr lvl="1"/>
            <a:r>
              <a:rPr lang="en-US" dirty="0" smtClean="0"/>
              <a:t>Data bus is bidirectional because data flow both way from microprocessor to memory or I/O devices and from memory or Input/output devices to microprocessor.</a:t>
            </a:r>
          </a:p>
          <a:p>
            <a:pPr lvl="1"/>
            <a:r>
              <a:rPr lang="en-US" dirty="0" smtClean="0"/>
              <a:t>8085 have 8 bit data bus means </a:t>
            </a:r>
            <a:r>
              <a:rPr lang="en-US" smtClean="0"/>
              <a:t>2 hexadecimal </a:t>
            </a:r>
            <a:r>
              <a:rPr lang="en-US" dirty="0" smtClean="0"/>
              <a:t>ranging from 00 H to FF H.</a:t>
            </a:r>
          </a:p>
          <a:p>
            <a:pPr lvl="1"/>
            <a:r>
              <a:rPr lang="en-US" b="1" i="1" dirty="0" smtClean="0"/>
              <a:t>Write operation</a:t>
            </a:r>
            <a:r>
              <a:rPr lang="en-US" dirty="0" smtClean="0"/>
              <a:t>: processor will put data to be written in the data bus.</a:t>
            </a:r>
          </a:p>
          <a:p>
            <a:pPr lvl="1"/>
            <a:r>
              <a:rPr lang="en-US" b="1" i="1" dirty="0" smtClean="0"/>
              <a:t>Read operation</a:t>
            </a:r>
            <a:r>
              <a:rPr lang="en-US" dirty="0" smtClean="0"/>
              <a:t>: memory controller will put data into data bus from specific memory location.</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188164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indent="-256032">
              <a:spcBef>
                <a:spcPts val="400"/>
              </a:spcBef>
              <a:buSzPct val="68000"/>
              <a:buFont typeface="Wingdings 3"/>
              <a:buChar char=""/>
            </a:pPr>
            <a:r>
              <a:rPr lang="en-US" dirty="0"/>
              <a:t>Width of data bus is directly related to largest number that the bus can carry, such as 8 bit can carry from 0 to 255.</a:t>
            </a:r>
          </a:p>
          <a:p>
            <a:pPr marL="109728" indent="0">
              <a:buNone/>
            </a:pPr>
            <a:endParaRPr lang="en-US" dirty="0" smtClean="0"/>
          </a:p>
          <a:p>
            <a:pPr marL="109728" indent="0">
              <a:buNone/>
            </a:pPr>
            <a:endParaRPr lang="en-US" dirty="0" smtClean="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410770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Control bus</a:t>
            </a:r>
          </a:p>
          <a:p>
            <a:pPr lvl="1"/>
            <a:r>
              <a:rPr lang="en-US" dirty="0" smtClean="0"/>
              <a:t>It is group of conducting wires which is used to generate timing and control signals to all associated peripherals.</a:t>
            </a:r>
          </a:p>
          <a:p>
            <a:pPr lvl="1"/>
            <a:r>
              <a:rPr lang="en-US" dirty="0" smtClean="0"/>
              <a:t>Some control signals are:</a:t>
            </a:r>
          </a:p>
          <a:p>
            <a:pPr lvl="2"/>
            <a:r>
              <a:rPr lang="en-US" dirty="0" smtClean="0"/>
              <a:t>Memory Read</a:t>
            </a:r>
          </a:p>
          <a:p>
            <a:pPr lvl="2"/>
            <a:r>
              <a:rPr lang="en-US" dirty="0" smtClean="0"/>
              <a:t>Memory write</a:t>
            </a:r>
          </a:p>
          <a:p>
            <a:pPr lvl="2"/>
            <a:r>
              <a:rPr lang="en-US" dirty="0" smtClean="0"/>
              <a:t>I/O read</a:t>
            </a:r>
          </a:p>
          <a:p>
            <a:pPr lvl="2"/>
            <a:r>
              <a:rPr lang="en-US" dirty="0" smtClean="0"/>
              <a:t>I/O write</a:t>
            </a:r>
          </a:p>
          <a:p>
            <a:pPr lvl="2"/>
            <a:r>
              <a:rPr lang="en-US" dirty="0" err="1" smtClean="0"/>
              <a:t>Opcode</a:t>
            </a:r>
            <a:r>
              <a:rPr lang="en-US" dirty="0" smtClean="0"/>
              <a:t> fetch</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02774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Microprocessor is programmable digital device, designed with registers, flip-flops and timing elements.</a:t>
            </a:r>
          </a:p>
          <a:p>
            <a:pPr algn="just"/>
            <a:r>
              <a:rPr lang="en-US" dirty="0" smtClean="0"/>
              <a:t>The microprocessor has set of instructions designed internally to manipulate data and communicate with peripherals.</a:t>
            </a:r>
          </a:p>
          <a:p>
            <a:pPr algn="just"/>
            <a:r>
              <a:rPr lang="en-US" dirty="0" smtClean="0"/>
              <a:t>The process of data manipulation and communication is determined by the logic design of the microprocessor, called architecture.</a:t>
            </a:r>
            <a:endParaRPr lang="en-US" dirty="0"/>
          </a:p>
        </p:txBody>
      </p:sp>
      <p:sp>
        <p:nvSpPr>
          <p:cNvPr id="3" name="Title 2"/>
          <p:cNvSpPr>
            <a:spLocks noGrp="1"/>
          </p:cNvSpPr>
          <p:nvPr>
            <p:ph type="title"/>
          </p:nvPr>
        </p:nvSpPr>
        <p:spPr/>
        <p:txBody>
          <a:bodyPr>
            <a:normAutofit fontScale="90000"/>
          </a:bodyPr>
          <a:lstStyle/>
          <a:p>
            <a:r>
              <a:rPr lang="en-US" dirty="0" smtClean="0"/>
              <a:t>Microprocessor Architecture and operations</a:t>
            </a:r>
            <a:endParaRPr lang="en-US" dirty="0"/>
          </a:p>
        </p:txBody>
      </p:sp>
    </p:spTree>
    <p:extLst>
      <p:ext uri="{BB962C8B-B14F-4D97-AF65-F5344CB8AC3E}">
        <p14:creationId xmlns:p14="http://schemas.microsoft.com/office/powerpoint/2010/main" val="3773817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Block Diagram of Computer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1471613"/>
            <a:ext cx="6519862" cy="445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339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Microprocessor can be programmed to perform functions on given data by selecting necessary instructions from its set.</a:t>
            </a:r>
          </a:p>
          <a:p>
            <a:pPr algn="just"/>
            <a:r>
              <a:rPr lang="en-US" dirty="0" smtClean="0"/>
              <a:t>This instructions are given to the microprocessor by writing them into memory.</a:t>
            </a:r>
          </a:p>
          <a:p>
            <a:pPr algn="just"/>
            <a:r>
              <a:rPr lang="en-US" dirty="0" smtClean="0"/>
              <a:t>Writing or entering instructions and data are given by input device.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27806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microprocessor reads or transfer one instructions at time, matches it with its instructions set and performs data manipulation indicated by instructions.</a:t>
            </a:r>
          </a:p>
          <a:p>
            <a:pPr algn="just"/>
            <a:r>
              <a:rPr lang="en-US" dirty="0"/>
              <a:t>The result can be store into the memory or send to output device.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42483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Microprocessor can respond to external signals.</a:t>
            </a:r>
          </a:p>
          <a:p>
            <a:r>
              <a:rPr lang="en-US" dirty="0" smtClean="0"/>
              <a:t>It can be interrupted ,reset, or asked to wait to synchronize with slower peripherals.</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0507413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8085 is complete 8 bit parallel CPU.</a:t>
            </a:r>
          </a:p>
          <a:p>
            <a:r>
              <a:rPr lang="en-US" dirty="0" smtClean="0"/>
              <a:t>Main components are:-</a:t>
            </a:r>
          </a:p>
          <a:p>
            <a:pPr lvl="1"/>
            <a:r>
              <a:rPr lang="en-US" dirty="0" smtClean="0"/>
              <a:t>Array of registers </a:t>
            </a:r>
          </a:p>
          <a:p>
            <a:pPr lvl="1"/>
            <a:r>
              <a:rPr lang="en-US" dirty="0" smtClean="0"/>
              <a:t>ALU</a:t>
            </a:r>
          </a:p>
          <a:p>
            <a:pPr lvl="1"/>
            <a:r>
              <a:rPr lang="en-US" dirty="0" smtClean="0"/>
              <a:t>Encoder/Decoder</a:t>
            </a:r>
          </a:p>
          <a:p>
            <a:pPr lvl="1"/>
            <a:r>
              <a:rPr lang="en-US" dirty="0" smtClean="0"/>
              <a:t>Timing and control circuits</a:t>
            </a:r>
          </a:p>
          <a:p>
            <a:r>
              <a:rPr lang="en-US" dirty="0" smtClean="0"/>
              <a:t>All components are linked by internal data bus.</a:t>
            </a:r>
            <a:endParaRPr lang="en-US" dirty="0"/>
          </a:p>
        </p:txBody>
      </p:sp>
      <p:sp>
        <p:nvSpPr>
          <p:cNvPr id="3" name="Title 2"/>
          <p:cNvSpPr>
            <a:spLocks noGrp="1"/>
          </p:cNvSpPr>
          <p:nvPr>
            <p:ph type="title"/>
          </p:nvPr>
        </p:nvSpPr>
        <p:spPr/>
        <p:txBody>
          <a:bodyPr/>
          <a:lstStyle/>
          <a:p>
            <a:r>
              <a:rPr lang="en-US" dirty="0" smtClean="0"/>
              <a:t>8085</a:t>
            </a:r>
            <a:endParaRPr lang="en-US" dirty="0"/>
          </a:p>
        </p:txBody>
      </p:sp>
    </p:spTree>
    <p:extLst>
      <p:ext uri="{BB962C8B-B14F-4D97-AF65-F5344CB8AC3E}">
        <p14:creationId xmlns:p14="http://schemas.microsoft.com/office/powerpoint/2010/main" val="2759409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8085 microprocessor functional block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734344"/>
            <a:ext cx="60960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685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ALU</a:t>
            </a:r>
          </a:p>
          <a:p>
            <a:pPr lvl="1"/>
            <a:r>
              <a:rPr lang="en-US" dirty="0" smtClean="0"/>
              <a:t>Performs computing functions</a:t>
            </a:r>
          </a:p>
          <a:p>
            <a:pPr lvl="1"/>
            <a:r>
              <a:rPr lang="en-US" dirty="0" smtClean="0"/>
              <a:t>Includes accumulator, temporary registers, arithmetic and logic circuits and five flags.</a:t>
            </a:r>
          </a:p>
          <a:p>
            <a:pPr lvl="1"/>
            <a:r>
              <a:rPr lang="en-US" dirty="0" smtClean="0"/>
              <a:t>Temporary registers hold data during Arithmetic and logic operations.</a:t>
            </a:r>
          </a:p>
          <a:p>
            <a:pPr lvl="1"/>
            <a:r>
              <a:rPr lang="en-US" dirty="0" smtClean="0"/>
              <a:t>Result is stored in accumulator.</a:t>
            </a:r>
          </a:p>
          <a:p>
            <a:pPr lvl="1"/>
            <a:r>
              <a:rPr lang="en-US" dirty="0" smtClean="0"/>
              <a:t>Flag (flip-flops) are set or reset according to the result of operations.</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4119849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Accumulator(register A</a:t>
            </a:r>
            <a:r>
              <a:rPr lang="en-US" dirty="0" smtClean="0"/>
              <a:t>):</a:t>
            </a:r>
          </a:p>
          <a:p>
            <a:pPr lvl="1"/>
            <a:r>
              <a:rPr lang="en-US" dirty="0" smtClean="0"/>
              <a:t>8 </a:t>
            </a:r>
            <a:r>
              <a:rPr lang="en-US" dirty="0"/>
              <a:t>bit register which is part of </a:t>
            </a:r>
            <a:r>
              <a:rPr lang="en-US" dirty="0" smtClean="0"/>
              <a:t>ALU</a:t>
            </a:r>
          </a:p>
          <a:p>
            <a:pPr lvl="1"/>
            <a:r>
              <a:rPr lang="en-US" dirty="0" smtClean="0"/>
              <a:t>stores </a:t>
            </a:r>
            <a:r>
              <a:rPr lang="en-US" dirty="0"/>
              <a:t>8 bit </a:t>
            </a:r>
            <a:r>
              <a:rPr lang="en-US" dirty="0" smtClean="0"/>
              <a:t>data</a:t>
            </a:r>
          </a:p>
          <a:p>
            <a:pPr lvl="1"/>
            <a:r>
              <a:rPr lang="en-US" dirty="0" smtClean="0"/>
              <a:t>8085 </a:t>
            </a:r>
            <a:r>
              <a:rPr lang="en-US" dirty="0"/>
              <a:t>is accumulator based  </a:t>
            </a:r>
            <a:r>
              <a:rPr lang="en-US" dirty="0" smtClean="0"/>
              <a:t>microprocessor</a:t>
            </a:r>
          </a:p>
          <a:p>
            <a:pPr lvl="1"/>
            <a:r>
              <a:rPr lang="en-US" dirty="0" smtClean="0"/>
              <a:t>When data is read from input port it is moved to accumulator and when data is send to output port, it must be first place in accumulator.</a:t>
            </a:r>
            <a:endParaRPr lang="en-US" dirty="0"/>
          </a:p>
          <a:p>
            <a:pPr lvl="1"/>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41687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Temporary Register(W and Z)</a:t>
            </a:r>
          </a:p>
          <a:p>
            <a:pPr lvl="1" algn="just"/>
            <a:r>
              <a:rPr lang="en-US" dirty="0" smtClean="0"/>
              <a:t>8 bit registers not accessible to the programmer</a:t>
            </a:r>
          </a:p>
          <a:p>
            <a:pPr lvl="1" algn="just"/>
            <a:r>
              <a:rPr lang="en-US" dirty="0" smtClean="0"/>
              <a:t>During program execution 8085 places the data for short period </a:t>
            </a:r>
          </a:p>
          <a:p>
            <a:pPr algn="just"/>
            <a:r>
              <a:rPr lang="en-US" dirty="0" smtClean="0"/>
              <a:t>Instruction Register(IR)</a:t>
            </a:r>
          </a:p>
          <a:p>
            <a:pPr lvl="1" algn="just"/>
            <a:r>
              <a:rPr lang="en-US" dirty="0" smtClean="0"/>
              <a:t>8 bit register not accessible to the programmer</a:t>
            </a:r>
          </a:p>
          <a:p>
            <a:pPr lvl="1" algn="just"/>
            <a:r>
              <a:rPr lang="en-US" dirty="0" smtClean="0"/>
              <a:t>It receive the operation code from internal data bus and passes to the instruction decoder which decodes so that microprocessor knows which type of operation to perform.</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581513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Registers Array</a:t>
            </a:r>
          </a:p>
          <a:p>
            <a:pPr lvl="1"/>
            <a:r>
              <a:rPr lang="en-US" dirty="0" smtClean="0"/>
              <a:t>General </a:t>
            </a:r>
            <a:r>
              <a:rPr lang="en-US" dirty="0"/>
              <a:t>Purpose Registers</a:t>
            </a:r>
            <a:br>
              <a:rPr lang="en-US" dirty="0"/>
            </a:br>
            <a:r>
              <a:rPr lang="en-US" dirty="0"/>
              <a:t>• B, C, D, E, H &amp; L (8 bit registers)</a:t>
            </a:r>
            <a:br>
              <a:rPr lang="en-US" dirty="0"/>
            </a:br>
            <a:r>
              <a:rPr lang="en-US" dirty="0"/>
              <a:t>• Can be used singly</a:t>
            </a:r>
            <a:br>
              <a:rPr lang="en-US" dirty="0"/>
            </a:br>
            <a:r>
              <a:rPr lang="en-US" dirty="0"/>
              <a:t>• Or can be used as 16 bit register pairs</a:t>
            </a:r>
            <a:br>
              <a:rPr lang="en-US" dirty="0"/>
            </a:br>
            <a:r>
              <a:rPr lang="en-US" dirty="0" smtClean="0"/>
              <a:t>		–BC</a:t>
            </a:r>
            <a:r>
              <a:rPr lang="en-US" dirty="0"/>
              <a:t>, DE, HL</a:t>
            </a:r>
            <a:br>
              <a:rPr lang="en-US" dirty="0"/>
            </a:br>
            <a:r>
              <a:rPr lang="en-US" dirty="0"/>
              <a:t>• H &amp; L can be used as a data pointer (holds </a:t>
            </a:r>
            <a:r>
              <a:rPr lang="en-US" dirty="0" smtClean="0"/>
              <a:t>memory address)</a:t>
            </a:r>
          </a:p>
          <a:p>
            <a:pPr lvl="1"/>
            <a:r>
              <a:rPr lang="en-US" dirty="0" smtClean="0"/>
              <a:t>Data can be directly added or transferred from one to another. </a:t>
            </a:r>
          </a:p>
          <a:p>
            <a:pPr lvl="1"/>
            <a:r>
              <a:rPr lang="en-US" dirty="0" smtClean="0"/>
              <a:t>Contain can be incremented or decremented or combined logically with the contain of the accumulator</a:t>
            </a:r>
          </a:p>
          <a:p>
            <a:pPr lvl="1"/>
            <a:r>
              <a:rPr lang="en-US" dirty="0" smtClean="0"/>
              <a:t> </a:t>
            </a: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74313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Stack Pointer</a:t>
            </a:r>
          </a:p>
          <a:p>
            <a:pPr lvl="1"/>
            <a:r>
              <a:rPr lang="en-US" dirty="0" smtClean="0"/>
              <a:t>It is 16 bit register known as memory pointer</a:t>
            </a:r>
          </a:p>
          <a:p>
            <a:pPr lvl="1"/>
            <a:r>
              <a:rPr lang="en-US" dirty="0" smtClean="0"/>
              <a:t>It points to the memory location in RAM called stack</a:t>
            </a:r>
          </a:p>
          <a:p>
            <a:pPr lvl="1"/>
            <a:r>
              <a:rPr lang="en-US" dirty="0" smtClean="0"/>
              <a:t>The beginning of the stack is defined by loading a 16 bit address in the stack pointer.</a:t>
            </a:r>
          </a:p>
          <a:p>
            <a:r>
              <a:rPr lang="en-US" dirty="0" smtClean="0"/>
              <a:t>Program Counter</a:t>
            </a:r>
          </a:p>
          <a:p>
            <a:pPr lvl="1"/>
            <a:r>
              <a:rPr lang="en-US" dirty="0"/>
              <a:t>This is a register that is used to control the </a:t>
            </a:r>
            <a:r>
              <a:rPr lang="en-US" dirty="0" smtClean="0"/>
              <a:t>sequencing of </a:t>
            </a:r>
            <a:r>
              <a:rPr lang="en-US" dirty="0"/>
              <a:t>the execution of instructions</a:t>
            </a:r>
            <a:r>
              <a:rPr lang="en-US" dirty="0" smtClean="0"/>
              <a:t>.</a:t>
            </a:r>
            <a:endParaRPr lang="en-US" dirty="0"/>
          </a:p>
          <a:p>
            <a:pPr lvl="1"/>
            <a:r>
              <a:rPr lang="en-US" dirty="0" smtClean="0"/>
              <a:t> </a:t>
            </a:r>
            <a:r>
              <a:rPr lang="en-US" dirty="0"/>
              <a:t>This register always holds the address of the next</a:t>
            </a:r>
            <a:br>
              <a:rPr lang="en-US" dirty="0"/>
            </a:br>
            <a:r>
              <a:rPr lang="en-US" dirty="0"/>
              <a:t>instruction. </a:t>
            </a:r>
            <a:endParaRPr lang="en-US" dirty="0" smtClean="0"/>
          </a:p>
          <a:p>
            <a:pPr lvl="1"/>
            <a:r>
              <a:rPr lang="en-US" dirty="0" smtClean="0"/>
              <a:t>PC is incremented by 1to point next memory location.</a:t>
            </a: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81643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00250"/>
            <a:ext cx="4572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617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Flag register</a:t>
            </a:r>
          </a:p>
          <a:p>
            <a:pPr lvl="1"/>
            <a:r>
              <a:rPr lang="en-US" dirty="0" smtClean="0"/>
              <a:t>Registers consists of five flip-flops, each holding the status of different states separately.</a:t>
            </a:r>
          </a:p>
          <a:p>
            <a:pPr lvl="1"/>
            <a:r>
              <a:rPr lang="en-US" dirty="0" smtClean="0"/>
              <a:t>Known as flag registers or flags</a:t>
            </a:r>
          </a:p>
          <a:p>
            <a:pPr lvl="1"/>
            <a:r>
              <a:rPr lang="en-US" dirty="0" smtClean="0"/>
              <a:t>8085 set or reset one or more flags.</a:t>
            </a:r>
          </a:p>
          <a:p>
            <a:pPr lvl="1"/>
            <a:r>
              <a:rPr lang="en-US" dirty="0" smtClean="0"/>
              <a:t>S (sign </a:t>
            </a:r>
            <a:r>
              <a:rPr lang="en-US" dirty="0"/>
              <a:t>flag), Z (zero flag), AC (</a:t>
            </a:r>
            <a:r>
              <a:rPr lang="en-US" dirty="0" err="1"/>
              <a:t>auxillary</a:t>
            </a:r>
            <a:r>
              <a:rPr lang="en-US" dirty="0"/>
              <a:t> carry flag), P (parity flag) </a:t>
            </a:r>
            <a:r>
              <a:rPr lang="en-US" dirty="0" smtClean="0"/>
              <a:t>&amp;</a:t>
            </a:r>
            <a:r>
              <a:rPr lang="en-US" dirty="0"/>
              <a:t> </a:t>
            </a:r>
            <a:r>
              <a:rPr lang="en-US" dirty="0" smtClean="0"/>
              <a:t>CY </a:t>
            </a:r>
            <a:r>
              <a:rPr lang="en-US" dirty="0"/>
              <a:t>(carry flag) </a:t>
            </a:r>
            <a:endParaRPr lang="en-US" dirty="0" smtClean="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60108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2"/>
            <a:r>
              <a:rPr lang="en-US" b="1" dirty="0"/>
              <a:t>Carry(CY)</a:t>
            </a:r>
            <a:r>
              <a:rPr lang="en-US" dirty="0"/>
              <a:t>- If the last operation generates a carry, its status will be 1 otherwise 0</a:t>
            </a:r>
          </a:p>
          <a:p>
            <a:pPr lvl="3"/>
            <a:r>
              <a:rPr lang="en-US" dirty="0"/>
              <a:t>It can handle the carry or borrow from one word to another</a:t>
            </a:r>
          </a:p>
          <a:p>
            <a:pPr lvl="2"/>
            <a:r>
              <a:rPr lang="en-US" b="1" dirty="0"/>
              <a:t>Zero(Z)</a:t>
            </a:r>
            <a:r>
              <a:rPr lang="en-US" dirty="0"/>
              <a:t>-If the result of last operation is zero, Its status will be 1 otherwise 0</a:t>
            </a:r>
          </a:p>
          <a:p>
            <a:pPr lvl="3"/>
            <a:r>
              <a:rPr lang="en-US" dirty="0"/>
              <a:t>It is often used in loop control and in searching for particular data value</a:t>
            </a:r>
          </a:p>
          <a:p>
            <a:pPr lvl="2"/>
            <a:r>
              <a:rPr lang="en-US" b="1" dirty="0"/>
              <a:t>Sign(S)</a:t>
            </a:r>
            <a:r>
              <a:rPr lang="en-US" dirty="0"/>
              <a:t>-If the MSB of the result of the last operation is 1(negative) then its status will be 1 otherwise 0</a:t>
            </a:r>
          </a:p>
          <a:p>
            <a:pPr lvl="2"/>
            <a:r>
              <a:rPr lang="en-US" b="1" dirty="0"/>
              <a:t>Parity (P)-</a:t>
            </a:r>
            <a:r>
              <a:rPr lang="en-US" dirty="0"/>
              <a:t>If the result of last operation has even number of 1’s its status will be 1 otherwise 0</a:t>
            </a:r>
          </a:p>
          <a:p>
            <a:pPr lvl="2"/>
            <a:r>
              <a:rPr lang="en-US" b="1" dirty="0" err="1"/>
              <a:t>Auxillary</a:t>
            </a:r>
            <a:r>
              <a:rPr lang="en-US" b="1" dirty="0"/>
              <a:t> Carry(AC)- </a:t>
            </a:r>
            <a:r>
              <a:rPr lang="en-US" dirty="0"/>
              <a:t>If the last operation generates carry from the lower half word its status will be 1otherwise 0. Used for performing BCD </a:t>
            </a:r>
            <a:r>
              <a:rPr lang="en-US" dirty="0" smtClean="0"/>
              <a:t>arithmetic.</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6415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956017"/>
            <a:ext cx="8229600" cy="1576203"/>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01453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Timing and control unit</a:t>
            </a:r>
          </a:p>
          <a:p>
            <a:pPr lvl="1"/>
            <a:r>
              <a:rPr lang="en-US" dirty="0" smtClean="0"/>
              <a:t>This unit synchronizes all the microprocessor operations with the clock and </a:t>
            </a:r>
            <a:r>
              <a:rPr lang="en-US" smtClean="0"/>
              <a:t>generates necessary </a:t>
            </a:r>
            <a:r>
              <a:rPr lang="en-US" dirty="0" smtClean="0"/>
              <a:t>control signals for communications between microprocessor and peripherals.</a:t>
            </a:r>
          </a:p>
          <a:p>
            <a:r>
              <a:rPr lang="en-US" dirty="0" smtClean="0"/>
              <a:t>Interrupt controls</a:t>
            </a:r>
          </a:p>
          <a:p>
            <a:pPr lvl="1"/>
            <a:r>
              <a:rPr lang="en-US" dirty="0" smtClean="0"/>
              <a:t>The various interrupt control signals are used to interrupt microprocessor.</a:t>
            </a:r>
          </a:p>
          <a:p>
            <a:pPr lvl="1"/>
            <a:r>
              <a:rPr lang="en-US" dirty="0" smtClean="0"/>
              <a:t>INTR, RST 5.5, RST 6.5, RST 7.5 and TRAP</a:t>
            </a:r>
          </a:p>
          <a:p>
            <a:r>
              <a:rPr lang="en-US" dirty="0" smtClean="0"/>
              <a:t>Serial I/O control</a:t>
            </a:r>
          </a:p>
          <a:p>
            <a:pPr lvl="1"/>
            <a:r>
              <a:rPr lang="en-US" dirty="0" smtClean="0"/>
              <a:t>Two serial I/O control SID and SOD are used for serial data transmission. </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647409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Functions performed by microprocessor can be classified in three general category.</a:t>
            </a:r>
          </a:p>
          <a:p>
            <a:pPr lvl="1"/>
            <a:r>
              <a:rPr lang="en-US" dirty="0" smtClean="0"/>
              <a:t>Microprocessor initiated operations</a:t>
            </a:r>
          </a:p>
          <a:p>
            <a:pPr lvl="1"/>
            <a:r>
              <a:rPr lang="en-US" dirty="0" smtClean="0"/>
              <a:t>Internal operations</a:t>
            </a:r>
          </a:p>
          <a:p>
            <a:pPr lvl="1"/>
            <a:r>
              <a:rPr lang="en-US" dirty="0" smtClean="0"/>
              <a:t>Peripheral(or externally initiated) operations</a:t>
            </a:r>
            <a:endParaRPr lang="en-US" dirty="0"/>
          </a:p>
        </p:txBody>
      </p:sp>
      <p:sp>
        <p:nvSpPr>
          <p:cNvPr id="3" name="Title 2"/>
          <p:cNvSpPr>
            <a:spLocks noGrp="1"/>
          </p:cNvSpPr>
          <p:nvPr>
            <p:ph type="title"/>
          </p:nvPr>
        </p:nvSpPr>
        <p:spPr/>
        <p:txBody>
          <a:bodyPr/>
          <a:lstStyle/>
          <a:p>
            <a:r>
              <a:rPr lang="en-US" dirty="0" smtClean="0"/>
              <a:t>Microprocessor operations</a:t>
            </a:r>
            <a:endParaRPr lang="en-US" dirty="0"/>
          </a:p>
        </p:txBody>
      </p:sp>
    </p:spTree>
    <p:extLst>
      <p:ext uri="{BB962C8B-B14F-4D97-AF65-F5344CB8AC3E}">
        <p14:creationId xmlns:p14="http://schemas.microsoft.com/office/powerpoint/2010/main" val="1344913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Microprocessor performs primarily four operations:</a:t>
            </a:r>
          </a:p>
          <a:p>
            <a:pPr lvl="1"/>
            <a:r>
              <a:rPr lang="en-US" b="1" dirty="0" smtClean="0"/>
              <a:t>Memory Read</a:t>
            </a:r>
            <a:r>
              <a:rPr lang="en-US" dirty="0" smtClean="0"/>
              <a:t>:-Read data or instructions from memory</a:t>
            </a:r>
          </a:p>
          <a:p>
            <a:pPr lvl="1"/>
            <a:r>
              <a:rPr lang="en-US" b="1" dirty="0" smtClean="0"/>
              <a:t>Memory Write</a:t>
            </a:r>
            <a:r>
              <a:rPr lang="en-US" dirty="0" smtClean="0"/>
              <a:t>:-Write data or instructions from memory</a:t>
            </a:r>
          </a:p>
          <a:p>
            <a:pPr lvl="1"/>
            <a:r>
              <a:rPr lang="en-US" b="1" dirty="0" smtClean="0"/>
              <a:t>I/O read </a:t>
            </a:r>
            <a:r>
              <a:rPr lang="en-US" dirty="0" smtClean="0"/>
              <a:t>:-Accepts data from input devices</a:t>
            </a:r>
          </a:p>
          <a:p>
            <a:pPr lvl="1"/>
            <a:r>
              <a:rPr lang="en-US" b="1" dirty="0" smtClean="0"/>
              <a:t>I/O write</a:t>
            </a:r>
            <a:r>
              <a:rPr lang="en-US" dirty="0" smtClean="0"/>
              <a:t>:-sends data to output devices</a:t>
            </a:r>
          </a:p>
          <a:p>
            <a:r>
              <a:rPr lang="en-US" dirty="0" smtClean="0"/>
              <a:t>To communicate with a peripherals or a memory microprocessor needs to perform following steps:-</a:t>
            </a:r>
          </a:p>
          <a:p>
            <a:pPr lvl="1"/>
            <a:r>
              <a:rPr lang="en-US" dirty="0" smtClean="0"/>
              <a:t>Step1 identify the peripherals or memory location with its address</a:t>
            </a:r>
          </a:p>
          <a:p>
            <a:pPr lvl="1"/>
            <a:r>
              <a:rPr lang="en-US" dirty="0" smtClean="0"/>
              <a:t>Step2 transfer binary information(data or instructions)</a:t>
            </a:r>
          </a:p>
          <a:p>
            <a:pPr lvl="1"/>
            <a:r>
              <a:rPr lang="en-US" dirty="0" smtClean="0"/>
              <a:t>Step 3 provide timing or synchronization signals</a:t>
            </a:r>
            <a:endParaRPr lang="en-US" dirty="0"/>
          </a:p>
        </p:txBody>
      </p:sp>
      <p:sp>
        <p:nvSpPr>
          <p:cNvPr id="3" name="Title 2"/>
          <p:cNvSpPr>
            <a:spLocks noGrp="1"/>
          </p:cNvSpPr>
          <p:nvPr>
            <p:ph type="title"/>
          </p:nvPr>
        </p:nvSpPr>
        <p:spPr/>
        <p:txBody>
          <a:bodyPr>
            <a:normAutofit fontScale="90000"/>
          </a:bodyPr>
          <a:lstStyle/>
          <a:p>
            <a:r>
              <a:rPr lang="en-US" dirty="0" smtClean="0"/>
              <a:t>Microprocessor  initiated operations</a:t>
            </a:r>
            <a:endParaRPr lang="en-US" dirty="0"/>
          </a:p>
        </p:txBody>
      </p:sp>
    </p:spTree>
    <p:extLst>
      <p:ext uri="{BB962C8B-B14F-4D97-AF65-F5344CB8AC3E}">
        <p14:creationId xmlns:p14="http://schemas.microsoft.com/office/powerpoint/2010/main" val="762280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8085 perform this using set of communications lines called buses.</a:t>
            </a:r>
          </a:p>
          <a:p>
            <a:r>
              <a:rPr lang="en-US" dirty="0" smtClean="0"/>
              <a:t>Address bus, data bus and control bus.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35296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8085 Bus structure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00" y="1625801"/>
            <a:ext cx="8618600" cy="370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826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US" b="1" dirty="0"/>
              <a:t>Address </a:t>
            </a:r>
            <a:r>
              <a:rPr lang="en-US" b="1" dirty="0" smtClean="0"/>
              <a:t>Bus</a:t>
            </a:r>
          </a:p>
          <a:p>
            <a:pPr lvl="1" fontAlgn="base"/>
            <a:r>
              <a:rPr lang="en-US" dirty="0" smtClean="0"/>
              <a:t>8085 Microprocessor </a:t>
            </a:r>
            <a:r>
              <a:rPr lang="en-US" dirty="0"/>
              <a:t>has 16 bit address bus. </a:t>
            </a:r>
            <a:endParaRPr lang="en-US" dirty="0" smtClean="0"/>
          </a:p>
          <a:p>
            <a:pPr lvl="1" fontAlgn="base"/>
            <a:r>
              <a:rPr lang="en-US" dirty="0" smtClean="0"/>
              <a:t>The </a:t>
            </a:r>
            <a:r>
              <a:rPr lang="en-US" dirty="0"/>
              <a:t>bus over which the CPU sends out the address of the memory location is known as Address bus. </a:t>
            </a:r>
            <a:endParaRPr lang="en-US" dirty="0" smtClean="0"/>
          </a:p>
          <a:p>
            <a:pPr lvl="1" fontAlgn="base"/>
            <a:r>
              <a:rPr lang="en-US" dirty="0" smtClean="0"/>
              <a:t>The </a:t>
            </a:r>
            <a:r>
              <a:rPr lang="en-US" dirty="0"/>
              <a:t>address bus carries the address of memory location </a:t>
            </a:r>
            <a:r>
              <a:rPr lang="en-US" dirty="0" smtClean="0"/>
              <a:t>or peripherals devices to </a:t>
            </a:r>
            <a:r>
              <a:rPr lang="en-US" dirty="0"/>
              <a:t>be written or to be read from.</a:t>
            </a:r>
          </a:p>
          <a:p>
            <a:pPr lvl="1" fontAlgn="base"/>
            <a:r>
              <a:rPr lang="en-US" dirty="0"/>
              <a:t>The address bus is </a:t>
            </a:r>
            <a:r>
              <a:rPr lang="en-US" b="1" i="1" dirty="0"/>
              <a:t>unidirectional. </a:t>
            </a:r>
            <a:r>
              <a:rPr lang="en-US" dirty="0"/>
              <a:t>It means bits flowing occurs only in one direction, only from microprocessor to peripheral devices.</a:t>
            </a:r>
          </a:p>
          <a:p>
            <a:pPr marL="393192" lvl="1" indent="0" fontAlgn="base">
              <a:buNone/>
            </a:pPr>
            <a:r>
              <a:rPr lang="en-US" b="1" i="1" dirty="0" smtClean="0"/>
              <a:t>NOTE:-We </a:t>
            </a:r>
            <a:r>
              <a:rPr lang="en-US" b="1" i="1" dirty="0"/>
              <a:t>can find that how much memory location </a:t>
            </a:r>
            <a:r>
              <a:rPr lang="en-US" b="1" i="1" dirty="0" smtClean="0"/>
              <a:t> is needed ,by using </a:t>
            </a:r>
            <a:r>
              <a:rPr lang="en-US" b="1" i="1" dirty="0"/>
              <a:t>the formula 2^N. where N is the number of bits used for address lines.</a:t>
            </a:r>
          </a:p>
          <a:p>
            <a:pPr marL="109728" indent="0">
              <a:buNone/>
            </a:pPr>
            <a:r>
              <a:rPr lang="en-US" dirty="0"/>
              <a:t/>
            </a:r>
            <a:br>
              <a:rPr lang="en-US" dirty="0"/>
            </a:b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00418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20000"/>
              </a:bodyPr>
              <a:lstStyle/>
              <a:p>
                <a:pPr marL="109728" indent="0" fontAlgn="base">
                  <a:buNone/>
                </a:pPr>
                <a:r>
                  <a:rPr lang="en-US" dirty="0" smtClean="0"/>
                  <a:t>In 8085 the memory size is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16</m:t>
                        </m:r>
                      </m:sup>
                    </m:sSup>
                  </m:oMath>
                </a14:m>
                <a:r>
                  <a:rPr lang="en-US" dirty="0" smtClean="0"/>
                  <a:t> </a:t>
                </a:r>
                <a:r>
                  <a:rPr lang="en-US" dirty="0"/>
                  <a:t>= 65536bytes or </a:t>
                </a:r>
                <a:r>
                  <a:rPr lang="en-US" dirty="0" smtClean="0"/>
                  <a:t>64Kb, So it </a:t>
                </a:r>
                <a:r>
                  <a:rPr lang="en-US" dirty="0"/>
                  <a:t>can access </a:t>
                </a:r>
                <a:r>
                  <a:rPr lang="en-US" dirty="0" err="1"/>
                  <a:t>upto</a:t>
                </a:r>
                <a:r>
                  <a:rPr lang="en-US" dirty="0"/>
                  <a:t> 64 kb memory location</a:t>
                </a:r>
                <a:r>
                  <a:rPr lang="en-US" dirty="0" smtClean="0"/>
                  <a:t>.</a:t>
                </a:r>
                <a:r>
                  <a:rPr lang="en-US" dirty="0"/>
                  <a:t/>
                </a:r>
                <a:br>
                  <a:rPr lang="en-US" dirty="0"/>
                </a:br>
                <a:endParaRPr lang="en-US" dirty="0"/>
              </a:p>
              <a:p>
                <a:pPr fontAlgn="base"/>
                <a:r>
                  <a:rPr lang="en-US" b="1" dirty="0"/>
                  <a:t>Q.&gt;</a:t>
                </a:r>
                <a:r>
                  <a:rPr lang="en-US" dirty="0"/>
                  <a:t>If a processor has 4 GB memory then how many address lines are required to access this memory?</a:t>
                </a:r>
              </a:p>
              <a:p>
                <a:pPr fontAlgn="base"/>
                <a:r>
                  <a:rPr lang="en-US" b="1" dirty="0" err="1" smtClean="0"/>
                  <a:t>Ans</a:t>
                </a:r>
                <a:r>
                  <a:rPr lang="en-US" b="1" dirty="0"/>
                  <a:t>:</a:t>
                </a:r>
                <a:r>
                  <a:rPr lang="en-US" dirty="0"/>
                  <a:t> 4GB= 4 * </a:t>
                </a:r>
                <a:r>
                  <a:rPr lang="en-US" dirty="0" smtClean="0"/>
                  <a:t>1GB</a:t>
                </a:r>
              </a:p>
              <a:p>
                <a:pPr marL="109728" indent="0" fontAlgn="base">
                  <a:buNone/>
                </a:pPr>
                <a:r>
                  <a:rPr lang="en-US" dirty="0" smtClean="0"/>
                  <a:t>4 </a:t>
                </a:r>
                <a:r>
                  <a:rPr lang="en-US" dirty="0"/>
                  <a:t>= </a:t>
                </a:r>
                <a14:m>
                  <m:oMath xmlns:m="http://schemas.openxmlformats.org/officeDocument/2006/math">
                    <m:sSup>
                      <m:sSupPr>
                        <m:ctrlPr>
                          <a:rPr lang="en-US" i="1">
                            <a:latin typeface="Cambria Math"/>
                          </a:rPr>
                        </m:ctrlPr>
                      </m:sSupPr>
                      <m:e>
                        <m:r>
                          <a:rPr lang="en-US" i="1">
                            <a:latin typeface="Cambria Math"/>
                          </a:rPr>
                          <m:t>2</m:t>
                        </m:r>
                      </m:e>
                      <m:sup>
                        <m:r>
                          <a:rPr lang="en-US" b="0" i="1" smtClean="0">
                            <a:latin typeface="Cambria Math"/>
                          </a:rPr>
                          <m:t>2</m:t>
                        </m:r>
                      </m:sup>
                    </m:sSup>
                  </m:oMath>
                </a14:m>
                <a:r>
                  <a:rPr lang="en-US" dirty="0"/>
                  <a:t> </a:t>
                </a:r>
                <a:endParaRPr lang="en-US" dirty="0" smtClean="0"/>
              </a:p>
              <a:p>
                <a:pPr marL="109728" indent="0" fontAlgn="base">
                  <a:buNone/>
                </a:pPr>
                <a:r>
                  <a:rPr lang="en-US" dirty="0" smtClean="0"/>
                  <a:t>1GB = </a:t>
                </a:r>
                <a14:m>
                  <m:oMath xmlns:m="http://schemas.openxmlformats.org/officeDocument/2006/math">
                    <m:sSup>
                      <m:sSupPr>
                        <m:ctrlPr>
                          <a:rPr lang="en-US" i="1">
                            <a:latin typeface="Cambria Math"/>
                          </a:rPr>
                        </m:ctrlPr>
                      </m:sSupPr>
                      <m:e>
                        <m:r>
                          <a:rPr lang="en-US" i="1">
                            <a:latin typeface="Cambria Math"/>
                          </a:rPr>
                          <m:t>2</m:t>
                        </m:r>
                      </m:e>
                      <m:sup>
                        <m:r>
                          <a:rPr lang="en-US" b="0" i="1" smtClean="0">
                            <a:latin typeface="Cambria Math"/>
                          </a:rPr>
                          <m:t>30</m:t>
                        </m:r>
                      </m:sup>
                    </m:sSup>
                  </m:oMath>
                </a14:m>
                <a:r>
                  <a:rPr lang="en-US" dirty="0"/>
                  <a:t> </a:t>
                </a:r>
              </a:p>
              <a:p>
                <a:pPr marL="109728" indent="0" fontAlgn="base">
                  <a:buNone/>
                </a:pPr>
                <a:r>
                  <a:rPr lang="en-US" dirty="0"/>
                  <a:t>    </a:t>
                </a:r>
                <a:r>
                  <a:rPr lang="en-US" dirty="0" smtClean="0"/>
                  <a:t>So, 4GB </a:t>
                </a:r>
                <a:r>
                  <a:rPr lang="en-US" dirty="0"/>
                  <a:t>= </a:t>
                </a:r>
                <a14:m>
                  <m:oMath xmlns:m="http://schemas.openxmlformats.org/officeDocument/2006/math">
                    <m:sSup>
                      <m:sSupPr>
                        <m:ctrlPr>
                          <a:rPr lang="en-US" i="1">
                            <a:latin typeface="Cambria Math"/>
                          </a:rPr>
                        </m:ctrlPr>
                      </m:sSupPr>
                      <m:e>
                        <m:r>
                          <a:rPr lang="en-US" i="1">
                            <a:latin typeface="Cambria Math"/>
                          </a:rPr>
                          <m:t>2</m:t>
                        </m:r>
                      </m:e>
                      <m:sup>
                        <m:r>
                          <a:rPr lang="en-US" i="1">
                            <a:latin typeface="Cambria Math"/>
                          </a:rPr>
                          <m:t>2</m:t>
                        </m:r>
                      </m:sup>
                    </m:sSup>
                    <m:r>
                      <a:rPr lang="en-US" i="1">
                        <a:latin typeface="Cambria Math"/>
                      </a:rPr>
                      <m:t> </m:t>
                    </m:r>
                  </m:oMath>
                </a14:m>
                <a:r>
                  <a:rPr lang="en-US" dirty="0"/>
                  <a:t>   *   </a:t>
                </a:r>
                <a14:m>
                  <m:oMath xmlns:m="http://schemas.openxmlformats.org/officeDocument/2006/math">
                    <m:sSup>
                      <m:sSupPr>
                        <m:ctrlPr>
                          <a:rPr lang="en-US" i="1">
                            <a:latin typeface="Cambria Math"/>
                          </a:rPr>
                        </m:ctrlPr>
                      </m:sSupPr>
                      <m:e>
                        <m:r>
                          <a:rPr lang="en-US" i="1">
                            <a:latin typeface="Cambria Math"/>
                          </a:rPr>
                          <m:t>2</m:t>
                        </m:r>
                      </m:e>
                      <m:sup>
                        <m:r>
                          <a:rPr lang="en-US" i="1">
                            <a:latin typeface="Cambria Math"/>
                          </a:rPr>
                          <m:t>30</m:t>
                        </m:r>
                      </m:sup>
                    </m:sSup>
                  </m:oMath>
                </a14:m>
                <a:r>
                  <a:rPr lang="en-US" dirty="0"/>
                  <a:t> = </a:t>
                </a:r>
                <a14:m>
                  <m:oMath xmlns:m="http://schemas.openxmlformats.org/officeDocument/2006/math">
                    <m:sSup>
                      <m:sSupPr>
                        <m:ctrlPr>
                          <a:rPr lang="en-US" i="1">
                            <a:latin typeface="Cambria Math"/>
                          </a:rPr>
                        </m:ctrlPr>
                      </m:sSupPr>
                      <m:e>
                        <m:r>
                          <a:rPr lang="en-US" i="1">
                            <a:latin typeface="Cambria Math"/>
                          </a:rPr>
                          <m:t>2</m:t>
                        </m:r>
                      </m:e>
                      <m:sup>
                        <m:r>
                          <a:rPr lang="en-US" i="1">
                            <a:latin typeface="Cambria Math"/>
                          </a:rPr>
                          <m:t>3</m:t>
                        </m:r>
                        <m:r>
                          <a:rPr lang="en-US" b="0" i="1" smtClean="0">
                            <a:latin typeface="Cambria Math"/>
                          </a:rPr>
                          <m:t>2</m:t>
                        </m:r>
                      </m:sup>
                    </m:sSup>
                    <m:r>
                      <a:rPr lang="en-US" i="1">
                        <a:latin typeface="Cambria Math"/>
                      </a:rPr>
                      <m:t> </m:t>
                    </m:r>
                  </m:oMath>
                </a14:m>
                <a:r>
                  <a:rPr lang="en-US" dirty="0"/>
                  <a:t>    </a:t>
                </a:r>
                <a:endParaRPr lang="en-US" dirty="0" smtClean="0"/>
              </a:p>
              <a:p>
                <a:pPr marL="109728" indent="0" fontAlgn="base">
                  <a:buNone/>
                </a:pPr>
                <a:r>
                  <a:rPr lang="en-US" dirty="0" smtClean="0"/>
                  <a:t>So </a:t>
                </a:r>
                <a:r>
                  <a:rPr lang="en-US" dirty="0"/>
                  <a:t>32 address lines are required to access the 4 GB memory.</a:t>
                </a:r>
              </a:p>
              <a:p>
                <a:r>
                  <a:rPr lang="en-US" dirty="0"/>
                  <a:t/>
                </a:r>
                <a:br>
                  <a:rPr lang="en-US" dirty="0"/>
                </a:b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2695"/>
                </a:stretch>
              </a:blipFill>
            </p:spPr>
            <p:txBody>
              <a:bodyPr/>
              <a:lstStyle/>
              <a:p>
                <a:r>
                  <a:rPr lang="en-US">
                    <a:noFill/>
                  </a:rPr>
                  <a:t> </a:t>
                </a:r>
              </a:p>
            </p:txBody>
          </p:sp>
        </mc:Fallback>
      </mc:AlternateContent>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07916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562100"/>
            <a:ext cx="47625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341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Data bus</a:t>
            </a:r>
          </a:p>
          <a:p>
            <a:pPr lvl="1" fontAlgn="base"/>
            <a:r>
              <a:rPr lang="en-US" dirty="0"/>
              <a:t>8085 Microprocessor has 8 bit data bus. </a:t>
            </a:r>
            <a:endParaRPr lang="en-US" dirty="0" smtClean="0"/>
          </a:p>
          <a:p>
            <a:pPr lvl="1" fontAlgn="base"/>
            <a:r>
              <a:rPr lang="en-US" dirty="0" smtClean="0"/>
              <a:t>So </a:t>
            </a:r>
            <a:r>
              <a:rPr lang="en-US" dirty="0"/>
              <a:t>it can be used to carry the 8 bit data starting from 00000000H(00H) to 11111111H(FFH). Here 'H' tells the Hexadecimal Number. </a:t>
            </a:r>
            <a:endParaRPr lang="en-US" dirty="0" smtClean="0"/>
          </a:p>
          <a:p>
            <a:pPr lvl="1" fontAlgn="base"/>
            <a:r>
              <a:rPr lang="en-US" dirty="0" smtClean="0"/>
              <a:t>It </a:t>
            </a:r>
            <a:r>
              <a:rPr lang="en-US" dirty="0"/>
              <a:t>is bidirectional. These lines are used for data flowing in both direction means data can be transferred or can be received through these lines. </a:t>
            </a:r>
            <a:endParaRPr lang="en-US" dirty="0" smtClean="0"/>
          </a:p>
          <a:p>
            <a:pPr lvl="1" fontAlgn="base"/>
            <a:r>
              <a:rPr lang="en-US" dirty="0" smtClean="0"/>
              <a:t>The </a:t>
            </a:r>
            <a:r>
              <a:rPr lang="en-US" dirty="0"/>
              <a:t>data bus also connects the I/O ports </a:t>
            </a:r>
            <a:r>
              <a:rPr lang="en-US" dirty="0" smtClean="0"/>
              <a:t>and processor. </a:t>
            </a:r>
          </a:p>
          <a:p>
            <a:pPr lvl="1" fontAlgn="base"/>
            <a:r>
              <a:rPr lang="en-US" dirty="0" smtClean="0"/>
              <a:t>The </a:t>
            </a:r>
            <a:r>
              <a:rPr lang="en-US" dirty="0"/>
              <a:t>largest number that can appear on the data bus is </a:t>
            </a:r>
            <a:r>
              <a:rPr lang="en-US" dirty="0" smtClean="0"/>
              <a:t>11111111.</a:t>
            </a:r>
          </a:p>
          <a:p>
            <a:pPr lvl="1" fontAlgn="base"/>
            <a:r>
              <a:rPr lang="en-US" dirty="0" smtClean="0"/>
              <a:t>It </a:t>
            </a:r>
            <a:r>
              <a:rPr lang="en-US" dirty="0"/>
              <a:t>has 8 parallel lines of data bus. So it can access </a:t>
            </a:r>
            <a:r>
              <a:rPr lang="en-US" dirty="0" err="1"/>
              <a:t>upto</a:t>
            </a:r>
            <a:r>
              <a:rPr lang="en-US" dirty="0"/>
              <a:t> 2^8 = 256 </a:t>
            </a:r>
            <a:r>
              <a:rPr lang="en-US" dirty="0" smtClean="0"/>
              <a:t>data</a:t>
            </a:r>
            <a:endParaRPr lang="en-US" dirty="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806748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Control Bus</a:t>
            </a:r>
          </a:p>
          <a:p>
            <a:pPr lvl="1"/>
            <a:r>
              <a:rPr lang="en-US" dirty="0" smtClean="0"/>
              <a:t>Control bus is comprised of various single lines that carry synchronization signals.</a:t>
            </a:r>
          </a:p>
          <a:p>
            <a:pPr lvl="1"/>
            <a:r>
              <a:rPr lang="en-US" dirty="0" smtClean="0"/>
              <a:t>These are not group of lines as in data bus and address bus, it is a individual line that provides a pulse to indicate microprocessor operations.</a:t>
            </a:r>
          </a:p>
          <a:p>
            <a:pPr lvl="1"/>
            <a:r>
              <a:rPr lang="en-US" dirty="0" smtClean="0"/>
              <a:t>The microprocessor generates specific control signals for every operations.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96784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Memory read operation</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533525"/>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856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Internal architecture of microprocessor define what and how the operations can be performed with the data. These operations are:</a:t>
            </a:r>
          </a:p>
          <a:p>
            <a:pPr lvl="1"/>
            <a:r>
              <a:rPr lang="en-US" dirty="0" smtClean="0"/>
              <a:t>Store 8 bit data</a:t>
            </a:r>
          </a:p>
          <a:p>
            <a:pPr lvl="1"/>
            <a:r>
              <a:rPr lang="en-US" dirty="0" smtClean="0"/>
              <a:t>Perform arithmetic and logical operations</a:t>
            </a:r>
          </a:p>
          <a:p>
            <a:pPr lvl="1"/>
            <a:r>
              <a:rPr lang="en-US" dirty="0" smtClean="0"/>
              <a:t>Test for conditions</a:t>
            </a:r>
          </a:p>
          <a:p>
            <a:pPr lvl="1"/>
            <a:r>
              <a:rPr lang="en-US" dirty="0" smtClean="0"/>
              <a:t>Sequence the execution of instructions</a:t>
            </a:r>
          </a:p>
          <a:p>
            <a:pPr lvl="1"/>
            <a:r>
              <a:rPr lang="en-US" dirty="0" smtClean="0"/>
              <a:t>Store data temporarily during execution in the defined R/W memory locations called stack</a:t>
            </a:r>
          </a:p>
        </p:txBody>
      </p:sp>
      <p:sp>
        <p:nvSpPr>
          <p:cNvPr id="3" name="Title 2"/>
          <p:cNvSpPr>
            <a:spLocks noGrp="1"/>
          </p:cNvSpPr>
          <p:nvPr>
            <p:ph type="title"/>
          </p:nvPr>
        </p:nvSpPr>
        <p:spPr/>
        <p:txBody>
          <a:bodyPr/>
          <a:lstStyle/>
          <a:p>
            <a:r>
              <a:rPr lang="en-US" dirty="0" smtClean="0"/>
              <a:t>Internal </a:t>
            </a:r>
            <a:r>
              <a:rPr lang="en-US" dirty="0"/>
              <a:t>D</a:t>
            </a:r>
            <a:r>
              <a:rPr lang="en-US" dirty="0" smtClean="0"/>
              <a:t>ata operations</a:t>
            </a:r>
            <a:endParaRPr lang="en-US" dirty="0"/>
          </a:p>
        </p:txBody>
      </p:sp>
    </p:spTree>
    <p:extLst>
      <p:ext uri="{BB962C8B-B14F-4D97-AF65-F5344CB8AC3E}">
        <p14:creationId xmlns:p14="http://schemas.microsoft.com/office/powerpoint/2010/main" val="1494694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perform all operations the microprocessor requires registers , ALU and control unit, and internal buses.</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45888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External devices can initiate the following operations, for which individual pins on the microprocessor chip are assigned: Reset,  Interrupt, Ready, Hold.</a:t>
            </a:r>
          </a:p>
          <a:p>
            <a:r>
              <a:rPr lang="en-US" b="1" dirty="0" smtClean="0"/>
              <a:t>Reset</a:t>
            </a:r>
            <a:r>
              <a:rPr lang="en-US" dirty="0" smtClean="0"/>
              <a:t>:</a:t>
            </a:r>
          </a:p>
          <a:p>
            <a:pPr lvl="1"/>
            <a:r>
              <a:rPr lang="en-US" dirty="0" smtClean="0"/>
              <a:t>When reset pin is activated by an external key, all internal operations are suspended and the program counter is cleared to 0000H. Now the program execution can again begin at the zero memory address.</a:t>
            </a:r>
          </a:p>
          <a:p>
            <a:r>
              <a:rPr lang="en-US" b="1" dirty="0" smtClean="0"/>
              <a:t>Interrupt:</a:t>
            </a:r>
          </a:p>
          <a:p>
            <a:pPr lvl="1"/>
            <a:r>
              <a:rPr lang="en-US" dirty="0" smtClean="0"/>
              <a:t>The microprocessor can be interrupted from the normal execution of instructions and asked to execute some other instructions called service routine. The microprocessor resumes its operation after completing the service routine.</a:t>
            </a:r>
          </a:p>
        </p:txBody>
      </p:sp>
      <p:sp>
        <p:nvSpPr>
          <p:cNvPr id="3" name="Title 2"/>
          <p:cNvSpPr>
            <a:spLocks noGrp="1"/>
          </p:cNvSpPr>
          <p:nvPr>
            <p:ph type="title"/>
          </p:nvPr>
        </p:nvSpPr>
        <p:spPr/>
        <p:txBody>
          <a:bodyPr>
            <a:normAutofit fontScale="90000"/>
          </a:bodyPr>
          <a:lstStyle/>
          <a:p>
            <a:r>
              <a:rPr lang="en-US" dirty="0" smtClean="0"/>
              <a:t>Peripherals or Externally initiated operations</a:t>
            </a:r>
            <a:endParaRPr lang="en-US" dirty="0"/>
          </a:p>
        </p:txBody>
      </p:sp>
    </p:spTree>
    <p:extLst>
      <p:ext uri="{BB962C8B-B14F-4D97-AF65-F5344CB8AC3E}">
        <p14:creationId xmlns:p14="http://schemas.microsoft.com/office/powerpoint/2010/main" val="27227873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Ready:</a:t>
            </a:r>
          </a:p>
          <a:p>
            <a:pPr lvl="1"/>
            <a:r>
              <a:rPr lang="en-US" dirty="0"/>
              <a:t>8085 has pin called ready. When this ready pin is low, the microprocessor enters into Wait state</a:t>
            </a:r>
            <a:r>
              <a:rPr lang="en-US" dirty="0" smtClean="0"/>
              <a:t>. </a:t>
            </a:r>
            <a:r>
              <a:rPr lang="en-US" dirty="0"/>
              <a:t>T</a:t>
            </a:r>
            <a:r>
              <a:rPr lang="en-US" dirty="0" smtClean="0"/>
              <a:t>his </a:t>
            </a:r>
            <a:r>
              <a:rPr lang="en-US" dirty="0"/>
              <a:t>signal is used </a:t>
            </a:r>
            <a:r>
              <a:rPr lang="en-US" dirty="0" smtClean="0"/>
              <a:t>primarily </a:t>
            </a:r>
            <a:r>
              <a:rPr lang="en-US" dirty="0"/>
              <a:t>to </a:t>
            </a:r>
            <a:r>
              <a:rPr lang="en-US" dirty="0" smtClean="0"/>
              <a:t>synchronize </a:t>
            </a:r>
            <a:r>
              <a:rPr lang="en-US" dirty="0"/>
              <a:t>slower peripherals with microprocessor.</a:t>
            </a:r>
          </a:p>
          <a:p>
            <a:r>
              <a:rPr lang="en-US" dirty="0"/>
              <a:t>Hold:</a:t>
            </a:r>
          </a:p>
          <a:p>
            <a:pPr lvl="1"/>
            <a:r>
              <a:rPr lang="en-US" dirty="0"/>
              <a:t>When the HOLD pin is activated by an external signals, the microprocessor relinquishes control of buses and allows the external peripheral to use them.</a:t>
            </a:r>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603611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8085 is 8 bit microprocessor.</a:t>
            </a:r>
          </a:p>
          <a:p>
            <a:r>
              <a:rPr lang="en-US" dirty="0" smtClean="0"/>
              <a:t>It has 16 bit address bus with 64 KB addressing capabilities</a:t>
            </a:r>
            <a:r>
              <a:rPr lang="en-US" dirty="0" smtClean="0"/>
              <a:t>.</a:t>
            </a:r>
            <a:endParaRPr lang="en-US" dirty="0" smtClean="0"/>
          </a:p>
          <a:p>
            <a:r>
              <a:rPr lang="en-US" dirty="0" smtClean="0"/>
              <a:t>8085 is 40 pin DIP package. </a:t>
            </a:r>
          </a:p>
          <a:p>
            <a:r>
              <a:rPr lang="en-US" dirty="0" smtClean="0"/>
              <a:t>The pins can be grouped as </a:t>
            </a:r>
          </a:p>
          <a:p>
            <a:pPr lvl="1"/>
            <a:r>
              <a:rPr lang="en-US" dirty="0" smtClean="0"/>
              <a:t>1. power supply and clock signals</a:t>
            </a:r>
          </a:p>
          <a:p>
            <a:pPr lvl="1"/>
            <a:r>
              <a:rPr lang="en-US" dirty="0" smtClean="0"/>
              <a:t>2. Address bus</a:t>
            </a:r>
          </a:p>
          <a:p>
            <a:pPr lvl="1"/>
            <a:r>
              <a:rPr lang="en-US" dirty="0" smtClean="0"/>
              <a:t>3. Data Bus</a:t>
            </a:r>
          </a:p>
          <a:p>
            <a:pPr lvl="1"/>
            <a:r>
              <a:rPr lang="en-US" dirty="0" smtClean="0"/>
              <a:t>4. Control and status bus</a:t>
            </a:r>
          </a:p>
          <a:p>
            <a:pPr lvl="1"/>
            <a:r>
              <a:rPr lang="en-US" dirty="0" smtClean="0"/>
              <a:t>5. Interrupt and externally initiated signals</a:t>
            </a:r>
          </a:p>
          <a:p>
            <a:pPr lvl="1"/>
            <a:r>
              <a:rPr lang="en-US" dirty="0" smtClean="0"/>
              <a:t>6. Serial I/O port</a:t>
            </a:r>
            <a:endParaRPr lang="en-US" dirty="0"/>
          </a:p>
        </p:txBody>
      </p:sp>
      <p:sp>
        <p:nvSpPr>
          <p:cNvPr id="3" name="Title 2"/>
          <p:cNvSpPr>
            <a:spLocks noGrp="1"/>
          </p:cNvSpPr>
          <p:nvPr>
            <p:ph type="title"/>
          </p:nvPr>
        </p:nvSpPr>
        <p:spPr/>
        <p:txBody>
          <a:bodyPr/>
          <a:lstStyle/>
          <a:p>
            <a:r>
              <a:rPr lang="en-US" dirty="0" smtClean="0"/>
              <a:t>8085 Pin configuration</a:t>
            </a:r>
            <a:endParaRPr lang="en-US" dirty="0"/>
          </a:p>
        </p:txBody>
      </p:sp>
    </p:spTree>
    <p:extLst>
      <p:ext uri="{BB962C8B-B14F-4D97-AF65-F5344CB8AC3E}">
        <p14:creationId xmlns:p14="http://schemas.microsoft.com/office/powerpoint/2010/main" val="35484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788" y="1481138"/>
            <a:ext cx="7744423" cy="4525962"/>
          </a:xfrm>
        </p:spPr>
      </p:pic>
      <p:sp>
        <p:nvSpPr>
          <p:cNvPr id="3" name="Title 2"/>
          <p:cNvSpPr>
            <a:spLocks noGrp="1"/>
          </p:cNvSpPr>
          <p:nvPr>
            <p:ph type="title"/>
          </p:nvPr>
        </p:nvSpPr>
        <p:spPr/>
        <p:txBody>
          <a:bodyPr/>
          <a:lstStyle/>
          <a:p>
            <a:r>
              <a:rPr lang="en-US" dirty="0" smtClean="0"/>
              <a:t>8085 </a:t>
            </a:r>
            <a:r>
              <a:rPr lang="en-US" dirty="0"/>
              <a:t>P</a:t>
            </a:r>
            <a:r>
              <a:rPr lang="en-US" dirty="0" smtClean="0"/>
              <a:t>in configuration</a:t>
            </a:r>
            <a:endParaRPr lang="en-US" dirty="0"/>
          </a:p>
        </p:txBody>
      </p:sp>
    </p:spTree>
    <p:extLst>
      <p:ext uri="{BB962C8B-B14F-4D97-AF65-F5344CB8AC3E}">
        <p14:creationId xmlns:p14="http://schemas.microsoft.com/office/powerpoint/2010/main" val="20080165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19063"/>
            <a:ext cx="5295900" cy="661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093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Microprocessor is </a:t>
            </a:r>
          </a:p>
          <a:p>
            <a:pPr lvl="1"/>
            <a:r>
              <a:rPr lang="en-US" dirty="0" smtClean="0"/>
              <a:t>Multipurpose</a:t>
            </a:r>
          </a:p>
          <a:p>
            <a:pPr lvl="1"/>
            <a:r>
              <a:rPr lang="en-US" dirty="0" smtClean="0"/>
              <a:t>Programmable</a:t>
            </a:r>
          </a:p>
          <a:p>
            <a:pPr lvl="1"/>
            <a:r>
              <a:rPr lang="en-US" dirty="0" smtClean="0"/>
              <a:t>Clock driven</a:t>
            </a:r>
          </a:p>
          <a:p>
            <a:pPr lvl="1"/>
            <a:r>
              <a:rPr lang="en-US" dirty="0" smtClean="0"/>
              <a:t>Register based </a:t>
            </a:r>
          </a:p>
          <a:p>
            <a:pPr lvl="1"/>
            <a:r>
              <a:rPr lang="en-US" dirty="0" smtClean="0"/>
              <a:t>Electronic device</a:t>
            </a:r>
          </a:p>
          <a:p>
            <a:pPr lvl="1"/>
            <a:r>
              <a:rPr lang="en-US" dirty="0" smtClean="0"/>
              <a:t>Reads binary instructions from  storage device called memory</a:t>
            </a:r>
          </a:p>
          <a:p>
            <a:pPr lvl="1"/>
            <a:r>
              <a:rPr lang="en-US" dirty="0" smtClean="0"/>
              <a:t>Accepts data as binary input</a:t>
            </a:r>
          </a:p>
          <a:p>
            <a:pPr lvl="1"/>
            <a:r>
              <a:rPr lang="en-US" dirty="0" smtClean="0"/>
              <a:t>Processes data according to instructions</a:t>
            </a:r>
          </a:p>
          <a:p>
            <a:pPr lvl="1"/>
            <a:r>
              <a:rPr lang="en-US" dirty="0" smtClean="0"/>
              <a:t>Provides results as output</a:t>
            </a:r>
          </a:p>
          <a:p>
            <a:pPr lvl="1"/>
            <a:endParaRPr lang="en-US" dirty="0"/>
          </a:p>
        </p:txBody>
      </p:sp>
      <p:sp>
        <p:nvSpPr>
          <p:cNvPr id="2" name="Title 1"/>
          <p:cNvSpPr>
            <a:spLocks noGrp="1"/>
          </p:cNvSpPr>
          <p:nvPr>
            <p:ph type="title"/>
          </p:nvPr>
        </p:nvSpPr>
        <p:spPr/>
        <p:txBody>
          <a:bodyPr/>
          <a:lstStyle/>
          <a:p>
            <a:r>
              <a:rPr lang="en-US" dirty="0" smtClean="0"/>
              <a:t>Definition</a:t>
            </a:r>
            <a:endParaRPr lang="en-US" dirty="0"/>
          </a:p>
        </p:txBody>
      </p:sp>
    </p:spTree>
    <p:extLst>
      <p:ext uri="{BB962C8B-B14F-4D97-AF65-F5344CB8AC3E}">
        <p14:creationId xmlns:p14="http://schemas.microsoft.com/office/powerpoint/2010/main" val="22481660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sSub>
                      <m:sSubPr>
                        <m:ctrlPr>
                          <a:rPr lang="en-US" i="1" smtClean="0">
                            <a:latin typeface="Cambria Math"/>
                          </a:rPr>
                        </m:ctrlPr>
                      </m:sSubPr>
                      <m:e>
                        <m:r>
                          <a:rPr lang="en-US" b="0" i="1" smtClean="0">
                            <a:latin typeface="Cambria Math"/>
                          </a:rPr>
                          <m:t>𝑉</m:t>
                        </m:r>
                      </m:e>
                      <m:sub>
                        <m:r>
                          <a:rPr lang="en-US" b="0" i="1" smtClean="0">
                            <a:latin typeface="Cambria Math"/>
                          </a:rPr>
                          <m:t>𝑐𝑐</m:t>
                        </m:r>
                      </m:sub>
                    </m:sSub>
                  </m:oMath>
                </a14:m>
                <a:r>
                  <a:rPr lang="en-US" dirty="0" smtClean="0"/>
                  <a:t>=+5 volt power supply</a:t>
                </a:r>
              </a:p>
              <a:p>
                <a14:m>
                  <m:oMath xmlns:m="http://schemas.openxmlformats.org/officeDocument/2006/math">
                    <m:sSub>
                      <m:sSubPr>
                        <m:ctrlPr>
                          <a:rPr lang="en-US" i="1">
                            <a:latin typeface="Cambria Math"/>
                          </a:rPr>
                        </m:ctrlPr>
                      </m:sSubPr>
                      <m:e>
                        <m:r>
                          <a:rPr lang="en-US" i="1">
                            <a:latin typeface="Cambria Math"/>
                          </a:rPr>
                          <m:t>𝑉</m:t>
                        </m:r>
                      </m:e>
                      <m:sub>
                        <m:r>
                          <a:rPr lang="en-US" b="0" i="1" smtClean="0">
                            <a:latin typeface="Cambria Math"/>
                          </a:rPr>
                          <m:t>𝑠𝑠</m:t>
                        </m:r>
                      </m:sub>
                    </m:sSub>
                  </m:oMath>
                </a14:m>
                <a:r>
                  <a:rPr lang="en-US" dirty="0" smtClean="0"/>
                  <a:t>= Ground</a:t>
                </a:r>
              </a:p>
              <a:p>
                <a:r>
                  <a:rPr lang="en-US" dirty="0" smtClean="0"/>
                  <a:t>X1,X2: crystal or R/C network or LC network connections to set the frequency of internal clock generator.</a:t>
                </a:r>
              </a:p>
              <a:p>
                <a:r>
                  <a:rPr lang="en-US" dirty="0" smtClean="0"/>
                  <a:t>Frequency 3 MHz</a:t>
                </a:r>
              </a:p>
              <a:p>
                <a:r>
                  <a:rPr lang="en-US" dirty="0" smtClean="0"/>
                  <a:t>CLK (output)- clock output is used as system clock for peripherals and devices interfaced with the microprocessor.</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t="-943" r="-519"/>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dirty="0" smtClean="0"/>
              <a:t>1. Power supply and clock frequency</a:t>
            </a:r>
            <a:endParaRPr lang="en-US" dirty="0"/>
          </a:p>
        </p:txBody>
      </p:sp>
    </p:spTree>
    <p:extLst>
      <p:ext uri="{BB962C8B-B14F-4D97-AF65-F5344CB8AC3E}">
        <p14:creationId xmlns:p14="http://schemas.microsoft.com/office/powerpoint/2010/main" val="32606366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A8-A15</a:t>
            </a:r>
          </a:p>
          <a:p>
            <a:r>
              <a:rPr lang="en-US" dirty="0" smtClean="0"/>
              <a:t>It carries most significant bits of memory address or the 8 bits of the I/O address.</a:t>
            </a:r>
            <a:endParaRPr lang="en-US" dirty="0"/>
          </a:p>
        </p:txBody>
      </p:sp>
      <p:sp>
        <p:nvSpPr>
          <p:cNvPr id="3" name="Title 2"/>
          <p:cNvSpPr>
            <a:spLocks noGrp="1"/>
          </p:cNvSpPr>
          <p:nvPr>
            <p:ph type="title"/>
          </p:nvPr>
        </p:nvSpPr>
        <p:spPr/>
        <p:txBody>
          <a:bodyPr/>
          <a:lstStyle/>
          <a:p>
            <a:r>
              <a:rPr lang="en-US" dirty="0" smtClean="0"/>
              <a:t>2. Address Bus</a:t>
            </a:r>
            <a:endParaRPr lang="en-US" dirty="0"/>
          </a:p>
        </p:txBody>
      </p:sp>
    </p:spTree>
    <p:extLst>
      <p:ext uri="{BB962C8B-B14F-4D97-AF65-F5344CB8AC3E}">
        <p14:creationId xmlns:p14="http://schemas.microsoft.com/office/powerpoint/2010/main" val="42038523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AD0-AD7</a:t>
            </a:r>
          </a:p>
          <a:p>
            <a:r>
              <a:rPr lang="en-US" dirty="0" smtClean="0"/>
              <a:t>These multiplexed set of lines used to carry the lower order 8 bit address as well as data.</a:t>
            </a:r>
          </a:p>
          <a:p>
            <a:r>
              <a:rPr lang="en-US" dirty="0" smtClean="0"/>
              <a:t>During the </a:t>
            </a:r>
            <a:r>
              <a:rPr lang="en-US" dirty="0" err="1" smtClean="0"/>
              <a:t>opcode</a:t>
            </a:r>
            <a:r>
              <a:rPr lang="en-US" dirty="0" smtClean="0"/>
              <a:t> fetch operation, in the first clock cycle, the lines deliver the lower order address A0-A7.</a:t>
            </a:r>
          </a:p>
          <a:p>
            <a:r>
              <a:rPr lang="en-US" dirty="0" smtClean="0"/>
              <a:t>In subsequent  IO/Memory, Read/Write clock cycle the lines are used as data bus.</a:t>
            </a:r>
          </a:p>
          <a:p>
            <a:r>
              <a:rPr lang="en-US" dirty="0" smtClean="0"/>
              <a:t>The CPU may read or write out data through this lines.</a:t>
            </a:r>
            <a:endParaRPr lang="en-US" dirty="0"/>
          </a:p>
        </p:txBody>
      </p:sp>
      <p:sp>
        <p:nvSpPr>
          <p:cNvPr id="3" name="Title 2"/>
          <p:cNvSpPr>
            <a:spLocks noGrp="1"/>
          </p:cNvSpPr>
          <p:nvPr>
            <p:ph type="title"/>
          </p:nvPr>
        </p:nvSpPr>
        <p:spPr/>
        <p:txBody>
          <a:bodyPr>
            <a:normAutofit fontScale="90000"/>
          </a:bodyPr>
          <a:lstStyle/>
          <a:p>
            <a:r>
              <a:rPr lang="en-US" dirty="0" smtClean="0"/>
              <a:t>3. Multiplexed Address /Data Bus</a:t>
            </a:r>
            <a:endParaRPr lang="en-US" dirty="0"/>
          </a:p>
        </p:txBody>
      </p:sp>
    </p:spTree>
    <p:extLst>
      <p:ext uri="{BB962C8B-B14F-4D97-AF65-F5344CB8AC3E}">
        <p14:creationId xmlns:p14="http://schemas.microsoft.com/office/powerpoint/2010/main" val="41439869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906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7763"/>
            <a:ext cx="7077075" cy="531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803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These signals contains two control signal (RD and WR) , three status signal(IO/M,S1 and S0) to identify the nature of operations and one special signal (ALE) to indicate the beginning of operations.</a:t>
            </a:r>
          </a:p>
          <a:p>
            <a:pPr lvl="1"/>
            <a:r>
              <a:rPr lang="en-US" b="1" dirty="0" smtClean="0"/>
              <a:t>ALE (Output):- Address Latch Enable</a:t>
            </a:r>
          </a:p>
          <a:p>
            <a:pPr lvl="2"/>
            <a:r>
              <a:rPr lang="en-US" dirty="0" smtClean="0"/>
              <a:t>The signal helps to capture the lower order address presented on the multiplexed address/ data bus.</a:t>
            </a:r>
          </a:p>
          <a:p>
            <a:pPr lvl="1"/>
            <a:r>
              <a:rPr lang="en-US" b="1" dirty="0" smtClean="0"/>
              <a:t>RD(Active Low):-Read memory or IO device</a:t>
            </a:r>
          </a:p>
          <a:p>
            <a:pPr lvl="2"/>
            <a:r>
              <a:rPr lang="en-US" dirty="0" smtClean="0"/>
              <a:t>It means that the selected memory location or I/O device is to be read and that the data bus is ready to accept data from memory or I/O device.</a:t>
            </a:r>
          </a:p>
          <a:p>
            <a:pPr lvl="2"/>
            <a:endParaRPr lang="en-US" dirty="0" smtClean="0"/>
          </a:p>
          <a:p>
            <a:pPr lvl="2"/>
            <a:endParaRPr lang="en-US" dirty="0"/>
          </a:p>
        </p:txBody>
      </p:sp>
      <p:sp>
        <p:nvSpPr>
          <p:cNvPr id="3" name="Title 2"/>
          <p:cNvSpPr>
            <a:spLocks noGrp="1"/>
          </p:cNvSpPr>
          <p:nvPr>
            <p:ph type="title"/>
          </p:nvPr>
        </p:nvSpPr>
        <p:spPr/>
        <p:txBody>
          <a:bodyPr/>
          <a:lstStyle/>
          <a:p>
            <a:r>
              <a:rPr lang="en-US" dirty="0" smtClean="0"/>
              <a:t>4. Control and status signal</a:t>
            </a:r>
            <a:endParaRPr lang="en-US" dirty="0"/>
          </a:p>
        </p:txBody>
      </p:sp>
    </p:spTree>
    <p:extLst>
      <p:ext uri="{BB962C8B-B14F-4D97-AF65-F5344CB8AC3E}">
        <p14:creationId xmlns:p14="http://schemas.microsoft.com/office/powerpoint/2010/main" val="37529788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b="1" dirty="0" smtClean="0"/>
              <a:t>WR (Active Low):- Write memory or I/O device</a:t>
            </a:r>
          </a:p>
          <a:p>
            <a:pPr lvl="2"/>
            <a:r>
              <a:rPr lang="en-US" dirty="0" smtClean="0"/>
              <a:t>This indicates that the data on the data bus is to be written into the selected memory location or I/O device.</a:t>
            </a:r>
          </a:p>
          <a:p>
            <a:pPr lvl="1"/>
            <a:r>
              <a:rPr lang="en-US" b="1" dirty="0" smtClean="0"/>
              <a:t>IO/M(output):- Select memory or I/O device</a:t>
            </a:r>
          </a:p>
          <a:p>
            <a:pPr lvl="2"/>
            <a:r>
              <a:rPr lang="en-US" dirty="0" smtClean="0"/>
              <a:t>The status signal indicates that the read/ write operation relates to whether the memory or I/O device. It goes high to indicate an I/O operation and low for ,memory operation.</a:t>
            </a:r>
          </a:p>
          <a:p>
            <a:endParaRPr lang="en-US" dirty="0"/>
          </a:p>
        </p:txBody>
      </p:sp>
      <p:sp>
        <p:nvSpPr>
          <p:cNvPr id="3" name="Title 2"/>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28852391"/>
                  </p:ext>
                </p:extLst>
              </p:nvPr>
            </p:nvGraphicFramePr>
            <p:xfrm>
              <a:off x="1219200" y="4800600"/>
              <a:ext cx="7239000" cy="2225040"/>
            </p:xfrm>
            <a:graphic>
              <a:graphicData uri="http://schemas.openxmlformats.org/drawingml/2006/table">
                <a:tbl>
                  <a:tblPr firstRow="1" bandRow="1">
                    <a:tableStyleId>{5C22544A-7EE6-4342-B048-85BDC9FD1C3A}</a:tableStyleId>
                  </a:tblPr>
                  <a:tblGrid>
                    <a:gridCol w="1524000"/>
                    <a:gridCol w="1524000"/>
                    <a:gridCol w="1524000"/>
                    <a:gridCol w="2667000"/>
                  </a:tblGrid>
                  <a:tr h="370840">
                    <a:tc>
                      <a:txBody>
                        <a:bodyPr/>
                        <a:lstStyle/>
                        <a:p>
                          <a:r>
                            <a:rPr lang="en-US" dirty="0" smtClean="0"/>
                            <a:t>IO/</a:t>
                          </a:r>
                          <a14:m>
                            <m:oMath xmlns:m="http://schemas.openxmlformats.org/officeDocument/2006/math">
                              <m:acc>
                                <m:accPr>
                                  <m:chr m:val="̅"/>
                                  <m:ctrlPr>
                                    <a:rPr lang="en-US" i="1" dirty="0" smtClean="0">
                                      <a:latin typeface="Cambria Math"/>
                                    </a:rPr>
                                  </m:ctrlPr>
                                </m:accPr>
                                <m:e>
                                  <m:r>
                                    <a:rPr lang="en-US" b="1" i="0" dirty="0" smtClean="0">
                                      <a:latin typeface="Cambria Math"/>
                                    </a:rPr>
                                    <m:t>𝐌</m:t>
                                  </m:r>
                                </m:e>
                              </m:acc>
                            </m:oMath>
                          </a14:m>
                          <a:endParaRPr lang="en-US" dirty="0"/>
                        </a:p>
                      </a:txBody>
                      <a:tcPr/>
                    </a:tc>
                    <a:tc>
                      <a:txBody>
                        <a:bodyPr/>
                        <a:lstStyle/>
                        <a:p>
                          <a:r>
                            <a:rPr lang="en-US" dirty="0" smtClean="0"/>
                            <a:t>S</a:t>
                          </a:r>
                          <a:r>
                            <a:rPr lang="en-US" baseline="-25000" dirty="0" smtClean="0"/>
                            <a:t>1</a:t>
                          </a:r>
                          <a:endParaRPr lang="en-US" baseline="-25000" dirty="0"/>
                        </a:p>
                      </a:txBody>
                      <a:tcPr/>
                    </a:tc>
                    <a:tc>
                      <a:txBody>
                        <a:bodyPr/>
                        <a:lstStyle/>
                        <a:p>
                          <a:r>
                            <a:rPr lang="en-US" dirty="0" smtClean="0"/>
                            <a:t>S</a:t>
                          </a:r>
                          <a:r>
                            <a:rPr lang="en-US" baseline="-25000" dirty="0" smtClean="0"/>
                            <a:t>0</a:t>
                          </a:r>
                          <a:endParaRPr lang="en-US" baseline="-25000" dirty="0"/>
                        </a:p>
                      </a:txBody>
                      <a:tcPr/>
                    </a:tc>
                    <a:tc>
                      <a:txBody>
                        <a:bodyPr/>
                        <a:lstStyle/>
                        <a:p>
                          <a:r>
                            <a:rPr lang="en-US" dirty="0" smtClean="0"/>
                            <a:t>States</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Memory</a:t>
                          </a:r>
                          <a:r>
                            <a:rPr lang="en-US" baseline="0" dirty="0" smtClean="0"/>
                            <a:t> Write</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Memory</a:t>
                          </a:r>
                          <a:r>
                            <a:rPr lang="en-US" baseline="0" dirty="0" smtClean="0"/>
                            <a:t> Read</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I/O write</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I/O read</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err="1" smtClean="0"/>
                            <a:t>Opcode</a:t>
                          </a:r>
                          <a:r>
                            <a:rPr lang="en-US" dirty="0" smtClean="0"/>
                            <a:t> fetch</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28852391"/>
                  </p:ext>
                </p:extLst>
              </p:nvPr>
            </p:nvGraphicFramePr>
            <p:xfrm>
              <a:off x="1219200" y="4800600"/>
              <a:ext cx="7239000" cy="2225040"/>
            </p:xfrm>
            <a:graphic>
              <a:graphicData uri="http://schemas.openxmlformats.org/drawingml/2006/table">
                <a:tbl>
                  <a:tblPr firstRow="1" bandRow="1">
                    <a:tableStyleId>{5C22544A-7EE6-4342-B048-85BDC9FD1C3A}</a:tableStyleId>
                  </a:tblPr>
                  <a:tblGrid>
                    <a:gridCol w="1524000"/>
                    <a:gridCol w="1524000"/>
                    <a:gridCol w="1524000"/>
                    <a:gridCol w="2667000"/>
                  </a:tblGrid>
                  <a:tr h="370840">
                    <a:tc>
                      <a:txBody>
                        <a:bodyPr/>
                        <a:lstStyle/>
                        <a:p>
                          <a:endParaRPr lang="en-US"/>
                        </a:p>
                      </a:txBody>
                      <a:tcPr>
                        <a:blipFill rotWithShape="1">
                          <a:blip r:embed="rId2"/>
                          <a:stretch>
                            <a:fillRect t="-8197" r="-375200" b="-522951"/>
                          </a:stretch>
                        </a:blipFill>
                      </a:tcPr>
                    </a:tc>
                    <a:tc>
                      <a:txBody>
                        <a:bodyPr/>
                        <a:lstStyle/>
                        <a:p>
                          <a:r>
                            <a:rPr lang="en-US" dirty="0" smtClean="0"/>
                            <a:t>S</a:t>
                          </a:r>
                          <a:r>
                            <a:rPr lang="en-US" baseline="-25000" dirty="0" smtClean="0"/>
                            <a:t>1</a:t>
                          </a:r>
                          <a:endParaRPr lang="en-US" baseline="-25000" dirty="0"/>
                        </a:p>
                      </a:txBody>
                      <a:tcPr/>
                    </a:tc>
                    <a:tc>
                      <a:txBody>
                        <a:bodyPr/>
                        <a:lstStyle/>
                        <a:p>
                          <a:r>
                            <a:rPr lang="en-US" dirty="0" smtClean="0"/>
                            <a:t>S</a:t>
                          </a:r>
                          <a:r>
                            <a:rPr lang="en-US" baseline="-25000" dirty="0" smtClean="0"/>
                            <a:t>0</a:t>
                          </a:r>
                          <a:endParaRPr lang="en-US" baseline="-25000" dirty="0"/>
                        </a:p>
                      </a:txBody>
                      <a:tcPr/>
                    </a:tc>
                    <a:tc>
                      <a:txBody>
                        <a:bodyPr/>
                        <a:lstStyle/>
                        <a:p>
                          <a:r>
                            <a:rPr lang="en-US" dirty="0" smtClean="0"/>
                            <a:t>States</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Memory</a:t>
                          </a:r>
                          <a:r>
                            <a:rPr lang="en-US" baseline="0" dirty="0" smtClean="0"/>
                            <a:t> Write</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Memory</a:t>
                          </a:r>
                          <a:r>
                            <a:rPr lang="en-US" baseline="0" dirty="0" smtClean="0"/>
                            <a:t> Read</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I/O write</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I/O read</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err="1" smtClean="0"/>
                            <a:t>Opcode</a:t>
                          </a:r>
                          <a:r>
                            <a:rPr lang="en-US" dirty="0" smtClean="0"/>
                            <a:t> fetch</a:t>
                          </a:r>
                          <a:endParaRPr lang="en-US" dirty="0"/>
                        </a:p>
                      </a:txBody>
                      <a:tcPr/>
                    </a:tc>
                  </a:tr>
                </a:tbl>
              </a:graphicData>
            </a:graphic>
          </p:graphicFrame>
        </mc:Fallback>
      </mc:AlternateContent>
    </p:spTree>
    <p:extLst>
      <p:ext uri="{BB962C8B-B14F-4D97-AF65-F5344CB8AC3E}">
        <p14:creationId xmlns:p14="http://schemas.microsoft.com/office/powerpoint/2010/main" val="7298423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Interrupt are the signals generated by external devices to request the microprocessor to perform a task. </a:t>
            </a:r>
            <a:r>
              <a:rPr lang="en-US" dirty="0"/>
              <a:t>T</a:t>
            </a:r>
            <a:r>
              <a:rPr lang="en-US" dirty="0" smtClean="0"/>
              <a:t>here are 5 interrupt TRAP, RST 7.5,RST6.5,RST5.5 and INTR.</a:t>
            </a:r>
          </a:p>
          <a:p>
            <a:pPr lvl="1"/>
            <a:r>
              <a:rPr lang="en-US" b="1" dirty="0" smtClean="0"/>
              <a:t>INTA</a:t>
            </a:r>
            <a:r>
              <a:rPr lang="en-US" dirty="0" smtClean="0"/>
              <a:t>:-It is interrupt acknowledgement signal.</a:t>
            </a:r>
          </a:p>
          <a:p>
            <a:pPr lvl="1"/>
            <a:r>
              <a:rPr lang="en-US" b="1" dirty="0" smtClean="0"/>
              <a:t>RESET IN</a:t>
            </a:r>
            <a:r>
              <a:rPr lang="en-US" dirty="0" smtClean="0"/>
              <a:t>:-</a:t>
            </a:r>
            <a:r>
              <a:rPr lang="en-US" dirty="0"/>
              <a:t>When the signal on this pin is low, the PC is set to 0</a:t>
            </a:r>
            <a:r>
              <a:rPr lang="en-US" dirty="0" smtClean="0"/>
              <a:t>, and microprocessor is reset.</a:t>
            </a:r>
          </a:p>
          <a:p>
            <a:pPr lvl="1"/>
            <a:r>
              <a:rPr lang="en-US" b="1" dirty="0" smtClean="0"/>
              <a:t>RESET OUT</a:t>
            </a:r>
            <a:r>
              <a:rPr lang="en-US" dirty="0" smtClean="0"/>
              <a:t>:- </a:t>
            </a:r>
            <a:r>
              <a:rPr lang="en-US" dirty="0"/>
              <a:t>This signal indicates that the processor is being reset. The signal </a:t>
            </a:r>
            <a:r>
              <a:rPr lang="en-US" dirty="0" smtClean="0"/>
              <a:t>can be </a:t>
            </a:r>
            <a:r>
              <a:rPr lang="en-US" dirty="0"/>
              <a:t>used to reset other </a:t>
            </a:r>
            <a:r>
              <a:rPr lang="en-US" dirty="0" smtClean="0"/>
              <a:t>connected devices</a:t>
            </a:r>
            <a:r>
              <a:rPr lang="en-US" dirty="0"/>
              <a:t>. </a:t>
            </a:r>
            <a:endParaRPr lang="en-US" dirty="0" smtClean="0"/>
          </a:p>
        </p:txBody>
      </p:sp>
      <p:sp>
        <p:nvSpPr>
          <p:cNvPr id="3" name="Title 2"/>
          <p:cNvSpPr>
            <a:spLocks noGrp="1"/>
          </p:cNvSpPr>
          <p:nvPr>
            <p:ph type="title"/>
          </p:nvPr>
        </p:nvSpPr>
        <p:spPr/>
        <p:txBody>
          <a:bodyPr>
            <a:normAutofit fontScale="90000"/>
          </a:bodyPr>
          <a:lstStyle/>
          <a:p>
            <a:r>
              <a:rPr lang="en-US" dirty="0" smtClean="0"/>
              <a:t>5. Interrupt and externally initiated signals</a:t>
            </a:r>
            <a:endParaRPr lang="en-US" dirty="0"/>
          </a:p>
        </p:txBody>
      </p:sp>
    </p:spTree>
    <p:extLst>
      <p:ext uri="{BB962C8B-B14F-4D97-AF65-F5344CB8AC3E}">
        <p14:creationId xmlns:p14="http://schemas.microsoft.com/office/powerpoint/2010/main" val="41018197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b="1" dirty="0"/>
              <a:t>READY</a:t>
            </a:r>
            <a:r>
              <a:rPr lang="en-US" dirty="0"/>
              <a:t>:- </a:t>
            </a:r>
            <a:r>
              <a:rPr lang="en-US" dirty="0" smtClean="0"/>
              <a:t>This </a:t>
            </a:r>
            <a:r>
              <a:rPr lang="en-US" dirty="0"/>
              <a:t>means device is ready to send and receive data. When this signal is low, the processor waits for an integral number of clock cycles until it goes high. </a:t>
            </a:r>
          </a:p>
          <a:p>
            <a:pPr lvl="1"/>
            <a:r>
              <a:rPr lang="en-US" b="1" dirty="0"/>
              <a:t>HOLD</a:t>
            </a:r>
            <a:r>
              <a:rPr lang="en-US" dirty="0"/>
              <a:t>:-this signal </a:t>
            </a:r>
            <a:r>
              <a:rPr lang="en-US" dirty="0" smtClean="0"/>
              <a:t>indicates </a:t>
            </a:r>
            <a:r>
              <a:rPr lang="en-US" dirty="0"/>
              <a:t>that other master is requesting the use of address and data buses.</a:t>
            </a:r>
          </a:p>
          <a:p>
            <a:pPr lvl="1"/>
            <a:r>
              <a:rPr lang="en-US" b="1" dirty="0"/>
              <a:t>HLDA(HOLD </a:t>
            </a:r>
            <a:r>
              <a:rPr lang="en-US" b="1" dirty="0" smtClean="0"/>
              <a:t>Acknowledge</a:t>
            </a:r>
            <a:r>
              <a:rPr lang="en-US" dirty="0"/>
              <a:t>):-It </a:t>
            </a:r>
            <a:r>
              <a:rPr lang="en-US" dirty="0" smtClean="0"/>
              <a:t>indicates </a:t>
            </a:r>
            <a:r>
              <a:rPr lang="en-US" dirty="0"/>
              <a:t>that CPU has received HOLD request and it will relinquish the bus in next clock cycle. HLDA is set to low after HOLD signal is removed.</a:t>
            </a:r>
            <a:br>
              <a:rPr lang="en-US" dirty="0"/>
            </a:br>
            <a:r>
              <a:rPr lang="en-US" dirty="0"/>
              <a:t/>
            </a:r>
            <a:br>
              <a:rPr lang="en-US" dirty="0"/>
            </a:b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18289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SOD and SID:-  These lines are used for serial communication.</a:t>
            </a:r>
          </a:p>
          <a:p>
            <a:pPr lvl="1" algn="just"/>
            <a:r>
              <a:rPr lang="en-US" b="1" dirty="0" smtClean="0"/>
              <a:t>SOD(Serial output data line)</a:t>
            </a:r>
            <a:r>
              <a:rPr lang="en-US" dirty="0" smtClean="0"/>
              <a:t>:- The output SOD is set/reset as specified by SIM (Set Interrupt Mask) Instructions.</a:t>
            </a:r>
          </a:p>
          <a:p>
            <a:pPr lvl="1" algn="just"/>
            <a:r>
              <a:rPr lang="en-US" b="1" dirty="0" smtClean="0"/>
              <a:t>SID(Serial input data line):- </a:t>
            </a:r>
            <a:r>
              <a:rPr lang="en-US" dirty="0" smtClean="0"/>
              <a:t>The data on this line is loaded into accumulator whenever a RIM (Read Interrupt Mask) instruction is executed.</a:t>
            </a:r>
            <a:endParaRPr lang="en-US" dirty="0"/>
          </a:p>
        </p:txBody>
      </p:sp>
      <p:sp>
        <p:nvSpPr>
          <p:cNvPr id="3" name="Title 2"/>
          <p:cNvSpPr>
            <a:spLocks noGrp="1"/>
          </p:cNvSpPr>
          <p:nvPr>
            <p:ph type="title"/>
          </p:nvPr>
        </p:nvSpPr>
        <p:spPr/>
        <p:txBody>
          <a:bodyPr>
            <a:normAutofit/>
          </a:bodyPr>
          <a:lstStyle/>
          <a:p>
            <a:r>
              <a:rPr lang="en-US" dirty="0" smtClean="0"/>
              <a:t>6. Serial I/O signals</a:t>
            </a:r>
            <a:endParaRPr lang="en-US" dirty="0"/>
          </a:p>
        </p:txBody>
      </p:sp>
    </p:spTree>
    <p:extLst>
      <p:ext uri="{BB962C8B-B14F-4D97-AF65-F5344CB8AC3E}">
        <p14:creationId xmlns:p14="http://schemas.microsoft.com/office/powerpoint/2010/main" val="28670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Microprocessor is </a:t>
            </a:r>
            <a:r>
              <a:rPr lang="en-US" dirty="0" smtClean="0"/>
              <a:t>multipurpose, programmable, Clock driven, Register based Electronic device  that reads </a:t>
            </a:r>
            <a:r>
              <a:rPr lang="en-US" dirty="0"/>
              <a:t>binary instructions from  storage device called </a:t>
            </a:r>
            <a:r>
              <a:rPr lang="en-US" dirty="0" smtClean="0"/>
              <a:t>memory and accepts </a:t>
            </a:r>
            <a:r>
              <a:rPr lang="en-US" dirty="0"/>
              <a:t>data as binary </a:t>
            </a:r>
            <a:r>
              <a:rPr lang="en-US" dirty="0" smtClean="0"/>
              <a:t>input, processes </a:t>
            </a:r>
            <a:r>
              <a:rPr lang="en-US" dirty="0"/>
              <a:t>data according to </a:t>
            </a:r>
            <a:r>
              <a:rPr lang="en-US" dirty="0" smtClean="0"/>
              <a:t>instructions provides </a:t>
            </a:r>
            <a:r>
              <a:rPr lang="en-US" dirty="0"/>
              <a:t>results as </a:t>
            </a:r>
            <a:r>
              <a:rPr lang="en-US" dirty="0" smtClean="0"/>
              <a:t>output.</a:t>
            </a:r>
            <a:endParaRPr lang="en-US" dirty="0"/>
          </a:p>
          <a:p>
            <a:endParaRPr lang="en-US" dirty="0"/>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9422461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Interrupts are the signals generated by the external devices to request the microprocessor to perform a task. There are five types of interrupt </a:t>
            </a:r>
            <a:r>
              <a:rPr lang="en-US" dirty="0" err="1" smtClean="0"/>
              <a:t>i.e</a:t>
            </a:r>
            <a:r>
              <a:rPr lang="en-US" dirty="0" smtClean="0"/>
              <a:t> RST5.5,RST6.5,RST7.5, INTR and TRAP. Interrupt are classified into following groups on basis on their parameter:</a:t>
            </a:r>
          </a:p>
          <a:p>
            <a:r>
              <a:rPr lang="en-US" b="1" dirty="0" smtClean="0"/>
              <a:t>Vector Interrupt:-</a:t>
            </a:r>
          </a:p>
          <a:p>
            <a:pPr lvl="1"/>
            <a:r>
              <a:rPr lang="en-US" dirty="0" smtClean="0"/>
              <a:t>In this type of interrupt, the interrupt address is known to the processor. For example RST7.5, RST6.5,RST5.5 ,TRAP.</a:t>
            </a:r>
            <a:endParaRPr lang="en-US" dirty="0"/>
          </a:p>
        </p:txBody>
      </p:sp>
      <p:sp>
        <p:nvSpPr>
          <p:cNvPr id="3" name="Title 2"/>
          <p:cNvSpPr>
            <a:spLocks noGrp="1"/>
          </p:cNvSpPr>
          <p:nvPr>
            <p:ph type="title"/>
          </p:nvPr>
        </p:nvSpPr>
        <p:spPr/>
        <p:txBody>
          <a:bodyPr/>
          <a:lstStyle/>
          <a:p>
            <a:r>
              <a:rPr lang="en-US" dirty="0" smtClean="0"/>
              <a:t>Interrupts in 8085</a:t>
            </a:r>
            <a:endParaRPr lang="en-US" dirty="0"/>
          </a:p>
        </p:txBody>
      </p:sp>
    </p:spTree>
    <p:extLst>
      <p:ext uri="{BB962C8B-B14F-4D97-AF65-F5344CB8AC3E}">
        <p14:creationId xmlns:p14="http://schemas.microsoft.com/office/powerpoint/2010/main" val="31985742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Non vector Interrupt</a:t>
            </a:r>
          </a:p>
          <a:p>
            <a:pPr lvl="1" algn="just"/>
            <a:r>
              <a:rPr lang="en-US" dirty="0" smtClean="0"/>
              <a:t>In this type of interrupt the interrupt address is not known to processor. So, address need to be send externally by the device to perform interrupts.</a:t>
            </a:r>
          </a:p>
          <a:p>
            <a:pPr lvl="1" algn="just"/>
            <a:r>
              <a:rPr lang="en-US" dirty="0" smtClean="0"/>
              <a:t>Example: INTR</a:t>
            </a:r>
          </a:p>
          <a:p>
            <a:pPr algn="just"/>
            <a:r>
              <a:rPr lang="en-US" b="1" dirty="0" err="1" smtClean="0"/>
              <a:t>Maskable</a:t>
            </a:r>
            <a:r>
              <a:rPr lang="en-US" b="1" dirty="0" smtClean="0"/>
              <a:t> interrupt</a:t>
            </a:r>
          </a:p>
          <a:p>
            <a:pPr lvl="1" algn="just"/>
            <a:r>
              <a:rPr lang="en-US" dirty="0" smtClean="0"/>
              <a:t>In this type of interrupt, interrupt can be disable by writing some instructions in a program. For example RST5.5,RST6.5,RST7.5</a:t>
            </a:r>
          </a:p>
          <a:p>
            <a:pPr algn="just"/>
            <a:r>
              <a:rPr lang="en-US" b="1" dirty="0" smtClean="0"/>
              <a:t>Non </a:t>
            </a:r>
            <a:r>
              <a:rPr lang="en-US" b="1" dirty="0" err="1" smtClean="0"/>
              <a:t>maskable</a:t>
            </a:r>
            <a:r>
              <a:rPr lang="en-US" b="1" dirty="0" smtClean="0"/>
              <a:t> Interrupt</a:t>
            </a:r>
          </a:p>
          <a:p>
            <a:pPr lvl="1" algn="just"/>
            <a:r>
              <a:rPr lang="en-US" dirty="0" smtClean="0"/>
              <a:t>In this type of interrupt we cant disable the interrupt by writing some instructions in the program. For Example TRAP</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02105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Software interrupt</a:t>
            </a:r>
          </a:p>
          <a:p>
            <a:pPr lvl="1"/>
            <a:r>
              <a:rPr lang="en-US" dirty="0" smtClean="0"/>
              <a:t>In this type of interrupt the programmer had to add the instructions into the program to execute the interrupt . There are 8 software interrupt in 8085, </a:t>
            </a:r>
            <a:r>
              <a:rPr lang="en-US" dirty="0" err="1" smtClean="0"/>
              <a:t>i.e</a:t>
            </a:r>
            <a:r>
              <a:rPr lang="en-US" dirty="0" smtClean="0"/>
              <a:t> RST 0-7</a:t>
            </a:r>
          </a:p>
          <a:p>
            <a:r>
              <a:rPr lang="en-US" b="1" dirty="0" smtClean="0"/>
              <a:t>Hardware interrupt</a:t>
            </a:r>
          </a:p>
          <a:p>
            <a:pPr lvl="1"/>
            <a:r>
              <a:rPr lang="en-US" dirty="0" smtClean="0"/>
              <a:t>There are 5 hardware interrupt in 8085 used as hardware interrupt </a:t>
            </a:r>
            <a:r>
              <a:rPr lang="en-US" dirty="0" err="1" smtClean="0"/>
              <a:t>i.e</a:t>
            </a:r>
            <a:r>
              <a:rPr lang="en-US" dirty="0" smtClean="0"/>
              <a:t> Trap,RST5.5,RST6.5,RST7.5,INTA</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7329472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small program or a routine that when executed, services the corresponding interrupting source is called ISR.</a:t>
            </a:r>
          </a:p>
          <a:p>
            <a:r>
              <a:rPr lang="en-US" dirty="0" smtClean="0"/>
              <a:t>TRAP</a:t>
            </a:r>
          </a:p>
          <a:p>
            <a:pPr lvl="1"/>
            <a:r>
              <a:rPr lang="en-US" dirty="0" smtClean="0"/>
              <a:t>Non </a:t>
            </a:r>
            <a:r>
              <a:rPr lang="en-US" dirty="0" err="1" smtClean="0"/>
              <a:t>maskable</a:t>
            </a:r>
            <a:r>
              <a:rPr lang="en-US" dirty="0" smtClean="0"/>
              <a:t> interrupt</a:t>
            </a:r>
          </a:p>
          <a:p>
            <a:pPr lvl="1"/>
            <a:r>
              <a:rPr lang="en-US" dirty="0" smtClean="0"/>
              <a:t>Has highest priority among all interrupt</a:t>
            </a:r>
          </a:p>
          <a:p>
            <a:pPr lvl="1"/>
            <a:r>
              <a:rPr lang="en-US" dirty="0" smtClean="0"/>
              <a:t>By default it is enabled until it get acknowledged</a:t>
            </a:r>
          </a:p>
          <a:p>
            <a:pPr lvl="1"/>
            <a:r>
              <a:rPr lang="en-US" dirty="0" smtClean="0"/>
              <a:t>This transfers control to 0024H</a:t>
            </a:r>
            <a:endParaRPr lang="en-US" dirty="0"/>
          </a:p>
        </p:txBody>
      </p:sp>
      <p:sp>
        <p:nvSpPr>
          <p:cNvPr id="3" name="Title 2"/>
          <p:cNvSpPr>
            <a:spLocks noGrp="1"/>
          </p:cNvSpPr>
          <p:nvPr>
            <p:ph type="title"/>
          </p:nvPr>
        </p:nvSpPr>
        <p:spPr/>
        <p:txBody>
          <a:bodyPr/>
          <a:lstStyle/>
          <a:p>
            <a:r>
              <a:rPr lang="en-US" dirty="0" smtClean="0"/>
              <a:t>Interrupt </a:t>
            </a:r>
            <a:r>
              <a:rPr lang="en-US" dirty="0"/>
              <a:t>S</a:t>
            </a:r>
            <a:r>
              <a:rPr lang="en-US" dirty="0" smtClean="0"/>
              <a:t>ervice Routine(ISR)</a:t>
            </a:r>
            <a:endParaRPr lang="en-US" dirty="0"/>
          </a:p>
        </p:txBody>
      </p:sp>
    </p:spTree>
    <p:extLst>
      <p:ext uri="{BB962C8B-B14F-4D97-AF65-F5344CB8AC3E}">
        <p14:creationId xmlns:p14="http://schemas.microsoft.com/office/powerpoint/2010/main" val="10176325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RST 7.5</a:t>
            </a:r>
          </a:p>
          <a:p>
            <a:pPr lvl="1"/>
            <a:r>
              <a:rPr lang="en-US" dirty="0" err="1" smtClean="0"/>
              <a:t>Maskable</a:t>
            </a:r>
            <a:r>
              <a:rPr lang="en-US" dirty="0" smtClean="0"/>
              <a:t> interrupt</a:t>
            </a:r>
          </a:p>
          <a:p>
            <a:pPr lvl="1"/>
            <a:r>
              <a:rPr lang="en-US" dirty="0" smtClean="0"/>
              <a:t>Have second priority</a:t>
            </a:r>
          </a:p>
          <a:p>
            <a:pPr lvl="1"/>
            <a:r>
              <a:rPr lang="en-US" dirty="0" smtClean="0"/>
              <a:t>When interrupt is executed, the processor saves the content of the </a:t>
            </a:r>
            <a:r>
              <a:rPr lang="en-US" dirty="0"/>
              <a:t>P</a:t>
            </a:r>
            <a:r>
              <a:rPr lang="en-US" dirty="0" smtClean="0"/>
              <a:t>C register into the stack and b</a:t>
            </a:r>
            <a:r>
              <a:rPr lang="en-US" dirty="0"/>
              <a:t>ranches to 003CH</a:t>
            </a:r>
          </a:p>
          <a:p>
            <a:r>
              <a:rPr lang="en-US" dirty="0" smtClean="0"/>
              <a:t>RST 6.5</a:t>
            </a:r>
            <a:endParaRPr lang="en-US" dirty="0"/>
          </a:p>
          <a:p>
            <a:pPr lvl="1"/>
            <a:r>
              <a:rPr lang="en-US" dirty="0" err="1"/>
              <a:t>Maskable</a:t>
            </a:r>
            <a:r>
              <a:rPr lang="en-US" dirty="0"/>
              <a:t> interrupt</a:t>
            </a:r>
          </a:p>
          <a:p>
            <a:pPr lvl="1"/>
            <a:r>
              <a:rPr lang="en-US" dirty="0"/>
              <a:t>Have </a:t>
            </a:r>
            <a:r>
              <a:rPr lang="en-US" dirty="0" smtClean="0"/>
              <a:t>third </a:t>
            </a:r>
            <a:r>
              <a:rPr lang="en-US" dirty="0"/>
              <a:t>priority</a:t>
            </a:r>
          </a:p>
          <a:p>
            <a:pPr lvl="1"/>
            <a:r>
              <a:rPr lang="en-US" dirty="0"/>
              <a:t>When interrupt is executed, the processor saves the content of the PC register into the stack and branches to </a:t>
            </a:r>
            <a:r>
              <a:rPr lang="en-US" dirty="0" smtClean="0"/>
              <a:t>0034H</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859977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RST 5.5</a:t>
            </a:r>
          </a:p>
          <a:p>
            <a:pPr lvl="1"/>
            <a:r>
              <a:rPr lang="en-US" dirty="0" err="1" smtClean="0"/>
              <a:t>Maskable</a:t>
            </a:r>
            <a:r>
              <a:rPr lang="en-US" dirty="0" smtClean="0"/>
              <a:t> interrupt</a:t>
            </a:r>
          </a:p>
          <a:p>
            <a:pPr lvl="1"/>
            <a:r>
              <a:rPr lang="en-US" dirty="0" smtClean="0"/>
              <a:t>When interrupt is executed, the processor saves the content of the </a:t>
            </a:r>
            <a:r>
              <a:rPr lang="en-US" dirty="0"/>
              <a:t>P</a:t>
            </a:r>
            <a:r>
              <a:rPr lang="en-US" dirty="0" smtClean="0"/>
              <a:t>C register into the stack and b</a:t>
            </a:r>
            <a:r>
              <a:rPr lang="en-US" dirty="0"/>
              <a:t>ranches to </a:t>
            </a:r>
            <a:r>
              <a:rPr lang="en-US" dirty="0" smtClean="0"/>
              <a:t>002CH</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430578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INTR</a:t>
            </a:r>
          </a:p>
          <a:p>
            <a:pPr lvl="1"/>
            <a:r>
              <a:rPr lang="en-US" dirty="0" err="1"/>
              <a:t>Maskable</a:t>
            </a:r>
            <a:r>
              <a:rPr lang="en-US" dirty="0"/>
              <a:t> interrupt</a:t>
            </a:r>
          </a:p>
          <a:p>
            <a:pPr lvl="1"/>
            <a:r>
              <a:rPr lang="en-US" dirty="0"/>
              <a:t>Have lowest priority</a:t>
            </a:r>
          </a:p>
          <a:p>
            <a:pPr lvl="1"/>
            <a:r>
              <a:rPr lang="en-US" dirty="0"/>
              <a:t>It can be disable by resetting microprocessor</a:t>
            </a:r>
          </a:p>
          <a:p>
            <a:pPr lvl="1"/>
            <a:r>
              <a:rPr lang="en-US" dirty="0"/>
              <a:t>When INTR goes high following event occurs:</a:t>
            </a:r>
          </a:p>
          <a:p>
            <a:pPr lvl="2"/>
            <a:r>
              <a:rPr lang="en-US" dirty="0"/>
              <a:t>The microprocessor checks the status of INTR signal during the execution of each instruction.</a:t>
            </a:r>
          </a:p>
          <a:p>
            <a:pPr lvl="2"/>
            <a:r>
              <a:rPr lang="en-US" dirty="0"/>
              <a:t>When INTR signal is high then microprocessor completes its current instruction and sends active low interrupt acknowledge signal.</a:t>
            </a:r>
          </a:p>
          <a:p>
            <a:pPr lvl="2"/>
            <a:r>
              <a:rPr lang="en-US" dirty="0"/>
              <a:t>When instructions are received then microprocessor saves the address of the next instruction on stack and executes the </a:t>
            </a:r>
            <a:r>
              <a:rPr lang="en-US" dirty="0" smtClean="0"/>
              <a:t>received </a:t>
            </a:r>
            <a:r>
              <a:rPr lang="en-US" dirty="0"/>
              <a:t>instruction.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774385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 different ways in which a processor can access data are referred as its addressing modes.</a:t>
            </a:r>
          </a:p>
          <a:p>
            <a:r>
              <a:rPr lang="en-US" dirty="0" smtClean="0"/>
              <a:t>The addressing mode is indicated in instructions itself.</a:t>
            </a:r>
          </a:p>
          <a:p>
            <a:r>
              <a:rPr lang="en-US" dirty="0" smtClean="0"/>
              <a:t>The various addressing modes are:</a:t>
            </a:r>
          </a:p>
          <a:p>
            <a:pPr lvl="1"/>
            <a:r>
              <a:rPr lang="en-US" dirty="0" smtClean="0"/>
              <a:t>Register Addressing Mode</a:t>
            </a:r>
          </a:p>
          <a:p>
            <a:pPr lvl="1"/>
            <a:r>
              <a:rPr lang="en-US" dirty="0" smtClean="0"/>
              <a:t>Immediate Addressing Mode</a:t>
            </a:r>
          </a:p>
          <a:p>
            <a:pPr lvl="1"/>
            <a:r>
              <a:rPr lang="en-US" dirty="0" smtClean="0"/>
              <a:t>Direct Addressing mode</a:t>
            </a:r>
          </a:p>
          <a:p>
            <a:pPr lvl="1"/>
            <a:r>
              <a:rPr lang="en-US" dirty="0" smtClean="0"/>
              <a:t>Register Indirect Addressing Mode</a:t>
            </a:r>
          </a:p>
          <a:p>
            <a:pPr lvl="1"/>
            <a:r>
              <a:rPr lang="en-US" dirty="0" smtClean="0"/>
              <a:t>Implied Addressing Mode</a:t>
            </a:r>
            <a:endParaRPr lang="en-US" dirty="0"/>
          </a:p>
        </p:txBody>
      </p:sp>
      <p:sp>
        <p:nvSpPr>
          <p:cNvPr id="3" name="Title 2"/>
          <p:cNvSpPr>
            <a:spLocks noGrp="1"/>
          </p:cNvSpPr>
          <p:nvPr>
            <p:ph type="title"/>
          </p:nvPr>
        </p:nvSpPr>
        <p:spPr/>
        <p:txBody>
          <a:bodyPr>
            <a:normAutofit/>
          </a:bodyPr>
          <a:lstStyle/>
          <a:p>
            <a:r>
              <a:rPr lang="en-US" dirty="0" smtClean="0"/>
              <a:t>Addressing modes of 8085</a:t>
            </a:r>
            <a:endParaRPr lang="en-US" dirty="0"/>
          </a:p>
        </p:txBody>
      </p:sp>
    </p:spTree>
    <p:extLst>
      <p:ext uri="{BB962C8B-B14F-4D97-AF65-F5344CB8AC3E}">
        <p14:creationId xmlns:p14="http://schemas.microsoft.com/office/powerpoint/2010/main" val="41290971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u="sng" dirty="0"/>
              <a:t>Register Addressing </a:t>
            </a:r>
            <a:r>
              <a:rPr lang="en-US" u="sng" dirty="0" smtClean="0"/>
              <a:t>Mode</a:t>
            </a:r>
          </a:p>
          <a:p>
            <a:pPr lvl="2"/>
            <a:r>
              <a:rPr lang="en-US" dirty="0" smtClean="0"/>
              <a:t>It is most common form of data addressing.</a:t>
            </a:r>
          </a:p>
          <a:p>
            <a:pPr lvl="2"/>
            <a:r>
              <a:rPr lang="en-US" dirty="0" smtClean="0"/>
              <a:t>Transfer data from one register to other.</a:t>
            </a:r>
          </a:p>
          <a:p>
            <a:pPr lvl="2"/>
            <a:r>
              <a:rPr lang="en-US" dirty="0" smtClean="0"/>
              <a:t>It is carried out with same size registers.</a:t>
            </a:r>
          </a:p>
          <a:p>
            <a:pPr lvl="2"/>
            <a:r>
              <a:rPr lang="en-US" b="1" i="1" dirty="0" err="1" smtClean="0"/>
              <a:t>E.g</a:t>
            </a:r>
            <a:r>
              <a:rPr lang="en-US" b="1" i="1" dirty="0" smtClean="0"/>
              <a:t>  MOV A,B    </a:t>
            </a:r>
            <a:r>
              <a:rPr lang="en-US" dirty="0" smtClean="0"/>
              <a:t>(move data from source register B to Destination Register A)</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307903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u="sng" dirty="0"/>
              <a:t>Immediate Addressing Mode</a:t>
            </a:r>
          </a:p>
          <a:p>
            <a:pPr lvl="3"/>
            <a:r>
              <a:rPr lang="en-US" dirty="0"/>
              <a:t>Data is specified in instructions itself.</a:t>
            </a:r>
          </a:p>
          <a:p>
            <a:pPr lvl="3"/>
            <a:r>
              <a:rPr lang="en-US" dirty="0"/>
              <a:t>Data immediately follows the hexadecimal </a:t>
            </a:r>
            <a:r>
              <a:rPr lang="en-US" dirty="0" err="1"/>
              <a:t>opcode</a:t>
            </a:r>
            <a:r>
              <a:rPr lang="en-US" dirty="0"/>
              <a:t>.</a:t>
            </a:r>
          </a:p>
          <a:p>
            <a:pPr lvl="3"/>
            <a:r>
              <a:rPr lang="en-US" b="1" i="1" dirty="0" err="1"/>
              <a:t>E.g</a:t>
            </a:r>
            <a:r>
              <a:rPr lang="en-US" b="1" i="1" dirty="0"/>
              <a:t> MVI C,3AH </a:t>
            </a:r>
            <a:r>
              <a:rPr lang="en-US" dirty="0"/>
              <a:t>( I implies immediate data and Data 3AH is moved to register C)</a:t>
            </a:r>
          </a:p>
          <a:p>
            <a:pPr lvl="1"/>
            <a:r>
              <a:rPr lang="en-US" u="sng" dirty="0"/>
              <a:t>Direct Addressing mode</a:t>
            </a:r>
          </a:p>
          <a:p>
            <a:pPr lvl="2"/>
            <a:r>
              <a:rPr lang="en-US" dirty="0"/>
              <a:t>The Address of data is defined in instruction itself.</a:t>
            </a:r>
          </a:p>
          <a:p>
            <a:pPr lvl="2"/>
            <a:r>
              <a:rPr lang="en-US" b="1" i="1" dirty="0" err="1"/>
              <a:t>E.g</a:t>
            </a:r>
            <a:r>
              <a:rPr lang="en-US" b="1" i="1" dirty="0"/>
              <a:t> LDA 2000H</a:t>
            </a:r>
            <a:r>
              <a:rPr lang="en-US" dirty="0"/>
              <a:t>(Load</a:t>
            </a:r>
            <a:r>
              <a:rPr lang="en-US" b="1" i="1" dirty="0"/>
              <a:t> </a:t>
            </a:r>
            <a:r>
              <a:rPr lang="en-US" dirty="0"/>
              <a:t>Accumulator with content of 2000H memory.)</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06144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Microprocessor operates in binary 0 or 1</a:t>
            </a:r>
          </a:p>
          <a:p>
            <a:r>
              <a:rPr lang="en-US" dirty="0" smtClean="0"/>
              <a:t>Each processor recognizes and processes a group of bits called word</a:t>
            </a:r>
          </a:p>
          <a:p>
            <a:r>
              <a:rPr lang="en-US" dirty="0" smtClean="0"/>
              <a:t>Microprocessor are classified according to their </a:t>
            </a:r>
            <a:r>
              <a:rPr lang="en-US" b="1" dirty="0" smtClean="0"/>
              <a:t>word length </a:t>
            </a:r>
            <a:r>
              <a:rPr lang="en-US" dirty="0" smtClean="0"/>
              <a:t>such as 8 bits, 16 bits </a:t>
            </a:r>
            <a:r>
              <a:rPr lang="en-US" dirty="0" err="1" smtClean="0"/>
              <a:t>etc</a:t>
            </a: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9765990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u="sng" dirty="0"/>
              <a:t>Register </a:t>
            </a:r>
            <a:r>
              <a:rPr lang="en-US" u="sng" dirty="0" err="1" smtClean="0"/>
              <a:t>Indiect</a:t>
            </a:r>
            <a:r>
              <a:rPr lang="en-US" u="sng" dirty="0" smtClean="0"/>
              <a:t> </a:t>
            </a:r>
            <a:r>
              <a:rPr lang="en-US" u="sng" dirty="0"/>
              <a:t>Addressing </a:t>
            </a:r>
            <a:r>
              <a:rPr lang="en-US" u="sng" dirty="0" smtClean="0"/>
              <a:t>Mode</a:t>
            </a:r>
          </a:p>
          <a:p>
            <a:pPr lvl="2"/>
            <a:r>
              <a:rPr lang="en-US" dirty="0" smtClean="0"/>
              <a:t>In this mode address of operand is specified by register pair.</a:t>
            </a:r>
          </a:p>
          <a:p>
            <a:pPr lvl="2"/>
            <a:r>
              <a:rPr lang="en-US" dirty="0" smtClean="0"/>
              <a:t>H pair, B pair or D pair.</a:t>
            </a:r>
          </a:p>
          <a:p>
            <a:pPr lvl="2"/>
            <a:r>
              <a:rPr lang="en-US" b="1" i="1" dirty="0" err="1" smtClean="0"/>
              <a:t>E.g</a:t>
            </a:r>
            <a:r>
              <a:rPr lang="en-US" b="1" i="1" dirty="0" smtClean="0"/>
              <a:t> MOV C,M </a:t>
            </a:r>
            <a:r>
              <a:rPr lang="en-US" dirty="0" smtClean="0"/>
              <a:t>(M is memory location specified by H-L pair and address  of operand is in H-L pair register)</a:t>
            </a:r>
            <a:endParaRPr lang="en-US" dirty="0"/>
          </a:p>
          <a:p>
            <a:pPr lvl="1"/>
            <a:r>
              <a:rPr lang="en-US" u="sng" dirty="0"/>
              <a:t>Implied Addressing Mode</a:t>
            </a:r>
          </a:p>
          <a:p>
            <a:pPr lvl="2"/>
            <a:r>
              <a:rPr lang="en-US" dirty="0"/>
              <a:t>The Addressing mode of certain instructions is implied by the instructions function.</a:t>
            </a:r>
          </a:p>
          <a:p>
            <a:pPr lvl="2"/>
            <a:r>
              <a:rPr lang="en-US" b="1" i="1" dirty="0" err="1"/>
              <a:t>E.g</a:t>
            </a:r>
            <a:r>
              <a:rPr lang="en-US" b="1" i="1" dirty="0"/>
              <a:t> STC</a:t>
            </a:r>
            <a:r>
              <a:rPr lang="en-US" dirty="0"/>
              <a:t> (set carry flag)</a:t>
            </a:r>
          </a:p>
          <a:p>
            <a:pPr lvl="2"/>
            <a:r>
              <a:rPr lang="en-US" b="1" i="1" dirty="0"/>
              <a:t>CMC</a:t>
            </a:r>
            <a:r>
              <a:rPr lang="en-US" dirty="0"/>
              <a:t> (complement carry flag)</a:t>
            </a:r>
          </a:p>
          <a:p>
            <a:pPr lvl="2"/>
            <a:endParaRPr lang="en-US" dirty="0"/>
          </a:p>
          <a:p>
            <a:endParaRPr lang="en-US" dirty="0"/>
          </a:p>
        </p:txBody>
      </p:sp>
      <p:sp>
        <p:nvSpPr>
          <p:cNvPr id="3" name="Title 2"/>
          <p:cNvSpPr>
            <a:spLocks noGrp="1"/>
          </p:cNvSpPr>
          <p:nvPr>
            <p:ph type="title"/>
          </p:nvPr>
        </p:nvSpPr>
        <p:spPr/>
        <p:txBody>
          <a:bodyPr/>
          <a:lstStyle/>
          <a:p>
            <a:r>
              <a:rPr lang="en-US" dirty="0" smtClean="0"/>
              <a:t>1</a:t>
            </a:r>
            <a:endParaRPr lang="en-US" dirty="0"/>
          </a:p>
        </p:txBody>
      </p:sp>
    </p:spTree>
    <p:extLst>
      <p:ext uri="{BB962C8B-B14F-4D97-AF65-F5344CB8AC3E}">
        <p14:creationId xmlns:p14="http://schemas.microsoft.com/office/powerpoint/2010/main" val="1005327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smtClean="0"/>
              <a:t>The necessary steps that the CPU carries out to fetch an instruction and necessary data from memory and to execute it constitute an </a:t>
            </a:r>
            <a:r>
              <a:rPr lang="en-US" b="1" i="1" dirty="0" smtClean="0"/>
              <a:t>instruction cycle.</a:t>
            </a:r>
          </a:p>
          <a:p>
            <a:pPr algn="just"/>
            <a:r>
              <a:rPr lang="en-US" dirty="0" smtClean="0"/>
              <a:t>Instruction cycle is defined as time required to complete the execution of an instruction.</a:t>
            </a:r>
          </a:p>
          <a:p>
            <a:pPr algn="just"/>
            <a:r>
              <a:rPr lang="en-US" dirty="0" smtClean="0"/>
              <a:t>An instruction cycle constitute of fetch and execute cycle.</a:t>
            </a:r>
          </a:p>
          <a:p>
            <a:pPr algn="just"/>
            <a:r>
              <a:rPr lang="en-US" dirty="0" smtClean="0"/>
              <a:t>The necessary steps which are carried out to fetch an </a:t>
            </a:r>
            <a:r>
              <a:rPr lang="en-US" dirty="0" err="1" smtClean="0"/>
              <a:t>opcode</a:t>
            </a:r>
            <a:r>
              <a:rPr lang="en-US" dirty="0" smtClean="0"/>
              <a:t> from memory constitute </a:t>
            </a:r>
            <a:r>
              <a:rPr lang="en-US" b="1" dirty="0" smtClean="0"/>
              <a:t>fetch cycle.</a:t>
            </a:r>
          </a:p>
          <a:p>
            <a:pPr algn="just"/>
            <a:r>
              <a:rPr lang="en-US" dirty="0" smtClean="0"/>
              <a:t>The necessary steps which are carried out to get data if any from memory and to perform the specific operation specified in the instruction constitute of </a:t>
            </a:r>
            <a:r>
              <a:rPr lang="en-US" b="1" i="1" dirty="0" smtClean="0"/>
              <a:t>execute cycle.</a:t>
            </a:r>
            <a:endParaRPr lang="en-US" b="1" i="1" dirty="0"/>
          </a:p>
        </p:txBody>
      </p:sp>
      <p:sp>
        <p:nvSpPr>
          <p:cNvPr id="3" name="Title 2"/>
          <p:cNvSpPr>
            <a:spLocks noGrp="1"/>
          </p:cNvSpPr>
          <p:nvPr>
            <p:ph type="title"/>
          </p:nvPr>
        </p:nvSpPr>
        <p:spPr/>
        <p:txBody>
          <a:bodyPr/>
          <a:lstStyle/>
          <a:p>
            <a:r>
              <a:rPr lang="en-US" dirty="0" smtClean="0"/>
              <a:t>Instruction cycle</a:t>
            </a:r>
            <a:endParaRPr lang="en-US" dirty="0"/>
          </a:p>
        </p:txBody>
      </p:sp>
    </p:spTree>
    <p:extLst>
      <p:ext uri="{BB962C8B-B14F-4D97-AF65-F5344CB8AC3E}">
        <p14:creationId xmlns:p14="http://schemas.microsoft.com/office/powerpoint/2010/main" val="28679195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IC=</a:t>
            </a:r>
            <a:r>
              <a:rPr lang="en-US" dirty="0" err="1" smtClean="0"/>
              <a:t>Fc+Ec</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Total time to execute the instruction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057400"/>
            <a:ext cx="81057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6948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First byte of instruction is its </a:t>
            </a:r>
            <a:r>
              <a:rPr lang="en-US" dirty="0" err="1" smtClean="0"/>
              <a:t>opcode</a:t>
            </a:r>
            <a:r>
              <a:rPr lang="en-US" dirty="0" smtClean="0"/>
              <a:t>.</a:t>
            </a:r>
          </a:p>
          <a:p>
            <a:pPr algn="just"/>
            <a:r>
              <a:rPr lang="en-US" dirty="0" smtClean="0"/>
              <a:t>The program counter keeps the memory address of the next instruction to be executed in the beginning of fetch cycle.</a:t>
            </a:r>
          </a:p>
          <a:p>
            <a:pPr algn="just"/>
            <a:r>
              <a:rPr lang="en-US" dirty="0" smtClean="0"/>
              <a:t>The content of PC, which is address of instruction to be fetch is send to memory.</a:t>
            </a:r>
          </a:p>
          <a:p>
            <a:pPr algn="just"/>
            <a:r>
              <a:rPr lang="en-US" dirty="0" smtClean="0"/>
              <a:t>The memory places </a:t>
            </a:r>
            <a:r>
              <a:rPr lang="en-US" dirty="0" err="1" smtClean="0"/>
              <a:t>opcode</a:t>
            </a:r>
            <a:r>
              <a:rPr lang="en-US" dirty="0" smtClean="0"/>
              <a:t> to data bus so as to transfer to CPU.</a:t>
            </a:r>
          </a:p>
          <a:p>
            <a:pPr algn="just"/>
            <a:r>
              <a:rPr lang="en-US" dirty="0" smtClean="0"/>
              <a:t>The entire process takes 2 clock cycle and in next one cycle instruction is decode.</a:t>
            </a:r>
            <a:endParaRPr lang="en-US" dirty="0"/>
          </a:p>
        </p:txBody>
      </p:sp>
      <p:sp>
        <p:nvSpPr>
          <p:cNvPr id="3" name="Title 2"/>
          <p:cNvSpPr>
            <a:spLocks noGrp="1"/>
          </p:cNvSpPr>
          <p:nvPr>
            <p:ph type="title"/>
          </p:nvPr>
        </p:nvSpPr>
        <p:spPr/>
        <p:txBody>
          <a:bodyPr/>
          <a:lstStyle/>
          <a:p>
            <a:r>
              <a:rPr lang="en-US" dirty="0" smtClean="0"/>
              <a:t>Fetch cycle</a:t>
            </a:r>
            <a:endParaRPr lang="en-US" dirty="0"/>
          </a:p>
        </p:txBody>
      </p:sp>
    </p:spTree>
    <p:extLst>
      <p:ext uri="{BB962C8B-B14F-4D97-AF65-F5344CB8AC3E}">
        <p14:creationId xmlns:p14="http://schemas.microsoft.com/office/powerpoint/2010/main" val="6002646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a:t>
            </a:r>
            <a:r>
              <a:rPr lang="en-US" dirty="0" err="1" smtClean="0"/>
              <a:t>opcode</a:t>
            </a:r>
            <a:r>
              <a:rPr lang="en-US" dirty="0" smtClean="0"/>
              <a:t> fetch from memory goes to IR from IR it goes to decoder which decodes instruction after instruction is decoded execution begins.</a:t>
            </a:r>
          </a:p>
          <a:p>
            <a:r>
              <a:rPr lang="en-US" dirty="0" smtClean="0"/>
              <a:t>If operand is in register, the execution begins immediately and is completed in one clock cycle.</a:t>
            </a:r>
          </a:p>
          <a:p>
            <a:r>
              <a:rPr lang="en-US" dirty="0" smtClean="0"/>
              <a:t>If instruction contains data or operand address then CPU has to perform some read operation to get desired data.</a:t>
            </a:r>
          </a:p>
          <a:p>
            <a:r>
              <a:rPr lang="en-US" dirty="0" smtClean="0"/>
              <a:t>In some instruction write operation is performed. In write cycle data are send from CPU to memory or o/p device.</a:t>
            </a:r>
          </a:p>
          <a:p>
            <a:r>
              <a:rPr lang="en-US" dirty="0" smtClean="0"/>
              <a:t>In some cases execute cycle may involve one or more read or write cycle or both.</a:t>
            </a:r>
            <a:endParaRPr lang="en-US" dirty="0"/>
          </a:p>
        </p:txBody>
      </p:sp>
      <p:sp>
        <p:nvSpPr>
          <p:cNvPr id="3" name="Title 2"/>
          <p:cNvSpPr>
            <a:spLocks noGrp="1"/>
          </p:cNvSpPr>
          <p:nvPr>
            <p:ph type="title"/>
          </p:nvPr>
        </p:nvSpPr>
        <p:spPr/>
        <p:txBody>
          <a:bodyPr/>
          <a:lstStyle/>
          <a:p>
            <a:r>
              <a:rPr lang="en-US" dirty="0" smtClean="0"/>
              <a:t>Execution cycle</a:t>
            </a:r>
            <a:endParaRPr lang="en-US" dirty="0"/>
          </a:p>
        </p:txBody>
      </p:sp>
    </p:spTree>
    <p:extLst>
      <p:ext uri="{BB962C8B-B14F-4D97-AF65-F5344CB8AC3E}">
        <p14:creationId xmlns:p14="http://schemas.microsoft.com/office/powerpoint/2010/main" val="36201397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It is defined as time required to complete one operation of accessing memory, I/O or acknowledging external request.</a:t>
            </a:r>
          </a:p>
          <a:p>
            <a:pPr algn="just"/>
            <a:r>
              <a:rPr lang="en-US" dirty="0" smtClean="0"/>
              <a:t>This cycle may consist of 3 to 6 T states</a:t>
            </a:r>
          </a:p>
          <a:p>
            <a:pPr algn="just"/>
            <a:r>
              <a:rPr lang="en-US" b="1" dirty="0" smtClean="0"/>
              <a:t>T States</a:t>
            </a:r>
            <a:r>
              <a:rPr lang="en-US" dirty="0" smtClean="0"/>
              <a:t>: It is defined as one subdivision of operation in one clock period. These subdivisions are internal states synchronized with system clock and each T states precisely equal to one clock period.</a:t>
            </a:r>
            <a:endParaRPr lang="en-US" dirty="0"/>
          </a:p>
        </p:txBody>
      </p:sp>
      <p:sp>
        <p:nvSpPr>
          <p:cNvPr id="3" name="Title 2"/>
          <p:cNvSpPr>
            <a:spLocks noGrp="1"/>
          </p:cNvSpPr>
          <p:nvPr>
            <p:ph type="title"/>
          </p:nvPr>
        </p:nvSpPr>
        <p:spPr/>
        <p:txBody>
          <a:bodyPr/>
          <a:lstStyle/>
          <a:p>
            <a:r>
              <a:rPr lang="en-US" dirty="0" smtClean="0"/>
              <a:t>Machine Cycle</a:t>
            </a:r>
            <a:endParaRPr lang="en-US" dirty="0"/>
          </a:p>
        </p:txBody>
      </p:sp>
    </p:spTree>
    <p:extLst>
      <p:ext uri="{BB962C8B-B14F-4D97-AF65-F5344CB8AC3E}">
        <p14:creationId xmlns:p14="http://schemas.microsoft.com/office/powerpoint/2010/main" val="1286056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609725"/>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558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8085 has following basic machine cycle</a:t>
            </a:r>
          </a:p>
          <a:p>
            <a:pPr lvl="1"/>
            <a:r>
              <a:rPr lang="en-US" dirty="0" err="1"/>
              <a:t>o</a:t>
            </a:r>
            <a:r>
              <a:rPr lang="en-US" dirty="0" err="1" smtClean="0"/>
              <a:t>pcode</a:t>
            </a:r>
            <a:r>
              <a:rPr lang="en-US" dirty="0" smtClean="0"/>
              <a:t> Fetch Cycle(4T)</a:t>
            </a:r>
          </a:p>
          <a:p>
            <a:pPr lvl="1"/>
            <a:r>
              <a:rPr lang="en-US" dirty="0" smtClean="0"/>
              <a:t>Memory Read Cycle(3T)</a:t>
            </a:r>
          </a:p>
          <a:p>
            <a:pPr lvl="1"/>
            <a:r>
              <a:rPr lang="en-US" dirty="0" smtClean="0"/>
              <a:t>Memory Write Cycle(3T)</a:t>
            </a:r>
          </a:p>
          <a:p>
            <a:pPr lvl="1"/>
            <a:r>
              <a:rPr lang="en-US" dirty="0" smtClean="0"/>
              <a:t>I/O read Cycle(3T)</a:t>
            </a:r>
          </a:p>
          <a:p>
            <a:pPr lvl="1"/>
            <a:r>
              <a:rPr lang="en-US" dirty="0" smtClean="0"/>
              <a:t>I/O write Cycle(3T)</a:t>
            </a:r>
          </a:p>
          <a:p>
            <a:pPr lvl="1"/>
            <a:r>
              <a:rPr lang="en-US" dirty="0" smtClean="0"/>
              <a:t>Interrupt</a:t>
            </a:r>
            <a:endParaRPr lang="en-US" dirty="0"/>
          </a:p>
        </p:txBody>
      </p:sp>
      <p:sp>
        <p:nvSpPr>
          <p:cNvPr id="3" name="Title 2"/>
          <p:cNvSpPr>
            <a:spLocks noGrp="1"/>
          </p:cNvSpPr>
          <p:nvPr>
            <p:ph type="title"/>
          </p:nvPr>
        </p:nvSpPr>
        <p:spPr/>
        <p:txBody>
          <a:bodyPr/>
          <a:lstStyle/>
          <a:p>
            <a:r>
              <a:rPr lang="en-US" dirty="0" smtClean="0"/>
              <a:t>Machine Cycles of 8085		</a:t>
            </a:r>
            <a:endParaRPr lang="en-US" dirty="0"/>
          </a:p>
        </p:txBody>
      </p:sp>
    </p:spTree>
    <p:extLst>
      <p:ext uri="{BB962C8B-B14F-4D97-AF65-F5344CB8AC3E}">
        <p14:creationId xmlns:p14="http://schemas.microsoft.com/office/powerpoint/2010/main" val="39289116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1447800"/>
            <a:ext cx="63150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0500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Timing Diagram of </a:t>
            </a:r>
            <a:r>
              <a:rPr lang="en-US" dirty="0" err="1" smtClean="0"/>
              <a:t>opcode</a:t>
            </a:r>
            <a:r>
              <a:rPr lang="en-US" dirty="0" smtClean="0"/>
              <a:t> fetch machine cycle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38275"/>
            <a:ext cx="66294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738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dirty="0" smtClean="0">
                <a:cs typeface="Times New Roman" pitchFamily="18" charset="0"/>
                <a:sym typeface="Symbol"/>
              </a:rPr>
              <a:t>Microcontrollers</a:t>
            </a:r>
          </a:p>
          <a:p>
            <a:r>
              <a:rPr lang="en-US" sz="2400" dirty="0" smtClean="0">
                <a:cs typeface="Times New Roman" pitchFamily="18" charset="0"/>
                <a:sym typeface="Symbol"/>
              </a:rPr>
              <a:t>Measurement and testing equipment</a:t>
            </a:r>
          </a:p>
          <a:p>
            <a:pPr lvl="1"/>
            <a:r>
              <a:rPr lang="en-US" sz="2400" dirty="0" smtClean="0">
                <a:cs typeface="Times New Roman" pitchFamily="18" charset="0"/>
                <a:sym typeface="Symbol"/>
              </a:rPr>
              <a:t>Blood group analyzers</a:t>
            </a:r>
          </a:p>
          <a:p>
            <a:pPr lvl="1"/>
            <a:r>
              <a:rPr lang="en-US" sz="2400" dirty="0" smtClean="0">
                <a:cs typeface="Times New Roman" pitchFamily="18" charset="0"/>
                <a:sym typeface="Symbol"/>
              </a:rPr>
              <a:t>X-ray analyzer</a:t>
            </a:r>
          </a:p>
          <a:p>
            <a:pPr lvl="1"/>
            <a:r>
              <a:rPr lang="en-US" sz="2400" dirty="0" smtClean="0">
                <a:cs typeface="Times New Roman" pitchFamily="18" charset="0"/>
                <a:sym typeface="Symbol"/>
              </a:rPr>
              <a:t>Signal generators</a:t>
            </a:r>
          </a:p>
          <a:p>
            <a:r>
              <a:rPr lang="en-US" sz="2400" dirty="0" smtClean="0">
                <a:cs typeface="Times New Roman" pitchFamily="18" charset="0"/>
                <a:sym typeface="Symbol"/>
              </a:rPr>
              <a:t>Washing machine</a:t>
            </a:r>
          </a:p>
          <a:p>
            <a:r>
              <a:rPr lang="en-US" sz="2400" dirty="0" smtClean="0">
                <a:cs typeface="Times New Roman" pitchFamily="18" charset="0"/>
                <a:sym typeface="Symbol"/>
              </a:rPr>
              <a:t>Microwave oven</a:t>
            </a:r>
          </a:p>
          <a:p>
            <a:r>
              <a:rPr lang="en-US" sz="2400" dirty="0" smtClean="0">
                <a:cs typeface="Times New Roman" pitchFamily="18" charset="0"/>
                <a:sym typeface="Symbol"/>
              </a:rPr>
              <a:t>Scientific and engineering research</a:t>
            </a:r>
          </a:p>
          <a:p>
            <a:r>
              <a:rPr lang="en-US" sz="2400" dirty="0" smtClean="0">
                <a:cs typeface="Times New Roman" pitchFamily="18" charset="0"/>
                <a:sym typeface="Symbol"/>
              </a:rPr>
              <a:t>Industry</a:t>
            </a:r>
          </a:p>
          <a:p>
            <a:r>
              <a:rPr lang="en-US" sz="2400" dirty="0" smtClean="0">
                <a:cs typeface="Times New Roman" pitchFamily="18" charset="0"/>
                <a:sym typeface="Symbol"/>
              </a:rPr>
              <a:t>Security system: smart cameras, CCTV, smart door</a:t>
            </a:r>
          </a:p>
          <a:p>
            <a:r>
              <a:rPr lang="en-US" sz="2400" dirty="0" smtClean="0">
                <a:cs typeface="Times New Roman" pitchFamily="18" charset="0"/>
                <a:sym typeface="Symbol"/>
              </a:rPr>
              <a:t>Traffic light control</a:t>
            </a:r>
          </a:p>
          <a:p>
            <a:pPr marL="109728" indent="0">
              <a:buNone/>
            </a:pPr>
            <a:r>
              <a:rPr lang="en-US" sz="1800" dirty="0">
                <a:latin typeface="Times New Roman" pitchFamily="18" charset="0"/>
                <a:cs typeface="Times New Roman" pitchFamily="18" charset="0"/>
                <a:sym typeface="Symbol"/>
              </a:rPr>
              <a:t> </a:t>
            </a:r>
            <a:r>
              <a:rPr lang="en-US" sz="1800" dirty="0" smtClean="0">
                <a:latin typeface="Times New Roman" pitchFamily="18" charset="0"/>
                <a:cs typeface="Times New Roman" pitchFamily="18" charset="0"/>
                <a:sym typeface="Symbol"/>
              </a:rPr>
              <a:t>               </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Applications</a:t>
            </a:r>
            <a:endParaRPr lang="en-US" dirty="0"/>
          </a:p>
        </p:txBody>
      </p:sp>
    </p:spTree>
    <p:extLst>
      <p:ext uri="{BB962C8B-B14F-4D97-AF65-F5344CB8AC3E}">
        <p14:creationId xmlns:p14="http://schemas.microsoft.com/office/powerpoint/2010/main" val="37432627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147763"/>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8516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19" y="1452563"/>
            <a:ext cx="6692256" cy="5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8024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Timing Diagram of </a:t>
            </a:r>
            <a:r>
              <a:rPr lang="en-US" dirty="0" smtClean="0"/>
              <a:t>memory read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600200"/>
            <a:ext cx="654367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3328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533525"/>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1257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Timing Diagram of memory </a:t>
            </a:r>
            <a:r>
              <a:rPr lang="en-US" dirty="0" smtClean="0"/>
              <a:t>write </a:t>
            </a:r>
            <a:r>
              <a:rPr lang="en-US" dirty="0"/>
              <a:t>cycle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949" y="1657350"/>
            <a:ext cx="6522901"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6528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609725"/>
            <a:ext cx="607695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024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Timing Diagram of </a:t>
            </a:r>
            <a:r>
              <a:rPr lang="en-US" dirty="0" smtClean="0"/>
              <a:t>I/O </a:t>
            </a:r>
            <a:r>
              <a:rPr lang="en-US" dirty="0"/>
              <a:t>read cycle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04975"/>
            <a:ext cx="61722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9562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Timing Diagram of </a:t>
            </a:r>
            <a:r>
              <a:rPr lang="en-US" dirty="0" smtClean="0"/>
              <a:t>I/O write cycle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1619250"/>
            <a:ext cx="61817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43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797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950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Computational speed is high</a:t>
            </a:r>
          </a:p>
          <a:p>
            <a:r>
              <a:rPr lang="en-US" dirty="0" smtClean="0"/>
              <a:t>Intelligence has been brought to system</a:t>
            </a:r>
          </a:p>
          <a:p>
            <a:r>
              <a:rPr lang="en-US" dirty="0" smtClean="0"/>
              <a:t>Automation of industrial process and office automation</a:t>
            </a:r>
          </a:p>
          <a:p>
            <a:r>
              <a:rPr lang="en-US" dirty="0" smtClean="0"/>
              <a:t>Flexible</a:t>
            </a:r>
          </a:p>
          <a:p>
            <a:r>
              <a:rPr lang="en-US" dirty="0" smtClean="0"/>
              <a:t>Compact in size</a:t>
            </a:r>
          </a:p>
          <a:p>
            <a:r>
              <a:rPr lang="en-US" dirty="0" smtClean="0"/>
              <a:t>Maintenance is easier</a:t>
            </a:r>
            <a:endParaRPr lang="en-US" dirty="0"/>
          </a:p>
        </p:txBody>
      </p:sp>
      <p:sp>
        <p:nvSpPr>
          <p:cNvPr id="3" name="Title 2"/>
          <p:cNvSpPr>
            <a:spLocks noGrp="1"/>
          </p:cNvSpPr>
          <p:nvPr>
            <p:ph type="title"/>
          </p:nvPr>
        </p:nvSpPr>
        <p:spPr/>
        <p:txBody>
          <a:bodyPr/>
          <a:lstStyle/>
          <a:p>
            <a:r>
              <a:rPr lang="en-US" smtClean="0"/>
              <a:t>Advantage </a:t>
            </a:r>
            <a:r>
              <a:rPr lang="en-US" dirty="0" smtClean="0"/>
              <a:t>of microprocessor</a:t>
            </a:r>
            <a:endParaRPr lang="en-US" dirty="0"/>
          </a:p>
        </p:txBody>
      </p:sp>
    </p:spTree>
    <p:extLst>
      <p:ext uri="{BB962C8B-B14F-4D97-AF65-F5344CB8AC3E}">
        <p14:creationId xmlns:p14="http://schemas.microsoft.com/office/powerpoint/2010/main" val="415330182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Timing Diagram of </a:t>
            </a:r>
            <a:r>
              <a:rPr lang="en-US" dirty="0" err="1" smtClean="0"/>
              <a:t>opcode</a:t>
            </a:r>
            <a:r>
              <a:rPr lang="en-US" dirty="0" smtClean="0"/>
              <a:t> machine cycle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38275"/>
            <a:ext cx="66294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98468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Timing Diagram of </a:t>
            </a:r>
            <a:r>
              <a:rPr lang="en-US" dirty="0" smtClean="0"/>
              <a:t>memory read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600200"/>
            <a:ext cx="6543675"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097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54588</TotalTime>
  <Words>3537</Words>
  <Application>Microsoft Office PowerPoint</Application>
  <PresentationFormat>On-screen Show (4:3)</PresentationFormat>
  <Paragraphs>388</Paragraphs>
  <Slides>91</Slides>
  <Notes>0</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Concourse</vt:lpstr>
      <vt:lpstr>Fundamental of Microprocessor</vt:lpstr>
      <vt:lpstr>Block Diagram of Computer</vt:lpstr>
      <vt:lpstr>PowerPoint Presentation</vt:lpstr>
      <vt:lpstr>PowerPoint Presentation</vt:lpstr>
      <vt:lpstr>Definition</vt:lpstr>
      <vt:lpstr>PowerPoint Presentation</vt:lpstr>
      <vt:lpstr>PowerPoint Presentation</vt:lpstr>
      <vt:lpstr>Applications</vt:lpstr>
      <vt:lpstr>Advantage of microprocessor</vt:lpstr>
      <vt:lpstr>System Bus</vt:lpstr>
      <vt:lpstr>PowerPoint Presentation</vt:lpstr>
      <vt:lpstr>PowerPoint Presentation</vt:lpstr>
      <vt:lpstr>Microprocessor with bus organization</vt:lpstr>
      <vt:lpstr>Microprocessor with Bus organization</vt:lpstr>
      <vt:lpstr>PowerPoint Presentation</vt:lpstr>
      <vt:lpstr>PowerPoint Presentation</vt:lpstr>
      <vt:lpstr>PowerPoint Presentation</vt:lpstr>
      <vt:lpstr>PowerPoint Presentation</vt:lpstr>
      <vt:lpstr>Microprocessor Architecture and operations</vt:lpstr>
      <vt:lpstr>PowerPoint Presentation</vt:lpstr>
      <vt:lpstr>PowerPoint Presentation</vt:lpstr>
      <vt:lpstr>PowerPoint Presentation</vt:lpstr>
      <vt:lpstr>8085</vt:lpstr>
      <vt:lpstr>8085 microprocessor functional 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Microprocessor operations</vt:lpstr>
      <vt:lpstr>Microprocessor  initiated operations</vt:lpstr>
      <vt:lpstr>PowerPoint Presentation</vt:lpstr>
      <vt:lpstr>8085 Bus structure</vt:lpstr>
      <vt:lpstr>PowerPoint Presentation</vt:lpstr>
      <vt:lpstr>PowerPoint Presentation</vt:lpstr>
      <vt:lpstr>PowerPoint Presentation</vt:lpstr>
      <vt:lpstr>PowerPoint Presentation</vt:lpstr>
      <vt:lpstr>Memory read operation</vt:lpstr>
      <vt:lpstr>Internal Data operations</vt:lpstr>
      <vt:lpstr>PowerPoint Presentation</vt:lpstr>
      <vt:lpstr>Peripherals or Externally initiated operations</vt:lpstr>
      <vt:lpstr>PowerPoint Presentation</vt:lpstr>
      <vt:lpstr>8085 Pin configuration</vt:lpstr>
      <vt:lpstr>8085 Pin configuration</vt:lpstr>
      <vt:lpstr>PowerPoint Presentation</vt:lpstr>
      <vt:lpstr>1. Power supply and clock frequency</vt:lpstr>
      <vt:lpstr>2. Address Bus</vt:lpstr>
      <vt:lpstr>3. Multiplexed Address /Data Bus</vt:lpstr>
      <vt:lpstr>PowerPoint Presentation</vt:lpstr>
      <vt:lpstr>PowerPoint Presentation</vt:lpstr>
      <vt:lpstr>4. Control and status signal</vt:lpstr>
      <vt:lpstr>PowerPoint Presentation</vt:lpstr>
      <vt:lpstr>5. Interrupt and externally initiated signals</vt:lpstr>
      <vt:lpstr>PowerPoint Presentation</vt:lpstr>
      <vt:lpstr>6. Serial I/O signals</vt:lpstr>
      <vt:lpstr>Interrupts in 8085</vt:lpstr>
      <vt:lpstr>PowerPoint Presentation</vt:lpstr>
      <vt:lpstr>PowerPoint Presentation</vt:lpstr>
      <vt:lpstr>Interrupt Service Routine(ISR)</vt:lpstr>
      <vt:lpstr>PowerPoint Presentation</vt:lpstr>
      <vt:lpstr>PowerPoint Presentation</vt:lpstr>
      <vt:lpstr>PowerPoint Presentation</vt:lpstr>
      <vt:lpstr>Addressing modes of 8085</vt:lpstr>
      <vt:lpstr>PowerPoint Presentation</vt:lpstr>
      <vt:lpstr>PowerPoint Presentation</vt:lpstr>
      <vt:lpstr>1</vt:lpstr>
      <vt:lpstr>Instruction cycle</vt:lpstr>
      <vt:lpstr>Total time to execute the instruction</vt:lpstr>
      <vt:lpstr>Fetch cycle</vt:lpstr>
      <vt:lpstr>Execution cycle</vt:lpstr>
      <vt:lpstr>Machine Cycle</vt:lpstr>
      <vt:lpstr>PowerPoint Presentation</vt:lpstr>
      <vt:lpstr>Machine Cycles of 8085  </vt:lpstr>
      <vt:lpstr>PowerPoint Presentation</vt:lpstr>
      <vt:lpstr>Timing Diagram of opcode fetch machine cycle</vt:lpstr>
      <vt:lpstr>PowerPoint Presentation</vt:lpstr>
      <vt:lpstr>PowerPoint Presentation</vt:lpstr>
      <vt:lpstr>Timing Diagram of memory read cycle</vt:lpstr>
      <vt:lpstr>PowerPoint Presentation</vt:lpstr>
      <vt:lpstr>Timing Diagram of memory write cycle</vt:lpstr>
      <vt:lpstr>PowerPoint Presentation</vt:lpstr>
      <vt:lpstr>Timing Diagram of I/O read cycle</vt:lpstr>
      <vt:lpstr>Timing Diagram of I/O write cycle</vt:lpstr>
      <vt:lpstr>PowerPoint Presentation</vt:lpstr>
      <vt:lpstr>PowerPoint Presentation</vt:lpstr>
      <vt:lpstr>Timing Diagram of opcode machine cycle</vt:lpstr>
      <vt:lpstr>Timing Diagram of memory read cycle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Microprocessor</dc:title>
  <dc:creator>Ananta Pandey</dc:creator>
  <cp:lastModifiedBy>Ananta Pandey</cp:lastModifiedBy>
  <cp:revision>107</cp:revision>
  <dcterms:created xsi:type="dcterms:W3CDTF">2006-08-16T00:00:00Z</dcterms:created>
  <dcterms:modified xsi:type="dcterms:W3CDTF">2022-01-01T10:20:38Z</dcterms:modified>
</cp:coreProperties>
</file>