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 id="265"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934" y="-10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Assembly language Programming</a:t>
            </a:r>
            <a:endParaRPr lang="en-US" dirty="0"/>
          </a:p>
        </p:txBody>
      </p:sp>
      <p:sp>
        <p:nvSpPr>
          <p:cNvPr id="3" name="Subtitle 2"/>
          <p:cNvSpPr>
            <a:spLocks noGrp="1"/>
          </p:cNvSpPr>
          <p:nvPr>
            <p:ph type="subTitle" idx="1"/>
          </p:nvPr>
        </p:nvSpPr>
        <p:spPr/>
        <p:txBody>
          <a:bodyPr/>
          <a:lstStyle/>
          <a:p>
            <a:r>
              <a:rPr lang="en-US" dirty="0" smtClean="0"/>
              <a:t>Unit 2</a:t>
            </a:r>
            <a:endParaRPr lang="en-US" dirty="0"/>
          </a:p>
        </p:txBody>
      </p:sp>
    </p:spTree>
    <p:extLst>
      <p:ext uri="{BB962C8B-B14F-4D97-AF65-F5344CB8AC3E}">
        <p14:creationId xmlns:p14="http://schemas.microsoft.com/office/powerpoint/2010/main" val="1820830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6617767"/>
              </p:ext>
            </p:extLst>
          </p:nvPr>
        </p:nvGraphicFramePr>
        <p:xfrm>
          <a:off x="457200" y="2286000"/>
          <a:ext cx="8229600" cy="741680"/>
        </p:xfrm>
        <a:graphic>
          <a:graphicData uri="http://schemas.openxmlformats.org/drawingml/2006/table">
            <a:tbl>
              <a:tblPr firstRow="1" bandRow="1">
                <a:tableStyleId>{5C22544A-7EE6-4342-B048-85BDC9FD1C3A}</a:tableStyleId>
              </a:tblPr>
              <a:tblGrid>
                <a:gridCol w="1295400"/>
                <a:gridCol w="2057400"/>
                <a:gridCol w="1981200"/>
                <a:gridCol w="2895600"/>
              </a:tblGrid>
              <a:tr h="370840">
                <a:tc>
                  <a:txBody>
                    <a:bodyPr/>
                    <a:lstStyle/>
                    <a:p>
                      <a:r>
                        <a:rPr lang="en-US" dirty="0" smtClean="0"/>
                        <a:t>Label</a:t>
                      </a:r>
                      <a:endParaRPr lang="en-US" dirty="0"/>
                    </a:p>
                  </a:txBody>
                  <a:tcPr/>
                </a:tc>
                <a:tc>
                  <a:txBody>
                    <a:bodyPr/>
                    <a:lstStyle/>
                    <a:p>
                      <a:r>
                        <a:rPr lang="en-US" dirty="0" err="1" smtClean="0"/>
                        <a:t>Opcode</a:t>
                      </a:r>
                      <a:r>
                        <a:rPr lang="en-US" baseline="0" dirty="0" smtClean="0"/>
                        <a:t> Field</a:t>
                      </a:r>
                      <a:endParaRPr lang="en-US" dirty="0"/>
                    </a:p>
                  </a:txBody>
                  <a:tcPr/>
                </a:tc>
                <a:tc>
                  <a:txBody>
                    <a:bodyPr/>
                    <a:lstStyle/>
                    <a:p>
                      <a:r>
                        <a:rPr lang="en-US" dirty="0" smtClean="0"/>
                        <a:t>Operand Field</a:t>
                      </a:r>
                      <a:endParaRPr lang="en-US" dirty="0"/>
                    </a:p>
                  </a:txBody>
                  <a:tcPr/>
                </a:tc>
                <a:tc>
                  <a:txBody>
                    <a:bodyPr/>
                    <a:lstStyle/>
                    <a:p>
                      <a:r>
                        <a:rPr lang="en-US" dirty="0" smtClean="0"/>
                        <a:t>Comments</a:t>
                      </a:r>
                      <a:endParaRPr lang="en-US" dirty="0"/>
                    </a:p>
                  </a:txBody>
                  <a:tcPr/>
                </a:tc>
              </a:tr>
              <a:tr h="370840">
                <a:tc>
                  <a:txBody>
                    <a:bodyPr/>
                    <a:lstStyle/>
                    <a:p>
                      <a:r>
                        <a:rPr lang="en-US" dirty="0" smtClean="0"/>
                        <a:t>Next:</a:t>
                      </a:r>
                      <a:endParaRPr lang="en-US" dirty="0"/>
                    </a:p>
                  </a:txBody>
                  <a:tcPr/>
                </a:tc>
                <a:tc>
                  <a:txBody>
                    <a:bodyPr/>
                    <a:lstStyle/>
                    <a:p>
                      <a:r>
                        <a:rPr lang="en-US" dirty="0" smtClean="0"/>
                        <a:t>ADD</a:t>
                      </a:r>
                      <a:endParaRPr lang="en-US" dirty="0"/>
                    </a:p>
                  </a:txBody>
                  <a:tcPr/>
                </a:tc>
                <a:tc>
                  <a:txBody>
                    <a:bodyPr/>
                    <a:lstStyle/>
                    <a:p>
                      <a:r>
                        <a:rPr lang="en-US" dirty="0" smtClean="0"/>
                        <a:t>AL,07H</a:t>
                      </a:r>
                      <a:endParaRPr lang="en-US" dirty="0"/>
                    </a:p>
                  </a:txBody>
                  <a:tcPr/>
                </a:tc>
                <a:tc>
                  <a:txBody>
                    <a:bodyPr/>
                    <a:lstStyle/>
                    <a:p>
                      <a:r>
                        <a:rPr lang="en-US" dirty="0" smtClean="0"/>
                        <a:t>;Add correction</a:t>
                      </a:r>
                      <a:r>
                        <a:rPr lang="en-US" baseline="0" dirty="0" smtClean="0"/>
                        <a:t> factor</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Typical Format of Assembly Language Instruction</a:t>
            </a:r>
            <a:endParaRPr lang="en-US" dirty="0"/>
          </a:p>
        </p:txBody>
      </p:sp>
      <p:sp>
        <p:nvSpPr>
          <p:cNvPr id="5" name="TextBox 4"/>
          <p:cNvSpPr txBox="1"/>
          <p:nvPr/>
        </p:nvSpPr>
        <p:spPr>
          <a:xfrm>
            <a:off x="838200" y="3657600"/>
            <a:ext cx="7772400" cy="2031325"/>
          </a:xfrm>
          <a:prstGeom prst="rect">
            <a:avLst/>
          </a:prstGeom>
          <a:noFill/>
        </p:spPr>
        <p:txBody>
          <a:bodyPr wrap="square" rtlCol="0">
            <a:spAutoFit/>
          </a:bodyPr>
          <a:lstStyle/>
          <a:p>
            <a:r>
              <a:rPr lang="en-US" dirty="0" smtClean="0"/>
              <a:t>ADD R1, R0</a:t>
            </a:r>
          </a:p>
          <a:p>
            <a:pPr marL="285750" indent="-285750">
              <a:buFont typeface="Arial" pitchFamily="34" charset="0"/>
              <a:buChar char="•"/>
            </a:pPr>
            <a:r>
              <a:rPr lang="en-US" dirty="0" smtClean="0"/>
              <a:t>Here R0 is source Register &amp; R1 is destination register</a:t>
            </a:r>
          </a:p>
          <a:p>
            <a:pPr marL="285750" indent="-285750">
              <a:buFont typeface="Arial" pitchFamily="34" charset="0"/>
              <a:buChar char="•"/>
            </a:pPr>
            <a:r>
              <a:rPr lang="en-US" dirty="0" smtClean="0"/>
              <a:t>Instruction adds contents of R0 with the contents of R1 and                        stores result in R1 register.</a:t>
            </a:r>
          </a:p>
          <a:p>
            <a:pPr marL="285750" indent="-285750">
              <a:buFont typeface="Arial" pitchFamily="34" charset="0"/>
              <a:buChar char="•"/>
            </a:pPr>
            <a:r>
              <a:rPr lang="en-US" dirty="0" smtClean="0"/>
              <a:t>8085 Can handle maximum of 256 instructions.</a:t>
            </a:r>
          </a:p>
          <a:p>
            <a:pPr marL="285750" indent="-285750">
              <a:buFont typeface="Arial" pitchFamily="34" charset="0"/>
              <a:buChar char="•"/>
            </a:pPr>
            <a:endParaRPr lang="en-US" dirty="0" smtClean="0"/>
          </a:p>
          <a:p>
            <a:pPr marL="742950" lvl="1" indent="-285750">
              <a:buFont typeface="Arial" pitchFamily="34" charset="0"/>
              <a:buChar char="•"/>
            </a:pPr>
            <a:endParaRPr lang="en-US" dirty="0"/>
          </a:p>
        </p:txBody>
      </p:sp>
    </p:spTree>
    <p:extLst>
      <p:ext uri="{BB962C8B-B14F-4D97-AF65-F5344CB8AC3E}">
        <p14:creationId xmlns:p14="http://schemas.microsoft.com/office/powerpoint/2010/main" val="97928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b="0" dirty="0">
                <a:effectLst/>
              </a:rPr>
              <a:t>Classification of Instruction sets</a:t>
            </a:r>
            <a:br>
              <a:rPr lang="en-US" b="0" dirty="0">
                <a:effectLst/>
              </a:rPr>
            </a:br>
            <a:endParaRPr lang="en-US" dirty="0"/>
          </a:p>
        </p:txBody>
      </p:sp>
      <p:pic>
        <p:nvPicPr>
          <p:cNvPr id="4098" name="Picture 2" descr="https://lh3.googleusercontent.com/Kf8g2oCJsEDtGv9UMCYSUs8ppJ10KAubRKQ1YoZOv5tGU71LlRHywTkmZnnS8CE3mwi1TFKzH_G4f7K6XmROF11mppgQ-N1y6wSMvhqofblElwex_rgC5BOFSA7vkvb9h-PYKLG5n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81" y="1219200"/>
            <a:ext cx="770827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56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b="0" dirty="0">
                <a:effectLst/>
              </a:rPr>
              <a:t>Classification of 8085 Instruction </a:t>
            </a:r>
            <a:r>
              <a:rPr lang="en-US" b="0" dirty="0" smtClean="0">
                <a:effectLst/>
              </a:rPr>
              <a:t>sets</a:t>
            </a:r>
            <a:endParaRPr lang="en-US" dirty="0"/>
          </a:p>
        </p:txBody>
      </p:sp>
      <p:pic>
        <p:nvPicPr>
          <p:cNvPr id="5122" name="Picture 2" descr="https://lh4.googleusercontent.com/9gcgjtE-4H9yuYkz_Y5uD1oN5IpYRukfUyyBlPbl7MEFf6ICNbMyf3zCZIUg6rU6tKXAT1JQHmYl4ET8clmj38SO6Fd8D9Upsax-WDs7bZ02yWDfCzyDaHAI5CUAWRhqJVO3_IKCdI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47800"/>
            <a:ext cx="800969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342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a:t>Depending on the number of address specified, the Instruction format can be classified  into three categories:</a:t>
            </a:r>
            <a:endParaRPr lang="en-US" dirty="0" smtClean="0"/>
          </a:p>
          <a:p>
            <a:pPr lvl="1"/>
            <a:r>
              <a:rPr lang="en-US" dirty="0" smtClean="0"/>
              <a:t>One Byte Instruction:</a:t>
            </a:r>
          </a:p>
          <a:p>
            <a:pPr lvl="2"/>
            <a:r>
              <a:rPr lang="en-US" dirty="0" smtClean="0"/>
              <a:t>Here one byte will be operand.</a:t>
            </a:r>
          </a:p>
          <a:p>
            <a:pPr lvl="2"/>
            <a:r>
              <a:rPr lang="en-US" dirty="0" err="1" smtClean="0"/>
              <a:t>E.g</a:t>
            </a:r>
            <a:r>
              <a:rPr lang="en-US" dirty="0"/>
              <a:t> </a:t>
            </a:r>
            <a:r>
              <a:rPr lang="en-US" dirty="0" smtClean="0"/>
              <a:t>MOV A,B</a:t>
            </a:r>
          </a:p>
          <a:p>
            <a:pPr lvl="1"/>
            <a:r>
              <a:rPr lang="en-US" dirty="0" smtClean="0"/>
              <a:t>Two Byte Instruction:</a:t>
            </a:r>
          </a:p>
          <a:p>
            <a:pPr lvl="2"/>
            <a:r>
              <a:rPr lang="en-US" dirty="0" smtClean="0"/>
              <a:t>First byte will be </a:t>
            </a:r>
            <a:r>
              <a:rPr lang="en-US" dirty="0" err="1" smtClean="0"/>
              <a:t>opcode</a:t>
            </a:r>
            <a:r>
              <a:rPr lang="en-US" dirty="0" smtClean="0"/>
              <a:t> and second byte will be operand/data.</a:t>
            </a:r>
          </a:p>
          <a:p>
            <a:pPr lvl="2"/>
            <a:r>
              <a:rPr lang="en-US" dirty="0" err="1" smtClean="0"/>
              <a:t>E.g</a:t>
            </a:r>
            <a:r>
              <a:rPr lang="en-US" dirty="0"/>
              <a:t> </a:t>
            </a:r>
            <a:r>
              <a:rPr lang="en-US" dirty="0" smtClean="0"/>
              <a:t>MVI A, data</a:t>
            </a:r>
          </a:p>
          <a:p>
            <a:pPr lvl="1"/>
            <a:r>
              <a:rPr lang="en-US" dirty="0" smtClean="0"/>
              <a:t>Three Byte Instruction:</a:t>
            </a:r>
          </a:p>
          <a:p>
            <a:pPr lvl="2"/>
            <a:r>
              <a:rPr lang="en-US" dirty="0" smtClean="0"/>
              <a:t>First byte </a:t>
            </a:r>
            <a:r>
              <a:rPr lang="en-US" dirty="0" err="1" smtClean="0"/>
              <a:t>opcode</a:t>
            </a:r>
            <a:r>
              <a:rPr lang="en-US" dirty="0" smtClean="0"/>
              <a:t> and second , third byte will be operand/data.</a:t>
            </a:r>
          </a:p>
          <a:p>
            <a:pPr lvl="2"/>
            <a:r>
              <a:rPr lang="en-US" dirty="0" err="1" smtClean="0"/>
              <a:t>E.g</a:t>
            </a:r>
            <a:r>
              <a:rPr lang="en-US" dirty="0" smtClean="0"/>
              <a:t> LXI B,4050H</a:t>
            </a:r>
            <a:endParaRPr lang="en-US" dirty="0"/>
          </a:p>
        </p:txBody>
      </p:sp>
      <p:sp>
        <p:nvSpPr>
          <p:cNvPr id="3" name="Title 2"/>
          <p:cNvSpPr>
            <a:spLocks noGrp="1"/>
          </p:cNvSpPr>
          <p:nvPr>
            <p:ph type="title"/>
          </p:nvPr>
        </p:nvSpPr>
        <p:spPr/>
        <p:txBody>
          <a:bodyPr>
            <a:noAutofit/>
          </a:bodyPr>
          <a:lstStyle/>
          <a:p>
            <a:r>
              <a:rPr lang="en-US" sz="2400" dirty="0" smtClean="0"/>
              <a:t>Instruction format</a:t>
            </a:r>
            <a:endParaRPr lang="en-US" sz="2400" dirty="0"/>
          </a:p>
        </p:txBody>
      </p:sp>
    </p:spTree>
    <p:extLst>
      <p:ext uri="{BB962C8B-B14F-4D97-AF65-F5344CB8AC3E}">
        <p14:creationId xmlns:p14="http://schemas.microsoft.com/office/powerpoint/2010/main" val="3308181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6146" name="Picture 2" descr="https://lh5.googleusercontent.com/xQjjaF8AujKihn12rh-cNd-7RxrBl9BlDG2mzLP6-6pbDAWQH9-why48_TfcUmdgOKC7G7DbFjLUlqUIgLh5JxMh_WP09aBLl8cr08AyHZBzFy_fQrJILHmUkSxgpHffuvd3JNHH9W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2149"/>
            <a:ext cx="8229600" cy="617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805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7170" name="Picture 2" descr="https://lh4.googleusercontent.com/qBbPc-L2PIrgj_BOwATzeQX5eV0Q_VaXKTX9jVl28dGR2-D6rl9vxOywvwsaJ3E8IaguyYPwUFOlFwrI4jR_hnnHCCHElq0WojWNxeQ2oitIQh89BvPN8rfwaRlZf5vozm5GPvJGj9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801802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162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8194" name="Picture 2" descr="https://lh5.googleusercontent.com/z9G14iMclZ2dd0-Dr_xmb3K0a3tryY_X2k7NdBnFV1jOyKUkBebA6Y_O8i46rXe0t5FqrZaGcGb8RXHPlx37MeIBc9TnW19oU4Viv7T_PFrhcmzk7kBOtXIdRGtT07wEoCVpCdTUM9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01802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55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9218" name="Picture 2" descr="https://lh6.googleusercontent.com/byPmFyxLHs3gTYL3aU4HF8aJSc2MUqMMGMArH79z2vMNhvr-w8H9CylVCn5TSq69VstyJtECTQ0NunIUSx9BxUOS_Tk_YA4O53WrwLK9OZ7mMj7bpOYTrEDYGZr5gbdedDiyxkLBW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85723"/>
            <a:ext cx="8836025" cy="663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46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42" name="Picture 2" descr="https://lh5.googleusercontent.com/maouBk0Aq_UbGStN34QvHHVKeGZxzY3rqzfFplAha00LcyEjZGBvfTamz_FPAVFWFM7WynFRUGPJE3CGECwiBG6q6HT7UENQSFc-JGjSJMGgp7VIKPAN02iEVStQKajziT9mYn1ziq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238123"/>
            <a:ext cx="8759825" cy="657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765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1266" name="Picture 2" descr="https://lh5.googleusercontent.com/U_q_TaRcefydNrocsRxT_ZFHymg2OXxdXWnU1M3KFPuP8JhS6dRiPeTqgxUR15SE_xmgT2o8IwRe-BkH0iGrbWccNR3tBDCHzJHfnt1WWR24cfptnw_Tj9r_rZjnVHPi3RMqBuKzG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52400"/>
            <a:ext cx="8531225" cy="640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3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Mnemonics is a </a:t>
            </a:r>
            <a:r>
              <a:rPr lang="en-US" dirty="0"/>
              <a:t>G</a:t>
            </a:r>
            <a:r>
              <a:rPr lang="en-US" dirty="0" smtClean="0"/>
              <a:t>reek word called mindful(mind aid).</a:t>
            </a:r>
          </a:p>
          <a:p>
            <a:r>
              <a:rPr lang="en-US" dirty="0" smtClean="0"/>
              <a:t>Manufacturer of microprocessor has devised a symbolic code for each instruction called mnemonics.</a:t>
            </a:r>
          </a:p>
          <a:p>
            <a:r>
              <a:rPr lang="en-US" dirty="0" err="1" smtClean="0"/>
              <a:t>E.g</a:t>
            </a:r>
            <a:r>
              <a:rPr lang="en-US" dirty="0" smtClean="0"/>
              <a:t> 0011 1100 in 8085 is INR A.</a:t>
            </a:r>
            <a:endParaRPr lang="en-US" dirty="0"/>
          </a:p>
        </p:txBody>
      </p:sp>
      <p:sp>
        <p:nvSpPr>
          <p:cNvPr id="3" name="Title 2"/>
          <p:cNvSpPr>
            <a:spLocks noGrp="1"/>
          </p:cNvSpPr>
          <p:nvPr>
            <p:ph type="title"/>
          </p:nvPr>
        </p:nvSpPr>
        <p:spPr/>
        <p:txBody>
          <a:bodyPr/>
          <a:lstStyle/>
          <a:p>
            <a:r>
              <a:rPr lang="en-US" dirty="0" smtClean="0"/>
              <a:t>Mnemonics</a:t>
            </a:r>
            <a:endParaRPr lang="en-US" dirty="0"/>
          </a:p>
        </p:txBody>
      </p:sp>
    </p:spTree>
    <p:extLst>
      <p:ext uri="{BB962C8B-B14F-4D97-AF65-F5344CB8AC3E}">
        <p14:creationId xmlns:p14="http://schemas.microsoft.com/office/powerpoint/2010/main" val="2289298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2290" name="Picture 2" descr="https://lh6.googleusercontent.com/Qu8x_tc_OKmRf1Bo-ZReFBYPRWWiytdEBaiDXth1ZayQxbsLiBFKp-Vv_YRW0GTh67_r4u12bb4ICS3PGAD_AKg4iHx2jjZREhVNt5_irKs6T2tjaOzYUSui38G8D6wVUM-zQQlMI5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1924"/>
            <a:ext cx="8614298" cy="646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17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Step 1: Read problem carefully</a:t>
            </a:r>
          </a:p>
          <a:p>
            <a:r>
              <a:rPr lang="en-US" dirty="0" smtClean="0"/>
              <a:t>Step 2: Break it down into small steps</a:t>
            </a:r>
          </a:p>
          <a:p>
            <a:r>
              <a:rPr lang="en-US" dirty="0" smtClean="0"/>
              <a:t>Step 3: Represent these small steps in a possible sequence with a flow chart</a:t>
            </a:r>
          </a:p>
          <a:p>
            <a:r>
              <a:rPr lang="en-US" dirty="0" smtClean="0"/>
              <a:t>Step 4: Translate the block of flowchart into appropriate mnemonic instructions</a:t>
            </a:r>
          </a:p>
          <a:p>
            <a:r>
              <a:rPr lang="en-US" dirty="0" smtClean="0"/>
              <a:t>Step 5: Translate mnemonic into machine code</a:t>
            </a:r>
          </a:p>
          <a:p>
            <a:r>
              <a:rPr lang="en-US" dirty="0" smtClean="0"/>
              <a:t>Step 6: Enter the machine code in memory and execute</a:t>
            </a:r>
          </a:p>
          <a:p>
            <a:r>
              <a:rPr lang="en-US" dirty="0" smtClean="0"/>
              <a:t>Step 7: Start troubleshooting(debugging a program)</a:t>
            </a:r>
          </a:p>
        </p:txBody>
      </p:sp>
      <p:sp>
        <p:nvSpPr>
          <p:cNvPr id="3" name="Title 2"/>
          <p:cNvSpPr>
            <a:spLocks noGrp="1"/>
          </p:cNvSpPr>
          <p:nvPr>
            <p:ph type="title"/>
          </p:nvPr>
        </p:nvSpPr>
        <p:spPr/>
        <p:txBody>
          <a:bodyPr>
            <a:normAutofit fontScale="90000"/>
          </a:bodyPr>
          <a:lstStyle/>
          <a:p>
            <a:r>
              <a:rPr lang="en-US" dirty="0" smtClean="0"/>
              <a:t>Writing or Assembling a program</a:t>
            </a:r>
            <a:endParaRPr lang="en-US" dirty="0"/>
          </a:p>
        </p:txBody>
      </p:sp>
    </p:spTree>
    <p:extLst>
      <p:ext uri="{BB962C8B-B14F-4D97-AF65-F5344CB8AC3E}">
        <p14:creationId xmlns:p14="http://schemas.microsoft.com/office/powerpoint/2010/main" val="1549137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machine code can be loaded into read write memory starting with some memory address</a:t>
            </a:r>
          </a:p>
          <a:p>
            <a:r>
              <a:rPr lang="en-US" dirty="0" smtClean="0"/>
              <a:t>The execution of program can be done in two ways</a:t>
            </a:r>
          </a:p>
          <a:p>
            <a:pPr lvl="1"/>
            <a:r>
              <a:rPr lang="en-US" dirty="0" smtClean="0"/>
              <a:t>1. The first is to execute entire code by pressing execute key</a:t>
            </a:r>
          </a:p>
          <a:p>
            <a:pPr lvl="1"/>
            <a:r>
              <a:rPr lang="en-US" dirty="0" smtClean="0"/>
              <a:t>2. Second is to use the single step key. It executes one instruction at time. By using examine register key we can observe the contents of registers and flags after each instruction being executed.</a:t>
            </a:r>
          </a:p>
        </p:txBody>
      </p:sp>
      <p:sp>
        <p:nvSpPr>
          <p:cNvPr id="3" name="Title 2"/>
          <p:cNvSpPr>
            <a:spLocks noGrp="1"/>
          </p:cNvSpPr>
          <p:nvPr>
            <p:ph type="title"/>
          </p:nvPr>
        </p:nvSpPr>
        <p:spPr/>
        <p:txBody>
          <a:bodyPr/>
          <a:lstStyle/>
          <a:p>
            <a:r>
              <a:rPr lang="en-US" dirty="0" smtClean="0"/>
              <a:t>Executing a program</a:t>
            </a:r>
            <a:endParaRPr lang="en-US" dirty="0"/>
          </a:p>
        </p:txBody>
      </p:sp>
    </p:spTree>
    <p:extLst>
      <p:ext uri="{BB962C8B-B14F-4D97-AF65-F5344CB8AC3E}">
        <p14:creationId xmlns:p14="http://schemas.microsoft.com/office/powerpoint/2010/main" val="2319845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Debugging binary code is much more difficult and cumbersome.</a:t>
            </a:r>
          </a:p>
          <a:p>
            <a:r>
              <a:rPr lang="en-US" dirty="0" smtClean="0"/>
              <a:t>Essentially we search carefully for the errors  in the program logic, machine codes and execution</a:t>
            </a:r>
          </a:p>
          <a:p>
            <a:r>
              <a:rPr lang="en-US" dirty="0" smtClean="0"/>
              <a:t>The debugging process can be divided into two parts,</a:t>
            </a:r>
          </a:p>
          <a:p>
            <a:pPr lvl="1"/>
            <a:r>
              <a:rPr lang="en-US" dirty="0" smtClean="0"/>
              <a:t>Static Debugging: Visual Inspection of a flowchart and machine code</a:t>
            </a:r>
          </a:p>
          <a:p>
            <a:pPr lvl="1"/>
            <a:r>
              <a:rPr lang="en-US" dirty="0" smtClean="0"/>
              <a:t>Dynamic Debugging: observing output or register contents following a execution of each instruction (Single step technique) or Group of Instructions (Breakpoint Technique)</a:t>
            </a:r>
            <a:endParaRPr lang="en-US" dirty="0"/>
          </a:p>
        </p:txBody>
      </p:sp>
      <p:sp>
        <p:nvSpPr>
          <p:cNvPr id="3" name="Title 2"/>
          <p:cNvSpPr>
            <a:spLocks noGrp="1"/>
          </p:cNvSpPr>
          <p:nvPr>
            <p:ph type="title"/>
          </p:nvPr>
        </p:nvSpPr>
        <p:spPr/>
        <p:txBody>
          <a:bodyPr/>
          <a:lstStyle/>
          <a:p>
            <a:r>
              <a:rPr lang="en-US" dirty="0" smtClean="0"/>
              <a:t>Debugging a program</a:t>
            </a:r>
            <a:endParaRPr lang="en-US" dirty="0"/>
          </a:p>
        </p:txBody>
      </p:sp>
    </p:spTree>
    <p:extLst>
      <p:ext uri="{BB962C8B-B14F-4D97-AF65-F5344CB8AC3E}">
        <p14:creationId xmlns:p14="http://schemas.microsoft.com/office/powerpoint/2010/main" val="203720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Designing counter is a frequent  programming application.</a:t>
            </a:r>
          </a:p>
          <a:p>
            <a:r>
              <a:rPr lang="en-US" dirty="0" smtClean="0"/>
              <a:t>Counters are used to keep track of event.</a:t>
            </a:r>
          </a:p>
          <a:p>
            <a:r>
              <a:rPr lang="en-US" dirty="0" smtClean="0"/>
              <a:t>Time delays are important to set up reasonably accurate timing between two events.</a:t>
            </a:r>
          </a:p>
          <a:p>
            <a:r>
              <a:rPr lang="en-US" dirty="0" smtClean="0"/>
              <a:t>Process of designing counters and time delay using software instructions is more flexible and less time consuming than design process using hardware.</a:t>
            </a:r>
            <a:endParaRPr lang="en-US" dirty="0"/>
          </a:p>
        </p:txBody>
      </p:sp>
      <p:sp>
        <p:nvSpPr>
          <p:cNvPr id="3" name="Title 2"/>
          <p:cNvSpPr>
            <a:spLocks noGrp="1"/>
          </p:cNvSpPr>
          <p:nvPr>
            <p:ph type="title"/>
          </p:nvPr>
        </p:nvSpPr>
        <p:spPr/>
        <p:txBody>
          <a:bodyPr>
            <a:normAutofit/>
          </a:bodyPr>
          <a:lstStyle/>
          <a:p>
            <a:r>
              <a:rPr lang="en-US" sz="3200" dirty="0" smtClean="0"/>
              <a:t>Developing Counters and  Time Delay Routines</a:t>
            </a:r>
            <a:endParaRPr lang="en-US" sz="3200" dirty="0"/>
          </a:p>
        </p:txBody>
      </p:sp>
    </p:spTree>
    <p:extLst>
      <p:ext uri="{BB962C8B-B14F-4D97-AF65-F5344CB8AC3E}">
        <p14:creationId xmlns:p14="http://schemas.microsoft.com/office/powerpoint/2010/main" val="1105718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 counter is designed simply by loading an appropriate number into one register and using INR(increment by 1) and DCR (decrement by 1) instructions.</a:t>
            </a:r>
          </a:p>
          <a:p>
            <a:r>
              <a:rPr lang="en-US" dirty="0" smtClean="0"/>
              <a:t>A loop is established to update a the count and each count is checked whether it has reached final number. If not, loop is repeated.</a:t>
            </a:r>
          </a:p>
          <a:p>
            <a:r>
              <a:rPr lang="en-US" dirty="0" smtClean="0"/>
              <a:t>Drawback of such counter is counting perform at very high speed that only last count is observed.</a:t>
            </a:r>
          </a:p>
          <a:p>
            <a:r>
              <a:rPr lang="en-US" dirty="0" smtClean="0"/>
              <a:t>To observe counting time delay between count must be used.</a:t>
            </a:r>
            <a:endParaRPr lang="en-US" dirty="0"/>
          </a:p>
        </p:txBody>
      </p:sp>
      <p:sp>
        <p:nvSpPr>
          <p:cNvPr id="3" name="Title 2"/>
          <p:cNvSpPr>
            <a:spLocks noGrp="1"/>
          </p:cNvSpPr>
          <p:nvPr>
            <p:ph type="title"/>
          </p:nvPr>
        </p:nvSpPr>
        <p:spPr/>
        <p:txBody>
          <a:bodyPr/>
          <a:lstStyle/>
          <a:p>
            <a:r>
              <a:rPr lang="en-US" dirty="0" smtClean="0"/>
              <a:t>Counter</a:t>
            </a:r>
            <a:endParaRPr lang="en-US" dirty="0"/>
          </a:p>
        </p:txBody>
      </p:sp>
    </p:spTree>
    <p:extLst>
      <p:ext uri="{BB962C8B-B14F-4D97-AF65-F5344CB8AC3E}">
        <p14:creationId xmlns:p14="http://schemas.microsoft.com/office/powerpoint/2010/main" val="1259161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Counter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87" y="1143001"/>
            <a:ext cx="69015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46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Designing Time delay is similar to that used to set up counter.</a:t>
            </a:r>
          </a:p>
          <a:p>
            <a:r>
              <a:rPr lang="en-US" dirty="0" smtClean="0"/>
              <a:t>The register is loaded with number depending on time delay required.</a:t>
            </a:r>
          </a:p>
          <a:p>
            <a:r>
              <a:rPr lang="en-US" dirty="0" smtClean="0"/>
              <a:t>And register is decremented until it reaches zero by setting up loop with conditional jump instruction. </a:t>
            </a:r>
          </a:p>
          <a:p>
            <a:r>
              <a:rPr lang="en-US" dirty="0" smtClean="0"/>
              <a:t>The loop causes delay depending on clock period of system.</a:t>
            </a:r>
            <a:endParaRPr lang="en-US" dirty="0"/>
          </a:p>
        </p:txBody>
      </p:sp>
      <p:sp>
        <p:nvSpPr>
          <p:cNvPr id="3" name="Title 2"/>
          <p:cNvSpPr>
            <a:spLocks noGrp="1"/>
          </p:cNvSpPr>
          <p:nvPr>
            <p:ph type="title"/>
          </p:nvPr>
        </p:nvSpPr>
        <p:spPr/>
        <p:txBody>
          <a:bodyPr/>
          <a:lstStyle/>
          <a:p>
            <a:r>
              <a:rPr lang="en-US" dirty="0" smtClean="0"/>
              <a:t>Time delay</a:t>
            </a:r>
            <a:endParaRPr lang="en-US" dirty="0"/>
          </a:p>
        </p:txBody>
      </p:sp>
    </p:spTree>
    <p:extLst>
      <p:ext uri="{BB962C8B-B14F-4D97-AF65-F5344CB8AC3E}">
        <p14:creationId xmlns:p14="http://schemas.microsoft.com/office/powerpoint/2010/main" val="191289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34" y="457201"/>
            <a:ext cx="7768265" cy="583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82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7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Each device has its own </a:t>
            </a:r>
            <a:r>
              <a:rPr lang="en-US" b="1" dirty="0" smtClean="0"/>
              <a:t>set of instruction </a:t>
            </a:r>
            <a:r>
              <a:rPr lang="en-US" dirty="0" smtClean="0"/>
              <a:t>depending on design of CPU.</a:t>
            </a:r>
          </a:p>
          <a:p>
            <a:pPr algn="just"/>
            <a:r>
              <a:rPr lang="en-US" dirty="0" smtClean="0"/>
              <a:t>To communicate with computer one must give instructions in </a:t>
            </a:r>
            <a:r>
              <a:rPr lang="en-US" b="1" dirty="0" smtClean="0"/>
              <a:t>binary form</a:t>
            </a:r>
            <a:r>
              <a:rPr lang="en-US" dirty="0" smtClean="0"/>
              <a:t>.</a:t>
            </a:r>
          </a:p>
          <a:p>
            <a:pPr algn="just"/>
            <a:r>
              <a:rPr lang="en-US" dirty="0" smtClean="0"/>
              <a:t>It is difficult for most people to write programs in sets of 0’s and 1’s.</a:t>
            </a:r>
          </a:p>
          <a:p>
            <a:pPr algn="just"/>
            <a:r>
              <a:rPr lang="en-US" dirty="0" smtClean="0"/>
              <a:t>So, microprocessor manufacturer introduce </a:t>
            </a:r>
            <a:r>
              <a:rPr lang="en-US" b="1" dirty="0" smtClean="0"/>
              <a:t>English like words </a:t>
            </a:r>
            <a:r>
              <a:rPr lang="en-US" dirty="0" smtClean="0"/>
              <a:t>to represents the binary instruction of machine.</a:t>
            </a:r>
          </a:p>
          <a:p>
            <a:endParaRPr lang="en-US" dirty="0"/>
          </a:p>
        </p:txBody>
      </p:sp>
      <p:sp>
        <p:nvSpPr>
          <p:cNvPr id="3" name="Title 2"/>
          <p:cNvSpPr>
            <a:spLocks noGrp="1"/>
          </p:cNvSpPr>
          <p:nvPr>
            <p:ph type="title"/>
          </p:nvPr>
        </p:nvSpPr>
        <p:spPr/>
        <p:txBody>
          <a:bodyPr>
            <a:normAutofit fontScale="90000"/>
          </a:bodyPr>
          <a:lstStyle/>
          <a:p>
            <a:r>
              <a:rPr lang="en-US" dirty="0" smtClean="0"/>
              <a:t>Assembly language and High level languages</a:t>
            </a:r>
            <a:endParaRPr lang="en-US" dirty="0"/>
          </a:p>
        </p:txBody>
      </p:sp>
    </p:spTree>
    <p:extLst>
      <p:ext uri="{BB962C8B-B14F-4D97-AF65-F5344CB8AC3E}">
        <p14:creationId xmlns:p14="http://schemas.microsoft.com/office/powerpoint/2010/main" val="1948496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62303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849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42617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2584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135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9304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4803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185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289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2562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Programmer can write programs called </a:t>
            </a:r>
            <a:r>
              <a:rPr lang="en-US" b="1" dirty="0" smtClean="0"/>
              <a:t>assembly language </a:t>
            </a:r>
            <a:r>
              <a:rPr lang="en-US" dirty="0" smtClean="0"/>
              <a:t>programs using </a:t>
            </a:r>
            <a:r>
              <a:rPr lang="en-US" b="1" dirty="0" smtClean="0"/>
              <a:t>mnemonics.</a:t>
            </a:r>
          </a:p>
          <a:p>
            <a:pPr algn="just"/>
            <a:r>
              <a:rPr lang="en-US" dirty="0" smtClean="0"/>
              <a:t>Assembly language program are </a:t>
            </a:r>
            <a:r>
              <a:rPr lang="en-US" b="1" dirty="0" smtClean="0"/>
              <a:t>non transferrable </a:t>
            </a:r>
            <a:r>
              <a:rPr lang="en-US" dirty="0" smtClean="0"/>
              <a:t>from one machine to other.</a:t>
            </a:r>
          </a:p>
          <a:p>
            <a:pPr algn="just"/>
            <a:r>
              <a:rPr lang="en-US" dirty="0" smtClean="0"/>
              <a:t>Programming languages are of two types-</a:t>
            </a:r>
          </a:p>
          <a:p>
            <a:pPr lvl="1" algn="just"/>
            <a:r>
              <a:rPr lang="en-US" b="1" dirty="0" smtClean="0"/>
              <a:t>low level language</a:t>
            </a:r>
          </a:p>
          <a:p>
            <a:pPr lvl="2" algn="just"/>
            <a:r>
              <a:rPr lang="en-US" dirty="0" smtClean="0"/>
              <a:t>Machine language</a:t>
            </a:r>
          </a:p>
          <a:p>
            <a:pPr lvl="2" algn="just"/>
            <a:r>
              <a:rPr lang="en-US" dirty="0" smtClean="0"/>
              <a:t>Assembly language</a:t>
            </a:r>
          </a:p>
          <a:p>
            <a:pPr lvl="1" algn="just"/>
            <a:r>
              <a:rPr lang="en-US" b="1" dirty="0" smtClean="0"/>
              <a:t>High level language </a:t>
            </a:r>
            <a:r>
              <a:rPr lang="en-US" dirty="0" smtClean="0"/>
              <a:t>(machine independent like BASIC,FORTAN)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5793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49684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46175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55295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9001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2119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75870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23106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99641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9806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7055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High level languages are </a:t>
            </a:r>
            <a:r>
              <a:rPr lang="en-US" b="1" dirty="0" smtClean="0"/>
              <a:t>machine independent and are transferrable.</a:t>
            </a:r>
          </a:p>
          <a:p>
            <a:pPr algn="just"/>
            <a:r>
              <a:rPr lang="en-US" dirty="0" smtClean="0"/>
              <a:t>Machine and assembly languages are microprocessor specific</a:t>
            </a:r>
          </a:p>
          <a:p>
            <a:pPr algn="just"/>
            <a:r>
              <a:rPr lang="en-US" dirty="0" smtClean="0"/>
              <a:t>Since a program can be written in high level or assembly language but microprocessor only understand binary so it must be </a:t>
            </a:r>
            <a:r>
              <a:rPr lang="en-US" b="1" dirty="0" smtClean="0"/>
              <a:t>translated to binary code or machine code</a:t>
            </a:r>
          </a:p>
          <a:p>
            <a:pPr algn="just"/>
            <a:r>
              <a:rPr lang="en-US" b="1" dirty="0" smtClean="0"/>
              <a:t>The program written in assembly languages are translated into a binary code by using a program called an assembler.</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5535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Programming with Intel 8085 microprocessor</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16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Assembly language use two three or four letter mnemonics to represent each instruction type.</a:t>
            </a:r>
          </a:p>
          <a:p>
            <a:r>
              <a:rPr lang="en-US" dirty="0" smtClean="0"/>
              <a:t>Low level assembly language is designed for a specific family of processor</a:t>
            </a:r>
          </a:p>
          <a:p>
            <a:r>
              <a:rPr lang="en-US" dirty="0" smtClean="0"/>
              <a:t>The symbolic instruction of assembly language are assembled into machine language</a:t>
            </a:r>
          </a:p>
          <a:p>
            <a:r>
              <a:rPr lang="en-US" dirty="0" smtClean="0"/>
              <a:t>Assembly language makes writing program easier than machine code.</a:t>
            </a:r>
          </a:p>
          <a:p>
            <a:r>
              <a:rPr lang="en-US" dirty="0" smtClean="0"/>
              <a:t>Later it is translated into machine language and can be loaded into memory and run.</a:t>
            </a:r>
            <a:endParaRPr lang="en-US" dirty="0"/>
          </a:p>
        </p:txBody>
      </p:sp>
      <p:sp>
        <p:nvSpPr>
          <p:cNvPr id="3" name="Title 2"/>
          <p:cNvSpPr>
            <a:spLocks noGrp="1"/>
          </p:cNvSpPr>
          <p:nvPr>
            <p:ph type="title"/>
          </p:nvPr>
        </p:nvSpPr>
        <p:spPr/>
        <p:txBody>
          <a:bodyPr>
            <a:normAutofit fontScale="90000"/>
          </a:bodyPr>
          <a:lstStyle/>
          <a:p>
            <a:r>
              <a:rPr lang="en-US" dirty="0" smtClean="0"/>
              <a:t>Introduction to assembly language programming</a:t>
            </a:r>
            <a:endParaRPr lang="en-US" dirty="0"/>
          </a:p>
        </p:txBody>
      </p:sp>
    </p:spTree>
    <p:extLst>
      <p:ext uri="{BB962C8B-B14F-4D97-AF65-F5344CB8AC3E}">
        <p14:creationId xmlns:p14="http://schemas.microsoft.com/office/powerpoint/2010/main" val="1131797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Requires less memory and execution time than high level language.</a:t>
            </a:r>
          </a:p>
          <a:p>
            <a:r>
              <a:rPr lang="en-US" dirty="0" smtClean="0"/>
              <a:t>Gives programmer the ability to perform highly technical tasks.</a:t>
            </a:r>
          </a:p>
          <a:p>
            <a:r>
              <a:rPr lang="en-US" dirty="0" smtClean="0"/>
              <a:t>Provides more control over handling particular hardware requirement.</a:t>
            </a:r>
          </a:p>
          <a:p>
            <a:r>
              <a:rPr lang="en-US" dirty="0" smtClean="0"/>
              <a:t>Generates smaller and compact executable modules.</a:t>
            </a:r>
          </a:p>
        </p:txBody>
      </p:sp>
      <p:sp>
        <p:nvSpPr>
          <p:cNvPr id="3" name="Title 2"/>
          <p:cNvSpPr>
            <a:spLocks noGrp="1"/>
          </p:cNvSpPr>
          <p:nvPr>
            <p:ph type="title"/>
          </p:nvPr>
        </p:nvSpPr>
        <p:spPr/>
        <p:txBody>
          <a:bodyPr>
            <a:normAutofit fontScale="90000"/>
          </a:bodyPr>
          <a:lstStyle/>
          <a:p>
            <a:r>
              <a:rPr lang="en-US" dirty="0" smtClean="0"/>
              <a:t>Advantage of assembly language</a:t>
            </a:r>
            <a:endParaRPr lang="en-US" dirty="0"/>
          </a:p>
        </p:txBody>
      </p:sp>
      <p:sp>
        <p:nvSpPr>
          <p:cNvPr id="4" name="Rectangle 3"/>
          <p:cNvSpPr/>
          <p:nvPr/>
        </p:nvSpPr>
        <p:spPr>
          <a:xfrm>
            <a:off x="4442798" y="3244334"/>
            <a:ext cx="258404" cy="369332"/>
          </a:xfrm>
          <a:prstGeom prst="rect">
            <a:avLst/>
          </a:prstGeom>
        </p:spPr>
        <p:txBody>
          <a:bodyPr wrap="none">
            <a:spAutoFit/>
          </a:bodyPr>
          <a:lstStyle/>
          <a:p>
            <a:r>
              <a:rPr lang="en-US" dirty="0"/>
              <a:t> </a:t>
            </a:r>
          </a:p>
        </p:txBody>
      </p:sp>
      <p:sp>
        <p:nvSpPr>
          <p:cNvPr id="5" name="Rectangle 4"/>
          <p:cNvSpPr/>
          <p:nvPr/>
        </p:nvSpPr>
        <p:spPr>
          <a:xfrm>
            <a:off x="4442798" y="3244334"/>
            <a:ext cx="258404"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566696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descr="https://lh6.googleusercontent.com/-XYzAoGeBAayQeUf8K5SuL14jGQ_3K6KpX4hBRNzEoVXwaf3FS7xhlGd62cgA3j2ZgvS0dOOXoQhDsBcgLwhmoVDi_TIW-kvHCLr6Tkdn64CrGIU_ojO3cUn1sMfv4p_kagubusCM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409056"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291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1117</TotalTime>
  <Words>903</Words>
  <Application>Microsoft Office PowerPoint</Application>
  <PresentationFormat>On-screen Show (4:3)</PresentationFormat>
  <Paragraphs>101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Concourse</vt:lpstr>
      <vt:lpstr>Introduction to Assembly language Programming</vt:lpstr>
      <vt:lpstr>Mnemonics</vt:lpstr>
      <vt:lpstr>Assembly language and High level languages</vt:lpstr>
      <vt:lpstr>PowerPoint Presentation</vt:lpstr>
      <vt:lpstr>PowerPoint Presentation</vt:lpstr>
      <vt:lpstr>PowerPoint Presentation</vt:lpstr>
      <vt:lpstr>Introduction to assembly language programming</vt:lpstr>
      <vt:lpstr>Advantage of assembly language</vt:lpstr>
      <vt:lpstr>PowerPoint Presentation</vt:lpstr>
      <vt:lpstr>Typical Format of Assembly Language Instruction</vt:lpstr>
      <vt:lpstr>Classification of Instruction sets </vt:lpstr>
      <vt:lpstr>Classification of 8085 Instruction sets</vt:lpstr>
      <vt:lpstr>Instruction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or Assembling a program</vt:lpstr>
      <vt:lpstr>Executing a program</vt:lpstr>
      <vt:lpstr>Debugging a program</vt:lpstr>
      <vt:lpstr>Developing Counters and  Time Delay Routines</vt:lpstr>
      <vt:lpstr>Counter</vt:lpstr>
      <vt:lpstr>Counter</vt:lpstr>
      <vt:lpstr>Time delay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Assembly language Programming</dc:title>
  <dc:creator>Ananta Pandey</dc:creator>
  <cp:lastModifiedBy>Ananta</cp:lastModifiedBy>
  <cp:revision>39</cp:revision>
  <dcterms:created xsi:type="dcterms:W3CDTF">2006-08-16T00:00:00Z</dcterms:created>
  <dcterms:modified xsi:type="dcterms:W3CDTF">2022-01-25T03:58:27Z</dcterms:modified>
</cp:coreProperties>
</file>