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87" r:id="rId12"/>
    <p:sldId id="268" r:id="rId13"/>
    <p:sldId id="269" r:id="rId14"/>
    <p:sldId id="270" r:id="rId15"/>
    <p:sldId id="271" r:id="rId16"/>
    <p:sldId id="276" r:id="rId17"/>
    <p:sldId id="278" r:id="rId18"/>
    <p:sldId id="279" r:id="rId19"/>
    <p:sldId id="277" r:id="rId20"/>
    <p:sldId id="272" r:id="rId21"/>
    <p:sldId id="273" r:id="rId22"/>
    <p:sldId id="274" r:id="rId23"/>
    <p:sldId id="280" r:id="rId24"/>
    <p:sldId id="275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4FFEB5-5D58-F544-8537-99AC2257EE2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4AF0B-367D-8D4C-971B-9703DEA0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Computer 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F7E216-45CD-6641-9EE4-7C55D81A7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Self Study !!</a:t>
            </a:r>
            <a:endParaRPr lang="en-US" sz="4400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609562" y="1216469"/>
            <a:ext cx="10971684" cy="436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00" spc="-1">
                <a:latin typeface="Arial"/>
              </a:rPr>
              <a:t>ENIAC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00" spc="-1">
                <a:latin typeface="Arial"/>
              </a:rPr>
              <a:t>Whirlwind computer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00" spc="-1">
                <a:latin typeface="Arial"/>
              </a:rPr>
              <a:t>UNIVAC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00" spc="-1">
                <a:latin typeface="Arial"/>
              </a:rPr>
              <a:t>IBM 7090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00" spc="-1">
                <a:latin typeface="Arial"/>
              </a:rPr>
              <a:t>IBM System/360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00" spc="-1">
                <a:latin typeface="Arial"/>
              </a:rPr>
              <a:t>Intel 4004</a:t>
            </a:r>
          </a:p>
        </p:txBody>
      </p:sp>
    </p:spTree>
    <p:extLst>
      <p:ext uri="{BB962C8B-B14F-4D97-AF65-F5344CB8AC3E}">
        <p14:creationId xmlns:p14="http://schemas.microsoft.com/office/powerpoint/2010/main" val="281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 executed on data stored in registers are called micro operations.</a:t>
            </a:r>
          </a:p>
          <a:p>
            <a:r>
              <a:rPr lang="en-US" dirty="0" smtClean="0"/>
              <a:t>A micro operation is elementary operation performed on the information stored in one or more registers.</a:t>
            </a:r>
          </a:p>
          <a:p>
            <a:r>
              <a:rPr lang="en-US" dirty="0" smtClean="0"/>
              <a:t>The result of operation may replace the previous binary information of register or may be transferred to other register.</a:t>
            </a:r>
          </a:p>
          <a:p>
            <a:r>
              <a:rPr lang="en-US" dirty="0" smtClean="0"/>
              <a:t>Example: shift, count, clear and load.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Basic computer is smaller</a:t>
            </a:r>
            <a:r>
              <a:rPr lang="en-US" dirty="0" smtClean="0"/>
              <a:t> </a:t>
            </a:r>
            <a:r>
              <a:rPr lang="en-US" b="1" dirty="0" smtClean="0"/>
              <a:t>in comparison to commercial computer</a:t>
            </a:r>
            <a:r>
              <a:rPr lang="en-US" dirty="0" smtClean="0"/>
              <a:t>.</a:t>
            </a:r>
          </a:p>
          <a:p>
            <a:r>
              <a:rPr lang="en-US" b="1" dirty="0"/>
              <a:t>Organization of the </a:t>
            </a:r>
            <a:r>
              <a:rPr lang="en-US" b="1" dirty="0" smtClean="0"/>
              <a:t>computer is </a:t>
            </a:r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by its </a:t>
            </a:r>
            <a:r>
              <a:rPr lang="en-US" b="1" dirty="0"/>
              <a:t>internal register</a:t>
            </a:r>
            <a:r>
              <a:rPr lang="en-US" dirty="0"/>
              <a:t>, the </a:t>
            </a:r>
            <a:r>
              <a:rPr lang="en-US" b="1" dirty="0"/>
              <a:t>timing and control structure</a:t>
            </a:r>
            <a:r>
              <a:rPr lang="en-US" dirty="0"/>
              <a:t> and </a:t>
            </a:r>
            <a:r>
              <a:rPr lang="en-US" b="1" dirty="0"/>
              <a:t>set of instructions </a:t>
            </a:r>
            <a:r>
              <a:rPr lang="en-US" dirty="0"/>
              <a:t>and </a:t>
            </a:r>
            <a:r>
              <a:rPr lang="en-US" dirty="0" smtClean="0"/>
              <a:t>its uses. </a:t>
            </a:r>
          </a:p>
          <a:p>
            <a:r>
              <a:rPr lang="en-US" dirty="0" smtClean="0"/>
              <a:t>The general purpose digital computer is capable of executing various </a:t>
            </a:r>
            <a:r>
              <a:rPr lang="en-US" b="1" dirty="0" smtClean="0"/>
              <a:t>sequence of micro operations. </a:t>
            </a:r>
            <a:r>
              <a:rPr lang="en-US" dirty="0"/>
              <a:t>I</a:t>
            </a:r>
            <a:r>
              <a:rPr lang="en-US" dirty="0" smtClean="0"/>
              <a:t>t performs on data stored in registers</a:t>
            </a:r>
          </a:p>
          <a:p>
            <a:r>
              <a:rPr lang="en-US" dirty="0" smtClean="0"/>
              <a:t>The user of computer can control the process by means of a program which is set of instructions that specify the operations and operand.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instruction</a:t>
            </a:r>
          </a:p>
          <a:p>
            <a:pPr lvl="1"/>
            <a:r>
              <a:rPr lang="en-US" dirty="0" smtClean="0"/>
              <a:t>Is a binary code that </a:t>
            </a:r>
            <a:r>
              <a:rPr lang="en-US" b="1" dirty="0" smtClean="0"/>
              <a:t>specifies a sequence of micro operations for computer</a:t>
            </a:r>
          </a:p>
          <a:p>
            <a:pPr lvl="1"/>
            <a:r>
              <a:rPr lang="en-US" dirty="0" smtClean="0"/>
              <a:t>Instruction code and data are </a:t>
            </a:r>
            <a:r>
              <a:rPr lang="en-US" b="1" dirty="0" smtClean="0"/>
              <a:t>stored in memory</a:t>
            </a:r>
          </a:p>
          <a:p>
            <a:pPr lvl="1"/>
            <a:r>
              <a:rPr lang="en-US" dirty="0" smtClean="0"/>
              <a:t>Computer read each instruction from memory and keep in register</a:t>
            </a:r>
          </a:p>
          <a:p>
            <a:pPr lvl="1"/>
            <a:r>
              <a:rPr lang="en-US" dirty="0" smtClean="0"/>
              <a:t>Control </a:t>
            </a:r>
            <a:r>
              <a:rPr lang="en-US" b="1" dirty="0" smtClean="0"/>
              <a:t>interprets</a:t>
            </a:r>
            <a:r>
              <a:rPr lang="en-US" dirty="0" smtClean="0"/>
              <a:t> the binary code of instructions and proceed to execute it by issuing a sequence of micro operations.</a:t>
            </a:r>
          </a:p>
          <a:p>
            <a:pPr lvl="1"/>
            <a:r>
              <a:rPr lang="en-US" dirty="0" smtClean="0"/>
              <a:t>Every computer has its own unique instruction set.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Codes</a:t>
            </a:r>
          </a:p>
        </p:txBody>
      </p:sp>
    </p:spTree>
    <p:extLst>
      <p:ext uri="{BB962C8B-B14F-4D97-AF65-F5344CB8AC3E}">
        <p14:creationId xmlns:p14="http://schemas.microsoft.com/office/powerpoint/2010/main" val="6970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dirty="0" smtClean="0"/>
                  <a:t>Instruction code is group of bits that instruct computer to perform a specific operations.</a:t>
                </a:r>
              </a:p>
              <a:p>
                <a:r>
                  <a:rPr lang="en-US" dirty="0" smtClean="0"/>
                  <a:t>It is usually divided into 2 parts:</a:t>
                </a:r>
              </a:p>
              <a:p>
                <a:pPr lvl="1"/>
                <a:r>
                  <a:rPr lang="en-US" b="1" dirty="0" smtClean="0"/>
                  <a:t>Operation code</a:t>
                </a:r>
              </a:p>
              <a:p>
                <a:pPr lvl="2"/>
                <a:r>
                  <a:rPr lang="en-US" dirty="0" smtClean="0"/>
                  <a:t>If n bits are in operation code, then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distinct operations.</a:t>
                </a:r>
              </a:p>
              <a:p>
                <a:pPr lvl="2"/>
                <a:r>
                  <a:rPr lang="en-US" dirty="0" smtClean="0"/>
                  <a:t>Operation can be add, subtract, multiply, shift, complement etc.</a:t>
                </a:r>
              </a:p>
              <a:p>
                <a:pPr lvl="2"/>
                <a:r>
                  <a:rPr lang="en-US" dirty="0" smtClean="0"/>
                  <a:t>The control unit receives the instruction from memory and interprets the operation code bits and then issues a control signals to initiate microperations on internal computer registers.</a:t>
                </a:r>
              </a:p>
              <a:p>
                <a:pPr lvl="1"/>
                <a:r>
                  <a:rPr lang="en-US" b="1" dirty="0" smtClean="0"/>
                  <a:t>Operand code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Codes</a:t>
            </a:r>
          </a:p>
        </p:txBody>
      </p:sp>
    </p:spTree>
    <p:extLst>
      <p:ext uri="{BB962C8B-B14F-4D97-AF65-F5344CB8AC3E}">
        <p14:creationId xmlns:p14="http://schemas.microsoft.com/office/powerpoint/2010/main" val="18632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1219201"/>
            <a:ext cx="8172407" cy="5283884"/>
          </a:xfrm>
        </p:spPr>
      </p:pic>
    </p:spTree>
    <p:extLst>
      <p:ext uri="{BB962C8B-B14F-4D97-AF65-F5344CB8AC3E}">
        <p14:creationId xmlns:p14="http://schemas.microsoft.com/office/powerpoint/2010/main" val="3098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the second part of an instruction code specifies the address of an operand, the instruction is said to have a </a:t>
            </a:r>
            <a:r>
              <a:rPr lang="en-US" b="1" dirty="0" smtClean="0"/>
              <a:t>Direct address.</a:t>
            </a:r>
          </a:p>
          <a:p>
            <a:pPr algn="just"/>
            <a:r>
              <a:rPr lang="en-US" dirty="0" smtClean="0"/>
              <a:t>When the second part of an instruction code specifies the address of a memory word in which the address of the operand is available, the instruction is said to have </a:t>
            </a:r>
            <a:r>
              <a:rPr lang="en-US" b="1" dirty="0" smtClean="0"/>
              <a:t>Indirect address.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of basic computer (Direct  and Indirect addressing mode)</a:t>
            </a:r>
          </a:p>
        </p:txBody>
      </p:sp>
    </p:spTree>
    <p:extLst>
      <p:ext uri="{BB962C8B-B14F-4D97-AF65-F5344CB8AC3E}">
        <p14:creationId xmlns:p14="http://schemas.microsoft.com/office/powerpoint/2010/main" val="163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1" y="2493819"/>
            <a:ext cx="10973683" cy="25215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of </a:t>
            </a:r>
            <a:r>
              <a:rPr lang="en-US" dirty="0" smtClean="0"/>
              <a:t>Basic </a:t>
            </a:r>
            <a:r>
              <a:rPr lang="en-US" dirty="0"/>
              <a:t>computer (Direct  and Indirect addressing mode)</a:t>
            </a:r>
          </a:p>
        </p:txBody>
      </p:sp>
    </p:spTree>
    <p:extLst>
      <p:ext uri="{BB962C8B-B14F-4D97-AF65-F5344CB8AC3E}">
        <p14:creationId xmlns:p14="http://schemas.microsoft.com/office/powerpoint/2010/main" val="2623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indirect address instruction needs two references to memory to fetch an operand.</a:t>
            </a:r>
          </a:p>
          <a:p>
            <a:pPr lvl="1"/>
            <a:r>
              <a:rPr lang="en-US" dirty="0" smtClean="0"/>
              <a:t>The first reference is needed to read the address of the operand.</a:t>
            </a:r>
          </a:p>
          <a:p>
            <a:pPr lvl="1"/>
            <a:r>
              <a:rPr lang="en-US" dirty="0" smtClean="0"/>
              <a:t>Second reference is for the operand itself.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of Basic computer (Direct  and Indirect addressing mode)</a:t>
            </a:r>
          </a:p>
        </p:txBody>
      </p:sp>
    </p:spTree>
    <p:extLst>
      <p:ext uri="{BB962C8B-B14F-4D97-AF65-F5344CB8AC3E}">
        <p14:creationId xmlns:p14="http://schemas.microsoft.com/office/powerpoint/2010/main" val="37121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8931"/>
            <a:ext cx="9347200" cy="47537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Addressing Modes of basic computer (Direct  and Indirect addressing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</a:p>
          <a:p>
            <a:pPr lvl="1"/>
            <a:r>
              <a:rPr lang="en-US" b="1" dirty="0" smtClean="0"/>
              <a:t>Computer </a:t>
            </a:r>
            <a:r>
              <a:rPr lang="en-US" b="1" dirty="0"/>
              <a:t>A</a:t>
            </a:r>
            <a:r>
              <a:rPr lang="en-US" b="1" dirty="0" smtClean="0"/>
              <a:t>rchitecture </a:t>
            </a:r>
            <a:r>
              <a:rPr lang="en-US" dirty="0"/>
              <a:t>refers to those attributes of a system visible to a programmer or, put another way, those attributes that have a direct impact on the logical execution of a program. </a:t>
            </a:r>
            <a:endParaRPr lang="en-US" dirty="0" smtClean="0"/>
          </a:p>
          <a:p>
            <a:r>
              <a:rPr lang="en-US" dirty="0" smtClean="0"/>
              <a:t>Computer Organization</a:t>
            </a:r>
          </a:p>
          <a:p>
            <a:pPr lvl="1"/>
            <a:r>
              <a:rPr lang="en-US" b="1" dirty="0" smtClean="0"/>
              <a:t>Computer </a:t>
            </a:r>
            <a:r>
              <a:rPr lang="en-US" b="1" dirty="0"/>
              <a:t>organization </a:t>
            </a:r>
            <a:r>
              <a:rPr lang="en-US" dirty="0"/>
              <a:t>refers to the operational units</a:t>
            </a:r>
            <a:br>
              <a:rPr lang="en-US" dirty="0"/>
            </a:br>
            <a:r>
              <a:rPr lang="en-US" dirty="0"/>
              <a:t>and their interconnections that realize the architectural </a:t>
            </a:r>
            <a:r>
              <a:rPr lang="en-US" dirty="0" smtClean="0"/>
              <a:t>specifications.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computer have memory and Processors.</a:t>
                </a:r>
              </a:p>
              <a:p>
                <a:r>
                  <a:rPr lang="en-US" dirty="0" smtClean="0"/>
                  <a:t>Memory have capacity=4096 words=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1 word=16 bits</a:t>
                </a:r>
              </a:p>
              <a:p>
                <a:pPr marL="109728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Registers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88" y="2743202"/>
            <a:ext cx="5543813" cy="32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(Data registers)-To hold operand read from memory. </a:t>
            </a:r>
            <a:r>
              <a:rPr lang="en-US" b="1" dirty="0" smtClean="0"/>
              <a:t>16 bits</a:t>
            </a:r>
          </a:p>
          <a:p>
            <a:r>
              <a:rPr lang="en-US" dirty="0" smtClean="0"/>
              <a:t>AC (Accumulator)- General purpose register, used for storing intermediate arithmetic and logic results. </a:t>
            </a:r>
            <a:r>
              <a:rPr lang="en-US" b="1" dirty="0"/>
              <a:t>16 </a:t>
            </a:r>
            <a:r>
              <a:rPr lang="en-US" b="1" dirty="0" smtClean="0"/>
              <a:t>bits</a:t>
            </a:r>
            <a:endParaRPr lang="en-US" dirty="0" smtClean="0"/>
          </a:p>
          <a:p>
            <a:r>
              <a:rPr lang="en-US" dirty="0" smtClean="0"/>
              <a:t>IR(Instruction Register)- Instruction fetched from memory are placed in IR. </a:t>
            </a:r>
            <a:r>
              <a:rPr lang="en-US" b="1" dirty="0"/>
              <a:t>16 </a:t>
            </a:r>
            <a:r>
              <a:rPr lang="en-US" b="1" dirty="0" smtClean="0"/>
              <a:t>bits</a:t>
            </a:r>
            <a:endParaRPr lang="en-US" dirty="0" smtClean="0"/>
          </a:p>
          <a:p>
            <a:r>
              <a:rPr lang="en-US" dirty="0" smtClean="0"/>
              <a:t>TR(Temporary Registers)- used for holding temporary data. </a:t>
            </a:r>
            <a:r>
              <a:rPr lang="en-US" b="1" dirty="0"/>
              <a:t>16 bits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AR(Address registers)- holds address for memory</a:t>
            </a:r>
            <a:r>
              <a:rPr lang="en-US" dirty="0" smtClean="0"/>
              <a:t>. </a:t>
            </a:r>
            <a:r>
              <a:rPr lang="en-US" b="1" dirty="0" smtClean="0"/>
              <a:t>12 bits</a:t>
            </a:r>
            <a:endParaRPr lang="en-US" dirty="0" smtClean="0"/>
          </a:p>
          <a:p>
            <a:pPr algn="just"/>
            <a:r>
              <a:rPr lang="en-US" dirty="0" smtClean="0"/>
              <a:t>PC(Program counter)- Address of next instruction.</a:t>
            </a:r>
            <a:r>
              <a:rPr lang="en-US" b="1" dirty="0"/>
              <a:t> </a:t>
            </a:r>
            <a:r>
              <a:rPr lang="en-US" b="1" dirty="0" smtClean="0"/>
              <a:t>12 bits</a:t>
            </a:r>
            <a:endParaRPr lang="en-US" dirty="0" smtClean="0"/>
          </a:p>
          <a:p>
            <a:pPr algn="just"/>
            <a:r>
              <a:rPr lang="en-US" dirty="0" smtClean="0"/>
              <a:t>INPR(Input Register)-receives 8 bit input from input device. </a:t>
            </a:r>
            <a:r>
              <a:rPr lang="en-US" b="1" dirty="0"/>
              <a:t>8</a:t>
            </a:r>
            <a:r>
              <a:rPr lang="en-US" b="1" dirty="0" smtClean="0"/>
              <a:t> bits</a:t>
            </a:r>
            <a:endParaRPr lang="en-US" dirty="0" smtClean="0"/>
          </a:p>
          <a:p>
            <a:pPr algn="just"/>
            <a:r>
              <a:rPr lang="en-US" dirty="0" smtClean="0"/>
              <a:t>OUTR(Output Registers)-hold 8 bit character for output. </a:t>
            </a:r>
            <a:r>
              <a:rPr lang="en-US" b="1" dirty="0" smtClean="0"/>
              <a:t>8 </a:t>
            </a:r>
            <a:r>
              <a:rPr lang="en-US" b="1" dirty="0"/>
              <a:t>bits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computer has eight registers, a memory unit and a control unit.</a:t>
            </a:r>
          </a:p>
          <a:p>
            <a:r>
              <a:rPr lang="en-US" dirty="0" smtClean="0"/>
              <a:t>Path must be provided to transfer information from one register to another and between memory and register.</a:t>
            </a:r>
          </a:p>
          <a:p>
            <a:r>
              <a:rPr lang="en-US" dirty="0" smtClean="0"/>
              <a:t>The number of wires will be excessive if connections are between the outputs of each register and input of other registers.</a:t>
            </a:r>
          </a:p>
          <a:p>
            <a:r>
              <a:rPr lang="en-US" dirty="0" smtClean="0"/>
              <a:t>So efficient way is to use common bus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common bus system is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1309255"/>
            <a:ext cx="9297114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b="1" dirty="0" smtClean="0"/>
          </a:p>
          <a:p>
            <a:r>
              <a:rPr lang="en-US" b="1" dirty="0" smtClean="0"/>
              <a:t>Memory reference instructions</a:t>
            </a:r>
            <a:r>
              <a:rPr lang="en-US" dirty="0" smtClean="0"/>
              <a:t>-instruction</a:t>
            </a:r>
            <a:r>
              <a:rPr lang="en-US" b="1" dirty="0" smtClean="0"/>
              <a:t> </a:t>
            </a:r>
            <a:r>
              <a:rPr lang="en-US" dirty="0" smtClean="0"/>
              <a:t>that has operand addresses referring to a location in memory</a:t>
            </a:r>
          </a:p>
          <a:p>
            <a:r>
              <a:rPr lang="en-US" b="1" dirty="0" smtClean="0"/>
              <a:t>Register Reference Instructions-</a:t>
            </a:r>
            <a:r>
              <a:rPr lang="en-US" dirty="0" smtClean="0"/>
              <a:t>specifies</a:t>
            </a:r>
            <a:r>
              <a:rPr lang="en-US" b="1" dirty="0" smtClean="0"/>
              <a:t> </a:t>
            </a:r>
            <a:r>
              <a:rPr lang="en-US" dirty="0" smtClean="0"/>
              <a:t>a operation on AC or a test of the AC</a:t>
            </a:r>
          </a:p>
          <a:p>
            <a:r>
              <a:rPr lang="en-US" b="1" dirty="0" smtClean="0"/>
              <a:t>Input Output instructions-</a:t>
            </a:r>
            <a:r>
              <a:rPr lang="en-US" dirty="0" smtClean="0"/>
              <a:t>used</a:t>
            </a:r>
            <a:r>
              <a:rPr lang="en-US" b="1" dirty="0" smtClean="0"/>
              <a:t> </a:t>
            </a:r>
            <a:r>
              <a:rPr lang="en-US" dirty="0" smtClean="0"/>
              <a:t>to input data / output data 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16559"/>
            <a:ext cx="7010400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Instruction Format with its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34" y="1453429"/>
            <a:ext cx="7090767" cy="53014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Instruction set is complete if it contains sufficient set of instructions in each of following categories-</a:t>
            </a:r>
          </a:p>
          <a:p>
            <a:pPr lvl="1"/>
            <a:r>
              <a:rPr lang="en-US" dirty="0" smtClean="0"/>
              <a:t>Arithmetic, logical and shift instruction</a:t>
            </a:r>
          </a:p>
          <a:p>
            <a:pPr lvl="1"/>
            <a:r>
              <a:rPr lang="en-US" dirty="0" smtClean="0"/>
              <a:t>Instruction for moving information to and from memory and processor registers.</a:t>
            </a:r>
          </a:p>
          <a:p>
            <a:pPr lvl="1"/>
            <a:r>
              <a:rPr lang="en-US" dirty="0" smtClean="0"/>
              <a:t>Program control instructions together that check status conditions(</a:t>
            </a:r>
            <a:r>
              <a:rPr lang="en-US" dirty="0" err="1" smtClean="0"/>
              <a:t>E.g</a:t>
            </a:r>
            <a:r>
              <a:rPr lang="en-US" dirty="0" smtClean="0"/>
              <a:t> Branch)</a:t>
            </a:r>
          </a:p>
          <a:p>
            <a:pPr lvl="1"/>
            <a:r>
              <a:rPr lang="en-US" dirty="0" smtClean="0"/>
              <a:t>Input and Output Instructions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Completeness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Control Unit is implemented In 2 ways:-</a:t>
            </a:r>
          </a:p>
          <a:p>
            <a:r>
              <a:rPr lang="en-US" b="1" i="1" dirty="0" smtClean="0"/>
              <a:t>Hardwired </a:t>
            </a:r>
            <a:r>
              <a:rPr lang="en-US" b="1" dirty="0"/>
              <a:t>Control</a:t>
            </a:r>
            <a:br>
              <a:rPr lang="en-US" b="1" dirty="0"/>
            </a:br>
            <a:r>
              <a:rPr lang="en-US" dirty="0"/>
              <a:t>– CU is made up of sequential and combinational circuits to generate </a:t>
            </a:r>
            <a:r>
              <a:rPr lang="en-US" dirty="0" smtClean="0"/>
              <a:t>the control signals.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If logic is changed we need to change the whole circuitry</a:t>
            </a:r>
            <a:br>
              <a:rPr lang="en-US" dirty="0"/>
            </a:br>
            <a:r>
              <a:rPr lang="en-US" dirty="0"/>
              <a:t>– Expensive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smtClean="0"/>
              <a:t>Fast</a:t>
            </a:r>
            <a:endParaRPr lang="en-US" dirty="0"/>
          </a:p>
          <a:p>
            <a:r>
              <a:rPr lang="en-US" b="1" i="1" dirty="0" smtClean="0"/>
              <a:t>Micro programmed </a:t>
            </a:r>
            <a:r>
              <a:rPr lang="en-US" b="1" dirty="0"/>
              <a:t>Control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A control memory on the processor contains </a:t>
            </a:r>
            <a:r>
              <a:rPr lang="en-US" dirty="0" smtClean="0"/>
              <a:t>micro-programs </a:t>
            </a:r>
            <a:r>
              <a:rPr lang="en-US" dirty="0"/>
              <a:t>that </a:t>
            </a:r>
            <a:r>
              <a:rPr lang="en-US" dirty="0" smtClean="0"/>
              <a:t>activate the </a:t>
            </a:r>
            <a:r>
              <a:rPr lang="en-US" dirty="0"/>
              <a:t>necessary control </a:t>
            </a:r>
            <a:r>
              <a:rPr lang="en-US" dirty="0" smtClean="0"/>
              <a:t>signals.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If logic is changed we only need to change the </a:t>
            </a:r>
            <a:r>
              <a:rPr lang="en-US" dirty="0" smtClean="0"/>
              <a:t>micro-program.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Cheap</a:t>
            </a:r>
            <a:br>
              <a:rPr lang="en-US" dirty="0"/>
            </a:br>
            <a:r>
              <a:rPr lang="en-US" dirty="0"/>
              <a:t>– Slow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562" y="273422"/>
            <a:ext cx="10971684" cy="5145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300" spc="-1">
                <a:latin typeface="Arial"/>
              </a:rPr>
              <a:t>History of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7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295400"/>
            <a:ext cx="7010400" cy="54322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of </a:t>
            </a: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C</a:t>
            </a:r>
            <a:r>
              <a:rPr lang="en-US" dirty="0" smtClean="0"/>
              <a:t>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Program is executed in computer by going through a cycle for each instruction. Each instruction cycle is subdivided into different phases-</a:t>
            </a:r>
          </a:p>
          <a:p>
            <a:pPr marL="393192" lvl="1" indent="0">
              <a:buNone/>
            </a:pPr>
            <a:r>
              <a:rPr lang="en-US" dirty="0"/>
              <a:t>1. Fetch an instruction from </a:t>
            </a:r>
            <a:r>
              <a:rPr lang="en-US" dirty="0" smtClean="0"/>
              <a:t>memory.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Decode the </a:t>
            </a:r>
            <a:r>
              <a:rPr lang="en-US" dirty="0" smtClean="0"/>
              <a:t>instruction.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Read the effective address from memory if </a:t>
            </a:r>
            <a:r>
              <a:rPr lang="en-US" dirty="0" smtClean="0"/>
              <a:t>the instruction </a:t>
            </a:r>
            <a:r>
              <a:rPr lang="en-US" dirty="0"/>
              <a:t>has an </a:t>
            </a:r>
            <a:r>
              <a:rPr lang="en-US" dirty="0" smtClean="0"/>
              <a:t>indirect address.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Execute the </a:t>
            </a:r>
            <a:r>
              <a:rPr lang="en-US" dirty="0" smtClean="0"/>
              <a:t>instruction.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Initially PC is loaded with address of  first instruction .</a:t>
                </a:r>
              </a:p>
              <a:p>
                <a:pPr algn="just"/>
                <a:r>
                  <a:rPr lang="en-US" dirty="0" smtClean="0"/>
                  <a:t>Sequence counter SC is cleared to 0,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After each clock pulse SC is Incremented and timing sequence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so on.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and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 operations for the fetch and decode phases can be specified by the following register transfer statements: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and Decode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50" y="2947920"/>
            <a:ext cx="9855852" cy="2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Phase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2" y="1185551"/>
            <a:ext cx="6566816" cy="448690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After decoding the timing signal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Control unit determine the type of instruction just read from memory.</a:t>
                </a:r>
              </a:p>
              <a:p>
                <a:r>
                  <a:rPr lang="en-US" dirty="0" smtClean="0"/>
                  <a:t>There are 3 type of instruction.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 smtClean="0"/>
                  <a:t> =1, </a:t>
                </a:r>
                <a:r>
                  <a:rPr lang="en-US" dirty="0" err="1" smtClean="0"/>
                  <a:t>opcode</a:t>
                </a:r>
                <a:r>
                  <a:rPr lang="en-US" dirty="0" smtClean="0"/>
                  <a:t>=111</a:t>
                </a:r>
              </a:p>
              <a:p>
                <a:pPr lvl="2"/>
                <a:r>
                  <a:rPr lang="en-US" dirty="0" smtClean="0"/>
                  <a:t>Instruction can be register reference or input/output type.</a:t>
                </a:r>
              </a:p>
              <a:p>
                <a:pPr lvl="2"/>
                <a:r>
                  <a:rPr lang="en-US" dirty="0" smtClean="0"/>
                  <a:t>I=0 register reference</a:t>
                </a:r>
              </a:p>
              <a:p>
                <a:pPr lvl="2"/>
                <a:r>
                  <a:rPr lang="en-US" smtClean="0"/>
                  <a:t>i=1 I/O reference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=0, </a:t>
                </a:r>
                <a:r>
                  <a:rPr lang="en-US" dirty="0" err="1" smtClean="0"/>
                  <a:t>opcode</a:t>
                </a:r>
                <a:r>
                  <a:rPr lang="en-US" dirty="0" smtClean="0"/>
                  <a:t>=000 to 110</a:t>
                </a:r>
              </a:p>
              <a:p>
                <a:pPr lvl="2"/>
                <a:r>
                  <a:rPr lang="en-US" dirty="0" smtClean="0"/>
                  <a:t>Instruction is memory referenced.</a:t>
                </a:r>
              </a:p>
              <a:p>
                <a:pPr lvl="2"/>
                <a:r>
                  <a:rPr lang="en-US" dirty="0" smtClean="0"/>
                  <a:t>I=0 direct addressing</a:t>
                </a:r>
              </a:p>
              <a:p>
                <a:pPr lvl="2"/>
                <a:r>
                  <a:rPr lang="en-US" dirty="0" smtClean="0"/>
                  <a:t>I=1 indirect Addressing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type of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85" y="1481139"/>
            <a:ext cx="8860316" cy="51651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instruction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Reference Instructions are identified when</a:t>
            </a:r>
            <a:br>
              <a:rPr lang="en-US" dirty="0"/>
            </a:br>
            <a:r>
              <a:rPr lang="en-US" dirty="0"/>
              <a:t>- D7 = 1, I = 0</a:t>
            </a:r>
            <a:br>
              <a:rPr lang="en-US" dirty="0"/>
            </a:br>
            <a:r>
              <a:rPr lang="en-US" dirty="0"/>
              <a:t>- Register Ref. Instr. is specified in b0 ~ b11 of IR</a:t>
            </a:r>
            <a:br>
              <a:rPr lang="en-US" dirty="0"/>
            </a:br>
            <a:r>
              <a:rPr lang="en-US" dirty="0"/>
              <a:t>- Execution starts with timing signal T3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–Reference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4" y="1752600"/>
            <a:ext cx="10553344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–Reference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835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3" y="1600200"/>
            <a:ext cx="11713900" cy="42402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09562" y="273422"/>
            <a:ext cx="10971684" cy="7218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00" spc="-1">
                <a:latin typeface="Arial"/>
              </a:rPr>
              <a:t>Computer Architecture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609562" y="995293"/>
            <a:ext cx="10971684" cy="51976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The design ,arrangement, construction or organization of the different parts of a computer system is known as Computer Architecture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Computer architecture defines the way hardware components are connected together to form a computer system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Computer architecture deals with high level design issues such as Instruction sets, Addressing modes, Data types, Cache optimization etc.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It helps us to understand the functionalities of a system.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It acts as an interface between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14550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86755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9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20495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3" y="266708"/>
            <a:ext cx="9725891" cy="729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9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09562" y="273423"/>
            <a:ext cx="10971684" cy="943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400" spc="-1">
                <a:latin typeface="Arial"/>
              </a:rPr>
              <a:t>Brief History of Computer Architecture 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609562" y="1216470"/>
            <a:ext cx="10971684" cy="5418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 algn="ctr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First Generation (1945-1958)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Vacuum Tubes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Machine code 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CPU was unique to that machine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Use of drum or magnetic core memory, programs are loaded using paper tape or punch cards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2 Kb memory, 10 KIPS(thousands instruction per second)</a:t>
            </a:r>
          </a:p>
        </p:txBody>
      </p:sp>
    </p:spTree>
    <p:extLst>
      <p:ext uri="{BB962C8B-B14F-4D97-AF65-F5344CB8AC3E}">
        <p14:creationId xmlns:p14="http://schemas.microsoft.com/office/powerpoint/2010/main" val="28473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00" spc="-1">
                <a:latin typeface="Arial"/>
              </a:rPr>
              <a:t>Architecture for a Computing Machine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609562" y="1327058"/>
            <a:ext cx="10971684" cy="4254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Based on the storage and signaling of instruction and data.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1" spc="-1" dirty="0">
                <a:latin typeface="Arial"/>
              </a:rPr>
              <a:t>Harvard architecture: </a:t>
            </a:r>
            <a:r>
              <a:rPr lang="en-US" sz="2900" spc="-1" dirty="0">
                <a:latin typeface="Arial"/>
              </a:rPr>
              <a:t>uses physically separate storage and signal pathways for instructions and data. (Harvard Mark I). it stored instructions on punched tape and data in relay latches.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1" spc="-1" dirty="0">
                <a:latin typeface="Arial"/>
              </a:rPr>
              <a:t>Von Neumann architecture: </a:t>
            </a:r>
            <a:r>
              <a:rPr lang="en-US" sz="2900" spc="-1" dirty="0">
                <a:latin typeface="Arial"/>
              </a:rPr>
              <a:t>a single storage structure to hold both set of instructions and </a:t>
            </a:r>
            <a:r>
              <a:rPr lang="en-US" sz="2900" spc="-1" dirty="0" smtClean="0">
                <a:latin typeface="Arial"/>
              </a:rPr>
              <a:t>data Aka stored </a:t>
            </a:r>
            <a:r>
              <a:rPr lang="en-US" sz="2900" spc="-1" dirty="0">
                <a:latin typeface="Arial"/>
              </a:rPr>
              <a:t>program computers.</a:t>
            </a:r>
            <a:r>
              <a:rPr lang="en-US" sz="2900" b="1" spc="-1" dirty="0">
                <a:latin typeface="Arial"/>
              </a:rPr>
              <a:t> </a:t>
            </a:r>
            <a:endParaRPr lang="en-US" sz="29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2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09562" y="273422"/>
            <a:ext cx="10971684" cy="832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700" spc="-1">
                <a:latin typeface="Arial"/>
              </a:rPr>
              <a:t>Second Generation(1958-1964)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609562" y="995293"/>
            <a:ext cx="10971684" cy="4585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Transistors – small, low-power, low-cost, more reliable than vacuum tube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Magnetic core memory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Reduced computational time to microseconds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High level languages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First OS handled one program at a time</a:t>
            </a:r>
          </a:p>
        </p:txBody>
      </p:sp>
    </p:spTree>
    <p:extLst>
      <p:ext uri="{BB962C8B-B14F-4D97-AF65-F5344CB8AC3E}">
        <p14:creationId xmlns:p14="http://schemas.microsoft.com/office/powerpoint/2010/main" val="29993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400" spc="-1">
                <a:latin typeface="Arial"/>
              </a:rPr>
              <a:t>Third Generation(1964-1974)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Integrated circuits, combined thousands of transistors on a single chip using LSI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Semiconductor Memory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Timesharing, Graphics and Structured programming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2 Mb memory, 5 MIPS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Use of Cache memory</a:t>
            </a:r>
            <a:r>
              <a:rPr lang="en-US" sz="2900" b="1" spc="-1">
                <a:latin typeface="Arial"/>
              </a:rPr>
              <a:t> </a:t>
            </a:r>
            <a:endParaRPr lang="en-US" sz="29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09562" y="273423"/>
            <a:ext cx="10971684" cy="943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00" spc="-1">
                <a:latin typeface="Arial"/>
              </a:rPr>
              <a:t>Fourth Generation(1974- Present)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609562" y="1216469"/>
            <a:ext cx="10971684" cy="436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Microprocessor, combined millions of transistors using VLSI and ULSI technology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Single Chip processor and the single board computer emerged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Creation of the Personal computer(PC)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Object oriented programming and Artificial intelligence concept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Intel 4004 was the worlds first universal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24710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8642</TotalTime>
  <Words>1352</Words>
  <Application>Microsoft Office PowerPoint</Application>
  <PresentationFormat>Custom</PresentationFormat>
  <Paragraphs>148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Basic 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Microoperations</vt:lpstr>
      <vt:lpstr>Instruction Codes</vt:lpstr>
      <vt:lpstr>Instruction Codes</vt:lpstr>
      <vt:lpstr>Instruction Codes</vt:lpstr>
      <vt:lpstr>Stored Program Organization</vt:lpstr>
      <vt:lpstr>Addressing Modes of basic computer (Direct  and Indirect addressing mode)</vt:lpstr>
      <vt:lpstr>Addressing Modes of Basic computer (Direct  and Indirect addressing mode)</vt:lpstr>
      <vt:lpstr>Addressing Modes of Basic computer (Direct  and Indirect addressing mode)</vt:lpstr>
      <vt:lpstr>Addressing Modes of basic computer (Direct  and Indirect addressing mode)</vt:lpstr>
      <vt:lpstr>Computer Registers</vt:lpstr>
      <vt:lpstr>Computers Registers</vt:lpstr>
      <vt:lpstr>PowerPoint Presentation</vt:lpstr>
      <vt:lpstr>Why common bus system is used?</vt:lpstr>
      <vt:lpstr>Common Bus system</vt:lpstr>
      <vt:lpstr>Computer Instructions</vt:lpstr>
      <vt:lpstr>Computer Instruction Format with its types</vt:lpstr>
      <vt:lpstr>Basic Computer Instructions</vt:lpstr>
      <vt:lpstr>Instruction Set Completeness</vt:lpstr>
      <vt:lpstr>Control Unit</vt:lpstr>
      <vt:lpstr>Control Unit of Basic Computer</vt:lpstr>
      <vt:lpstr>Instructions cycle</vt:lpstr>
      <vt:lpstr>Fetch and decode</vt:lpstr>
      <vt:lpstr>Fetch and Decode</vt:lpstr>
      <vt:lpstr>Fetch Phase</vt:lpstr>
      <vt:lpstr>Determine the type of instruction</vt:lpstr>
      <vt:lpstr>Flowchart of instruction cycle</vt:lpstr>
      <vt:lpstr>Register –Reference Instructions</vt:lpstr>
      <vt:lpstr>Register –Reference Instructions</vt:lpstr>
      <vt:lpstr>Memory Reference Instructions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Ananta Pandey</cp:lastModifiedBy>
  <cp:revision>42</cp:revision>
  <dcterms:created xsi:type="dcterms:W3CDTF">2018-09-06T23:30:20Z</dcterms:created>
  <dcterms:modified xsi:type="dcterms:W3CDTF">2021-03-02T14:24:59Z</dcterms:modified>
</cp:coreProperties>
</file>