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3" r:id="rId13"/>
    <p:sldId id="315" r:id="rId14"/>
    <p:sldId id="316" r:id="rId15"/>
    <p:sldId id="317" r:id="rId16"/>
    <p:sldId id="318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27" r:id="rId43"/>
    <p:sldId id="304" r:id="rId44"/>
    <p:sldId id="305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Microprogrammed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by 4-bit sequence counter and 4x16 decoder.</a:t>
            </a:r>
            <a:br>
              <a:rPr lang="en-US" dirty="0"/>
            </a:br>
            <a:r>
              <a:rPr lang="en-US" dirty="0"/>
              <a:t> The SC can be incremented or cleared.</a:t>
            </a:r>
            <a:br>
              <a:rPr lang="en-US" dirty="0"/>
            </a:br>
            <a:r>
              <a:rPr lang="en-US" dirty="0"/>
              <a:t> Example: T0, T1, T2, T3, T4, T0, T1 . . 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97" y="1828800"/>
            <a:ext cx="7365482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9" y="1519721"/>
            <a:ext cx="4305901" cy="4448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 Of Basic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b="1" dirty="0" smtClean="0"/>
              <a:t>Control Memory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Control function specifies a microoperation is a binary variable.</a:t>
            </a:r>
          </a:p>
          <a:p>
            <a:pPr algn="just"/>
            <a:r>
              <a:rPr lang="en-US" dirty="0" smtClean="0"/>
              <a:t>When it is in one binary state microoperation is executed.(other doesn’t change)</a:t>
            </a:r>
          </a:p>
          <a:p>
            <a:pPr algn="just"/>
            <a:r>
              <a:rPr lang="en-US" dirty="0" smtClean="0"/>
              <a:t>Active state can be 1 or 0 depending on application.</a:t>
            </a:r>
          </a:p>
          <a:p>
            <a:pPr algn="just"/>
            <a:r>
              <a:rPr lang="en-US" dirty="0" smtClean="0"/>
              <a:t>Control variables at any given time can be represented by string of 0’s and 1’s called control word.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Contains 2 memory</a:t>
            </a:r>
          </a:p>
          <a:p>
            <a:pPr lvl="2"/>
            <a:r>
              <a:rPr lang="en-US" dirty="0" smtClean="0"/>
              <a:t>Main Memory</a:t>
            </a:r>
          </a:p>
          <a:p>
            <a:pPr marL="1428750" lvl="3" indent="-514350">
              <a:buFont typeface="+mj-lt"/>
              <a:buAutoNum type="romanUcPeriod"/>
            </a:pPr>
            <a:r>
              <a:rPr lang="en-US" dirty="0" smtClean="0"/>
              <a:t>Used to store program</a:t>
            </a:r>
          </a:p>
          <a:p>
            <a:pPr marL="1428750" lvl="3" indent="-514350">
              <a:buFont typeface="+mj-lt"/>
              <a:buAutoNum type="romanUcPeriod"/>
            </a:pPr>
            <a:r>
              <a:rPr lang="en-US" dirty="0" smtClean="0"/>
              <a:t>Content can be altered</a:t>
            </a:r>
          </a:p>
          <a:p>
            <a:pPr lvl="2"/>
            <a:r>
              <a:rPr lang="en-US" dirty="0" smtClean="0"/>
              <a:t>Control Memory</a:t>
            </a:r>
          </a:p>
          <a:p>
            <a:pPr marL="1428750" lvl="3" indent="-514350">
              <a:buFont typeface="+mj-lt"/>
              <a:buAutoNum type="romanUcPeriod"/>
            </a:pPr>
            <a:r>
              <a:rPr lang="en-US" dirty="0" smtClean="0"/>
              <a:t>Located in control unit</a:t>
            </a:r>
          </a:p>
          <a:p>
            <a:pPr marL="1428750" lvl="3" indent="-514350">
              <a:buFont typeface="+mj-lt"/>
              <a:buAutoNum type="romanUcPeriod"/>
            </a:pPr>
            <a:r>
              <a:rPr lang="en-US" dirty="0" smtClean="0"/>
              <a:t>Contains fixed microprogrammed that can’t be altered by occasional user.</a:t>
            </a:r>
          </a:p>
          <a:p>
            <a:pPr marL="1428750" lvl="3" indent="-514350">
              <a:buFont typeface="+mj-lt"/>
              <a:buAutoNum type="romanUcPeriod"/>
            </a:pPr>
            <a:r>
              <a:rPr lang="en-US" dirty="0" smtClean="0"/>
              <a:t>Consists of microinstructions</a:t>
            </a:r>
          </a:p>
          <a:p>
            <a:pPr marL="1428750" lvl="3" indent="-514350">
              <a:buFont typeface="+mj-lt"/>
              <a:buAutoNum type="romanUcPeriod"/>
            </a:pPr>
            <a:r>
              <a:rPr lang="en-US" dirty="0" smtClean="0"/>
              <a:t>Microinstructions specify various register microoperations.</a:t>
            </a:r>
          </a:p>
          <a:p>
            <a:pPr lvl="3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Each word in control memory is </a:t>
            </a:r>
            <a:r>
              <a:rPr lang="en-US" b="1" i="1" dirty="0" smtClean="0"/>
              <a:t>microinstruction.</a:t>
            </a:r>
          </a:p>
          <a:p>
            <a:pPr algn="just"/>
            <a:r>
              <a:rPr lang="en-US" dirty="0" smtClean="0"/>
              <a:t>Microinstruction specifies one or more microoperations.</a:t>
            </a:r>
          </a:p>
          <a:p>
            <a:pPr algn="just"/>
            <a:r>
              <a:rPr lang="en-US" dirty="0" smtClean="0"/>
              <a:t>Sequence of microinstructions are </a:t>
            </a:r>
            <a:r>
              <a:rPr lang="en-US" b="1" i="1" dirty="0" smtClean="0"/>
              <a:t>Microprogram.</a:t>
            </a:r>
          </a:p>
          <a:p>
            <a:pPr algn="just"/>
            <a:r>
              <a:rPr lang="en-US" dirty="0" smtClean="0"/>
              <a:t>Advance technology-Dynamic programming</a:t>
            </a:r>
          </a:p>
          <a:p>
            <a:pPr lvl="1" algn="just"/>
            <a:r>
              <a:rPr lang="en-US" dirty="0" smtClean="0"/>
              <a:t>Microprogram loaded from auxiliary device.</a:t>
            </a:r>
          </a:p>
          <a:p>
            <a:pPr lvl="1" algn="just"/>
            <a:r>
              <a:rPr lang="en-US" dirty="0" smtClean="0"/>
              <a:t>Writable control memory.</a:t>
            </a:r>
          </a:p>
          <a:p>
            <a:pPr lvl="1" algn="just"/>
            <a:r>
              <a:rPr lang="en-US" dirty="0" smtClean="0"/>
              <a:t>But control memory are mostly used for reading.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Micro programmed Control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 </a:t>
            </a:r>
            <a:r>
              <a:rPr lang="en-US" b="1" dirty="0" smtClean="0"/>
              <a:t>word</a:t>
            </a:r>
            <a:endParaRPr lang="en-US" b="1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a string of control variables (0’s and 1’s) occupying a word in control memory. </a:t>
            </a:r>
            <a:endParaRPr lang="en-US" dirty="0" smtClean="0"/>
          </a:p>
          <a:p>
            <a:r>
              <a:rPr lang="en-US" b="1" dirty="0" smtClean="0"/>
              <a:t>Microprogram</a:t>
            </a:r>
            <a:endParaRPr lang="en-US" b="1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Program stored in control memory that generates all the control signals required to execute the</a:t>
            </a:r>
            <a:br>
              <a:rPr lang="en-US" dirty="0"/>
            </a:br>
            <a:r>
              <a:rPr lang="en-US" dirty="0"/>
              <a:t>instruction set </a:t>
            </a:r>
            <a:r>
              <a:rPr lang="en-US" dirty="0" smtClean="0"/>
              <a:t>correctly</a:t>
            </a:r>
            <a:endParaRPr lang="en-US" dirty="0"/>
          </a:p>
          <a:p>
            <a:pPr lvl="1"/>
            <a:r>
              <a:rPr lang="en-US" dirty="0" smtClean="0"/>
              <a:t>Consists </a:t>
            </a:r>
            <a:r>
              <a:rPr lang="en-US" dirty="0"/>
              <a:t>of microinstructions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Microinstruction</a:t>
            </a:r>
            <a:br>
              <a:rPr lang="en-US" b="1" dirty="0"/>
            </a:br>
            <a:r>
              <a:rPr lang="en-US" dirty="0"/>
              <a:t> Contains a control word and a sequencing word</a:t>
            </a:r>
            <a:br>
              <a:rPr lang="en-US" dirty="0"/>
            </a:br>
            <a:r>
              <a:rPr lang="en-US" dirty="0"/>
              <a:t> </a:t>
            </a:r>
            <a:r>
              <a:rPr lang="en-US" i="1" u="sng" dirty="0"/>
              <a:t>Control Word </a:t>
            </a:r>
            <a:r>
              <a:rPr lang="en-US" dirty="0"/>
              <a:t>– contains </a:t>
            </a:r>
            <a:r>
              <a:rPr lang="en-US" dirty="0" smtClean="0"/>
              <a:t>one or more </a:t>
            </a:r>
            <a:r>
              <a:rPr lang="en-US" dirty="0" err="1" smtClean="0"/>
              <a:t>microoperations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 </a:t>
            </a:r>
            <a:r>
              <a:rPr lang="en-US" i="1" u="sng" dirty="0"/>
              <a:t>Sequencing Word </a:t>
            </a:r>
            <a:r>
              <a:rPr lang="en-US" dirty="0"/>
              <a:t>- Contains information needed to decide the next microinstruction address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1663"/>
            <a:ext cx="6705600" cy="50249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Accumulator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6" y="2057400"/>
            <a:ext cx="8684948" cy="3733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 Programmed Control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Control memory </a:t>
            </a:r>
            <a:r>
              <a:rPr lang="en-US" dirty="0" smtClean="0"/>
              <a:t>is ROM, within which all control information is permanently stored.</a:t>
            </a:r>
          </a:p>
          <a:p>
            <a:pPr algn="just"/>
            <a:r>
              <a:rPr lang="en-US" b="1" dirty="0" smtClean="0"/>
              <a:t>Control memory Address Register </a:t>
            </a:r>
            <a:r>
              <a:rPr lang="en-US" dirty="0" smtClean="0"/>
              <a:t>specifies the address of microinstruction.</a:t>
            </a:r>
          </a:p>
          <a:p>
            <a:pPr algn="just"/>
            <a:r>
              <a:rPr lang="en-US" b="1" dirty="0" smtClean="0"/>
              <a:t>Control Data </a:t>
            </a:r>
            <a:r>
              <a:rPr lang="en-US" b="1" dirty="0"/>
              <a:t>R</a:t>
            </a:r>
            <a:r>
              <a:rPr lang="en-US" b="1" dirty="0" smtClean="0"/>
              <a:t>egister </a:t>
            </a:r>
            <a:r>
              <a:rPr lang="en-US" dirty="0" smtClean="0"/>
              <a:t>holds the microinstruction read from memory.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Microprogrammed control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Microinstructions contains control word that specifies </a:t>
            </a:r>
            <a:r>
              <a:rPr lang="en-US" b="1" dirty="0" smtClean="0"/>
              <a:t>one or more microoperations.</a:t>
            </a:r>
          </a:p>
          <a:p>
            <a:pPr algn="just"/>
            <a:r>
              <a:rPr lang="en-US" dirty="0" smtClean="0"/>
              <a:t>After execution </a:t>
            </a:r>
            <a:r>
              <a:rPr lang="en-US" b="1" dirty="0" smtClean="0"/>
              <a:t>the location of next microinstruction must be determine</a:t>
            </a:r>
            <a:r>
              <a:rPr lang="en-US" dirty="0" smtClean="0"/>
              <a:t>.</a:t>
            </a:r>
          </a:p>
          <a:p>
            <a:pPr lvl="1" algn="just"/>
            <a:r>
              <a:rPr lang="en-US" i="1" dirty="0" smtClean="0"/>
              <a:t>Address can be </a:t>
            </a:r>
            <a:r>
              <a:rPr lang="en-US" b="1" i="1" dirty="0" smtClean="0"/>
              <a:t>in sequence or out of sequence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So, some bits of present microinstruction are used to determine the next address of  microinstruction.</a:t>
            </a:r>
          </a:p>
          <a:p>
            <a:pPr algn="just"/>
            <a:r>
              <a:rPr lang="en-US" dirty="0" smtClean="0"/>
              <a:t>Next address is calculated in next address generator.</a:t>
            </a:r>
          </a:p>
          <a:p>
            <a:pPr lvl="1" algn="just"/>
            <a:r>
              <a:rPr lang="en-US" dirty="0" smtClean="0"/>
              <a:t>Also know as sequencer.(Determine next address in sequence)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Microprogrammed control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152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Microinstructions are stored in control memory in groups.</a:t>
            </a:r>
          </a:p>
          <a:p>
            <a:pPr lvl="1"/>
            <a:r>
              <a:rPr lang="en-US" b="1" dirty="0" smtClean="0"/>
              <a:t>Called routine.</a:t>
            </a:r>
          </a:p>
          <a:p>
            <a:pPr lvl="1" algn="just"/>
            <a:r>
              <a:rPr lang="en-US" dirty="0" smtClean="0"/>
              <a:t>Every </a:t>
            </a:r>
            <a:r>
              <a:rPr lang="en-US" b="1" dirty="0" smtClean="0"/>
              <a:t>computer instruction has its own microprogram</a:t>
            </a:r>
            <a:r>
              <a:rPr lang="en-US" b="1" dirty="0"/>
              <a:t> </a:t>
            </a:r>
            <a:r>
              <a:rPr lang="en-US" b="1" dirty="0" smtClean="0"/>
              <a:t>routine in control memory</a:t>
            </a:r>
            <a:r>
              <a:rPr lang="en-US" dirty="0" smtClean="0"/>
              <a:t>, which generate sets of microoperations to execute that instruction.</a:t>
            </a:r>
          </a:p>
          <a:p>
            <a:pPr lvl="1" algn="just"/>
            <a:r>
              <a:rPr lang="en-US" dirty="0" smtClean="0"/>
              <a:t>Hardware that control address sequencing of control memory must be </a:t>
            </a:r>
            <a:r>
              <a:rPr lang="en-US" b="1" dirty="0" smtClean="0"/>
              <a:t>capable of sequencing microinstructions within routine or may able to branch from one routine to other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Address Sequencing (Introduction)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6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Control address register is loaded with initial address when computer is on- may be fetch routine.</a:t>
            </a:r>
          </a:p>
          <a:p>
            <a:pPr algn="just"/>
            <a:r>
              <a:rPr lang="en-US" dirty="0" smtClean="0"/>
              <a:t>Fetch routine is sequenced by incrementing CAR.</a:t>
            </a:r>
          </a:p>
          <a:p>
            <a:pPr algn="just"/>
            <a:r>
              <a:rPr lang="en-US" dirty="0" smtClean="0"/>
              <a:t>At END of routine instruction is in IR.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for execution of single computer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b="1" dirty="0" smtClean="0"/>
              <a:t>Calculating Effective Address of operand.</a:t>
            </a:r>
          </a:p>
          <a:p>
            <a:pPr algn="just"/>
            <a:r>
              <a:rPr lang="en-US" dirty="0" smtClean="0"/>
              <a:t>Can be reached through branch microinstruction.</a:t>
            </a:r>
          </a:p>
          <a:p>
            <a:pPr algn="just"/>
            <a:r>
              <a:rPr lang="en-US" dirty="0" smtClean="0"/>
              <a:t>At END operand address is available in memory Address Register.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Execute Instruction</a:t>
            </a:r>
          </a:p>
          <a:p>
            <a:pPr algn="just"/>
            <a:r>
              <a:rPr lang="en-US" dirty="0" smtClean="0"/>
              <a:t>Opcode determine which routine should be run for execution of particular operation.</a:t>
            </a:r>
          </a:p>
          <a:p>
            <a:pPr algn="just"/>
            <a:r>
              <a:rPr lang="en-US" dirty="0" smtClean="0"/>
              <a:t>Each instruction has its own microprogram routine.</a:t>
            </a:r>
          </a:p>
          <a:p>
            <a:pPr algn="just"/>
            <a:r>
              <a:rPr lang="en-US" dirty="0" smtClean="0"/>
              <a:t>Mapping process</a:t>
            </a:r>
          </a:p>
          <a:p>
            <a:pPr lvl="1" algn="just"/>
            <a:r>
              <a:rPr lang="en-US" dirty="0" smtClean="0"/>
              <a:t>Process of transformation from opcode bit to an address in control memory where routine is located.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Incrementing of Control Address register.</a:t>
            </a:r>
          </a:p>
          <a:p>
            <a:r>
              <a:rPr lang="en-US" dirty="0" smtClean="0"/>
              <a:t>Unconditional branch or conditional branch depending on status bit.</a:t>
            </a:r>
          </a:p>
          <a:p>
            <a:r>
              <a:rPr lang="en-US" dirty="0" smtClean="0"/>
              <a:t>A mapping process from bit of instruction to control memory address.</a:t>
            </a:r>
          </a:p>
          <a:p>
            <a:r>
              <a:rPr lang="en-US" dirty="0" smtClean="0"/>
              <a:t>A facility of subroutine call and return.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sequencing capabilities required in control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1" y="1481138"/>
            <a:ext cx="743993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 Diagram of Address </a:t>
            </a:r>
            <a:r>
              <a:rPr lang="en-US" dirty="0"/>
              <a:t>S</a:t>
            </a:r>
            <a:r>
              <a:rPr lang="en-US" dirty="0" smtClean="0"/>
              <a:t>equencer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Condition is true, set the appropriate field of status register to 1. </a:t>
            </a:r>
            <a:r>
              <a:rPr lang="en-US" dirty="0" smtClean="0"/>
              <a:t>Conditions are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tested for </a:t>
            </a:r>
            <a:endParaRPr lang="en-US" dirty="0" smtClean="0"/>
          </a:p>
          <a:p>
            <a:pPr lvl="1" algn="just"/>
            <a:r>
              <a:rPr lang="en-US" dirty="0" smtClean="0"/>
              <a:t>O </a:t>
            </a:r>
            <a:r>
              <a:rPr lang="en-US" dirty="0"/>
              <a:t>(overflow), </a:t>
            </a:r>
          </a:p>
          <a:p>
            <a:pPr lvl="1" algn="just"/>
            <a:r>
              <a:rPr lang="en-US" dirty="0" smtClean="0"/>
              <a:t>N </a:t>
            </a:r>
            <a:r>
              <a:rPr lang="en-US" dirty="0"/>
              <a:t>(negative), </a:t>
            </a:r>
            <a:endParaRPr lang="en-US" dirty="0" smtClean="0"/>
          </a:p>
          <a:p>
            <a:pPr lvl="1" algn="just"/>
            <a:r>
              <a:rPr lang="en-US" dirty="0" smtClean="0"/>
              <a:t>Z </a:t>
            </a:r>
            <a:r>
              <a:rPr lang="en-US" dirty="0"/>
              <a:t>(zero</a:t>
            </a:r>
            <a:r>
              <a:rPr lang="en-US" dirty="0" smtClean="0"/>
              <a:t>) and C(carry)</a:t>
            </a:r>
          </a:p>
          <a:p>
            <a:pPr lvl="1" algn="just"/>
            <a:r>
              <a:rPr lang="en-US" dirty="0" smtClean="0"/>
              <a:t>Then </a:t>
            </a:r>
            <a:r>
              <a:rPr lang="en-US" dirty="0"/>
              <a:t>test the value of that field if the value is 1 take </a:t>
            </a:r>
            <a:r>
              <a:rPr lang="en-US" b="1" dirty="0"/>
              <a:t>branch address from the next</a:t>
            </a:r>
            <a:br>
              <a:rPr lang="en-US" b="1" dirty="0"/>
            </a:br>
            <a:r>
              <a:rPr lang="en-US" b="1" dirty="0"/>
              <a:t>address field </a:t>
            </a:r>
            <a:r>
              <a:rPr lang="en-US" dirty="0"/>
              <a:t>of the current </a:t>
            </a:r>
            <a:r>
              <a:rPr lang="en-US" dirty="0" smtClean="0"/>
              <a:t>microinstruction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Otherwise </a:t>
            </a:r>
            <a:r>
              <a:rPr lang="en-US" b="1" dirty="0"/>
              <a:t>simple increment the address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5" y="1676400"/>
            <a:ext cx="8218411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value of one status bit at the input of the multiplexer to 1. So that always</a:t>
            </a:r>
            <a:br>
              <a:rPr lang="en-US" dirty="0"/>
            </a:br>
            <a:r>
              <a:rPr lang="en-US" dirty="0"/>
              <a:t>branching is </a:t>
            </a:r>
            <a:r>
              <a:rPr lang="en-US" dirty="0" smtClean="0"/>
              <a:t>done.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Subroutine are program that are used by other routine</a:t>
            </a:r>
            <a:r>
              <a:rPr lang="en-US" dirty="0" smtClean="0"/>
              <a:t> to accomplished a particular task.</a:t>
            </a:r>
          </a:p>
          <a:p>
            <a:pPr algn="just"/>
            <a:r>
              <a:rPr lang="en-US" dirty="0" smtClean="0"/>
              <a:t>Subroutine can be called at any point in main program.</a:t>
            </a:r>
          </a:p>
          <a:p>
            <a:pPr algn="just"/>
            <a:r>
              <a:rPr lang="en-US" dirty="0" smtClean="0"/>
              <a:t>Some </a:t>
            </a:r>
            <a:r>
              <a:rPr lang="en-US" b="1" dirty="0" smtClean="0"/>
              <a:t>subroutine are frequently used </a:t>
            </a:r>
            <a:r>
              <a:rPr lang="en-US" dirty="0" smtClean="0"/>
              <a:t>in many routine.</a:t>
            </a:r>
          </a:p>
          <a:p>
            <a:pPr algn="just"/>
            <a:r>
              <a:rPr lang="en-US" dirty="0" err="1" smtClean="0"/>
              <a:t>E.g</a:t>
            </a:r>
            <a:r>
              <a:rPr lang="en-US" dirty="0" smtClean="0"/>
              <a:t> calculation of EA is common to all memory reference instruction.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subroutine is called the </a:t>
            </a:r>
            <a:r>
              <a:rPr lang="en-US" b="1" dirty="0" smtClean="0"/>
              <a:t>incremented address is save in Subroutine register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Register are arranged as stack- used in LIFO manner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Microprogrammed Control unit is established</a:t>
            </a:r>
          </a:p>
          <a:p>
            <a:pPr lvl="1"/>
            <a:r>
              <a:rPr lang="en-US" dirty="0" smtClean="0"/>
              <a:t>Designer generate microcode for control memory(Microprogramming)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Microprogram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143546"/>
            <a:ext cx="6781800" cy="538258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2" y="1524001"/>
            <a:ext cx="8346288" cy="42267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icroinstructions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63" y="1600199"/>
            <a:ext cx="6653737" cy="4423639"/>
          </a:xfrm>
        </p:spPr>
      </p:pic>
    </p:spTree>
    <p:extLst>
      <p:ext uri="{BB962C8B-B14F-4D97-AF65-F5344CB8AC3E}">
        <p14:creationId xmlns:p14="http://schemas.microsoft.com/office/powerpoint/2010/main" val="32589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6" y="2286000"/>
            <a:ext cx="7842563" cy="3810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Symbols like ADD,CLRAC,READ,COM </a:t>
            </a:r>
            <a:r>
              <a:rPr lang="en-US" dirty="0" err="1" smtClean="0"/>
              <a:t>etc</a:t>
            </a:r>
            <a:r>
              <a:rPr lang="en-US" dirty="0" smtClean="0"/>
              <a:t> are used to specify microinstructions.</a:t>
            </a:r>
          </a:p>
          <a:p>
            <a:r>
              <a:rPr lang="en-US" dirty="0" smtClean="0"/>
              <a:t>Assembler is used to translate symbolic microinstruction to its binary equivalent.</a:t>
            </a:r>
          </a:p>
          <a:p>
            <a:r>
              <a:rPr lang="en-US" dirty="0" smtClean="0"/>
              <a:t>Contains five fields:-</a:t>
            </a:r>
          </a:p>
          <a:p>
            <a:pPr lvl="1"/>
            <a:r>
              <a:rPr lang="en-US" b="1" dirty="0" smtClean="0"/>
              <a:t>Label</a:t>
            </a:r>
            <a:r>
              <a:rPr lang="en-US" dirty="0" smtClean="0"/>
              <a:t>:-This field may be empty or it may specify a symbolic address. A label is terminated with colon(:).</a:t>
            </a:r>
          </a:p>
          <a:p>
            <a:pPr lvl="1"/>
            <a:r>
              <a:rPr lang="en-US" b="1" dirty="0" smtClean="0"/>
              <a:t>Microoperations field</a:t>
            </a:r>
            <a:r>
              <a:rPr lang="en-US" dirty="0" smtClean="0"/>
              <a:t>:- contains one, two or three symbols separated by commas.</a:t>
            </a:r>
          </a:p>
          <a:p>
            <a:pPr lvl="1"/>
            <a:r>
              <a:rPr lang="en-US" b="1" dirty="0" smtClean="0"/>
              <a:t>CD</a:t>
            </a:r>
            <a:r>
              <a:rPr lang="en-US" dirty="0" smtClean="0"/>
              <a:t>:- one of U, I,S,Z.</a:t>
            </a:r>
          </a:p>
          <a:p>
            <a:pPr lvl="1"/>
            <a:r>
              <a:rPr lang="en-US" b="1" dirty="0" smtClean="0"/>
              <a:t>BR</a:t>
            </a:r>
            <a:r>
              <a:rPr lang="en-US" dirty="0" smtClean="0"/>
              <a:t>- can contains 4 symbols. JMP,CALL,RET,MAP.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Microinstruction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b="1" dirty="0" smtClean="0"/>
              <a:t>AD</a:t>
            </a:r>
            <a:r>
              <a:rPr lang="en-US" dirty="0" smtClean="0"/>
              <a:t>-With symbolic address</a:t>
            </a:r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With Symbol NEXT to designate the next address in sequence.</a:t>
            </a:r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When BR field contains RET or MAP Symbol, the AD field is left empty and is converted to 7 zeroes by assemblers.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b="1" dirty="0" smtClean="0"/>
              <a:t>ORG</a:t>
            </a:r>
            <a:r>
              <a:rPr lang="en-US" dirty="0" smtClean="0"/>
              <a:t>- origin address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0" y="1653089"/>
            <a:ext cx="4906060" cy="41820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 Structure For Controlling 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5" y="1371600"/>
            <a:ext cx="8401312" cy="50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ROUTINE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not Stored in memory in Symbolic form.</a:t>
            </a:r>
          </a:p>
          <a:p>
            <a:r>
              <a:rPr lang="en-US" dirty="0" smtClean="0"/>
              <a:t>Translated by assembler.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Microprogram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0" y="2881999"/>
            <a:ext cx="6591090" cy="29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0195"/>
            <a:ext cx="8458200" cy="54336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Control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component of microprogrammed are</a:t>
            </a:r>
          </a:p>
          <a:p>
            <a:pPr lvl="1"/>
            <a:r>
              <a:rPr lang="en-US" dirty="0" smtClean="0"/>
              <a:t>Control memory and next address generator</a:t>
            </a:r>
          </a:p>
          <a:p>
            <a:r>
              <a:rPr lang="en-US" dirty="0" smtClean="0"/>
              <a:t>Address selection part is microprogram sequencer.</a:t>
            </a:r>
          </a:p>
          <a:p>
            <a:r>
              <a:rPr lang="en-US" dirty="0" smtClean="0"/>
              <a:t>It load CAR with address of microinstruction to fetch and execute </a:t>
            </a:r>
            <a:r>
              <a:rPr lang="en-US" dirty="0" smtClean="0"/>
              <a:t>next </a:t>
            </a:r>
            <a:r>
              <a:rPr lang="en-US" dirty="0" err="1" smtClean="0"/>
              <a:t>microprogram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Control unit doesn’t contain one register but stack of SBR.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Microprogram Sequencer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81137"/>
            <a:ext cx="8229600" cy="53158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Microprogram Sequencer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82" y="2209800"/>
            <a:ext cx="6292917" cy="32003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Initiate sequence of microoperations</a:t>
            </a:r>
          </a:p>
          <a:p>
            <a:r>
              <a:rPr lang="en-US" dirty="0" smtClean="0"/>
              <a:t>Number of microoperations are finite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Control Unit is implemented In 2 ways:-</a:t>
            </a:r>
          </a:p>
          <a:p>
            <a:r>
              <a:rPr lang="en-US" b="1" i="1" dirty="0" smtClean="0"/>
              <a:t>Hardwired </a:t>
            </a:r>
            <a:r>
              <a:rPr lang="en-US" b="1" dirty="0" smtClean="0"/>
              <a:t>Control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– </a:t>
            </a:r>
            <a:r>
              <a:rPr lang="en-US" dirty="0" smtClean="0"/>
              <a:t>fixed instructions, fixed logic </a:t>
            </a:r>
            <a:r>
              <a:rPr lang="en-US" smtClean="0"/>
              <a:t>block, encoder</a:t>
            </a:r>
            <a:r>
              <a:rPr lang="en-US" dirty="0" smtClean="0"/>
              <a:t>, decoder.</a:t>
            </a: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-CU </a:t>
            </a:r>
            <a:r>
              <a:rPr lang="en-US" dirty="0"/>
              <a:t>is made up of sequential and combinational circuits to generate </a:t>
            </a:r>
            <a:r>
              <a:rPr lang="en-US" dirty="0" smtClean="0"/>
              <a:t>the control signals.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If logic is changed we need to change the whole circuitry</a:t>
            </a:r>
            <a:br>
              <a:rPr lang="en-US" dirty="0"/>
            </a:br>
            <a:r>
              <a:rPr lang="en-US" dirty="0"/>
              <a:t>– Expensive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smtClean="0"/>
              <a:t>high speed operations.</a:t>
            </a:r>
          </a:p>
          <a:p>
            <a:pPr marL="393192" lvl="1" indent="0">
              <a:buNone/>
            </a:pPr>
            <a:r>
              <a:rPr lang="en-US" dirty="0" smtClean="0"/>
              <a:t>-complex</a:t>
            </a:r>
          </a:p>
          <a:p>
            <a:pPr marL="393192" lvl="1" indent="0">
              <a:buNone/>
            </a:pPr>
            <a:r>
              <a:rPr lang="en-US" dirty="0" smtClean="0"/>
              <a:t>-no flexibility of adding instructions</a:t>
            </a:r>
          </a:p>
          <a:p>
            <a:pPr marL="393192" lvl="1" indent="0">
              <a:buNone/>
            </a:pPr>
            <a:r>
              <a:rPr lang="en-US" dirty="0" smtClean="0"/>
              <a:t>-Intel 8085,motorola 6802,RISC.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Micro programmed </a:t>
            </a:r>
            <a:r>
              <a:rPr lang="en-US" b="1" dirty="0"/>
              <a:t>Control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A control memory on the processor contains micro-programs that activate the necessary control signals.</a:t>
            </a:r>
            <a:br>
              <a:rPr lang="en-US" dirty="0"/>
            </a:br>
            <a:r>
              <a:rPr lang="en-US" dirty="0"/>
              <a:t>– If logic is changed we only need to change the micro-program. </a:t>
            </a:r>
            <a:br>
              <a:rPr lang="en-US" dirty="0"/>
            </a:br>
            <a:r>
              <a:rPr lang="en-US" dirty="0"/>
              <a:t>– Cheap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smtClean="0"/>
              <a:t>Slow</a:t>
            </a:r>
          </a:p>
          <a:p>
            <a:pPr marL="109728" indent="0">
              <a:buNone/>
            </a:pPr>
            <a:r>
              <a:rPr lang="en-US" dirty="0" smtClean="0"/>
              <a:t>-Intel 8080,Motorola 68000, CISC.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b="1" dirty="0" smtClean="0"/>
              <a:t>Hardwired Control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logic is implemented with gates, flip flops, decoder and other digital circuits.</a:t>
            </a:r>
          </a:p>
          <a:p>
            <a:r>
              <a:rPr lang="en-US" dirty="0"/>
              <a:t>If logic is changed we need to change the whole </a:t>
            </a:r>
            <a:r>
              <a:rPr lang="en-US" dirty="0" smtClean="0"/>
              <a:t>circuitry</a:t>
            </a:r>
          </a:p>
          <a:p>
            <a:r>
              <a:rPr lang="en-US" dirty="0" smtClean="0"/>
              <a:t>Expensive</a:t>
            </a:r>
          </a:p>
          <a:p>
            <a:r>
              <a:rPr lang="en-US" dirty="0" smtClean="0"/>
              <a:t>Fast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16854</TotalTime>
  <Words>928</Words>
  <Application>Microsoft Office PowerPoint</Application>
  <PresentationFormat>On-screen Show (4:3)</PresentationFormat>
  <Paragraphs>149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Microprogrammed Control</vt:lpstr>
      <vt:lpstr>Design of Accumulator logic</vt:lpstr>
      <vt:lpstr>Change AC</vt:lpstr>
      <vt:lpstr>Gate Structure For Controlling AC</vt:lpstr>
      <vt:lpstr>Control unit</vt:lpstr>
      <vt:lpstr>Control Unit</vt:lpstr>
      <vt:lpstr>PowerPoint Presentation</vt:lpstr>
      <vt:lpstr>PowerPoint Presentation</vt:lpstr>
      <vt:lpstr>Introduction</vt:lpstr>
      <vt:lpstr>Timing And Control</vt:lpstr>
      <vt:lpstr>Timing Signal</vt:lpstr>
      <vt:lpstr>Control Unit Of Basic Computer</vt:lpstr>
      <vt:lpstr>PowerPoint Presentation</vt:lpstr>
      <vt:lpstr>Control Word</vt:lpstr>
      <vt:lpstr> Control Memory </vt:lpstr>
      <vt:lpstr>Microinstruction</vt:lpstr>
      <vt:lpstr>PowerPoint Presentation</vt:lpstr>
      <vt:lpstr>PowerPoint Presentation</vt:lpstr>
      <vt:lpstr>PowerPoint Presentation</vt:lpstr>
      <vt:lpstr>Micro Programmed Control Organization</vt:lpstr>
      <vt:lpstr>Microprogrammed control Organization</vt:lpstr>
      <vt:lpstr>Microprogrammed control Organization</vt:lpstr>
      <vt:lpstr>Address Sequencing (Introduction)</vt:lpstr>
      <vt:lpstr>Steps for execution of single computer instruction</vt:lpstr>
      <vt:lpstr>PowerPoint Presentation</vt:lpstr>
      <vt:lpstr>PowerPoint Presentation</vt:lpstr>
      <vt:lpstr>Address sequencing capabilities required in control memory</vt:lpstr>
      <vt:lpstr>Block Diagram of Address Sequencer</vt:lpstr>
      <vt:lpstr>Conditional Branching</vt:lpstr>
      <vt:lpstr>Unconditional branching</vt:lpstr>
      <vt:lpstr>Subroutine</vt:lpstr>
      <vt:lpstr>PowerPoint Presentation</vt:lpstr>
      <vt:lpstr>Microprogram </vt:lpstr>
      <vt:lpstr>Computer Configuration</vt:lpstr>
      <vt:lpstr>Microinstructions</vt:lpstr>
      <vt:lpstr>               </vt:lpstr>
      <vt:lpstr>PowerPoint Presentation</vt:lpstr>
      <vt:lpstr>Symbolic Microinstruction</vt:lpstr>
      <vt:lpstr>PowerPoint Presentation</vt:lpstr>
      <vt:lpstr>FETCH ROUTINE Example</vt:lpstr>
      <vt:lpstr>Binary Microprogram</vt:lpstr>
      <vt:lpstr>Design of Control Unit</vt:lpstr>
      <vt:lpstr>Microprogram Sequencer</vt:lpstr>
      <vt:lpstr>Microprogram Sequencer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Microprogrammed Control</dc:title>
  <dc:creator>Ananta Pandey</dc:creator>
  <cp:lastModifiedBy>Ananta Pandey</cp:lastModifiedBy>
  <cp:revision>20</cp:revision>
  <dcterms:created xsi:type="dcterms:W3CDTF">2006-08-16T00:00:00Z</dcterms:created>
  <dcterms:modified xsi:type="dcterms:W3CDTF">2022-04-02T16:15:00Z</dcterms:modified>
</cp:coreProperties>
</file>